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1.6637302538682001E-2</c:v>
                </c:pt>
                <c:pt idx="1">
                  <c:v>1.1088554905406001E-2</c:v>
                </c:pt>
                <c:pt idx="2">
                  <c:v>5.5430717998354003E-3</c:v>
                </c:pt>
                <c:pt idx="3">
                  <c:v>3.6234355284247999E-3</c:v>
                </c:pt>
                <c:pt idx="4">
                  <c:v>5.7532250022374002E-3</c:v>
                </c:pt>
                <c:pt idx="5">
                  <c:v>4.2605950347025003E-3</c:v>
                </c:pt>
                <c:pt idx="6">
                  <c:v>6.1341330425300003E-3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E4-44A9-9766-0B8281DA9F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7.6669477880855997E-3</c:v>
                </c:pt>
                <c:pt idx="1">
                  <c:v>0</c:v>
                </c:pt>
                <c:pt idx="2">
                  <c:v>0</c:v>
                </c:pt>
                <c:pt idx="3">
                  <c:v>7.6610740825863999E-3</c:v>
                </c:pt>
                <c:pt idx="4">
                  <c:v>3.8299502106473003E-2</c:v>
                </c:pt>
                <c:pt idx="5">
                  <c:v>7.6581406034615003E-3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E4-44A9-9766-0B8281DA9F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6.0729072761525997E-3</c:v>
                </c:pt>
                <c:pt idx="1">
                  <c:v>1.2812351646455001E-3</c:v>
                </c:pt>
                <c:pt idx="2">
                  <c:v>2.9112866269510001E-3</c:v>
                </c:pt>
                <c:pt idx="3">
                  <c:v>1.7961850825033E-3</c:v>
                </c:pt>
                <c:pt idx="4">
                  <c:v>2.5850717492050001E-3</c:v>
                </c:pt>
                <c:pt idx="5">
                  <c:v>3.9019822069611002E-3</c:v>
                </c:pt>
                <c:pt idx="6">
                  <c:v>1.9278136889118E-3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E4-44A9-9766-0B8281DA9F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2.8138497685609E-3</c:v>
                </c:pt>
                <c:pt idx="1">
                  <c:v>0</c:v>
                </c:pt>
                <c:pt idx="2">
                  <c:v>4.2199434527576997E-3</c:v>
                </c:pt>
                <c:pt idx="3">
                  <c:v>7.5015940887438997E-3</c:v>
                </c:pt>
                <c:pt idx="4">
                  <c:v>6.3288468840977004E-3</c:v>
                </c:pt>
                <c:pt idx="5">
                  <c:v>5.2731491246571999E-3</c:v>
                </c:pt>
                <c:pt idx="6">
                  <c:v>3.7492150081077E-3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E4-44A9-9766-0B8281DA9F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1.3659133357682001E-2</c:v>
                </c:pt>
                <c:pt idx="1">
                  <c:v>6.9973130317958002E-3</c:v>
                </c:pt>
                <c:pt idx="2">
                  <c:v>7.9730380737298004E-2</c:v>
                </c:pt>
                <c:pt idx="3">
                  <c:v>1.4807095106861999E-2</c:v>
                </c:pt>
                <c:pt idx="4">
                  <c:v>0.15638065078546001</c:v>
                </c:pt>
                <c:pt idx="5">
                  <c:v>1.5704122480303E-2</c:v>
                </c:pt>
                <c:pt idx="6">
                  <c:v>1.8659866182103E-2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E4-44A9-9766-0B8281DA9FF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8.5509063960780007E-3</c:v>
                </c:pt>
                <c:pt idx="1">
                  <c:v>9.9771949828962002E-3</c:v>
                </c:pt>
                <c:pt idx="2">
                  <c:v>4.2763064116086999E-3</c:v>
                </c:pt>
                <c:pt idx="3">
                  <c:v>2.1381532058043998E-3</c:v>
                </c:pt>
                <c:pt idx="4">
                  <c:v>2.8507896687382001E-3</c:v>
                </c:pt>
                <c:pt idx="5">
                  <c:v>7.6018890694338004E-3</c:v>
                </c:pt>
                <c:pt idx="6">
                  <c:v>3.5629792207052002E-3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4E4-44A9-9766-0B8281DA9FF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1.4769957905619999E-2</c:v>
                </c:pt>
                <c:pt idx="1">
                  <c:v>9.8440941587605996E-3</c:v>
                </c:pt>
                <c:pt idx="2">
                  <c:v>1.4024210215530001E-2</c:v>
                </c:pt>
                <c:pt idx="3">
                  <c:v>5.5342384887839E-3</c:v>
                </c:pt>
                <c:pt idx="4">
                  <c:v>7.3759911488106003E-3</c:v>
                </c:pt>
                <c:pt idx="5">
                  <c:v>9.2162500921625003E-3</c:v>
                </c:pt>
                <c:pt idx="6">
                  <c:v>1.6949777073583999E-2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4E4-44A9-9766-0B8281DA9FF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2.4489995836701001E-2</c:v>
                </c:pt>
                <c:pt idx="1">
                  <c:v>2.2039377020275999E-2</c:v>
                </c:pt>
                <c:pt idx="2">
                  <c:v>1.2241400416208E-2</c:v>
                </c:pt>
                <c:pt idx="3">
                  <c:v>3.3044499926568001E-2</c:v>
                </c:pt>
                <c:pt idx="4">
                  <c:v>1.4685366032748001E-2</c:v>
                </c:pt>
                <c:pt idx="5">
                  <c:v>1.1011598884157999E-2</c:v>
                </c:pt>
                <c:pt idx="6">
                  <c:v>3.8529282254512999E-2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4E4-44A9-9766-0B8281DA9FF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2.2682594888855E-2</c:v>
                </c:pt>
                <c:pt idx="3">
                  <c:v>0</c:v>
                </c:pt>
                <c:pt idx="4">
                  <c:v>9.4410876132930994E-3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4E4-44A9-9766-0B8281DA9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304128"/>
        <c:axId val="252303472"/>
      </c:lineChart>
      <c:catAx>
        <c:axId val="25230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303472"/>
        <c:crosses val="autoZero"/>
        <c:auto val="1"/>
        <c:lblAlgn val="ctr"/>
        <c:lblOffset val="100"/>
        <c:noMultiLvlLbl val="0"/>
      </c:catAx>
      <c:valAx>
        <c:axId val="25230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30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235002</c:v>
                </c:pt>
                <c:pt idx="1">
                  <c:v>13077</c:v>
                </c:pt>
                <c:pt idx="2">
                  <c:v>372476</c:v>
                </c:pt>
                <c:pt idx="3">
                  <c:v>71177</c:v>
                </c:pt>
                <c:pt idx="4">
                  <c:v>112718</c:v>
                </c:pt>
                <c:pt idx="5">
                  <c:v>35085</c:v>
                </c:pt>
                <c:pt idx="6">
                  <c:v>27188</c:v>
                </c:pt>
                <c:pt idx="7">
                  <c:v>13639</c:v>
                </c:pt>
                <c:pt idx="8">
                  <c:v>13312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7A-4AF0-A741-CD3D012E47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8</c:v>
                </c:pt>
                <c:pt idx="3">
                  <c:v>3</c:v>
                </c:pt>
                <c:pt idx="4">
                  <c:v>10</c:v>
                </c:pt>
                <c:pt idx="5">
                  <c:v>4</c:v>
                </c:pt>
                <c:pt idx="6">
                  <c:v>5</c:v>
                </c:pt>
                <c:pt idx="7">
                  <c:v>4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6E-458C-80B6-FF41064BB0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6E-458C-80B6-FF41064BB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320824"/>
        <c:axId val="231318856"/>
      </c:barChart>
      <c:catAx>
        <c:axId val="23132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318856"/>
        <c:crosses val="autoZero"/>
        <c:auto val="1"/>
        <c:lblAlgn val="ctr"/>
        <c:lblOffset val="100"/>
        <c:noMultiLvlLbl val="0"/>
      </c:catAx>
      <c:valAx>
        <c:axId val="23131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32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</c:v>
                </c:pt>
                <c:pt idx="1">
                  <c:v>0</c:v>
                </c:pt>
                <c:pt idx="2">
                  <c:v>10</c:v>
                </c:pt>
                <c:pt idx="3">
                  <c:v>4</c:v>
                </c:pt>
                <c:pt idx="4">
                  <c:v>186</c:v>
                </c:pt>
                <c:pt idx="5">
                  <c:v>10</c:v>
                </c:pt>
                <c:pt idx="6">
                  <c:v>3</c:v>
                </c:pt>
                <c:pt idx="7">
                  <c:v>8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BE-4CCA-964C-D750B8EF0F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20</c:v>
                </c:pt>
                <c:pt idx="1">
                  <c:v>1</c:v>
                </c:pt>
                <c:pt idx="2">
                  <c:v>28</c:v>
                </c:pt>
                <c:pt idx="3">
                  <c:v>2</c:v>
                </c:pt>
                <c:pt idx="4">
                  <c:v>57</c:v>
                </c:pt>
                <c:pt idx="5">
                  <c:v>8</c:v>
                </c:pt>
                <c:pt idx="6">
                  <c:v>12</c:v>
                </c:pt>
                <c:pt idx="7">
                  <c:v>6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BE-4CCA-964C-D750B8EF0F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37</c:v>
                </c:pt>
                <c:pt idx="1">
                  <c:v>0</c:v>
                </c:pt>
                <c:pt idx="2">
                  <c:v>60</c:v>
                </c:pt>
                <c:pt idx="3">
                  <c:v>2</c:v>
                </c:pt>
                <c:pt idx="4">
                  <c:v>879</c:v>
                </c:pt>
                <c:pt idx="5">
                  <c:v>4</c:v>
                </c:pt>
                <c:pt idx="6">
                  <c:v>5</c:v>
                </c:pt>
                <c:pt idx="7">
                  <c:v>1</c:v>
                </c:pt>
                <c:pt idx="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BE-4CCA-964C-D750B8EF0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319184"/>
        <c:axId val="231322792"/>
      </c:barChart>
      <c:catAx>
        <c:axId val="23131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322792"/>
        <c:crosses val="autoZero"/>
        <c:auto val="1"/>
        <c:lblAlgn val="ctr"/>
        <c:lblOffset val="100"/>
        <c:noMultiLvlLbl val="0"/>
      </c:catAx>
      <c:valAx>
        <c:axId val="23132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31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@KFHGroup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6.9148347673637003E-3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EE-4D4E-8223-D55284FF15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@alDawliBank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7.6470138410951001E-3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EE-4D4E-8223-D55284FF15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@NBKPage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3.2888025000267999E-3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EE-4D4E-8223-D55284FF15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@Gulf_Bank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3.7465286070874999E-3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EE-4D4E-8223-D55284FF15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9.9540446068951002E-2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EE-4D4E-8223-D55284FF157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@warbabank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1.5676214906654998E-2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EE-4D4E-8223-D55284FF157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@ALTijariCBK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1.4712373105782E-2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EE-4D4E-8223-D55284FF157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@Abk_kuwait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2.7494684361024001E-2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BEE-4D4E-8223-D55284FF157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@BurganBankGroup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2.5040064102564E-2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BEE-4D4E-8223-D55284FF1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520368"/>
        <c:axId val="302522992"/>
      </c:barChart>
      <c:catAx>
        <c:axId val="30252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22992"/>
        <c:crosses val="autoZero"/>
        <c:auto val="1"/>
        <c:lblAlgn val="ctr"/>
        <c:lblOffset val="100"/>
        <c:noMultiLvlLbl val="0"/>
      </c:catAx>
      <c:valAx>
        <c:axId val="30252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2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</c:v>
                </c:pt>
                <c:pt idx="1">
                  <c:v>0</c:v>
                </c:pt>
                <c:pt idx="2">
                  <c:v>10</c:v>
                </c:pt>
                <c:pt idx="3">
                  <c:v>4</c:v>
                </c:pt>
                <c:pt idx="4">
                  <c:v>186</c:v>
                </c:pt>
                <c:pt idx="5">
                  <c:v>10</c:v>
                </c:pt>
                <c:pt idx="6">
                  <c:v>3</c:v>
                </c:pt>
                <c:pt idx="7">
                  <c:v>8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AA-41CA-A198-0D87103C4F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20</c:v>
                </c:pt>
                <c:pt idx="1">
                  <c:v>1</c:v>
                </c:pt>
                <c:pt idx="2">
                  <c:v>28</c:v>
                </c:pt>
                <c:pt idx="3">
                  <c:v>2</c:v>
                </c:pt>
                <c:pt idx="4">
                  <c:v>57</c:v>
                </c:pt>
                <c:pt idx="5">
                  <c:v>8</c:v>
                </c:pt>
                <c:pt idx="6">
                  <c:v>12</c:v>
                </c:pt>
                <c:pt idx="7">
                  <c:v>6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AA-41CA-A198-0D87103C4F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@KFHGroup</c:v>
                </c:pt>
                <c:pt idx="1">
                  <c:v>@alDawliBank</c:v>
                </c:pt>
                <c:pt idx="2">
                  <c:v>@NBKPage</c:v>
                </c:pt>
                <c:pt idx="3">
                  <c:v>@Gulf_Bank</c:v>
                </c:pt>
                <c:pt idx="4">
                  <c:v>@Bankboubyan</c:v>
                </c:pt>
                <c:pt idx="5">
                  <c:v>@warbabank</c:v>
                </c:pt>
                <c:pt idx="6">
                  <c:v>@ALTijariCBK</c:v>
                </c:pt>
                <c:pt idx="7">
                  <c:v>@Abk_kuwait</c:v>
                </c:pt>
                <c:pt idx="8">
                  <c:v>@BurganBankGroup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37</c:v>
                </c:pt>
                <c:pt idx="1">
                  <c:v>0</c:v>
                </c:pt>
                <c:pt idx="2">
                  <c:v>60</c:v>
                </c:pt>
                <c:pt idx="3">
                  <c:v>2</c:v>
                </c:pt>
                <c:pt idx="4">
                  <c:v>879</c:v>
                </c:pt>
                <c:pt idx="5">
                  <c:v>4</c:v>
                </c:pt>
                <c:pt idx="6">
                  <c:v>5</c:v>
                </c:pt>
                <c:pt idx="7">
                  <c:v>1</c:v>
                </c:pt>
                <c:pt idx="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AA-41CA-A198-0D87103C4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736832"/>
        <c:axId val="298737488"/>
      </c:barChart>
      <c:catAx>
        <c:axId val="29873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37488"/>
        <c:crosses val="autoZero"/>
        <c:auto val="1"/>
        <c:lblAlgn val="ctr"/>
        <c:lblOffset val="100"/>
        <c:noMultiLvlLbl val="0"/>
      </c:catAx>
      <c:valAx>
        <c:axId val="29873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3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 - Social Media Newsletter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84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47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892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9216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593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2851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81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8384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819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7011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537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2918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67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4680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266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5574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757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2137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660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3471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2183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187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582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29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90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55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953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39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26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43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5538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485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86023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2481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411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9033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492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7484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7042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9499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400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1707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2141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253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6752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936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3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8712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521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479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437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3240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762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302596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37601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08496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1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@3nzrut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23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@VF21_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(2), @Gulf_Bank (1), @Bankboubyan (1), @ALTijariCBK (2), @BurganBankGroup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80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@Monk_80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60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@Le_3taibi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842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@FayAlAzmi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10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@RK_Mohd7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009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@F1L1l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(1), @Gulf_Bank (1), @Bankboubyan (1), @ALTijariCBK (1), @BurganBankGroup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31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@Alenzii_FM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20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@alajmi62s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08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@182010Abotasnem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(4), @warbabank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4360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662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478202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423487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5126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3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@fffff201511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31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@La6of_almuhaini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67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@wahaalwid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1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@yA9LFfgOtCLtmrS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31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@woni131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92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@ichraktchams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64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@khaledalshraid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71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@shoog222i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246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@lawyer_ea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(3), @Gulf_Bank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58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@mahmoud_hafeez2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3994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985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634766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65655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5015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98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@kwaked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@6640979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87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@msh3eri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966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@K27x_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51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@hhjghh6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(3), @Bankboubyan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1216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818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09781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34177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49009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33513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96929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4103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62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41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68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#اليوم_الوطني_القطري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48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#حياكم_في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19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278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9877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85493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31318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3931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44115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3157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87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995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54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61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10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5591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008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452516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5273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3088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91406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48208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6731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02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709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50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22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2468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16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09339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5996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206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361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093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92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33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- 2016-12-18 19:24:25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أميال سكاي واردز مقابل كل 1 د.ك تنفقه محلياً و 5 أميال سكاي واردز مقابل كل 1 د.ك تنفقه دولياً. </a:t>
                      </a:r>
                      <a:r>
                        <a:rPr lang="en-US" sz="1000"/>
                        <a:t>https://t.co/wNNUTEnma1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9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- 2016-12-18 17:20:07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للتواصل:… </a:t>
                      </a:r>
                      <a:r>
                        <a:rPr lang="en-US" sz="1000"/>
                        <a:t>https://t.co/T6U1mgk2Nu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00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15:20:40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-المنصورية
-القرين
-الأ… </a:t>
                      </a:r>
                      <a:r>
                        <a:rPr lang="en-US" sz="1000"/>
                        <a:t>https://t.co/BPaRhpN1AQ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896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- 2016-12-18 15:07:08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للفائزين الثلاثة في السحب الربع سنوي لحساب </a:t>
                      </a:r>
                      <a:r>
                        <a:rPr lang="en-US" sz="1000"/>
                        <a:t>Youth </a:t>
                      </a:r>
                      <a:r>
                        <a:rPr lang="ar-AE" sz="1000"/>
                        <a:t>للشباب. </a:t>
                      </a:r>
                      <a:r>
                        <a:rPr lang="en-US" sz="1000"/>
                        <a:t>https://t.co/DdowFXnpJd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41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- 2016-12-18 15:02:06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اختيار #الكويت عاصمة للثقافة العربية لعام 2022 
#بنك_وربة #نتميز_بالحلول </a:t>
                      </a:r>
                      <a:r>
                        <a:rPr lang="en-US" sz="1000"/>
                        <a:t>https://t.co/p4gwxKXYV8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1391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308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2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164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71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0427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5230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335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35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14:08:54</a:t>
                      </a:r>
                      <a:r>
                        <a:rPr lang="en-US" sz="1000"/>
                        <a:t>
💚</a:t>
                      </a:r>
                      <a:r>
                        <a:rPr lang="ar-AE" sz="1000"/>
                        <a:t>حرية الإستخدام أينما كنت 
بطاقة التجاري مسبقة الدفع هي الإختيار الأمثل، حيث تمنحك إمكانية التسوق عبر الإنترنت والت… </a:t>
                      </a:r>
                      <a:r>
                        <a:rPr lang="en-US" sz="1000"/>
                        <a:t>https://t.co/bOaChoxKWr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84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- 2016-12-18 13:14:23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يرعى حفل تخريج طلبة متلازمة الداون
#</a:t>
                      </a:r>
                      <a:r>
                        <a:rPr lang="en-US" sz="1000"/>
                        <a:t>abk_cares https://t.co/qHwV9Ke12U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58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13:04:02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خصم 10% لعملاء بنك بوبيان من (</a:t>
                      </a:r>
                      <a:r>
                        <a:rPr lang="en-US" sz="1000"/>
                        <a:t>Old Navy) </a:t>
                      </a:r>
                      <a:r>
                        <a:rPr lang="ar-AE" sz="1000"/>
                        <a:t>عند الدفع باستخدام بطاقات بنك بوبيان للسحب الآلي أو البطاقات الإئتمانية… </a:t>
                      </a:r>
                      <a:r>
                        <a:rPr lang="en-US" sz="1000"/>
                        <a:t>https://t.co/x6DlkeCvCG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79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- 2016-12-18 12:50:51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 </a:t>
                      </a:r>
                      <a:r>
                        <a:rPr lang="en-US" sz="1000"/>
                        <a:t>https://t.co/AjJPc9d4OY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38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12:25:50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حصري لعملاء  </a:t>
                      </a:r>
                      <a:r>
                        <a:rPr lang="en-US" sz="1000"/>
                        <a:t>CLICK
</a:t>
                      </a:r>
                      <a:r>
                        <a:rPr lang="ar-AE" sz="1000"/>
                        <a:t>خصم يصل لغاية 10 د.ك عبر إشعارات تطبيق بوبيان موبايل.
للمزيد:
</a:t>
                      </a:r>
                      <a:r>
                        <a:rPr lang="en-US" sz="1000"/>
                        <a:t>https://t.co/WFize2Ru70… https://t.co/OiqQVsK7Xe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6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- 2016-12-18 12:25:34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 </a:t>
                      </a:r>
                      <a:r>
                        <a:rPr lang="en-US" sz="1000"/>
                        <a:t>https://t.co/JAlFy6U1Gs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9879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564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53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197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063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717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485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909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724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- 2016-12-18 12:18:38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 احمد خليفة راشد الشحومي بجائزة 125000 د.ك مع السحب الربع سنوي لحساب يومي. </a:t>
                      </a:r>
                      <a:r>
                        <a:rPr lang="en-US" sz="1000"/>
                        <a:t>https://t.co/lla1Axy2SA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47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12:02:07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شكراً لتفاعلكم
جواب السؤال : </a:t>
                      </a:r>
                      <a:r>
                        <a:rPr lang="en-US" sz="1000"/>
                        <a:t>UTap
</a:t>
                      </a:r>
                      <a:r>
                        <a:rPr lang="ar-AE" sz="1000"/>
                        <a:t>مبروك للفائز: @</a:t>
                      </a:r>
                      <a:r>
                        <a:rPr lang="en-US" sz="1000"/>
                        <a:t>danalhai
</a:t>
                      </a:r>
                      <a:r>
                        <a:rPr lang="ar-AE" sz="1000"/>
                        <a:t>يرجى إرسال بيانات الإتصال بك في رسالة خاصة ليتم التواصل معك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10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- 2016-12-18 11:55:21</a:t>
                      </a:r>
                      <a:r>
                        <a:rPr lang="en-US" sz="1000"/>
                        <a:t>
Congratulations to the lucky winners KD 5000 with Yawmi Account
</a:t>
                      </a:r>
                      <a:r>
                        <a:rPr lang="ar-AE" sz="1000"/>
                        <a:t>مبروك للرابحين 5000 د.ك مع حساب يومي </a:t>
                      </a:r>
                      <a:r>
                        <a:rPr lang="en-US" sz="1000"/>
                        <a:t>https://t.co/5elYq1dDvg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44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- 2016-12-18 11:13:44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لغة الضاد لغة القرآن وفخر العرب، ولسان الشعر، ومنطق الفصاحة
#اليوم_العالمي_للغة_العربية </a:t>
                      </a:r>
                      <a:r>
                        <a:rPr lang="en-US" sz="1000"/>
                        <a:t>https://t.co/Lq8Rmr1s3C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48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11:01:26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 </a:t>
                      </a:r>
                      <a:r>
                        <a:rPr lang="en-US" sz="1000"/>
                        <a:t>https://t.co/xuEIk9PRwg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77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11:01:02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خصم 10% لعملاء بنك بوبيان من (</a:t>
                      </a:r>
                      <a:r>
                        <a:rPr lang="en-US" sz="1000"/>
                        <a:t>Old Navy) </a:t>
                      </a:r>
                      <a:r>
                        <a:rPr lang="ar-AE" sz="1000"/>
                        <a:t>عند الدفع باستخدام بطاقات بنك بوبيان للسحب الآلي أو البطاقات الإئتمانية… </a:t>
                      </a:r>
                      <a:r>
                        <a:rPr lang="en-US" sz="1000"/>
                        <a:t>https://t.co/cVAkRWD8oD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495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550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76230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5236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742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4045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923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498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200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11:00:21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ضاعف نقاط مايلز إلى 6 مقابل كل 1 د.ك تنفقه باستخدام بطاقة </a:t>
                      </a:r>
                      <a:r>
                        <a:rPr lang="en-US" sz="1000"/>
                        <a:t>Visa Signature  </a:t>
                      </a:r>
                      <a:r>
                        <a:rPr lang="ar-AE" sz="1000"/>
                        <a:t>لدى قبله للسياحة والسفر. </a:t>
                      </a:r>
                      <a:r>
                        <a:rPr lang="en-US" sz="1000"/>
                        <a:t>https://t.co/WNzQTpP9w0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35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11:00:17</a:t>
                      </a:r>
                      <a:r>
                        <a:rPr lang="en-US" sz="1000"/>
                        <a:t>
Double your NBK Miles Points to 6 with every KD1 when using your Visa Signature card at Qiblah Travel Agency! https://t.co/MIZLpXsMau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367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- 2016-12-18 10:02:27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اليوم العالمي للغة العربية
18 ديسمبر هو اليوم الذي أصدرت فيه الجمعية العامة للأمم المتحدة قرار ادخال اللغة العربية… </a:t>
                      </a:r>
                      <a:r>
                        <a:rPr lang="en-US" sz="1000"/>
                        <a:t>https://t.co/3vNM4gjv1H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948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09:30:59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 بنك بوبيان في احتفال مرور 50 عاماً على تأسيس جامعة الكويت من خلال جهاز (خلك مبتسم) الذي يمنح الجميع هدايا بمجر… </a:t>
                      </a:r>
                      <a:r>
                        <a:rPr lang="en-US" sz="1000"/>
                        <a:t>https://t.co/LqKDtoawyi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77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- 2016-12-18 09:15:53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 #قطر شعباً وحكومةً بخير بمناسبة اليوم الوطني </a:t>
                      </a:r>
                      <a:r>
                        <a:rPr lang="en-US" sz="1000"/>
                        <a:t>🇰🇼❤️🇶🇦
#</a:t>
                      </a:r>
                      <a:r>
                        <a:rPr lang="ar-AE" sz="1000"/>
                        <a:t>بنك_وربة #نتميز_بالحلول </a:t>
                      </a:r>
                      <a:r>
                        <a:rPr lang="en-US" sz="1000"/>
                        <a:t>https://t.co/LinIRhGc9d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6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- 2016-12-18 09:02:02</a:t>
                      </a:r>
                      <a:r>
                        <a:rPr lang="en-US" sz="1000"/>
                        <a:t>
#</a:t>
                      </a:r>
                      <a:r>
                        <a:rPr lang="ar-AE" sz="1000"/>
                        <a:t>حياكم_في فرع الشهداء من الأحد - الخميس 8:30 صباحاً ولغاية 3:00 عصراً </a:t>
                      </a:r>
                      <a:r>
                        <a:rPr lang="en-US" sz="1000"/>
                        <a:t>https://t.co/dK6LHMWbi3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3464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601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- 5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10612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6860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1995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657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5413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4701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19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08:55:10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يمكنك الدفع بمنتهى السرعة والسهولة مع بطاقات </a:t>
                      </a:r>
                      <a:r>
                        <a:rPr lang="en-US" sz="1000"/>
                        <a:t>Tap &amp;amp; Pay NBK </a:t>
                      </a:r>
                      <a:r>
                        <a:rPr lang="ar-AE" sz="1000"/>
                        <a:t>التي تدعم تقنية جديدة من نوعها للدفع بمجرد تمرير بطاقتك </a:t>
                      </a:r>
                      <a:r>
                        <a:rPr lang="en-US" sz="1000"/>
                        <a:t>https://t.co/qcF1olwyTq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36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- 2016-12-18 08:55:02</a:t>
                      </a:r>
                      <a:r>
                        <a:rPr lang="en-US" sz="1000"/>
                        <a:t>
Transactions are now faster &amp;amp; more convenient with NBK Tap &amp;amp; Pay. NBK Cards now facilitate contactless transactions! https://t.co/GdWUsJOGyf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3345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0691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1221</Words>
  <Application>Microsoft Office PowerPoint</Application>
  <PresentationFormat>On-screen Show (4:3)</PresentationFormat>
  <Paragraphs>573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TW - Social Media Newsletter</vt:lpstr>
      <vt:lpstr>Interaction Rate</vt:lpstr>
      <vt:lpstr>Followers Distribution</vt:lpstr>
      <vt:lpstr>Tweet Type Distribution</vt:lpstr>
      <vt:lpstr>Interactions Distribution</vt:lpstr>
      <vt:lpstr>Key Metrics Table - 1 of 2</vt:lpstr>
      <vt:lpstr>Key Metrics Table - 2 of 2</vt:lpstr>
      <vt:lpstr>Interaction Rate By Weekday</vt:lpstr>
      <vt:lpstr>Interactions Distribution</vt:lpstr>
      <vt:lpstr>Key Influencers - 1 of 3</vt:lpstr>
      <vt:lpstr>Key Influencers - 2 of 3</vt:lpstr>
      <vt:lpstr>Key Influencers - 3 of 3</vt:lpstr>
      <vt:lpstr>Hashtag Detection</vt:lpstr>
      <vt:lpstr>Hashtag Detection</vt:lpstr>
      <vt:lpstr>Hashtag Detection</vt:lpstr>
      <vt:lpstr>Own and Retweeted Tweets Table - 1 of 5</vt:lpstr>
      <vt:lpstr>Own and Retweeted Tweets Table - 2 of 5</vt:lpstr>
      <vt:lpstr>Own and Retweeted Tweets Table - 3 of 5</vt:lpstr>
      <vt:lpstr>Own and Retweeted Tweets Table - 4 of 5</vt:lpstr>
      <vt:lpstr>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- Social Media Newsletter</dc:title>
  <dc:creator>Administrator</dc:creator>
  <cp:lastModifiedBy>Administrator</cp:lastModifiedBy>
  <cp:revision>1</cp:revision>
  <dcterms:created xsi:type="dcterms:W3CDTF">2016-12-21T06:46:15Z</dcterms:created>
  <dcterms:modified xsi:type="dcterms:W3CDTF">2016-12-21T06:47:11Z</dcterms:modified>
</cp:coreProperties>
</file>