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1.6637302538682001E-2</c:v>
                </c:pt>
                <c:pt idx="1">
                  <c:v>1.1088554905406001E-2</c:v>
                </c:pt>
                <c:pt idx="2">
                  <c:v>5.5430717998354003E-3</c:v>
                </c:pt>
                <c:pt idx="3">
                  <c:v>3.6234355284247999E-3</c:v>
                </c:pt>
                <c:pt idx="4">
                  <c:v>5.7532250022374002E-3</c:v>
                </c:pt>
                <c:pt idx="5">
                  <c:v>4.2605950347025003E-3</c:v>
                </c:pt>
                <c:pt idx="6">
                  <c:v>6.1341330425300003E-3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52-47EA-9300-BBC5069E47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7.6669477880855997E-3</c:v>
                </c:pt>
                <c:pt idx="1">
                  <c:v>0</c:v>
                </c:pt>
                <c:pt idx="2">
                  <c:v>0</c:v>
                </c:pt>
                <c:pt idx="3">
                  <c:v>7.6610740825863999E-3</c:v>
                </c:pt>
                <c:pt idx="4">
                  <c:v>3.8299502106473003E-2</c:v>
                </c:pt>
                <c:pt idx="5">
                  <c:v>7.6581406034615003E-3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52-47EA-9300-BBC5069E47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6.0729072761525997E-3</c:v>
                </c:pt>
                <c:pt idx="1">
                  <c:v>1.2812351646455001E-3</c:v>
                </c:pt>
                <c:pt idx="2">
                  <c:v>2.9112866269510001E-3</c:v>
                </c:pt>
                <c:pt idx="3">
                  <c:v>1.7961850825033E-3</c:v>
                </c:pt>
                <c:pt idx="4">
                  <c:v>2.5850717492050001E-3</c:v>
                </c:pt>
                <c:pt idx="5">
                  <c:v>3.2292266540368E-3</c:v>
                </c:pt>
                <c:pt idx="6">
                  <c:v>1.9278136889118E-3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52-47EA-9300-BBC5069E47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2.8138497685609E-3</c:v>
                </c:pt>
                <c:pt idx="1">
                  <c:v>0</c:v>
                </c:pt>
                <c:pt idx="2">
                  <c:v>4.2199434527576997E-3</c:v>
                </c:pt>
                <c:pt idx="3">
                  <c:v>7.5015940887438997E-3</c:v>
                </c:pt>
                <c:pt idx="4">
                  <c:v>6.3288468840977004E-3</c:v>
                </c:pt>
                <c:pt idx="5">
                  <c:v>5.2731491246571999E-3</c:v>
                </c:pt>
                <c:pt idx="6">
                  <c:v>3.7492150081077E-3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52-47EA-9300-BBC5069E47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1.3659133357682001E-2</c:v>
                </c:pt>
                <c:pt idx="1">
                  <c:v>6.9973130317958002E-3</c:v>
                </c:pt>
                <c:pt idx="2">
                  <c:v>7.9829301805211E-2</c:v>
                </c:pt>
                <c:pt idx="3">
                  <c:v>1.4807095106861999E-2</c:v>
                </c:pt>
                <c:pt idx="4">
                  <c:v>0.15620274333292</c:v>
                </c:pt>
                <c:pt idx="5">
                  <c:v>1.5704122480303E-2</c:v>
                </c:pt>
                <c:pt idx="6">
                  <c:v>1.8437724918029998E-2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52-47EA-9300-BBC5069E47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8.5509063960780007E-3</c:v>
                </c:pt>
                <c:pt idx="1">
                  <c:v>9.9771949828962002E-3</c:v>
                </c:pt>
                <c:pt idx="2">
                  <c:v>4.2763064116086999E-3</c:v>
                </c:pt>
                <c:pt idx="3">
                  <c:v>2.1381532058043998E-3</c:v>
                </c:pt>
                <c:pt idx="4">
                  <c:v>2.8507896687382001E-3</c:v>
                </c:pt>
                <c:pt idx="5">
                  <c:v>7.6018890694338004E-3</c:v>
                </c:pt>
                <c:pt idx="6">
                  <c:v>3.5629792207052002E-3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52-47EA-9300-BBC5069E477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1.4769957905619999E-2</c:v>
                </c:pt>
                <c:pt idx="1">
                  <c:v>9.8440941587605996E-3</c:v>
                </c:pt>
                <c:pt idx="2">
                  <c:v>1.4024210215530001E-2</c:v>
                </c:pt>
                <c:pt idx="3">
                  <c:v>5.5342384887839E-3</c:v>
                </c:pt>
                <c:pt idx="4">
                  <c:v>7.3759911488106003E-3</c:v>
                </c:pt>
                <c:pt idx="5">
                  <c:v>9.2162500921625003E-3</c:v>
                </c:pt>
                <c:pt idx="6">
                  <c:v>1.6949777073583999E-2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D52-47EA-9300-BBC5069E477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2.4489995836701001E-2</c:v>
                </c:pt>
                <c:pt idx="1">
                  <c:v>2.2039377020275999E-2</c:v>
                </c:pt>
                <c:pt idx="2">
                  <c:v>1.2241400416208E-2</c:v>
                </c:pt>
                <c:pt idx="3">
                  <c:v>3.3044499926568001E-2</c:v>
                </c:pt>
                <c:pt idx="4">
                  <c:v>1.4685366032748001E-2</c:v>
                </c:pt>
                <c:pt idx="5">
                  <c:v>1.1011598884157999E-2</c:v>
                </c:pt>
                <c:pt idx="6">
                  <c:v>3.6694554528107999E-2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D52-47EA-9300-BBC5069E477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2.2682594888855E-2</c:v>
                </c:pt>
                <c:pt idx="3">
                  <c:v>0</c:v>
                </c:pt>
                <c:pt idx="4">
                  <c:v>9.4410876132930994E-3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D52-47EA-9300-BBC5069E4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461568"/>
        <c:axId val="229458944"/>
      </c:lineChart>
      <c:catAx>
        <c:axId val="22946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58944"/>
        <c:crosses val="autoZero"/>
        <c:auto val="1"/>
        <c:lblAlgn val="ctr"/>
        <c:lblOffset val="100"/>
        <c:noMultiLvlLbl val="0"/>
      </c:catAx>
      <c:valAx>
        <c:axId val="22945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6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235002</c:v>
                </c:pt>
                <c:pt idx="1">
                  <c:v>13077</c:v>
                </c:pt>
                <c:pt idx="2">
                  <c:v>372476</c:v>
                </c:pt>
                <c:pt idx="3">
                  <c:v>71177</c:v>
                </c:pt>
                <c:pt idx="4">
                  <c:v>112718</c:v>
                </c:pt>
                <c:pt idx="5">
                  <c:v>35085</c:v>
                </c:pt>
                <c:pt idx="6">
                  <c:v>27188</c:v>
                </c:pt>
                <c:pt idx="7">
                  <c:v>13639</c:v>
                </c:pt>
                <c:pt idx="8">
                  <c:v>13312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B6-4CE3-9506-F3D239D7E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116</c:v>
                </c:pt>
                <c:pt idx="1">
                  <c:v>26</c:v>
                </c:pt>
                <c:pt idx="2">
                  <c:v>217</c:v>
                </c:pt>
                <c:pt idx="3">
                  <c:v>142</c:v>
                </c:pt>
                <c:pt idx="4">
                  <c:v>286</c:v>
                </c:pt>
                <c:pt idx="5">
                  <c:v>151</c:v>
                </c:pt>
                <c:pt idx="6">
                  <c:v>149</c:v>
                </c:pt>
                <c:pt idx="7">
                  <c:v>111</c:v>
                </c:pt>
                <c:pt idx="8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8-4311-8B24-7CAE951949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19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B8-4311-8B24-7CAE95194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932736"/>
        <c:axId val="233930768"/>
      </c:barChart>
      <c:catAx>
        <c:axId val="23393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30768"/>
        <c:crosses val="autoZero"/>
        <c:auto val="1"/>
        <c:lblAlgn val="ctr"/>
        <c:lblOffset val="100"/>
        <c:noMultiLvlLbl val="0"/>
      </c:catAx>
      <c:valAx>
        <c:axId val="23393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3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489</c:v>
                </c:pt>
                <c:pt idx="1">
                  <c:v>61</c:v>
                </c:pt>
                <c:pt idx="2">
                  <c:v>401</c:v>
                </c:pt>
                <c:pt idx="3">
                  <c:v>140</c:v>
                </c:pt>
                <c:pt idx="4">
                  <c:v>3291</c:v>
                </c:pt>
                <c:pt idx="5">
                  <c:v>79</c:v>
                </c:pt>
                <c:pt idx="6">
                  <c:v>108</c:v>
                </c:pt>
                <c:pt idx="7">
                  <c:v>107</c:v>
                </c:pt>
                <c:pt idx="8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DF-49C7-905A-F431915A44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769</c:v>
                </c:pt>
                <c:pt idx="1">
                  <c:v>144</c:v>
                </c:pt>
                <c:pt idx="2">
                  <c:v>865</c:v>
                </c:pt>
                <c:pt idx="3">
                  <c:v>173</c:v>
                </c:pt>
                <c:pt idx="4">
                  <c:v>1812</c:v>
                </c:pt>
                <c:pt idx="5">
                  <c:v>117</c:v>
                </c:pt>
                <c:pt idx="6">
                  <c:v>300</c:v>
                </c:pt>
                <c:pt idx="7">
                  <c:v>140</c:v>
                </c:pt>
                <c:pt idx="8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DF-49C7-905A-F431915A44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677</c:v>
                </c:pt>
                <c:pt idx="1">
                  <c:v>27</c:v>
                </c:pt>
                <c:pt idx="2">
                  <c:v>927</c:v>
                </c:pt>
                <c:pt idx="3">
                  <c:v>172</c:v>
                </c:pt>
                <c:pt idx="4">
                  <c:v>11079</c:v>
                </c:pt>
                <c:pt idx="5">
                  <c:v>121</c:v>
                </c:pt>
                <c:pt idx="6">
                  <c:v>157</c:v>
                </c:pt>
                <c:pt idx="7">
                  <c:v>37</c:v>
                </c:pt>
                <c:pt idx="8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DF-49C7-905A-F431915A4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933392"/>
        <c:axId val="233930440"/>
      </c:barChart>
      <c:catAx>
        <c:axId val="23393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30440"/>
        <c:crosses val="autoZero"/>
        <c:auto val="1"/>
        <c:lblAlgn val="ctr"/>
        <c:lblOffset val="100"/>
        <c:noMultiLvlLbl val="0"/>
      </c:catAx>
      <c:valAx>
        <c:axId val="23393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3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5.5279125991207004E-3</c:v>
                </c:pt>
                <c:pt idx="1">
                  <c:v>7.8388447538175008E-3</c:v>
                </c:pt>
                <c:pt idx="2">
                  <c:v>7.8103398638036002E-3</c:v>
                </c:pt>
                <c:pt idx="3">
                  <c:v>7.8450414690378993E-3</c:v>
                </c:pt>
                <c:pt idx="4">
                  <c:v>8.0987422804146992E-3</c:v>
                </c:pt>
                <c:pt idx="5">
                  <c:v>5.6119002214829999E-3</c:v>
                </c:pt>
                <c:pt idx="6">
                  <c:v>6.1285513529846002E-3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56-4F42-B96C-C0A6050676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1.0266676933344E-2</c:v>
                </c:pt>
                <c:pt idx="1">
                  <c:v>1.5400015400015E-2</c:v>
                </c:pt>
                <c:pt idx="2">
                  <c:v>1.6940016940017E-2</c:v>
                </c:pt>
                <c:pt idx="3">
                  <c:v>2.3100023100023001E-2</c:v>
                </c:pt>
                <c:pt idx="4">
                  <c:v>0.17111128222239</c:v>
                </c:pt>
                <c:pt idx="5">
                  <c:v>1.5400015400015E-2</c:v>
                </c:pt>
                <c:pt idx="6">
                  <c:v>7.7000077000077003E-3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56-4F42-B96C-C0A6050676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2.3212281567347001E-3</c:v>
                </c:pt>
                <c:pt idx="1">
                  <c:v>2.0637997456629002E-3</c:v>
                </c:pt>
                <c:pt idx="2">
                  <c:v>2.9432882571319E-3</c:v>
                </c:pt>
                <c:pt idx="3">
                  <c:v>3.4911403717455998E-3</c:v>
                </c:pt>
                <c:pt idx="4">
                  <c:v>3.1988896057775001E-3</c:v>
                </c:pt>
                <c:pt idx="5">
                  <c:v>2.8952661855681E-3</c:v>
                </c:pt>
                <c:pt idx="6">
                  <c:v>2.4455989773704999E-3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56-4F42-B96C-C0A6050676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3.5952965062177001E-3</c:v>
                </c:pt>
                <c:pt idx="1">
                  <c:v>5.5654744678293004E-3</c:v>
                </c:pt>
                <c:pt idx="2">
                  <c:v>4.8340121092003002E-3</c:v>
                </c:pt>
                <c:pt idx="3">
                  <c:v>6.5208809181400004E-3</c:v>
                </c:pt>
                <c:pt idx="4">
                  <c:v>3.9477765558468998E-3</c:v>
                </c:pt>
                <c:pt idx="5">
                  <c:v>4.0535205707356997E-3</c:v>
                </c:pt>
                <c:pt idx="6">
                  <c:v>4.4941206327722E-3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56-4F42-B96C-C0A6050676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1.2847618996828999E-2</c:v>
                </c:pt>
                <c:pt idx="1">
                  <c:v>0.15279347368967</c:v>
                </c:pt>
                <c:pt idx="2">
                  <c:v>1.2360530611513E-2</c:v>
                </c:pt>
                <c:pt idx="3">
                  <c:v>1.3378896323270001E-2</c:v>
                </c:pt>
                <c:pt idx="4">
                  <c:v>2.1124573142004999E-2</c:v>
                </c:pt>
                <c:pt idx="5">
                  <c:v>1.1130873778191001E-2</c:v>
                </c:pt>
                <c:pt idx="6">
                  <c:v>8.5571223259562998E-2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56-4F42-B96C-C0A6050676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4.3486473668260996E-3</c:v>
                </c:pt>
                <c:pt idx="1">
                  <c:v>4.7087697268914002E-3</c:v>
                </c:pt>
                <c:pt idx="2">
                  <c:v>5.3718585119616E-3</c:v>
                </c:pt>
                <c:pt idx="3">
                  <c:v>6.0643246482691999E-3</c:v>
                </c:pt>
                <c:pt idx="4">
                  <c:v>5.0590087974865996E-3</c:v>
                </c:pt>
                <c:pt idx="5">
                  <c:v>9.5602294455066992E-3</c:v>
                </c:pt>
                <c:pt idx="6">
                  <c:v>6.6588662804524003E-3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56-4F42-B96C-C0A6050676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1.5448119037026E-2</c:v>
                </c:pt>
                <c:pt idx="1">
                  <c:v>1.0710695865670999E-2</c:v>
                </c:pt>
                <c:pt idx="2">
                  <c:v>1.3161797419546E-2</c:v>
                </c:pt>
                <c:pt idx="3">
                  <c:v>1.5227431622210999E-2</c:v>
                </c:pt>
                <c:pt idx="4">
                  <c:v>1.0381135992882E-2</c:v>
                </c:pt>
                <c:pt idx="5">
                  <c:v>1.1369815611251E-2</c:v>
                </c:pt>
                <c:pt idx="6">
                  <c:v>1.7372513294209999E-2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56-4F42-B96C-C0A60506766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2.4037282315428E-2</c:v>
                </c:pt>
                <c:pt idx="1">
                  <c:v>1.7169487368163001E-2</c:v>
                </c:pt>
                <c:pt idx="2">
                  <c:v>1.6414784626704999E-2</c:v>
                </c:pt>
                <c:pt idx="3">
                  <c:v>2.2994849153789999E-2</c:v>
                </c:pt>
                <c:pt idx="4">
                  <c:v>1.9447072427205E-2</c:v>
                </c:pt>
                <c:pt idx="5">
                  <c:v>1.8804676641320999E-2</c:v>
                </c:pt>
                <c:pt idx="6">
                  <c:v>1.5282730514519E-2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856-4F42-B96C-C0A60506766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8.1158538131832006E-3</c:v>
                </c:pt>
                <c:pt idx="1">
                  <c:v>1.1705558384399E-2</c:v>
                </c:pt>
                <c:pt idx="2">
                  <c:v>9.9497246267389993E-3</c:v>
                </c:pt>
                <c:pt idx="3">
                  <c:v>1.8260671079661998E-2</c:v>
                </c:pt>
                <c:pt idx="4">
                  <c:v>3.8043064749296002E-2</c:v>
                </c:pt>
                <c:pt idx="5">
                  <c:v>1.9021532374648001E-2</c:v>
                </c:pt>
                <c:pt idx="6">
                  <c:v>2.5511231655409999E-2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56-4F42-B96C-C0A605067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085008"/>
        <c:axId val="235085336"/>
      </c:barChart>
      <c:catAx>
        <c:axId val="23508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85336"/>
        <c:crosses val="autoZero"/>
        <c:auto val="1"/>
        <c:lblAlgn val="ctr"/>
        <c:lblOffset val="100"/>
        <c:noMultiLvlLbl val="0"/>
      </c:catAx>
      <c:valAx>
        <c:axId val="23508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8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489</c:v>
                </c:pt>
                <c:pt idx="1">
                  <c:v>61</c:v>
                </c:pt>
                <c:pt idx="2">
                  <c:v>401</c:v>
                </c:pt>
                <c:pt idx="3">
                  <c:v>140</c:v>
                </c:pt>
                <c:pt idx="4">
                  <c:v>3291</c:v>
                </c:pt>
                <c:pt idx="5">
                  <c:v>79</c:v>
                </c:pt>
                <c:pt idx="6">
                  <c:v>108</c:v>
                </c:pt>
                <c:pt idx="7">
                  <c:v>107</c:v>
                </c:pt>
                <c:pt idx="8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67-4E5D-B131-A5F2F99E80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769</c:v>
                </c:pt>
                <c:pt idx="1">
                  <c:v>144</c:v>
                </c:pt>
                <c:pt idx="2">
                  <c:v>865</c:v>
                </c:pt>
                <c:pt idx="3">
                  <c:v>173</c:v>
                </c:pt>
                <c:pt idx="4">
                  <c:v>1812</c:v>
                </c:pt>
                <c:pt idx="5">
                  <c:v>117</c:v>
                </c:pt>
                <c:pt idx="6">
                  <c:v>300</c:v>
                </c:pt>
                <c:pt idx="7">
                  <c:v>140</c:v>
                </c:pt>
                <c:pt idx="8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67-4E5D-B131-A5F2F99E80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677</c:v>
                </c:pt>
                <c:pt idx="1">
                  <c:v>27</c:v>
                </c:pt>
                <c:pt idx="2">
                  <c:v>927</c:v>
                </c:pt>
                <c:pt idx="3">
                  <c:v>172</c:v>
                </c:pt>
                <c:pt idx="4">
                  <c:v>11079</c:v>
                </c:pt>
                <c:pt idx="5">
                  <c:v>121</c:v>
                </c:pt>
                <c:pt idx="6">
                  <c:v>157</c:v>
                </c:pt>
                <c:pt idx="7">
                  <c:v>37</c:v>
                </c:pt>
                <c:pt idx="8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67-4E5D-B131-A5F2F99E8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5814816"/>
        <c:axId val="305806288"/>
      </c:barChart>
      <c:catAx>
        <c:axId val="30581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06288"/>
        <c:crosses val="autoZero"/>
        <c:auto val="1"/>
        <c:lblAlgn val="ctr"/>
        <c:lblOffset val="100"/>
        <c:noMultiLvlLbl val="0"/>
      </c:catAx>
      <c:valAx>
        <c:axId val="30580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1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97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3427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221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3596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309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687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53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3986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0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8450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261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453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28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997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223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520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882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73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878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63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88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269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98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36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3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9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7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33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36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5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2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7296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026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40140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853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972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19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429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590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244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609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648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609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115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879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73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8138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13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406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00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614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00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8918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8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41463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28330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1670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00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@Essa1995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(7), @NBKPage (20), @Gulf_Bank (5), @Bankboubyan (35), @warbabank (1), @ALTijariCBK (5),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02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(58)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20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@Bankboubyan (38), @warbabank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0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@saaaed2006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(12), @Gulf_Bank (13), @Bankboubyan (14), @warbabank (1), @ALTijariCBK (1), @Abk_kuwait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2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@HagMXag8No8CLca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(6), @Gulf_Bank (11), @Bankboubyan (8), @ALTijariCBK (8), @BurganBankGroup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79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@umasseel2000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68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@MYSOUL12415886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32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@a__altuwaijri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318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66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4890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8719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0575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66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@Rashaitech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36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@batoo224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4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@Nasseralmazidi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@Gulf_Bank (18), @ALTijariCBK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70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(30), @warbabank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3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@305_1m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(17), @Bankboubyan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96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@mahmoud10822103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3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@mahoooota4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@Abk_kuwait (31)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08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@al7ab99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@mahmoud50661186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0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@coolwave_blog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6444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30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661902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69283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1898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5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@FaisalSALMulla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2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@jamila_313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5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(7), @Bankboubyan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9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@GaGa37Ga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90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@b8f3dafd55074e6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9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@_renadoo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@Bankboubyan (24)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09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@najaat_boqrais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7221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960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8015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9333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6743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1421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7634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9073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7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72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#اليوم_الوطني_العماني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69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#KFHENG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88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#KFHYouth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2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#KFHWDD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85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29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#SafetyTips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50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#KFHOulets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30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89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#مع_الجو_نبي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4542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073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6992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3925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0049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1400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542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9138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7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#اليوم_العالمي_للتطوع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0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#KFHVolunteersTeam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2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#kfhtips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2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#الكويت_ترحب_بسلمان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31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5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46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#KFHCareers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44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#KFHAwards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941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60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1205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38230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65824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80291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52026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4787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60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#NBKFridayPrayer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04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#100_مليون_خطوة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2.2307692307692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0.76923076923077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0.92307692307692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3.9230769230769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47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#NBKWalkathon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6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#100MillionSteps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1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#عبدالله_ينتصر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86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#MannequinChallenge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3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#NBKITM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1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#NBKMagicMoments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9684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98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0071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628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1772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0614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41279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0802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07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2.5555555555556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0.11111111111111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4.2222222222222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66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#marathon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9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2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25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#Marathon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0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#running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6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97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#10K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47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7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#10km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153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411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8680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100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789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92455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8753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0446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99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#nuksusa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315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05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28354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9002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91336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47361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0492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3313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32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#BBYNIslamic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#BBYNDiscount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6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#BBYNServices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6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38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1.7272727272727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0.81818181818182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1.1818181818182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3.7272727272727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9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4.5789473684211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1.1052631578947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0.52631578947368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6.2105263157895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65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9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6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4.7083333333333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15.541666666667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5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506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311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739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69767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14932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8725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54101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484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48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#BoubyanPromotions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7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1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49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#BoubyanIsalmic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56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#BoubyanFlashes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15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#wibc2016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2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8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41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#الكويت_ترحب_بسلمان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0846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382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04765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14271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35743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72952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74674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273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4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57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76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57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#اليوم_الوطني_القطري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1741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701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93007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1601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6918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2542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20629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0344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0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#عروض_التجاري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0.11111111111111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#مكافأتك_مع_التجاري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57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#راتبك_مع_التجاري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1.9642857142857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3.3928571428571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8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#اليوم_العالمي_للطفل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#ChildrensDay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9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0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#وطن_النهار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7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1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#بدل_الإيجار_بالتجاري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53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250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090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96482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28582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06192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03657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42452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9708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05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0.53932584269663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0.38202247191011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0.52808988764045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1.4494382022472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2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1.578125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8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29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0.36363636363636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0.045454545454545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0.27272727272727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0.68181818181818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58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9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#راتبي_يتميز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06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#لمار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2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7401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164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22759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11469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897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4984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1142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159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3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#وربة_يمناك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92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#أجارك_بمكانك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70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#الامارات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1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#بخطوة_وحدة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6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#هلا_بالتصوير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15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5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#الكويت_ترحب_بسلمان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2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#المولد_النبوي_الشريف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4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#البحرين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02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214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06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79914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88322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20101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9422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27283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7091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8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56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7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63059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55725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46291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78394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5726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958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9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73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864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408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1637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7906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146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3005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8499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1539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54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85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#abk_salaries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42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2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#Ahlan_Ahli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94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#ABK_Award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43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11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3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0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36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#ABKMannequinChallenge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1758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799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46027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4799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9491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192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10794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4631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35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#abk_weekend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6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#ABK_ATM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4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#ABK_UAE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70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#ABK_Weather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84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#الكويت_ترحب_بسلمان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37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7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#Ahlan_A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96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0813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17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87702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164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604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252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245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95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39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19:24:25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</a:t>
                      </a:r>
                      <a:r>
                        <a:rPr lang="en-US" sz="1000"/>
                        <a:t>https://t.co/wNNUTEnma1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9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17:20:07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للتواصل:… </a:t>
                      </a:r>
                      <a:r>
                        <a:rPr lang="en-US" sz="1000"/>
                        <a:t>https://t.co/T6U1mgk2Nu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2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15:20:40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-المنصورية
-القرين
-الأ… </a:t>
                      </a:r>
                      <a:r>
                        <a:rPr lang="en-US" sz="1000"/>
                        <a:t>https://t.co/BPaRhpN1AQ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4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15:07:08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للفائزين الثلاثة في السحب الربع سنوي لحساب </a:t>
                      </a:r>
                      <a:r>
                        <a:rPr lang="en-US" sz="1000"/>
                        <a:t>Youth </a:t>
                      </a:r>
                      <a:r>
                        <a:rPr lang="ar-AE" sz="1000"/>
                        <a:t>للشباب. </a:t>
                      </a:r>
                      <a:r>
                        <a:rPr lang="en-US" sz="1000"/>
                        <a:t>https://t.co/DdowFXnpJd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56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15:02:06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 </a:t>
                      </a:r>
                      <a:r>
                        <a:rPr lang="en-US" sz="1000"/>
                        <a:t>https://t.co/p4gwxKXYV8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6053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937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08660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628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60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8643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112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705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9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14:08:54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والت… </a:t>
                      </a:r>
                      <a:r>
                        <a:rPr lang="en-US" sz="1000"/>
                        <a:t>https://t.co/bOaChoxKWr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69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13:14:23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يرعى حفل تخريج طلبة متلازمة الداون
#</a:t>
                      </a:r>
                      <a:r>
                        <a:rPr lang="en-US" sz="1000"/>
                        <a:t>abk_cares https://t.co/qHwV9Ke12U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4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13:04:02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https://t.co/x6DlkeCvCG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48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- 2016-12-18 12:50:51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 </a:t>
                      </a:r>
                      <a:r>
                        <a:rPr lang="en-US" sz="1000"/>
                        <a:t>https://t.co/AjJPc9d4OY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81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12:25:50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حصري لعملاء  </a:t>
                      </a:r>
                      <a:r>
                        <a:rPr lang="en-US" sz="1000"/>
                        <a:t>CLICK
</a:t>
                      </a:r>
                      <a:r>
                        <a:rPr lang="ar-AE" sz="1000"/>
                        <a:t>خصم يصل لغاية 10 د.ك عبر إشعارات تطبيق بوبيان موبايل.
للمزيد:
</a:t>
                      </a:r>
                      <a:r>
                        <a:rPr lang="en-US" sz="1000"/>
                        <a:t>https://t.co/WFize2Ru70… https://t.co/OiqQVsK7Xe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12:25:34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 </a:t>
                      </a:r>
                      <a:r>
                        <a:rPr lang="en-US" sz="1000"/>
                        <a:t>https://t.co/JAlFy6U1Gs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4560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12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72263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34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676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230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585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740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09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12:18:38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 احمد خليفة راشد الشحومي بجائزة 125000 د.ك مع السحب الربع سنوي لحساب يومي. </a:t>
                      </a:r>
                      <a:r>
                        <a:rPr lang="en-US" sz="1000"/>
                        <a:t>https://t.co/lla1Axy2SA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2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12:02:07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شكراً لتفاعلكم
جواب السؤال : </a:t>
                      </a:r>
                      <a:r>
                        <a:rPr lang="en-US" sz="1000"/>
                        <a:t>UTap
</a:t>
                      </a:r>
                      <a:r>
                        <a:rPr lang="ar-AE" sz="1000"/>
                        <a:t>مبروك للفائز: @</a:t>
                      </a:r>
                      <a:r>
                        <a:rPr lang="en-US" sz="1000"/>
                        <a:t>danalhai
</a:t>
                      </a:r>
                      <a:r>
                        <a:rPr lang="ar-AE" sz="1000"/>
                        <a:t>يرجى إرسال بيانات الإتصال بك في رسالة خاصة ليتم التواصل معك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40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11:55:21</a:t>
                      </a:r>
                      <a:r>
                        <a:rPr lang="en-US" sz="1000"/>
                        <a:t>
Congratulations to the lucky winners KD 5000 with Yawmi Account
</a:t>
                      </a:r>
                      <a:r>
                        <a:rPr lang="ar-AE" sz="1000"/>
                        <a:t>مبروك للرابحين 5000 د.ك مع حساب يومي </a:t>
                      </a:r>
                      <a:r>
                        <a:rPr lang="en-US" sz="1000"/>
                        <a:t>https://t.co/5elYq1dDvg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30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11:13:44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 </a:t>
                      </a:r>
                      <a:r>
                        <a:rPr lang="en-US" sz="1000"/>
                        <a:t>https://t.co/Lq8Rmr1s3C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18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11:01:26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 </a:t>
                      </a:r>
                      <a:r>
                        <a:rPr lang="en-US" sz="1000"/>
                        <a:t>https://t.co/xuEIk9PRwg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11:01:02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https://t.co/cVAkRWD8oD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7392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82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6894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848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980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54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891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185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3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</a:t>
                      </a:r>
                      <a:r>
                        <a:rPr lang="en-US" sz="1000"/>
                        <a:t>https://t.co/WNzQTpP9w0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27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11:00:17</a:t>
                      </a:r>
                      <a:r>
                        <a:rPr lang="en-US" sz="1000"/>
                        <a:t>
Double your NBK Miles Points to 6 with every KD1 when using your Visa Signature card at Qiblah Travel Agency! https://t.co/MIZLpXsMau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70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10:02:27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العربية… </a:t>
                      </a:r>
                      <a:r>
                        <a:rPr lang="en-US" sz="1000"/>
                        <a:t>https://t.co/3vNM4gjv1H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31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09:30:59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بنك بوبيان في احتفال مرور 50 عاماً على تأسيس جامعة الكويت من خلال جهاز (خلك مبتسم) الذي يمنح الجميع هدايا بمجر… </a:t>
                      </a:r>
                      <a:r>
                        <a:rPr lang="en-US" sz="1000"/>
                        <a:t>https://t.co/LqKDtoawyi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0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09:15:53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 </a:t>
                      </a:r>
                      <a:r>
                        <a:rPr lang="en-US" sz="1000"/>
                        <a:t>https://t.co/LinIRhGc9d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0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09:02:02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حياكم_في فرع الشهداء من الأحد - الخميس 8:30 صباحاً ولغاية 3:00 عصراً </a:t>
                      </a:r>
                      <a:r>
                        <a:rPr lang="en-US" sz="1000"/>
                        <a:t>https://t.co/dK6LHMWbi3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6532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130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01448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059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025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14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968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119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4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 الدفع بمنتهى السرعة والسهولة مع بطاقات </a:t>
                      </a:r>
                      <a:r>
                        <a:rPr lang="en-US" sz="1000"/>
                        <a:t>Tap &amp;amp; Pay NBK </a:t>
                      </a:r>
                      <a:r>
                        <a:rPr lang="ar-AE" sz="1000"/>
                        <a:t>التي تدعم تقنية جديدة من نوعها للدفع بمجرد تمرير بطاقتك </a:t>
                      </a:r>
                      <a:r>
                        <a:rPr lang="en-US" sz="1000"/>
                        <a:t>https://t.co/qcF1olwyTq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4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08:55:02</a:t>
                      </a:r>
                      <a:r>
                        <a:rPr lang="en-US" sz="1000"/>
                        <a:t>
Transactions are now faster &amp;amp; more convenient with NBK Tap &amp;amp; Pay. NBK Cards now facilitate contactless transactions! https://t.co/GdWUsJOGyf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5831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14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2436</Words>
  <Application>Microsoft Office PowerPoint</Application>
  <PresentationFormat>On-screen Show (4:3)</PresentationFormat>
  <Paragraphs>1281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TW - Social Media Newsletter</vt:lpstr>
      <vt:lpstr>Interaction Rate</vt:lpstr>
      <vt:lpstr>Followers Distribution</vt:lpstr>
      <vt:lpstr>Tweet Type Distribution</vt:lpstr>
      <vt:lpstr>Interactions Distribution</vt:lpstr>
      <vt:lpstr>Key Metrics Table - 1 of 2</vt:lpstr>
      <vt:lpstr>Key Metrics Table - 2 of 2</vt:lpstr>
      <vt:lpstr>Interaction Rate By Weekday</vt:lpstr>
      <vt:lpstr>Interactions Distribution</vt:lpstr>
      <vt:lpstr>Key Influencers - 1 of 3</vt:lpstr>
      <vt:lpstr>Key Influencers - 2 of 3</vt:lpstr>
      <vt:lpstr>Key Influencers - 3 of 3</vt:lpstr>
      <vt:lpstr>Hashtag Detection - 1 of 2</vt:lpstr>
      <vt:lpstr>Hashtag Detection - 2 of 2</vt:lpstr>
      <vt:lpstr>Hashtag Detection</vt:lpstr>
      <vt:lpstr>Hashtag Detection - 1 of 2</vt:lpstr>
      <vt:lpstr>Hashtag Detection - 2 of 2</vt:lpstr>
      <vt:lpstr>Hashtag Detection - 1 of 3</vt:lpstr>
      <vt:lpstr>Hashtag Detection - 2 of 3</vt:lpstr>
      <vt:lpstr>Hashtag Detection - 3 of 3</vt:lpstr>
      <vt:lpstr>Hashtag Detection</vt:lpstr>
      <vt:lpstr>Hashtag Detection - 1 of 3</vt:lpstr>
      <vt:lpstr>Hashtag Detection - 2 of 3</vt:lpstr>
      <vt:lpstr>Hashtag Detection - 3 of 3</vt:lpstr>
      <vt:lpstr>Hashtag Detection</vt:lpstr>
      <vt:lpstr>Hashtag Detection - 1 of 2</vt:lpstr>
      <vt:lpstr>Hashtag Detection - 2 of 2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Social Media Newsletter</dc:title>
  <dc:creator>Administrator</dc:creator>
  <cp:lastModifiedBy>Administrator</cp:lastModifiedBy>
  <cp:revision>1</cp:revision>
  <dcterms:created xsi:type="dcterms:W3CDTF">2016-12-20T14:29:26Z</dcterms:created>
  <dcterms:modified xsi:type="dcterms:W3CDTF">2016-12-20T14:31:19Z</dcterms:modified>
</cp:coreProperties>
</file>