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cat>
            <c:strRef>
              <c:f>Sheet1!$A$1:$I$1</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Sheet1!$A$2:$I$2</c:f>
              <c:numCache>
                <c:formatCode>General</c:formatCode>
                <c:ptCount val="9"/>
                <c:pt idx="0">
                  <c:v>170372</c:v>
                </c:pt>
                <c:pt idx="1">
                  <c:v>45959</c:v>
                </c:pt>
                <c:pt idx="2">
                  <c:v>16415</c:v>
                </c:pt>
                <c:pt idx="3">
                  <c:v>165648</c:v>
                </c:pt>
                <c:pt idx="4">
                  <c:v>98200</c:v>
                </c:pt>
                <c:pt idx="5">
                  <c:v>21103</c:v>
                </c:pt>
                <c:pt idx="6">
                  <c:v>7317</c:v>
                </c:pt>
                <c:pt idx="7">
                  <c:v>10543</c:v>
                </c:pt>
                <c:pt idx="8">
                  <c:v>8796</c:v>
                </c:pt>
              </c:numCache>
            </c:numRef>
          </c:val>
          <c:extLst>
            <c:ext xmlns:c16="http://schemas.microsoft.com/office/drawing/2014/chart" uri="{C3380CC4-5D6E-409C-BE32-E72D297353CC}">
              <c16:uniqueId val="{00000000-9D54-4BE9-851D-3FF8B752FBE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Kuwait Finance House ( KFH )</c:v>
                </c:pt>
              </c:strCache>
            </c:strRef>
          </c:tx>
          <c:spPr>
            <a:ln w="28575" cap="rnd">
              <a:solidFill>
                <a:schemeClr val="accent1"/>
              </a:solidFill>
              <a:round/>
            </a:ln>
            <a:effectLst/>
          </c:spPr>
          <c:marker>
            <c:symbol val="none"/>
          </c:marker>
          <c:cat>
            <c:strRef>
              <c:f>Sheet1!$A$2:$A$8</c:f>
              <c:strCache>
                <c:ptCount val="7"/>
                <c:pt idx="0">
                  <c:v>9/12/2016</c:v>
                </c:pt>
                <c:pt idx="1">
                  <c:v>10/12/2016</c:v>
                </c:pt>
                <c:pt idx="2">
                  <c:v>11/12/2016</c:v>
                </c:pt>
                <c:pt idx="3">
                  <c:v>12/12/2016</c:v>
                </c:pt>
                <c:pt idx="4">
                  <c:v>13/12/2016</c:v>
                </c:pt>
                <c:pt idx="5">
                  <c:v>14/12/2016</c:v>
                </c:pt>
                <c:pt idx="6">
                  <c:v>15/12/2016</c:v>
                </c:pt>
              </c:strCache>
            </c:strRef>
          </c:cat>
          <c:val>
            <c:numRef>
              <c:f>Sheet1!$B$2:$B$8</c:f>
              <c:numCache>
                <c:formatCode>General</c:formatCode>
                <c:ptCount val="7"/>
                <c:pt idx="0">
                  <c:v>3.4983279178427001E-2</c:v>
                </c:pt>
                <c:pt idx="1">
                  <c:v>2.0140390368154001E-2</c:v>
                </c:pt>
                <c:pt idx="2">
                  <c:v>1.8787760439782E-2</c:v>
                </c:pt>
                <c:pt idx="3">
                  <c:v>2.0394530718891999E-2</c:v>
                </c:pt>
                <c:pt idx="4">
                  <c:v>1.7953745482034E-2</c:v>
                </c:pt>
                <c:pt idx="5">
                  <c:v>2.2418614529621999E-2</c:v>
                </c:pt>
                <c:pt idx="6">
                  <c:v>2.1804595465823001E-2</c:v>
                </c:pt>
              </c:numCache>
            </c:numRef>
          </c:val>
          <c:smooth val="0"/>
          <c:extLst>
            <c:ext xmlns:c16="http://schemas.microsoft.com/office/drawing/2014/chart" uri="{C3380CC4-5D6E-409C-BE32-E72D297353CC}">
              <c16:uniqueId val="{00000000-9C58-498F-9CEC-AED204E19F15}"/>
            </c:ext>
          </c:extLst>
        </c:ser>
        <c:ser>
          <c:idx val="1"/>
          <c:order val="1"/>
          <c:tx>
            <c:strRef>
              <c:f>Sheet1!$C$1</c:f>
              <c:strCache>
                <c:ptCount val="1"/>
                <c:pt idx="0">
                  <c:v>Kuwait International Bank بنك الكويت الدولي</c:v>
                </c:pt>
              </c:strCache>
            </c:strRef>
          </c:tx>
          <c:spPr>
            <a:ln w="28575" cap="rnd">
              <a:solidFill>
                <a:schemeClr val="accent2"/>
              </a:solidFill>
              <a:round/>
            </a:ln>
            <a:effectLst/>
          </c:spPr>
          <c:marker>
            <c:symbol val="none"/>
          </c:marker>
          <c:cat>
            <c:strRef>
              <c:f>Sheet1!$A$2:$A$8</c:f>
              <c:strCache>
                <c:ptCount val="7"/>
                <c:pt idx="0">
                  <c:v>9/12/2016</c:v>
                </c:pt>
                <c:pt idx="1">
                  <c:v>10/12/2016</c:v>
                </c:pt>
                <c:pt idx="2">
                  <c:v>11/12/2016</c:v>
                </c:pt>
                <c:pt idx="3">
                  <c:v>12/12/2016</c:v>
                </c:pt>
                <c:pt idx="4">
                  <c:v>13/12/2016</c:v>
                </c:pt>
                <c:pt idx="5">
                  <c:v>14/12/2016</c:v>
                </c:pt>
                <c:pt idx="6">
                  <c:v>15/12/2016</c:v>
                </c:pt>
              </c:strCache>
            </c:strRef>
          </c:cat>
          <c:val>
            <c:numRef>
              <c:f>Sheet1!$C$2:$C$8</c:f>
              <c:numCache>
                <c:formatCode>General</c:formatCode>
                <c:ptCount val="7"/>
                <c:pt idx="0">
                  <c:v>3.2692559173531997E-2</c:v>
                </c:pt>
                <c:pt idx="1">
                  <c:v>0</c:v>
                </c:pt>
                <c:pt idx="2">
                  <c:v>0</c:v>
                </c:pt>
                <c:pt idx="3">
                  <c:v>3.7045915143062998E-2</c:v>
                </c:pt>
                <c:pt idx="4">
                  <c:v>2.3968274720007E-2</c:v>
                </c:pt>
                <c:pt idx="5">
                  <c:v>2.6140943252369001E-2</c:v>
                </c:pt>
                <c:pt idx="6">
                  <c:v>1.5245562452358001E-2</c:v>
                </c:pt>
              </c:numCache>
            </c:numRef>
          </c:val>
          <c:smooth val="0"/>
          <c:extLst>
            <c:ext xmlns:c16="http://schemas.microsoft.com/office/drawing/2014/chart" uri="{C3380CC4-5D6E-409C-BE32-E72D297353CC}">
              <c16:uniqueId val="{00000001-9C58-498F-9CEC-AED204E19F15}"/>
            </c:ext>
          </c:extLst>
        </c:ser>
        <c:ser>
          <c:idx val="2"/>
          <c:order val="2"/>
          <c:tx>
            <c:strRef>
              <c:f>Sheet1!$D$1</c:f>
              <c:strCache>
                <c:ptCount val="1"/>
                <c:pt idx="0">
                  <c:v>Bank Boubyan - Official Page</c:v>
                </c:pt>
              </c:strCache>
            </c:strRef>
          </c:tx>
          <c:spPr>
            <a:ln w="28575" cap="rnd">
              <a:solidFill>
                <a:schemeClr val="accent3"/>
              </a:solidFill>
              <a:round/>
            </a:ln>
            <a:effectLst/>
          </c:spPr>
          <c:marker>
            <c:symbol val="none"/>
          </c:marker>
          <c:cat>
            <c:strRef>
              <c:f>Sheet1!$A$2:$A$8</c:f>
              <c:strCache>
                <c:ptCount val="7"/>
                <c:pt idx="0">
                  <c:v>9/12/2016</c:v>
                </c:pt>
                <c:pt idx="1">
                  <c:v>10/12/2016</c:v>
                </c:pt>
                <c:pt idx="2">
                  <c:v>11/12/2016</c:v>
                </c:pt>
                <c:pt idx="3">
                  <c:v>12/12/2016</c:v>
                </c:pt>
                <c:pt idx="4">
                  <c:v>13/12/2016</c:v>
                </c:pt>
                <c:pt idx="5">
                  <c:v>14/12/2016</c:v>
                </c:pt>
                <c:pt idx="6">
                  <c:v>15/12/2016</c:v>
                </c:pt>
              </c:strCache>
            </c:strRef>
          </c:cat>
          <c:val>
            <c:numRef>
              <c:f>Sheet1!$D$2:$D$8</c:f>
              <c:numCache>
                <c:formatCode>General</c:formatCode>
                <c:ptCount val="7"/>
                <c:pt idx="0">
                  <c:v>0</c:v>
                </c:pt>
                <c:pt idx="1">
                  <c:v>0</c:v>
                </c:pt>
                <c:pt idx="2">
                  <c:v>0</c:v>
                </c:pt>
                <c:pt idx="3">
                  <c:v>0</c:v>
                </c:pt>
                <c:pt idx="4">
                  <c:v>0</c:v>
                </c:pt>
                <c:pt idx="5">
                  <c:v>0</c:v>
                </c:pt>
                <c:pt idx="6">
                  <c:v>0</c:v>
                </c:pt>
              </c:numCache>
            </c:numRef>
          </c:val>
          <c:smooth val="0"/>
          <c:extLst>
            <c:ext xmlns:c16="http://schemas.microsoft.com/office/drawing/2014/chart" uri="{C3380CC4-5D6E-409C-BE32-E72D297353CC}">
              <c16:uniqueId val="{00000002-9C58-498F-9CEC-AED204E19F15}"/>
            </c:ext>
          </c:extLst>
        </c:ser>
        <c:ser>
          <c:idx val="3"/>
          <c:order val="3"/>
          <c:tx>
            <c:strRef>
              <c:f>Sheet1!$E$1</c:f>
              <c:strCache>
                <c:ptCount val="1"/>
                <c:pt idx="0">
                  <c:v>NBKGroup</c:v>
                </c:pt>
              </c:strCache>
            </c:strRef>
          </c:tx>
          <c:spPr>
            <a:ln w="28575" cap="rnd">
              <a:solidFill>
                <a:schemeClr val="accent4"/>
              </a:solidFill>
              <a:round/>
            </a:ln>
            <a:effectLst/>
          </c:spPr>
          <c:marker>
            <c:symbol val="none"/>
          </c:marker>
          <c:cat>
            <c:strRef>
              <c:f>Sheet1!$A$2:$A$8</c:f>
              <c:strCache>
                <c:ptCount val="7"/>
                <c:pt idx="0">
                  <c:v>9/12/2016</c:v>
                </c:pt>
                <c:pt idx="1">
                  <c:v>10/12/2016</c:v>
                </c:pt>
                <c:pt idx="2">
                  <c:v>11/12/2016</c:v>
                </c:pt>
                <c:pt idx="3">
                  <c:v>12/12/2016</c:v>
                </c:pt>
                <c:pt idx="4">
                  <c:v>13/12/2016</c:v>
                </c:pt>
                <c:pt idx="5">
                  <c:v>14/12/2016</c:v>
                </c:pt>
                <c:pt idx="6">
                  <c:v>15/12/2016</c:v>
                </c:pt>
              </c:strCache>
            </c:strRef>
          </c:cat>
          <c:val>
            <c:numRef>
              <c:f>Sheet1!$E$2:$E$8</c:f>
              <c:numCache>
                <c:formatCode>General</c:formatCode>
                <c:ptCount val="7"/>
                <c:pt idx="0">
                  <c:v>2.2096591288106E-2</c:v>
                </c:pt>
                <c:pt idx="1">
                  <c:v>8.7318268852950003E-3</c:v>
                </c:pt>
                <c:pt idx="2">
                  <c:v>1.6334683667182999E-2</c:v>
                </c:pt>
                <c:pt idx="3">
                  <c:v>1.3167701863354E-2</c:v>
                </c:pt>
                <c:pt idx="4">
                  <c:v>3.3611935489866997E-2</c:v>
                </c:pt>
                <c:pt idx="5">
                  <c:v>1.8800352583662E-2</c:v>
                </c:pt>
                <c:pt idx="6">
                  <c:v>1.252287833542E-2</c:v>
                </c:pt>
              </c:numCache>
            </c:numRef>
          </c:val>
          <c:smooth val="0"/>
          <c:extLst>
            <c:ext xmlns:c16="http://schemas.microsoft.com/office/drawing/2014/chart" uri="{C3380CC4-5D6E-409C-BE32-E72D297353CC}">
              <c16:uniqueId val="{00000003-9C58-498F-9CEC-AED204E19F15}"/>
            </c:ext>
          </c:extLst>
        </c:ser>
        <c:ser>
          <c:idx val="4"/>
          <c:order val="4"/>
          <c:tx>
            <c:strRef>
              <c:f>Sheet1!$F$1</c:f>
              <c:strCache>
                <c:ptCount val="1"/>
                <c:pt idx="0">
                  <c:v>Gulf Bank</c:v>
                </c:pt>
              </c:strCache>
            </c:strRef>
          </c:tx>
          <c:spPr>
            <a:ln w="28575" cap="rnd">
              <a:solidFill>
                <a:schemeClr val="accent5"/>
              </a:solidFill>
              <a:round/>
            </a:ln>
            <a:effectLst/>
          </c:spPr>
          <c:marker>
            <c:symbol val="none"/>
          </c:marker>
          <c:cat>
            <c:strRef>
              <c:f>Sheet1!$A$2:$A$8</c:f>
              <c:strCache>
                <c:ptCount val="7"/>
                <c:pt idx="0">
                  <c:v>9/12/2016</c:v>
                </c:pt>
                <c:pt idx="1">
                  <c:v>10/12/2016</c:v>
                </c:pt>
                <c:pt idx="2">
                  <c:v>11/12/2016</c:v>
                </c:pt>
                <c:pt idx="3">
                  <c:v>12/12/2016</c:v>
                </c:pt>
                <c:pt idx="4">
                  <c:v>13/12/2016</c:v>
                </c:pt>
                <c:pt idx="5">
                  <c:v>14/12/2016</c:v>
                </c:pt>
                <c:pt idx="6">
                  <c:v>15/12/2016</c:v>
                </c:pt>
              </c:strCache>
            </c:strRef>
          </c:cat>
          <c:val>
            <c:numRef>
              <c:f>Sheet1!$F$2:$F$8</c:f>
              <c:numCache>
                <c:formatCode>General</c:formatCode>
                <c:ptCount val="7"/>
                <c:pt idx="0">
                  <c:v>0</c:v>
                </c:pt>
                <c:pt idx="1">
                  <c:v>0</c:v>
                </c:pt>
                <c:pt idx="2">
                  <c:v>1.8682128675708998E-2</c:v>
                </c:pt>
                <c:pt idx="3">
                  <c:v>2.1907255886937999E-2</c:v>
                </c:pt>
                <c:pt idx="4">
                  <c:v>3.5659341219142E-2</c:v>
                </c:pt>
                <c:pt idx="5">
                  <c:v>1.5281017919540001E-2</c:v>
                </c:pt>
                <c:pt idx="6">
                  <c:v>0</c:v>
                </c:pt>
              </c:numCache>
            </c:numRef>
          </c:val>
          <c:smooth val="0"/>
          <c:extLst>
            <c:ext xmlns:c16="http://schemas.microsoft.com/office/drawing/2014/chart" uri="{C3380CC4-5D6E-409C-BE32-E72D297353CC}">
              <c16:uniqueId val="{00000004-9C58-498F-9CEC-AED204E19F15}"/>
            </c:ext>
          </c:extLst>
        </c:ser>
        <c:ser>
          <c:idx val="5"/>
          <c:order val="5"/>
          <c:tx>
            <c:strRef>
              <c:f>Sheet1!$G$1</c:f>
              <c:strCache>
                <c:ptCount val="1"/>
                <c:pt idx="0">
                  <c:v>Warba Bank</c:v>
                </c:pt>
              </c:strCache>
            </c:strRef>
          </c:tx>
          <c:spPr>
            <a:ln w="28575" cap="rnd">
              <a:solidFill>
                <a:schemeClr val="accent6"/>
              </a:solidFill>
              <a:round/>
            </a:ln>
            <a:effectLst/>
          </c:spPr>
          <c:marker>
            <c:symbol val="none"/>
          </c:marker>
          <c:cat>
            <c:strRef>
              <c:f>Sheet1!$A$2:$A$8</c:f>
              <c:strCache>
                <c:ptCount val="7"/>
                <c:pt idx="0">
                  <c:v>9/12/2016</c:v>
                </c:pt>
                <c:pt idx="1">
                  <c:v>10/12/2016</c:v>
                </c:pt>
                <c:pt idx="2">
                  <c:v>11/12/2016</c:v>
                </c:pt>
                <c:pt idx="3">
                  <c:v>12/12/2016</c:v>
                </c:pt>
                <c:pt idx="4">
                  <c:v>13/12/2016</c:v>
                </c:pt>
                <c:pt idx="5">
                  <c:v>14/12/2016</c:v>
                </c:pt>
                <c:pt idx="6">
                  <c:v>15/12/2016</c:v>
                </c:pt>
              </c:strCache>
            </c:strRef>
          </c:cat>
          <c:val>
            <c:numRef>
              <c:f>Sheet1!$G$2:$G$8</c:f>
              <c:numCache>
                <c:formatCode>General</c:formatCode>
                <c:ptCount val="7"/>
                <c:pt idx="0">
                  <c:v>2.1337126600284001E-2</c:v>
                </c:pt>
                <c:pt idx="1">
                  <c:v>4.5833135776714003E-2</c:v>
                </c:pt>
                <c:pt idx="2">
                  <c:v>4.5045045045045001E-2</c:v>
                </c:pt>
                <c:pt idx="3">
                  <c:v>4.6237018068004003E-2</c:v>
                </c:pt>
                <c:pt idx="4">
                  <c:v>2.6559165283377002E-2</c:v>
                </c:pt>
                <c:pt idx="5">
                  <c:v>3.1618053908782001E-2</c:v>
                </c:pt>
                <c:pt idx="6">
                  <c:v>4.2680324370464998E-2</c:v>
                </c:pt>
              </c:numCache>
            </c:numRef>
          </c:val>
          <c:smooth val="0"/>
          <c:extLst>
            <c:ext xmlns:c16="http://schemas.microsoft.com/office/drawing/2014/chart" uri="{C3380CC4-5D6E-409C-BE32-E72D297353CC}">
              <c16:uniqueId val="{00000005-9C58-498F-9CEC-AED204E19F15}"/>
            </c:ext>
          </c:extLst>
        </c:ser>
        <c:ser>
          <c:idx val="6"/>
          <c:order val="6"/>
          <c:tx>
            <c:strRef>
              <c:f>Sheet1!$H$1</c:f>
              <c:strCache>
                <c:ptCount val="1"/>
                <c:pt idx="0">
                  <c:v>Commercial Bank of Kuwait</c:v>
                </c:pt>
              </c:strCache>
            </c:strRef>
          </c:tx>
          <c:spPr>
            <a:ln w="28575" cap="rnd">
              <a:solidFill>
                <a:schemeClr val="accent1">
                  <a:lumMod val="60000"/>
                </a:schemeClr>
              </a:solidFill>
              <a:round/>
            </a:ln>
            <a:effectLst/>
          </c:spPr>
          <c:marker>
            <c:symbol val="none"/>
          </c:marker>
          <c:cat>
            <c:strRef>
              <c:f>Sheet1!$A$2:$A$8</c:f>
              <c:strCache>
                <c:ptCount val="7"/>
                <c:pt idx="0">
                  <c:v>9/12/2016</c:v>
                </c:pt>
                <c:pt idx="1">
                  <c:v>10/12/2016</c:v>
                </c:pt>
                <c:pt idx="2">
                  <c:v>11/12/2016</c:v>
                </c:pt>
                <c:pt idx="3">
                  <c:v>12/12/2016</c:v>
                </c:pt>
                <c:pt idx="4">
                  <c:v>13/12/2016</c:v>
                </c:pt>
                <c:pt idx="5">
                  <c:v>14/12/2016</c:v>
                </c:pt>
                <c:pt idx="6">
                  <c:v>15/12/2016</c:v>
                </c:pt>
              </c:strCache>
            </c:strRef>
          </c:cat>
          <c:val>
            <c:numRef>
              <c:f>Sheet1!$H$2:$H$8</c:f>
              <c:numCache>
                <c:formatCode>General</c:formatCode>
                <c:ptCount val="7"/>
                <c:pt idx="0">
                  <c:v>0.13271096467143001</c:v>
                </c:pt>
                <c:pt idx="1">
                  <c:v>6.5202470830473994E-2</c:v>
                </c:pt>
                <c:pt idx="2">
                  <c:v>0.18386388583974</c:v>
                </c:pt>
                <c:pt idx="3">
                  <c:v>0.22398976046808999</c:v>
                </c:pt>
                <c:pt idx="4">
                  <c:v>9.9369517543860003E-2</c:v>
                </c:pt>
                <c:pt idx="5">
                  <c:v>0.21637907422624</c:v>
                </c:pt>
                <c:pt idx="6">
                  <c:v>0.10606267962228</c:v>
                </c:pt>
              </c:numCache>
            </c:numRef>
          </c:val>
          <c:smooth val="0"/>
          <c:extLst>
            <c:ext xmlns:c16="http://schemas.microsoft.com/office/drawing/2014/chart" uri="{C3380CC4-5D6E-409C-BE32-E72D297353CC}">
              <c16:uniqueId val="{00000006-9C58-498F-9CEC-AED204E19F15}"/>
            </c:ext>
          </c:extLst>
        </c:ser>
        <c:ser>
          <c:idx val="7"/>
          <c:order val="7"/>
          <c:tx>
            <c:strRef>
              <c:f>Sheet1!$I$1</c:f>
              <c:strCache>
                <c:ptCount val="1"/>
                <c:pt idx="0">
                  <c:v>Al Ahli Bank of Kuwait</c:v>
                </c:pt>
              </c:strCache>
            </c:strRef>
          </c:tx>
          <c:spPr>
            <a:ln w="28575" cap="rnd">
              <a:solidFill>
                <a:schemeClr val="accent2">
                  <a:lumMod val="60000"/>
                </a:schemeClr>
              </a:solidFill>
              <a:round/>
            </a:ln>
            <a:effectLst/>
          </c:spPr>
          <c:marker>
            <c:symbol val="none"/>
          </c:marker>
          <c:cat>
            <c:strRef>
              <c:f>Sheet1!$A$2:$A$8</c:f>
              <c:strCache>
                <c:ptCount val="7"/>
                <c:pt idx="0">
                  <c:v>9/12/2016</c:v>
                </c:pt>
                <c:pt idx="1">
                  <c:v>10/12/2016</c:v>
                </c:pt>
                <c:pt idx="2">
                  <c:v>11/12/2016</c:v>
                </c:pt>
                <c:pt idx="3">
                  <c:v>12/12/2016</c:v>
                </c:pt>
                <c:pt idx="4">
                  <c:v>13/12/2016</c:v>
                </c:pt>
                <c:pt idx="5">
                  <c:v>14/12/2016</c:v>
                </c:pt>
                <c:pt idx="6">
                  <c:v>15/12/2016</c:v>
                </c:pt>
              </c:strCache>
            </c:strRef>
          </c:cat>
          <c:val>
            <c:numRef>
              <c:f>Sheet1!$I$2:$I$8</c:f>
              <c:numCache>
                <c:formatCode>General</c:formatCode>
                <c:ptCount val="7"/>
                <c:pt idx="0">
                  <c:v>4.8885412592881997E-2</c:v>
                </c:pt>
                <c:pt idx="1">
                  <c:v>3.8986354775828E-2</c:v>
                </c:pt>
                <c:pt idx="2">
                  <c:v>7.7722724181483002E-2</c:v>
                </c:pt>
                <c:pt idx="3">
                  <c:v>3.2287227172929998E-2</c:v>
                </c:pt>
                <c:pt idx="4">
                  <c:v>2.4126616483304001E-2</c:v>
                </c:pt>
                <c:pt idx="5">
                  <c:v>3.8457840592250998E-2</c:v>
                </c:pt>
                <c:pt idx="6">
                  <c:v>4.5528611137736E-2</c:v>
                </c:pt>
              </c:numCache>
            </c:numRef>
          </c:val>
          <c:smooth val="0"/>
          <c:extLst>
            <c:ext xmlns:c16="http://schemas.microsoft.com/office/drawing/2014/chart" uri="{C3380CC4-5D6E-409C-BE32-E72D297353CC}">
              <c16:uniqueId val="{00000007-9C58-498F-9CEC-AED204E19F15}"/>
            </c:ext>
          </c:extLst>
        </c:ser>
        <c:ser>
          <c:idx val="8"/>
          <c:order val="8"/>
          <c:tx>
            <c:strRef>
              <c:f>Sheet1!$J$1</c:f>
              <c:strCache>
                <c:ptCount val="1"/>
                <c:pt idx="0">
                  <c:v>Burgan Bank</c:v>
                </c:pt>
              </c:strCache>
            </c:strRef>
          </c:tx>
          <c:spPr>
            <a:ln w="28575" cap="rnd">
              <a:solidFill>
                <a:schemeClr val="accent3">
                  <a:lumMod val="60000"/>
                </a:schemeClr>
              </a:solidFill>
              <a:round/>
            </a:ln>
            <a:effectLst/>
          </c:spPr>
          <c:marker>
            <c:symbol val="none"/>
          </c:marker>
          <c:cat>
            <c:strRef>
              <c:f>Sheet1!$A$2:$A$8</c:f>
              <c:strCache>
                <c:ptCount val="7"/>
                <c:pt idx="0">
                  <c:v>9/12/2016</c:v>
                </c:pt>
                <c:pt idx="1">
                  <c:v>10/12/2016</c:v>
                </c:pt>
                <c:pt idx="2">
                  <c:v>11/12/2016</c:v>
                </c:pt>
                <c:pt idx="3">
                  <c:v>12/12/2016</c:v>
                </c:pt>
                <c:pt idx="4">
                  <c:v>13/12/2016</c:v>
                </c:pt>
                <c:pt idx="5">
                  <c:v>14/12/2016</c:v>
                </c:pt>
                <c:pt idx="6">
                  <c:v>15/12/2016</c:v>
                </c:pt>
              </c:strCache>
            </c:strRef>
          </c:cat>
          <c:val>
            <c:numRef>
              <c:f>Sheet1!$J$2:$J$8</c:f>
              <c:numCache>
                <c:formatCode>General</c:formatCode>
                <c:ptCount val="7"/>
                <c:pt idx="0">
                  <c:v>0</c:v>
                </c:pt>
                <c:pt idx="1">
                  <c:v>0</c:v>
                </c:pt>
                <c:pt idx="2">
                  <c:v>3.4238758274367002E-2</c:v>
                </c:pt>
                <c:pt idx="3">
                  <c:v>0</c:v>
                </c:pt>
                <c:pt idx="4">
                  <c:v>3.4207525655644E-2</c:v>
                </c:pt>
                <c:pt idx="5">
                  <c:v>3.4188034188033997E-2</c:v>
                </c:pt>
                <c:pt idx="6">
                  <c:v>0</c:v>
                </c:pt>
              </c:numCache>
            </c:numRef>
          </c:val>
          <c:smooth val="0"/>
          <c:extLst>
            <c:ext xmlns:c16="http://schemas.microsoft.com/office/drawing/2014/chart" uri="{C3380CC4-5D6E-409C-BE32-E72D297353CC}">
              <c16:uniqueId val="{00000008-9C58-498F-9CEC-AED204E19F15}"/>
            </c:ext>
          </c:extLst>
        </c:ser>
        <c:dLbls>
          <c:showLegendKey val="0"/>
          <c:showVal val="0"/>
          <c:showCatName val="0"/>
          <c:showSerName val="0"/>
          <c:showPercent val="0"/>
          <c:showBubbleSize val="0"/>
        </c:dLbls>
        <c:smooth val="0"/>
        <c:axId val="233603328"/>
        <c:axId val="157102936"/>
      </c:lineChart>
      <c:catAx>
        <c:axId val="233603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7102936"/>
        <c:crosses val="autoZero"/>
        <c:auto val="1"/>
        <c:lblAlgn val="ctr"/>
        <c:lblOffset val="100"/>
        <c:noMultiLvlLbl val="0"/>
      </c:catAx>
      <c:valAx>
        <c:axId val="157102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603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Sheet1!$B$2:$B$10</c:f>
              <c:numCache>
                <c:formatCode>General</c:formatCode>
                <c:ptCount val="9"/>
                <c:pt idx="0">
                  <c:v>3425</c:v>
                </c:pt>
                <c:pt idx="1">
                  <c:v>270</c:v>
                </c:pt>
                <c:pt idx="2">
                  <c:v>0</c:v>
                </c:pt>
                <c:pt idx="3">
                  <c:v>5379</c:v>
                </c:pt>
                <c:pt idx="4">
                  <c:v>1005</c:v>
                </c:pt>
                <c:pt idx="5">
                  <c:v>786</c:v>
                </c:pt>
                <c:pt idx="6">
                  <c:v>1577</c:v>
                </c:pt>
                <c:pt idx="7">
                  <c:v>395</c:v>
                </c:pt>
                <c:pt idx="8">
                  <c:v>105</c:v>
                </c:pt>
              </c:numCache>
            </c:numRef>
          </c:val>
          <c:extLst>
            <c:ext xmlns:c16="http://schemas.microsoft.com/office/drawing/2014/chart" uri="{C3380CC4-5D6E-409C-BE32-E72D297353CC}">
              <c16:uniqueId val="{00000000-7805-4F82-8FD4-4D6355CDE540}"/>
            </c:ext>
          </c:extLst>
        </c:ser>
        <c:ser>
          <c:idx val="1"/>
          <c:order val="1"/>
          <c:tx>
            <c:strRef>
              <c:f>Sheet1!$C$1</c:f>
              <c:strCache>
                <c:ptCount val="1"/>
                <c:pt idx="0">
                  <c:v>Love</c:v>
                </c:pt>
              </c:strCache>
            </c:strRef>
          </c:tx>
          <c:spPr>
            <a:solidFill>
              <a:schemeClr val="accent2"/>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Sheet1!$C$2:$C$10</c:f>
              <c:numCache>
                <c:formatCode>General</c:formatCode>
                <c:ptCount val="9"/>
                <c:pt idx="0">
                  <c:v>33</c:v>
                </c:pt>
                <c:pt idx="1">
                  <c:v>2</c:v>
                </c:pt>
                <c:pt idx="2">
                  <c:v>0</c:v>
                </c:pt>
                <c:pt idx="3">
                  <c:v>72</c:v>
                </c:pt>
                <c:pt idx="4">
                  <c:v>10</c:v>
                </c:pt>
                <c:pt idx="5">
                  <c:v>3</c:v>
                </c:pt>
                <c:pt idx="6">
                  <c:v>49</c:v>
                </c:pt>
                <c:pt idx="7">
                  <c:v>12</c:v>
                </c:pt>
                <c:pt idx="8">
                  <c:v>1</c:v>
                </c:pt>
              </c:numCache>
            </c:numRef>
          </c:val>
          <c:extLst>
            <c:ext xmlns:c16="http://schemas.microsoft.com/office/drawing/2014/chart" uri="{C3380CC4-5D6E-409C-BE32-E72D297353CC}">
              <c16:uniqueId val="{00000001-7805-4F82-8FD4-4D6355CDE540}"/>
            </c:ext>
          </c:extLst>
        </c:ser>
        <c:ser>
          <c:idx val="2"/>
          <c:order val="2"/>
          <c:tx>
            <c:strRef>
              <c:f>Sheet1!$D$1</c:f>
              <c:strCache>
                <c:ptCount val="1"/>
                <c:pt idx="0">
                  <c:v>Haha</c:v>
                </c:pt>
              </c:strCache>
            </c:strRef>
          </c:tx>
          <c:spPr>
            <a:solidFill>
              <a:schemeClr val="accent3"/>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Sheet1!$D$2:$D$10</c:f>
              <c:numCache>
                <c:formatCode>General</c:formatCode>
                <c:ptCount val="9"/>
                <c:pt idx="0">
                  <c:v>2</c:v>
                </c:pt>
                <c:pt idx="1">
                  <c:v>0</c:v>
                </c:pt>
                <c:pt idx="2">
                  <c:v>0</c:v>
                </c:pt>
                <c:pt idx="3">
                  <c:v>16</c:v>
                </c:pt>
                <c:pt idx="4">
                  <c:v>0</c:v>
                </c:pt>
                <c:pt idx="5">
                  <c:v>0</c:v>
                </c:pt>
                <c:pt idx="6">
                  <c:v>2</c:v>
                </c:pt>
                <c:pt idx="7">
                  <c:v>0</c:v>
                </c:pt>
                <c:pt idx="8">
                  <c:v>0</c:v>
                </c:pt>
              </c:numCache>
            </c:numRef>
          </c:val>
          <c:extLst>
            <c:ext xmlns:c16="http://schemas.microsoft.com/office/drawing/2014/chart" uri="{C3380CC4-5D6E-409C-BE32-E72D297353CC}">
              <c16:uniqueId val="{00000002-7805-4F82-8FD4-4D6355CDE540}"/>
            </c:ext>
          </c:extLst>
        </c:ser>
        <c:ser>
          <c:idx val="3"/>
          <c:order val="3"/>
          <c:tx>
            <c:strRef>
              <c:f>Sheet1!$E$1</c:f>
              <c:strCache>
                <c:ptCount val="1"/>
                <c:pt idx="0">
                  <c:v>Wow</c:v>
                </c:pt>
              </c:strCache>
            </c:strRef>
          </c:tx>
          <c:spPr>
            <a:solidFill>
              <a:schemeClr val="accent4"/>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Sheet1!$E$2:$E$10</c:f>
              <c:numCache>
                <c:formatCode>General</c:formatCode>
                <c:ptCount val="9"/>
                <c:pt idx="0">
                  <c:v>4</c:v>
                </c:pt>
                <c:pt idx="1">
                  <c:v>0</c:v>
                </c:pt>
                <c:pt idx="2">
                  <c:v>0</c:v>
                </c:pt>
                <c:pt idx="3">
                  <c:v>18</c:v>
                </c:pt>
                <c:pt idx="4">
                  <c:v>1</c:v>
                </c:pt>
                <c:pt idx="5">
                  <c:v>1</c:v>
                </c:pt>
                <c:pt idx="6">
                  <c:v>0</c:v>
                </c:pt>
                <c:pt idx="7">
                  <c:v>0</c:v>
                </c:pt>
                <c:pt idx="8">
                  <c:v>0</c:v>
                </c:pt>
              </c:numCache>
            </c:numRef>
          </c:val>
          <c:extLst>
            <c:ext xmlns:c16="http://schemas.microsoft.com/office/drawing/2014/chart" uri="{C3380CC4-5D6E-409C-BE32-E72D297353CC}">
              <c16:uniqueId val="{00000003-7805-4F82-8FD4-4D6355CDE540}"/>
            </c:ext>
          </c:extLst>
        </c:ser>
        <c:ser>
          <c:idx val="4"/>
          <c:order val="4"/>
          <c:tx>
            <c:strRef>
              <c:f>Sheet1!$F$1</c:f>
              <c:strCache>
                <c:ptCount val="1"/>
                <c:pt idx="0">
                  <c:v>Sad</c:v>
                </c:pt>
              </c:strCache>
            </c:strRef>
          </c:tx>
          <c:spPr>
            <a:solidFill>
              <a:schemeClr val="accent5"/>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Sheet1!$F$2:$F$10</c:f>
              <c:numCache>
                <c:formatCode>General</c:formatCode>
                <c:ptCount val="9"/>
                <c:pt idx="0">
                  <c:v>0</c:v>
                </c:pt>
                <c:pt idx="1">
                  <c:v>0</c:v>
                </c:pt>
                <c:pt idx="2">
                  <c:v>0</c:v>
                </c:pt>
                <c:pt idx="3">
                  <c:v>1</c:v>
                </c:pt>
                <c:pt idx="4">
                  <c:v>1</c:v>
                </c:pt>
                <c:pt idx="5">
                  <c:v>0</c:v>
                </c:pt>
                <c:pt idx="6">
                  <c:v>1</c:v>
                </c:pt>
                <c:pt idx="7">
                  <c:v>0</c:v>
                </c:pt>
                <c:pt idx="8">
                  <c:v>1</c:v>
                </c:pt>
              </c:numCache>
            </c:numRef>
          </c:val>
          <c:extLst>
            <c:ext xmlns:c16="http://schemas.microsoft.com/office/drawing/2014/chart" uri="{C3380CC4-5D6E-409C-BE32-E72D297353CC}">
              <c16:uniqueId val="{00000004-7805-4F82-8FD4-4D6355CDE540}"/>
            </c:ext>
          </c:extLst>
        </c:ser>
        <c:ser>
          <c:idx val="5"/>
          <c:order val="5"/>
          <c:tx>
            <c:strRef>
              <c:f>Sheet1!$G$1</c:f>
              <c:strCache>
                <c:ptCount val="1"/>
                <c:pt idx="0">
                  <c:v>Angry</c:v>
                </c:pt>
              </c:strCache>
            </c:strRef>
          </c:tx>
          <c:spPr>
            <a:solidFill>
              <a:schemeClr val="accent6"/>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Sheet1!$G$2:$G$10</c:f>
              <c:numCache>
                <c:formatCode>General</c:formatCode>
                <c:ptCount val="9"/>
                <c:pt idx="0">
                  <c:v>1</c:v>
                </c:pt>
                <c:pt idx="1">
                  <c:v>0</c:v>
                </c:pt>
                <c:pt idx="2">
                  <c:v>0</c:v>
                </c:pt>
                <c:pt idx="3">
                  <c:v>1</c:v>
                </c:pt>
                <c:pt idx="4">
                  <c:v>1</c:v>
                </c:pt>
                <c:pt idx="5">
                  <c:v>0</c:v>
                </c:pt>
                <c:pt idx="6">
                  <c:v>0</c:v>
                </c:pt>
                <c:pt idx="7">
                  <c:v>0</c:v>
                </c:pt>
                <c:pt idx="8">
                  <c:v>0</c:v>
                </c:pt>
              </c:numCache>
            </c:numRef>
          </c:val>
          <c:extLst>
            <c:ext xmlns:c16="http://schemas.microsoft.com/office/drawing/2014/chart" uri="{C3380CC4-5D6E-409C-BE32-E72D297353CC}">
              <c16:uniqueId val="{00000005-7805-4F82-8FD4-4D6355CDE54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Sheet1!$H$2:$H$10</c:f>
              <c:numCache>
                <c:formatCode>General</c:formatCode>
                <c:ptCount val="9"/>
                <c:pt idx="0">
                  <c:v>128</c:v>
                </c:pt>
                <c:pt idx="1">
                  <c:v>8</c:v>
                </c:pt>
                <c:pt idx="2">
                  <c:v>0</c:v>
                </c:pt>
                <c:pt idx="3">
                  <c:v>747</c:v>
                </c:pt>
                <c:pt idx="4">
                  <c:v>30</c:v>
                </c:pt>
                <c:pt idx="5">
                  <c:v>279</c:v>
                </c:pt>
                <c:pt idx="6">
                  <c:v>147</c:v>
                </c:pt>
                <c:pt idx="7">
                  <c:v>17</c:v>
                </c:pt>
                <c:pt idx="8">
                  <c:v>10</c:v>
                </c:pt>
              </c:numCache>
            </c:numRef>
          </c:val>
          <c:extLst>
            <c:ext xmlns:c16="http://schemas.microsoft.com/office/drawing/2014/chart" uri="{C3380CC4-5D6E-409C-BE32-E72D297353CC}">
              <c16:uniqueId val="{00000006-7805-4F82-8FD4-4D6355CDE54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Sheet1!$I$2:$I$10</c:f>
              <c:numCache>
                <c:formatCode>General</c:formatCode>
                <c:ptCount val="9"/>
                <c:pt idx="0">
                  <c:v>274</c:v>
                </c:pt>
                <c:pt idx="1">
                  <c:v>22</c:v>
                </c:pt>
                <c:pt idx="2">
                  <c:v>0</c:v>
                </c:pt>
                <c:pt idx="3">
                  <c:v>261</c:v>
                </c:pt>
                <c:pt idx="4">
                  <c:v>15</c:v>
                </c:pt>
                <c:pt idx="5">
                  <c:v>93</c:v>
                </c:pt>
                <c:pt idx="6">
                  <c:v>19</c:v>
                </c:pt>
                <c:pt idx="7">
                  <c:v>6</c:v>
                </c:pt>
                <c:pt idx="8">
                  <c:v>0</c:v>
                </c:pt>
              </c:numCache>
            </c:numRef>
          </c:val>
          <c:extLst>
            <c:ext xmlns:c16="http://schemas.microsoft.com/office/drawing/2014/chart" uri="{C3380CC4-5D6E-409C-BE32-E72D297353CC}">
              <c16:uniqueId val="{00000007-7805-4F82-8FD4-4D6355CDE540}"/>
            </c:ext>
          </c:extLst>
        </c:ser>
        <c:dLbls>
          <c:showLegendKey val="0"/>
          <c:showVal val="0"/>
          <c:showCatName val="0"/>
          <c:showSerName val="0"/>
          <c:showPercent val="0"/>
          <c:showBubbleSize val="0"/>
        </c:dLbls>
        <c:gapWidth val="150"/>
        <c:overlap val="100"/>
        <c:axId val="270108216"/>
        <c:axId val="270111824"/>
      </c:barChart>
      <c:catAx>
        <c:axId val="270108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111824"/>
        <c:crosses val="autoZero"/>
        <c:auto val="1"/>
        <c:lblAlgn val="ctr"/>
        <c:lblOffset val="100"/>
        <c:noMultiLvlLbl val="0"/>
      </c:catAx>
      <c:valAx>
        <c:axId val="270111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108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Kuwait Finance House ( KFH )</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1.8103010465599999E-2</c:v>
                </c:pt>
                <c:pt idx="1">
                  <c:v>1.9555587353259001E-2</c:v>
                </c:pt>
                <c:pt idx="2">
                  <c:v>4.1436381739374001E-2</c:v>
                </c:pt>
                <c:pt idx="3">
                  <c:v>3.3785059451767997E-2</c:v>
                </c:pt>
                <c:pt idx="4">
                  <c:v>2.0237913063755001E-2</c:v>
                </c:pt>
                <c:pt idx="5">
                  <c:v>1.7290001013551999E-2</c:v>
                </c:pt>
                <c:pt idx="6">
                  <c:v>1.8026491928936E-2</c:v>
                </c:pt>
              </c:numCache>
            </c:numRef>
          </c:val>
          <c:extLst>
            <c:ext xmlns:c16="http://schemas.microsoft.com/office/drawing/2014/chart" uri="{C3380CC4-5D6E-409C-BE32-E72D297353CC}">
              <c16:uniqueId val="{00000000-B355-4DF9-99CD-3E76D0B9DF71}"/>
            </c:ext>
          </c:extLst>
        </c:ser>
        <c:ser>
          <c:idx val="1"/>
          <c:order val="1"/>
          <c:tx>
            <c:strRef>
              <c:f>Sheet1!$C$1</c:f>
              <c:strCache>
                <c:ptCount val="1"/>
                <c:pt idx="0">
                  <c:v>Kuwait International Bank بنك الكويت الدولي</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2.0381127076326999E-2</c:v>
                </c:pt>
                <c:pt idx="1">
                  <c:v>1.8561383587370001E-2</c:v>
                </c:pt>
                <c:pt idx="2">
                  <c:v>2.6750229287680002E-2</c:v>
                </c:pt>
                <c:pt idx="3">
                  <c:v>1.9653229680744001E-2</c:v>
                </c:pt>
                <c:pt idx="4">
                  <c:v>3.5181707453183997E-2</c:v>
                </c:pt>
                <c:pt idx="5">
                  <c:v>2.4020614054243002E-2</c:v>
                </c:pt>
                <c:pt idx="6">
                  <c:v>1.8561383587370001E-2</c:v>
                </c:pt>
              </c:numCache>
            </c:numRef>
          </c:val>
          <c:extLst>
            <c:ext xmlns:c16="http://schemas.microsoft.com/office/drawing/2014/chart" uri="{C3380CC4-5D6E-409C-BE32-E72D297353CC}">
              <c16:uniqueId val="{00000001-B355-4DF9-99CD-3E76D0B9DF71}"/>
            </c:ext>
          </c:extLst>
        </c:ser>
        <c:ser>
          <c:idx val="2"/>
          <c:order val="2"/>
          <c:tx>
            <c:strRef>
              <c:f>Sheet1!$D$1</c:f>
              <c:strCache>
                <c:ptCount val="1"/>
                <c:pt idx="0">
                  <c:v>Bank Boubyan - Official Page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numCache>
            </c:numRef>
          </c:val>
          <c:extLst>
            <c:ext xmlns:c16="http://schemas.microsoft.com/office/drawing/2014/chart" uri="{C3380CC4-5D6E-409C-BE32-E72D297353CC}">
              <c16:uniqueId val="{00000002-B355-4DF9-99CD-3E76D0B9DF71}"/>
            </c:ext>
          </c:extLst>
        </c:ser>
        <c:ser>
          <c:idx val="3"/>
          <c:order val="3"/>
          <c:tx>
            <c:strRef>
              <c:f>Sheet1!$E$1</c:f>
              <c:strCache>
                <c:ptCount val="1"/>
                <c:pt idx="0">
                  <c:v>NBKGroup</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1.3925879506328001E-2</c:v>
                </c:pt>
                <c:pt idx="1">
                  <c:v>2.8015592889200001E-2</c:v>
                </c:pt>
                <c:pt idx="2">
                  <c:v>1.5643404645440999E-2</c:v>
                </c:pt>
                <c:pt idx="3">
                  <c:v>1.5685604280309001E-2</c:v>
                </c:pt>
                <c:pt idx="4">
                  <c:v>1.3786620711264E-2</c:v>
                </c:pt>
                <c:pt idx="5">
                  <c:v>2.4464021017366E-2</c:v>
                </c:pt>
                <c:pt idx="6">
                  <c:v>2.0243164846016001E-2</c:v>
                </c:pt>
              </c:numCache>
            </c:numRef>
          </c:val>
          <c:extLst>
            <c:ext xmlns:c16="http://schemas.microsoft.com/office/drawing/2014/chart" uri="{C3380CC4-5D6E-409C-BE32-E72D297353CC}">
              <c16:uniqueId val="{00000003-B355-4DF9-99CD-3E76D0B9DF71}"/>
            </c:ext>
          </c:extLst>
        </c:ser>
        <c:ser>
          <c:idx val="4"/>
          <c:order val="4"/>
          <c:tx>
            <c:strRef>
              <c:f>Sheet1!$F$1</c:f>
              <c:strCache>
                <c:ptCount val="1"/>
                <c:pt idx="0">
                  <c:v>Gulf Bank</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1.4021884337300001E-2</c:v>
                </c:pt>
                <c:pt idx="1">
                  <c:v>1.4349668646483999E-2</c:v>
                </c:pt>
                <c:pt idx="2">
                  <c:v>1.6429682657847E-2</c:v>
                </c:pt>
                <c:pt idx="3">
                  <c:v>9.8153190361101993E-3</c:v>
                </c:pt>
                <c:pt idx="5">
                  <c:v>3.1691419705002999E-2</c:v>
                </c:pt>
                <c:pt idx="6">
                  <c:v>2.0962008908286998E-2</c:v>
                </c:pt>
              </c:numCache>
            </c:numRef>
          </c:val>
          <c:extLst>
            <c:ext xmlns:c16="http://schemas.microsoft.com/office/drawing/2014/chart" uri="{C3380CC4-5D6E-409C-BE32-E72D297353CC}">
              <c16:uniqueId val="{00000004-B355-4DF9-99CD-3E76D0B9DF71}"/>
            </c:ext>
          </c:extLst>
        </c:ser>
        <c:ser>
          <c:idx val="5"/>
          <c:order val="5"/>
          <c:tx>
            <c:strRef>
              <c:f>Sheet1!$G$1</c:f>
              <c:strCache>
                <c:ptCount val="1"/>
                <c:pt idx="0">
                  <c:v>Warba Bank</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5.9047797488765E-2</c:v>
                </c:pt>
                <c:pt idx="1">
                  <c:v>4.5545581776940999E-2</c:v>
                </c:pt>
                <c:pt idx="2">
                  <c:v>2.1160249913687999E-2</c:v>
                </c:pt>
                <c:pt idx="3">
                  <c:v>6.0626900246126998E-2</c:v>
                </c:pt>
                <c:pt idx="4">
                  <c:v>2.4349474182975998E-2</c:v>
                </c:pt>
                <c:pt idx="5">
                  <c:v>6.6491857428588E-2</c:v>
                </c:pt>
                <c:pt idx="6">
                  <c:v>4.7244214488733997E-2</c:v>
                </c:pt>
              </c:numCache>
            </c:numRef>
          </c:val>
          <c:extLst>
            <c:ext xmlns:c16="http://schemas.microsoft.com/office/drawing/2014/chart" uri="{C3380CC4-5D6E-409C-BE32-E72D297353CC}">
              <c16:uniqueId val="{00000005-B355-4DF9-99CD-3E76D0B9DF71}"/>
            </c:ext>
          </c:extLst>
        </c:ser>
        <c:ser>
          <c:idx val="6"/>
          <c:order val="6"/>
          <c:tx>
            <c:strRef>
              <c:f>Sheet1!$H$1</c:f>
              <c:strCache>
                <c:ptCount val="1"/>
                <c:pt idx="0">
                  <c:v>Commercial Bank of Kuwait</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0.22924525408655</c:v>
                </c:pt>
                <c:pt idx="1">
                  <c:v>0.11771200337712</c:v>
                </c:pt>
                <c:pt idx="2">
                  <c:v>0.17404238353727999</c:v>
                </c:pt>
                <c:pt idx="3">
                  <c:v>0.19321004692244001</c:v>
                </c:pt>
                <c:pt idx="4">
                  <c:v>0.13064679363327</c:v>
                </c:pt>
                <c:pt idx="5">
                  <c:v>0.12497316527126</c:v>
                </c:pt>
                <c:pt idx="6">
                  <c:v>0.34861812814266002</c:v>
                </c:pt>
              </c:numCache>
            </c:numRef>
          </c:val>
          <c:extLst>
            <c:ext xmlns:c16="http://schemas.microsoft.com/office/drawing/2014/chart" uri="{C3380CC4-5D6E-409C-BE32-E72D297353CC}">
              <c16:uniqueId val="{00000006-B355-4DF9-99CD-3E76D0B9DF71}"/>
            </c:ext>
          </c:extLst>
        </c:ser>
        <c:ser>
          <c:idx val="7"/>
          <c:order val="7"/>
          <c:tx>
            <c:strRef>
              <c:f>Sheet1!$I$1</c:f>
              <c:strCache>
                <c:ptCount val="1"/>
                <c:pt idx="0">
                  <c:v>Al Ahli Bank of Kuwait</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3.4770979605482998E-2</c:v>
                </c:pt>
                <c:pt idx="1">
                  <c:v>3.1673969276249998E-2</c:v>
                </c:pt>
                <c:pt idx="2">
                  <c:v>3.8296708306738002E-2</c:v>
                </c:pt>
                <c:pt idx="3">
                  <c:v>6.6352904868450996E-2</c:v>
                </c:pt>
                <c:pt idx="4">
                  <c:v>3.0861816217883999E-2</c:v>
                </c:pt>
                <c:pt idx="5">
                  <c:v>3.3433634236041003E-2</c:v>
                </c:pt>
                <c:pt idx="6">
                  <c:v>5.2330905760761E-2</c:v>
                </c:pt>
              </c:numCache>
            </c:numRef>
          </c:val>
          <c:extLst>
            <c:ext xmlns:c16="http://schemas.microsoft.com/office/drawing/2014/chart" uri="{C3380CC4-5D6E-409C-BE32-E72D297353CC}">
              <c16:uniqueId val="{00000007-B355-4DF9-99CD-3E76D0B9DF71}"/>
            </c:ext>
          </c:extLst>
        </c:ser>
        <c:ser>
          <c:idx val="8"/>
          <c:order val="8"/>
          <c:tx>
            <c:strRef>
              <c:f>Sheet1!$J$1</c:f>
              <c:strCache>
                <c:ptCount val="1"/>
                <c:pt idx="0">
                  <c:v>Burgan Bank</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2.0906982932298999E-2</c:v>
                </c:pt>
                <c:pt idx="1">
                  <c:v>2.0273437994957001E-2</c:v>
                </c:pt>
                <c:pt idx="2">
                  <c:v>2.5088379518758998E-2</c:v>
                </c:pt>
                <c:pt idx="3">
                  <c:v>2.2807617744327002E-2</c:v>
                </c:pt>
                <c:pt idx="6">
                  <c:v>7.2699281560041004E-2</c:v>
                </c:pt>
              </c:numCache>
            </c:numRef>
          </c:val>
          <c:extLst>
            <c:ext xmlns:c16="http://schemas.microsoft.com/office/drawing/2014/chart" uri="{C3380CC4-5D6E-409C-BE32-E72D297353CC}">
              <c16:uniqueId val="{00000008-B355-4DF9-99CD-3E76D0B9DF71}"/>
            </c:ext>
          </c:extLst>
        </c:ser>
        <c:dLbls>
          <c:showLegendKey val="0"/>
          <c:showVal val="0"/>
          <c:showCatName val="0"/>
          <c:showSerName val="0"/>
          <c:showPercent val="0"/>
          <c:showBubbleSize val="0"/>
        </c:dLbls>
        <c:gapWidth val="219"/>
        <c:overlap val="-27"/>
        <c:axId val="270114448"/>
        <c:axId val="270112808"/>
      </c:barChart>
      <c:catAx>
        <c:axId val="270114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112808"/>
        <c:crosses val="autoZero"/>
        <c:auto val="1"/>
        <c:lblAlgn val="ctr"/>
        <c:lblOffset val="100"/>
        <c:noMultiLvlLbl val="0"/>
      </c:catAx>
      <c:valAx>
        <c:axId val="270112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114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Kuwait Finance House ( KFH )</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180</c:v>
                </c:pt>
                <c:pt idx="1">
                  <c:v>0</c:v>
                </c:pt>
                <c:pt idx="2">
                  <c:v>0</c:v>
                </c:pt>
                <c:pt idx="3">
                  <c:v>180</c:v>
                </c:pt>
                <c:pt idx="4">
                  <c:v>196</c:v>
                </c:pt>
                <c:pt idx="5">
                  <c:v>186</c:v>
                </c:pt>
                <c:pt idx="6">
                  <c:v>211</c:v>
                </c:pt>
              </c:numCache>
            </c:numRef>
          </c:val>
          <c:extLst>
            <c:ext xmlns:c16="http://schemas.microsoft.com/office/drawing/2014/chart" uri="{C3380CC4-5D6E-409C-BE32-E72D297353CC}">
              <c16:uniqueId val="{00000000-1080-417A-80D1-19DC4C45D659}"/>
            </c:ext>
          </c:extLst>
        </c:ser>
        <c:ser>
          <c:idx val="1"/>
          <c:order val="1"/>
          <c:tx>
            <c:strRef>
              <c:f>Sheet1!$C$1</c:f>
              <c:strCache>
                <c:ptCount val="1"/>
                <c:pt idx="0">
                  <c:v>Kuwait International Bank بنك الكويت الدولي</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c:v>
                </c:pt>
                <c:pt idx="1">
                  <c:v>0</c:v>
                </c:pt>
                <c:pt idx="2">
                  <c:v>0</c:v>
                </c:pt>
                <c:pt idx="3">
                  <c:v>5</c:v>
                </c:pt>
                <c:pt idx="4">
                  <c:v>4</c:v>
                </c:pt>
                <c:pt idx="5">
                  <c:v>22</c:v>
                </c:pt>
                <c:pt idx="6">
                  <c:v>15</c:v>
                </c:pt>
              </c:numCache>
            </c:numRef>
          </c:val>
          <c:extLst>
            <c:ext xmlns:c16="http://schemas.microsoft.com/office/drawing/2014/chart" uri="{C3380CC4-5D6E-409C-BE32-E72D297353CC}">
              <c16:uniqueId val="{00000001-1080-417A-80D1-19DC4C45D659}"/>
            </c:ext>
          </c:extLst>
        </c:ser>
        <c:ser>
          <c:idx val="2"/>
          <c:order val="2"/>
          <c:tx>
            <c:strRef>
              <c:f>Sheet1!$D$1</c:f>
              <c:strCache>
                <c:ptCount val="1"/>
                <c:pt idx="0">
                  <c:v>Bank Boubyan - Official Page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2</c:v>
                </c:pt>
                <c:pt idx="4">
                  <c:v>3</c:v>
                </c:pt>
                <c:pt idx="5">
                  <c:v>2</c:v>
                </c:pt>
                <c:pt idx="6">
                  <c:v>-1</c:v>
                </c:pt>
              </c:numCache>
            </c:numRef>
          </c:val>
          <c:extLst>
            <c:ext xmlns:c16="http://schemas.microsoft.com/office/drawing/2014/chart" uri="{C3380CC4-5D6E-409C-BE32-E72D297353CC}">
              <c16:uniqueId val="{00000002-1080-417A-80D1-19DC4C45D659}"/>
            </c:ext>
          </c:extLst>
        </c:ser>
        <c:ser>
          <c:idx val="3"/>
          <c:order val="3"/>
          <c:tx>
            <c:strRef>
              <c:f>Sheet1!$E$1</c:f>
              <c:strCache>
                <c:ptCount val="1"/>
                <c:pt idx="0">
                  <c:v>NBKGroup</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483</c:v>
                </c:pt>
                <c:pt idx="1">
                  <c:v>0</c:v>
                </c:pt>
                <c:pt idx="2">
                  <c:v>0</c:v>
                </c:pt>
                <c:pt idx="3">
                  <c:v>676</c:v>
                </c:pt>
                <c:pt idx="4">
                  <c:v>660</c:v>
                </c:pt>
                <c:pt idx="5">
                  <c:v>705</c:v>
                </c:pt>
                <c:pt idx="6">
                  <c:v>815</c:v>
                </c:pt>
              </c:numCache>
            </c:numRef>
          </c:val>
          <c:extLst>
            <c:ext xmlns:c16="http://schemas.microsoft.com/office/drawing/2014/chart" uri="{C3380CC4-5D6E-409C-BE32-E72D297353CC}">
              <c16:uniqueId val="{00000003-1080-417A-80D1-19DC4C45D659}"/>
            </c:ext>
          </c:extLst>
        </c:ser>
        <c:ser>
          <c:idx val="4"/>
          <c:order val="4"/>
          <c:tx>
            <c:strRef>
              <c:f>Sheet1!$F$1</c:f>
              <c:strCache>
                <c:ptCount val="1"/>
                <c:pt idx="0">
                  <c:v>Gulf Bank</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c:v>
                </c:pt>
                <c:pt idx="1">
                  <c:v>0</c:v>
                </c:pt>
                <c:pt idx="2">
                  <c:v>0</c:v>
                </c:pt>
                <c:pt idx="3">
                  <c:v>13</c:v>
                </c:pt>
                <c:pt idx="4">
                  <c:v>3</c:v>
                </c:pt>
                <c:pt idx="5">
                  <c:v>11</c:v>
                </c:pt>
                <c:pt idx="6">
                  <c:v>4</c:v>
                </c:pt>
              </c:numCache>
            </c:numRef>
          </c:val>
          <c:extLst>
            <c:ext xmlns:c16="http://schemas.microsoft.com/office/drawing/2014/chart" uri="{C3380CC4-5D6E-409C-BE32-E72D297353CC}">
              <c16:uniqueId val="{00000004-1080-417A-80D1-19DC4C45D659}"/>
            </c:ext>
          </c:extLst>
        </c:ser>
        <c:ser>
          <c:idx val="5"/>
          <c:order val="5"/>
          <c:tx>
            <c:strRef>
              <c:f>Sheet1!$G$1</c:f>
              <c:strCache>
                <c:ptCount val="1"/>
                <c:pt idx="0">
                  <c:v>Warba Bank</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c:v>
                </c:pt>
                <c:pt idx="1">
                  <c:v>0</c:v>
                </c:pt>
                <c:pt idx="2">
                  <c:v>0</c:v>
                </c:pt>
                <c:pt idx="3">
                  <c:v>2</c:v>
                </c:pt>
                <c:pt idx="4">
                  <c:v>3</c:v>
                </c:pt>
                <c:pt idx="5">
                  <c:v>9</c:v>
                </c:pt>
                <c:pt idx="6">
                  <c:v>3</c:v>
                </c:pt>
              </c:numCache>
            </c:numRef>
          </c:val>
          <c:extLst>
            <c:ext xmlns:c16="http://schemas.microsoft.com/office/drawing/2014/chart" uri="{C3380CC4-5D6E-409C-BE32-E72D297353CC}">
              <c16:uniqueId val="{00000005-1080-417A-80D1-19DC4C45D659}"/>
            </c:ext>
          </c:extLst>
        </c:ser>
        <c:ser>
          <c:idx val="6"/>
          <c:order val="6"/>
          <c:tx>
            <c:strRef>
              <c:f>Sheet1!$H$1</c:f>
              <c:strCache>
                <c:ptCount val="1"/>
                <c:pt idx="0">
                  <c:v>Commercial Bank of Kuwait</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10</c:v>
                </c:pt>
                <c:pt idx="1">
                  <c:v>0</c:v>
                </c:pt>
                <c:pt idx="2">
                  <c:v>0</c:v>
                </c:pt>
                <c:pt idx="3">
                  <c:v>2</c:v>
                </c:pt>
                <c:pt idx="4">
                  <c:v>6</c:v>
                </c:pt>
                <c:pt idx="5">
                  <c:v>1</c:v>
                </c:pt>
                <c:pt idx="6">
                  <c:v>2</c:v>
                </c:pt>
              </c:numCache>
            </c:numRef>
          </c:val>
          <c:extLst>
            <c:ext xmlns:c16="http://schemas.microsoft.com/office/drawing/2014/chart" uri="{C3380CC4-5D6E-409C-BE32-E72D297353CC}">
              <c16:uniqueId val="{00000006-1080-417A-80D1-19DC4C45D659}"/>
            </c:ext>
          </c:extLst>
        </c:ser>
        <c:ser>
          <c:idx val="7"/>
          <c:order val="7"/>
          <c:tx>
            <c:strRef>
              <c:f>Sheet1!$I$1</c:f>
              <c:strCache>
                <c:ptCount val="1"/>
                <c:pt idx="0">
                  <c:v>Al Ahli Bank of Kuwait</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38</c:v>
                </c:pt>
                <c:pt idx="1">
                  <c:v>0</c:v>
                </c:pt>
                <c:pt idx="2">
                  <c:v>0</c:v>
                </c:pt>
                <c:pt idx="3">
                  <c:v>30</c:v>
                </c:pt>
                <c:pt idx="4">
                  <c:v>32</c:v>
                </c:pt>
                <c:pt idx="5">
                  <c:v>30</c:v>
                </c:pt>
                <c:pt idx="6">
                  <c:v>33</c:v>
                </c:pt>
              </c:numCache>
            </c:numRef>
          </c:val>
          <c:extLst>
            <c:ext xmlns:c16="http://schemas.microsoft.com/office/drawing/2014/chart" uri="{C3380CC4-5D6E-409C-BE32-E72D297353CC}">
              <c16:uniqueId val="{00000007-1080-417A-80D1-19DC4C45D659}"/>
            </c:ext>
          </c:extLst>
        </c:ser>
        <c:ser>
          <c:idx val="8"/>
          <c:order val="8"/>
          <c:tx>
            <c:strRef>
              <c:f>Sheet1!$J$1</c:f>
              <c:strCache>
                <c:ptCount val="1"/>
                <c:pt idx="0">
                  <c:v>Burgan Bank</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4</c:v>
                </c:pt>
                <c:pt idx="1">
                  <c:v>0</c:v>
                </c:pt>
                <c:pt idx="2">
                  <c:v>0</c:v>
                </c:pt>
                <c:pt idx="3">
                  <c:v>3</c:v>
                </c:pt>
                <c:pt idx="4">
                  <c:v>5</c:v>
                </c:pt>
                <c:pt idx="5">
                  <c:v>6</c:v>
                </c:pt>
                <c:pt idx="6">
                  <c:v>5</c:v>
                </c:pt>
              </c:numCache>
            </c:numRef>
          </c:val>
          <c:extLst>
            <c:ext xmlns:c16="http://schemas.microsoft.com/office/drawing/2014/chart" uri="{C3380CC4-5D6E-409C-BE32-E72D297353CC}">
              <c16:uniqueId val="{00000008-1080-417A-80D1-19DC4C45D659}"/>
            </c:ext>
          </c:extLst>
        </c:ser>
        <c:dLbls>
          <c:showLegendKey val="0"/>
          <c:showVal val="0"/>
          <c:showCatName val="0"/>
          <c:showSerName val="0"/>
          <c:showPercent val="0"/>
          <c:showBubbleSize val="0"/>
        </c:dLbls>
        <c:gapWidth val="219"/>
        <c:overlap val="-27"/>
        <c:axId val="270120024"/>
        <c:axId val="270116744"/>
      </c:barChart>
      <c:catAx>
        <c:axId val="270120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116744"/>
        <c:crosses val="autoZero"/>
        <c:auto val="1"/>
        <c:lblAlgn val="ctr"/>
        <c:lblOffset val="100"/>
        <c:noMultiLvlLbl val="0"/>
      </c:catAx>
      <c:valAx>
        <c:axId val="270116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120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Kuwait Finance House ( KFH )</c:v>
                </c:pt>
              </c:strCache>
            </c:strRef>
          </c:tx>
          <c:spPr>
            <a:ln w="28575" cap="rnd">
              <a:solidFill>
                <a:schemeClr val="accent1"/>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Sheet1!$B$2:$B$8</c:f>
              <c:numCache>
                <c:formatCode>General</c:formatCode>
                <c:ptCount val="7"/>
                <c:pt idx="0">
                  <c:v>100</c:v>
                </c:pt>
                <c:pt idx="1">
                  <c:v>44.444400000000002</c:v>
                </c:pt>
                <c:pt idx="2">
                  <c:v>59.5381</c:v>
                </c:pt>
                <c:pt idx="3">
                  <c:v>0</c:v>
                </c:pt>
                <c:pt idx="4">
                  <c:v>12.2006</c:v>
                </c:pt>
                <c:pt idx="5">
                  <c:v>33.104300000000002</c:v>
                </c:pt>
                <c:pt idx="6">
                  <c:v>26.3018</c:v>
                </c:pt>
              </c:numCache>
            </c:numRef>
          </c:val>
          <c:extLst>
            <c:ext xmlns:c16="http://schemas.microsoft.com/office/drawing/2014/chart" uri="{C3380CC4-5D6E-409C-BE32-E72D297353CC}">
              <c16:uniqueId val="{00000000-72ED-49A0-933C-FAB1555CCA2A}"/>
            </c:ext>
          </c:extLst>
        </c:ser>
        <c:ser>
          <c:idx val="1"/>
          <c:order val="1"/>
          <c:tx>
            <c:strRef>
              <c:f>Sheet1!$C$1</c:f>
              <c:strCache>
                <c:ptCount val="1"/>
                <c:pt idx="0">
                  <c:v>Kuwait International Bank بنك الكويت الدولي</c:v>
                </c:pt>
              </c:strCache>
            </c:strRef>
          </c:tx>
          <c:spPr>
            <a:ln w="28575" cap="rnd">
              <a:solidFill>
                <a:schemeClr val="accent2"/>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Sheet1!$C$2:$C$8</c:f>
              <c:numCache>
                <c:formatCode>General</c:formatCode>
                <c:ptCount val="7"/>
                <c:pt idx="0">
                  <c:v>26.9757</c:v>
                </c:pt>
                <c:pt idx="1">
                  <c:v>11.5741</c:v>
                </c:pt>
                <c:pt idx="2">
                  <c:v>4.6497000000000002</c:v>
                </c:pt>
                <c:pt idx="3">
                  <c:v>0</c:v>
                </c:pt>
                <c:pt idx="4">
                  <c:v>13.397600000000001</c:v>
                </c:pt>
                <c:pt idx="5">
                  <c:v>8.3416999999999994</c:v>
                </c:pt>
                <c:pt idx="6">
                  <c:v>6.0654000000000003</c:v>
                </c:pt>
              </c:numCache>
            </c:numRef>
          </c:val>
          <c:extLst>
            <c:ext xmlns:c16="http://schemas.microsoft.com/office/drawing/2014/chart" uri="{C3380CC4-5D6E-409C-BE32-E72D297353CC}">
              <c16:uniqueId val="{00000001-72ED-49A0-933C-FAB1555CCA2A}"/>
            </c:ext>
          </c:extLst>
        </c:ser>
        <c:ser>
          <c:idx val="2"/>
          <c:order val="2"/>
          <c:tx>
            <c:strRef>
              <c:f>Sheet1!$D$1</c:f>
              <c:strCache>
                <c:ptCount val="1"/>
                <c:pt idx="0">
                  <c:v>Bank Boubyan - Official Page</c:v>
                </c:pt>
              </c:strCache>
            </c:strRef>
          </c:tx>
          <c:spPr>
            <a:ln w="28575" cap="rnd">
              <a:solidFill>
                <a:schemeClr val="accent3"/>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Sheet1!$D$2:$D$8</c:f>
              <c:numCache>
                <c:formatCode>General</c:formatCode>
                <c:ptCount val="7"/>
                <c:pt idx="0">
                  <c:v>9.6348000000000003</c:v>
                </c:pt>
                <c:pt idx="1">
                  <c:v>0</c:v>
                </c:pt>
                <c:pt idx="2">
                  <c:v>0</c:v>
                </c:pt>
                <c:pt idx="3">
                  <c:v>0</c:v>
                </c:pt>
                <c:pt idx="4">
                  <c:v>0</c:v>
                </c:pt>
                <c:pt idx="5">
                  <c:v>2.2728000000000002</c:v>
                </c:pt>
                <c:pt idx="6">
                  <c:v>1.1187</c:v>
                </c:pt>
              </c:numCache>
            </c:numRef>
          </c:val>
          <c:extLst>
            <c:ext xmlns:c16="http://schemas.microsoft.com/office/drawing/2014/chart" uri="{C3380CC4-5D6E-409C-BE32-E72D297353CC}">
              <c16:uniqueId val="{00000002-72ED-49A0-933C-FAB1555CCA2A}"/>
            </c:ext>
          </c:extLst>
        </c:ser>
        <c:ser>
          <c:idx val="3"/>
          <c:order val="3"/>
          <c:tx>
            <c:strRef>
              <c:f>Sheet1!$E$1</c:f>
              <c:strCache>
                <c:ptCount val="1"/>
                <c:pt idx="0">
                  <c:v>NBKGroup</c:v>
                </c:pt>
              </c:strCache>
            </c:strRef>
          </c:tx>
          <c:spPr>
            <a:ln w="28575" cap="rnd">
              <a:solidFill>
                <a:schemeClr val="accent4"/>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Sheet1!$E$2:$E$8</c:f>
              <c:numCache>
                <c:formatCode>General</c:formatCode>
                <c:ptCount val="7"/>
                <c:pt idx="0">
                  <c:v>97.227199999999996</c:v>
                </c:pt>
                <c:pt idx="1">
                  <c:v>100</c:v>
                </c:pt>
                <c:pt idx="2">
                  <c:v>100</c:v>
                </c:pt>
                <c:pt idx="3">
                  <c:v>0</c:v>
                </c:pt>
                <c:pt idx="4">
                  <c:v>9.5803999999999991</c:v>
                </c:pt>
                <c:pt idx="5">
                  <c:v>86.809700000000007</c:v>
                </c:pt>
                <c:pt idx="6">
                  <c:v>65.293700000000001</c:v>
                </c:pt>
              </c:numCache>
            </c:numRef>
          </c:val>
          <c:extLst>
            <c:ext xmlns:c16="http://schemas.microsoft.com/office/drawing/2014/chart" uri="{C3380CC4-5D6E-409C-BE32-E72D297353CC}">
              <c16:uniqueId val="{00000003-72ED-49A0-933C-FAB1555CCA2A}"/>
            </c:ext>
          </c:extLst>
        </c:ser>
        <c:ser>
          <c:idx val="4"/>
          <c:order val="4"/>
          <c:tx>
            <c:strRef>
              <c:f>Sheet1!$F$1</c:f>
              <c:strCache>
                <c:ptCount val="1"/>
                <c:pt idx="0">
                  <c:v>Gulf Bank</c:v>
                </c:pt>
              </c:strCache>
            </c:strRef>
          </c:tx>
          <c:spPr>
            <a:ln w="28575" cap="rnd">
              <a:solidFill>
                <a:schemeClr val="accent5"/>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Sheet1!$F$2:$F$8</c:f>
              <c:numCache>
                <c:formatCode>General</c:formatCode>
                <c:ptCount val="7"/>
                <c:pt idx="0">
                  <c:v>57.638599999999997</c:v>
                </c:pt>
                <c:pt idx="1">
                  <c:v>26.3889</c:v>
                </c:pt>
                <c:pt idx="2">
                  <c:v>16.366399999999999</c:v>
                </c:pt>
                <c:pt idx="3">
                  <c:v>0</c:v>
                </c:pt>
                <c:pt idx="4">
                  <c:v>9.6577000000000002</c:v>
                </c:pt>
                <c:pt idx="5">
                  <c:v>6.7263999999999999</c:v>
                </c:pt>
                <c:pt idx="6">
                  <c:v>2.3532999999999999</c:v>
                </c:pt>
              </c:numCache>
            </c:numRef>
          </c:val>
          <c:extLst>
            <c:ext xmlns:c16="http://schemas.microsoft.com/office/drawing/2014/chart" uri="{C3380CC4-5D6E-409C-BE32-E72D297353CC}">
              <c16:uniqueId val="{00000004-72ED-49A0-933C-FAB1555CCA2A}"/>
            </c:ext>
          </c:extLst>
        </c:ser>
        <c:ser>
          <c:idx val="5"/>
          <c:order val="5"/>
          <c:tx>
            <c:strRef>
              <c:f>Sheet1!$G$1</c:f>
              <c:strCache>
                <c:ptCount val="1"/>
                <c:pt idx="0">
                  <c:v>Warba Bank</c:v>
                </c:pt>
              </c:strCache>
            </c:strRef>
          </c:tx>
          <c:spPr>
            <a:ln w="28575" cap="rnd">
              <a:solidFill>
                <a:schemeClr val="accent6"/>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Sheet1!$G$2:$G$8</c:f>
              <c:numCache>
                <c:formatCode>General</c:formatCode>
                <c:ptCount val="7"/>
                <c:pt idx="0">
                  <c:v>12.3864</c:v>
                </c:pt>
                <c:pt idx="1">
                  <c:v>56.018500000000003</c:v>
                </c:pt>
                <c:pt idx="2">
                  <c:v>17.890699999999999</c:v>
                </c:pt>
                <c:pt idx="3">
                  <c:v>0</c:v>
                </c:pt>
                <c:pt idx="4">
                  <c:v>23.661799999999999</c:v>
                </c:pt>
                <c:pt idx="5">
                  <c:v>97.150899999999993</c:v>
                </c:pt>
                <c:pt idx="6">
                  <c:v>39.118699999999997</c:v>
                </c:pt>
              </c:numCache>
            </c:numRef>
          </c:val>
          <c:extLst>
            <c:ext xmlns:c16="http://schemas.microsoft.com/office/drawing/2014/chart" uri="{C3380CC4-5D6E-409C-BE32-E72D297353CC}">
              <c16:uniqueId val="{00000005-72ED-49A0-933C-FAB1555CCA2A}"/>
            </c:ext>
          </c:extLst>
        </c:ser>
        <c:ser>
          <c:idx val="6"/>
          <c:order val="6"/>
          <c:tx>
            <c:strRef>
              <c:f>Sheet1!$H$1</c:f>
              <c:strCache>
                <c:ptCount val="1"/>
                <c:pt idx="0">
                  <c:v>Commercial Bank of Kuwait</c:v>
                </c:pt>
              </c:strCache>
            </c:strRef>
          </c:tx>
          <c:spPr>
            <a:ln w="28575" cap="rnd">
              <a:solidFill>
                <a:schemeClr val="accent1">
                  <a:lumMod val="60000"/>
                </a:schemeClr>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Sheet1!$H$2:$H$8</c:f>
              <c:numCache>
                <c:formatCode>General</c:formatCode>
                <c:ptCount val="7"/>
                <c:pt idx="0">
                  <c:v>4.2946999999999997</c:v>
                </c:pt>
                <c:pt idx="1">
                  <c:v>58.333300000000001</c:v>
                </c:pt>
                <c:pt idx="2">
                  <c:v>27.636600000000001</c:v>
                </c:pt>
                <c:pt idx="3">
                  <c:v>0</c:v>
                </c:pt>
                <c:pt idx="4">
                  <c:v>100</c:v>
                </c:pt>
                <c:pt idx="5">
                  <c:v>100</c:v>
                </c:pt>
                <c:pt idx="6">
                  <c:v>18.3935</c:v>
                </c:pt>
              </c:numCache>
            </c:numRef>
          </c:val>
          <c:extLst>
            <c:ext xmlns:c16="http://schemas.microsoft.com/office/drawing/2014/chart" uri="{C3380CC4-5D6E-409C-BE32-E72D297353CC}">
              <c16:uniqueId val="{00000006-72ED-49A0-933C-FAB1555CCA2A}"/>
            </c:ext>
          </c:extLst>
        </c:ser>
        <c:ser>
          <c:idx val="7"/>
          <c:order val="7"/>
          <c:tx>
            <c:strRef>
              <c:f>Sheet1!$I$1</c:f>
              <c:strCache>
                <c:ptCount val="1"/>
                <c:pt idx="0">
                  <c:v>Al Ahli Bank of Kuwait</c:v>
                </c:pt>
              </c:strCache>
            </c:strRef>
          </c:tx>
          <c:spPr>
            <a:ln w="28575" cap="rnd">
              <a:solidFill>
                <a:schemeClr val="accent2">
                  <a:lumMod val="60000"/>
                </a:schemeClr>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Sheet1!$I$2:$I$8</c:f>
              <c:numCache>
                <c:formatCode>General</c:formatCode>
                <c:ptCount val="7"/>
                <c:pt idx="0">
                  <c:v>6.1882000000000001</c:v>
                </c:pt>
                <c:pt idx="1">
                  <c:v>47.685200000000002</c:v>
                </c:pt>
                <c:pt idx="2">
                  <c:v>6.6204999999999998</c:v>
                </c:pt>
                <c:pt idx="3">
                  <c:v>0</c:v>
                </c:pt>
                <c:pt idx="4">
                  <c:v>21.294799999999999</c:v>
                </c:pt>
                <c:pt idx="5">
                  <c:v>80.648799999999994</c:v>
                </c:pt>
                <c:pt idx="6">
                  <c:v>100</c:v>
                </c:pt>
              </c:numCache>
            </c:numRef>
          </c:val>
          <c:extLst>
            <c:ext xmlns:c16="http://schemas.microsoft.com/office/drawing/2014/chart" uri="{C3380CC4-5D6E-409C-BE32-E72D297353CC}">
              <c16:uniqueId val="{00000007-72ED-49A0-933C-FAB1555CCA2A}"/>
            </c:ext>
          </c:extLst>
        </c:ser>
        <c:ser>
          <c:idx val="8"/>
          <c:order val="8"/>
          <c:tx>
            <c:strRef>
              <c:f>Sheet1!$J$1</c:f>
              <c:strCache>
                <c:ptCount val="1"/>
                <c:pt idx="0">
                  <c:v>Burgan Bank</c:v>
                </c:pt>
              </c:strCache>
            </c:strRef>
          </c:tx>
          <c:spPr>
            <a:ln w="28575" cap="rnd">
              <a:solidFill>
                <a:schemeClr val="accent3">
                  <a:lumMod val="60000"/>
                </a:schemeClr>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Sheet1!$J$2:$J$8</c:f>
              <c:numCache>
                <c:formatCode>General</c:formatCode>
                <c:ptCount val="7"/>
                <c:pt idx="0">
                  <c:v>5.1627999999999998</c:v>
                </c:pt>
                <c:pt idx="1">
                  <c:v>19.444400000000002</c:v>
                </c:pt>
                <c:pt idx="2">
                  <c:v>1.8013999999999999</c:v>
                </c:pt>
                <c:pt idx="3">
                  <c:v>0</c:v>
                </c:pt>
                <c:pt idx="4">
                  <c:v>16.131399999999999</c:v>
                </c:pt>
                <c:pt idx="5">
                  <c:v>11.783300000000001</c:v>
                </c:pt>
                <c:pt idx="6">
                  <c:v>4.8331</c:v>
                </c:pt>
              </c:numCache>
            </c:numRef>
          </c:val>
          <c:extLst>
            <c:ext xmlns:c16="http://schemas.microsoft.com/office/drawing/2014/chart" uri="{C3380CC4-5D6E-409C-BE32-E72D297353CC}">
              <c16:uniqueId val="{00000008-72ED-49A0-933C-FAB1555CCA2A}"/>
            </c:ext>
          </c:extLst>
        </c:ser>
        <c:dLbls>
          <c:showLegendKey val="0"/>
          <c:showVal val="0"/>
          <c:showCatName val="0"/>
          <c:showSerName val="0"/>
          <c:showPercent val="0"/>
          <c:showBubbleSize val="0"/>
        </c:dLbls>
        <c:axId val="270119696"/>
        <c:axId val="270121664"/>
      </c:radarChart>
      <c:catAx>
        <c:axId val="270119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121664"/>
        <c:crosses val="autoZero"/>
        <c:auto val="1"/>
        <c:lblAlgn val="ctr"/>
        <c:lblOffset val="100"/>
        <c:noMultiLvlLbl val="0"/>
      </c:catAx>
      <c:valAx>
        <c:axId val="270121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119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Sheet1!$B$2:$B$10</c:f>
              <c:numCache>
                <c:formatCode>General</c:formatCode>
                <c:ptCount val="9"/>
                <c:pt idx="0">
                  <c:v>0</c:v>
                </c:pt>
                <c:pt idx="1">
                  <c:v>0</c:v>
                </c:pt>
                <c:pt idx="2">
                  <c:v>0</c:v>
                </c:pt>
                <c:pt idx="3">
                  <c:v>1</c:v>
                </c:pt>
                <c:pt idx="4">
                  <c:v>0</c:v>
                </c:pt>
                <c:pt idx="5">
                  <c:v>0</c:v>
                </c:pt>
                <c:pt idx="6">
                  <c:v>0</c:v>
                </c:pt>
                <c:pt idx="7">
                  <c:v>0</c:v>
                </c:pt>
                <c:pt idx="8">
                  <c:v>5</c:v>
                </c:pt>
              </c:numCache>
            </c:numRef>
          </c:val>
          <c:extLst>
            <c:ext xmlns:c16="http://schemas.microsoft.com/office/drawing/2014/chart" uri="{C3380CC4-5D6E-409C-BE32-E72D297353CC}">
              <c16:uniqueId val="{00000000-F9DD-4076-BA8A-69247B4FCBB4}"/>
            </c:ext>
          </c:extLst>
        </c:ser>
        <c:ser>
          <c:idx val="1"/>
          <c:order val="1"/>
          <c:tx>
            <c:strRef>
              <c:f>Sheet1!$C$1</c:f>
              <c:strCache>
                <c:ptCount val="1"/>
                <c:pt idx="0">
                  <c:v>Photo</c:v>
                </c:pt>
              </c:strCache>
            </c:strRef>
          </c:tx>
          <c:spPr>
            <a:solidFill>
              <a:schemeClr val="accent2"/>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Sheet1!$C$2:$C$10</c:f>
              <c:numCache>
                <c:formatCode>General</c:formatCode>
                <c:ptCount val="9"/>
                <c:pt idx="0">
                  <c:v>59</c:v>
                </c:pt>
                <c:pt idx="1">
                  <c:v>21</c:v>
                </c:pt>
                <c:pt idx="2">
                  <c:v>0</c:v>
                </c:pt>
                <c:pt idx="3">
                  <c:v>179</c:v>
                </c:pt>
                <c:pt idx="4">
                  <c:v>48</c:v>
                </c:pt>
                <c:pt idx="5">
                  <c:v>106</c:v>
                </c:pt>
                <c:pt idx="6">
                  <c:v>124</c:v>
                </c:pt>
                <c:pt idx="7">
                  <c:v>87</c:v>
                </c:pt>
                <c:pt idx="8">
                  <c:v>32</c:v>
                </c:pt>
              </c:numCache>
            </c:numRef>
          </c:val>
          <c:extLst>
            <c:ext xmlns:c16="http://schemas.microsoft.com/office/drawing/2014/chart" uri="{C3380CC4-5D6E-409C-BE32-E72D297353CC}">
              <c16:uniqueId val="{00000001-F9DD-4076-BA8A-69247B4FCBB4}"/>
            </c:ext>
          </c:extLst>
        </c:ser>
        <c:ser>
          <c:idx val="2"/>
          <c:order val="2"/>
          <c:tx>
            <c:strRef>
              <c:f>Sheet1!$D$1</c:f>
              <c:strCache>
                <c:ptCount val="1"/>
                <c:pt idx="0">
                  <c:v>Status</c:v>
                </c:pt>
              </c:strCache>
            </c:strRef>
          </c:tx>
          <c:spPr>
            <a:solidFill>
              <a:schemeClr val="accent3"/>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Sheet1!$D$2:$D$10</c:f>
              <c:numCache>
                <c:formatCode>General</c:formatCode>
                <c:ptCount val="9"/>
                <c:pt idx="0">
                  <c:v>0</c:v>
                </c:pt>
                <c:pt idx="1">
                  <c:v>0</c:v>
                </c:pt>
                <c:pt idx="2">
                  <c:v>0</c:v>
                </c:pt>
                <c:pt idx="3">
                  <c:v>2</c:v>
                </c:pt>
                <c:pt idx="4">
                  <c:v>0</c:v>
                </c:pt>
                <c:pt idx="5">
                  <c:v>0</c:v>
                </c:pt>
                <c:pt idx="6">
                  <c:v>0</c:v>
                </c:pt>
                <c:pt idx="7">
                  <c:v>0</c:v>
                </c:pt>
                <c:pt idx="8">
                  <c:v>0</c:v>
                </c:pt>
              </c:numCache>
            </c:numRef>
          </c:val>
          <c:extLst>
            <c:ext xmlns:c16="http://schemas.microsoft.com/office/drawing/2014/chart" uri="{C3380CC4-5D6E-409C-BE32-E72D297353CC}">
              <c16:uniqueId val="{00000002-F9DD-4076-BA8A-69247B4FCBB4}"/>
            </c:ext>
          </c:extLst>
        </c:ser>
        <c:ser>
          <c:idx val="3"/>
          <c:order val="3"/>
          <c:tx>
            <c:strRef>
              <c:f>Sheet1!$E$1</c:f>
              <c:strCache>
                <c:ptCount val="1"/>
                <c:pt idx="0">
                  <c:v>Video</c:v>
                </c:pt>
              </c:strCache>
            </c:strRef>
          </c:tx>
          <c:spPr>
            <a:solidFill>
              <a:schemeClr val="accent4"/>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Sheet1!$E$2:$E$10</c:f>
              <c:numCache>
                <c:formatCode>General</c:formatCode>
                <c:ptCount val="9"/>
                <c:pt idx="0">
                  <c:v>37</c:v>
                </c:pt>
                <c:pt idx="1">
                  <c:v>4</c:v>
                </c:pt>
                <c:pt idx="2">
                  <c:v>0</c:v>
                </c:pt>
                <c:pt idx="3">
                  <c:v>34</c:v>
                </c:pt>
                <c:pt idx="4">
                  <c:v>9</c:v>
                </c:pt>
                <c:pt idx="5">
                  <c:v>15</c:v>
                </c:pt>
                <c:pt idx="6">
                  <c:v>2</c:v>
                </c:pt>
                <c:pt idx="7">
                  <c:v>16</c:v>
                </c:pt>
                <c:pt idx="8">
                  <c:v>5</c:v>
                </c:pt>
              </c:numCache>
            </c:numRef>
          </c:val>
          <c:extLst>
            <c:ext xmlns:c16="http://schemas.microsoft.com/office/drawing/2014/chart" uri="{C3380CC4-5D6E-409C-BE32-E72D297353CC}">
              <c16:uniqueId val="{00000003-F9DD-4076-BA8A-69247B4FCBB4}"/>
            </c:ext>
          </c:extLst>
        </c:ser>
        <c:dLbls>
          <c:showLegendKey val="0"/>
          <c:showVal val="0"/>
          <c:showCatName val="0"/>
          <c:showSerName val="0"/>
          <c:showPercent val="0"/>
          <c:showBubbleSize val="0"/>
        </c:dLbls>
        <c:gapWidth val="150"/>
        <c:overlap val="100"/>
        <c:axId val="270110840"/>
        <c:axId val="270116088"/>
      </c:barChart>
      <c:catAx>
        <c:axId val="270110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116088"/>
        <c:crosses val="autoZero"/>
        <c:auto val="1"/>
        <c:lblAlgn val="ctr"/>
        <c:lblOffset val="100"/>
        <c:noMultiLvlLbl val="0"/>
      </c:catAx>
      <c:valAx>
        <c:axId val="2701160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110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Kuwait Finance House ( KFH )</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2.2346149518432001E-2</c:v>
                </c:pt>
                <c:pt idx="3">
                  <c:v>0</c:v>
                </c:pt>
                <c:pt idx="4">
                  <c:v>2.6587436780070001E-2</c:v>
                </c:pt>
                <c:pt idx="5">
                  <c:v>0</c:v>
                </c:pt>
                <c:pt idx="6">
                  <c:v>0</c:v>
                </c:pt>
              </c:numCache>
            </c:numRef>
          </c:val>
          <c:extLst>
            <c:ext xmlns:c16="http://schemas.microsoft.com/office/drawing/2014/chart" uri="{C3380CC4-5D6E-409C-BE32-E72D297353CC}">
              <c16:uniqueId val="{00000000-9B24-4CB8-AC79-22198C61B188}"/>
            </c:ext>
          </c:extLst>
        </c:ser>
        <c:ser>
          <c:idx val="1"/>
          <c:order val="1"/>
          <c:tx>
            <c:strRef>
              <c:f>Sheet1!$C$1</c:f>
              <c:strCache>
                <c:ptCount val="1"/>
                <c:pt idx="0">
                  <c:v>Kuwait International Bank بنك الكويت الدولي</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0</c:v>
                </c:pt>
                <c:pt idx="1">
                  <c:v>0</c:v>
                </c:pt>
                <c:pt idx="2">
                  <c:v>2.8161877221120998E-2</c:v>
                </c:pt>
                <c:pt idx="3">
                  <c:v>0</c:v>
                </c:pt>
                <c:pt idx="4">
                  <c:v>1.6930672712235001E-2</c:v>
                </c:pt>
                <c:pt idx="5">
                  <c:v>0</c:v>
                </c:pt>
                <c:pt idx="6">
                  <c:v>0</c:v>
                </c:pt>
              </c:numCache>
            </c:numRef>
          </c:val>
          <c:extLst>
            <c:ext xmlns:c16="http://schemas.microsoft.com/office/drawing/2014/chart" uri="{C3380CC4-5D6E-409C-BE32-E72D297353CC}">
              <c16:uniqueId val="{00000001-9B24-4CB8-AC79-22198C61B188}"/>
            </c:ext>
          </c:extLst>
        </c:ser>
        <c:ser>
          <c:idx val="2"/>
          <c:order val="2"/>
          <c:tx>
            <c:strRef>
              <c:f>Sheet1!$D$1</c:f>
              <c:strCache>
                <c:ptCount val="1"/>
                <c:pt idx="0">
                  <c:v>Bank Boubyan - Official Page</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2-9B24-4CB8-AC79-22198C61B188}"/>
            </c:ext>
          </c:extLst>
        </c:ser>
        <c:ser>
          <c:idx val="3"/>
          <c:order val="3"/>
          <c:tx>
            <c:strRef>
              <c:f>Sheet1!$E$1</c:f>
              <c:strCache>
                <c:ptCount val="1"/>
                <c:pt idx="0">
                  <c:v>NBKGroup</c:v>
                </c:pt>
              </c:strCache>
            </c:strRef>
          </c:tx>
          <c:spPr>
            <a:solidFill>
              <a:schemeClr val="accent4"/>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Sheet1!$E$2:$E$8</c:f>
              <c:numCache>
                <c:formatCode>General</c:formatCode>
                <c:ptCount val="7"/>
                <c:pt idx="0">
                  <c:v>1.0156086352124E-2</c:v>
                </c:pt>
                <c:pt idx="1">
                  <c:v>4.8295180141022E-3</c:v>
                </c:pt>
                <c:pt idx="2">
                  <c:v>1.6260655257022E-2</c:v>
                </c:pt>
                <c:pt idx="3">
                  <c:v>0</c:v>
                </c:pt>
                <c:pt idx="4">
                  <c:v>3.4110967360592999E-2</c:v>
                </c:pt>
                <c:pt idx="5">
                  <c:v>0</c:v>
                </c:pt>
                <c:pt idx="6">
                  <c:v>0</c:v>
                </c:pt>
              </c:numCache>
            </c:numRef>
          </c:val>
          <c:extLst>
            <c:ext xmlns:c16="http://schemas.microsoft.com/office/drawing/2014/chart" uri="{C3380CC4-5D6E-409C-BE32-E72D297353CC}">
              <c16:uniqueId val="{00000003-9B24-4CB8-AC79-22198C61B188}"/>
            </c:ext>
          </c:extLst>
        </c:ser>
        <c:ser>
          <c:idx val="4"/>
          <c:order val="4"/>
          <c:tx>
            <c:strRef>
              <c:f>Sheet1!$F$1</c:f>
              <c:strCache>
                <c:ptCount val="1"/>
                <c:pt idx="0">
                  <c:v>Gulf Bank</c:v>
                </c:pt>
              </c:strCache>
            </c:strRef>
          </c:tx>
          <c:spPr>
            <a:solidFill>
              <a:schemeClr val="accent5"/>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Sheet1!$F$2:$F$8</c:f>
              <c:numCache>
                <c:formatCode>General</c:formatCode>
                <c:ptCount val="7"/>
                <c:pt idx="0">
                  <c:v>0</c:v>
                </c:pt>
                <c:pt idx="1">
                  <c:v>0</c:v>
                </c:pt>
                <c:pt idx="2">
                  <c:v>1.7557013037357998E-2</c:v>
                </c:pt>
                <c:pt idx="3">
                  <c:v>0</c:v>
                </c:pt>
                <c:pt idx="4">
                  <c:v>2.6862890827190001E-2</c:v>
                </c:pt>
                <c:pt idx="5">
                  <c:v>0</c:v>
                </c:pt>
                <c:pt idx="6">
                  <c:v>0</c:v>
                </c:pt>
              </c:numCache>
            </c:numRef>
          </c:val>
          <c:extLst>
            <c:ext xmlns:c16="http://schemas.microsoft.com/office/drawing/2014/chart" uri="{C3380CC4-5D6E-409C-BE32-E72D297353CC}">
              <c16:uniqueId val="{00000004-9B24-4CB8-AC79-22198C61B188}"/>
            </c:ext>
          </c:extLst>
        </c:ser>
        <c:ser>
          <c:idx val="5"/>
          <c:order val="5"/>
          <c:tx>
            <c:strRef>
              <c:f>Sheet1!$G$1</c:f>
              <c:strCache>
                <c:ptCount val="1"/>
                <c:pt idx="0">
                  <c:v>Warba Bank</c:v>
                </c:pt>
              </c:strCache>
            </c:strRef>
          </c:tx>
          <c:spPr>
            <a:solidFill>
              <a:schemeClr val="accent6"/>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Sheet1!$G$2:$G$8</c:f>
              <c:numCache>
                <c:formatCode>General</c:formatCode>
                <c:ptCount val="7"/>
                <c:pt idx="0">
                  <c:v>0</c:v>
                </c:pt>
                <c:pt idx="1">
                  <c:v>0</c:v>
                </c:pt>
                <c:pt idx="2">
                  <c:v>4.1831136630086002E-2</c:v>
                </c:pt>
                <c:pt idx="3">
                  <c:v>0</c:v>
                </c:pt>
                <c:pt idx="4">
                  <c:v>7.2644179037070003E-2</c:v>
                </c:pt>
                <c:pt idx="5">
                  <c:v>0</c:v>
                </c:pt>
                <c:pt idx="6">
                  <c:v>0</c:v>
                </c:pt>
              </c:numCache>
            </c:numRef>
          </c:val>
          <c:extLst>
            <c:ext xmlns:c16="http://schemas.microsoft.com/office/drawing/2014/chart" uri="{C3380CC4-5D6E-409C-BE32-E72D297353CC}">
              <c16:uniqueId val="{00000005-9B24-4CB8-AC79-22198C61B188}"/>
            </c:ext>
          </c:extLst>
        </c:ser>
        <c:ser>
          <c:idx val="6"/>
          <c:order val="6"/>
          <c:tx>
            <c:strRef>
              <c:f>Sheet1!$H$1</c:f>
              <c:strCache>
                <c:ptCount val="1"/>
                <c:pt idx="0">
                  <c:v>Commercial Bank of Kuwait</c:v>
                </c:pt>
              </c:strCache>
            </c:strRef>
          </c:tx>
          <c:spPr>
            <a:solidFill>
              <a:schemeClr val="accent1">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Sheet1!$H$2:$H$8</c:f>
              <c:numCache>
                <c:formatCode>General</c:formatCode>
                <c:ptCount val="7"/>
                <c:pt idx="0">
                  <c:v>0</c:v>
                </c:pt>
                <c:pt idx="1">
                  <c:v>0</c:v>
                </c:pt>
                <c:pt idx="2">
                  <c:v>0.19669809349520001</c:v>
                </c:pt>
                <c:pt idx="3">
                  <c:v>0</c:v>
                </c:pt>
                <c:pt idx="4">
                  <c:v>0.1723542738611</c:v>
                </c:pt>
                <c:pt idx="5">
                  <c:v>0</c:v>
                </c:pt>
                <c:pt idx="6">
                  <c:v>0</c:v>
                </c:pt>
              </c:numCache>
            </c:numRef>
          </c:val>
          <c:extLst>
            <c:ext xmlns:c16="http://schemas.microsoft.com/office/drawing/2014/chart" uri="{C3380CC4-5D6E-409C-BE32-E72D297353CC}">
              <c16:uniqueId val="{00000006-9B24-4CB8-AC79-22198C61B188}"/>
            </c:ext>
          </c:extLst>
        </c:ser>
        <c:ser>
          <c:idx val="7"/>
          <c:order val="7"/>
          <c:tx>
            <c:strRef>
              <c:f>Sheet1!$I$1</c:f>
              <c:strCache>
                <c:ptCount val="1"/>
                <c:pt idx="0">
                  <c:v>Al Ahli Bank of Kuwait</c:v>
                </c:pt>
              </c:strCache>
            </c:strRef>
          </c:tx>
          <c:spPr>
            <a:solidFill>
              <a:schemeClr val="accent2">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Sheet1!$I$2:$I$8</c:f>
              <c:numCache>
                <c:formatCode>General</c:formatCode>
                <c:ptCount val="7"/>
                <c:pt idx="0">
                  <c:v>0</c:v>
                </c:pt>
                <c:pt idx="1">
                  <c:v>0</c:v>
                </c:pt>
                <c:pt idx="2">
                  <c:v>3.9503702861848997E-2</c:v>
                </c:pt>
                <c:pt idx="3">
                  <c:v>0</c:v>
                </c:pt>
                <c:pt idx="4">
                  <c:v>5.3436709035253001E-2</c:v>
                </c:pt>
                <c:pt idx="5">
                  <c:v>0</c:v>
                </c:pt>
                <c:pt idx="6">
                  <c:v>0</c:v>
                </c:pt>
              </c:numCache>
            </c:numRef>
          </c:val>
          <c:extLst>
            <c:ext xmlns:c16="http://schemas.microsoft.com/office/drawing/2014/chart" uri="{C3380CC4-5D6E-409C-BE32-E72D297353CC}">
              <c16:uniqueId val="{00000007-9B24-4CB8-AC79-22198C61B188}"/>
            </c:ext>
          </c:extLst>
        </c:ser>
        <c:ser>
          <c:idx val="8"/>
          <c:order val="8"/>
          <c:tx>
            <c:strRef>
              <c:f>Sheet1!$J$1</c:f>
              <c:strCache>
                <c:ptCount val="1"/>
                <c:pt idx="0">
                  <c:v>Burgan Bank</c:v>
                </c:pt>
              </c:strCache>
            </c:strRef>
          </c:tx>
          <c:spPr>
            <a:solidFill>
              <a:schemeClr val="accent3">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Sheet1!$J$2:$J$8</c:f>
              <c:numCache>
                <c:formatCode>General</c:formatCode>
                <c:ptCount val="7"/>
                <c:pt idx="0">
                  <c:v>0</c:v>
                </c:pt>
                <c:pt idx="1">
                  <c:v>3.8796122223482998E-2</c:v>
                </c:pt>
                <c:pt idx="2">
                  <c:v>3.2106885800083002E-2</c:v>
                </c:pt>
                <c:pt idx="3">
                  <c:v>0</c:v>
                </c:pt>
                <c:pt idx="4">
                  <c:v>2.2846961933064999E-2</c:v>
                </c:pt>
                <c:pt idx="5">
                  <c:v>0</c:v>
                </c:pt>
                <c:pt idx="6">
                  <c:v>0</c:v>
                </c:pt>
              </c:numCache>
            </c:numRef>
          </c:val>
          <c:extLst>
            <c:ext xmlns:c16="http://schemas.microsoft.com/office/drawing/2014/chart" uri="{C3380CC4-5D6E-409C-BE32-E72D297353CC}">
              <c16:uniqueId val="{00000008-9B24-4CB8-AC79-22198C61B188}"/>
            </c:ext>
          </c:extLst>
        </c:ser>
        <c:dLbls>
          <c:showLegendKey val="0"/>
          <c:showVal val="0"/>
          <c:showCatName val="0"/>
          <c:showSerName val="0"/>
          <c:showPercent val="0"/>
          <c:showBubbleSize val="0"/>
        </c:dLbls>
        <c:gapWidth val="219"/>
        <c:overlap val="-27"/>
        <c:axId val="331143160"/>
        <c:axId val="331137584"/>
      </c:barChart>
      <c:catAx>
        <c:axId val="331143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137584"/>
        <c:crosses val="autoZero"/>
        <c:auto val="1"/>
        <c:lblAlgn val="ctr"/>
        <c:lblOffset val="100"/>
        <c:noMultiLvlLbl val="0"/>
      </c:catAx>
      <c:valAx>
        <c:axId val="331137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143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Sheet1!$B$2:$B$10</c:f>
              <c:numCache>
                <c:formatCode>General</c:formatCode>
                <c:ptCount val="9"/>
                <c:pt idx="0">
                  <c:v>87</c:v>
                </c:pt>
                <c:pt idx="1">
                  <c:v>24</c:v>
                </c:pt>
                <c:pt idx="2">
                  <c:v>0</c:v>
                </c:pt>
                <c:pt idx="3">
                  <c:v>204</c:v>
                </c:pt>
                <c:pt idx="4">
                  <c:v>56</c:v>
                </c:pt>
                <c:pt idx="5">
                  <c:v>117</c:v>
                </c:pt>
                <c:pt idx="6">
                  <c:v>121</c:v>
                </c:pt>
                <c:pt idx="7">
                  <c:v>98</c:v>
                </c:pt>
                <c:pt idx="8">
                  <c:v>42</c:v>
                </c:pt>
              </c:numCache>
            </c:numRef>
          </c:val>
          <c:extLst>
            <c:ext xmlns:c16="http://schemas.microsoft.com/office/drawing/2014/chart" uri="{C3380CC4-5D6E-409C-BE32-E72D297353CC}">
              <c16:uniqueId val="{00000000-A724-45E1-B1BE-F2641A860E1A}"/>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Sheet1!$C$2:$C$10</c:f>
              <c:numCache>
                <c:formatCode>General</c:formatCode>
                <c:ptCount val="9"/>
                <c:pt idx="0">
                  <c:v>5</c:v>
                </c:pt>
                <c:pt idx="1">
                  <c:v>0</c:v>
                </c:pt>
                <c:pt idx="2">
                  <c:v>0</c:v>
                </c:pt>
                <c:pt idx="3">
                  <c:v>2</c:v>
                </c:pt>
                <c:pt idx="4">
                  <c:v>0</c:v>
                </c:pt>
                <c:pt idx="5">
                  <c:v>0</c:v>
                </c:pt>
                <c:pt idx="6">
                  <c:v>0</c:v>
                </c:pt>
                <c:pt idx="7">
                  <c:v>0</c:v>
                </c:pt>
                <c:pt idx="8">
                  <c:v>0</c:v>
                </c:pt>
              </c:numCache>
            </c:numRef>
          </c:val>
          <c:extLst>
            <c:ext xmlns:c16="http://schemas.microsoft.com/office/drawing/2014/chart" uri="{C3380CC4-5D6E-409C-BE32-E72D297353CC}">
              <c16:uniqueId val="{00000001-A724-45E1-B1BE-F2641A860E1A}"/>
            </c:ext>
          </c:extLst>
        </c:ser>
        <c:ser>
          <c:idx val="2"/>
          <c:order val="2"/>
          <c:tx>
            <c:strRef>
              <c:f>Sheet1!$D$1</c:f>
              <c:strCache>
                <c:ptCount val="1"/>
                <c:pt idx="0">
                  <c:v>Not yet tagged</c:v>
                </c:pt>
              </c:strCache>
            </c:strRef>
          </c:tx>
          <c:spPr>
            <a:solidFill>
              <a:schemeClr val="accent3"/>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Sheet1!$D$2:$D$10</c:f>
              <c:numCache>
                <c:formatCode>General</c:formatCode>
                <c:ptCount val="9"/>
                <c:pt idx="0">
                  <c:v>4</c:v>
                </c:pt>
                <c:pt idx="1">
                  <c:v>1</c:v>
                </c:pt>
                <c:pt idx="2">
                  <c:v>0</c:v>
                </c:pt>
                <c:pt idx="3">
                  <c:v>10</c:v>
                </c:pt>
                <c:pt idx="4">
                  <c:v>1</c:v>
                </c:pt>
                <c:pt idx="5">
                  <c:v>4</c:v>
                </c:pt>
                <c:pt idx="6">
                  <c:v>5</c:v>
                </c:pt>
                <c:pt idx="7">
                  <c:v>5</c:v>
                </c:pt>
                <c:pt idx="8">
                  <c:v>0</c:v>
                </c:pt>
              </c:numCache>
            </c:numRef>
          </c:val>
          <c:extLst>
            <c:ext xmlns:c16="http://schemas.microsoft.com/office/drawing/2014/chart" uri="{C3380CC4-5D6E-409C-BE32-E72D297353CC}">
              <c16:uniqueId val="{00000002-A724-45E1-B1BE-F2641A860E1A}"/>
            </c:ext>
          </c:extLst>
        </c:ser>
        <c:dLbls>
          <c:showLegendKey val="0"/>
          <c:showVal val="0"/>
          <c:showCatName val="0"/>
          <c:showSerName val="0"/>
          <c:showPercent val="0"/>
          <c:showBubbleSize val="0"/>
        </c:dLbls>
        <c:gapWidth val="150"/>
        <c:overlap val="100"/>
        <c:axId val="331139224"/>
        <c:axId val="331139552"/>
      </c:barChart>
      <c:catAx>
        <c:axId val="331139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139552"/>
        <c:crosses val="autoZero"/>
        <c:auto val="1"/>
        <c:lblAlgn val="ctr"/>
        <c:lblOffset val="100"/>
        <c:noMultiLvlLbl val="0"/>
      </c:catAx>
      <c:valAx>
        <c:axId val="3311395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139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FB - Social Media Newsletter </a:t>
            </a:r>
            <a:endParaRPr lang="en-US"/>
          </a:p>
        </p:txBody>
      </p:sp>
      <p:sp>
        <p:nvSpPr>
          <p:cNvPr id="3" name="Subtitle 2"/>
          <p:cNvSpPr>
            <a:spLocks noGrp="1"/>
          </p:cNvSpPr>
          <p:nvPr>
            <p:ph type="subTitle" idx="1"/>
          </p:nvPr>
        </p:nvSpPr>
        <p:spPr/>
        <p:txBody>
          <a:bodyPr/>
          <a:lstStyle/>
          <a:p>
            <a:r>
              <a:rPr lang="en-US"/>
              <a:t>dotcom</a:t>
            </a:r>
            <a:endParaRPr lang="en-US"/>
          </a:p>
        </p:txBody>
      </p:sp>
    </p:spTree>
    <p:extLst>
      <p:ext uri="{BB962C8B-B14F-4D97-AF65-F5344CB8AC3E}">
        <p14:creationId xmlns:p14="http://schemas.microsoft.com/office/powerpoint/2010/main" val="1814457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77004867"/>
                    </a:ext>
                  </a:extLst>
                </a:gridCol>
                <a:gridCol w="740664">
                  <a:extLst>
                    <a:ext uri="{9D8B030D-6E8A-4147-A177-3AD203B41FA5}">
                      <a16:colId xmlns:a16="http://schemas.microsoft.com/office/drawing/2014/main" val="3363829353"/>
                    </a:ext>
                  </a:extLst>
                </a:gridCol>
                <a:gridCol w="740664">
                  <a:extLst>
                    <a:ext uri="{9D8B030D-6E8A-4147-A177-3AD203B41FA5}">
                      <a16:colId xmlns:a16="http://schemas.microsoft.com/office/drawing/2014/main" val="2222479826"/>
                    </a:ext>
                  </a:extLst>
                </a:gridCol>
                <a:gridCol w="740664">
                  <a:extLst>
                    <a:ext uri="{9D8B030D-6E8A-4147-A177-3AD203B41FA5}">
                      <a16:colId xmlns:a16="http://schemas.microsoft.com/office/drawing/2014/main" val="4244009817"/>
                    </a:ext>
                  </a:extLst>
                </a:gridCol>
                <a:gridCol w="740664">
                  <a:extLst>
                    <a:ext uri="{9D8B030D-6E8A-4147-A177-3AD203B41FA5}">
                      <a16:colId xmlns:a16="http://schemas.microsoft.com/office/drawing/2014/main" val="1683815382"/>
                    </a:ext>
                  </a:extLst>
                </a:gridCol>
                <a:gridCol w="740664">
                  <a:extLst>
                    <a:ext uri="{9D8B030D-6E8A-4147-A177-3AD203B41FA5}">
                      <a16:colId xmlns:a16="http://schemas.microsoft.com/office/drawing/2014/main" val="1625986740"/>
                    </a:ext>
                  </a:extLst>
                </a:gridCol>
                <a:gridCol w="740664">
                  <a:extLst>
                    <a:ext uri="{9D8B030D-6E8A-4147-A177-3AD203B41FA5}">
                      <a16:colId xmlns:a16="http://schemas.microsoft.com/office/drawing/2014/main" val="342299396"/>
                    </a:ext>
                  </a:extLst>
                </a:gridCol>
                <a:gridCol w="740664">
                  <a:extLst>
                    <a:ext uri="{9D8B030D-6E8A-4147-A177-3AD203B41FA5}">
                      <a16:colId xmlns:a16="http://schemas.microsoft.com/office/drawing/2014/main" val="3462729307"/>
                    </a:ext>
                  </a:extLst>
                </a:gridCol>
                <a:gridCol w="740664">
                  <a:extLst>
                    <a:ext uri="{9D8B030D-6E8A-4147-A177-3AD203B41FA5}">
                      <a16:colId xmlns:a16="http://schemas.microsoft.com/office/drawing/2014/main" val="3268483680"/>
                    </a:ext>
                  </a:extLst>
                </a:gridCol>
                <a:gridCol w="740664">
                  <a:extLst>
                    <a:ext uri="{9D8B030D-6E8A-4147-A177-3AD203B41FA5}">
                      <a16:colId xmlns:a16="http://schemas.microsoft.com/office/drawing/2014/main" val="2680274303"/>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1461996286"/>
                  </a:ext>
                </a:extLst>
              </a:tr>
              <a:tr h="370840">
                <a:tc>
                  <a:txBody>
                    <a:bodyPr/>
                    <a:lstStyle/>
                    <a:p>
                      <a:r>
                        <a:rPr lang="en-US" sz="1000"/>
                        <a:t>Kuwait Finance House ( KFH )</a:t>
                      </a:r>
                      <a:endParaRPr lang="en-US" sz="1000"/>
                    </a:p>
                  </a:txBody>
                  <a:tcPr/>
                </a:tc>
                <a:tc>
                  <a:txBody>
                    <a:bodyPr/>
                    <a:lstStyle/>
                    <a:p>
                      <a:r>
                        <a:rPr lang="en-US" sz="1000"/>
                        <a:t>170372</a:t>
                      </a:r>
                      <a:endParaRPr lang="en-US" sz="1000"/>
                    </a:p>
                  </a:txBody>
                  <a:tcPr/>
                </a:tc>
                <a:tc>
                  <a:txBody>
                    <a:bodyPr/>
                    <a:lstStyle/>
                    <a:p>
                      <a:r>
                        <a:rPr lang="en-US" sz="1000"/>
                        <a:t>5441</a:t>
                      </a:r>
                      <a:endParaRPr lang="en-US" sz="1000"/>
                    </a:p>
                  </a:txBody>
                  <a:tcPr/>
                </a:tc>
                <a:tc>
                  <a:txBody>
                    <a:bodyPr/>
                    <a:lstStyle/>
                    <a:p>
                      <a:r>
                        <a:rPr lang="en-US" sz="1000"/>
                        <a:t>96</a:t>
                      </a:r>
                      <a:endParaRPr lang="en-US" sz="1000"/>
                    </a:p>
                  </a:txBody>
                  <a:tcPr/>
                </a:tc>
                <a:tc>
                  <a:txBody>
                    <a:bodyPr/>
                    <a:lstStyle/>
                    <a:p>
                      <a:r>
                        <a:rPr lang="en-US" sz="1000"/>
                        <a:t>3465</a:t>
                      </a:r>
                      <a:endParaRPr lang="en-US" sz="1000"/>
                    </a:p>
                  </a:txBody>
                  <a:tcPr/>
                </a:tc>
                <a:tc>
                  <a:txBody>
                    <a:bodyPr/>
                    <a:lstStyle/>
                    <a:p>
                      <a:r>
                        <a:rPr lang="en-US" sz="1000"/>
                        <a:t>128</a:t>
                      </a:r>
                      <a:endParaRPr lang="en-US" sz="1000"/>
                    </a:p>
                  </a:txBody>
                  <a:tcPr/>
                </a:tc>
                <a:tc>
                  <a:txBody>
                    <a:bodyPr/>
                    <a:lstStyle/>
                    <a:p>
                      <a:r>
                        <a:rPr lang="en-US" sz="1000"/>
                        <a:t>274</a:t>
                      </a:r>
                      <a:endParaRPr lang="en-US" sz="1000"/>
                    </a:p>
                  </a:txBody>
                  <a:tcPr/>
                </a:tc>
                <a:tc>
                  <a:txBody>
                    <a:bodyPr/>
                    <a:lstStyle/>
                    <a:p>
                      <a:r>
                        <a:rPr lang="en-US" sz="1000"/>
                        <a:t>0</a:t>
                      </a:r>
                      <a:endParaRPr lang="en-US" sz="1000"/>
                    </a:p>
                  </a:txBody>
                  <a:tcPr/>
                </a:tc>
                <a:tc>
                  <a:txBody>
                    <a:bodyPr/>
                    <a:lstStyle/>
                    <a:p>
                      <a:r>
                        <a:rPr lang="en-US" sz="1000"/>
                        <a:t>0.0240%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224042960"/>
                  </a:ext>
                </a:extLst>
              </a:tr>
              <a:tr h="370840">
                <a:tc>
                  <a:txBody>
                    <a:bodyPr/>
                    <a:lstStyle/>
                    <a:p>
                      <a:r>
                        <a:rPr lang="en-US" sz="1000"/>
                        <a:t>Kuwait International Bank </a:t>
                      </a:r>
                      <a:r>
                        <a:rPr lang="ar-AE" sz="1000"/>
                        <a:t>بنك الكويت الدولي</a:t>
                      </a:r>
                      <a:endParaRPr lang="en-US" sz="1000"/>
                    </a:p>
                  </a:txBody>
                  <a:tcPr/>
                </a:tc>
                <a:tc>
                  <a:txBody>
                    <a:bodyPr/>
                    <a:lstStyle/>
                    <a:p>
                      <a:r>
                        <a:rPr lang="en-US" sz="1000"/>
                        <a:t>45959</a:t>
                      </a:r>
                      <a:endParaRPr lang="en-US" sz="1000"/>
                    </a:p>
                  </a:txBody>
                  <a:tcPr/>
                </a:tc>
                <a:tc>
                  <a:txBody>
                    <a:bodyPr/>
                    <a:lstStyle/>
                    <a:p>
                      <a:r>
                        <a:rPr lang="en-US" sz="1000"/>
                        <a:t>347</a:t>
                      </a:r>
                      <a:endParaRPr lang="en-US" sz="1000"/>
                    </a:p>
                  </a:txBody>
                  <a:tcPr/>
                </a:tc>
                <a:tc>
                  <a:txBody>
                    <a:bodyPr/>
                    <a:lstStyle/>
                    <a:p>
                      <a:r>
                        <a:rPr lang="en-US" sz="1000"/>
                        <a:t>25</a:t>
                      </a:r>
                      <a:endParaRPr lang="en-US" sz="1000"/>
                    </a:p>
                  </a:txBody>
                  <a:tcPr/>
                </a:tc>
                <a:tc>
                  <a:txBody>
                    <a:bodyPr/>
                    <a:lstStyle/>
                    <a:p>
                      <a:r>
                        <a:rPr lang="en-US" sz="1000"/>
                        <a:t>272</a:t>
                      </a:r>
                      <a:endParaRPr lang="en-US" sz="1000"/>
                    </a:p>
                  </a:txBody>
                  <a:tcPr/>
                </a:tc>
                <a:tc>
                  <a:txBody>
                    <a:bodyPr/>
                    <a:lstStyle/>
                    <a:p>
                      <a:r>
                        <a:rPr lang="en-US" sz="1000"/>
                        <a:t>8</a:t>
                      </a:r>
                      <a:endParaRPr lang="en-US" sz="1000"/>
                    </a:p>
                  </a:txBody>
                  <a:tcPr/>
                </a:tc>
                <a:tc>
                  <a:txBody>
                    <a:bodyPr/>
                    <a:lstStyle/>
                    <a:p>
                      <a:r>
                        <a:rPr lang="en-US" sz="1000"/>
                        <a:t>22</a:t>
                      </a:r>
                      <a:endParaRPr lang="en-US" sz="1000"/>
                    </a:p>
                  </a:txBody>
                  <a:tcPr/>
                </a:tc>
                <a:tc>
                  <a:txBody>
                    <a:bodyPr/>
                    <a:lstStyle/>
                    <a:p>
                      <a:r>
                        <a:rPr lang="en-US" sz="1000"/>
                        <a:t>1</a:t>
                      </a:r>
                      <a:endParaRPr lang="en-US" sz="1000"/>
                    </a:p>
                  </a:txBody>
                  <a:tcPr/>
                </a:tc>
                <a:tc>
                  <a:txBody>
                    <a:bodyPr/>
                    <a:lstStyle/>
                    <a:p>
                      <a:r>
                        <a:rPr lang="en-US" sz="1000"/>
                        <a:t>0.0264%</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758755651"/>
                  </a:ext>
                </a:extLst>
              </a:tr>
              <a:tr h="370840">
                <a:tc>
                  <a:txBody>
                    <a:bodyPr/>
                    <a:lstStyle/>
                    <a:p>
                      <a:r>
                        <a:rPr lang="en-US" sz="1000"/>
                        <a:t>Bank Boubyan - Official Page</a:t>
                      </a:r>
                      <a:endParaRPr lang="en-US" sz="1000"/>
                    </a:p>
                  </a:txBody>
                  <a:tcPr/>
                </a:tc>
                <a:tc>
                  <a:txBody>
                    <a:bodyPr/>
                    <a:lstStyle/>
                    <a:p>
                      <a:r>
                        <a:rPr lang="en-US" sz="1000"/>
                        <a:t>16415</a:t>
                      </a:r>
                      <a:endParaRPr lang="en-US" sz="1000"/>
                    </a:p>
                  </a:txBody>
                  <a:tcPr/>
                </a:tc>
                <a:tc>
                  <a:txBody>
                    <a:bodyPr/>
                    <a:lstStyle/>
                    <a:p>
                      <a:r>
                        <a:rPr lang="en-US" sz="1000"/>
                        <a:t>23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685248663"/>
                  </a:ext>
                </a:extLst>
              </a:tr>
              <a:tr h="370840">
                <a:tc>
                  <a:txBody>
                    <a:bodyPr/>
                    <a:lstStyle/>
                    <a:p>
                      <a:r>
                        <a:rPr lang="en-US" sz="1000"/>
                        <a:t>NBKGroup</a:t>
                      </a:r>
                      <a:endParaRPr lang="en-US" sz="1000"/>
                    </a:p>
                  </a:txBody>
                  <a:tcPr/>
                </a:tc>
                <a:tc>
                  <a:txBody>
                    <a:bodyPr/>
                    <a:lstStyle/>
                    <a:p>
                      <a:r>
                        <a:rPr lang="en-US" sz="1000"/>
                        <a:t>165648</a:t>
                      </a:r>
                      <a:endParaRPr lang="en-US" sz="1000"/>
                    </a:p>
                  </a:txBody>
                  <a:tcPr/>
                </a:tc>
                <a:tc>
                  <a:txBody>
                    <a:bodyPr/>
                    <a:lstStyle/>
                    <a:p>
                      <a:r>
                        <a:rPr lang="en-US" sz="1000"/>
                        <a:t>12539</a:t>
                      </a:r>
                      <a:endParaRPr lang="en-US" sz="1000"/>
                    </a:p>
                  </a:txBody>
                  <a:tcPr/>
                </a:tc>
                <a:tc>
                  <a:txBody>
                    <a:bodyPr/>
                    <a:lstStyle/>
                    <a:p>
                      <a:r>
                        <a:rPr lang="en-US" sz="1000"/>
                        <a:t>216</a:t>
                      </a:r>
                      <a:endParaRPr lang="en-US" sz="1000"/>
                    </a:p>
                  </a:txBody>
                  <a:tcPr/>
                </a:tc>
                <a:tc>
                  <a:txBody>
                    <a:bodyPr/>
                    <a:lstStyle/>
                    <a:p>
                      <a:r>
                        <a:rPr lang="en-US" sz="1000"/>
                        <a:t>5487</a:t>
                      </a:r>
                      <a:endParaRPr lang="en-US" sz="1000"/>
                    </a:p>
                  </a:txBody>
                  <a:tcPr/>
                </a:tc>
                <a:tc>
                  <a:txBody>
                    <a:bodyPr/>
                    <a:lstStyle/>
                    <a:p>
                      <a:r>
                        <a:rPr lang="en-US" sz="1000"/>
                        <a:t>747</a:t>
                      </a:r>
                      <a:endParaRPr lang="en-US" sz="1000"/>
                    </a:p>
                  </a:txBody>
                  <a:tcPr/>
                </a:tc>
                <a:tc>
                  <a:txBody>
                    <a:bodyPr/>
                    <a:lstStyle/>
                    <a:p>
                      <a:r>
                        <a:rPr lang="en-US" sz="1000"/>
                        <a:t>261</a:t>
                      </a:r>
                      <a:endParaRPr lang="en-US" sz="1000"/>
                    </a:p>
                  </a:txBody>
                  <a:tcPr/>
                </a:tc>
                <a:tc>
                  <a:txBody>
                    <a:bodyPr/>
                    <a:lstStyle/>
                    <a:p>
                      <a:r>
                        <a:rPr lang="en-US" sz="1000"/>
                        <a:t>0</a:t>
                      </a:r>
                      <a:endParaRPr lang="en-US" sz="1000"/>
                    </a:p>
                  </a:txBody>
                  <a:tcPr/>
                </a:tc>
                <a:tc>
                  <a:txBody>
                    <a:bodyPr/>
                    <a:lstStyle/>
                    <a:p>
                      <a:r>
                        <a:rPr lang="en-US" sz="1000"/>
                        <a:t>0.0189%</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909284865"/>
                  </a:ext>
                </a:extLst>
              </a:tr>
              <a:tr h="370840">
                <a:tc>
                  <a:txBody>
                    <a:bodyPr/>
                    <a:lstStyle/>
                    <a:p>
                      <a:r>
                        <a:rPr lang="en-US" sz="1000"/>
                        <a:t>Gulf Bank</a:t>
                      </a:r>
                      <a:endParaRPr lang="en-US" sz="1000"/>
                    </a:p>
                  </a:txBody>
                  <a:tcPr/>
                </a:tc>
                <a:tc>
                  <a:txBody>
                    <a:bodyPr/>
                    <a:lstStyle/>
                    <a:p>
                      <a:r>
                        <a:rPr lang="en-US" sz="1000"/>
                        <a:t>98200</a:t>
                      </a:r>
                      <a:endParaRPr lang="en-US" sz="1000"/>
                    </a:p>
                  </a:txBody>
                  <a:tcPr/>
                </a:tc>
                <a:tc>
                  <a:txBody>
                    <a:bodyPr/>
                    <a:lstStyle/>
                    <a:p>
                      <a:r>
                        <a:rPr lang="en-US" sz="1000"/>
                        <a:t>289</a:t>
                      </a:r>
                      <a:endParaRPr lang="en-US" sz="1000"/>
                    </a:p>
                  </a:txBody>
                  <a:tcPr/>
                </a:tc>
                <a:tc>
                  <a:txBody>
                    <a:bodyPr/>
                    <a:lstStyle/>
                    <a:p>
                      <a:r>
                        <a:rPr lang="en-US" sz="1000"/>
                        <a:t>57</a:t>
                      </a:r>
                      <a:endParaRPr lang="en-US" sz="1000"/>
                    </a:p>
                  </a:txBody>
                  <a:tcPr/>
                </a:tc>
                <a:tc>
                  <a:txBody>
                    <a:bodyPr/>
                    <a:lstStyle/>
                    <a:p>
                      <a:r>
                        <a:rPr lang="en-US" sz="1000"/>
                        <a:t>1018</a:t>
                      </a:r>
                      <a:endParaRPr lang="en-US" sz="1000"/>
                    </a:p>
                  </a:txBody>
                  <a:tcPr/>
                </a:tc>
                <a:tc>
                  <a:txBody>
                    <a:bodyPr/>
                    <a:lstStyle/>
                    <a:p>
                      <a:r>
                        <a:rPr lang="en-US" sz="1000"/>
                        <a:t>30</a:t>
                      </a:r>
                      <a:endParaRPr lang="en-US" sz="1000"/>
                    </a:p>
                  </a:txBody>
                  <a:tcPr/>
                </a:tc>
                <a:tc>
                  <a:txBody>
                    <a:bodyPr/>
                    <a:lstStyle/>
                    <a:p>
                      <a:r>
                        <a:rPr lang="en-US" sz="1000"/>
                        <a:t>15</a:t>
                      </a:r>
                      <a:endParaRPr lang="en-US" sz="1000"/>
                    </a:p>
                  </a:txBody>
                  <a:tcPr/>
                </a:tc>
                <a:tc>
                  <a:txBody>
                    <a:bodyPr/>
                    <a:lstStyle/>
                    <a:p>
                      <a:r>
                        <a:rPr lang="en-US" sz="1000"/>
                        <a:t>0</a:t>
                      </a:r>
                      <a:endParaRPr lang="en-US" sz="1000"/>
                    </a:p>
                  </a:txBody>
                  <a:tcPr/>
                </a:tc>
                <a:tc>
                  <a:txBody>
                    <a:bodyPr/>
                    <a:lstStyle/>
                    <a:p>
                      <a:r>
                        <a:rPr lang="en-US" sz="1000"/>
                        <a:t>0.0190%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466905596"/>
                  </a:ext>
                </a:extLst>
              </a:tr>
              <a:tr h="370840">
                <a:tc>
                  <a:txBody>
                    <a:bodyPr/>
                    <a:lstStyle/>
                    <a:p>
                      <a:r>
                        <a:rPr lang="en-US" sz="1000"/>
                        <a:t>Warba Bank</a:t>
                      </a:r>
                      <a:endParaRPr lang="en-US" sz="1000"/>
                    </a:p>
                  </a:txBody>
                  <a:tcPr/>
                </a:tc>
                <a:tc>
                  <a:txBody>
                    <a:bodyPr/>
                    <a:lstStyle/>
                    <a:p>
                      <a:r>
                        <a:rPr lang="en-US" sz="1000"/>
                        <a:t>21103</a:t>
                      </a:r>
                      <a:endParaRPr lang="en-US" sz="1000"/>
                    </a:p>
                  </a:txBody>
                  <a:tcPr/>
                </a:tc>
                <a:tc>
                  <a:txBody>
                    <a:bodyPr/>
                    <a:lstStyle/>
                    <a:p>
                      <a:r>
                        <a:rPr lang="en-US" sz="1000"/>
                        <a:t>987</a:t>
                      </a:r>
                      <a:endParaRPr lang="en-US" sz="1000"/>
                    </a:p>
                  </a:txBody>
                  <a:tcPr/>
                </a:tc>
                <a:tc>
                  <a:txBody>
                    <a:bodyPr/>
                    <a:lstStyle/>
                    <a:p>
                      <a:r>
                        <a:rPr lang="en-US" sz="1000"/>
                        <a:t>121</a:t>
                      </a:r>
                      <a:endParaRPr lang="en-US" sz="1000"/>
                    </a:p>
                  </a:txBody>
                  <a:tcPr/>
                </a:tc>
                <a:tc>
                  <a:txBody>
                    <a:bodyPr/>
                    <a:lstStyle/>
                    <a:p>
                      <a:r>
                        <a:rPr lang="en-US" sz="1000"/>
                        <a:t>790</a:t>
                      </a:r>
                      <a:endParaRPr lang="en-US" sz="1000"/>
                    </a:p>
                  </a:txBody>
                  <a:tcPr/>
                </a:tc>
                <a:tc>
                  <a:txBody>
                    <a:bodyPr/>
                    <a:lstStyle/>
                    <a:p>
                      <a:r>
                        <a:rPr lang="en-US" sz="1000"/>
                        <a:t>279</a:t>
                      </a:r>
                      <a:endParaRPr lang="en-US" sz="1000"/>
                    </a:p>
                  </a:txBody>
                  <a:tcPr/>
                </a:tc>
                <a:tc>
                  <a:txBody>
                    <a:bodyPr/>
                    <a:lstStyle/>
                    <a:p>
                      <a:r>
                        <a:rPr lang="en-US" sz="1000"/>
                        <a:t>93</a:t>
                      </a:r>
                      <a:endParaRPr lang="en-US" sz="1000"/>
                    </a:p>
                  </a:txBody>
                  <a:tcPr/>
                </a:tc>
                <a:tc>
                  <a:txBody>
                    <a:bodyPr/>
                    <a:lstStyle/>
                    <a:p>
                      <a:r>
                        <a:rPr lang="en-US" sz="1000"/>
                        <a:t>0</a:t>
                      </a:r>
                      <a:endParaRPr lang="en-US" sz="1000"/>
                    </a:p>
                  </a:txBody>
                  <a:tcPr/>
                </a:tc>
                <a:tc>
                  <a:txBody>
                    <a:bodyPr/>
                    <a:lstStyle/>
                    <a:p>
                      <a:r>
                        <a:rPr lang="en-US" sz="1000"/>
                        <a:t>0.0466%</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895407076"/>
                  </a:ext>
                </a:extLst>
              </a:tr>
              <a:tr h="370840">
                <a:tc>
                  <a:txBody>
                    <a:bodyPr/>
                    <a:lstStyle/>
                    <a:p>
                      <a:r>
                        <a:rPr lang="en-US" sz="1000"/>
                        <a:t>Commercial Bank of Kuwait</a:t>
                      </a:r>
                      <a:endParaRPr lang="en-US" sz="1000"/>
                    </a:p>
                  </a:txBody>
                  <a:tcPr/>
                </a:tc>
                <a:tc>
                  <a:txBody>
                    <a:bodyPr/>
                    <a:lstStyle/>
                    <a:p>
                      <a:r>
                        <a:rPr lang="en-US" sz="1000"/>
                        <a:t>7317</a:t>
                      </a:r>
                      <a:endParaRPr lang="en-US" sz="1000"/>
                    </a:p>
                  </a:txBody>
                  <a:tcPr/>
                </a:tc>
                <a:tc>
                  <a:txBody>
                    <a:bodyPr/>
                    <a:lstStyle/>
                    <a:p>
                      <a:r>
                        <a:rPr lang="en-US" sz="1000"/>
                        <a:t>165</a:t>
                      </a:r>
                      <a:endParaRPr lang="en-US" sz="1000"/>
                    </a:p>
                  </a:txBody>
                  <a:tcPr/>
                </a:tc>
                <a:tc>
                  <a:txBody>
                    <a:bodyPr/>
                    <a:lstStyle/>
                    <a:p>
                      <a:r>
                        <a:rPr lang="en-US" sz="1000"/>
                        <a:t>126</a:t>
                      </a:r>
                      <a:endParaRPr lang="en-US" sz="1000"/>
                    </a:p>
                  </a:txBody>
                  <a:tcPr/>
                </a:tc>
                <a:tc>
                  <a:txBody>
                    <a:bodyPr/>
                    <a:lstStyle/>
                    <a:p>
                      <a:r>
                        <a:rPr lang="en-US" sz="1000"/>
                        <a:t>1629</a:t>
                      </a:r>
                      <a:endParaRPr lang="en-US" sz="1000"/>
                    </a:p>
                  </a:txBody>
                  <a:tcPr/>
                </a:tc>
                <a:tc>
                  <a:txBody>
                    <a:bodyPr/>
                    <a:lstStyle/>
                    <a:p>
                      <a:r>
                        <a:rPr lang="en-US" sz="1000"/>
                        <a:t>147</a:t>
                      </a:r>
                      <a:endParaRPr lang="en-US" sz="1000"/>
                    </a:p>
                  </a:txBody>
                  <a:tcPr/>
                </a:tc>
                <a:tc>
                  <a:txBody>
                    <a:bodyPr/>
                    <a:lstStyle/>
                    <a:p>
                      <a:r>
                        <a:rPr lang="en-US" sz="1000"/>
                        <a:t>19</a:t>
                      </a:r>
                      <a:endParaRPr lang="en-US" sz="1000"/>
                    </a:p>
                  </a:txBody>
                  <a:tcPr/>
                </a:tc>
                <a:tc>
                  <a:txBody>
                    <a:bodyPr/>
                    <a:lstStyle/>
                    <a:p>
                      <a:r>
                        <a:rPr lang="en-US" sz="1000"/>
                        <a:t>1</a:t>
                      </a:r>
                      <a:endParaRPr lang="en-US" sz="1000"/>
                    </a:p>
                  </a:txBody>
                  <a:tcPr/>
                </a:tc>
                <a:tc>
                  <a:txBody>
                    <a:bodyPr/>
                    <a:lstStyle/>
                    <a:p>
                      <a:r>
                        <a:rPr lang="en-US" sz="1000"/>
                        <a:t>0.1969%</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929393984"/>
                  </a:ext>
                </a:extLst>
              </a:tr>
              <a:tr h="370840">
                <a:tc>
                  <a:txBody>
                    <a:bodyPr/>
                    <a:lstStyle/>
                    <a:p>
                      <a:r>
                        <a:rPr lang="nl-NL" sz="1000"/>
                        <a:t>Al Ahli Bank of Kuwait</a:t>
                      </a:r>
                      <a:endParaRPr lang="en-US" sz="1000"/>
                    </a:p>
                  </a:txBody>
                  <a:tcPr/>
                </a:tc>
                <a:tc>
                  <a:txBody>
                    <a:bodyPr/>
                    <a:lstStyle/>
                    <a:p>
                      <a:r>
                        <a:rPr lang="en-US" sz="1000"/>
                        <a:t>10543</a:t>
                      </a:r>
                      <a:endParaRPr lang="en-US" sz="1000"/>
                    </a:p>
                  </a:txBody>
                  <a:tcPr/>
                </a:tc>
                <a:tc>
                  <a:txBody>
                    <a:bodyPr/>
                    <a:lstStyle/>
                    <a:p>
                      <a:r>
                        <a:rPr lang="en-US" sz="1000"/>
                        <a:t>1175</a:t>
                      </a:r>
                      <a:endParaRPr lang="en-US" sz="1000"/>
                    </a:p>
                  </a:txBody>
                  <a:tcPr/>
                </a:tc>
                <a:tc>
                  <a:txBody>
                    <a:bodyPr/>
                    <a:lstStyle/>
                    <a:p>
                      <a:r>
                        <a:rPr lang="en-US" sz="1000"/>
                        <a:t>103</a:t>
                      </a:r>
                      <a:endParaRPr lang="en-US" sz="1000"/>
                    </a:p>
                  </a:txBody>
                  <a:tcPr/>
                </a:tc>
                <a:tc>
                  <a:txBody>
                    <a:bodyPr/>
                    <a:lstStyle/>
                    <a:p>
                      <a:r>
                        <a:rPr lang="en-US" sz="1000"/>
                        <a:t>407</a:t>
                      </a:r>
                      <a:endParaRPr lang="en-US" sz="1000"/>
                    </a:p>
                  </a:txBody>
                  <a:tcPr/>
                </a:tc>
                <a:tc>
                  <a:txBody>
                    <a:bodyPr/>
                    <a:lstStyle/>
                    <a:p>
                      <a:r>
                        <a:rPr lang="en-US" sz="1000"/>
                        <a:t>17</a:t>
                      </a:r>
                      <a:endParaRPr lang="en-US" sz="1000"/>
                    </a:p>
                  </a:txBody>
                  <a:tcPr/>
                </a:tc>
                <a:tc>
                  <a:txBody>
                    <a:bodyPr/>
                    <a:lstStyle/>
                    <a:p>
                      <a:r>
                        <a:rPr lang="en-US" sz="1000"/>
                        <a:t>6</a:t>
                      </a:r>
                      <a:endParaRPr lang="en-US" sz="1000"/>
                    </a:p>
                  </a:txBody>
                  <a:tcPr/>
                </a:tc>
                <a:tc>
                  <a:txBody>
                    <a:bodyPr/>
                    <a:lstStyle/>
                    <a:p>
                      <a:r>
                        <a:rPr lang="en-US" sz="1000"/>
                        <a:t>5</a:t>
                      </a:r>
                      <a:endParaRPr lang="en-US" sz="1000"/>
                    </a:p>
                  </a:txBody>
                  <a:tcPr/>
                </a:tc>
                <a:tc>
                  <a:txBody>
                    <a:bodyPr/>
                    <a:lstStyle/>
                    <a:p>
                      <a:r>
                        <a:rPr lang="en-US" sz="1000"/>
                        <a:t>0.0419%</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698419957"/>
                  </a:ext>
                </a:extLst>
              </a:tr>
              <a:tr h="370840">
                <a:tc>
                  <a:txBody>
                    <a:bodyPr/>
                    <a:lstStyle/>
                    <a:p>
                      <a:r>
                        <a:rPr lang="en-US" sz="1000"/>
                        <a:t>Burgan Bank</a:t>
                      </a:r>
                      <a:endParaRPr lang="en-US" sz="1000"/>
                    </a:p>
                  </a:txBody>
                  <a:tcPr/>
                </a:tc>
                <a:tc>
                  <a:txBody>
                    <a:bodyPr/>
                    <a:lstStyle/>
                    <a:p>
                      <a:r>
                        <a:rPr lang="en-US" sz="1000"/>
                        <a:t>8796</a:t>
                      </a:r>
                      <a:endParaRPr lang="en-US" sz="1000"/>
                    </a:p>
                  </a:txBody>
                  <a:tcPr/>
                </a:tc>
                <a:tc>
                  <a:txBody>
                    <a:bodyPr/>
                    <a:lstStyle/>
                    <a:p>
                      <a:r>
                        <a:rPr lang="en-US" sz="1000"/>
                        <a:t>53</a:t>
                      </a:r>
                      <a:endParaRPr lang="en-US" sz="1000"/>
                    </a:p>
                  </a:txBody>
                  <a:tcPr/>
                </a:tc>
                <a:tc>
                  <a:txBody>
                    <a:bodyPr/>
                    <a:lstStyle/>
                    <a:p>
                      <a:r>
                        <a:rPr lang="en-US" sz="1000"/>
                        <a:t>42</a:t>
                      </a:r>
                      <a:endParaRPr lang="en-US" sz="1000"/>
                    </a:p>
                  </a:txBody>
                  <a:tcPr/>
                </a:tc>
                <a:tc>
                  <a:txBody>
                    <a:bodyPr/>
                    <a:lstStyle/>
                    <a:p>
                      <a:r>
                        <a:rPr lang="en-US" sz="1000"/>
                        <a:t>107</a:t>
                      </a:r>
                      <a:endParaRPr lang="en-US" sz="1000"/>
                    </a:p>
                  </a:txBody>
                  <a:tcPr/>
                </a:tc>
                <a:tc>
                  <a:txBody>
                    <a:bodyPr/>
                    <a:lstStyle/>
                    <a:p>
                      <a:r>
                        <a:rPr lang="en-US" sz="1000"/>
                        <a:t>10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0.0318%</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678017987"/>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35523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95034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43947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826233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12/09/2016 - 12/15/2016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30811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480881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8701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8170175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87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548842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12/15/2016 - 12/19/2016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4632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9431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5117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794830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51948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- 1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11061096"/>
                    </a:ext>
                  </a:extLst>
                </a:gridCol>
                <a:gridCol w="1234440">
                  <a:extLst>
                    <a:ext uri="{9D8B030D-6E8A-4147-A177-3AD203B41FA5}">
                      <a16:colId xmlns:a16="http://schemas.microsoft.com/office/drawing/2014/main" val="1781796006"/>
                    </a:ext>
                  </a:extLst>
                </a:gridCol>
                <a:gridCol w="1234440">
                  <a:extLst>
                    <a:ext uri="{9D8B030D-6E8A-4147-A177-3AD203B41FA5}">
                      <a16:colId xmlns:a16="http://schemas.microsoft.com/office/drawing/2014/main" val="2077135675"/>
                    </a:ext>
                  </a:extLst>
                </a:gridCol>
                <a:gridCol w="1234440">
                  <a:extLst>
                    <a:ext uri="{9D8B030D-6E8A-4147-A177-3AD203B41FA5}">
                      <a16:colId xmlns:a16="http://schemas.microsoft.com/office/drawing/2014/main" val="1032266929"/>
                    </a:ext>
                  </a:extLst>
                </a:gridCol>
                <a:gridCol w="1234440">
                  <a:extLst>
                    <a:ext uri="{9D8B030D-6E8A-4147-A177-3AD203B41FA5}">
                      <a16:colId xmlns:a16="http://schemas.microsoft.com/office/drawing/2014/main" val="2639007467"/>
                    </a:ext>
                  </a:extLst>
                </a:gridCol>
                <a:gridCol w="1234440">
                  <a:extLst>
                    <a:ext uri="{9D8B030D-6E8A-4147-A177-3AD203B41FA5}">
                      <a16:colId xmlns:a16="http://schemas.microsoft.com/office/drawing/2014/main" val="3843122885"/>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140232941"/>
                  </a:ext>
                </a:extLst>
              </a:tr>
              <a:tr h="370840">
                <a:tc>
                  <a:txBody>
                    <a:bodyPr/>
                    <a:lstStyle/>
                    <a:p>
                      <a:r>
                        <a:rPr lang="en-US" sz="1000"/>
                        <a:t>#ABK_Sunday</a:t>
                      </a:r>
                      <a:endParaRPr lang="en-US" sz="1000"/>
                    </a:p>
                  </a:txBody>
                  <a:tcPr/>
                </a:tc>
                <a:tc>
                  <a:txBody>
                    <a:bodyPr/>
                    <a:lstStyle/>
                    <a:p>
                      <a:r>
                        <a:rPr lang="en-US" sz="1000"/>
                        <a:t>4</a:t>
                      </a:r>
                      <a:endParaRPr lang="en-US" sz="1000"/>
                    </a:p>
                  </a:txBody>
                  <a:tcPr/>
                </a:tc>
                <a:tc>
                  <a:txBody>
                    <a:bodyPr/>
                    <a:lstStyle/>
                    <a:p>
                      <a:r>
                        <a:rPr lang="en-US" sz="1000"/>
                        <a:t>7.25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7.25</a:t>
                      </a:r>
                      <a:endParaRPr lang="en-US" sz="1000"/>
                    </a:p>
                  </a:txBody>
                  <a:tcPr/>
                </a:tc>
                <a:extLst>
                  <a:ext uri="{0D108BD9-81ED-4DB2-BD59-A6C34878D82A}">
                    <a16:rowId xmlns:a16="http://schemas.microsoft.com/office/drawing/2014/main" val="2112050069"/>
                  </a:ext>
                </a:extLst>
              </a:tr>
              <a:tr h="370840">
                <a:tc>
                  <a:txBody>
                    <a:bodyPr/>
                    <a:lstStyle/>
                    <a:p>
                      <a:r>
                        <a:rPr lang="ar-AE" sz="1000"/>
                        <a:t>#قطر</a:t>
                      </a:r>
                      <a:endParaRPr lang="en-US" sz="1000"/>
                    </a:p>
                  </a:txBody>
                  <a:tcPr/>
                </a:tc>
                <a:tc>
                  <a:txBody>
                    <a:bodyPr/>
                    <a:lstStyle/>
                    <a:p>
                      <a:r>
                        <a:rPr lang="en-US" sz="1000"/>
                        <a:t>2</a:t>
                      </a:r>
                      <a:endParaRPr lang="en-US" sz="1000"/>
                    </a:p>
                  </a:txBody>
                  <a:tcPr/>
                </a:tc>
                <a:tc>
                  <a:txBody>
                    <a:bodyPr/>
                    <a:lstStyle/>
                    <a:p>
                      <a:r>
                        <a:rPr lang="en-US" sz="1000"/>
                        <a:t>4.5</a:t>
                      </a:r>
                      <a:endParaRPr lang="en-US" sz="1000"/>
                    </a:p>
                  </a:txBody>
                  <a:tcPr/>
                </a:tc>
                <a:tc>
                  <a:txBody>
                    <a:bodyPr/>
                    <a:lstStyle/>
                    <a:p>
                      <a:r>
                        <a:rPr lang="en-US" sz="1000"/>
                        <a:t>0</a:t>
                      </a:r>
                      <a:endParaRPr lang="en-US" sz="1000"/>
                    </a:p>
                  </a:txBody>
                  <a:tcPr/>
                </a:tc>
                <a:tc>
                  <a:txBody>
                    <a:bodyPr/>
                    <a:lstStyle/>
                    <a:p>
                      <a:r>
                        <a:rPr lang="en-US" sz="1000"/>
                        <a:t>0.5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3880878232"/>
                  </a:ext>
                </a:extLst>
              </a:tr>
              <a:tr h="370840">
                <a:tc>
                  <a:txBody>
                    <a:bodyPr/>
                    <a:lstStyle/>
                    <a:p>
                      <a:r>
                        <a:rPr lang="en-US" sz="1000"/>
                        <a:t>#abk_kuwait</a:t>
                      </a:r>
                      <a:endParaRPr lang="en-US" sz="1000"/>
                    </a:p>
                  </a:txBody>
                  <a:tcPr/>
                </a:tc>
                <a:tc>
                  <a:txBody>
                    <a:bodyPr/>
                    <a:lstStyle/>
                    <a:p>
                      <a:r>
                        <a:rPr lang="en-US" sz="1000"/>
                        <a:t>2</a:t>
                      </a:r>
                      <a:endParaRPr lang="en-US" sz="1000"/>
                    </a:p>
                  </a:txBody>
                  <a:tcPr/>
                </a:tc>
                <a:tc>
                  <a:txBody>
                    <a:bodyPr/>
                    <a:lstStyle/>
                    <a:p>
                      <a:r>
                        <a:rPr lang="en-US" sz="1000"/>
                        <a:t>4.5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4.5</a:t>
                      </a:r>
                      <a:endParaRPr lang="en-US" sz="1000"/>
                    </a:p>
                  </a:txBody>
                  <a:tcPr/>
                </a:tc>
                <a:extLst>
                  <a:ext uri="{0D108BD9-81ED-4DB2-BD59-A6C34878D82A}">
                    <a16:rowId xmlns:a16="http://schemas.microsoft.com/office/drawing/2014/main" val="825463806"/>
                  </a:ext>
                </a:extLst>
              </a:tr>
              <a:tr h="370840">
                <a:tc>
                  <a:txBody>
                    <a:bodyPr/>
                    <a:lstStyle/>
                    <a:p>
                      <a:r>
                        <a:rPr lang="en-US" sz="1000"/>
                        <a:t>#abk_cares</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tc>
                  <a:txBody>
                    <a:bodyPr/>
                    <a:lstStyle/>
                    <a:p>
                      <a:r>
                        <a:rPr lang="en-US" sz="1000"/>
                        <a:t>0.66666666666667</a:t>
                      </a:r>
                      <a:endParaRPr lang="en-US" sz="1000"/>
                    </a:p>
                  </a:txBody>
                  <a:tcPr/>
                </a:tc>
                <a:tc>
                  <a:txBody>
                    <a:bodyPr/>
                    <a:lstStyle/>
                    <a:p>
                      <a:r>
                        <a:rPr lang="en-US" sz="1000"/>
                        <a:t>0</a:t>
                      </a:r>
                      <a:endParaRPr lang="en-US" sz="1000"/>
                    </a:p>
                  </a:txBody>
                  <a:tcPr/>
                </a:tc>
                <a:tc>
                  <a:txBody>
                    <a:bodyPr/>
                    <a:lstStyle/>
                    <a:p>
                      <a:r>
                        <a:rPr lang="en-US" sz="1000"/>
                        <a:t>3.6666666666667</a:t>
                      </a:r>
                      <a:endParaRPr lang="en-US" sz="1000"/>
                    </a:p>
                  </a:txBody>
                  <a:tcPr/>
                </a:tc>
                <a:extLst>
                  <a:ext uri="{0D108BD9-81ED-4DB2-BD59-A6C34878D82A}">
                    <a16:rowId xmlns:a16="http://schemas.microsoft.com/office/drawing/2014/main" val="1792863017"/>
                  </a:ext>
                </a:extLst>
              </a:tr>
              <a:tr h="370840">
                <a:tc>
                  <a:txBody>
                    <a:bodyPr/>
                    <a:lstStyle/>
                    <a:p>
                      <a:r>
                        <a:rPr lang="en-US" sz="1000"/>
                        <a:t>#ABK_Cards</a:t>
                      </a:r>
                      <a:endParaRPr lang="en-US" sz="1000"/>
                    </a:p>
                  </a:txBody>
                  <a:tcPr/>
                </a:tc>
                <a:tc>
                  <a:txBody>
                    <a:bodyPr/>
                    <a:lstStyle/>
                    <a:p>
                      <a:r>
                        <a:rPr lang="en-US" sz="1000"/>
                        <a:t>10</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0.2</a:t>
                      </a:r>
                      <a:endParaRPr lang="en-US" sz="1000"/>
                    </a:p>
                  </a:txBody>
                  <a:tcPr/>
                </a:tc>
                <a:tc>
                  <a:txBody>
                    <a:bodyPr/>
                    <a:lstStyle/>
                    <a:p>
                      <a:r>
                        <a:rPr lang="en-US" sz="1000"/>
                        <a:t>4.2</a:t>
                      </a:r>
                      <a:endParaRPr lang="en-US" sz="1000"/>
                    </a:p>
                  </a:txBody>
                  <a:tcPr/>
                </a:tc>
                <a:extLst>
                  <a:ext uri="{0D108BD9-81ED-4DB2-BD59-A6C34878D82A}">
                    <a16:rowId xmlns:a16="http://schemas.microsoft.com/office/drawing/2014/main" val="596605475"/>
                  </a:ext>
                </a:extLst>
              </a:tr>
              <a:tr h="370840">
                <a:tc>
                  <a:txBody>
                    <a:bodyPr/>
                    <a:lstStyle/>
                    <a:p>
                      <a:r>
                        <a:rPr lang="en-US" sz="1000"/>
                        <a:t>#abk_fridays</a:t>
                      </a:r>
                      <a:endParaRPr lang="en-US" sz="1000"/>
                    </a:p>
                  </a:txBody>
                  <a:tcPr/>
                </a:tc>
                <a:tc>
                  <a:txBody>
                    <a:bodyPr/>
                    <a:lstStyle/>
                    <a:p>
                      <a:r>
                        <a:rPr lang="en-US" sz="1000"/>
                        <a:t>2</a:t>
                      </a:r>
                      <a:endParaRPr lang="en-US" sz="1000"/>
                    </a:p>
                  </a:txBody>
                  <a:tcPr/>
                </a:tc>
                <a:tc>
                  <a:txBody>
                    <a:bodyPr/>
                    <a:lstStyle/>
                    <a:p>
                      <a:r>
                        <a:rPr lang="en-US" sz="1000"/>
                        <a:t>2.5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2.5</a:t>
                      </a:r>
                      <a:endParaRPr lang="en-US" sz="1000"/>
                    </a:p>
                  </a:txBody>
                  <a:tcPr/>
                </a:tc>
                <a:extLst>
                  <a:ext uri="{0D108BD9-81ED-4DB2-BD59-A6C34878D82A}">
                    <a16:rowId xmlns:a16="http://schemas.microsoft.com/office/drawing/2014/main" val="3141066306"/>
                  </a:ext>
                </a:extLst>
              </a:tr>
              <a:tr h="370840">
                <a:tc>
                  <a:txBody>
                    <a:bodyPr/>
                    <a:lstStyle/>
                    <a:p>
                      <a:r>
                        <a:rPr lang="en-US" sz="1000"/>
                        <a:t>#Ahlan_Ahli</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tc>
                  <a:txBody>
                    <a:bodyPr/>
                    <a:lstStyle/>
                    <a:p>
                      <a:r>
                        <a:rPr lang="en-US" sz="1000"/>
                        <a:t>0.33333333333333</a:t>
                      </a:r>
                      <a:endParaRPr lang="en-US" sz="1000"/>
                    </a:p>
                  </a:txBody>
                  <a:tcPr/>
                </a:tc>
                <a:tc>
                  <a:txBody>
                    <a:bodyPr/>
                    <a:lstStyle/>
                    <a:p>
                      <a:r>
                        <a:rPr lang="en-US" sz="1000"/>
                        <a:t>0</a:t>
                      </a:r>
                      <a:endParaRPr lang="en-US" sz="1000"/>
                    </a:p>
                  </a:txBody>
                  <a:tcPr/>
                </a:tc>
                <a:tc>
                  <a:txBody>
                    <a:bodyPr/>
                    <a:lstStyle/>
                    <a:p>
                      <a:r>
                        <a:rPr lang="en-US" sz="1000"/>
                        <a:t>3.3333333333333</a:t>
                      </a:r>
                      <a:endParaRPr lang="en-US" sz="1000"/>
                    </a:p>
                  </a:txBody>
                  <a:tcPr/>
                </a:tc>
                <a:extLst>
                  <a:ext uri="{0D108BD9-81ED-4DB2-BD59-A6C34878D82A}">
                    <a16:rowId xmlns:a16="http://schemas.microsoft.com/office/drawing/2014/main" val="3866803946"/>
                  </a:ext>
                </a:extLst>
              </a:tr>
              <a:tr h="370840">
                <a:tc>
                  <a:txBody>
                    <a:bodyPr/>
                    <a:lstStyle/>
                    <a:p>
                      <a:r>
                        <a:rPr lang="en-US" sz="1000"/>
                        <a:t>#Simpler_Banking</a:t>
                      </a:r>
                      <a:endParaRPr lang="en-US" sz="1000"/>
                    </a:p>
                  </a:txBody>
                  <a:tcPr/>
                </a:tc>
                <a:tc>
                  <a:txBody>
                    <a:bodyPr/>
                    <a:lstStyle/>
                    <a:p>
                      <a:r>
                        <a:rPr lang="en-US" sz="1000"/>
                        <a:t>14</a:t>
                      </a:r>
                      <a:endParaRPr lang="en-US" sz="1000"/>
                    </a:p>
                  </a:txBody>
                  <a:tcPr/>
                </a:tc>
                <a:tc>
                  <a:txBody>
                    <a:bodyPr/>
                    <a:lstStyle/>
                    <a:p>
                      <a:r>
                        <a:rPr lang="en-US" sz="1000"/>
                        <a:t>2.7142857142857</a:t>
                      </a:r>
                      <a:endParaRPr lang="en-US" sz="1000"/>
                    </a:p>
                  </a:txBody>
                  <a:tcPr/>
                </a:tc>
                <a:tc>
                  <a:txBody>
                    <a:bodyPr/>
                    <a:lstStyle/>
                    <a:p>
                      <a:r>
                        <a:rPr lang="en-US" sz="1000"/>
                        <a:t>0</a:t>
                      </a:r>
                      <a:endParaRPr lang="en-US" sz="1000"/>
                    </a:p>
                  </a:txBody>
                  <a:tcPr/>
                </a:tc>
                <a:tc>
                  <a:txBody>
                    <a:bodyPr/>
                    <a:lstStyle/>
                    <a:p>
                      <a:r>
                        <a:rPr lang="en-US" sz="1000"/>
                        <a:t>0.071428571428571</a:t>
                      </a:r>
                      <a:endParaRPr lang="en-US" sz="1000"/>
                    </a:p>
                  </a:txBody>
                  <a:tcPr/>
                </a:tc>
                <a:tc>
                  <a:txBody>
                    <a:bodyPr/>
                    <a:lstStyle/>
                    <a:p>
                      <a:r>
                        <a:rPr lang="en-US" sz="1000"/>
                        <a:t>2.7857142857143</a:t>
                      </a:r>
                      <a:endParaRPr lang="en-US" sz="1000"/>
                    </a:p>
                  </a:txBody>
                  <a:tcPr/>
                </a:tc>
                <a:extLst>
                  <a:ext uri="{0D108BD9-81ED-4DB2-BD59-A6C34878D82A}">
                    <a16:rowId xmlns:a16="http://schemas.microsoft.com/office/drawing/2014/main" val="828064102"/>
                  </a:ext>
                </a:extLst>
              </a:tr>
              <a:tr h="370840">
                <a:tc>
                  <a:txBody>
                    <a:bodyPr/>
                    <a:lstStyle/>
                    <a:p>
                      <a:r>
                        <a:rPr lang="en-US" sz="1000"/>
                        <a:t>#abk_salaries</a:t>
                      </a:r>
                      <a:endParaRPr lang="en-US" sz="1000"/>
                    </a:p>
                  </a:txBody>
                  <a:tcPr/>
                </a:tc>
                <a:tc>
                  <a:txBody>
                    <a:bodyPr/>
                    <a:lstStyle/>
                    <a:p>
                      <a:r>
                        <a:rPr lang="en-US" sz="1000"/>
                        <a:t>3</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0.33333333333333</a:t>
                      </a:r>
                      <a:endParaRPr lang="en-US" sz="1000"/>
                    </a:p>
                  </a:txBody>
                  <a:tcPr/>
                </a:tc>
                <a:tc>
                  <a:txBody>
                    <a:bodyPr/>
                    <a:lstStyle/>
                    <a:p>
                      <a:r>
                        <a:rPr lang="en-US" sz="1000"/>
                        <a:t>4.3333333333333</a:t>
                      </a:r>
                      <a:endParaRPr lang="en-US" sz="1000"/>
                    </a:p>
                  </a:txBody>
                  <a:tcPr/>
                </a:tc>
                <a:extLst>
                  <a:ext uri="{0D108BD9-81ED-4DB2-BD59-A6C34878D82A}">
                    <a16:rowId xmlns:a16="http://schemas.microsoft.com/office/drawing/2014/main" val="1609992273"/>
                  </a:ext>
                </a:extLst>
              </a:tr>
              <a:tr h="370840">
                <a:tc>
                  <a:txBody>
                    <a:bodyPr/>
                    <a:lstStyle/>
                    <a:p>
                      <a:r>
                        <a:rPr lang="en-US" sz="1000"/>
                        <a:t>#ABK_Loans</a:t>
                      </a:r>
                      <a:endParaRPr lang="en-US" sz="1000"/>
                    </a:p>
                  </a:txBody>
                  <a:tcPr/>
                </a:tc>
                <a:tc>
                  <a:txBody>
                    <a:bodyPr/>
                    <a:lstStyle/>
                    <a:p>
                      <a:r>
                        <a:rPr lang="en-US" sz="1000"/>
                        <a:t>3</a:t>
                      </a:r>
                      <a:endParaRPr lang="en-US" sz="1000"/>
                    </a:p>
                  </a:txBody>
                  <a:tcPr/>
                </a:tc>
                <a:tc>
                  <a:txBody>
                    <a:bodyPr/>
                    <a:lstStyle/>
                    <a:p>
                      <a:r>
                        <a:rPr lang="en-US" sz="1000"/>
                        <a:t>2.3333333333333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2.3333333333333</a:t>
                      </a:r>
                      <a:endParaRPr lang="en-US" sz="1000"/>
                    </a:p>
                  </a:txBody>
                  <a:tcPr/>
                </a:tc>
                <a:extLst>
                  <a:ext uri="{0D108BD9-81ED-4DB2-BD59-A6C34878D82A}">
                    <a16:rowId xmlns:a16="http://schemas.microsoft.com/office/drawing/2014/main" val="1808633231"/>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5011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- 2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08630318"/>
                    </a:ext>
                  </a:extLst>
                </a:gridCol>
                <a:gridCol w="1234440">
                  <a:extLst>
                    <a:ext uri="{9D8B030D-6E8A-4147-A177-3AD203B41FA5}">
                      <a16:colId xmlns:a16="http://schemas.microsoft.com/office/drawing/2014/main" val="3537668883"/>
                    </a:ext>
                  </a:extLst>
                </a:gridCol>
                <a:gridCol w="1234440">
                  <a:extLst>
                    <a:ext uri="{9D8B030D-6E8A-4147-A177-3AD203B41FA5}">
                      <a16:colId xmlns:a16="http://schemas.microsoft.com/office/drawing/2014/main" val="1229007156"/>
                    </a:ext>
                  </a:extLst>
                </a:gridCol>
                <a:gridCol w="1234440">
                  <a:extLst>
                    <a:ext uri="{9D8B030D-6E8A-4147-A177-3AD203B41FA5}">
                      <a16:colId xmlns:a16="http://schemas.microsoft.com/office/drawing/2014/main" val="4046895473"/>
                    </a:ext>
                  </a:extLst>
                </a:gridCol>
                <a:gridCol w="1234440">
                  <a:extLst>
                    <a:ext uri="{9D8B030D-6E8A-4147-A177-3AD203B41FA5}">
                      <a16:colId xmlns:a16="http://schemas.microsoft.com/office/drawing/2014/main" val="3530466960"/>
                    </a:ext>
                  </a:extLst>
                </a:gridCol>
                <a:gridCol w="1234440">
                  <a:extLst>
                    <a:ext uri="{9D8B030D-6E8A-4147-A177-3AD203B41FA5}">
                      <a16:colId xmlns:a16="http://schemas.microsoft.com/office/drawing/2014/main" val="247485614"/>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2393241037"/>
                  </a:ext>
                </a:extLst>
              </a:tr>
              <a:tr h="370840">
                <a:tc>
                  <a:txBody>
                    <a:bodyPr/>
                    <a:lstStyle/>
                    <a:p>
                      <a:r>
                        <a:rPr lang="ar-AE" sz="1000"/>
                        <a:t>#الأهلي_أسهل</a:t>
                      </a:r>
                      <a:endParaRPr lang="en-US" sz="1000"/>
                    </a:p>
                  </a:txBody>
                  <a:tcPr/>
                </a:tc>
                <a:tc>
                  <a:txBody>
                    <a:bodyPr/>
                    <a:lstStyle/>
                    <a:p>
                      <a:r>
                        <a:rPr lang="en-US" sz="1000"/>
                        <a:t>14</a:t>
                      </a:r>
                      <a:endParaRPr lang="en-US" sz="1000"/>
                    </a:p>
                  </a:txBody>
                  <a:tcPr/>
                </a:tc>
                <a:tc>
                  <a:txBody>
                    <a:bodyPr/>
                    <a:lstStyle/>
                    <a:p>
                      <a:r>
                        <a:rPr lang="en-US" sz="1000"/>
                        <a:t>2.9285714285714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2.9285714285714</a:t>
                      </a:r>
                      <a:endParaRPr lang="en-US" sz="1000"/>
                    </a:p>
                  </a:txBody>
                  <a:tcPr/>
                </a:tc>
                <a:extLst>
                  <a:ext uri="{0D108BD9-81ED-4DB2-BD59-A6C34878D82A}">
                    <a16:rowId xmlns:a16="http://schemas.microsoft.com/office/drawing/2014/main" val="1383141131"/>
                  </a:ext>
                </a:extLst>
              </a:tr>
              <a:tr h="370840">
                <a:tc>
                  <a:txBody>
                    <a:bodyPr/>
                    <a:lstStyle/>
                    <a:p>
                      <a:r>
                        <a:rPr lang="en-US" sz="1000"/>
                        <a:t>#Salary_Transfer</a:t>
                      </a:r>
                      <a:endParaRPr lang="en-US" sz="1000"/>
                    </a:p>
                  </a:txBody>
                  <a:tcPr/>
                </a:tc>
                <a:tc>
                  <a:txBody>
                    <a:bodyPr/>
                    <a:lstStyle/>
                    <a:p>
                      <a:r>
                        <a:rPr lang="en-US" sz="1000"/>
                        <a:t>5</a:t>
                      </a:r>
                      <a:endParaRPr lang="en-US" sz="1000"/>
                    </a:p>
                  </a:txBody>
                  <a:tcPr/>
                </a:tc>
                <a:tc>
                  <a:txBody>
                    <a:bodyPr/>
                    <a:lstStyle/>
                    <a:p>
                      <a:r>
                        <a:rPr lang="en-US" sz="1000"/>
                        <a:t>3.2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3.2</a:t>
                      </a:r>
                      <a:endParaRPr lang="en-US" sz="1000"/>
                    </a:p>
                  </a:txBody>
                  <a:tcPr/>
                </a:tc>
                <a:extLst>
                  <a:ext uri="{0D108BD9-81ED-4DB2-BD59-A6C34878D82A}">
                    <a16:rowId xmlns:a16="http://schemas.microsoft.com/office/drawing/2014/main" val="994359820"/>
                  </a:ext>
                </a:extLst>
              </a:tr>
              <a:tr h="370840">
                <a:tc>
                  <a:txBody>
                    <a:bodyPr/>
                    <a:lstStyle/>
                    <a:p>
                      <a:r>
                        <a:rPr lang="en-US" sz="1000"/>
                        <a:t>#ABK_Award</a:t>
                      </a:r>
                      <a:endParaRPr lang="en-US" sz="1000"/>
                    </a:p>
                  </a:txBody>
                  <a:tcPr/>
                </a:tc>
                <a:tc>
                  <a:txBody>
                    <a:bodyPr/>
                    <a:lstStyle/>
                    <a:p>
                      <a:r>
                        <a:rPr lang="en-US" sz="1000"/>
                        <a:t>2</a:t>
                      </a:r>
                      <a:endParaRPr lang="en-US" sz="1000"/>
                    </a:p>
                  </a:txBody>
                  <a:tcPr/>
                </a:tc>
                <a:tc>
                  <a:txBody>
                    <a:bodyPr/>
                    <a:lstStyle/>
                    <a:p>
                      <a:r>
                        <a:rPr lang="en-US" sz="1000"/>
                        <a:t>3.5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3.5</a:t>
                      </a:r>
                      <a:endParaRPr lang="en-US" sz="1000"/>
                    </a:p>
                  </a:txBody>
                  <a:tcPr/>
                </a:tc>
                <a:extLst>
                  <a:ext uri="{0D108BD9-81ED-4DB2-BD59-A6C34878D82A}">
                    <a16:rowId xmlns:a16="http://schemas.microsoft.com/office/drawing/2014/main" val="805747710"/>
                  </a:ext>
                </a:extLst>
              </a:tr>
              <a:tr h="370840">
                <a:tc>
                  <a:txBody>
                    <a:bodyPr/>
                    <a:lstStyle/>
                    <a:p>
                      <a:r>
                        <a:rPr lang="en-US" sz="1000"/>
                        <a:t>#ABK_ATM</a:t>
                      </a:r>
                      <a:endParaRPr lang="en-US" sz="1000"/>
                    </a:p>
                  </a:txBody>
                  <a:tcPr/>
                </a:tc>
                <a:tc>
                  <a:txBody>
                    <a:bodyPr/>
                    <a:lstStyle/>
                    <a:p>
                      <a:r>
                        <a:rPr lang="en-US" sz="1000"/>
                        <a:t>2</a:t>
                      </a:r>
                      <a:endParaRPr lang="en-US" sz="1000"/>
                    </a:p>
                  </a:txBody>
                  <a:tcPr/>
                </a:tc>
                <a:tc>
                  <a:txBody>
                    <a:bodyPr/>
                    <a:lstStyle/>
                    <a:p>
                      <a:r>
                        <a:rPr lang="en-US" sz="1000"/>
                        <a:t>3.5</a:t>
                      </a:r>
                      <a:endParaRPr lang="en-US" sz="1000"/>
                    </a:p>
                  </a:txBody>
                  <a:tcPr/>
                </a:tc>
                <a:tc>
                  <a:txBody>
                    <a:bodyPr/>
                    <a:lstStyle/>
                    <a:p>
                      <a:r>
                        <a:rPr lang="en-US" sz="1000"/>
                        <a:t>1.5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331356859"/>
                  </a:ext>
                </a:extLst>
              </a:tr>
              <a:tr h="370840">
                <a:tc>
                  <a:txBody>
                    <a:bodyPr/>
                    <a:lstStyle/>
                    <a:p>
                      <a:r>
                        <a:rPr lang="en-US" sz="1000"/>
                        <a:t>#ABK_Cares</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4229174786"/>
                  </a:ext>
                </a:extLst>
              </a:tr>
              <a:tr h="370840">
                <a:tc>
                  <a:txBody>
                    <a:bodyPr/>
                    <a:lstStyle/>
                    <a:p>
                      <a:r>
                        <a:rPr lang="en-US" sz="1000"/>
                        <a:t>#ABK_Salaries</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2717840121"/>
                  </a:ext>
                </a:extLst>
              </a:tr>
              <a:tr h="370840">
                <a:tc>
                  <a:txBody>
                    <a:bodyPr/>
                    <a:lstStyle/>
                    <a:p>
                      <a:r>
                        <a:rPr lang="en-US" sz="1000"/>
                        <a:t>#ABK_Kuwait</a:t>
                      </a:r>
                      <a:endParaRPr lang="en-US" sz="1000"/>
                    </a:p>
                  </a:txBody>
                  <a:tcPr/>
                </a:tc>
                <a:tc>
                  <a:txBody>
                    <a:bodyPr/>
                    <a:lstStyle/>
                    <a:p>
                      <a:r>
                        <a:rPr lang="en-US" sz="1000"/>
                        <a:t>2</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1248681439"/>
                  </a:ext>
                </a:extLst>
              </a:tr>
              <a:tr h="370840">
                <a:tc>
                  <a:txBody>
                    <a:bodyPr/>
                    <a:lstStyle/>
                    <a:p>
                      <a:r>
                        <a:rPr lang="en-US" sz="1000"/>
                        <a:t>#ABK_Friday</a:t>
                      </a:r>
                      <a:endParaRPr lang="en-US" sz="1000"/>
                    </a:p>
                  </a:txBody>
                  <a:tcPr/>
                </a:tc>
                <a:tc>
                  <a:txBody>
                    <a:bodyPr/>
                    <a:lstStyle/>
                    <a:p>
                      <a:r>
                        <a:rPr lang="en-US" sz="1000"/>
                        <a:t>3</a:t>
                      </a:r>
                      <a:endParaRPr lang="en-US" sz="1000"/>
                    </a:p>
                  </a:txBody>
                  <a:tcPr/>
                </a:tc>
                <a:tc>
                  <a:txBody>
                    <a:bodyPr/>
                    <a:lstStyle/>
                    <a:p>
                      <a:r>
                        <a:rPr lang="en-US" sz="1000"/>
                        <a:t>4</a:t>
                      </a:r>
                      <a:endParaRPr lang="en-US" sz="1000"/>
                    </a:p>
                  </a:txBody>
                  <a:tcPr/>
                </a:tc>
                <a:tc>
                  <a:txBody>
                    <a:bodyPr/>
                    <a:lstStyle/>
                    <a:p>
                      <a:r>
                        <a:rPr lang="en-US" sz="1000"/>
                        <a:t>0.66666666666667</a:t>
                      </a:r>
                      <a:endParaRPr lang="en-US" sz="1000"/>
                    </a:p>
                  </a:txBody>
                  <a:tcPr/>
                </a:tc>
                <a:tc>
                  <a:txBody>
                    <a:bodyPr/>
                    <a:lstStyle/>
                    <a:p>
                      <a:r>
                        <a:rPr lang="en-US" sz="1000"/>
                        <a:t>0</a:t>
                      </a:r>
                      <a:endParaRPr lang="en-US" sz="1000"/>
                    </a:p>
                  </a:txBody>
                  <a:tcPr/>
                </a:tc>
                <a:tc>
                  <a:txBody>
                    <a:bodyPr/>
                    <a:lstStyle/>
                    <a:p>
                      <a:r>
                        <a:rPr lang="en-US" sz="1000"/>
                        <a:t>4.6666666666667</a:t>
                      </a:r>
                      <a:endParaRPr lang="en-US" sz="1000"/>
                    </a:p>
                  </a:txBody>
                  <a:tcPr/>
                </a:tc>
                <a:extLst>
                  <a:ext uri="{0D108BD9-81ED-4DB2-BD59-A6C34878D82A}">
                    <a16:rowId xmlns:a16="http://schemas.microsoft.com/office/drawing/2014/main" val="4196775725"/>
                  </a:ext>
                </a:extLst>
              </a:tr>
              <a:tr h="370840">
                <a:tc>
                  <a:txBody>
                    <a:bodyPr/>
                    <a:lstStyle/>
                    <a:p>
                      <a:r>
                        <a:rPr lang="en-US" sz="1000"/>
                        <a:t>#ABK_Offers</a:t>
                      </a:r>
                      <a:endParaRPr lang="en-US" sz="1000"/>
                    </a:p>
                  </a:txBody>
                  <a:tcPr/>
                </a:tc>
                <a:tc>
                  <a:txBody>
                    <a:bodyPr/>
                    <a:lstStyle/>
                    <a:p>
                      <a:r>
                        <a:rPr lang="en-US" sz="1000"/>
                        <a:t>5</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3513348214"/>
                  </a:ext>
                </a:extLst>
              </a:tr>
              <a:tr h="370840">
                <a:tc>
                  <a:txBody>
                    <a:bodyPr/>
                    <a:lstStyle/>
                    <a:p>
                      <a:r>
                        <a:rPr lang="ar-AE" sz="1000"/>
                        <a:t>#عروض_البنك_الأهلي</a:t>
                      </a:r>
                      <a:endParaRPr lang="en-US" sz="1000"/>
                    </a:p>
                  </a:txBody>
                  <a:tcPr/>
                </a:tc>
                <a:tc>
                  <a:txBody>
                    <a:bodyPr/>
                    <a:lstStyle/>
                    <a:p>
                      <a:r>
                        <a:rPr lang="en-US" sz="1000"/>
                        <a:t>2</a:t>
                      </a:r>
                      <a:endParaRPr lang="en-US" sz="1000"/>
                    </a:p>
                  </a:txBody>
                  <a:tcPr/>
                </a:tc>
                <a:tc>
                  <a:txBody>
                    <a:bodyPr/>
                    <a:lstStyle/>
                    <a:p>
                      <a:r>
                        <a:rPr lang="en-US" sz="1000"/>
                        <a:t>3.5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3.5</a:t>
                      </a:r>
                      <a:endParaRPr lang="en-US" sz="1000"/>
                    </a:p>
                  </a:txBody>
                  <a:tcPr/>
                </a:tc>
                <a:extLst>
                  <a:ext uri="{0D108BD9-81ED-4DB2-BD59-A6C34878D82A}">
                    <a16:rowId xmlns:a16="http://schemas.microsoft.com/office/drawing/2014/main" val="3588324842"/>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80963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- 3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92578913"/>
                    </a:ext>
                  </a:extLst>
                </a:gridCol>
                <a:gridCol w="1234440">
                  <a:extLst>
                    <a:ext uri="{9D8B030D-6E8A-4147-A177-3AD203B41FA5}">
                      <a16:colId xmlns:a16="http://schemas.microsoft.com/office/drawing/2014/main" val="165441950"/>
                    </a:ext>
                  </a:extLst>
                </a:gridCol>
                <a:gridCol w="1234440">
                  <a:extLst>
                    <a:ext uri="{9D8B030D-6E8A-4147-A177-3AD203B41FA5}">
                      <a16:colId xmlns:a16="http://schemas.microsoft.com/office/drawing/2014/main" val="1012586802"/>
                    </a:ext>
                  </a:extLst>
                </a:gridCol>
                <a:gridCol w="1234440">
                  <a:extLst>
                    <a:ext uri="{9D8B030D-6E8A-4147-A177-3AD203B41FA5}">
                      <a16:colId xmlns:a16="http://schemas.microsoft.com/office/drawing/2014/main" val="3920361638"/>
                    </a:ext>
                  </a:extLst>
                </a:gridCol>
                <a:gridCol w="1234440">
                  <a:extLst>
                    <a:ext uri="{9D8B030D-6E8A-4147-A177-3AD203B41FA5}">
                      <a16:colId xmlns:a16="http://schemas.microsoft.com/office/drawing/2014/main" val="1990717801"/>
                    </a:ext>
                  </a:extLst>
                </a:gridCol>
                <a:gridCol w="1234440">
                  <a:extLst>
                    <a:ext uri="{9D8B030D-6E8A-4147-A177-3AD203B41FA5}">
                      <a16:colId xmlns:a16="http://schemas.microsoft.com/office/drawing/2014/main" val="2100628317"/>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643779633"/>
                  </a:ext>
                </a:extLst>
              </a:tr>
              <a:tr h="370840">
                <a:tc>
                  <a:txBody>
                    <a:bodyPr/>
                    <a:lstStyle/>
                    <a:p>
                      <a:r>
                        <a:rPr lang="en-US" sz="1000"/>
                        <a:t>#ABKMannequinChallenge</a:t>
                      </a:r>
                      <a:endParaRPr lang="en-US" sz="1000"/>
                    </a:p>
                  </a:txBody>
                  <a:tcPr/>
                </a:tc>
                <a:tc>
                  <a:txBody>
                    <a:bodyPr/>
                    <a:lstStyle/>
                    <a:p>
                      <a:r>
                        <a:rPr lang="en-US" sz="1000"/>
                        <a:t>1</a:t>
                      </a:r>
                      <a:endParaRPr lang="en-US" sz="1000"/>
                    </a:p>
                  </a:txBody>
                  <a:tcPr/>
                </a:tc>
                <a:tc>
                  <a:txBody>
                    <a:bodyPr/>
                    <a:lstStyle/>
                    <a:p>
                      <a:r>
                        <a:rPr lang="en-US" sz="1000"/>
                        <a:t>8</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3116322914"/>
                  </a:ext>
                </a:extLst>
              </a:tr>
              <a:tr h="370840">
                <a:tc>
                  <a:txBody>
                    <a:bodyPr/>
                    <a:lstStyle/>
                    <a:p>
                      <a:r>
                        <a:rPr lang="en-US" sz="1000"/>
                        <a:t>#ABK_Safety</a:t>
                      </a:r>
                      <a:endParaRPr lang="en-US" sz="1000"/>
                    </a:p>
                  </a:txBody>
                  <a:tcPr/>
                </a:tc>
                <a:tc>
                  <a:txBody>
                    <a:bodyPr/>
                    <a:lstStyle/>
                    <a:p>
                      <a:r>
                        <a:rPr lang="en-US" sz="1000"/>
                        <a:t>1</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2565965606"/>
                  </a:ext>
                </a:extLst>
              </a:tr>
              <a:tr h="370840">
                <a:tc>
                  <a:txBody>
                    <a:bodyPr/>
                    <a:lstStyle/>
                    <a:p>
                      <a:r>
                        <a:rPr lang="en-US" sz="1000"/>
                        <a:t>#ABK_Freedom</a:t>
                      </a:r>
                      <a:endParaRPr lang="en-US" sz="1000"/>
                    </a:p>
                  </a:txBody>
                  <a:tcPr/>
                </a:tc>
                <a:tc>
                  <a:txBody>
                    <a:bodyPr/>
                    <a:lstStyle/>
                    <a:p>
                      <a:r>
                        <a:rPr lang="en-US" sz="1000"/>
                        <a:t>3</a:t>
                      </a:r>
                      <a:endParaRPr lang="en-US" sz="1000"/>
                    </a:p>
                  </a:txBody>
                  <a:tcPr/>
                </a:tc>
                <a:tc>
                  <a:txBody>
                    <a:bodyPr/>
                    <a:lstStyle/>
                    <a:p>
                      <a:r>
                        <a:rPr lang="en-US" sz="1000"/>
                        <a:t>3.3333333333333</a:t>
                      </a:r>
                      <a:endParaRPr lang="en-US" sz="1000"/>
                    </a:p>
                  </a:txBody>
                  <a:tcPr/>
                </a:tc>
                <a:tc>
                  <a:txBody>
                    <a:bodyPr/>
                    <a:lstStyle/>
                    <a:p>
                      <a:r>
                        <a:rPr lang="en-US" sz="1000"/>
                        <a:t>0.33333333333333</a:t>
                      </a:r>
                      <a:endParaRPr lang="en-US" sz="1000"/>
                    </a:p>
                  </a:txBody>
                  <a:tcPr/>
                </a:tc>
                <a:tc>
                  <a:txBody>
                    <a:bodyPr/>
                    <a:lstStyle/>
                    <a:p>
                      <a:r>
                        <a:rPr lang="en-US" sz="1000"/>
                        <a:t>0</a:t>
                      </a:r>
                      <a:endParaRPr lang="en-US" sz="1000"/>
                    </a:p>
                  </a:txBody>
                  <a:tcPr/>
                </a:tc>
                <a:tc>
                  <a:txBody>
                    <a:bodyPr/>
                    <a:lstStyle/>
                    <a:p>
                      <a:r>
                        <a:rPr lang="en-US" sz="1000"/>
                        <a:t>3.6666666666667</a:t>
                      </a:r>
                      <a:endParaRPr lang="en-US" sz="1000"/>
                    </a:p>
                  </a:txBody>
                  <a:tcPr/>
                </a:tc>
                <a:extLst>
                  <a:ext uri="{0D108BD9-81ED-4DB2-BD59-A6C34878D82A}">
                    <a16:rowId xmlns:a16="http://schemas.microsoft.com/office/drawing/2014/main" val="3768246181"/>
                  </a:ext>
                </a:extLst>
              </a:tr>
              <a:tr h="370840">
                <a:tc>
                  <a:txBody>
                    <a:bodyPr/>
                    <a:lstStyle/>
                    <a:p>
                      <a:r>
                        <a:rPr lang="en-US" sz="1000"/>
                        <a:t>#abk_weekend</a:t>
                      </a:r>
                      <a:endParaRPr lang="en-US" sz="1000"/>
                    </a:p>
                  </a:txBody>
                  <a:tcPr/>
                </a:tc>
                <a:tc>
                  <a:txBody>
                    <a:bodyPr/>
                    <a:lstStyle/>
                    <a:p>
                      <a:r>
                        <a:rPr lang="en-US" sz="1000"/>
                        <a:t>1</a:t>
                      </a:r>
                      <a:endParaRPr lang="en-US" sz="1000"/>
                    </a:p>
                  </a:txBody>
                  <a:tcPr/>
                </a:tc>
                <a:tc>
                  <a:txBody>
                    <a:bodyPr/>
                    <a:lstStyle/>
                    <a:p>
                      <a:r>
                        <a:rPr lang="en-US" sz="1000"/>
                        <a:t>15</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16</a:t>
                      </a:r>
                      <a:endParaRPr lang="en-US" sz="1000"/>
                    </a:p>
                  </a:txBody>
                  <a:tcPr/>
                </a:tc>
                <a:extLst>
                  <a:ext uri="{0D108BD9-81ED-4DB2-BD59-A6C34878D82A}">
                    <a16:rowId xmlns:a16="http://schemas.microsoft.com/office/drawing/2014/main" val="2312784504"/>
                  </a:ext>
                </a:extLst>
              </a:tr>
              <a:tr h="370840">
                <a:tc>
                  <a:txBody>
                    <a:bodyPr/>
                    <a:lstStyle/>
                    <a:p>
                      <a:r>
                        <a:rPr lang="en-US" sz="1000"/>
                        <a:t>#ABK_UAE</a:t>
                      </a:r>
                      <a:endParaRPr lang="en-US" sz="1000"/>
                    </a:p>
                  </a:txBody>
                  <a:tcPr/>
                </a:tc>
                <a:tc>
                  <a:txBody>
                    <a:bodyPr/>
                    <a:lstStyle/>
                    <a:p>
                      <a:r>
                        <a:rPr lang="en-US" sz="1000"/>
                        <a:t>1</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4022156275"/>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21715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72883279"/>
                    </a:ext>
                  </a:extLst>
                </a:gridCol>
                <a:gridCol w="658368">
                  <a:extLst>
                    <a:ext uri="{9D8B030D-6E8A-4147-A177-3AD203B41FA5}">
                      <a16:colId xmlns:a16="http://schemas.microsoft.com/office/drawing/2014/main" val="669727181"/>
                    </a:ext>
                  </a:extLst>
                </a:gridCol>
                <a:gridCol w="658368">
                  <a:extLst>
                    <a:ext uri="{9D8B030D-6E8A-4147-A177-3AD203B41FA5}">
                      <a16:colId xmlns:a16="http://schemas.microsoft.com/office/drawing/2014/main" val="2057638897"/>
                    </a:ext>
                  </a:extLst>
                </a:gridCol>
                <a:gridCol w="658368">
                  <a:extLst>
                    <a:ext uri="{9D8B030D-6E8A-4147-A177-3AD203B41FA5}">
                      <a16:colId xmlns:a16="http://schemas.microsoft.com/office/drawing/2014/main" val="1782891622"/>
                    </a:ext>
                  </a:extLst>
                </a:gridCol>
                <a:gridCol w="658368">
                  <a:extLst>
                    <a:ext uri="{9D8B030D-6E8A-4147-A177-3AD203B41FA5}">
                      <a16:colId xmlns:a16="http://schemas.microsoft.com/office/drawing/2014/main" val="3410726743"/>
                    </a:ext>
                  </a:extLst>
                </a:gridCol>
                <a:gridCol w="658368">
                  <a:extLst>
                    <a:ext uri="{9D8B030D-6E8A-4147-A177-3AD203B41FA5}">
                      <a16:colId xmlns:a16="http://schemas.microsoft.com/office/drawing/2014/main" val="2311743814"/>
                    </a:ext>
                  </a:extLst>
                </a:gridCol>
                <a:gridCol w="658368">
                  <a:extLst>
                    <a:ext uri="{9D8B030D-6E8A-4147-A177-3AD203B41FA5}">
                      <a16:colId xmlns:a16="http://schemas.microsoft.com/office/drawing/2014/main" val="17356523"/>
                    </a:ext>
                  </a:extLst>
                </a:gridCol>
                <a:gridCol w="658368">
                  <a:extLst>
                    <a:ext uri="{9D8B030D-6E8A-4147-A177-3AD203B41FA5}">
                      <a16:colId xmlns:a16="http://schemas.microsoft.com/office/drawing/2014/main" val="2655734791"/>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781740343"/>
                  </a:ext>
                </a:extLst>
              </a:tr>
              <a:tr h="370840">
                <a:tc>
                  <a:txBody>
                    <a:bodyPr/>
                    <a:lstStyle/>
                    <a:p>
                      <a:r>
                        <a:rPr lang="en-US" sz="1000" b="1"/>
                        <a:t>Kuwait Finance House ( KFH ) - 2016-12-07 15:23:32</a:t>
                      </a:r>
                      <a:r>
                        <a:rPr lang="en-US" sz="1000"/>
                        <a:t>
</a:t>
                      </a:r>
                      <a:r>
                        <a:rPr lang="ar-AE" sz="1000"/>
                        <a:t>الكويت والسعودية قلبان في جوف واحد
</a:t>
                      </a:r>
                      <a:r>
                        <a:rPr lang="en-US" sz="1000"/>
                        <a:t>🇸🇦🇰🇼
#</a:t>
                      </a:r>
                      <a:r>
                        <a:rPr lang="ar-AE" sz="1000"/>
                        <a:t>الكويت_ترحب_بسلمان</a:t>
                      </a:r>
                      <a:endParaRPr lang="en-US" sz="1000"/>
                    </a:p>
                  </a:txBody>
                  <a:tcPr/>
                </a:tc>
                <a:tc>
                  <a:txBody>
                    <a:bodyPr/>
                    <a:lstStyle/>
                    <a:p>
                      <a:r>
                        <a:rPr lang="en-US" sz="1000"/>
                        <a:t>523</a:t>
                      </a:r>
                      <a:endParaRPr lang="en-US" sz="1000"/>
                    </a:p>
                  </a:txBody>
                  <a:tcPr/>
                </a:tc>
                <a:tc>
                  <a:txBody>
                    <a:bodyPr/>
                    <a:lstStyle/>
                    <a:p>
                      <a:r>
                        <a:rPr lang="en-US" sz="1000"/>
                        <a:t>437</a:t>
                      </a:r>
                      <a:endParaRPr lang="en-US" sz="1000"/>
                    </a:p>
                  </a:txBody>
                  <a:tcPr/>
                </a:tc>
                <a:tc>
                  <a:txBody>
                    <a:bodyPr/>
                    <a:lstStyle/>
                    <a:p>
                      <a:r>
                        <a:rPr lang="en-US" sz="1000"/>
                        <a:t>8</a:t>
                      </a:r>
                      <a:endParaRPr lang="en-US" sz="1000"/>
                    </a:p>
                  </a:txBody>
                  <a:tcPr/>
                </a:tc>
                <a:tc>
                  <a:txBody>
                    <a:bodyPr/>
                    <a:lstStyle/>
                    <a:p>
                      <a:r>
                        <a:rPr lang="en-US" sz="1000"/>
                        <a:t>78</a:t>
                      </a:r>
                      <a:endParaRPr lang="en-US" sz="1000"/>
                    </a:p>
                  </a:txBody>
                  <a:tcPr/>
                </a:tc>
                <a:tc>
                  <a:txBody>
                    <a:bodyPr/>
                    <a:lstStyle/>
                    <a:p>
                      <a:r>
                        <a:rPr lang="en-US" sz="1000"/>
                        <a:t>0.3105%</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976275959"/>
                  </a:ext>
                </a:extLst>
              </a:tr>
              <a:tr h="370840">
                <a:tc>
                  <a:txBody>
                    <a:bodyPr/>
                    <a:lstStyle/>
                    <a:p>
                      <a:r>
                        <a:rPr lang="en-US" sz="1000" b="1"/>
                        <a:t>Kuwait Finance House ( KFH ) - 2016-12-08 08:54:53</a:t>
                      </a:r>
                      <a:r>
                        <a:rPr lang="en-US" sz="1000"/>
                        <a:t>
</a:t>
                      </a:r>
                      <a:r>
                        <a:rPr lang="ar-AE" sz="1000"/>
                        <a:t>ترحب مجموعة بيت التمويل الكويتي "بيتك"
بخادم الحرمين الشريفين
الملك سلمان بن عبدالعزيز آل سعود حفظه الله ورعاه
ضيفاً عزيزاً على أخيه صاحب السمو أمير البلاد
الشيخ صباح الأحمد الجابر الصباح حفظه الله ورعاه
متمنين لجلالته طيب الإقامة بين أهله وأحبائه في بلده الكويت
#الكويت_ترحب_بسلمان</a:t>
                      </a:r>
                      <a:endParaRPr lang="en-US" sz="1000"/>
                    </a:p>
                  </a:txBody>
                  <a:tcPr/>
                </a:tc>
                <a:tc>
                  <a:txBody>
                    <a:bodyPr/>
                    <a:lstStyle/>
                    <a:p>
                      <a:r>
                        <a:rPr lang="en-US" sz="1000"/>
                        <a:t>452</a:t>
                      </a:r>
                      <a:endParaRPr lang="en-US" sz="1000"/>
                    </a:p>
                  </a:txBody>
                  <a:tcPr/>
                </a:tc>
                <a:tc>
                  <a:txBody>
                    <a:bodyPr/>
                    <a:lstStyle/>
                    <a:p>
                      <a:r>
                        <a:rPr lang="en-US" sz="1000"/>
                        <a:t>402</a:t>
                      </a:r>
                      <a:endParaRPr lang="en-US" sz="1000"/>
                    </a:p>
                  </a:txBody>
                  <a:tcPr/>
                </a:tc>
                <a:tc>
                  <a:txBody>
                    <a:bodyPr/>
                    <a:lstStyle/>
                    <a:p>
                      <a:r>
                        <a:rPr lang="en-US" sz="1000"/>
                        <a:t>12</a:t>
                      </a:r>
                      <a:endParaRPr lang="en-US" sz="1000"/>
                    </a:p>
                  </a:txBody>
                  <a:tcPr/>
                </a:tc>
                <a:tc>
                  <a:txBody>
                    <a:bodyPr/>
                    <a:lstStyle/>
                    <a:p>
                      <a:r>
                        <a:rPr lang="en-US" sz="1000"/>
                        <a:t>38</a:t>
                      </a:r>
                      <a:endParaRPr lang="en-US" sz="1000"/>
                    </a:p>
                  </a:txBody>
                  <a:tcPr/>
                </a:tc>
                <a:tc>
                  <a:txBody>
                    <a:bodyPr/>
                    <a:lstStyle/>
                    <a:p>
                      <a:r>
                        <a:rPr lang="en-US" sz="1000"/>
                        <a:t>0.2681%</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435038321"/>
                  </a:ext>
                </a:extLst>
              </a:tr>
              <a:tr h="370840">
                <a:tc>
                  <a:txBody>
                    <a:bodyPr/>
                    <a:lstStyle/>
                    <a:p>
                      <a:r>
                        <a:rPr lang="en-US" sz="1000" b="1"/>
                        <a:t>NBKGroup - 2016-11-24 07:58:59</a:t>
                      </a:r>
                      <a:r>
                        <a:rPr lang="en-US" sz="1000"/>
                        <a:t>
#MannequinChallenge</a:t>
                      </a:r>
                      <a:endParaRPr lang="en-US" sz="1000"/>
                    </a:p>
                  </a:txBody>
                  <a:tcPr/>
                </a:tc>
                <a:tc>
                  <a:txBody>
                    <a:bodyPr/>
                    <a:lstStyle/>
                    <a:p>
                      <a:r>
                        <a:rPr lang="en-US" sz="1000"/>
                        <a:t>246</a:t>
                      </a:r>
                      <a:endParaRPr lang="en-US" sz="1000"/>
                    </a:p>
                  </a:txBody>
                  <a:tcPr/>
                </a:tc>
                <a:tc>
                  <a:txBody>
                    <a:bodyPr/>
                    <a:lstStyle/>
                    <a:p>
                      <a:r>
                        <a:rPr lang="en-US" sz="1000"/>
                        <a:t>206</a:t>
                      </a:r>
                      <a:endParaRPr lang="en-US" sz="1000"/>
                    </a:p>
                  </a:txBody>
                  <a:tcPr/>
                </a:tc>
                <a:tc>
                  <a:txBody>
                    <a:bodyPr/>
                    <a:lstStyle/>
                    <a:p>
                      <a:r>
                        <a:rPr lang="en-US" sz="1000"/>
                        <a:t>22</a:t>
                      </a:r>
                      <a:endParaRPr lang="en-US" sz="1000"/>
                    </a:p>
                  </a:txBody>
                  <a:tcPr/>
                </a:tc>
                <a:tc>
                  <a:txBody>
                    <a:bodyPr/>
                    <a:lstStyle/>
                    <a:p>
                      <a:r>
                        <a:rPr lang="en-US" sz="1000"/>
                        <a:t>18</a:t>
                      </a:r>
                      <a:endParaRPr lang="en-US" sz="1000"/>
                    </a:p>
                  </a:txBody>
                  <a:tcPr/>
                </a:tc>
                <a:tc>
                  <a:txBody>
                    <a:bodyPr/>
                    <a:lstStyle/>
                    <a:p>
                      <a:r>
                        <a:rPr lang="en-US" sz="1000"/>
                        <a:t>0.1578%</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185202772"/>
                  </a:ext>
                </a:extLst>
              </a:tr>
              <a:tr h="370840">
                <a:tc>
                  <a:txBody>
                    <a:bodyPr/>
                    <a:lstStyle/>
                    <a:p>
                      <a:r>
                        <a:rPr lang="en-US" sz="1000" b="1"/>
                        <a:t>NBKGroup - 2016-12-03 08:07:29</a:t>
                      </a:r>
                      <a:r>
                        <a:rPr lang="en-US" sz="1000"/>
                        <a:t>
</a:t>
                      </a:r>
                      <a:r>
                        <a:rPr lang="ar-AE" sz="1000"/>
                        <a:t>انطلقوا المتسابقين! 
</a:t>
                      </a:r>
                      <a:r>
                        <a:rPr lang="en-US" sz="1000"/>
                        <a:t>The race is on!
#NBKWalkathon #100MillionSteps #100_</a:t>
                      </a:r>
                      <a:r>
                        <a:rPr lang="ar-AE" sz="1000"/>
                        <a:t>مليون_خطوة</a:t>
                      </a:r>
                      <a:endParaRPr lang="en-US" sz="1000"/>
                    </a:p>
                  </a:txBody>
                  <a:tcPr/>
                </a:tc>
                <a:tc>
                  <a:txBody>
                    <a:bodyPr/>
                    <a:lstStyle/>
                    <a:p>
                      <a:r>
                        <a:rPr lang="en-US" sz="1000"/>
                        <a:t>174</a:t>
                      </a:r>
                      <a:endParaRPr lang="en-US" sz="1000"/>
                    </a:p>
                  </a:txBody>
                  <a:tcPr/>
                </a:tc>
                <a:tc>
                  <a:txBody>
                    <a:bodyPr/>
                    <a:lstStyle/>
                    <a:p>
                      <a:r>
                        <a:rPr lang="en-US" sz="1000"/>
                        <a:t>132</a:t>
                      </a:r>
                      <a:endParaRPr lang="en-US" sz="1000"/>
                    </a:p>
                  </a:txBody>
                  <a:tcPr/>
                </a:tc>
                <a:tc>
                  <a:txBody>
                    <a:bodyPr/>
                    <a:lstStyle/>
                    <a:p>
                      <a:r>
                        <a:rPr lang="en-US" sz="1000"/>
                        <a:t>9</a:t>
                      </a:r>
                      <a:endParaRPr lang="en-US" sz="1000"/>
                    </a:p>
                  </a:txBody>
                  <a:tcPr/>
                </a:tc>
                <a:tc>
                  <a:txBody>
                    <a:bodyPr/>
                    <a:lstStyle/>
                    <a:p>
                      <a:r>
                        <a:rPr lang="en-US" sz="1000"/>
                        <a:t>33</a:t>
                      </a:r>
                      <a:endParaRPr lang="en-US" sz="1000"/>
                    </a:p>
                  </a:txBody>
                  <a:tcPr/>
                </a:tc>
                <a:tc>
                  <a:txBody>
                    <a:bodyPr/>
                    <a:lstStyle/>
                    <a:p>
                      <a:r>
                        <a:rPr lang="en-US" sz="1000"/>
                        <a:t>0.1101%</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152112944"/>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7515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3067752"/>
                    </a:ext>
                  </a:extLst>
                </a:gridCol>
                <a:gridCol w="658368">
                  <a:extLst>
                    <a:ext uri="{9D8B030D-6E8A-4147-A177-3AD203B41FA5}">
                      <a16:colId xmlns:a16="http://schemas.microsoft.com/office/drawing/2014/main" val="466522585"/>
                    </a:ext>
                  </a:extLst>
                </a:gridCol>
                <a:gridCol w="658368">
                  <a:extLst>
                    <a:ext uri="{9D8B030D-6E8A-4147-A177-3AD203B41FA5}">
                      <a16:colId xmlns:a16="http://schemas.microsoft.com/office/drawing/2014/main" val="2989554601"/>
                    </a:ext>
                  </a:extLst>
                </a:gridCol>
                <a:gridCol w="658368">
                  <a:extLst>
                    <a:ext uri="{9D8B030D-6E8A-4147-A177-3AD203B41FA5}">
                      <a16:colId xmlns:a16="http://schemas.microsoft.com/office/drawing/2014/main" val="1141026632"/>
                    </a:ext>
                  </a:extLst>
                </a:gridCol>
                <a:gridCol w="658368">
                  <a:extLst>
                    <a:ext uri="{9D8B030D-6E8A-4147-A177-3AD203B41FA5}">
                      <a16:colId xmlns:a16="http://schemas.microsoft.com/office/drawing/2014/main" val="2916046895"/>
                    </a:ext>
                  </a:extLst>
                </a:gridCol>
                <a:gridCol w="658368">
                  <a:extLst>
                    <a:ext uri="{9D8B030D-6E8A-4147-A177-3AD203B41FA5}">
                      <a16:colId xmlns:a16="http://schemas.microsoft.com/office/drawing/2014/main" val="776026300"/>
                    </a:ext>
                  </a:extLst>
                </a:gridCol>
                <a:gridCol w="658368">
                  <a:extLst>
                    <a:ext uri="{9D8B030D-6E8A-4147-A177-3AD203B41FA5}">
                      <a16:colId xmlns:a16="http://schemas.microsoft.com/office/drawing/2014/main" val="3353758459"/>
                    </a:ext>
                  </a:extLst>
                </a:gridCol>
                <a:gridCol w="658368">
                  <a:extLst>
                    <a:ext uri="{9D8B030D-6E8A-4147-A177-3AD203B41FA5}">
                      <a16:colId xmlns:a16="http://schemas.microsoft.com/office/drawing/2014/main" val="1617602355"/>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823319572"/>
                  </a:ext>
                </a:extLst>
              </a:tr>
              <a:tr h="370840">
                <a:tc>
                  <a:txBody>
                    <a:bodyPr/>
                    <a:lstStyle/>
                    <a:p>
                      <a:r>
                        <a:rPr lang="en-US" sz="1000" b="1"/>
                        <a:t>Warba Bank - 2016-12-17 12:40:27</a:t>
                      </a:r>
                      <a:r>
                        <a:rPr lang="en-US" sz="1000"/>
                        <a:t>
‫</a:t>
                      </a:r>
                      <a:r>
                        <a:rPr lang="ar-AE" sz="1000"/>
                        <a:t>شارك في مسابقة وربة واربح ٥٠ د.ك.‬
‫</a:t>
                      </a:r>
                      <a:r>
                        <a:rPr lang="en-US" sz="1000"/>
                        <a:t>⁦‪https://instagram.com/p/BOHldACAaTa/‬⁩‬</a:t>
                      </a:r>
                      <a:endParaRPr lang="en-US" sz="1000"/>
                    </a:p>
                  </a:txBody>
                  <a:tcPr/>
                </a:tc>
                <a:tc>
                  <a:txBody>
                    <a:bodyPr/>
                    <a:lstStyle/>
                    <a:p>
                      <a:r>
                        <a:rPr lang="en-US" sz="1000"/>
                        <a:t>153</a:t>
                      </a:r>
                      <a:endParaRPr lang="en-US" sz="1000"/>
                    </a:p>
                  </a:txBody>
                  <a:tcPr/>
                </a:tc>
                <a:tc>
                  <a:txBody>
                    <a:bodyPr/>
                    <a:lstStyle/>
                    <a:p>
                      <a:r>
                        <a:rPr lang="en-US" sz="1000"/>
                        <a:t>34</a:t>
                      </a:r>
                      <a:endParaRPr lang="en-US" sz="1000"/>
                    </a:p>
                  </a:txBody>
                  <a:tcPr/>
                </a:tc>
                <a:tc>
                  <a:txBody>
                    <a:bodyPr/>
                    <a:lstStyle/>
                    <a:p>
                      <a:r>
                        <a:rPr lang="en-US" sz="1000"/>
                        <a:t>118</a:t>
                      </a:r>
                      <a:endParaRPr lang="en-US" sz="1000"/>
                    </a:p>
                  </a:txBody>
                  <a:tcPr/>
                </a:tc>
                <a:tc>
                  <a:txBody>
                    <a:bodyPr/>
                    <a:lstStyle/>
                    <a:p>
                      <a:r>
                        <a:rPr lang="en-US" sz="1000"/>
                        <a:t>1</a:t>
                      </a:r>
                      <a:endParaRPr lang="en-US" sz="1000"/>
                    </a:p>
                  </a:txBody>
                  <a:tcPr/>
                </a:tc>
                <a:tc>
                  <a:txBody>
                    <a:bodyPr/>
                    <a:lstStyle/>
                    <a:p>
                      <a:r>
                        <a:rPr lang="en-US" sz="1000"/>
                        <a:t>0.7251%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265410474"/>
                  </a:ext>
                </a:extLst>
              </a:tr>
              <a:tr h="370840">
                <a:tc>
                  <a:txBody>
                    <a:bodyPr/>
                    <a:lstStyle/>
                    <a:p>
                      <a:r>
                        <a:rPr lang="en-US" sz="1000" b="1"/>
                        <a:t>NBKGroup - 2016-12-03 11:23:35</a:t>
                      </a:r>
                      <a:r>
                        <a:rPr lang="en-US" sz="1000"/>
                        <a:t>
</a:t>
                      </a:r>
                      <a:r>
                        <a:rPr lang="ar-AE" sz="1000"/>
                        <a:t>حضور الادارة التنفيذية لبنك الكويت الوطني وتكريم الفائزين بسباق الوطني للمشي 2016. حظا أوفر لمن لم يحالفه الحظ! 
</a:t>
                      </a:r>
                      <a:r>
                        <a:rPr lang="en-US" sz="1000"/>
                        <a:t>NBK's management awarding the winners of #NBKWalkathon 2016. Congratulations!
#100MillionSteps</a:t>
                      </a:r>
                      <a:endParaRPr lang="en-US" sz="1000"/>
                    </a:p>
                  </a:txBody>
                  <a:tcPr/>
                </a:tc>
                <a:tc>
                  <a:txBody>
                    <a:bodyPr/>
                    <a:lstStyle/>
                    <a:p>
                      <a:r>
                        <a:rPr lang="en-US" sz="1000"/>
                        <a:t>146</a:t>
                      </a:r>
                      <a:endParaRPr lang="en-US" sz="1000"/>
                    </a:p>
                  </a:txBody>
                  <a:tcPr/>
                </a:tc>
                <a:tc>
                  <a:txBody>
                    <a:bodyPr/>
                    <a:lstStyle/>
                    <a:p>
                      <a:r>
                        <a:rPr lang="en-US" sz="1000"/>
                        <a:t>114</a:t>
                      </a:r>
                      <a:endParaRPr lang="en-US" sz="1000"/>
                    </a:p>
                  </a:txBody>
                  <a:tcPr/>
                </a:tc>
                <a:tc>
                  <a:txBody>
                    <a:bodyPr/>
                    <a:lstStyle/>
                    <a:p>
                      <a:r>
                        <a:rPr lang="en-US" sz="1000"/>
                        <a:t>21</a:t>
                      </a:r>
                      <a:endParaRPr lang="en-US" sz="1000"/>
                    </a:p>
                  </a:txBody>
                  <a:tcPr/>
                </a:tc>
                <a:tc>
                  <a:txBody>
                    <a:bodyPr/>
                    <a:lstStyle/>
                    <a:p>
                      <a:r>
                        <a:rPr lang="en-US" sz="1000"/>
                        <a:t>11</a:t>
                      </a:r>
                      <a:endParaRPr lang="en-US" sz="1000"/>
                    </a:p>
                  </a:txBody>
                  <a:tcPr/>
                </a:tc>
                <a:tc>
                  <a:txBody>
                    <a:bodyPr/>
                    <a:lstStyle/>
                    <a:p>
                      <a:r>
                        <a:rPr lang="en-US" sz="1000"/>
                        <a:t>0.0924%</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201854594"/>
                  </a:ext>
                </a:extLst>
              </a:tr>
              <a:tr h="370840">
                <a:tc>
                  <a:txBody>
                    <a:bodyPr/>
                    <a:lstStyle/>
                    <a:p>
                      <a:r>
                        <a:rPr lang="en-US" sz="1000" b="1"/>
                        <a:t>NBKGroup - 2016-11-26 08:14:07</a:t>
                      </a:r>
                      <a:r>
                        <a:rPr lang="en-US" sz="1000"/>
                        <a:t>
</a:t>
                      </a:r>
                      <a:r>
                        <a:rPr lang="ar-AE" sz="1000"/>
                        <a:t>تعتمد فرص دخولك في سحب الجوهرة  الشهري على 125,000 د.ك على الحد الأدنى للرصيد المتوفر في حسابك في الشهر السابق لشهر السحب #</a:t>
                      </a:r>
                      <a:r>
                        <a:rPr lang="en-US" sz="1000"/>
                        <a:t>NBKJawhara</a:t>
                      </a:r>
                      <a:endParaRPr lang="en-US" sz="1000"/>
                    </a:p>
                  </a:txBody>
                  <a:tcPr/>
                </a:tc>
                <a:tc>
                  <a:txBody>
                    <a:bodyPr/>
                    <a:lstStyle/>
                    <a:p>
                      <a:r>
                        <a:rPr lang="en-US" sz="1000"/>
                        <a:t>136</a:t>
                      </a:r>
                      <a:endParaRPr lang="en-US" sz="1000"/>
                    </a:p>
                  </a:txBody>
                  <a:tcPr/>
                </a:tc>
                <a:tc>
                  <a:txBody>
                    <a:bodyPr/>
                    <a:lstStyle/>
                    <a:p>
                      <a:r>
                        <a:rPr lang="en-US" sz="1000"/>
                        <a:t>91</a:t>
                      </a:r>
                      <a:endParaRPr lang="en-US" sz="1000"/>
                    </a:p>
                  </a:txBody>
                  <a:tcPr/>
                </a:tc>
                <a:tc>
                  <a:txBody>
                    <a:bodyPr/>
                    <a:lstStyle/>
                    <a:p>
                      <a:r>
                        <a:rPr lang="en-US" sz="1000"/>
                        <a:t>45</a:t>
                      </a:r>
                      <a:endParaRPr lang="en-US" sz="1000"/>
                    </a:p>
                  </a:txBody>
                  <a:tcPr/>
                </a:tc>
                <a:tc>
                  <a:txBody>
                    <a:bodyPr/>
                    <a:lstStyle/>
                    <a:p>
                      <a:r>
                        <a:rPr lang="en-US" sz="1000"/>
                        <a:t>0</a:t>
                      </a:r>
                      <a:endParaRPr lang="en-US" sz="1000"/>
                    </a:p>
                  </a:txBody>
                  <a:tcPr/>
                </a:tc>
                <a:tc>
                  <a:txBody>
                    <a:bodyPr/>
                    <a:lstStyle/>
                    <a:p>
                      <a:r>
                        <a:rPr lang="en-US" sz="1000"/>
                        <a:t>0.0870%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0708030"/>
                  </a:ext>
                </a:extLst>
              </a:tr>
              <a:tr h="370840">
                <a:tc>
                  <a:txBody>
                    <a:bodyPr/>
                    <a:lstStyle/>
                    <a:p>
                      <a:r>
                        <a:rPr lang="en-US" sz="1000" b="1"/>
                        <a:t>NBKGroup - 2016-12-06 11:52:55</a:t>
                      </a:r>
                      <a:r>
                        <a:rPr lang="en-US" sz="1000"/>
                        <a:t>
</a:t>
                      </a:r>
                      <a:r>
                        <a:rPr lang="ar-AE" sz="1000"/>
                        <a:t>مبروك عميلنا/ عمار محمود الرابح بالسحب الأسبوعي بمبلغ 5،000 د.ك. يمكن ان تكون انت سعيد الحظ التالي!</a:t>
                      </a:r>
                      <a:endParaRPr lang="en-US" sz="1000"/>
                    </a:p>
                  </a:txBody>
                  <a:tcPr/>
                </a:tc>
                <a:tc>
                  <a:txBody>
                    <a:bodyPr/>
                    <a:lstStyle/>
                    <a:p>
                      <a:r>
                        <a:rPr lang="en-US" sz="1000"/>
                        <a:t>127</a:t>
                      </a:r>
                      <a:endParaRPr lang="en-US" sz="1000"/>
                    </a:p>
                  </a:txBody>
                  <a:tcPr/>
                </a:tc>
                <a:tc>
                  <a:txBody>
                    <a:bodyPr/>
                    <a:lstStyle/>
                    <a:p>
                      <a:r>
                        <a:rPr lang="en-US" sz="1000"/>
                        <a:t>95</a:t>
                      </a:r>
                      <a:endParaRPr lang="en-US" sz="1000"/>
                    </a:p>
                  </a:txBody>
                  <a:tcPr/>
                </a:tc>
                <a:tc>
                  <a:txBody>
                    <a:bodyPr/>
                    <a:lstStyle/>
                    <a:p>
                      <a:r>
                        <a:rPr lang="en-US" sz="1000"/>
                        <a:t>32</a:t>
                      </a:r>
                      <a:endParaRPr lang="en-US" sz="1000"/>
                    </a:p>
                  </a:txBody>
                  <a:tcPr/>
                </a:tc>
                <a:tc>
                  <a:txBody>
                    <a:bodyPr/>
                    <a:lstStyle/>
                    <a:p>
                      <a:r>
                        <a:rPr lang="en-US" sz="1000"/>
                        <a:t>0</a:t>
                      </a:r>
                      <a:endParaRPr lang="en-US" sz="1000"/>
                    </a:p>
                  </a:txBody>
                  <a:tcPr/>
                </a:tc>
                <a:tc>
                  <a:txBody>
                    <a:bodyPr/>
                    <a:lstStyle/>
                    <a:p>
                      <a:r>
                        <a:rPr lang="en-US" sz="1000"/>
                        <a:t>0.0799%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589721933"/>
                  </a:ext>
                </a:extLst>
              </a:tr>
              <a:tr h="370840">
                <a:tc>
                  <a:txBody>
                    <a:bodyPr/>
                    <a:lstStyle/>
                    <a:p>
                      <a:r>
                        <a:rPr lang="en-US" sz="1000" b="1"/>
                        <a:t>Warba Bank - 2016-12-08 17:30:25</a:t>
                      </a:r>
                      <a:r>
                        <a:rPr lang="en-US" sz="1000"/>
                        <a:t>
</a:t>
                      </a:r>
                      <a:r>
                        <a:rPr lang="ar-AE" sz="1000"/>
                        <a:t>بنك وربة يرحب بزيارة الملك سلمان بن عبد العزيز لوطنه الثاني الكويت </a:t>
                      </a:r>
                      <a:r>
                        <a:rPr lang="en-US" sz="1000"/>
                        <a:t>🇸🇦🇰🇼
#</a:t>
                      </a:r>
                      <a:r>
                        <a:rPr lang="ar-AE" sz="1000"/>
                        <a:t>بنك_وربة #نتميز_بالحلول
#الكويت_ترحب_بسلمان</a:t>
                      </a:r>
                      <a:endParaRPr lang="en-US" sz="1000"/>
                    </a:p>
                  </a:txBody>
                  <a:tcPr/>
                </a:tc>
                <a:tc>
                  <a:txBody>
                    <a:bodyPr/>
                    <a:lstStyle/>
                    <a:p>
                      <a:r>
                        <a:rPr lang="en-US" sz="1000"/>
                        <a:t>114</a:t>
                      </a:r>
                      <a:endParaRPr lang="en-US" sz="1000"/>
                    </a:p>
                  </a:txBody>
                  <a:tcPr/>
                </a:tc>
                <a:tc>
                  <a:txBody>
                    <a:bodyPr/>
                    <a:lstStyle/>
                    <a:p>
                      <a:r>
                        <a:rPr lang="en-US" sz="1000"/>
                        <a:t>95</a:t>
                      </a:r>
                      <a:endParaRPr lang="en-US" sz="1000"/>
                    </a:p>
                  </a:txBody>
                  <a:tcPr/>
                </a:tc>
                <a:tc>
                  <a:txBody>
                    <a:bodyPr/>
                    <a:lstStyle/>
                    <a:p>
                      <a:r>
                        <a:rPr lang="en-US" sz="1000"/>
                        <a:t>1</a:t>
                      </a:r>
                      <a:endParaRPr lang="en-US" sz="1000"/>
                    </a:p>
                  </a:txBody>
                  <a:tcPr/>
                </a:tc>
                <a:tc>
                  <a:txBody>
                    <a:bodyPr/>
                    <a:lstStyle/>
                    <a:p>
                      <a:r>
                        <a:rPr lang="en-US" sz="1000"/>
                        <a:t>18</a:t>
                      </a:r>
                      <a:endParaRPr lang="en-US" sz="1000"/>
                    </a:p>
                  </a:txBody>
                  <a:tcPr/>
                </a:tc>
                <a:tc>
                  <a:txBody>
                    <a:bodyPr/>
                    <a:lstStyle/>
                    <a:p>
                      <a:r>
                        <a:rPr lang="en-US" sz="1000"/>
                        <a:t>0.5405%</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531676028"/>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29242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16977611"/>
                    </a:ext>
                  </a:extLst>
                </a:gridCol>
                <a:gridCol w="658368">
                  <a:extLst>
                    <a:ext uri="{9D8B030D-6E8A-4147-A177-3AD203B41FA5}">
                      <a16:colId xmlns:a16="http://schemas.microsoft.com/office/drawing/2014/main" val="1224166464"/>
                    </a:ext>
                  </a:extLst>
                </a:gridCol>
                <a:gridCol w="658368">
                  <a:extLst>
                    <a:ext uri="{9D8B030D-6E8A-4147-A177-3AD203B41FA5}">
                      <a16:colId xmlns:a16="http://schemas.microsoft.com/office/drawing/2014/main" val="75002837"/>
                    </a:ext>
                  </a:extLst>
                </a:gridCol>
                <a:gridCol w="658368">
                  <a:extLst>
                    <a:ext uri="{9D8B030D-6E8A-4147-A177-3AD203B41FA5}">
                      <a16:colId xmlns:a16="http://schemas.microsoft.com/office/drawing/2014/main" val="2779123817"/>
                    </a:ext>
                  </a:extLst>
                </a:gridCol>
                <a:gridCol w="658368">
                  <a:extLst>
                    <a:ext uri="{9D8B030D-6E8A-4147-A177-3AD203B41FA5}">
                      <a16:colId xmlns:a16="http://schemas.microsoft.com/office/drawing/2014/main" val="2651431735"/>
                    </a:ext>
                  </a:extLst>
                </a:gridCol>
                <a:gridCol w="658368">
                  <a:extLst>
                    <a:ext uri="{9D8B030D-6E8A-4147-A177-3AD203B41FA5}">
                      <a16:colId xmlns:a16="http://schemas.microsoft.com/office/drawing/2014/main" val="848753224"/>
                    </a:ext>
                  </a:extLst>
                </a:gridCol>
                <a:gridCol w="658368">
                  <a:extLst>
                    <a:ext uri="{9D8B030D-6E8A-4147-A177-3AD203B41FA5}">
                      <a16:colId xmlns:a16="http://schemas.microsoft.com/office/drawing/2014/main" val="4161534180"/>
                    </a:ext>
                  </a:extLst>
                </a:gridCol>
                <a:gridCol w="658368">
                  <a:extLst>
                    <a:ext uri="{9D8B030D-6E8A-4147-A177-3AD203B41FA5}">
                      <a16:colId xmlns:a16="http://schemas.microsoft.com/office/drawing/2014/main" val="3134654500"/>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064106844"/>
                  </a:ext>
                </a:extLst>
              </a:tr>
              <a:tr h="370840">
                <a:tc>
                  <a:txBody>
                    <a:bodyPr/>
                    <a:lstStyle/>
                    <a:p>
                      <a:r>
                        <a:rPr lang="en-US" sz="1000" b="1"/>
                        <a:t>NBKGroup - 2016-12-04 08:28:05</a:t>
                      </a:r>
                      <a:r>
                        <a:rPr lang="en-US" sz="1000"/>
                        <a:t>
#NBKSalaryTransfer
</a:t>
                      </a:r>
                      <a:r>
                        <a:rPr lang="ar-AE" sz="1000"/>
                        <a:t>إن كان راتبك في الوطني فأنت بالتأكيد من الفائزين المحظوظين! جائزة نقدية تبدأ من 100 د.ك وتصل 10000 د.ك، أو قرض يصل الى بقيمة 10000 د.ك لمدة ثلاث سنوات ومن دون فائدة ، بالاضافة إلى فرصة لدخول السحب على سيارة </a:t>
                      </a:r>
                      <a:r>
                        <a:rPr lang="en-US" sz="1000"/>
                        <a:t>Range Rover Evoque </a:t>
                      </a:r>
                      <a:r>
                        <a:rPr lang="ar-AE" sz="1000"/>
                        <a:t>الجديدة!
</a:t>
                      </a:r>
                      <a:r>
                        <a:rPr lang="en-US" sz="1000"/>
                        <a:t>Transfer your salary to NBK and win instantly from KD 100 to KD 10,000 and enter draws throughout the year for a brand new Range Rover Evoque among many other benefits. Visit nbk.com/salarytransfer</a:t>
                      </a:r>
                      <a:endParaRPr lang="en-US" sz="1000"/>
                    </a:p>
                  </a:txBody>
                  <a:tcPr/>
                </a:tc>
                <a:tc>
                  <a:txBody>
                    <a:bodyPr/>
                    <a:lstStyle/>
                    <a:p>
                      <a:r>
                        <a:rPr lang="en-US" sz="1000"/>
                        <a:t>114</a:t>
                      </a:r>
                      <a:endParaRPr lang="en-US" sz="1000"/>
                    </a:p>
                  </a:txBody>
                  <a:tcPr/>
                </a:tc>
                <a:tc>
                  <a:txBody>
                    <a:bodyPr/>
                    <a:lstStyle/>
                    <a:p>
                      <a:r>
                        <a:rPr lang="en-US" sz="1000"/>
                        <a:t>78</a:t>
                      </a:r>
                      <a:endParaRPr lang="en-US" sz="1000"/>
                    </a:p>
                  </a:txBody>
                  <a:tcPr/>
                </a:tc>
                <a:tc>
                  <a:txBody>
                    <a:bodyPr/>
                    <a:lstStyle/>
                    <a:p>
                      <a:r>
                        <a:rPr lang="en-US" sz="1000"/>
                        <a:t>30</a:t>
                      </a:r>
                      <a:endParaRPr lang="en-US" sz="1000"/>
                    </a:p>
                  </a:txBody>
                  <a:tcPr/>
                </a:tc>
                <a:tc>
                  <a:txBody>
                    <a:bodyPr/>
                    <a:lstStyle/>
                    <a:p>
                      <a:r>
                        <a:rPr lang="en-US" sz="1000"/>
                        <a:t>6</a:t>
                      </a:r>
                      <a:endParaRPr lang="en-US" sz="1000"/>
                    </a:p>
                  </a:txBody>
                  <a:tcPr/>
                </a:tc>
                <a:tc>
                  <a:txBody>
                    <a:bodyPr/>
                    <a:lstStyle/>
                    <a:p>
                      <a:r>
                        <a:rPr lang="en-US" sz="1000"/>
                        <a:t>0.0720%</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782368193"/>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85355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505094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46649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Sponsored Posts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944770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93515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- 1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95818040"/>
                    </a:ext>
                  </a:extLst>
                </a:gridCol>
                <a:gridCol w="1234440">
                  <a:extLst>
                    <a:ext uri="{9D8B030D-6E8A-4147-A177-3AD203B41FA5}">
                      <a16:colId xmlns:a16="http://schemas.microsoft.com/office/drawing/2014/main" val="3011549461"/>
                    </a:ext>
                  </a:extLst>
                </a:gridCol>
                <a:gridCol w="1234440">
                  <a:extLst>
                    <a:ext uri="{9D8B030D-6E8A-4147-A177-3AD203B41FA5}">
                      <a16:colId xmlns:a16="http://schemas.microsoft.com/office/drawing/2014/main" val="926051237"/>
                    </a:ext>
                  </a:extLst>
                </a:gridCol>
                <a:gridCol w="1234440">
                  <a:extLst>
                    <a:ext uri="{9D8B030D-6E8A-4147-A177-3AD203B41FA5}">
                      <a16:colId xmlns:a16="http://schemas.microsoft.com/office/drawing/2014/main" val="3535988662"/>
                    </a:ext>
                  </a:extLst>
                </a:gridCol>
                <a:gridCol w="1234440">
                  <a:extLst>
                    <a:ext uri="{9D8B030D-6E8A-4147-A177-3AD203B41FA5}">
                      <a16:colId xmlns:a16="http://schemas.microsoft.com/office/drawing/2014/main" val="571210285"/>
                    </a:ext>
                  </a:extLst>
                </a:gridCol>
                <a:gridCol w="1234440">
                  <a:extLst>
                    <a:ext uri="{9D8B030D-6E8A-4147-A177-3AD203B41FA5}">
                      <a16:colId xmlns:a16="http://schemas.microsoft.com/office/drawing/2014/main" val="3352258375"/>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197686342"/>
                  </a:ext>
                </a:extLst>
              </a:tr>
              <a:tr h="370840">
                <a:tc>
                  <a:txBody>
                    <a:bodyPr/>
                    <a:lstStyle/>
                    <a:p>
                      <a:r>
                        <a:rPr lang="en-US" sz="1000"/>
                        <a:t>#NBKComminuty</a:t>
                      </a:r>
                      <a:endParaRPr lang="en-US" sz="1000"/>
                    </a:p>
                  </a:txBody>
                  <a:tcPr/>
                </a:tc>
                <a:tc>
                  <a:txBody>
                    <a:bodyPr/>
                    <a:lstStyle/>
                    <a:p>
                      <a:r>
                        <a:rPr lang="en-US" sz="1000"/>
                        <a:t>1</a:t>
                      </a:r>
                      <a:endParaRPr lang="en-US" sz="1000"/>
                    </a:p>
                  </a:txBody>
                  <a:tcPr/>
                </a:tc>
                <a:tc>
                  <a:txBody>
                    <a:bodyPr/>
                    <a:lstStyle/>
                    <a:p>
                      <a:r>
                        <a:rPr lang="en-US" sz="1000"/>
                        <a:t>11</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12</a:t>
                      </a:r>
                      <a:endParaRPr lang="en-US" sz="1000"/>
                    </a:p>
                  </a:txBody>
                  <a:tcPr/>
                </a:tc>
                <a:extLst>
                  <a:ext uri="{0D108BD9-81ED-4DB2-BD59-A6C34878D82A}">
                    <a16:rowId xmlns:a16="http://schemas.microsoft.com/office/drawing/2014/main" val="243063726"/>
                  </a:ext>
                </a:extLst>
              </a:tr>
              <a:tr h="370840">
                <a:tc>
                  <a:txBody>
                    <a:bodyPr/>
                    <a:lstStyle/>
                    <a:p>
                      <a:r>
                        <a:rPr lang="en-US" sz="1000"/>
                        <a:t>#NBKShabab</a:t>
                      </a:r>
                      <a:endParaRPr lang="en-US" sz="1000"/>
                    </a:p>
                  </a:txBody>
                  <a:tcPr/>
                </a:tc>
                <a:tc>
                  <a:txBody>
                    <a:bodyPr/>
                    <a:lstStyle/>
                    <a:p>
                      <a:r>
                        <a:rPr lang="en-US" sz="1000"/>
                        <a:t>4</a:t>
                      </a:r>
                      <a:endParaRPr lang="en-US" sz="1000"/>
                    </a:p>
                  </a:txBody>
                  <a:tcPr/>
                </a:tc>
                <a:tc>
                  <a:txBody>
                    <a:bodyPr/>
                    <a:lstStyle/>
                    <a:p>
                      <a:r>
                        <a:rPr lang="en-US" sz="1000"/>
                        <a:t>20.75</a:t>
                      </a:r>
                      <a:endParaRPr lang="en-US" sz="1000"/>
                    </a:p>
                  </a:txBody>
                  <a:tcPr/>
                </a:tc>
                <a:tc>
                  <a:txBody>
                    <a:bodyPr/>
                    <a:lstStyle/>
                    <a:p>
                      <a:r>
                        <a:rPr lang="en-US" sz="1000"/>
                        <a:t>0.25</a:t>
                      </a:r>
                      <a:endParaRPr lang="en-US" sz="1000"/>
                    </a:p>
                  </a:txBody>
                  <a:tcPr/>
                </a:tc>
                <a:tc>
                  <a:txBody>
                    <a:bodyPr/>
                    <a:lstStyle/>
                    <a:p>
                      <a:r>
                        <a:rPr lang="en-US" sz="1000"/>
                        <a:t>1</a:t>
                      </a:r>
                      <a:endParaRPr lang="en-US" sz="1000"/>
                    </a:p>
                  </a:txBody>
                  <a:tcPr/>
                </a:tc>
                <a:tc>
                  <a:txBody>
                    <a:bodyPr/>
                    <a:lstStyle/>
                    <a:p>
                      <a:r>
                        <a:rPr lang="en-US" sz="1000"/>
                        <a:t>22</a:t>
                      </a:r>
                      <a:endParaRPr lang="en-US" sz="1000"/>
                    </a:p>
                  </a:txBody>
                  <a:tcPr/>
                </a:tc>
                <a:extLst>
                  <a:ext uri="{0D108BD9-81ED-4DB2-BD59-A6C34878D82A}">
                    <a16:rowId xmlns:a16="http://schemas.microsoft.com/office/drawing/2014/main" val="3489895475"/>
                  </a:ext>
                </a:extLst>
              </a:tr>
              <a:tr h="370840">
                <a:tc>
                  <a:txBody>
                    <a:bodyPr/>
                    <a:lstStyle/>
                    <a:p>
                      <a:r>
                        <a:rPr lang="en-US" sz="1000"/>
                        <a:t>#NBKServices</a:t>
                      </a:r>
                      <a:endParaRPr lang="en-US" sz="1000"/>
                    </a:p>
                  </a:txBody>
                  <a:tcPr/>
                </a:tc>
                <a:tc>
                  <a:txBody>
                    <a:bodyPr/>
                    <a:lstStyle/>
                    <a:p>
                      <a:r>
                        <a:rPr lang="en-US" sz="1000"/>
                        <a:t>2</a:t>
                      </a:r>
                      <a:endParaRPr lang="en-US" sz="1000"/>
                    </a:p>
                  </a:txBody>
                  <a:tcPr/>
                </a:tc>
                <a:tc>
                  <a:txBody>
                    <a:bodyPr/>
                    <a:lstStyle/>
                    <a:p>
                      <a:r>
                        <a:rPr lang="en-US" sz="1000"/>
                        <a:t>32.5</a:t>
                      </a:r>
                      <a:endParaRPr lang="en-US" sz="1000"/>
                    </a:p>
                  </a:txBody>
                  <a:tcPr/>
                </a:tc>
                <a:tc>
                  <a:txBody>
                    <a:bodyPr/>
                    <a:lstStyle/>
                    <a:p>
                      <a:r>
                        <a:rPr lang="en-US" sz="1000"/>
                        <a:t>0.5</a:t>
                      </a:r>
                      <a:endParaRPr lang="en-US" sz="1000"/>
                    </a:p>
                  </a:txBody>
                  <a:tcPr/>
                </a:tc>
                <a:tc>
                  <a:txBody>
                    <a:bodyPr/>
                    <a:lstStyle/>
                    <a:p>
                      <a:r>
                        <a:rPr lang="en-US" sz="1000"/>
                        <a:t>1</a:t>
                      </a:r>
                      <a:endParaRPr lang="en-US" sz="1000"/>
                    </a:p>
                  </a:txBody>
                  <a:tcPr/>
                </a:tc>
                <a:tc>
                  <a:txBody>
                    <a:bodyPr/>
                    <a:lstStyle/>
                    <a:p>
                      <a:r>
                        <a:rPr lang="en-US" sz="1000"/>
                        <a:t>34</a:t>
                      </a:r>
                      <a:endParaRPr lang="en-US" sz="1000"/>
                    </a:p>
                  </a:txBody>
                  <a:tcPr/>
                </a:tc>
                <a:extLst>
                  <a:ext uri="{0D108BD9-81ED-4DB2-BD59-A6C34878D82A}">
                    <a16:rowId xmlns:a16="http://schemas.microsoft.com/office/drawing/2014/main" val="2676377433"/>
                  </a:ext>
                </a:extLst>
              </a:tr>
              <a:tr h="370840">
                <a:tc>
                  <a:txBody>
                    <a:bodyPr/>
                    <a:lstStyle/>
                    <a:p>
                      <a:r>
                        <a:rPr lang="en-US" sz="1000"/>
                        <a:t>#NBKFridayPrayer</a:t>
                      </a:r>
                      <a:endParaRPr lang="en-US" sz="1000"/>
                    </a:p>
                  </a:txBody>
                  <a:tcPr/>
                </a:tc>
                <a:tc>
                  <a:txBody>
                    <a:bodyPr/>
                    <a:lstStyle/>
                    <a:p>
                      <a:r>
                        <a:rPr lang="en-US" sz="1000"/>
                        <a:t>2</a:t>
                      </a:r>
                      <a:endParaRPr lang="en-US" sz="1000"/>
                    </a:p>
                  </a:txBody>
                  <a:tcPr/>
                </a:tc>
                <a:tc>
                  <a:txBody>
                    <a:bodyPr/>
                    <a:lstStyle/>
                    <a:p>
                      <a:r>
                        <a:rPr lang="en-US" sz="1000"/>
                        <a:t>19</a:t>
                      </a:r>
                      <a:endParaRPr lang="en-US" sz="1000"/>
                    </a:p>
                  </a:txBody>
                  <a:tcPr/>
                </a:tc>
                <a:tc>
                  <a:txBody>
                    <a:bodyPr/>
                    <a:lstStyle/>
                    <a:p>
                      <a:r>
                        <a:rPr lang="en-US" sz="1000"/>
                        <a:t>1.5</a:t>
                      </a:r>
                      <a:endParaRPr lang="en-US" sz="1000"/>
                    </a:p>
                  </a:txBody>
                  <a:tcPr/>
                </a:tc>
                <a:tc>
                  <a:txBody>
                    <a:bodyPr/>
                    <a:lstStyle/>
                    <a:p>
                      <a:r>
                        <a:rPr lang="en-US" sz="1000"/>
                        <a:t>1.5</a:t>
                      </a:r>
                      <a:endParaRPr lang="en-US" sz="1000"/>
                    </a:p>
                  </a:txBody>
                  <a:tcPr/>
                </a:tc>
                <a:tc>
                  <a:txBody>
                    <a:bodyPr/>
                    <a:lstStyle/>
                    <a:p>
                      <a:r>
                        <a:rPr lang="en-US" sz="1000"/>
                        <a:t>22</a:t>
                      </a:r>
                      <a:endParaRPr lang="en-US" sz="1000"/>
                    </a:p>
                  </a:txBody>
                  <a:tcPr/>
                </a:tc>
                <a:extLst>
                  <a:ext uri="{0D108BD9-81ED-4DB2-BD59-A6C34878D82A}">
                    <a16:rowId xmlns:a16="http://schemas.microsoft.com/office/drawing/2014/main" val="2584985188"/>
                  </a:ext>
                </a:extLst>
              </a:tr>
              <a:tr h="370840">
                <a:tc>
                  <a:txBody>
                    <a:bodyPr/>
                    <a:lstStyle/>
                    <a:p>
                      <a:r>
                        <a:rPr lang="ar-AE" sz="1000"/>
                        <a:t>#100_مليون_خطوة</a:t>
                      </a:r>
                      <a:endParaRPr lang="en-US" sz="1000"/>
                    </a:p>
                  </a:txBody>
                  <a:tcPr/>
                </a:tc>
                <a:tc>
                  <a:txBody>
                    <a:bodyPr/>
                    <a:lstStyle/>
                    <a:p>
                      <a:r>
                        <a:rPr lang="en-US" sz="1000"/>
                        <a:t>18</a:t>
                      </a:r>
                      <a:endParaRPr lang="en-US" sz="1000"/>
                    </a:p>
                  </a:txBody>
                  <a:tcPr/>
                </a:tc>
                <a:tc>
                  <a:txBody>
                    <a:bodyPr/>
                    <a:lstStyle/>
                    <a:p>
                      <a:r>
                        <a:rPr lang="en-US" sz="1000"/>
                        <a:t>29.222222222222</a:t>
                      </a:r>
                      <a:endParaRPr lang="en-US" sz="1000"/>
                    </a:p>
                  </a:txBody>
                  <a:tcPr/>
                </a:tc>
                <a:tc>
                  <a:txBody>
                    <a:bodyPr/>
                    <a:lstStyle/>
                    <a:p>
                      <a:r>
                        <a:rPr lang="en-US" sz="1000"/>
                        <a:t>7.8888888888889</a:t>
                      </a:r>
                      <a:endParaRPr lang="en-US" sz="1000"/>
                    </a:p>
                  </a:txBody>
                  <a:tcPr/>
                </a:tc>
                <a:tc>
                  <a:txBody>
                    <a:bodyPr/>
                    <a:lstStyle/>
                    <a:p>
                      <a:r>
                        <a:rPr lang="en-US" sz="1000"/>
                        <a:t>3.6111111111111</a:t>
                      </a:r>
                      <a:endParaRPr lang="en-US" sz="1000"/>
                    </a:p>
                  </a:txBody>
                  <a:tcPr/>
                </a:tc>
                <a:tc>
                  <a:txBody>
                    <a:bodyPr/>
                    <a:lstStyle/>
                    <a:p>
                      <a:r>
                        <a:rPr lang="en-US" sz="1000"/>
                        <a:t>40.722222222222</a:t>
                      </a:r>
                      <a:endParaRPr lang="en-US" sz="1000"/>
                    </a:p>
                  </a:txBody>
                  <a:tcPr/>
                </a:tc>
                <a:extLst>
                  <a:ext uri="{0D108BD9-81ED-4DB2-BD59-A6C34878D82A}">
                    <a16:rowId xmlns:a16="http://schemas.microsoft.com/office/drawing/2014/main" val="3732240435"/>
                  </a:ext>
                </a:extLst>
              </a:tr>
              <a:tr h="370840">
                <a:tc>
                  <a:txBody>
                    <a:bodyPr/>
                    <a:lstStyle/>
                    <a:p>
                      <a:r>
                        <a:rPr lang="en-US" sz="1000"/>
                        <a:t>#NBKWalkathon</a:t>
                      </a:r>
                      <a:endParaRPr lang="en-US" sz="1000"/>
                    </a:p>
                  </a:txBody>
                  <a:tcPr/>
                </a:tc>
                <a:tc>
                  <a:txBody>
                    <a:bodyPr/>
                    <a:lstStyle/>
                    <a:p>
                      <a:r>
                        <a:rPr lang="en-US" sz="1000"/>
                        <a:t>11</a:t>
                      </a:r>
                      <a:endParaRPr lang="en-US" sz="1000"/>
                    </a:p>
                  </a:txBody>
                  <a:tcPr/>
                </a:tc>
                <a:tc>
                  <a:txBody>
                    <a:bodyPr/>
                    <a:lstStyle/>
                    <a:p>
                      <a:r>
                        <a:rPr lang="en-US" sz="1000"/>
                        <a:t>51.545454545455</a:t>
                      </a:r>
                      <a:endParaRPr lang="en-US" sz="1000"/>
                    </a:p>
                  </a:txBody>
                  <a:tcPr/>
                </a:tc>
                <a:tc>
                  <a:txBody>
                    <a:bodyPr/>
                    <a:lstStyle/>
                    <a:p>
                      <a:r>
                        <a:rPr lang="en-US" sz="1000"/>
                        <a:t>7.1818181818182</a:t>
                      </a:r>
                      <a:endParaRPr lang="en-US" sz="1000"/>
                    </a:p>
                  </a:txBody>
                  <a:tcPr/>
                </a:tc>
                <a:tc>
                  <a:txBody>
                    <a:bodyPr/>
                    <a:lstStyle/>
                    <a:p>
                      <a:r>
                        <a:rPr lang="en-US" sz="1000"/>
                        <a:t>6.2727272727273</a:t>
                      </a:r>
                      <a:endParaRPr lang="en-US" sz="1000"/>
                    </a:p>
                  </a:txBody>
                  <a:tcPr/>
                </a:tc>
                <a:tc>
                  <a:txBody>
                    <a:bodyPr/>
                    <a:lstStyle/>
                    <a:p>
                      <a:r>
                        <a:rPr lang="en-US" sz="1000"/>
                        <a:t>65</a:t>
                      </a:r>
                      <a:endParaRPr lang="en-US" sz="1000"/>
                    </a:p>
                  </a:txBody>
                  <a:tcPr/>
                </a:tc>
                <a:extLst>
                  <a:ext uri="{0D108BD9-81ED-4DB2-BD59-A6C34878D82A}">
                    <a16:rowId xmlns:a16="http://schemas.microsoft.com/office/drawing/2014/main" val="779481925"/>
                  </a:ext>
                </a:extLst>
              </a:tr>
              <a:tr h="370840">
                <a:tc>
                  <a:txBody>
                    <a:bodyPr/>
                    <a:lstStyle/>
                    <a:p>
                      <a:r>
                        <a:rPr lang="en-US" sz="1000"/>
                        <a:t>#100MillionSteps</a:t>
                      </a:r>
                      <a:endParaRPr lang="en-US" sz="1000"/>
                    </a:p>
                  </a:txBody>
                  <a:tcPr/>
                </a:tc>
                <a:tc>
                  <a:txBody>
                    <a:bodyPr/>
                    <a:lstStyle/>
                    <a:p>
                      <a:r>
                        <a:rPr lang="en-US" sz="1000"/>
                        <a:t>16</a:t>
                      </a:r>
                      <a:endParaRPr lang="en-US" sz="1000"/>
                    </a:p>
                  </a:txBody>
                  <a:tcPr/>
                </a:tc>
                <a:tc>
                  <a:txBody>
                    <a:bodyPr/>
                    <a:lstStyle/>
                    <a:p>
                      <a:r>
                        <a:rPr lang="en-US" sz="1000"/>
                        <a:t>39.125</a:t>
                      </a:r>
                      <a:endParaRPr lang="en-US" sz="1000"/>
                    </a:p>
                  </a:txBody>
                  <a:tcPr/>
                </a:tc>
                <a:tc>
                  <a:txBody>
                    <a:bodyPr/>
                    <a:lstStyle/>
                    <a:p>
                      <a:r>
                        <a:rPr lang="en-US" sz="1000"/>
                        <a:t>7.8125</a:t>
                      </a:r>
                      <a:endParaRPr lang="en-US" sz="1000"/>
                    </a:p>
                  </a:txBody>
                  <a:tcPr/>
                </a:tc>
                <a:tc>
                  <a:txBody>
                    <a:bodyPr/>
                    <a:lstStyle/>
                    <a:p>
                      <a:r>
                        <a:rPr lang="en-US" sz="1000"/>
                        <a:t>5.0625</a:t>
                      </a:r>
                      <a:endParaRPr lang="en-US" sz="1000"/>
                    </a:p>
                  </a:txBody>
                  <a:tcPr/>
                </a:tc>
                <a:tc>
                  <a:txBody>
                    <a:bodyPr/>
                    <a:lstStyle/>
                    <a:p>
                      <a:r>
                        <a:rPr lang="en-US" sz="1000"/>
                        <a:t>52</a:t>
                      </a:r>
                      <a:endParaRPr lang="en-US" sz="1000"/>
                    </a:p>
                  </a:txBody>
                  <a:tcPr/>
                </a:tc>
                <a:extLst>
                  <a:ext uri="{0D108BD9-81ED-4DB2-BD59-A6C34878D82A}">
                    <a16:rowId xmlns:a16="http://schemas.microsoft.com/office/drawing/2014/main" val="1067604622"/>
                  </a:ext>
                </a:extLst>
              </a:tr>
              <a:tr h="370840">
                <a:tc>
                  <a:txBody>
                    <a:bodyPr/>
                    <a:lstStyle/>
                    <a:p>
                      <a:r>
                        <a:rPr lang="en-US" sz="1000"/>
                        <a:t>#NBKWhatsapp</a:t>
                      </a:r>
                      <a:endParaRPr lang="en-US" sz="1000"/>
                    </a:p>
                  </a:txBody>
                  <a:tcPr/>
                </a:tc>
                <a:tc>
                  <a:txBody>
                    <a:bodyPr/>
                    <a:lstStyle/>
                    <a:p>
                      <a:r>
                        <a:rPr lang="en-US" sz="1000"/>
                        <a:t>3</a:t>
                      </a:r>
                      <a:endParaRPr lang="en-US" sz="1000"/>
                    </a:p>
                  </a:txBody>
                  <a:tcPr/>
                </a:tc>
                <a:tc>
                  <a:txBody>
                    <a:bodyPr/>
                    <a:lstStyle/>
                    <a:p>
                      <a:r>
                        <a:rPr lang="en-US" sz="1000"/>
                        <a:t>20.333333333333</a:t>
                      </a:r>
                      <a:endParaRPr lang="en-US" sz="1000"/>
                    </a:p>
                  </a:txBody>
                  <a:tcPr/>
                </a:tc>
                <a:tc>
                  <a:txBody>
                    <a:bodyPr/>
                    <a:lstStyle/>
                    <a:p>
                      <a:r>
                        <a:rPr lang="en-US" sz="1000"/>
                        <a:t>2.6666666666667</a:t>
                      </a:r>
                      <a:endParaRPr lang="en-US" sz="1000"/>
                    </a:p>
                  </a:txBody>
                  <a:tcPr/>
                </a:tc>
                <a:tc>
                  <a:txBody>
                    <a:bodyPr/>
                    <a:lstStyle/>
                    <a:p>
                      <a:r>
                        <a:rPr lang="en-US" sz="1000"/>
                        <a:t>0.66666666666667</a:t>
                      </a:r>
                      <a:endParaRPr lang="en-US" sz="1000"/>
                    </a:p>
                  </a:txBody>
                  <a:tcPr/>
                </a:tc>
                <a:tc>
                  <a:txBody>
                    <a:bodyPr/>
                    <a:lstStyle/>
                    <a:p>
                      <a:r>
                        <a:rPr lang="en-US" sz="1000"/>
                        <a:t>23.666666666667</a:t>
                      </a:r>
                      <a:endParaRPr lang="en-US" sz="1000"/>
                    </a:p>
                  </a:txBody>
                  <a:tcPr/>
                </a:tc>
                <a:extLst>
                  <a:ext uri="{0D108BD9-81ED-4DB2-BD59-A6C34878D82A}">
                    <a16:rowId xmlns:a16="http://schemas.microsoft.com/office/drawing/2014/main" val="2525052519"/>
                  </a:ext>
                </a:extLst>
              </a:tr>
              <a:tr h="370840">
                <a:tc>
                  <a:txBody>
                    <a:bodyPr/>
                    <a:lstStyle/>
                    <a:p>
                      <a:r>
                        <a:rPr lang="ar-AE" sz="1000"/>
                        <a:t>#عبدالله_ينتصر</a:t>
                      </a:r>
                      <a:endParaRPr lang="en-US" sz="1000"/>
                    </a:p>
                  </a:txBody>
                  <a:tcPr/>
                </a:tc>
                <a:tc>
                  <a:txBody>
                    <a:bodyPr/>
                    <a:lstStyle/>
                    <a:p>
                      <a:r>
                        <a:rPr lang="en-US" sz="1000"/>
                        <a:t>3</a:t>
                      </a:r>
                      <a:endParaRPr lang="en-US" sz="1000"/>
                    </a:p>
                  </a:txBody>
                  <a:tcPr/>
                </a:tc>
                <a:tc>
                  <a:txBody>
                    <a:bodyPr/>
                    <a:lstStyle/>
                    <a:p>
                      <a:r>
                        <a:rPr lang="en-US" sz="1000"/>
                        <a:t>6.6666666666667</a:t>
                      </a:r>
                      <a:endParaRPr lang="en-US" sz="1000"/>
                    </a:p>
                  </a:txBody>
                  <a:tcPr/>
                </a:tc>
                <a:tc>
                  <a:txBody>
                    <a:bodyPr/>
                    <a:lstStyle/>
                    <a:p>
                      <a:r>
                        <a:rPr lang="en-US" sz="1000"/>
                        <a:t>1</a:t>
                      </a:r>
                      <a:endParaRPr lang="en-US" sz="1000"/>
                    </a:p>
                  </a:txBody>
                  <a:tcPr/>
                </a:tc>
                <a:tc>
                  <a:txBody>
                    <a:bodyPr/>
                    <a:lstStyle/>
                    <a:p>
                      <a:r>
                        <a:rPr lang="en-US" sz="1000"/>
                        <a:t>0.33333333333333</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2786396410"/>
                  </a:ext>
                </a:extLst>
              </a:tr>
              <a:tr h="370840">
                <a:tc>
                  <a:txBody>
                    <a:bodyPr/>
                    <a:lstStyle/>
                    <a:p>
                      <a:r>
                        <a:rPr lang="en-US" sz="1000"/>
                        <a:t>#MannequinChallenge</a:t>
                      </a:r>
                      <a:endParaRPr lang="en-US" sz="1000"/>
                    </a:p>
                  </a:txBody>
                  <a:tcPr/>
                </a:tc>
                <a:tc>
                  <a:txBody>
                    <a:bodyPr/>
                    <a:lstStyle/>
                    <a:p>
                      <a:r>
                        <a:rPr lang="en-US" sz="1000"/>
                        <a:t>1</a:t>
                      </a:r>
                      <a:endParaRPr lang="en-US" sz="1000"/>
                    </a:p>
                  </a:txBody>
                  <a:tcPr/>
                </a:tc>
                <a:tc>
                  <a:txBody>
                    <a:bodyPr/>
                    <a:lstStyle/>
                    <a:p>
                      <a:r>
                        <a:rPr lang="en-US" sz="1000"/>
                        <a:t>206</a:t>
                      </a:r>
                      <a:endParaRPr lang="en-US" sz="1000"/>
                    </a:p>
                  </a:txBody>
                  <a:tcPr/>
                </a:tc>
                <a:tc>
                  <a:txBody>
                    <a:bodyPr/>
                    <a:lstStyle/>
                    <a:p>
                      <a:r>
                        <a:rPr lang="en-US" sz="1000"/>
                        <a:t>22</a:t>
                      </a:r>
                      <a:endParaRPr lang="en-US" sz="1000"/>
                    </a:p>
                  </a:txBody>
                  <a:tcPr/>
                </a:tc>
                <a:tc>
                  <a:txBody>
                    <a:bodyPr/>
                    <a:lstStyle/>
                    <a:p>
                      <a:r>
                        <a:rPr lang="en-US" sz="1000"/>
                        <a:t>18</a:t>
                      </a:r>
                      <a:endParaRPr lang="en-US" sz="1000"/>
                    </a:p>
                  </a:txBody>
                  <a:tcPr/>
                </a:tc>
                <a:tc>
                  <a:txBody>
                    <a:bodyPr/>
                    <a:lstStyle/>
                    <a:p>
                      <a:r>
                        <a:rPr lang="en-US" sz="1000"/>
                        <a:t>246</a:t>
                      </a:r>
                      <a:endParaRPr lang="en-US" sz="1000"/>
                    </a:p>
                  </a:txBody>
                  <a:tcPr/>
                </a:tc>
                <a:extLst>
                  <a:ext uri="{0D108BD9-81ED-4DB2-BD59-A6C34878D82A}">
                    <a16:rowId xmlns:a16="http://schemas.microsoft.com/office/drawing/2014/main" val="3010080712"/>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91641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- 2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60360446"/>
                    </a:ext>
                  </a:extLst>
                </a:gridCol>
                <a:gridCol w="1234440">
                  <a:extLst>
                    <a:ext uri="{9D8B030D-6E8A-4147-A177-3AD203B41FA5}">
                      <a16:colId xmlns:a16="http://schemas.microsoft.com/office/drawing/2014/main" val="3905950345"/>
                    </a:ext>
                  </a:extLst>
                </a:gridCol>
                <a:gridCol w="1234440">
                  <a:extLst>
                    <a:ext uri="{9D8B030D-6E8A-4147-A177-3AD203B41FA5}">
                      <a16:colId xmlns:a16="http://schemas.microsoft.com/office/drawing/2014/main" val="1460369072"/>
                    </a:ext>
                  </a:extLst>
                </a:gridCol>
                <a:gridCol w="1234440">
                  <a:extLst>
                    <a:ext uri="{9D8B030D-6E8A-4147-A177-3AD203B41FA5}">
                      <a16:colId xmlns:a16="http://schemas.microsoft.com/office/drawing/2014/main" val="3625661010"/>
                    </a:ext>
                  </a:extLst>
                </a:gridCol>
                <a:gridCol w="1234440">
                  <a:extLst>
                    <a:ext uri="{9D8B030D-6E8A-4147-A177-3AD203B41FA5}">
                      <a16:colId xmlns:a16="http://schemas.microsoft.com/office/drawing/2014/main" val="621569944"/>
                    </a:ext>
                  </a:extLst>
                </a:gridCol>
                <a:gridCol w="1234440">
                  <a:extLst>
                    <a:ext uri="{9D8B030D-6E8A-4147-A177-3AD203B41FA5}">
                      <a16:colId xmlns:a16="http://schemas.microsoft.com/office/drawing/2014/main" val="3944303466"/>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112725754"/>
                  </a:ext>
                </a:extLst>
              </a:tr>
              <a:tr h="370840">
                <a:tc>
                  <a:txBody>
                    <a:bodyPr/>
                    <a:lstStyle/>
                    <a:p>
                      <a:r>
                        <a:rPr lang="en-US" sz="1000"/>
                        <a:t>#NBKITM</a:t>
                      </a:r>
                      <a:endParaRPr lang="en-US" sz="1000"/>
                    </a:p>
                  </a:txBody>
                  <a:tcPr/>
                </a:tc>
                <a:tc>
                  <a:txBody>
                    <a:bodyPr/>
                    <a:lstStyle/>
                    <a:p>
                      <a:r>
                        <a:rPr lang="en-US" sz="1000"/>
                        <a:t>5</a:t>
                      </a:r>
                      <a:endParaRPr lang="en-US" sz="1000"/>
                    </a:p>
                  </a:txBody>
                  <a:tcPr/>
                </a:tc>
                <a:tc>
                  <a:txBody>
                    <a:bodyPr/>
                    <a:lstStyle/>
                    <a:p>
                      <a:r>
                        <a:rPr lang="en-US" sz="1000"/>
                        <a:t>19</a:t>
                      </a:r>
                      <a:endParaRPr lang="en-US" sz="1000"/>
                    </a:p>
                  </a:txBody>
                  <a:tcPr/>
                </a:tc>
                <a:tc>
                  <a:txBody>
                    <a:bodyPr/>
                    <a:lstStyle/>
                    <a:p>
                      <a:r>
                        <a:rPr lang="en-US" sz="1000"/>
                        <a:t>0.2</a:t>
                      </a:r>
                      <a:endParaRPr lang="en-US" sz="1000"/>
                    </a:p>
                  </a:txBody>
                  <a:tcPr/>
                </a:tc>
                <a:tc>
                  <a:txBody>
                    <a:bodyPr/>
                    <a:lstStyle/>
                    <a:p>
                      <a:r>
                        <a:rPr lang="en-US" sz="1000"/>
                        <a:t>0.4</a:t>
                      </a:r>
                      <a:endParaRPr lang="en-US" sz="1000"/>
                    </a:p>
                  </a:txBody>
                  <a:tcPr/>
                </a:tc>
                <a:tc>
                  <a:txBody>
                    <a:bodyPr/>
                    <a:lstStyle/>
                    <a:p>
                      <a:r>
                        <a:rPr lang="en-US" sz="1000"/>
                        <a:t>19.6</a:t>
                      </a:r>
                      <a:endParaRPr lang="en-US" sz="1000"/>
                    </a:p>
                  </a:txBody>
                  <a:tcPr/>
                </a:tc>
                <a:extLst>
                  <a:ext uri="{0D108BD9-81ED-4DB2-BD59-A6C34878D82A}">
                    <a16:rowId xmlns:a16="http://schemas.microsoft.com/office/drawing/2014/main" val="2445165695"/>
                  </a:ext>
                </a:extLst>
              </a:tr>
              <a:tr h="370840">
                <a:tc>
                  <a:txBody>
                    <a:bodyPr/>
                    <a:lstStyle/>
                    <a:p>
                      <a:r>
                        <a:rPr lang="en-US" sz="1000"/>
                        <a:t>#NBKJawhara</a:t>
                      </a:r>
                      <a:endParaRPr lang="en-US" sz="1000"/>
                    </a:p>
                  </a:txBody>
                  <a:tcPr/>
                </a:tc>
                <a:tc>
                  <a:txBody>
                    <a:bodyPr/>
                    <a:lstStyle/>
                    <a:p>
                      <a:r>
                        <a:rPr lang="en-US" sz="1000"/>
                        <a:t>5</a:t>
                      </a:r>
                      <a:endParaRPr lang="en-US" sz="1000"/>
                    </a:p>
                  </a:txBody>
                  <a:tcPr/>
                </a:tc>
                <a:tc>
                  <a:txBody>
                    <a:bodyPr/>
                    <a:lstStyle/>
                    <a:p>
                      <a:r>
                        <a:rPr lang="en-US" sz="1000"/>
                        <a:t>57.2</a:t>
                      </a:r>
                      <a:endParaRPr lang="en-US" sz="1000"/>
                    </a:p>
                  </a:txBody>
                  <a:tcPr/>
                </a:tc>
                <a:tc>
                  <a:txBody>
                    <a:bodyPr/>
                    <a:lstStyle/>
                    <a:p>
                      <a:r>
                        <a:rPr lang="en-US" sz="1000"/>
                        <a:t>10.2</a:t>
                      </a:r>
                      <a:endParaRPr lang="en-US" sz="1000"/>
                    </a:p>
                  </a:txBody>
                  <a:tcPr/>
                </a:tc>
                <a:tc>
                  <a:txBody>
                    <a:bodyPr/>
                    <a:lstStyle/>
                    <a:p>
                      <a:r>
                        <a:rPr lang="en-US" sz="1000"/>
                        <a:t>1.8</a:t>
                      </a:r>
                      <a:endParaRPr lang="en-US" sz="1000"/>
                    </a:p>
                  </a:txBody>
                  <a:tcPr/>
                </a:tc>
                <a:tc>
                  <a:txBody>
                    <a:bodyPr/>
                    <a:lstStyle/>
                    <a:p>
                      <a:r>
                        <a:rPr lang="en-US" sz="1000"/>
                        <a:t>69.2</a:t>
                      </a:r>
                      <a:endParaRPr lang="en-US" sz="1000"/>
                    </a:p>
                  </a:txBody>
                  <a:tcPr/>
                </a:tc>
                <a:extLst>
                  <a:ext uri="{0D108BD9-81ED-4DB2-BD59-A6C34878D82A}">
                    <a16:rowId xmlns:a16="http://schemas.microsoft.com/office/drawing/2014/main" val="2144532787"/>
                  </a:ext>
                </a:extLst>
              </a:tr>
              <a:tr h="370840">
                <a:tc>
                  <a:txBody>
                    <a:bodyPr/>
                    <a:lstStyle/>
                    <a:p>
                      <a:r>
                        <a:rPr lang="en-US" sz="1000"/>
                        <a:t>#NBKCSR</a:t>
                      </a:r>
                      <a:endParaRPr lang="en-US" sz="1000"/>
                    </a:p>
                  </a:txBody>
                  <a:tcPr/>
                </a:tc>
                <a:tc>
                  <a:txBody>
                    <a:bodyPr/>
                    <a:lstStyle/>
                    <a:p>
                      <a:r>
                        <a:rPr lang="en-US" sz="1000"/>
                        <a:t>1</a:t>
                      </a:r>
                      <a:endParaRPr lang="en-US" sz="1000"/>
                    </a:p>
                  </a:txBody>
                  <a:tcPr/>
                </a:tc>
                <a:tc>
                  <a:txBody>
                    <a:bodyPr/>
                    <a:lstStyle/>
                    <a:p>
                      <a:r>
                        <a:rPr lang="en-US" sz="1000"/>
                        <a:t>9</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9</a:t>
                      </a:r>
                      <a:endParaRPr lang="en-US" sz="1000"/>
                    </a:p>
                  </a:txBody>
                  <a:tcPr/>
                </a:tc>
                <a:extLst>
                  <a:ext uri="{0D108BD9-81ED-4DB2-BD59-A6C34878D82A}">
                    <a16:rowId xmlns:a16="http://schemas.microsoft.com/office/drawing/2014/main" val="2700904603"/>
                  </a:ext>
                </a:extLst>
              </a:tr>
              <a:tr h="370840">
                <a:tc>
                  <a:txBody>
                    <a:bodyPr/>
                    <a:lstStyle/>
                    <a:p>
                      <a:r>
                        <a:rPr lang="en-US" sz="1000"/>
                        <a:t>#NBKCares</a:t>
                      </a:r>
                      <a:endParaRPr lang="en-US" sz="1000"/>
                    </a:p>
                  </a:txBody>
                  <a:tcPr/>
                </a:tc>
                <a:tc>
                  <a:txBody>
                    <a:bodyPr/>
                    <a:lstStyle/>
                    <a:p>
                      <a:r>
                        <a:rPr lang="en-US" sz="1000"/>
                        <a:t>1</a:t>
                      </a:r>
                      <a:endParaRPr lang="en-US" sz="1000"/>
                    </a:p>
                  </a:txBody>
                  <a:tcPr/>
                </a:tc>
                <a:tc>
                  <a:txBody>
                    <a:bodyPr/>
                    <a:lstStyle/>
                    <a:p>
                      <a:r>
                        <a:rPr lang="en-US" sz="1000"/>
                        <a:t>9</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9</a:t>
                      </a:r>
                      <a:endParaRPr lang="en-US" sz="1000"/>
                    </a:p>
                  </a:txBody>
                  <a:tcPr/>
                </a:tc>
                <a:extLst>
                  <a:ext uri="{0D108BD9-81ED-4DB2-BD59-A6C34878D82A}">
                    <a16:rowId xmlns:a16="http://schemas.microsoft.com/office/drawing/2014/main" val="493496101"/>
                  </a:ext>
                </a:extLst>
              </a:tr>
              <a:tr h="370840">
                <a:tc>
                  <a:txBody>
                    <a:bodyPr/>
                    <a:lstStyle/>
                    <a:p>
                      <a:r>
                        <a:rPr lang="en-US" sz="1000"/>
                        <a:t>#IDreamToBe</a:t>
                      </a:r>
                      <a:endParaRPr lang="en-US" sz="1000"/>
                    </a:p>
                  </a:txBody>
                  <a:tcPr/>
                </a:tc>
                <a:tc>
                  <a:txBody>
                    <a:bodyPr/>
                    <a:lstStyle/>
                    <a:p>
                      <a:r>
                        <a:rPr lang="en-US" sz="1000"/>
                        <a:t>1</a:t>
                      </a:r>
                      <a:endParaRPr lang="en-US" sz="1000"/>
                    </a:p>
                  </a:txBody>
                  <a:tcPr/>
                </a:tc>
                <a:tc>
                  <a:txBody>
                    <a:bodyPr/>
                    <a:lstStyle/>
                    <a:p>
                      <a:r>
                        <a:rPr lang="en-US" sz="1000"/>
                        <a:t>9</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9</a:t>
                      </a:r>
                      <a:endParaRPr lang="en-US" sz="1000"/>
                    </a:p>
                  </a:txBody>
                  <a:tcPr/>
                </a:tc>
                <a:extLst>
                  <a:ext uri="{0D108BD9-81ED-4DB2-BD59-A6C34878D82A}">
                    <a16:rowId xmlns:a16="http://schemas.microsoft.com/office/drawing/2014/main" val="2658492721"/>
                  </a:ext>
                </a:extLst>
              </a:tr>
              <a:tr h="370840">
                <a:tc>
                  <a:txBody>
                    <a:bodyPr/>
                    <a:lstStyle/>
                    <a:p>
                      <a:r>
                        <a:rPr lang="en-US" sz="1000"/>
                        <a:t>#NBKMagicMoments</a:t>
                      </a:r>
                      <a:endParaRPr lang="en-US" sz="1000"/>
                    </a:p>
                  </a:txBody>
                  <a:tcPr/>
                </a:tc>
                <a:tc>
                  <a:txBody>
                    <a:bodyPr/>
                    <a:lstStyle/>
                    <a:p>
                      <a:r>
                        <a:rPr lang="en-US" sz="1000"/>
                        <a:t>2</a:t>
                      </a:r>
                      <a:endParaRPr lang="en-US" sz="1000"/>
                    </a:p>
                  </a:txBody>
                  <a:tcPr/>
                </a:tc>
                <a:tc>
                  <a:txBody>
                    <a:bodyPr/>
                    <a:lstStyle/>
                    <a:p>
                      <a:r>
                        <a:rPr lang="en-US" sz="1000"/>
                        <a:t>53</a:t>
                      </a:r>
                      <a:endParaRPr lang="en-US" sz="1000"/>
                    </a:p>
                  </a:txBody>
                  <a:tcPr/>
                </a:tc>
                <a:tc>
                  <a:txBody>
                    <a:bodyPr/>
                    <a:lstStyle/>
                    <a:p>
                      <a:r>
                        <a:rPr lang="en-US" sz="1000"/>
                        <a:t>5.5</a:t>
                      </a:r>
                      <a:endParaRPr lang="en-US" sz="1000"/>
                    </a:p>
                  </a:txBody>
                  <a:tcPr/>
                </a:tc>
                <a:tc>
                  <a:txBody>
                    <a:bodyPr/>
                    <a:lstStyle/>
                    <a:p>
                      <a:r>
                        <a:rPr lang="en-US" sz="1000"/>
                        <a:t>2.5</a:t>
                      </a:r>
                      <a:endParaRPr lang="en-US" sz="1000"/>
                    </a:p>
                  </a:txBody>
                  <a:tcPr/>
                </a:tc>
                <a:tc>
                  <a:txBody>
                    <a:bodyPr/>
                    <a:lstStyle/>
                    <a:p>
                      <a:r>
                        <a:rPr lang="en-US" sz="1000"/>
                        <a:t>61</a:t>
                      </a:r>
                      <a:endParaRPr lang="en-US" sz="1000"/>
                    </a:p>
                  </a:txBody>
                  <a:tcPr/>
                </a:tc>
                <a:extLst>
                  <a:ext uri="{0D108BD9-81ED-4DB2-BD59-A6C34878D82A}">
                    <a16:rowId xmlns:a16="http://schemas.microsoft.com/office/drawing/2014/main" val="3535143414"/>
                  </a:ext>
                </a:extLst>
              </a:tr>
              <a:tr h="370840">
                <a:tc>
                  <a:txBody>
                    <a:bodyPr/>
                    <a:lstStyle/>
                    <a:p>
                      <a:r>
                        <a:rPr lang="en-US" sz="1000"/>
                        <a:t>#NBKSalaryPortal</a:t>
                      </a:r>
                      <a:endParaRPr lang="en-US" sz="1000"/>
                    </a:p>
                  </a:txBody>
                  <a:tcPr/>
                </a:tc>
                <a:tc>
                  <a:txBody>
                    <a:bodyPr/>
                    <a:lstStyle/>
                    <a:p>
                      <a:r>
                        <a:rPr lang="en-US" sz="1000"/>
                        <a:t>1</a:t>
                      </a:r>
                      <a:endParaRPr lang="en-US" sz="1000"/>
                    </a:p>
                  </a:txBody>
                  <a:tcPr/>
                </a:tc>
                <a:tc>
                  <a:txBody>
                    <a:bodyPr/>
                    <a:lstStyle/>
                    <a:p>
                      <a:r>
                        <a:rPr lang="en-US" sz="1000"/>
                        <a:t>22</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23</a:t>
                      </a:r>
                      <a:endParaRPr lang="en-US" sz="1000"/>
                    </a:p>
                  </a:txBody>
                  <a:tcPr/>
                </a:tc>
                <a:extLst>
                  <a:ext uri="{0D108BD9-81ED-4DB2-BD59-A6C34878D82A}">
                    <a16:rowId xmlns:a16="http://schemas.microsoft.com/office/drawing/2014/main" val="147523506"/>
                  </a:ext>
                </a:extLst>
              </a:tr>
              <a:tr h="370840">
                <a:tc>
                  <a:txBody>
                    <a:bodyPr/>
                    <a:lstStyle/>
                    <a:p>
                      <a:r>
                        <a:rPr lang="en-US" sz="1000"/>
                        <a:t>#NBKSalaryTransfer</a:t>
                      </a:r>
                      <a:endParaRPr lang="en-US" sz="1000"/>
                    </a:p>
                  </a:txBody>
                  <a:tcPr/>
                </a:tc>
                <a:tc>
                  <a:txBody>
                    <a:bodyPr/>
                    <a:lstStyle/>
                    <a:p>
                      <a:r>
                        <a:rPr lang="en-US" sz="1000"/>
                        <a:t>2</a:t>
                      </a:r>
                      <a:endParaRPr lang="en-US" sz="1000"/>
                    </a:p>
                  </a:txBody>
                  <a:tcPr/>
                </a:tc>
                <a:tc>
                  <a:txBody>
                    <a:bodyPr/>
                    <a:lstStyle/>
                    <a:p>
                      <a:r>
                        <a:rPr lang="en-US" sz="1000"/>
                        <a:t>48</a:t>
                      </a:r>
                      <a:endParaRPr lang="en-US" sz="1000"/>
                    </a:p>
                  </a:txBody>
                  <a:tcPr/>
                </a:tc>
                <a:tc>
                  <a:txBody>
                    <a:bodyPr/>
                    <a:lstStyle/>
                    <a:p>
                      <a:r>
                        <a:rPr lang="en-US" sz="1000"/>
                        <a:t>19</a:t>
                      </a:r>
                      <a:endParaRPr lang="en-US" sz="1000"/>
                    </a:p>
                  </a:txBody>
                  <a:tcPr/>
                </a:tc>
                <a:tc>
                  <a:txBody>
                    <a:bodyPr/>
                    <a:lstStyle/>
                    <a:p>
                      <a:r>
                        <a:rPr lang="en-US" sz="1000"/>
                        <a:t>4</a:t>
                      </a:r>
                      <a:endParaRPr lang="en-US" sz="1000"/>
                    </a:p>
                  </a:txBody>
                  <a:tcPr/>
                </a:tc>
                <a:tc>
                  <a:txBody>
                    <a:bodyPr/>
                    <a:lstStyle/>
                    <a:p>
                      <a:r>
                        <a:rPr lang="en-US" sz="1000"/>
                        <a:t>71</a:t>
                      </a:r>
                      <a:endParaRPr lang="en-US" sz="1000"/>
                    </a:p>
                  </a:txBody>
                  <a:tcPr/>
                </a:tc>
                <a:extLst>
                  <a:ext uri="{0D108BD9-81ED-4DB2-BD59-A6C34878D82A}">
                    <a16:rowId xmlns:a16="http://schemas.microsoft.com/office/drawing/2014/main" val="1360606451"/>
                  </a:ext>
                </a:extLst>
              </a:tr>
              <a:tr h="370840">
                <a:tc>
                  <a:txBody>
                    <a:bodyPr/>
                    <a:lstStyle/>
                    <a:p>
                      <a:r>
                        <a:rPr lang="ar-AE" sz="1000"/>
                        <a:t>#لغتنا_الأم</a:t>
                      </a:r>
                      <a:endParaRPr lang="en-US" sz="1000"/>
                    </a:p>
                  </a:txBody>
                  <a:tcPr/>
                </a:tc>
                <a:tc>
                  <a:txBody>
                    <a:bodyPr/>
                    <a:lstStyle/>
                    <a:p>
                      <a:r>
                        <a:rPr lang="en-US" sz="1000"/>
                        <a:t>1</a:t>
                      </a:r>
                      <a:endParaRPr lang="en-US" sz="1000"/>
                    </a:p>
                  </a:txBody>
                  <a:tcPr/>
                </a:tc>
                <a:tc>
                  <a:txBody>
                    <a:bodyPr/>
                    <a:lstStyle/>
                    <a:p>
                      <a:r>
                        <a:rPr lang="en-US" sz="1000"/>
                        <a:t>12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12</a:t>
                      </a:r>
                      <a:endParaRPr lang="en-US" sz="1000"/>
                    </a:p>
                  </a:txBody>
                  <a:tcPr/>
                </a:tc>
                <a:extLst>
                  <a:ext uri="{0D108BD9-81ED-4DB2-BD59-A6C34878D82A}">
                    <a16:rowId xmlns:a16="http://schemas.microsoft.com/office/drawing/2014/main" val="2182461317"/>
                  </a:ext>
                </a:extLst>
              </a:tr>
              <a:tr h="370840">
                <a:tc>
                  <a:txBody>
                    <a:bodyPr/>
                    <a:lstStyle/>
                    <a:p>
                      <a:r>
                        <a:rPr lang="ar-AE" sz="1000"/>
                        <a:t>#الكورال_الوطني_للتراث_الموسيقي</a:t>
                      </a:r>
                      <a:endParaRPr lang="en-US" sz="1000"/>
                    </a:p>
                  </a:txBody>
                  <a:tcPr/>
                </a:tc>
                <a:tc>
                  <a:txBody>
                    <a:bodyPr/>
                    <a:lstStyle/>
                    <a:p>
                      <a:r>
                        <a:rPr lang="en-US" sz="1000"/>
                        <a:t>1</a:t>
                      </a:r>
                      <a:endParaRPr lang="en-US" sz="1000"/>
                    </a:p>
                  </a:txBody>
                  <a:tcPr/>
                </a:tc>
                <a:tc>
                  <a:txBody>
                    <a:bodyPr/>
                    <a:lstStyle/>
                    <a:p>
                      <a:r>
                        <a:rPr lang="en-US" sz="1000"/>
                        <a:t>12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12</a:t>
                      </a:r>
                      <a:endParaRPr lang="en-US" sz="1000"/>
                    </a:p>
                  </a:txBody>
                  <a:tcPr/>
                </a:tc>
                <a:extLst>
                  <a:ext uri="{0D108BD9-81ED-4DB2-BD59-A6C34878D82A}">
                    <a16:rowId xmlns:a16="http://schemas.microsoft.com/office/drawing/2014/main" val="2558217404"/>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34435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- 3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28870374"/>
                    </a:ext>
                  </a:extLst>
                </a:gridCol>
                <a:gridCol w="1234440">
                  <a:extLst>
                    <a:ext uri="{9D8B030D-6E8A-4147-A177-3AD203B41FA5}">
                      <a16:colId xmlns:a16="http://schemas.microsoft.com/office/drawing/2014/main" val="4122656237"/>
                    </a:ext>
                  </a:extLst>
                </a:gridCol>
                <a:gridCol w="1234440">
                  <a:extLst>
                    <a:ext uri="{9D8B030D-6E8A-4147-A177-3AD203B41FA5}">
                      <a16:colId xmlns:a16="http://schemas.microsoft.com/office/drawing/2014/main" val="1817430711"/>
                    </a:ext>
                  </a:extLst>
                </a:gridCol>
                <a:gridCol w="1234440">
                  <a:extLst>
                    <a:ext uri="{9D8B030D-6E8A-4147-A177-3AD203B41FA5}">
                      <a16:colId xmlns:a16="http://schemas.microsoft.com/office/drawing/2014/main" val="43983653"/>
                    </a:ext>
                  </a:extLst>
                </a:gridCol>
                <a:gridCol w="1234440">
                  <a:extLst>
                    <a:ext uri="{9D8B030D-6E8A-4147-A177-3AD203B41FA5}">
                      <a16:colId xmlns:a16="http://schemas.microsoft.com/office/drawing/2014/main" val="3310463281"/>
                    </a:ext>
                  </a:extLst>
                </a:gridCol>
                <a:gridCol w="1234440">
                  <a:extLst>
                    <a:ext uri="{9D8B030D-6E8A-4147-A177-3AD203B41FA5}">
                      <a16:colId xmlns:a16="http://schemas.microsoft.com/office/drawing/2014/main" val="568821981"/>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95489550"/>
                  </a:ext>
                </a:extLst>
              </a:tr>
              <a:tr h="370840">
                <a:tc>
                  <a:txBody>
                    <a:bodyPr/>
                    <a:lstStyle/>
                    <a:p>
                      <a:r>
                        <a:rPr lang="en-US" sz="1000"/>
                        <a:t>#NBKZeina</a:t>
                      </a:r>
                      <a:endParaRPr lang="en-US" sz="1000"/>
                    </a:p>
                  </a:txBody>
                  <a:tcPr/>
                </a:tc>
                <a:tc>
                  <a:txBody>
                    <a:bodyPr/>
                    <a:lstStyle/>
                    <a:p>
                      <a:r>
                        <a:rPr lang="en-US" sz="1000"/>
                        <a:t>2</a:t>
                      </a:r>
                      <a:endParaRPr lang="en-US" sz="1000"/>
                    </a:p>
                  </a:txBody>
                  <a:tcPr/>
                </a:tc>
                <a:tc>
                  <a:txBody>
                    <a:bodyPr/>
                    <a:lstStyle/>
                    <a:p>
                      <a:r>
                        <a:rPr lang="en-US" sz="1000"/>
                        <a:t>22.5</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24.5</a:t>
                      </a:r>
                      <a:endParaRPr lang="en-US" sz="1000"/>
                    </a:p>
                  </a:txBody>
                  <a:tcPr/>
                </a:tc>
                <a:extLst>
                  <a:ext uri="{0D108BD9-81ED-4DB2-BD59-A6C34878D82A}">
                    <a16:rowId xmlns:a16="http://schemas.microsoft.com/office/drawing/2014/main" val="1854798346"/>
                  </a:ext>
                </a:extLst>
              </a:tr>
              <a:tr h="370840">
                <a:tc>
                  <a:txBody>
                    <a:bodyPr/>
                    <a:lstStyle/>
                    <a:p>
                      <a:r>
                        <a:rPr lang="en-US" sz="1000"/>
                        <a:t>#NBKAcademy</a:t>
                      </a:r>
                      <a:endParaRPr lang="en-US" sz="1000"/>
                    </a:p>
                  </a:txBody>
                  <a:tcPr/>
                </a:tc>
                <a:tc>
                  <a:txBody>
                    <a:bodyPr/>
                    <a:lstStyle/>
                    <a:p>
                      <a:r>
                        <a:rPr lang="en-US" sz="1000"/>
                        <a:t>1</a:t>
                      </a:r>
                      <a:endParaRPr lang="en-US" sz="1000"/>
                    </a:p>
                  </a:txBody>
                  <a:tcPr/>
                </a:tc>
                <a:tc>
                  <a:txBody>
                    <a:bodyPr/>
                    <a:lstStyle/>
                    <a:p>
                      <a:r>
                        <a:rPr lang="en-US" sz="1000"/>
                        <a:t>44</a:t>
                      </a:r>
                      <a:endParaRPr lang="en-US" sz="1000"/>
                    </a:p>
                  </a:txBody>
                  <a:tcPr/>
                </a:tc>
                <a:tc>
                  <a:txBody>
                    <a:bodyPr/>
                    <a:lstStyle/>
                    <a:p>
                      <a:r>
                        <a:rPr lang="en-US" sz="1000"/>
                        <a:t>4</a:t>
                      </a:r>
                      <a:endParaRPr lang="en-US" sz="1000"/>
                    </a:p>
                  </a:txBody>
                  <a:tcPr/>
                </a:tc>
                <a:tc>
                  <a:txBody>
                    <a:bodyPr/>
                    <a:lstStyle/>
                    <a:p>
                      <a:r>
                        <a:rPr lang="en-US" sz="1000"/>
                        <a:t>3</a:t>
                      </a:r>
                      <a:endParaRPr lang="en-US" sz="1000"/>
                    </a:p>
                  </a:txBody>
                  <a:tcPr/>
                </a:tc>
                <a:tc>
                  <a:txBody>
                    <a:bodyPr/>
                    <a:lstStyle/>
                    <a:p>
                      <a:r>
                        <a:rPr lang="en-US" sz="1000"/>
                        <a:t>51</a:t>
                      </a:r>
                      <a:endParaRPr lang="en-US" sz="1000"/>
                    </a:p>
                  </a:txBody>
                  <a:tcPr/>
                </a:tc>
                <a:extLst>
                  <a:ext uri="{0D108BD9-81ED-4DB2-BD59-A6C34878D82A}">
                    <a16:rowId xmlns:a16="http://schemas.microsoft.com/office/drawing/2014/main" val="1670612477"/>
                  </a:ext>
                </a:extLst>
              </a:tr>
              <a:tr h="370840">
                <a:tc>
                  <a:txBody>
                    <a:bodyPr/>
                    <a:lstStyle/>
                    <a:p>
                      <a:r>
                        <a:rPr lang="en-US" sz="1000"/>
                        <a:t>#NBKTraining</a:t>
                      </a:r>
                      <a:endParaRPr lang="en-US" sz="1000"/>
                    </a:p>
                  </a:txBody>
                  <a:tcPr/>
                </a:tc>
                <a:tc>
                  <a:txBody>
                    <a:bodyPr/>
                    <a:lstStyle/>
                    <a:p>
                      <a:r>
                        <a:rPr lang="en-US" sz="1000"/>
                        <a:t>1</a:t>
                      </a:r>
                      <a:endParaRPr lang="en-US" sz="1000"/>
                    </a:p>
                  </a:txBody>
                  <a:tcPr/>
                </a:tc>
                <a:tc>
                  <a:txBody>
                    <a:bodyPr/>
                    <a:lstStyle/>
                    <a:p>
                      <a:r>
                        <a:rPr lang="en-US" sz="1000"/>
                        <a:t>44</a:t>
                      </a:r>
                      <a:endParaRPr lang="en-US" sz="1000"/>
                    </a:p>
                  </a:txBody>
                  <a:tcPr/>
                </a:tc>
                <a:tc>
                  <a:txBody>
                    <a:bodyPr/>
                    <a:lstStyle/>
                    <a:p>
                      <a:r>
                        <a:rPr lang="en-US" sz="1000"/>
                        <a:t>4</a:t>
                      </a:r>
                      <a:endParaRPr lang="en-US" sz="1000"/>
                    </a:p>
                  </a:txBody>
                  <a:tcPr/>
                </a:tc>
                <a:tc>
                  <a:txBody>
                    <a:bodyPr/>
                    <a:lstStyle/>
                    <a:p>
                      <a:r>
                        <a:rPr lang="en-US" sz="1000"/>
                        <a:t>3</a:t>
                      </a:r>
                      <a:endParaRPr lang="en-US" sz="1000"/>
                    </a:p>
                  </a:txBody>
                  <a:tcPr/>
                </a:tc>
                <a:tc>
                  <a:txBody>
                    <a:bodyPr/>
                    <a:lstStyle/>
                    <a:p>
                      <a:r>
                        <a:rPr lang="en-US" sz="1000"/>
                        <a:t>51</a:t>
                      </a:r>
                      <a:endParaRPr lang="en-US" sz="1000"/>
                    </a:p>
                  </a:txBody>
                  <a:tcPr/>
                </a:tc>
                <a:extLst>
                  <a:ext uri="{0D108BD9-81ED-4DB2-BD59-A6C34878D82A}">
                    <a16:rowId xmlns:a16="http://schemas.microsoft.com/office/drawing/2014/main" val="2377714775"/>
                  </a:ext>
                </a:extLst>
              </a:tr>
              <a:tr h="370840">
                <a:tc>
                  <a:txBody>
                    <a:bodyPr/>
                    <a:lstStyle/>
                    <a:p>
                      <a:r>
                        <a:rPr lang="en-US" sz="1000"/>
                        <a:t>#NBK</a:t>
                      </a:r>
                      <a:endParaRPr lang="en-US" sz="1000"/>
                    </a:p>
                  </a:txBody>
                  <a:tcPr/>
                </a:tc>
                <a:tc>
                  <a:txBody>
                    <a:bodyPr/>
                    <a:lstStyle/>
                    <a:p>
                      <a:r>
                        <a:rPr lang="en-US" sz="1000"/>
                        <a:t>1</a:t>
                      </a:r>
                      <a:endParaRPr lang="en-US" sz="1000"/>
                    </a:p>
                  </a:txBody>
                  <a:tcPr/>
                </a:tc>
                <a:tc>
                  <a:txBody>
                    <a:bodyPr/>
                    <a:lstStyle/>
                    <a:p>
                      <a:r>
                        <a:rPr lang="en-US" sz="1000"/>
                        <a:t>18</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18</a:t>
                      </a:r>
                      <a:endParaRPr lang="en-US" sz="1000"/>
                    </a:p>
                  </a:txBody>
                  <a:tcPr/>
                </a:tc>
                <a:extLst>
                  <a:ext uri="{0D108BD9-81ED-4DB2-BD59-A6C34878D82A}">
                    <a16:rowId xmlns:a16="http://schemas.microsoft.com/office/drawing/2014/main" val="1706097488"/>
                  </a:ext>
                </a:extLst>
              </a:tr>
              <a:tr h="370840">
                <a:tc>
                  <a:txBody>
                    <a:bodyPr/>
                    <a:lstStyle/>
                    <a:p>
                      <a:r>
                        <a:rPr lang="en-US" sz="1000"/>
                        <a:t>#NBKTraning</a:t>
                      </a:r>
                      <a:endParaRPr lang="en-US" sz="1000"/>
                    </a:p>
                  </a:txBody>
                  <a:tcPr/>
                </a:tc>
                <a:tc>
                  <a:txBody>
                    <a:bodyPr/>
                    <a:lstStyle/>
                    <a:p>
                      <a:r>
                        <a:rPr lang="en-US" sz="1000"/>
                        <a:t>1</a:t>
                      </a:r>
                      <a:endParaRPr lang="en-US" sz="1000"/>
                    </a:p>
                  </a:txBody>
                  <a:tcPr/>
                </a:tc>
                <a:tc>
                  <a:txBody>
                    <a:bodyPr/>
                    <a:lstStyle/>
                    <a:p>
                      <a:r>
                        <a:rPr lang="en-US" sz="1000"/>
                        <a:t>39</a:t>
                      </a:r>
                      <a:endParaRPr lang="en-US" sz="1000"/>
                    </a:p>
                  </a:txBody>
                  <a:tcPr/>
                </a:tc>
                <a:tc>
                  <a:txBody>
                    <a:bodyPr/>
                    <a:lstStyle/>
                    <a:p>
                      <a:r>
                        <a:rPr lang="en-US" sz="1000"/>
                        <a:t>1</a:t>
                      </a:r>
                      <a:endParaRPr lang="en-US" sz="1000"/>
                    </a:p>
                  </a:txBody>
                  <a:tcPr/>
                </a:tc>
                <a:tc>
                  <a:txBody>
                    <a:bodyPr/>
                    <a:lstStyle/>
                    <a:p>
                      <a:r>
                        <a:rPr lang="en-US" sz="1000"/>
                        <a:t>3</a:t>
                      </a:r>
                      <a:endParaRPr lang="en-US" sz="1000"/>
                    </a:p>
                  </a:txBody>
                  <a:tcPr/>
                </a:tc>
                <a:tc>
                  <a:txBody>
                    <a:bodyPr/>
                    <a:lstStyle/>
                    <a:p>
                      <a:r>
                        <a:rPr lang="en-US" sz="1000"/>
                        <a:t>43</a:t>
                      </a:r>
                      <a:endParaRPr lang="en-US" sz="1000"/>
                    </a:p>
                  </a:txBody>
                  <a:tcPr/>
                </a:tc>
                <a:extLst>
                  <a:ext uri="{0D108BD9-81ED-4DB2-BD59-A6C34878D82A}">
                    <a16:rowId xmlns:a16="http://schemas.microsoft.com/office/drawing/2014/main" val="3860569811"/>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1298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- 1 of 2</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05027899"/>
                    </a:ext>
                  </a:extLst>
                </a:gridCol>
                <a:gridCol w="1234440">
                  <a:extLst>
                    <a:ext uri="{9D8B030D-6E8A-4147-A177-3AD203B41FA5}">
                      <a16:colId xmlns:a16="http://schemas.microsoft.com/office/drawing/2014/main" val="3891341009"/>
                    </a:ext>
                  </a:extLst>
                </a:gridCol>
                <a:gridCol w="1234440">
                  <a:extLst>
                    <a:ext uri="{9D8B030D-6E8A-4147-A177-3AD203B41FA5}">
                      <a16:colId xmlns:a16="http://schemas.microsoft.com/office/drawing/2014/main" val="3042321886"/>
                    </a:ext>
                  </a:extLst>
                </a:gridCol>
                <a:gridCol w="1234440">
                  <a:extLst>
                    <a:ext uri="{9D8B030D-6E8A-4147-A177-3AD203B41FA5}">
                      <a16:colId xmlns:a16="http://schemas.microsoft.com/office/drawing/2014/main" val="2645675717"/>
                    </a:ext>
                  </a:extLst>
                </a:gridCol>
                <a:gridCol w="1234440">
                  <a:extLst>
                    <a:ext uri="{9D8B030D-6E8A-4147-A177-3AD203B41FA5}">
                      <a16:colId xmlns:a16="http://schemas.microsoft.com/office/drawing/2014/main" val="166000087"/>
                    </a:ext>
                  </a:extLst>
                </a:gridCol>
                <a:gridCol w="1234440">
                  <a:extLst>
                    <a:ext uri="{9D8B030D-6E8A-4147-A177-3AD203B41FA5}">
                      <a16:colId xmlns:a16="http://schemas.microsoft.com/office/drawing/2014/main" val="3795166368"/>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2269954211"/>
                  </a:ext>
                </a:extLst>
              </a:tr>
              <a:tr h="370840">
                <a:tc>
                  <a:txBody>
                    <a:bodyPr/>
                    <a:lstStyle/>
                    <a:p>
                      <a:r>
                        <a:rPr lang="ar-AE" sz="1000"/>
                        <a:t>#مبادري_بيتك</a:t>
                      </a:r>
                      <a:endParaRPr lang="en-US" sz="1000"/>
                    </a:p>
                  </a:txBody>
                  <a:tcPr/>
                </a:tc>
                <a:tc>
                  <a:txBody>
                    <a:bodyPr/>
                    <a:lstStyle/>
                    <a:p>
                      <a:r>
                        <a:rPr lang="en-US" sz="1000"/>
                        <a:t>1</a:t>
                      </a:r>
                      <a:endParaRPr lang="en-US" sz="1000"/>
                    </a:p>
                  </a:txBody>
                  <a:tcPr/>
                </a:tc>
                <a:tc>
                  <a:txBody>
                    <a:bodyPr/>
                    <a:lstStyle/>
                    <a:p>
                      <a:r>
                        <a:rPr lang="en-US" sz="1000"/>
                        <a:t>22</a:t>
                      </a:r>
                      <a:endParaRPr lang="en-US" sz="1000"/>
                    </a:p>
                  </a:txBody>
                  <a:tcPr/>
                </a:tc>
                <a:tc>
                  <a:txBody>
                    <a:bodyPr/>
                    <a:lstStyle/>
                    <a:p>
                      <a:r>
                        <a:rPr lang="en-US" sz="1000"/>
                        <a:t>1</a:t>
                      </a:r>
                      <a:endParaRPr lang="en-US" sz="1000"/>
                    </a:p>
                  </a:txBody>
                  <a:tcPr/>
                </a:tc>
                <a:tc>
                  <a:txBody>
                    <a:bodyPr/>
                    <a:lstStyle/>
                    <a:p>
                      <a:r>
                        <a:rPr lang="en-US" sz="1000"/>
                        <a:t>6</a:t>
                      </a:r>
                      <a:endParaRPr lang="en-US" sz="1000"/>
                    </a:p>
                  </a:txBody>
                  <a:tcPr/>
                </a:tc>
                <a:tc>
                  <a:txBody>
                    <a:bodyPr/>
                    <a:lstStyle/>
                    <a:p>
                      <a:r>
                        <a:rPr lang="en-US" sz="1000"/>
                        <a:t>29</a:t>
                      </a:r>
                      <a:endParaRPr lang="en-US" sz="1000"/>
                    </a:p>
                  </a:txBody>
                  <a:tcPr/>
                </a:tc>
                <a:extLst>
                  <a:ext uri="{0D108BD9-81ED-4DB2-BD59-A6C34878D82A}">
                    <a16:rowId xmlns:a16="http://schemas.microsoft.com/office/drawing/2014/main" val="3557421596"/>
                  </a:ext>
                </a:extLst>
              </a:tr>
              <a:tr h="370840">
                <a:tc>
                  <a:txBody>
                    <a:bodyPr/>
                    <a:lstStyle/>
                    <a:p>
                      <a:r>
                        <a:rPr lang="ar-AE" sz="1000"/>
                        <a:t>#اليوم_الوطني_العماني</a:t>
                      </a:r>
                      <a:endParaRPr lang="en-US" sz="1000"/>
                    </a:p>
                  </a:txBody>
                  <a:tcPr/>
                </a:tc>
                <a:tc>
                  <a:txBody>
                    <a:bodyPr/>
                    <a:lstStyle/>
                    <a:p>
                      <a:r>
                        <a:rPr lang="en-US" sz="1000"/>
                        <a:t>1</a:t>
                      </a:r>
                      <a:endParaRPr lang="en-US" sz="1000"/>
                    </a:p>
                  </a:txBody>
                  <a:tcPr/>
                </a:tc>
                <a:tc>
                  <a:txBody>
                    <a:bodyPr/>
                    <a:lstStyle/>
                    <a:p>
                      <a:r>
                        <a:rPr lang="en-US" sz="1000"/>
                        <a:t>22</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23</a:t>
                      </a:r>
                      <a:endParaRPr lang="en-US" sz="1000"/>
                    </a:p>
                  </a:txBody>
                  <a:tcPr/>
                </a:tc>
                <a:extLst>
                  <a:ext uri="{0D108BD9-81ED-4DB2-BD59-A6C34878D82A}">
                    <a16:rowId xmlns:a16="http://schemas.microsoft.com/office/drawing/2014/main" val="3017947112"/>
                  </a:ext>
                </a:extLst>
              </a:tr>
              <a:tr h="370840">
                <a:tc>
                  <a:txBody>
                    <a:bodyPr/>
                    <a:lstStyle/>
                    <a:p>
                      <a:r>
                        <a:rPr lang="en-US" sz="1000"/>
                        <a:t>#KFHENG</a:t>
                      </a:r>
                      <a:endParaRPr lang="en-US" sz="1000"/>
                    </a:p>
                  </a:txBody>
                  <a:tcPr/>
                </a:tc>
                <a:tc>
                  <a:txBody>
                    <a:bodyPr/>
                    <a:lstStyle/>
                    <a:p>
                      <a:r>
                        <a:rPr lang="en-US" sz="1000"/>
                        <a:t>1</a:t>
                      </a:r>
                      <a:endParaRPr lang="en-US" sz="1000"/>
                    </a:p>
                  </a:txBody>
                  <a:tcPr/>
                </a:tc>
                <a:tc>
                  <a:txBody>
                    <a:bodyPr/>
                    <a:lstStyle/>
                    <a:p>
                      <a:r>
                        <a:rPr lang="en-US" sz="1000"/>
                        <a:t>28</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30</a:t>
                      </a:r>
                      <a:endParaRPr lang="en-US" sz="1000"/>
                    </a:p>
                  </a:txBody>
                  <a:tcPr/>
                </a:tc>
                <a:extLst>
                  <a:ext uri="{0D108BD9-81ED-4DB2-BD59-A6C34878D82A}">
                    <a16:rowId xmlns:a16="http://schemas.microsoft.com/office/drawing/2014/main" val="1910077426"/>
                  </a:ext>
                </a:extLst>
              </a:tr>
              <a:tr h="370840">
                <a:tc>
                  <a:txBody>
                    <a:bodyPr/>
                    <a:lstStyle/>
                    <a:p>
                      <a:r>
                        <a:rPr lang="en-US" sz="1000"/>
                        <a:t>#KFHYouth</a:t>
                      </a:r>
                      <a:endParaRPr lang="en-US" sz="1000"/>
                    </a:p>
                  </a:txBody>
                  <a:tcPr/>
                </a:tc>
                <a:tc>
                  <a:txBody>
                    <a:bodyPr/>
                    <a:lstStyle/>
                    <a:p>
                      <a:r>
                        <a:rPr lang="en-US" sz="1000"/>
                        <a:t>1</a:t>
                      </a:r>
                      <a:endParaRPr lang="en-US" sz="1000"/>
                    </a:p>
                  </a:txBody>
                  <a:tcPr/>
                </a:tc>
                <a:tc>
                  <a:txBody>
                    <a:bodyPr/>
                    <a:lstStyle/>
                    <a:p>
                      <a:r>
                        <a:rPr lang="en-US" sz="1000"/>
                        <a:t>28</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30</a:t>
                      </a:r>
                      <a:endParaRPr lang="en-US" sz="1000"/>
                    </a:p>
                  </a:txBody>
                  <a:tcPr/>
                </a:tc>
                <a:extLst>
                  <a:ext uri="{0D108BD9-81ED-4DB2-BD59-A6C34878D82A}">
                    <a16:rowId xmlns:a16="http://schemas.microsoft.com/office/drawing/2014/main" val="1816526699"/>
                  </a:ext>
                </a:extLst>
              </a:tr>
              <a:tr h="370840">
                <a:tc>
                  <a:txBody>
                    <a:bodyPr/>
                    <a:lstStyle/>
                    <a:p>
                      <a:r>
                        <a:rPr lang="ar-AE" sz="1000"/>
                        <a:t>#جمعة_مباركة</a:t>
                      </a:r>
                      <a:endParaRPr lang="en-US" sz="1000"/>
                    </a:p>
                  </a:txBody>
                  <a:tcPr/>
                </a:tc>
                <a:tc>
                  <a:txBody>
                    <a:bodyPr/>
                    <a:lstStyle/>
                    <a:p>
                      <a:r>
                        <a:rPr lang="en-US" sz="1000"/>
                        <a:t>1</a:t>
                      </a:r>
                      <a:endParaRPr lang="en-US" sz="1000"/>
                    </a:p>
                  </a:txBody>
                  <a:tcPr/>
                </a:tc>
                <a:tc>
                  <a:txBody>
                    <a:bodyPr/>
                    <a:lstStyle/>
                    <a:p>
                      <a:r>
                        <a:rPr lang="en-US" sz="1000"/>
                        <a:t>23</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25</a:t>
                      </a:r>
                      <a:endParaRPr lang="en-US" sz="1000"/>
                    </a:p>
                  </a:txBody>
                  <a:tcPr/>
                </a:tc>
                <a:extLst>
                  <a:ext uri="{0D108BD9-81ED-4DB2-BD59-A6C34878D82A}">
                    <a16:rowId xmlns:a16="http://schemas.microsoft.com/office/drawing/2014/main" val="2767277165"/>
                  </a:ext>
                </a:extLst>
              </a:tr>
              <a:tr h="370840">
                <a:tc>
                  <a:txBody>
                    <a:bodyPr/>
                    <a:lstStyle/>
                    <a:p>
                      <a:r>
                        <a:rPr lang="en-US" sz="1000"/>
                        <a:t>#KFHGUST</a:t>
                      </a:r>
                      <a:endParaRPr lang="en-US" sz="1000"/>
                    </a:p>
                  </a:txBody>
                  <a:tcPr/>
                </a:tc>
                <a:tc>
                  <a:txBody>
                    <a:bodyPr/>
                    <a:lstStyle/>
                    <a:p>
                      <a:r>
                        <a:rPr lang="en-US" sz="1000"/>
                        <a:t>4</a:t>
                      </a:r>
                      <a:endParaRPr lang="en-US" sz="1000"/>
                    </a:p>
                  </a:txBody>
                  <a:tcPr/>
                </a:tc>
                <a:tc>
                  <a:txBody>
                    <a:bodyPr/>
                    <a:lstStyle/>
                    <a:p>
                      <a:r>
                        <a:rPr lang="en-US" sz="1000"/>
                        <a:t>22.5</a:t>
                      </a:r>
                      <a:endParaRPr lang="en-US" sz="1000"/>
                    </a:p>
                  </a:txBody>
                  <a:tcPr/>
                </a:tc>
                <a:tc>
                  <a:txBody>
                    <a:bodyPr/>
                    <a:lstStyle/>
                    <a:p>
                      <a:r>
                        <a:rPr lang="en-US" sz="1000"/>
                        <a:t>1</a:t>
                      </a:r>
                      <a:endParaRPr lang="en-US" sz="1000"/>
                    </a:p>
                  </a:txBody>
                  <a:tcPr/>
                </a:tc>
                <a:tc>
                  <a:txBody>
                    <a:bodyPr/>
                    <a:lstStyle/>
                    <a:p>
                      <a:r>
                        <a:rPr lang="en-US" sz="1000"/>
                        <a:t>0.25</a:t>
                      </a:r>
                      <a:endParaRPr lang="en-US" sz="1000"/>
                    </a:p>
                  </a:txBody>
                  <a:tcPr/>
                </a:tc>
                <a:tc>
                  <a:txBody>
                    <a:bodyPr/>
                    <a:lstStyle/>
                    <a:p>
                      <a:r>
                        <a:rPr lang="en-US" sz="1000"/>
                        <a:t>23.75</a:t>
                      </a:r>
                      <a:endParaRPr lang="en-US" sz="1000"/>
                    </a:p>
                  </a:txBody>
                  <a:tcPr/>
                </a:tc>
                <a:extLst>
                  <a:ext uri="{0D108BD9-81ED-4DB2-BD59-A6C34878D82A}">
                    <a16:rowId xmlns:a16="http://schemas.microsoft.com/office/drawing/2014/main" val="2679525783"/>
                  </a:ext>
                </a:extLst>
              </a:tr>
              <a:tr h="370840">
                <a:tc>
                  <a:txBody>
                    <a:bodyPr/>
                    <a:lstStyle/>
                    <a:p>
                      <a:r>
                        <a:rPr lang="ar-AE" sz="1000"/>
                        <a:t>#اليوم_العالمي_لذوي_الاحتياجات_الخاصة</a:t>
                      </a:r>
                      <a:endParaRPr lang="en-US" sz="1000"/>
                    </a:p>
                  </a:txBody>
                  <a:tcPr/>
                </a:tc>
                <a:tc>
                  <a:txBody>
                    <a:bodyPr/>
                    <a:lstStyle/>
                    <a:p>
                      <a:r>
                        <a:rPr lang="en-US" sz="1000"/>
                        <a:t>1</a:t>
                      </a:r>
                      <a:endParaRPr lang="en-US" sz="1000"/>
                    </a:p>
                  </a:txBody>
                  <a:tcPr/>
                </a:tc>
                <a:tc>
                  <a:txBody>
                    <a:bodyPr/>
                    <a:lstStyle/>
                    <a:p>
                      <a:r>
                        <a:rPr lang="en-US" sz="1000"/>
                        <a:t>24</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29</a:t>
                      </a:r>
                      <a:endParaRPr lang="en-US" sz="1000"/>
                    </a:p>
                  </a:txBody>
                  <a:tcPr/>
                </a:tc>
                <a:extLst>
                  <a:ext uri="{0D108BD9-81ED-4DB2-BD59-A6C34878D82A}">
                    <a16:rowId xmlns:a16="http://schemas.microsoft.com/office/drawing/2014/main" val="4219313033"/>
                  </a:ext>
                </a:extLst>
              </a:tr>
              <a:tr h="370840">
                <a:tc>
                  <a:txBody>
                    <a:bodyPr/>
                    <a:lstStyle/>
                    <a:p>
                      <a:r>
                        <a:rPr lang="ar-AE" sz="1000"/>
                        <a:t>#اليوم_العالمي_للتطوع</a:t>
                      </a:r>
                      <a:endParaRPr lang="en-US" sz="1000"/>
                    </a:p>
                  </a:txBody>
                  <a:tcPr/>
                </a:tc>
                <a:tc>
                  <a:txBody>
                    <a:bodyPr/>
                    <a:lstStyle/>
                    <a:p>
                      <a:r>
                        <a:rPr lang="en-US" sz="1000"/>
                        <a:t>1</a:t>
                      </a:r>
                      <a:endParaRPr lang="en-US" sz="1000"/>
                    </a:p>
                  </a:txBody>
                  <a:tcPr/>
                </a:tc>
                <a:tc>
                  <a:txBody>
                    <a:bodyPr/>
                    <a:lstStyle/>
                    <a:p>
                      <a:r>
                        <a:rPr lang="en-US" sz="1000"/>
                        <a:t>29</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29</a:t>
                      </a:r>
                      <a:endParaRPr lang="en-US" sz="1000"/>
                    </a:p>
                  </a:txBody>
                  <a:tcPr/>
                </a:tc>
                <a:extLst>
                  <a:ext uri="{0D108BD9-81ED-4DB2-BD59-A6C34878D82A}">
                    <a16:rowId xmlns:a16="http://schemas.microsoft.com/office/drawing/2014/main" val="48313801"/>
                  </a:ext>
                </a:extLst>
              </a:tr>
              <a:tr h="370840">
                <a:tc>
                  <a:txBody>
                    <a:bodyPr/>
                    <a:lstStyle/>
                    <a:p>
                      <a:r>
                        <a:rPr lang="en-US" sz="1000"/>
                        <a:t>#KFHVolunteersTeam</a:t>
                      </a:r>
                      <a:endParaRPr lang="en-US" sz="1000"/>
                    </a:p>
                  </a:txBody>
                  <a:tcPr/>
                </a:tc>
                <a:tc>
                  <a:txBody>
                    <a:bodyPr/>
                    <a:lstStyle/>
                    <a:p>
                      <a:r>
                        <a:rPr lang="en-US" sz="1000"/>
                        <a:t>1</a:t>
                      </a:r>
                      <a:endParaRPr lang="en-US" sz="1000"/>
                    </a:p>
                  </a:txBody>
                  <a:tcPr/>
                </a:tc>
                <a:tc>
                  <a:txBody>
                    <a:bodyPr/>
                    <a:lstStyle/>
                    <a:p>
                      <a:r>
                        <a:rPr lang="en-US" sz="1000"/>
                        <a:t>29</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29</a:t>
                      </a:r>
                      <a:endParaRPr lang="en-US" sz="1000"/>
                    </a:p>
                  </a:txBody>
                  <a:tcPr/>
                </a:tc>
                <a:extLst>
                  <a:ext uri="{0D108BD9-81ED-4DB2-BD59-A6C34878D82A}">
                    <a16:rowId xmlns:a16="http://schemas.microsoft.com/office/drawing/2014/main" val="2773167105"/>
                  </a:ext>
                </a:extLst>
              </a:tr>
              <a:tr h="370840">
                <a:tc>
                  <a:txBody>
                    <a:bodyPr/>
                    <a:lstStyle/>
                    <a:p>
                      <a:r>
                        <a:rPr lang="en-US" sz="1000"/>
                        <a:t>#kfhtips</a:t>
                      </a:r>
                      <a:endParaRPr lang="en-US" sz="1000"/>
                    </a:p>
                  </a:txBody>
                  <a:tcPr/>
                </a:tc>
                <a:tc>
                  <a:txBody>
                    <a:bodyPr/>
                    <a:lstStyle/>
                    <a:p>
                      <a:r>
                        <a:rPr lang="en-US" sz="1000"/>
                        <a:t>1</a:t>
                      </a:r>
                      <a:endParaRPr lang="en-US" sz="1000"/>
                    </a:p>
                  </a:txBody>
                  <a:tcPr/>
                </a:tc>
                <a:tc>
                  <a:txBody>
                    <a:bodyPr/>
                    <a:lstStyle/>
                    <a:p>
                      <a:r>
                        <a:rPr lang="en-US" sz="1000"/>
                        <a:t>10</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13</a:t>
                      </a:r>
                      <a:endParaRPr lang="en-US" sz="1000"/>
                    </a:p>
                  </a:txBody>
                  <a:tcPr/>
                </a:tc>
                <a:extLst>
                  <a:ext uri="{0D108BD9-81ED-4DB2-BD59-A6C34878D82A}">
                    <a16:rowId xmlns:a16="http://schemas.microsoft.com/office/drawing/2014/main" val="4163414300"/>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79018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- 2 of 2</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02513288"/>
                    </a:ext>
                  </a:extLst>
                </a:gridCol>
                <a:gridCol w="1234440">
                  <a:extLst>
                    <a:ext uri="{9D8B030D-6E8A-4147-A177-3AD203B41FA5}">
                      <a16:colId xmlns:a16="http://schemas.microsoft.com/office/drawing/2014/main" val="2580873951"/>
                    </a:ext>
                  </a:extLst>
                </a:gridCol>
                <a:gridCol w="1234440">
                  <a:extLst>
                    <a:ext uri="{9D8B030D-6E8A-4147-A177-3AD203B41FA5}">
                      <a16:colId xmlns:a16="http://schemas.microsoft.com/office/drawing/2014/main" val="2102005465"/>
                    </a:ext>
                  </a:extLst>
                </a:gridCol>
                <a:gridCol w="1234440">
                  <a:extLst>
                    <a:ext uri="{9D8B030D-6E8A-4147-A177-3AD203B41FA5}">
                      <a16:colId xmlns:a16="http://schemas.microsoft.com/office/drawing/2014/main" val="2993727967"/>
                    </a:ext>
                  </a:extLst>
                </a:gridCol>
                <a:gridCol w="1234440">
                  <a:extLst>
                    <a:ext uri="{9D8B030D-6E8A-4147-A177-3AD203B41FA5}">
                      <a16:colId xmlns:a16="http://schemas.microsoft.com/office/drawing/2014/main" val="2207715542"/>
                    </a:ext>
                  </a:extLst>
                </a:gridCol>
                <a:gridCol w="1234440">
                  <a:extLst>
                    <a:ext uri="{9D8B030D-6E8A-4147-A177-3AD203B41FA5}">
                      <a16:colId xmlns:a16="http://schemas.microsoft.com/office/drawing/2014/main" val="4095649515"/>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526021243"/>
                  </a:ext>
                </a:extLst>
              </a:tr>
              <a:tr h="370840">
                <a:tc>
                  <a:txBody>
                    <a:bodyPr/>
                    <a:lstStyle/>
                    <a:p>
                      <a:r>
                        <a:rPr lang="ar-AE" sz="1000"/>
                        <a:t>#الكويت_ترحب_بسلمان</a:t>
                      </a:r>
                      <a:endParaRPr lang="en-US" sz="1000"/>
                    </a:p>
                  </a:txBody>
                  <a:tcPr/>
                </a:tc>
                <a:tc>
                  <a:txBody>
                    <a:bodyPr/>
                    <a:lstStyle/>
                    <a:p>
                      <a:r>
                        <a:rPr lang="en-US" sz="1000"/>
                        <a:t>2</a:t>
                      </a:r>
                      <a:endParaRPr lang="en-US" sz="1000"/>
                    </a:p>
                  </a:txBody>
                  <a:tcPr/>
                </a:tc>
                <a:tc>
                  <a:txBody>
                    <a:bodyPr/>
                    <a:lstStyle/>
                    <a:p>
                      <a:r>
                        <a:rPr lang="en-US" sz="1000"/>
                        <a:t>419.5</a:t>
                      </a:r>
                      <a:endParaRPr lang="en-US" sz="1000"/>
                    </a:p>
                  </a:txBody>
                  <a:tcPr/>
                </a:tc>
                <a:tc>
                  <a:txBody>
                    <a:bodyPr/>
                    <a:lstStyle/>
                    <a:p>
                      <a:r>
                        <a:rPr lang="en-US" sz="1000"/>
                        <a:t>10</a:t>
                      </a:r>
                      <a:endParaRPr lang="en-US" sz="1000"/>
                    </a:p>
                  </a:txBody>
                  <a:tcPr/>
                </a:tc>
                <a:tc>
                  <a:txBody>
                    <a:bodyPr/>
                    <a:lstStyle/>
                    <a:p>
                      <a:r>
                        <a:rPr lang="en-US" sz="1000"/>
                        <a:t>58</a:t>
                      </a:r>
                      <a:endParaRPr lang="en-US" sz="1000"/>
                    </a:p>
                  </a:txBody>
                  <a:tcPr/>
                </a:tc>
                <a:tc>
                  <a:txBody>
                    <a:bodyPr/>
                    <a:lstStyle/>
                    <a:p>
                      <a:r>
                        <a:rPr lang="en-US" sz="1000"/>
                        <a:t>487.5</a:t>
                      </a:r>
                      <a:endParaRPr lang="en-US" sz="1000"/>
                    </a:p>
                  </a:txBody>
                  <a:tcPr/>
                </a:tc>
                <a:extLst>
                  <a:ext uri="{0D108BD9-81ED-4DB2-BD59-A6C34878D82A}">
                    <a16:rowId xmlns:a16="http://schemas.microsoft.com/office/drawing/2014/main" val="1536483580"/>
                  </a:ext>
                </a:extLst>
              </a:tr>
              <a:tr h="370840">
                <a:tc>
                  <a:txBody>
                    <a:bodyPr/>
                    <a:lstStyle/>
                    <a:p>
                      <a:r>
                        <a:rPr lang="en-US" sz="1000"/>
                        <a:t>#KFHFriday</a:t>
                      </a:r>
                      <a:endParaRPr lang="en-US" sz="1000"/>
                    </a:p>
                  </a:txBody>
                  <a:tcPr/>
                </a:tc>
                <a:tc>
                  <a:txBody>
                    <a:bodyPr/>
                    <a:lstStyle/>
                    <a:p>
                      <a:r>
                        <a:rPr lang="en-US" sz="1000"/>
                        <a:t>1</a:t>
                      </a:r>
                      <a:endParaRPr lang="en-US" sz="1000"/>
                    </a:p>
                  </a:txBody>
                  <a:tcPr/>
                </a:tc>
                <a:tc>
                  <a:txBody>
                    <a:bodyPr/>
                    <a:lstStyle/>
                    <a:p>
                      <a:r>
                        <a:rPr lang="en-US" sz="1000"/>
                        <a:t>54</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tc>
                  <a:txBody>
                    <a:bodyPr/>
                    <a:lstStyle/>
                    <a:p>
                      <a:r>
                        <a:rPr lang="en-US" sz="1000"/>
                        <a:t>64</a:t>
                      </a:r>
                      <a:endParaRPr lang="en-US" sz="1000"/>
                    </a:p>
                  </a:txBody>
                  <a:tcPr/>
                </a:tc>
                <a:extLst>
                  <a:ext uri="{0D108BD9-81ED-4DB2-BD59-A6C34878D82A}">
                    <a16:rowId xmlns:a16="http://schemas.microsoft.com/office/drawing/2014/main" val="3810437527"/>
                  </a:ext>
                </a:extLst>
              </a:tr>
              <a:tr h="370840">
                <a:tc>
                  <a:txBody>
                    <a:bodyPr/>
                    <a:lstStyle/>
                    <a:p>
                      <a:r>
                        <a:rPr lang="en-US" sz="1000"/>
                        <a:t>#KFHCBA</a:t>
                      </a:r>
                      <a:endParaRPr lang="en-US" sz="1000"/>
                    </a:p>
                  </a:txBody>
                  <a:tcPr/>
                </a:tc>
                <a:tc>
                  <a:txBody>
                    <a:bodyPr/>
                    <a:lstStyle/>
                    <a:p>
                      <a:r>
                        <a:rPr lang="en-US" sz="1000"/>
                        <a:t>2</a:t>
                      </a:r>
                      <a:endParaRPr lang="en-US" sz="1000"/>
                    </a:p>
                  </a:txBody>
                  <a:tcPr/>
                </a:tc>
                <a:tc>
                  <a:txBody>
                    <a:bodyPr/>
                    <a:lstStyle/>
                    <a:p>
                      <a:r>
                        <a:rPr lang="en-US" sz="1000"/>
                        <a:t>23.5</a:t>
                      </a:r>
                      <a:endParaRPr lang="en-US" sz="1000"/>
                    </a:p>
                  </a:txBody>
                  <a:tcPr/>
                </a:tc>
                <a:tc>
                  <a:txBody>
                    <a:bodyPr/>
                    <a:lstStyle/>
                    <a:p>
                      <a:r>
                        <a:rPr lang="en-US" sz="1000"/>
                        <a:t>1</a:t>
                      </a:r>
                      <a:endParaRPr lang="en-US" sz="1000"/>
                    </a:p>
                  </a:txBody>
                  <a:tcPr/>
                </a:tc>
                <a:tc>
                  <a:txBody>
                    <a:bodyPr/>
                    <a:lstStyle/>
                    <a:p>
                      <a:r>
                        <a:rPr lang="en-US" sz="1000"/>
                        <a:t>1.5</a:t>
                      </a:r>
                      <a:endParaRPr lang="en-US" sz="1000"/>
                    </a:p>
                  </a:txBody>
                  <a:tcPr/>
                </a:tc>
                <a:tc>
                  <a:txBody>
                    <a:bodyPr/>
                    <a:lstStyle/>
                    <a:p>
                      <a:r>
                        <a:rPr lang="en-US" sz="1000"/>
                        <a:t>26</a:t>
                      </a:r>
                      <a:endParaRPr lang="en-US" sz="1000"/>
                    </a:p>
                  </a:txBody>
                  <a:tcPr/>
                </a:tc>
                <a:extLst>
                  <a:ext uri="{0D108BD9-81ED-4DB2-BD59-A6C34878D82A}">
                    <a16:rowId xmlns:a16="http://schemas.microsoft.com/office/drawing/2014/main" val="4292337150"/>
                  </a:ext>
                </a:extLst>
              </a:tr>
              <a:tr h="370840">
                <a:tc>
                  <a:txBody>
                    <a:bodyPr/>
                    <a:lstStyle/>
                    <a:p>
                      <a:r>
                        <a:rPr lang="ar-AE" sz="1000"/>
                        <a:t>#امنية_بيتك</a:t>
                      </a:r>
                      <a:endParaRPr lang="en-US" sz="1000"/>
                    </a:p>
                  </a:txBody>
                  <a:tcPr/>
                </a:tc>
                <a:tc>
                  <a:txBody>
                    <a:bodyPr/>
                    <a:lstStyle/>
                    <a:p>
                      <a:r>
                        <a:rPr lang="en-US" sz="1000"/>
                        <a:t>1</a:t>
                      </a:r>
                      <a:endParaRPr lang="en-US" sz="1000"/>
                    </a:p>
                  </a:txBody>
                  <a:tcPr/>
                </a:tc>
                <a:tc>
                  <a:txBody>
                    <a:bodyPr/>
                    <a:lstStyle/>
                    <a:p>
                      <a:r>
                        <a:rPr lang="en-US" sz="1000"/>
                        <a:t>33</a:t>
                      </a:r>
                      <a:endParaRPr lang="en-US" sz="1000"/>
                    </a:p>
                  </a:txBody>
                  <a:tcPr/>
                </a:tc>
                <a:tc>
                  <a:txBody>
                    <a:bodyPr/>
                    <a:lstStyle/>
                    <a:p>
                      <a:r>
                        <a:rPr lang="en-US" sz="1000"/>
                        <a:t>1</a:t>
                      </a:r>
                      <a:endParaRPr lang="en-US" sz="1000"/>
                    </a:p>
                  </a:txBody>
                  <a:tcPr/>
                </a:tc>
                <a:tc>
                  <a:txBody>
                    <a:bodyPr/>
                    <a:lstStyle/>
                    <a:p>
                      <a:r>
                        <a:rPr lang="en-US" sz="1000"/>
                        <a:t>3</a:t>
                      </a:r>
                      <a:endParaRPr lang="en-US" sz="1000"/>
                    </a:p>
                  </a:txBody>
                  <a:tcPr/>
                </a:tc>
                <a:tc>
                  <a:txBody>
                    <a:bodyPr/>
                    <a:lstStyle/>
                    <a:p>
                      <a:r>
                        <a:rPr lang="en-US" sz="1000"/>
                        <a:t>37</a:t>
                      </a:r>
                      <a:endParaRPr lang="en-US" sz="1000"/>
                    </a:p>
                  </a:txBody>
                  <a:tcPr/>
                </a:tc>
                <a:extLst>
                  <a:ext uri="{0D108BD9-81ED-4DB2-BD59-A6C34878D82A}">
                    <a16:rowId xmlns:a16="http://schemas.microsoft.com/office/drawing/2014/main" val="522065909"/>
                  </a:ext>
                </a:extLst>
              </a:tr>
              <a:tr h="370840">
                <a:tc>
                  <a:txBody>
                    <a:bodyPr/>
                    <a:lstStyle/>
                    <a:p>
                      <a:r>
                        <a:rPr lang="en-US" sz="1000"/>
                        <a:t>#KFHCareers</a:t>
                      </a:r>
                      <a:endParaRPr lang="en-US" sz="1000"/>
                    </a:p>
                  </a:txBody>
                  <a:tcPr/>
                </a:tc>
                <a:tc>
                  <a:txBody>
                    <a:bodyPr/>
                    <a:lstStyle/>
                    <a:p>
                      <a:r>
                        <a:rPr lang="en-US" sz="1000"/>
                        <a:t>1</a:t>
                      </a:r>
                      <a:endParaRPr lang="en-US" sz="1000"/>
                    </a:p>
                  </a:txBody>
                  <a:tcPr/>
                </a:tc>
                <a:tc>
                  <a:txBody>
                    <a:bodyPr/>
                    <a:lstStyle/>
                    <a:p>
                      <a:r>
                        <a:rPr lang="en-US" sz="1000"/>
                        <a:t>27</a:t>
                      </a:r>
                      <a:endParaRPr lang="en-US" sz="1000"/>
                    </a:p>
                  </a:txBody>
                  <a:tcPr/>
                </a:tc>
                <a:tc>
                  <a:txBody>
                    <a:bodyPr/>
                    <a:lstStyle/>
                    <a:p>
                      <a:r>
                        <a:rPr lang="en-US" sz="1000"/>
                        <a:t>1</a:t>
                      </a:r>
                      <a:endParaRPr lang="en-US" sz="1000"/>
                    </a:p>
                  </a:txBody>
                  <a:tcPr/>
                </a:tc>
                <a:tc>
                  <a:txBody>
                    <a:bodyPr/>
                    <a:lstStyle/>
                    <a:p>
                      <a:r>
                        <a:rPr lang="en-US" sz="1000"/>
                        <a:t>2</a:t>
                      </a:r>
                      <a:endParaRPr lang="en-US" sz="1000"/>
                    </a:p>
                  </a:txBody>
                  <a:tcPr/>
                </a:tc>
                <a:tc>
                  <a:txBody>
                    <a:bodyPr/>
                    <a:lstStyle/>
                    <a:p>
                      <a:r>
                        <a:rPr lang="en-US" sz="1000"/>
                        <a:t>30</a:t>
                      </a:r>
                      <a:endParaRPr lang="en-US" sz="1000"/>
                    </a:p>
                  </a:txBody>
                  <a:tcPr/>
                </a:tc>
                <a:extLst>
                  <a:ext uri="{0D108BD9-81ED-4DB2-BD59-A6C34878D82A}">
                    <a16:rowId xmlns:a16="http://schemas.microsoft.com/office/drawing/2014/main" val="3936969716"/>
                  </a:ext>
                </a:extLst>
              </a:tr>
              <a:tr h="370840">
                <a:tc>
                  <a:txBody>
                    <a:bodyPr/>
                    <a:lstStyle/>
                    <a:p>
                      <a:r>
                        <a:rPr lang="en-US" sz="1000"/>
                        <a:t>#KFHAwards</a:t>
                      </a:r>
                      <a:endParaRPr lang="en-US" sz="1000"/>
                    </a:p>
                  </a:txBody>
                  <a:tcPr/>
                </a:tc>
                <a:tc>
                  <a:txBody>
                    <a:bodyPr/>
                    <a:lstStyle/>
                    <a:p>
                      <a:r>
                        <a:rPr lang="en-US" sz="1000"/>
                        <a:t>1</a:t>
                      </a:r>
                      <a:endParaRPr lang="en-US" sz="1000"/>
                    </a:p>
                  </a:txBody>
                  <a:tcPr/>
                </a:tc>
                <a:tc>
                  <a:txBody>
                    <a:bodyPr/>
                    <a:lstStyle/>
                    <a:p>
                      <a:r>
                        <a:rPr lang="en-US" sz="1000"/>
                        <a:t>45</a:t>
                      </a:r>
                      <a:endParaRPr lang="en-US" sz="1000"/>
                    </a:p>
                  </a:txBody>
                  <a:tcPr/>
                </a:tc>
                <a:tc>
                  <a:txBody>
                    <a:bodyPr/>
                    <a:lstStyle/>
                    <a:p>
                      <a:r>
                        <a:rPr lang="en-US" sz="1000"/>
                        <a:t>1</a:t>
                      </a:r>
                      <a:endParaRPr lang="en-US" sz="1000"/>
                    </a:p>
                  </a:txBody>
                  <a:tcPr/>
                </a:tc>
                <a:tc>
                  <a:txBody>
                    <a:bodyPr/>
                    <a:lstStyle/>
                    <a:p>
                      <a:r>
                        <a:rPr lang="en-US" sz="1000"/>
                        <a:t>2</a:t>
                      </a:r>
                      <a:endParaRPr lang="en-US" sz="1000"/>
                    </a:p>
                  </a:txBody>
                  <a:tcPr/>
                </a:tc>
                <a:tc>
                  <a:txBody>
                    <a:bodyPr/>
                    <a:lstStyle/>
                    <a:p>
                      <a:r>
                        <a:rPr lang="en-US" sz="1000"/>
                        <a:t>48</a:t>
                      </a:r>
                      <a:endParaRPr lang="en-US" sz="1000"/>
                    </a:p>
                  </a:txBody>
                  <a:tcPr/>
                </a:tc>
                <a:extLst>
                  <a:ext uri="{0D108BD9-81ED-4DB2-BD59-A6C34878D82A}">
                    <a16:rowId xmlns:a16="http://schemas.microsoft.com/office/drawing/2014/main" val="1855926168"/>
                  </a:ext>
                </a:extLst>
              </a:tr>
              <a:tr h="370840">
                <a:tc>
                  <a:txBody>
                    <a:bodyPr/>
                    <a:lstStyle/>
                    <a:p>
                      <a:r>
                        <a:rPr lang="en-US" sz="1000"/>
                        <a:t>#Baiti_Club</a:t>
                      </a:r>
                      <a:endParaRPr lang="en-US" sz="1000"/>
                    </a:p>
                  </a:txBody>
                  <a:tcPr/>
                </a:tc>
                <a:tc>
                  <a:txBody>
                    <a:bodyPr/>
                    <a:lstStyle/>
                    <a:p>
                      <a:r>
                        <a:rPr lang="en-US" sz="1000"/>
                        <a:t>1</a:t>
                      </a:r>
                      <a:endParaRPr lang="en-US" sz="1000"/>
                    </a:p>
                  </a:txBody>
                  <a:tcPr/>
                </a:tc>
                <a:tc>
                  <a:txBody>
                    <a:bodyPr/>
                    <a:lstStyle/>
                    <a:p>
                      <a:r>
                        <a:rPr lang="en-US" sz="1000"/>
                        <a:t>12</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14</a:t>
                      </a:r>
                      <a:endParaRPr lang="en-US" sz="1000"/>
                    </a:p>
                  </a:txBody>
                  <a:tcPr/>
                </a:tc>
                <a:extLst>
                  <a:ext uri="{0D108BD9-81ED-4DB2-BD59-A6C34878D82A}">
                    <a16:rowId xmlns:a16="http://schemas.microsoft.com/office/drawing/2014/main" val="270781821"/>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21651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- 1 of 2</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01331561"/>
                    </a:ext>
                  </a:extLst>
                </a:gridCol>
                <a:gridCol w="1234440">
                  <a:extLst>
                    <a:ext uri="{9D8B030D-6E8A-4147-A177-3AD203B41FA5}">
                      <a16:colId xmlns:a16="http://schemas.microsoft.com/office/drawing/2014/main" val="831002643"/>
                    </a:ext>
                  </a:extLst>
                </a:gridCol>
                <a:gridCol w="1234440">
                  <a:extLst>
                    <a:ext uri="{9D8B030D-6E8A-4147-A177-3AD203B41FA5}">
                      <a16:colId xmlns:a16="http://schemas.microsoft.com/office/drawing/2014/main" val="3843013113"/>
                    </a:ext>
                  </a:extLst>
                </a:gridCol>
                <a:gridCol w="1234440">
                  <a:extLst>
                    <a:ext uri="{9D8B030D-6E8A-4147-A177-3AD203B41FA5}">
                      <a16:colId xmlns:a16="http://schemas.microsoft.com/office/drawing/2014/main" val="3459590673"/>
                    </a:ext>
                  </a:extLst>
                </a:gridCol>
                <a:gridCol w="1234440">
                  <a:extLst>
                    <a:ext uri="{9D8B030D-6E8A-4147-A177-3AD203B41FA5}">
                      <a16:colId xmlns:a16="http://schemas.microsoft.com/office/drawing/2014/main" val="2068289029"/>
                    </a:ext>
                  </a:extLst>
                </a:gridCol>
                <a:gridCol w="1234440">
                  <a:extLst>
                    <a:ext uri="{9D8B030D-6E8A-4147-A177-3AD203B41FA5}">
                      <a16:colId xmlns:a16="http://schemas.microsoft.com/office/drawing/2014/main" val="3041479038"/>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4222436646"/>
                  </a:ext>
                </a:extLst>
              </a:tr>
              <a:tr h="370840">
                <a:tc>
                  <a:txBody>
                    <a:bodyPr/>
                    <a:lstStyle/>
                    <a:p>
                      <a:r>
                        <a:rPr lang="en-US" sz="1000"/>
                        <a:t>#gulfbank642</a:t>
                      </a:r>
                      <a:endParaRPr lang="en-US" sz="1000"/>
                    </a:p>
                  </a:txBody>
                  <a:tcPr/>
                </a:tc>
                <a:tc>
                  <a:txBody>
                    <a:bodyPr/>
                    <a:lstStyle/>
                    <a:p>
                      <a:r>
                        <a:rPr lang="en-US" sz="1000"/>
                        <a:t>5</a:t>
                      </a:r>
                      <a:endParaRPr lang="en-US" sz="1000"/>
                    </a:p>
                  </a:txBody>
                  <a:tcPr/>
                </a:tc>
                <a:tc>
                  <a:txBody>
                    <a:bodyPr/>
                    <a:lstStyle/>
                    <a:p>
                      <a:r>
                        <a:rPr lang="en-US" sz="1000"/>
                        <a:t>32.2</a:t>
                      </a:r>
                      <a:endParaRPr lang="en-US" sz="1000"/>
                    </a:p>
                  </a:txBody>
                  <a:tcPr/>
                </a:tc>
                <a:tc>
                  <a:txBody>
                    <a:bodyPr/>
                    <a:lstStyle/>
                    <a:p>
                      <a:r>
                        <a:rPr lang="en-US" sz="1000"/>
                        <a:t>0.8</a:t>
                      </a:r>
                      <a:endParaRPr lang="en-US" sz="1000"/>
                    </a:p>
                  </a:txBody>
                  <a:tcPr/>
                </a:tc>
                <a:tc>
                  <a:txBody>
                    <a:bodyPr/>
                    <a:lstStyle/>
                    <a:p>
                      <a:r>
                        <a:rPr lang="en-US" sz="1000"/>
                        <a:t>0.4</a:t>
                      </a:r>
                      <a:endParaRPr lang="en-US" sz="1000"/>
                    </a:p>
                  </a:txBody>
                  <a:tcPr/>
                </a:tc>
                <a:tc>
                  <a:txBody>
                    <a:bodyPr/>
                    <a:lstStyle/>
                    <a:p>
                      <a:r>
                        <a:rPr lang="en-US" sz="1000"/>
                        <a:t>33.4</a:t>
                      </a:r>
                      <a:endParaRPr lang="en-US" sz="1000"/>
                    </a:p>
                  </a:txBody>
                  <a:tcPr/>
                </a:tc>
                <a:extLst>
                  <a:ext uri="{0D108BD9-81ED-4DB2-BD59-A6C34878D82A}">
                    <a16:rowId xmlns:a16="http://schemas.microsoft.com/office/drawing/2014/main" val="3638276429"/>
                  </a:ext>
                </a:extLst>
              </a:tr>
              <a:tr h="370840">
                <a:tc>
                  <a:txBody>
                    <a:bodyPr/>
                    <a:lstStyle/>
                    <a:p>
                      <a:r>
                        <a:rPr lang="en-US" sz="1000"/>
                        <a:t>#Gulfbank</a:t>
                      </a:r>
                      <a:endParaRPr lang="en-US" sz="1000"/>
                    </a:p>
                  </a:txBody>
                  <a:tcPr/>
                </a:tc>
                <a:tc>
                  <a:txBody>
                    <a:bodyPr/>
                    <a:lstStyle/>
                    <a:p>
                      <a:r>
                        <a:rPr lang="en-US" sz="1000"/>
                        <a:t>1</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1917739245"/>
                  </a:ext>
                </a:extLst>
              </a:tr>
              <a:tr h="370840">
                <a:tc>
                  <a:txBody>
                    <a:bodyPr/>
                    <a:lstStyle/>
                    <a:p>
                      <a:r>
                        <a:rPr lang="en-US" sz="1000"/>
                        <a:t>#Gulfbankratings</a:t>
                      </a:r>
                      <a:endParaRPr lang="en-US" sz="1000"/>
                    </a:p>
                  </a:txBody>
                  <a:tcPr/>
                </a:tc>
                <a:tc>
                  <a:txBody>
                    <a:bodyPr/>
                    <a:lstStyle/>
                    <a:p>
                      <a:r>
                        <a:rPr lang="en-US" sz="1000"/>
                        <a:t>1</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3634620293"/>
                  </a:ext>
                </a:extLst>
              </a:tr>
              <a:tr h="370840">
                <a:tc>
                  <a:txBody>
                    <a:bodyPr/>
                    <a:lstStyle/>
                    <a:p>
                      <a:r>
                        <a:rPr lang="en-US" sz="1000"/>
                        <a:t>#moodys</a:t>
                      </a:r>
                      <a:endParaRPr lang="en-US" sz="1000"/>
                    </a:p>
                  </a:txBody>
                  <a:tcPr/>
                </a:tc>
                <a:tc>
                  <a:txBody>
                    <a:bodyPr/>
                    <a:lstStyle/>
                    <a:p>
                      <a:r>
                        <a:rPr lang="en-US" sz="1000"/>
                        <a:t>1</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2444981195"/>
                  </a:ext>
                </a:extLst>
              </a:tr>
              <a:tr h="370840">
                <a:tc>
                  <a:txBody>
                    <a:bodyPr/>
                    <a:lstStyle/>
                    <a:p>
                      <a:r>
                        <a:rPr lang="en-US" sz="1000"/>
                        <a:t>#standardandpoors</a:t>
                      </a:r>
                      <a:endParaRPr lang="en-US" sz="1000"/>
                    </a:p>
                  </a:txBody>
                  <a:tcPr/>
                </a:tc>
                <a:tc>
                  <a:txBody>
                    <a:bodyPr/>
                    <a:lstStyle/>
                    <a:p>
                      <a:r>
                        <a:rPr lang="en-US" sz="1000"/>
                        <a:t>1</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2919544273"/>
                  </a:ext>
                </a:extLst>
              </a:tr>
              <a:tr h="370840">
                <a:tc>
                  <a:txBody>
                    <a:bodyPr/>
                    <a:lstStyle/>
                    <a:p>
                      <a:r>
                        <a:rPr lang="en-US" sz="1000"/>
                        <a:t>#fitchratings</a:t>
                      </a:r>
                      <a:endParaRPr lang="en-US" sz="1000"/>
                    </a:p>
                  </a:txBody>
                  <a:tcPr/>
                </a:tc>
                <a:tc>
                  <a:txBody>
                    <a:bodyPr/>
                    <a:lstStyle/>
                    <a:p>
                      <a:r>
                        <a:rPr lang="en-US" sz="1000"/>
                        <a:t>1</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4083124707"/>
                  </a:ext>
                </a:extLst>
              </a:tr>
              <a:tr h="370840">
                <a:tc>
                  <a:txBody>
                    <a:bodyPr/>
                    <a:lstStyle/>
                    <a:p>
                      <a:r>
                        <a:rPr lang="en-US" sz="1000"/>
                        <a:t>#gulfbank_news</a:t>
                      </a:r>
                      <a:endParaRPr lang="en-US" sz="1000"/>
                    </a:p>
                  </a:txBody>
                  <a:tcPr/>
                </a:tc>
                <a:tc>
                  <a:txBody>
                    <a:bodyPr/>
                    <a:lstStyle/>
                    <a:p>
                      <a:r>
                        <a:rPr lang="en-US" sz="1000"/>
                        <a:t>1</a:t>
                      </a:r>
                      <a:endParaRPr lang="en-US" sz="1000"/>
                    </a:p>
                  </a:txBody>
                  <a:tcPr/>
                </a:tc>
                <a:tc>
                  <a:txBody>
                    <a:bodyPr/>
                    <a:lstStyle/>
                    <a:p>
                      <a:r>
                        <a:rPr lang="en-US" sz="1000"/>
                        <a:t>33</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34</a:t>
                      </a:r>
                      <a:endParaRPr lang="en-US" sz="1000"/>
                    </a:p>
                  </a:txBody>
                  <a:tcPr/>
                </a:tc>
                <a:extLst>
                  <a:ext uri="{0D108BD9-81ED-4DB2-BD59-A6C34878D82A}">
                    <a16:rowId xmlns:a16="http://schemas.microsoft.com/office/drawing/2014/main" val="895175497"/>
                  </a:ext>
                </a:extLst>
              </a:tr>
              <a:tr h="370840">
                <a:tc>
                  <a:txBody>
                    <a:bodyPr/>
                    <a:lstStyle/>
                    <a:p>
                      <a:r>
                        <a:rPr lang="en-US" sz="1000"/>
                        <a:t>#gulfbank</a:t>
                      </a:r>
                      <a:endParaRPr lang="en-US" sz="1000"/>
                    </a:p>
                  </a:txBody>
                  <a:tcPr/>
                </a:tc>
                <a:tc>
                  <a:txBody>
                    <a:bodyPr/>
                    <a:lstStyle/>
                    <a:p>
                      <a:r>
                        <a:rPr lang="en-US" sz="1000"/>
                        <a:t>5</a:t>
                      </a:r>
                      <a:endParaRPr lang="en-US" sz="1000"/>
                    </a:p>
                  </a:txBody>
                  <a:tcPr/>
                </a:tc>
                <a:tc>
                  <a:txBody>
                    <a:bodyPr/>
                    <a:lstStyle/>
                    <a:p>
                      <a:r>
                        <a:rPr lang="en-US" sz="1000"/>
                        <a:t>22.6</a:t>
                      </a:r>
                      <a:endParaRPr lang="en-US" sz="1000"/>
                    </a:p>
                  </a:txBody>
                  <a:tcPr/>
                </a:tc>
                <a:tc>
                  <a:txBody>
                    <a:bodyPr/>
                    <a:lstStyle/>
                    <a:p>
                      <a:r>
                        <a:rPr lang="en-US" sz="1000"/>
                        <a:t>0</a:t>
                      </a:r>
                      <a:endParaRPr lang="en-US" sz="1000"/>
                    </a:p>
                  </a:txBody>
                  <a:tcPr/>
                </a:tc>
                <a:tc>
                  <a:txBody>
                    <a:bodyPr/>
                    <a:lstStyle/>
                    <a:p>
                      <a:r>
                        <a:rPr lang="en-US" sz="1000"/>
                        <a:t>0.6</a:t>
                      </a:r>
                      <a:endParaRPr lang="en-US" sz="1000"/>
                    </a:p>
                  </a:txBody>
                  <a:tcPr/>
                </a:tc>
                <a:tc>
                  <a:txBody>
                    <a:bodyPr/>
                    <a:lstStyle/>
                    <a:p>
                      <a:r>
                        <a:rPr lang="en-US" sz="1000"/>
                        <a:t>23.2</a:t>
                      </a:r>
                      <a:endParaRPr lang="en-US" sz="1000"/>
                    </a:p>
                  </a:txBody>
                  <a:tcPr/>
                </a:tc>
                <a:extLst>
                  <a:ext uri="{0D108BD9-81ED-4DB2-BD59-A6C34878D82A}">
                    <a16:rowId xmlns:a16="http://schemas.microsoft.com/office/drawing/2014/main" val="3066062045"/>
                  </a:ext>
                </a:extLst>
              </a:tr>
              <a:tr h="370840">
                <a:tc>
                  <a:txBody>
                    <a:bodyPr/>
                    <a:lstStyle/>
                    <a:p>
                      <a:r>
                        <a:rPr lang="en-US" sz="1000"/>
                        <a:t>#CEO</a:t>
                      </a:r>
                      <a:endParaRPr lang="en-US" sz="1000"/>
                    </a:p>
                  </a:txBody>
                  <a:tcPr/>
                </a:tc>
                <a:tc>
                  <a:txBody>
                    <a:bodyPr/>
                    <a:lstStyle/>
                    <a:p>
                      <a:r>
                        <a:rPr lang="en-US" sz="1000"/>
                        <a:t>1</a:t>
                      </a:r>
                      <a:endParaRPr lang="en-US" sz="1000"/>
                    </a:p>
                  </a:txBody>
                  <a:tcPr/>
                </a:tc>
                <a:tc>
                  <a:txBody>
                    <a:bodyPr/>
                    <a:lstStyle/>
                    <a:p>
                      <a:r>
                        <a:rPr lang="en-US" sz="1000"/>
                        <a:t>33</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34</a:t>
                      </a:r>
                      <a:endParaRPr lang="en-US" sz="1000"/>
                    </a:p>
                  </a:txBody>
                  <a:tcPr/>
                </a:tc>
                <a:extLst>
                  <a:ext uri="{0D108BD9-81ED-4DB2-BD59-A6C34878D82A}">
                    <a16:rowId xmlns:a16="http://schemas.microsoft.com/office/drawing/2014/main" val="3582857564"/>
                  </a:ext>
                </a:extLst>
              </a:tr>
              <a:tr h="370840">
                <a:tc>
                  <a:txBody>
                    <a:bodyPr/>
                    <a:lstStyle/>
                    <a:p>
                      <a:r>
                        <a:rPr lang="en-US" sz="1000"/>
                        <a:t>#csr</a:t>
                      </a:r>
                      <a:endParaRPr lang="en-US" sz="1000"/>
                    </a:p>
                  </a:txBody>
                  <a:tcPr/>
                </a:tc>
                <a:tc>
                  <a:txBody>
                    <a:bodyPr/>
                    <a:lstStyle/>
                    <a:p>
                      <a:r>
                        <a:rPr lang="en-US" sz="1000"/>
                        <a:t>1</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1921930180"/>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64877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- 2 of 2</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79212866"/>
                    </a:ext>
                  </a:extLst>
                </a:gridCol>
                <a:gridCol w="1234440">
                  <a:extLst>
                    <a:ext uri="{9D8B030D-6E8A-4147-A177-3AD203B41FA5}">
                      <a16:colId xmlns:a16="http://schemas.microsoft.com/office/drawing/2014/main" val="1029162256"/>
                    </a:ext>
                  </a:extLst>
                </a:gridCol>
                <a:gridCol w="1234440">
                  <a:extLst>
                    <a:ext uri="{9D8B030D-6E8A-4147-A177-3AD203B41FA5}">
                      <a16:colId xmlns:a16="http://schemas.microsoft.com/office/drawing/2014/main" val="2057562618"/>
                    </a:ext>
                  </a:extLst>
                </a:gridCol>
                <a:gridCol w="1234440">
                  <a:extLst>
                    <a:ext uri="{9D8B030D-6E8A-4147-A177-3AD203B41FA5}">
                      <a16:colId xmlns:a16="http://schemas.microsoft.com/office/drawing/2014/main" val="3971415720"/>
                    </a:ext>
                  </a:extLst>
                </a:gridCol>
                <a:gridCol w="1234440">
                  <a:extLst>
                    <a:ext uri="{9D8B030D-6E8A-4147-A177-3AD203B41FA5}">
                      <a16:colId xmlns:a16="http://schemas.microsoft.com/office/drawing/2014/main" val="4033330238"/>
                    </a:ext>
                  </a:extLst>
                </a:gridCol>
                <a:gridCol w="1234440">
                  <a:extLst>
                    <a:ext uri="{9D8B030D-6E8A-4147-A177-3AD203B41FA5}">
                      <a16:colId xmlns:a16="http://schemas.microsoft.com/office/drawing/2014/main" val="312401403"/>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3396224891"/>
                  </a:ext>
                </a:extLst>
              </a:tr>
              <a:tr h="370840">
                <a:tc>
                  <a:txBody>
                    <a:bodyPr/>
                    <a:lstStyle/>
                    <a:p>
                      <a:r>
                        <a:rPr lang="en-US" sz="1000"/>
                        <a:t>#fikraprogram</a:t>
                      </a:r>
                      <a:endParaRPr lang="en-US" sz="1000"/>
                    </a:p>
                  </a:txBody>
                  <a:tcPr/>
                </a:tc>
                <a:tc>
                  <a:txBody>
                    <a:bodyPr/>
                    <a:lstStyle/>
                    <a:p>
                      <a:r>
                        <a:rPr lang="en-US" sz="1000"/>
                        <a:t>1</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2883784829"/>
                  </a:ext>
                </a:extLst>
              </a:tr>
              <a:tr h="370840">
                <a:tc>
                  <a:txBody>
                    <a:bodyPr/>
                    <a:lstStyle/>
                    <a:p>
                      <a:r>
                        <a:rPr lang="en-US" sz="1000"/>
                        <a:t>#award</a:t>
                      </a:r>
                      <a:endParaRPr lang="en-US" sz="1000"/>
                    </a:p>
                  </a:txBody>
                  <a:tcPr/>
                </a:tc>
                <a:tc>
                  <a:txBody>
                    <a:bodyPr/>
                    <a:lstStyle/>
                    <a:p>
                      <a:r>
                        <a:rPr lang="en-US" sz="1000"/>
                        <a:t>2</a:t>
                      </a:r>
                      <a:endParaRPr lang="en-US" sz="1000"/>
                    </a:p>
                  </a:txBody>
                  <a:tcPr/>
                </a:tc>
                <a:tc>
                  <a:txBody>
                    <a:bodyPr/>
                    <a:lstStyle/>
                    <a:p>
                      <a:r>
                        <a:rPr lang="en-US" sz="1000"/>
                        <a:t>26.5</a:t>
                      </a:r>
                      <a:endParaRPr lang="en-US" sz="1000"/>
                    </a:p>
                  </a:txBody>
                  <a:tcPr/>
                </a:tc>
                <a:tc>
                  <a:txBody>
                    <a:bodyPr/>
                    <a:lstStyle/>
                    <a:p>
                      <a:r>
                        <a:rPr lang="en-US" sz="1000"/>
                        <a:t>0</a:t>
                      </a:r>
                      <a:endParaRPr lang="en-US" sz="1000"/>
                    </a:p>
                  </a:txBody>
                  <a:tcPr/>
                </a:tc>
                <a:tc>
                  <a:txBody>
                    <a:bodyPr/>
                    <a:lstStyle/>
                    <a:p>
                      <a:r>
                        <a:rPr lang="en-US" sz="1000"/>
                        <a:t>0.5</a:t>
                      </a:r>
                      <a:endParaRPr lang="en-US" sz="1000"/>
                    </a:p>
                  </a:txBody>
                  <a:tcPr/>
                </a:tc>
                <a:tc>
                  <a:txBody>
                    <a:bodyPr/>
                    <a:lstStyle/>
                    <a:p>
                      <a:r>
                        <a:rPr lang="en-US" sz="1000"/>
                        <a:t>27</a:t>
                      </a:r>
                      <a:endParaRPr lang="en-US" sz="1000"/>
                    </a:p>
                  </a:txBody>
                  <a:tcPr/>
                </a:tc>
                <a:extLst>
                  <a:ext uri="{0D108BD9-81ED-4DB2-BD59-A6C34878D82A}">
                    <a16:rowId xmlns:a16="http://schemas.microsoft.com/office/drawing/2014/main" val="4057035058"/>
                  </a:ext>
                </a:extLst>
              </a:tr>
              <a:tr h="370840">
                <a:tc>
                  <a:txBody>
                    <a:bodyPr/>
                    <a:lstStyle/>
                    <a:p>
                      <a:r>
                        <a:rPr lang="en-US" sz="1000"/>
                        <a:t>#tvc</a:t>
                      </a:r>
                      <a:endParaRPr lang="en-US" sz="1000"/>
                    </a:p>
                  </a:txBody>
                  <a:tcPr/>
                </a:tc>
                <a:tc>
                  <a:txBody>
                    <a:bodyPr/>
                    <a:lstStyle/>
                    <a:p>
                      <a:r>
                        <a:rPr lang="en-US" sz="1000"/>
                        <a:t>1</a:t>
                      </a:r>
                      <a:endParaRPr lang="en-US" sz="1000"/>
                    </a:p>
                  </a:txBody>
                  <a:tcPr/>
                </a:tc>
                <a:tc>
                  <a:txBody>
                    <a:bodyPr/>
                    <a:lstStyle/>
                    <a:p>
                      <a:r>
                        <a:rPr lang="en-US" sz="1000"/>
                        <a:t>34</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35</a:t>
                      </a:r>
                      <a:endParaRPr lang="en-US" sz="1000"/>
                    </a:p>
                  </a:txBody>
                  <a:tcPr/>
                </a:tc>
                <a:extLst>
                  <a:ext uri="{0D108BD9-81ED-4DB2-BD59-A6C34878D82A}">
                    <a16:rowId xmlns:a16="http://schemas.microsoft.com/office/drawing/2014/main" val="1124738227"/>
                  </a:ext>
                </a:extLst>
              </a:tr>
              <a:tr h="370840">
                <a:tc>
                  <a:txBody>
                    <a:bodyPr/>
                    <a:lstStyle/>
                    <a:p>
                      <a:r>
                        <a:rPr lang="en-US" sz="1000"/>
                        <a:t>#2016</a:t>
                      </a:r>
                      <a:endParaRPr lang="en-US" sz="1000"/>
                    </a:p>
                  </a:txBody>
                  <a:tcPr/>
                </a:tc>
                <a:tc>
                  <a:txBody>
                    <a:bodyPr/>
                    <a:lstStyle/>
                    <a:p>
                      <a:r>
                        <a:rPr lang="en-US" sz="1000"/>
                        <a:t>2</a:t>
                      </a:r>
                      <a:endParaRPr lang="en-US" sz="1000"/>
                    </a:p>
                  </a:txBody>
                  <a:tcPr/>
                </a:tc>
                <a:tc>
                  <a:txBody>
                    <a:bodyPr/>
                    <a:lstStyle/>
                    <a:p>
                      <a:r>
                        <a:rPr lang="en-US" sz="1000"/>
                        <a:t>26.5</a:t>
                      </a:r>
                      <a:endParaRPr lang="en-US" sz="1000"/>
                    </a:p>
                  </a:txBody>
                  <a:tcPr/>
                </a:tc>
                <a:tc>
                  <a:txBody>
                    <a:bodyPr/>
                    <a:lstStyle/>
                    <a:p>
                      <a:r>
                        <a:rPr lang="en-US" sz="1000"/>
                        <a:t>0</a:t>
                      </a:r>
                      <a:endParaRPr lang="en-US" sz="1000"/>
                    </a:p>
                  </a:txBody>
                  <a:tcPr/>
                </a:tc>
                <a:tc>
                  <a:txBody>
                    <a:bodyPr/>
                    <a:lstStyle/>
                    <a:p>
                      <a:r>
                        <a:rPr lang="en-US" sz="1000"/>
                        <a:t>0.5</a:t>
                      </a:r>
                      <a:endParaRPr lang="en-US" sz="1000"/>
                    </a:p>
                  </a:txBody>
                  <a:tcPr/>
                </a:tc>
                <a:tc>
                  <a:txBody>
                    <a:bodyPr/>
                    <a:lstStyle/>
                    <a:p>
                      <a:r>
                        <a:rPr lang="en-US" sz="1000"/>
                        <a:t>27</a:t>
                      </a:r>
                      <a:endParaRPr lang="en-US" sz="1000"/>
                    </a:p>
                  </a:txBody>
                  <a:tcPr/>
                </a:tc>
                <a:extLst>
                  <a:ext uri="{0D108BD9-81ED-4DB2-BD59-A6C34878D82A}">
                    <a16:rowId xmlns:a16="http://schemas.microsoft.com/office/drawing/2014/main" val="917725103"/>
                  </a:ext>
                </a:extLst>
              </a:tr>
              <a:tr h="370840">
                <a:tc>
                  <a:txBody>
                    <a:bodyPr/>
                    <a:lstStyle/>
                    <a:p>
                      <a:r>
                        <a:rPr lang="en-US" sz="1000"/>
                        <a:t>#theasianbanker</a:t>
                      </a:r>
                      <a:endParaRPr lang="en-US" sz="1000"/>
                    </a:p>
                  </a:txBody>
                  <a:tcPr/>
                </a:tc>
                <a:tc>
                  <a:txBody>
                    <a:bodyPr/>
                    <a:lstStyle/>
                    <a:p>
                      <a:r>
                        <a:rPr lang="en-US" sz="1000"/>
                        <a:t>1</a:t>
                      </a:r>
                      <a:endParaRPr lang="en-US" sz="1000"/>
                    </a:p>
                  </a:txBody>
                  <a:tcPr/>
                </a:tc>
                <a:tc>
                  <a:txBody>
                    <a:bodyPr/>
                    <a:lstStyle/>
                    <a:p>
                      <a:r>
                        <a:rPr lang="en-US" sz="1000"/>
                        <a:t>19</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19</a:t>
                      </a:r>
                      <a:endParaRPr lang="en-US" sz="1000"/>
                    </a:p>
                  </a:txBody>
                  <a:tcPr/>
                </a:tc>
                <a:extLst>
                  <a:ext uri="{0D108BD9-81ED-4DB2-BD59-A6C34878D82A}">
                    <a16:rowId xmlns:a16="http://schemas.microsoft.com/office/drawing/2014/main" val="1178165727"/>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30981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- 1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84169596"/>
                    </a:ext>
                  </a:extLst>
                </a:gridCol>
                <a:gridCol w="1234440">
                  <a:extLst>
                    <a:ext uri="{9D8B030D-6E8A-4147-A177-3AD203B41FA5}">
                      <a16:colId xmlns:a16="http://schemas.microsoft.com/office/drawing/2014/main" val="3300094169"/>
                    </a:ext>
                  </a:extLst>
                </a:gridCol>
                <a:gridCol w="1234440">
                  <a:extLst>
                    <a:ext uri="{9D8B030D-6E8A-4147-A177-3AD203B41FA5}">
                      <a16:colId xmlns:a16="http://schemas.microsoft.com/office/drawing/2014/main" val="3814920057"/>
                    </a:ext>
                  </a:extLst>
                </a:gridCol>
                <a:gridCol w="1234440">
                  <a:extLst>
                    <a:ext uri="{9D8B030D-6E8A-4147-A177-3AD203B41FA5}">
                      <a16:colId xmlns:a16="http://schemas.microsoft.com/office/drawing/2014/main" val="947438905"/>
                    </a:ext>
                  </a:extLst>
                </a:gridCol>
                <a:gridCol w="1234440">
                  <a:extLst>
                    <a:ext uri="{9D8B030D-6E8A-4147-A177-3AD203B41FA5}">
                      <a16:colId xmlns:a16="http://schemas.microsoft.com/office/drawing/2014/main" val="4216942590"/>
                    </a:ext>
                  </a:extLst>
                </a:gridCol>
                <a:gridCol w="1234440">
                  <a:extLst>
                    <a:ext uri="{9D8B030D-6E8A-4147-A177-3AD203B41FA5}">
                      <a16:colId xmlns:a16="http://schemas.microsoft.com/office/drawing/2014/main" val="736978849"/>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2470718714"/>
                  </a:ext>
                </a:extLst>
              </a:tr>
              <a:tr h="370840">
                <a:tc>
                  <a:txBody>
                    <a:bodyPr/>
                    <a:lstStyle/>
                    <a:p>
                      <a:r>
                        <a:rPr lang="en-US" sz="1000"/>
                        <a:t>#ABK_Sunday</a:t>
                      </a:r>
                      <a:endParaRPr lang="en-US" sz="1000"/>
                    </a:p>
                  </a:txBody>
                  <a:tcPr/>
                </a:tc>
                <a:tc>
                  <a:txBody>
                    <a:bodyPr/>
                    <a:lstStyle/>
                    <a:p>
                      <a:r>
                        <a:rPr lang="en-US" sz="1000"/>
                        <a:t>4</a:t>
                      </a:r>
                      <a:endParaRPr lang="en-US" sz="1000"/>
                    </a:p>
                  </a:txBody>
                  <a:tcPr/>
                </a:tc>
                <a:tc>
                  <a:txBody>
                    <a:bodyPr/>
                    <a:lstStyle/>
                    <a:p>
                      <a:r>
                        <a:rPr lang="en-US" sz="1000"/>
                        <a:t>7.25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7.25</a:t>
                      </a:r>
                      <a:endParaRPr lang="en-US" sz="1000"/>
                    </a:p>
                  </a:txBody>
                  <a:tcPr/>
                </a:tc>
                <a:extLst>
                  <a:ext uri="{0D108BD9-81ED-4DB2-BD59-A6C34878D82A}">
                    <a16:rowId xmlns:a16="http://schemas.microsoft.com/office/drawing/2014/main" val="2680306497"/>
                  </a:ext>
                </a:extLst>
              </a:tr>
              <a:tr h="370840">
                <a:tc>
                  <a:txBody>
                    <a:bodyPr/>
                    <a:lstStyle/>
                    <a:p>
                      <a:r>
                        <a:rPr lang="ar-AE" sz="1000"/>
                        <a:t>#قطر</a:t>
                      </a:r>
                      <a:endParaRPr lang="en-US" sz="1000"/>
                    </a:p>
                  </a:txBody>
                  <a:tcPr/>
                </a:tc>
                <a:tc>
                  <a:txBody>
                    <a:bodyPr/>
                    <a:lstStyle/>
                    <a:p>
                      <a:r>
                        <a:rPr lang="en-US" sz="1000"/>
                        <a:t>1</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1757977116"/>
                  </a:ext>
                </a:extLst>
              </a:tr>
              <a:tr h="370840">
                <a:tc>
                  <a:txBody>
                    <a:bodyPr/>
                    <a:lstStyle/>
                    <a:p>
                      <a:r>
                        <a:rPr lang="en-US" sz="1000"/>
                        <a:t>#abk_kuwait</a:t>
                      </a:r>
                      <a:endParaRPr lang="en-US" sz="1000"/>
                    </a:p>
                  </a:txBody>
                  <a:tcPr/>
                </a:tc>
                <a:tc>
                  <a:txBody>
                    <a:bodyPr/>
                    <a:lstStyle/>
                    <a:p>
                      <a:r>
                        <a:rPr lang="en-US" sz="1000"/>
                        <a:t>2</a:t>
                      </a:r>
                      <a:endParaRPr lang="en-US" sz="1000"/>
                    </a:p>
                  </a:txBody>
                  <a:tcPr/>
                </a:tc>
                <a:tc>
                  <a:txBody>
                    <a:bodyPr/>
                    <a:lstStyle/>
                    <a:p>
                      <a:r>
                        <a:rPr lang="en-US" sz="1000"/>
                        <a:t>4.5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4.5</a:t>
                      </a:r>
                      <a:endParaRPr lang="en-US" sz="1000"/>
                    </a:p>
                  </a:txBody>
                  <a:tcPr/>
                </a:tc>
                <a:extLst>
                  <a:ext uri="{0D108BD9-81ED-4DB2-BD59-A6C34878D82A}">
                    <a16:rowId xmlns:a16="http://schemas.microsoft.com/office/drawing/2014/main" val="4293278723"/>
                  </a:ext>
                </a:extLst>
              </a:tr>
              <a:tr h="370840">
                <a:tc>
                  <a:txBody>
                    <a:bodyPr/>
                    <a:lstStyle/>
                    <a:p>
                      <a:r>
                        <a:rPr lang="en-US" sz="1000"/>
                        <a:t>#abk_cares</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tc>
                  <a:txBody>
                    <a:bodyPr/>
                    <a:lstStyle/>
                    <a:p>
                      <a:r>
                        <a:rPr lang="en-US" sz="1000"/>
                        <a:t>0.66666666666667</a:t>
                      </a:r>
                      <a:endParaRPr lang="en-US" sz="1000"/>
                    </a:p>
                  </a:txBody>
                  <a:tcPr/>
                </a:tc>
                <a:tc>
                  <a:txBody>
                    <a:bodyPr/>
                    <a:lstStyle/>
                    <a:p>
                      <a:r>
                        <a:rPr lang="en-US" sz="1000"/>
                        <a:t>0</a:t>
                      </a:r>
                      <a:endParaRPr lang="en-US" sz="1000"/>
                    </a:p>
                  </a:txBody>
                  <a:tcPr/>
                </a:tc>
                <a:tc>
                  <a:txBody>
                    <a:bodyPr/>
                    <a:lstStyle/>
                    <a:p>
                      <a:r>
                        <a:rPr lang="en-US" sz="1000"/>
                        <a:t>3.6666666666667</a:t>
                      </a:r>
                      <a:endParaRPr lang="en-US" sz="1000"/>
                    </a:p>
                  </a:txBody>
                  <a:tcPr/>
                </a:tc>
                <a:extLst>
                  <a:ext uri="{0D108BD9-81ED-4DB2-BD59-A6C34878D82A}">
                    <a16:rowId xmlns:a16="http://schemas.microsoft.com/office/drawing/2014/main" val="4159924378"/>
                  </a:ext>
                </a:extLst>
              </a:tr>
              <a:tr h="370840">
                <a:tc>
                  <a:txBody>
                    <a:bodyPr/>
                    <a:lstStyle/>
                    <a:p>
                      <a:r>
                        <a:rPr lang="en-US" sz="1000"/>
                        <a:t>#ABK_Cards</a:t>
                      </a:r>
                      <a:endParaRPr lang="en-US" sz="1000"/>
                    </a:p>
                  </a:txBody>
                  <a:tcPr/>
                </a:tc>
                <a:tc>
                  <a:txBody>
                    <a:bodyPr/>
                    <a:lstStyle/>
                    <a:p>
                      <a:r>
                        <a:rPr lang="en-US" sz="1000"/>
                        <a:t>10</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0.2</a:t>
                      </a:r>
                      <a:endParaRPr lang="en-US" sz="1000"/>
                    </a:p>
                  </a:txBody>
                  <a:tcPr/>
                </a:tc>
                <a:tc>
                  <a:txBody>
                    <a:bodyPr/>
                    <a:lstStyle/>
                    <a:p>
                      <a:r>
                        <a:rPr lang="en-US" sz="1000"/>
                        <a:t>4.2</a:t>
                      </a:r>
                      <a:endParaRPr lang="en-US" sz="1000"/>
                    </a:p>
                  </a:txBody>
                  <a:tcPr/>
                </a:tc>
                <a:extLst>
                  <a:ext uri="{0D108BD9-81ED-4DB2-BD59-A6C34878D82A}">
                    <a16:rowId xmlns:a16="http://schemas.microsoft.com/office/drawing/2014/main" val="2007562176"/>
                  </a:ext>
                </a:extLst>
              </a:tr>
              <a:tr h="370840">
                <a:tc>
                  <a:txBody>
                    <a:bodyPr/>
                    <a:lstStyle/>
                    <a:p>
                      <a:r>
                        <a:rPr lang="en-US" sz="1000"/>
                        <a:t>#abk_fridays</a:t>
                      </a:r>
                      <a:endParaRPr lang="en-US" sz="1000"/>
                    </a:p>
                  </a:txBody>
                  <a:tcPr/>
                </a:tc>
                <a:tc>
                  <a:txBody>
                    <a:bodyPr/>
                    <a:lstStyle/>
                    <a:p>
                      <a:r>
                        <a:rPr lang="en-US" sz="1000"/>
                        <a:t>2</a:t>
                      </a:r>
                      <a:endParaRPr lang="en-US" sz="1000"/>
                    </a:p>
                  </a:txBody>
                  <a:tcPr/>
                </a:tc>
                <a:tc>
                  <a:txBody>
                    <a:bodyPr/>
                    <a:lstStyle/>
                    <a:p>
                      <a:r>
                        <a:rPr lang="en-US" sz="1000"/>
                        <a:t>2.5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2.5</a:t>
                      </a:r>
                      <a:endParaRPr lang="en-US" sz="1000"/>
                    </a:p>
                  </a:txBody>
                  <a:tcPr/>
                </a:tc>
                <a:extLst>
                  <a:ext uri="{0D108BD9-81ED-4DB2-BD59-A6C34878D82A}">
                    <a16:rowId xmlns:a16="http://schemas.microsoft.com/office/drawing/2014/main" val="3418954072"/>
                  </a:ext>
                </a:extLst>
              </a:tr>
              <a:tr h="370840">
                <a:tc>
                  <a:txBody>
                    <a:bodyPr/>
                    <a:lstStyle/>
                    <a:p>
                      <a:r>
                        <a:rPr lang="en-US" sz="1000"/>
                        <a:t>#Ahlan_Ahli</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tc>
                  <a:txBody>
                    <a:bodyPr/>
                    <a:lstStyle/>
                    <a:p>
                      <a:r>
                        <a:rPr lang="en-US" sz="1000"/>
                        <a:t>0.33333333333333</a:t>
                      </a:r>
                      <a:endParaRPr lang="en-US" sz="1000"/>
                    </a:p>
                  </a:txBody>
                  <a:tcPr/>
                </a:tc>
                <a:tc>
                  <a:txBody>
                    <a:bodyPr/>
                    <a:lstStyle/>
                    <a:p>
                      <a:r>
                        <a:rPr lang="en-US" sz="1000"/>
                        <a:t>0</a:t>
                      </a:r>
                      <a:endParaRPr lang="en-US" sz="1000"/>
                    </a:p>
                  </a:txBody>
                  <a:tcPr/>
                </a:tc>
                <a:tc>
                  <a:txBody>
                    <a:bodyPr/>
                    <a:lstStyle/>
                    <a:p>
                      <a:r>
                        <a:rPr lang="en-US" sz="1000"/>
                        <a:t>3.3333333333333</a:t>
                      </a:r>
                      <a:endParaRPr lang="en-US" sz="1000"/>
                    </a:p>
                  </a:txBody>
                  <a:tcPr/>
                </a:tc>
                <a:extLst>
                  <a:ext uri="{0D108BD9-81ED-4DB2-BD59-A6C34878D82A}">
                    <a16:rowId xmlns:a16="http://schemas.microsoft.com/office/drawing/2014/main" val="3123623283"/>
                  </a:ext>
                </a:extLst>
              </a:tr>
              <a:tr h="370840">
                <a:tc>
                  <a:txBody>
                    <a:bodyPr/>
                    <a:lstStyle/>
                    <a:p>
                      <a:r>
                        <a:rPr lang="en-US" sz="1000"/>
                        <a:t>#Simpler_Banking</a:t>
                      </a:r>
                      <a:endParaRPr lang="en-US" sz="1000"/>
                    </a:p>
                  </a:txBody>
                  <a:tcPr/>
                </a:tc>
                <a:tc>
                  <a:txBody>
                    <a:bodyPr/>
                    <a:lstStyle/>
                    <a:p>
                      <a:r>
                        <a:rPr lang="en-US" sz="1000"/>
                        <a:t>14</a:t>
                      </a:r>
                      <a:endParaRPr lang="en-US" sz="1000"/>
                    </a:p>
                  </a:txBody>
                  <a:tcPr/>
                </a:tc>
                <a:tc>
                  <a:txBody>
                    <a:bodyPr/>
                    <a:lstStyle/>
                    <a:p>
                      <a:r>
                        <a:rPr lang="en-US" sz="1000"/>
                        <a:t>2.7142857142857</a:t>
                      </a:r>
                      <a:endParaRPr lang="en-US" sz="1000"/>
                    </a:p>
                  </a:txBody>
                  <a:tcPr/>
                </a:tc>
                <a:tc>
                  <a:txBody>
                    <a:bodyPr/>
                    <a:lstStyle/>
                    <a:p>
                      <a:r>
                        <a:rPr lang="en-US" sz="1000"/>
                        <a:t>0</a:t>
                      </a:r>
                      <a:endParaRPr lang="en-US" sz="1000"/>
                    </a:p>
                  </a:txBody>
                  <a:tcPr/>
                </a:tc>
                <a:tc>
                  <a:txBody>
                    <a:bodyPr/>
                    <a:lstStyle/>
                    <a:p>
                      <a:r>
                        <a:rPr lang="en-US" sz="1000"/>
                        <a:t>0.071428571428571</a:t>
                      </a:r>
                      <a:endParaRPr lang="en-US" sz="1000"/>
                    </a:p>
                  </a:txBody>
                  <a:tcPr/>
                </a:tc>
                <a:tc>
                  <a:txBody>
                    <a:bodyPr/>
                    <a:lstStyle/>
                    <a:p>
                      <a:r>
                        <a:rPr lang="en-US" sz="1000"/>
                        <a:t>2.7857142857143</a:t>
                      </a:r>
                      <a:endParaRPr lang="en-US" sz="1000"/>
                    </a:p>
                  </a:txBody>
                  <a:tcPr/>
                </a:tc>
                <a:extLst>
                  <a:ext uri="{0D108BD9-81ED-4DB2-BD59-A6C34878D82A}">
                    <a16:rowId xmlns:a16="http://schemas.microsoft.com/office/drawing/2014/main" val="1691721229"/>
                  </a:ext>
                </a:extLst>
              </a:tr>
              <a:tr h="370840">
                <a:tc>
                  <a:txBody>
                    <a:bodyPr/>
                    <a:lstStyle/>
                    <a:p>
                      <a:r>
                        <a:rPr lang="en-US" sz="1000"/>
                        <a:t>#abk_salaries</a:t>
                      </a:r>
                      <a:endParaRPr lang="en-US" sz="1000"/>
                    </a:p>
                  </a:txBody>
                  <a:tcPr/>
                </a:tc>
                <a:tc>
                  <a:txBody>
                    <a:bodyPr/>
                    <a:lstStyle/>
                    <a:p>
                      <a:r>
                        <a:rPr lang="en-US" sz="1000"/>
                        <a:t>3</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0.33333333333333</a:t>
                      </a:r>
                      <a:endParaRPr lang="en-US" sz="1000"/>
                    </a:p>
                  </a:txBody>
                  <a:tcPr/>
                </a:tc>
                <a:tc>
                  <a:txBody>
                    <a:bodyPr/>
                    <a:lstStyle/>
                    <a:p>
                      <a:r>
                        <a:rPr lang="en-US" sz="1000"/>
                        <a:t>4.3333333333333</a:t>
                      </a:r>
                      <a:endParaRPr lang="en-US" sz="1000"/>
                    </a:p>
                  </a:txBody>
                  <a:tcPr/>
                </a:tc>
                <a:extLst>
                  <a:ext uri="{0D108BD9-81ED-4DB2-BD59-A6C34878D82A}">
                    <a16:rowId xmlns:a16="http://schemas.microsoft.com/office/drawing/2014/main" val="3839096596"/>
                  </a:ext>
                </a:extLst>
              </a:tr>
              <a:tr h="370840">
                <a:tc>
                  <a:txBody>
                    <a:bodyPr/>
                    <a:lstStyle/>
                    <a:p>
                      <a:r>
                        <a:rPr lang="en-US" sz="1000"/>
                        <a:t>#ABK_Loans</a:t>
                      </a:r>
                      <a:endParaRPr lang="en-US" sz="1000"/>
                    </a:p>
                  </a:txBody>
                  <a:tcPr/>
                </a:tc>
                <a:tc>
                  <a:txBody>
                    <a:bodyPr/>
                    <a:lstStyle/>
                    <a:p>
                      <a:r>
                        <a:rPr lang="en-US" sz="1000"/>
                        <a:t>3</a:t>
                      </a:r>
                      <a:endParaRPr lang="en-US" sz="1000"/>
                    </a:p>
                  </a:txBody>
                  <a:tcPr/>
                </a:tc>
                <a:tc>
                  <a:txBody>
                    <a:bodyPr/>
                    <a:lstStyle/>
                    <a:p>
                      <a:r>
                        <a:rPr lang="en-US" sz="1000"/>
                        <a:t>2.3333333333333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2.3333333333333</a:t>
                      </a:r>
                      <a:endParaRPr lang="en-US" sz="1000"/>
                    </a:p>
                  </a:txBody>
                  <a:tcPr/>
                </a:tc>
                <a:extLst>
                  <a:ext uri="{0D108BD9-81ED-4DB2-BD59-A6C34878D82A}">
                    <a16:rowId xmlns:a16="http://schemas.microsoft.com/office/drawing/2014/main" val="3923224217"/>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67568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- 2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57732900"/>
                    </a:ext>
                  </a:extLst>
                </a:gridCol>
                <a:gridCol w="1234440">
                  <a:extLst>
                    <a:ext uri="{9D8B030D-6E8A-4147-A177-3AD203B41FA5}">
                      <a16:colId xmlns:a16="http://schemas.microsoft.com/office/drawing/2014/main" val="3817133157"/>
                    </a:ext>
                  </a:extLst>
                </a:gridCol>
                <a:gridCol w="1234440">
                  <a:extLst>
                    <a:ext uri="{9D8B030D-6E8A-4147-A177-3AD203B41FA5}">
                      <a16:colId xmlns:a16="http://schemas.microsoft.com/office/drawing/2014/main" val="1252506826"/>
                    </a:ext>
                  </a:extLst>
                </a:gridCol>
                <a:gridCol w="1234440">
                  <a:extLst>
                    <a:ext uri="{9D8B030D-6E8A-4147-A177-3AD203B41FA5}">
                      <a16:colId xmlns:a16="http://schemas.microsoft.com/office/drawing/2014/main" val="989455015"/>
                    </a:ext>
                  </a:extLst>
                </a:gridCol>
                <a:gridCol w="1234440">
                  <a:extLst>
                    <a:ext uri="{9D8B030D-6E8A-4147-A177-3AD203B41FA5}">
                      <a16:colId xmlns:a16="http://schemas.microsoft.com/office/drawing/2014/main" val="3222168200"/>
                    </a:ext>
                  </a:extLst>
                </a:gridCol>
                <a:gridCol w="1234440">
                  <a:extLst>
                    <a:ext uri="{9D8B030D-6E8A-4147-A177-3AD203B41FA5}">
                      <a16:colId xmlns:a16="http://schemas.microsoft.com/office/drawing/2014/main" val="3071734842"/>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3756419637"/>
                  </a:ext>
                </a:extLst>
              </a:tr>
              <a:tr h="370840">
                <a:tc>
                  <a:txBody>
                    <a:bodyPr/>
                    <a:lstStyle/>
                    <a:p>
                      <a:r>
                        <a:rPr lang="ar-AE" sz="1000"/>
                        <a:t>#الأهلي_أسهل</a:t>
                      </a:r>
                      <a:endParaRPr lang="en-US" sz="1000"/>
                    </a:p>
                  </a:txBody>
                  <a:tcPr/>
                </a:tc>
                <a:tc>
                  <a:txBody>
                    <a:bodyPr/>
                    <a:lstStyle/>
                    <a:p>
                      <a:r>
                        <a:rPr lang="en-US" sz="1000"/>
                        <a:t>14</a:t>
                      </a:r>
                      <a:endParaRPr lang="en-US" sz="1000"/>
                    </a:p>
                  </a:txBody>
                  <a:tcPr/>
                </a:tc>
                <a:tc>
                  <a:txBody>
                    <a:bodyPr/>
                    <a:lstStyle/>
                    <a:p>
                      <a:r>
                        <a:rPr lang="en-US" sz="1000"/>
                        <a:t>2.9285714285714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2.9285714285714</a:t>
                      </a:r>
                      <a:endParaRPr lang="en-US" sz="1000"/>
                    </a:p>
                  </a:txBody>
                  <a:tcPr/>
                </a:tc>
                <a:extLst>
                  <a:ext uri="{0D108BD9-81ED-4DB2-BD59-A6C34878D82A}">
                    <a16:rowId xmlns:a16="http://schemas.microsoft.com/office/drawing/2014/main" val="944962935"/>
                  </a:ext>
                </a:extLst>
              </a:tr>
              <a:tr h="370840">
                <a:tc>
                  <a:txBody>
                    <a:bodyPr/>
                    <a:lstStyle/>
                    <a:p>
                      <a:r>
                        <a:rPr lang="en-US" sz="1000"/>
                        <a:t>#Salary_Transfer</a:t>
                      </a:r>
                      <a:endParaRPr lang="en-US" sz="1000"/>
                    </a:p>
                  </a:txBody>
                  <a:tcPr/>
                </a:tc>
                <a:tc>
                  <a:txBody>
                    <a:bodyPr/>
                    <a:lstStyle/>
                    <a:p>
                      <a:r>
                        <a:rPr lang="en-US" sz="1000"/>
                        <a:t>5</a:t>
                      </a:r>
                      <a:endParaRPr lang="en-US" sz="1000"/>
                    </a:p>
                  </a:txBody>
                  <a:tcPr/>
                </a:tc>
                <a:tc>
                  <a:txBody>
                    <a:bodyPr/>
                    <a:lstStyle/>
                    <a:p>
                      <a:r>
                        <a:rPr lang="en-US" sz="1000"/>
                        <a:t>3.2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3.2</a:t>
                      </a:r>
                      <a:endParaRPr lang="en-US" sz="1000"/>
                    </a:p>
                  </a:txBody>
                  <a:tcPr/>
                </a:tc>
                <a:extLst>
                  <a:ext uri="{0D108BD9-81ED-4DB2-BD59-A6C34878D82A}">
                    <a16:rowId xmlns:a16="http://schemas.microsoft.com/office/drawing/2014/main" val="1524957616"/>
                  </a:ext>
                </a:extLst>
              </a:tr>
              <a:tr h="370840">
                <a:tc>
                  <a:txBody>
                    <a:bodyPr/>
                    <a:lstStyle/>
                    <a:p>
                      <a:r>
                        <a:rPr lang="en-US" sz="1000"/>
                        <a:t>#ABK_Award</a:t>
                      </a:r>
                      <a:endParaRPr lang="en-US" sz="1000"/>
                    </a:p>
                  </a:txBody>
                  <a:tcPr/>
                </a:tc>
                <a:tc>
                  <a:txBody>
                    <a:bodyPr/>
                    <a:lstStyle/>
                    <a:p>
                      <a:r>
                        <a:rPr lang="en-US" sz="1000"/>
                        <a:t>2</a:t>
                      </a:r>
                      <a:endParaRPr lang="en-US" sz="1000"/>
                    </a:p>
                  </a:txBody>
                  <a:tcPr/>
                </a:tc>
                <a:tc>
                  <a:txBody>
                    <a:bodyPr/>
                    <a:lstStyle/>
                    <a:p>
                      <a:r>
                        <a:rPr lang="en-US" sz="1000"/>
                        <a:t>3.5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3.5</a:t>
                      </a:r>
                      <a:endParaRPr lang="en-US" sz="1000"/>
                    </a:p>
                  </a:txBody>
                  <a:tcPr/>
                </a:tc>
                <a:extLst>
                  <a:ext uri="{0D108BD9-81ED-4DB2-BD59-A6C34878D82A}">
                    <a16:rowId xmlns:a16="http://schemas.microsoft.com/office/drawing/2014/main" val="3975875463"/>
                  </a:ext>
                </a:extLst>
              </a:tr>
              <a:tr h="370840">
                <a:tc>
                  <a:txBody>
                    <a:bodyPr/>
                    <a:lstStyle/>
                    <a:p>
                      <a:r>
                        <a:rPr lang="en-US" sz="1000"/>
                        <a:t>#ABK_ATM</a:t>
                      </a:r>
                      <a:endParaRPr lang="en-US" sz="1000"/>
                    </a:p>
                  </a:txBody>
                  <a:tcPr/>
                </a:tc>
                <a:tc>
                  <a:txBody>
                    <a:bodyPr/>
                    <a:lstStyle/>
                    <a:p>
                      <a:r>
                        <a:rPr lang="en-US" sz="1000"/>
                        <a:t>2</a:t>
                      </a:r>
                      <a:endParaRPr lang="en-US" sz="1000"/>
                    </a:p>
                  </a:txBody>
                  <a:tcPr/>
                </a:tc>
                <a:tc>
                  <a:txBody>
                    <a:bodyPr/>
                    <a:lstStyle/>
                    <a:p>
                      <a:r>
                        <a:rPr lang="en-US" sz="1000"/>
                        <a:t>3.5</a:t>
                      </a:r>
                      <a:endParaRPr lang="en-US" sz="1000"/>
                    </a:p>
                  </a:txBody>
                  <a:tcPr/>
                </a:tc>
                <a:tc>
                  <a:txBody>
                    <a:bodyPr/>
                    <a:lstStyle/>
                    <a:p>
                      <a:r>
                        <a:rPr lang="en-US" sz="1000"/>
                        <a:t>1.5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3416153711"/>
                  </a:ext>
                </a:extLst>
              </a:tr>
              <a:tr h="370840">
                <a:tc>
                  <a:txBody>
                    <a:bodyPr/>
                    <a:lstStyle/>
                    <a:p>
                      <a:r>
                        <a:rPr lang="en-US" sz="1000"/>
                        <a:t>#ABK_Cares</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21893231"/>
                  </a:ext>
                </a:extLst>
              </a:tr>
              <a:tr h="370840">
                <a:tc>
                  <a:txBody>
                    <a:bodyPr/>
                    <a:lstStyle/>
                    <a:p>
                      <a:r>
                        <a:rPr lang="en-US" sz="1000"/>
                        <a:t>#ABK_Salaries</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3064726428"/>
                  </a:ext>
                </a:extLst>
              </a:tr>
              <a:tr h="370840">
                <a:tc>
                  <a:txBody>
                    <a:bodyPr/>
                    <a:lstStyle/>
                    <a:p>
                      <a:r>
                        <a:rPr lang="en-US" sz="1000"/>
                        <a:t>#ABK_Kuwait</a:t>
                      </a:r>
                      <a:endParaRPr lang="en-US" sz="1000"/>
                    </a:p>
                  </a:txBody>
                  <a:tcPr/>
                </a:tc>
                <a:tc>
                  <a:txBody>
                    <a:bodyPr/>
                    <a:lstStyle/>
                    <a:p>
                      <a:r>
                        <a:rPr lang="en-US" sz="1000"/>
                        <a:t>2</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2567082448"/>
                  </a:ext>
                </a:extLst>
              </a:tr>
              <a:tr h="370840">
                <a:tc>
                  <a:txBody>
                    <a:bodyPr/>
                    <a:lstStyle/>
                    <a:p>
                      <a:r>
                        <a:rPr lang="en-US" sz="1000"/>
                        <a:t>#ABK_Friday</a:t>
                      </a:r>
                      <a:endParaRPr lang="en-US" sz="1000"/>
                    </a:p>
                  </a:txBody>
                  <a:tcPr/>
                </a:tc>
                <a:tc>
                  <a:txBody>
                    <a:bodyPr/>
                    <a:lstStyle/>
                    <a:p>
                      <a:r>
                        <a:rPr lang="en-US" sz="1000"/>
                        <a:t>3</a:t>
                      </a:r>
                      <a:endParaRPr lang="en-US" sz="1000"/>
                    </a:p>
                  </a:txBody>
                  <a:tcPr/>
                </a:tc>
                <a:tc>
                  <a:txBody>
                    <a:bodyPr/>
                    <a:lstStyle/>
                    <a:p>
                      <a:r>
                        <a:rPr lang="en-US" sz="1000"/>
                        <a:t>4</a:t>
                      </a:r>
                      <a:endParaRPr lang="en-US" sz="1000"/>
                    </a:p>
                  </a:txBody>
                  <a:tcPr/>
                </a:tc>
                <a:tc>
                  <a:txBody>
                    <a:bodyPr/>
                    <a:lstStyle/>
                    <a:p>
                      <a:r>
                        <a:rPr lang="en-US" sz="1000"/>
                        <a:t>0.66666666666667</a:t>
                      </a:r>
                      <a:endParaRPr lang="en-US" sz="1000"/>
                    </a:p>
                  </a:txBody>
                  <a:tcPr/>
                </a:tc>
                <a:tc>
                  <a:txBody>
                    <a:bodyPr/>
                    <a:lstStyle/>
                    <a:p>
                      <a:r>
                        <a:rPr lang="en-US" sz="1000"/>
                        <a:t>0</a:t>
                      </a:r>
                      <a:endParaRPr lang="en-US" sz="1000"/>
                    </a:p>
                  </a:txBody>
                  <a:tcPr/>
                </a:tc>
                <a:tc>
                  <a:txBody>
                    <a:bodyPr/>
                    <a:lstStyle/>
                    <a:p>
                      <a:r>
                        <a:rPr lang="en-US" sz="1000"/>
                        <a:t>4.6666666666667</a:t>
                      </a:r>
                      <a:endParaRPr lang="en-US" sz="1000"/>
                    </a:p>
                  </a:txBody>
                  <a:tcPr/>
                </a:tc>
                <a:extLst>
                  <a:ext uri="{0D108BD9-81ED-4DB2-BD59-A6C34878D82A}">
                    <a16:rowId xmlns:a16="http://schemas.microsoft.com/office/drawing/2014/main" val="3689372144"/>
                  </a:ext>
                </a:extLst>
              </a:tr>
              <a:tr h="370840">
                <a:tc>
                  <a:txBody>
                    <a:bodyPr/>
                    <a:lstStyle/>
                    <a:p>
                      <a:r>
                        <a:rPr lang="en-US" sz="1000"/>
                        <a:t>#ABK_Offers</a:t>
                      </a:r>
                      <a:endParaRPr lang="en-US" sz="1000"/>
                    </a:p>
                  </a:txBody>
                  <a:tcPr/>
                </a:tc>
                <a:tc>
                  <a:txBody>
                    <a:bodyPr/>
                    <a:lstStyle/>
                    <a:p>
                      <a:r>
                        <a:rPr lang="en-US" sz="1000"/>
                        <a:t>5</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3858947057"/>
                  </a:ext>
                </a:extLst>
              </a:tr>
              <a:tr h="370840">
                <a:tc>
                  <a:txBody>
                    <a:bodyPr/>
                    <a:lstStyle/>
                    <a:p>
                      <a:r>
                        <a:rPr lang="ar-AE" sz="1000"/>
                        <a:t>#عروض_البنك_الأهلي</a:t>
                      </a:r>
                      <a:endParaRPr lang="en-US" sz="1000"/>
                    </a:p>
                  </a:txBody>
                  <a:tcPr/>
                </a:tc>
                <a:tc>
                  <a:txBody>
                    <a:bodyPr/>
                    <a:lstStyle/>
                    <a:p>
                      <a:r>
                        <a:rPr lang="en-US" sz="1000"/>
                        <a:t>2</a:t>
                      </a:r>
                      <a:endParaRPr lang="en-US" sz="1000"/>
                    </a:p>
                  </a:txBody>
                  <a:tcPr/>
                </a:tc>
                <a:tc>
                  <a:txBody>
                    <a:bodyPr/>
                    <a:lstStyle/>
                    <a:p>
                      <a:r>
                        <a:rPr lang="en-US" sz="1000"/>
                        <a:t>3.5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3.5</a:t>
                      </a:r>
                      <a:endParaRPr lang="en-US" sz="1000"/>
                    </a:p>
                  </a:txBody>
                  <a:tcPr/>
                </a:tc>
                <a:extLst>
                  <a:ext uri="{0D108BD9-81ED-4DB2-BD59-A6C34878D82A}">
                    <a16:rowId xmlns:a16="http://schemas.microsoft.com/office/drawing/2014/main" val="3159710002"/>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54649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- 3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45244372"/>
                    </a:ext>
                  </a:extLst>
                </a:gridCol>
                <a:gridCol w="1234440">
                  <a:extLst>
                    <a:ext uri="{9D8B030D-6E8A-4147-A177-3AD203B41FA5}">
                      <a16:colId xmlns:a16="http://schemas.microsoft.com/office/drawing/2014/main" val="1753581876"/>
                    </a:ext>
                  </a:extLst>
                </a:gridCol>
                <a:gridCol w="1234440">
                  <a:extLst>
                    <a:ext uri="{9D8B030D-6E8A-4147-A177-3AD203B41FA5}">
                      <a16:colId xmlns:a16="http://schemas.microsoft.com/office/drawing/2014/main" val="2702048238"/>
                    </a:ext>
                  </a:extLst>
                </a:gridCol>
                <a:gridCol w="1234440">
                  <a:extLst>
                    <a:ext uri="{9D8B030D-6E8A-4147-A177-3AD203B41FA5}">
                      <a16:colId xmlns:a16="http://schemas.microsoft.com/office/drawing/2014/main" val="1776697123"/>
                    </a:ext>
                  </a:extLst>
                </a:gridCol>
                <a:gridCol w="1234440">
                  <a:extLst>
                    <a:ext uri="{9D8B030D-6E8A-4147-A177-3AD203B41FA5}">
                      <a16:colId xmlns:a16="http://schemas.microsoft.com/office/drawing/2014/main" val="1363440974"/>
                    </a:ext>
                  </a:extLst>
                </a:gridCol>
                <a:gridCol w="1234440">
                  <a:extLst>
                    <a:ext uri="{9D8B030D-6E8A-4147-A177-3AD203B41FA5}">
                      <a16:colId xmlns:a16="http://schemas.microsoft.com/office/drawing/2014/main" val="1877903085"/>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41127310"/>
                  </a:ext>
                </a:extLst>
              </a:tr>
              <a:tr h="370840">
                <a:tc>
                  <a:txBody>
                    <a:bodyPr/>
                    <a:lstStyle/>
                    <a:p>
                      <a:r>
                        <a:rPr lang="en-US" sz="1000"/>
                        <a:t>#ABKMannequinChallenge</a:t>
                      </a:r>
                      <a:endParaRPr lang="en-US" sz="1000"/>
                    </a:p>
                  </a:txBody>
                  <a:tcPr/>
                </a:tc>
                <a:tc>
                  <a:txBody>
                    <a:bodyPr/>
                    <a:lstStyle/>
                    <a:p>
                      <a:r>
                        <a:rPr lang="en-US" sz="1000"/>
                        <a:t>1</a:t>
                      </a:r>
                      <a:endParaRPr lang="en-US" sz="1000"/>
                    </a:p>
                  </a:txBody>
                  <a:tcPr/>
                </a:tc>
                <a:tc>
                  <a:txBody>
                    <a:bodyPr/>
                    <a:lstStyle/>
                    <a:p>
                      <a:r>
                        <a:rPr lang="en-US" sz="1000"/>
                        <a:t>8</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1673231910"/>
                  </a:ext>
                </a:extLst>
              </a:tr>
              <a:tr h="370840">
                <a:tc>
                  <a:txBody>
                    <a:bodyPr/>
                    <a:lstStyle/>
                    <a:p>
                      <a:r>
                        <a:rPr lang="en-US" sz="1000"/>
                        <a:t>#ABK_Safety</a:t>
                      </a:r>
                      <a:endParaRPr lang="en-US" sz="1000"/>
                    </a:p>
                  </a:txBody>
                  <a:tcPr/>
                </a:tc>
                <a:tc>
                  <a:txBody>
                    <a:bodyPr/>
                    <a:lstStyle/>
                    <a:p>
                      <a:r>
                        <a:rPr lang="en-US" sz="1000"/>
                        <a:t>1</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3265989873"/>
                  </a:ext>
                </a:extLst>
              </a:tr>
              <a:tr h="370840">
                <a:tc>
                  <a:txBody>
                    <a:bodyPr/>
                    <a:lstStyle/>
                    <a:p>
                      <a:r>
                        <a:rPr lang="en-US" sz="1000"/>
                        <a:t>#ABK_Freedom</a:t>
                      </a:r>
                      <a:endParaRPr lang="en-US" sz="1000"/>
                    </a:p>
                  </a:txBody>
                  <a:tcPr/>
                </a:tc>
                <a:tc>
                  <a:txBody>
                    <a:bodyPr/>
                    <a:lstStyle/>
                    <a:p>
                      <a:r>
                        <a:rPr lang="en-US" sz="1000"/>
                        <a:t>3</a:t>
                      </a:r>
                      <a:endParaRPr lang="en-US" sz="1000"/>
                    </a:p>
                  </a:txBody>
                  <a:tcPr/>
                </a:tc>
                <a:tc>
                  <a:txBody>
                    <a:bodyPr/>
                    <a:lstStyle/>
                    <a:p>
                      <a:r>
                        <a:rPr lang="en-US" sz="1000"/>
                        <a:t>3.3333333333333</a:t>
                      </a:r>
                      <a:endParaRPr lang="en-US" sz="1000"/>
                    </a:p>
                  </a:txBody>
                  <a:tcPr/>
                </a:tc>
                <a:tc>
                  <a:txBody>
                    <a:bodyPr/>
                    <a:lstStyle/>
                    <a:p>
                      <a:r>
                        <a:rPr lang="en-US" sz="1000"/>
                        <a:t>0.33333333333333</a:t>
                      </a:r>
                      <a:endParaRPr lang="en-US" sz="1000"/>
                    </a:p>
                  </a:txBody>
                  <a:tcPr/>
                </a:tc>
                <a:tc>
                  <a:txBody>
                    <a:bodyPr/>
                    <a:lstStyle/>
                    <a:p>
                      <a:r>
                        <a:rPr lang="en-US" sz="1000"/>
                        <a:t>0</a:t>
                      </a:r>
                      <a:endParaRPr lang="en-US" sz="1000"/>
                    </a:p>
                  </a:txBody>
                  <a:tcPr/>
                </a:tc>
                <a:tc>
                  <a:txBody>
                    <a:bodyPr/>
                    <a:lstStyle/>
                    <a:p>
                      <a:r>
                        <a:rPr lang="en-US" sz="1000"/>
                        <a:t>3.6666666666667</a:t>
                      </a:r>
                      <a:endParaRPr lang="en-US" sz="1000"/>
                    </a:p>
                  </a:txBody>
                  <a:tcPr/>
                </a:tc>
                <a:extLst>
                  <a:ext uri="{0D108BD9-81ED-4DB2-BD59-A6C34878D82A}">
                    <a16:rowId xmlns:a16="http://schemas.microsoft.com/office/drawing/2014/main" val="3875227607"/>
                  </a:ext>
                </a:extLst>
              </a:tr>
              <a:tr h="370840">
                <a:tc>
                  <a:txBody>
                    <a:bodyPr/>
                    <a:lstStyle/>
                    <a:p>
                      <a:r>
                        <a:rPr lang="en-US" sz="1000"/>
                        <a:t>#abk_weekend</a:t>
                      </a:r>
                      <a:endParaRPr lang="en-US" sz="1000"/>
                    </a:p>
                  </a:txBody>
                  <a:tcPr/>
                </a:tc>
                <a:tc>
                  <a:txBody>
                    <a:bodyPr/>
                    <a:lstStyle/>
                    <a:p>
                      <a:r>
                        <a:rPr lang="en-US" sz="1000"/>
                        <a:t>1</a:t>
                      </a:r>
                      <a:endParaRPr lang="en-US" sz="1000"/>
                    </a:p>
                  </a:txBody>
                  <a:tcPr/>
                </a:tc>
                <a:tc>
                  <a:txBody>
                    <a:bodyPr/>
                    <a:lstStyle/>
                    <a:p>
                      <a:r>
                        <a:rPr lang="en-US" sz="1000"/>
                        <a:t>15</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16</a:t>
                      </a:r>
                      <a:endParaRPr lang="en-US" sz="1000"/>
                    </a:p>
                  </a:txBody>
                  <a:tcPr/>
                </a:tc>
                <a:extLst>
                  <a:ext uri="{0D108BD9-81ED-4DB2-BD59-A6C34878D82A}">
                    <a16:rowId xmlns:a16="http://schemas.microsoft.com/office/drawing/2014/main" val="3354147479"/>
                  </a:ext>
                </a:extLst>
              </a:tr>
              <a:tr h="370840">
                <a:tc>
                  <a:txBody>
                    <a:bodyPr/>
                    <a:lstStyle/>
                    <a:p>
                      <a:r>
                        <a:rPr lang="en-US" sz="1000"/>
                        <a:t>#ABK_UAE</a:t>
                      </a:r>
                      <a:endParaRPr lang="en-US" sz="1000"/>
                    </a:p>
                  </a:txBody>
                  <a:tcPr/>
                </a:tc>
                <a:tc>
                  <a:txBody>
                    <a:bodyPr/>
                    <a:lstStyle/>
                    <a:p>
                      <a:r>
                        <a:rPr lang="en-US" sz="1000"/>
                        <a:t>1</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1330807616"/>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41620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2302845"/>
                    </a:ext>
                  </a:extLst>
                </a:gridCol>
                <a:gridCol w="1234440">
                  <a:extLst>
                    <a:ext uri="{9D8B030D-6E8A-4147-A177-3AD203B41FA5}">
                      <a16:colId xmlns:a16="http://schemas.microsoft.com/office/drawing/2014/main" val="1025779283"/>
                    </a:ext>
                  </a:extLst>
                </a:gridCol>
                <a:gridCol w="1234440">
                  <a:extLst>
                    <a:ext uri="{9D8B030D-6E8A-4147-A177-3AD203B41FA5}">
                      <a16:colId xmlns:a16="http://schemas.microsoft.com/office/drawing/2014/main" val="2109496054"/>
                    </a:ext>
                  </a:extLst>
                </a:gridCol>
                <a:gridCol w="1234440">
                  <a:extLst>
                    <a:ext uri="{9D8B030D-6E8A-4147-A177-3AD203B41FA5}">
                      <a16:colId xmlns:a16="http://schemas.microsoft.com/office/drawing/2014/main" val="2552440031"/>
                    </a:ext>
                  </a:extLst>
                </a:gridCol>
                <a:gridCol w="1234440">
                  <a:extLst>
                    <a:ext uri="{9D8B030D-6E8A-4147-A177-3AD203B41FA5}">
                      <a16:colId xmlns:a16="http://schemas.microsoft.com/office/drawing/2014/main" val="3744314780"/>
                    </a:ext>
                  </a:extLst>
                </a:gridCol>
                <a:gridCol w="1234440">
                  <a:extLst>
                    <a:ext uri="{9D8B030D-6E8A-4147-A177-3AD203B41FA5}">
                      <a16:colId xmlns:a16="http://schemas.microsoft.com/office/drawing/2014/main" val="2733537902"/>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1079021031"/>
                  </a:ext>
                </a:extLst>
              </a:tr>
              <a:tr h="370840">
                <a:tc>
                  <a:txBody>
                    <a:bodyPr/>
                    <a:lstStyle/>
                    <a:p>
                      <a:r>
                        <a:rPr lang="ar-AE" sz="1000"/>
                        <a:t>#بنك_الكويت_الدولي</a:t>
                      </a:r>
                      <a:endParaRPr lang="en-US" sz="1000"/>
                    </a:p>
                  </a:txBody>
                  <a:tcPr/>
                </a:tc>
                <a:tc>
                  <a:txBody>
                    <a:bodyPr/>
                    <a:lstStyle/>
                    <a:p>
                      <a:r>
                        <a:rPr lang="en-US" sz="1000"/>
                        <a:t>5</a:t>
                      </a:r>
                      <a:endParaRPr lang="en-US" sz="1000"/>
                    </a:p>
                  </a:txBody>
                  <a:tcPr/>
                </a:tc>
                <a:tc>
                  <a:txBody>
                    <a:bodyPr/>
                    <a:lstStyle/>
                    <a:p>
                      <a:r>
                        <a:rPr lang="en-US" sz="1000"/>
                        <a:t>9</a:t>
                      </a:r>
                      <a:endParaRPr lang="en-US" sz="1000"/>
                    </a:p>
                  </a:txBody>
                  <a:tcPr/>
                </a:tc>
                <a:tc>
                  <a:txBody>
                    <a:bodyPr/>
                    <a:lstStyle/>
                    <a:p>
                      <a:r>
                        <a:rPr lang="en-US" sz="1000"/>
                        <a:t>0</a:t>
                      </a:r>
                      <a:endParaRPr lang="en-US" sz="1000"/>
                    </a:p>
                  </a:txBody>
                  <a:tcPr/>
                </a:tc>
                <a:tc>
                  <a:txBody>
                    <a:bodyPr/>
                    <a:lstStyle/>
                    <a:p>
                      <a:r>
                        <a:rPr lang="en-US" sz="1000"/>
                        <a:t>0.6</a:t>
                      </a:r>
                      <a:endParaRPr lang="en-US" sz="1000"/>
                    </a:p>
                  </a:txBody>
                  <a:tcPr/>
                </a:tc>
                <a:tc>
                  <a:txBody>
                    <a:bodyPr/>
                    <a:lstStyle/>
                    <a:p>
                      <a:r>
                        <a:rPr lang="en-US" sz="1000"/>
                        <a:t>9.6</a:t>
                      </a:r>
                      <a:endParaRPr lang="en-US" sz="1000"/>
                    </a:p>
                  </a:txBody>
                  <a:tcPr/>
                </a:tc>
                <a:extLst>
                  <a:ext uri="{0D108BD9-81ED-4DB2-BD59-A6C34878D82A}">
                    <a16:rowId xmlns:a16="http://schemas.microsoft.com/office/drawing/2014/main" val="4091313476"/>
                  </a:ext>
                </a:extLst>
              </a:tr>
              <a:tr h="370840">
                <a:tc>
                  <a:txBody>
                    <a:bodyPr/>
                    <a:lstStyle/>
                    <a:p>
                      <a:r>
                        <a:rPr lang="ar-AE" sz="1000"/>
                        <a:t>#رواتب</a:t>
                      </a:r>
                      <a:endParaRPr lang="en-US" sz="1000"/>
                    </a:p>
                  </a:txBody>
                  <a:tcPr/>
                </a:tc>
                <a:tc>
                  <a:txBody>
                    <a:bodyPr/>
                    <a:lstStyle/>
                    <a:p>
                      <a:r>
                        <a:rPr lang="en-US" sz="1000"/>
                        <a:t>2</a:t>
                      </a:r>
                      <a:endParaRPr lang="en-US" sz="1000"/>
                    </a:p>
                  </a:txBody>
                  <a:tcPr/>
                </a:tc>
                <a:tc>
                  <a:txBody>
                    <a:bodyPr/>
                    <a:lstStyle/>
                    <a:p>
                      <a:r>
                        <a:rPr lang="en-US" sz="1000"/>
                        <a:t>6.5</a:t>
                      </a:r>
                      <a:endParaRPr lang="en-US" sz="1000"/>
                    </a:p>
                  </a:txBody>
                  <a:tcPr/>
                </a:tc>
                <a:tc>
                  <a:txBody>
                    <a:bodyPr/>
                    <a:lstStyle/>
                    <a:p>
                      <a:r>
                        <a:rPr lang="en-US" sz="1000"/>
                        <a:t>0</a:t>
                      </a:r>
                      <a:endParaRPr lang="en-US" sz="1000"/>
                    </a:p>
                  </a:txBody>
                  <a:tcPr/>
                </a:tc>
                <a:tc>
                  <a:txBody>
                    <a:bodyPr/>
                    <a:lstStyle/>
                    <a:p>
                      <a:r>
                        <a:rPr lang="en-US" sz="1000"/>
                        <a:t>0.5</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2355327644"/>
                  </a:ext>
                </a:extLst>
              </a:tr>
              <a:tr h="370840">
                <a:tc>
                  <a:txBody>
                    <a:bodyPr/>
                    <a:lstStyle/>
                    <a:p>
                      <a:r>
                        <a:rPr lang="ar-AE" sz="1000"/>
                        <a:t>#شاركنا_بنشر_المعرفة</a:t>
                      </a:r>
                      <a:endParaRPr lang="en-US" sz="1000"/>
                    </a:p>
                  </a:txBody>
                  <a:tcPr/>
                </a:tc>
                <a:tc>
                  <a:txBody>
                    <a:bodyPr/>
                    <a:lstStyle/>
                    <a:p>
                      <a:r>
                        <a:rPr lang="en-US" sz="1000"/>
                        <a:t>3</a:t>
                      </a:r>
                      <a:endParaRPr lang="en-US" sz="1000"/>
                    </a:p>
                  </a:txBody>
                  <a:tcPr/>
                </a:tc>
                <a:tc>
                  <a:txBody>
                    <a:bodyPr/>
                    <a:lstStyle/>
                    <a:p>
                      <a:r>
                        <a:rPr lang="en-US" sz="1000"/>
                        <a:t>7.3333333333333</a:t>
                      </a:r>
                      <a:endParaRPr lang="en-US" sz="1000"/>
                    </a:p>
                  </a:txBody>
                  <a:tcPr/>
                </a:tc>
                <a:tc>
                  <a:txBody>
                    <a:bodyPr/>
                    <a:lstStyle/>
                    <a:p>
                      <a:r>
                        <a:rPr lang="en-US" sz="1000"/>
                        <a:t>0</a:t>
                      </a:r>
                      <a:endParaRPr lang="en-US" sz="1000"/>
                    </a:p>
                  </a:txBody>
                  <a:tcPr/>
                </a:tc>
                <a:tc>
                  <a:txBody>
                    <a:bodyPr/>
                    <a:lstStyle/>
                    <a:p>
                      <a:r>
                        <a:rPr lang="en-US" sz="1000"/>
                        <a:t>0.33333333333333</a:t>
                      </a:r>
                      <a:endParaRPr lang="en-US" sz="1000"/>
                    </a:p>
                  </a:txBody>
                  <a:tcPr/>
                </a:tc>
                <a:tc>
                  <a:txBody>
                    <a:bodyPr/>
                    <a:lstStyle/>
                    <a:p>
                      <a:r>
                        <a:rPr lang="en-US" sz="1000"/>
                        <a:t>7.6666666666667</a:t>
                      </a:r>
                      <a:endParaRPr lang="en-US" sz="1000"/>
                    </a:p>
                  </a:txBody>
                  <a:tcPr/>
                </a:tc>
                <a:extLst>
                  <a:ext uri="{0D108BD9-81ED-4DB2-BD59-A6C34878D82A}">
                    <a16:rowId xmlns:a16="http://schemas.microsoft.com/office/drawing/2014/main" val="3804235475"/>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6555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54533819"/>
                    </a:ext>
                  </a:extLst>
                </a:gridCol>
                <a:gridCol w="1234440">
                  <a:extLst>
                    <a:ext uri="{9D8B030D-6E8A-4147-A177-3AD203B41FA5}">
                      <a16:colId xmlns:a16="http://schemas.microsoft.com/office/drawing/2014/main" val="644827291"/>
                    </a:ext>
                  </a:extLst>
                </a:gridCol>
                <a:gridCol w="1234440">
                  <a:extLst>
                    <a:ext uri="{9D8B030D-6E8A-4147-A177-3AD203B41FA5}">
                      <a16:colId xmlns:a16="http://schemas.microsoft.com/office/drawing/2014/main" val="3620348886"/>
                    </a:ext>
                  </a:extLst>
                </a:gridCol>
                <a:gridCol w="1234440">
                  <a:extLst>
                    <a:ext uri="{9D8B030D-6E8A-4147-A177-3AD203B41FA5}">
                      <a16:colId xmlns:a16="http://schemas.microsoft.com/office/drawing/2014/main" val="147086553"/>
                    </a:ext>
                  </a:extLst>
                </a:gridCol>
                <a:gridCol w="1234440">
                  <a:extLst>
                    <a:ext uri="{9D8B030D-6E8A-4147-A177-3AD203B41FA5}">
                      <a16:colId xmlns:a16="http://schemas.microsoft.com/office/drawing/2014/main" val="2084486313"/>
                    </a:ext>
                  </a:extLst>
                </a:gridCol>
                <a:gridCol w="1234440">
                  <a:extLst>
                    <a:ext uri="{9D8B030D-6E8A-4147-A177-3AD203B41FA5}">
                      <a16:colId xmlns:a16="http://schemas.microsoft.com/office/drawing/2014/main" val="3774997300"/>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805255939"/>
                  </a:ext>
                </a:extLst>
              </a:tr>
              <a:tr h="370840">
                <a:tc>
                  <a:txBody>
                    <a:bodyPr/>
                    <a:lstStyle/>
                    <a:p>
                      <a:r>
                        <a:rPr lang="en-US" sz="1000"/>
                        <a:t>#KIPCO</a:t>
                      </a:r>
                      <a:endParaRPr lang="en-US" sz="1000"/>
                    </a:p>
                  </a:txBody>
                  <a:tcPr/>
                </a:tc>
                <a:tc>
                  <a:txBody>
                    <a:bodyPr/>
                    <a:lstStyle/>
                    <a:p>
                      <a:r>
                        <a:rPr lang="en-US" sz="1000"/>
                        <a:t>4</a:t>
                      </a:r>
                      <a:endParaRPr lang="en-US" sz="1000"/>
                    </a:p>
                  </a:txBody>
                  <a:tcPr/>
                </a:tc>
                <a:tc>
                  <a:txBody>
                    <a:bodyPr/>
                    <a:lstStyle/>
                    <a:p>
                      <a:r>
                        <a:rPr lang="en-US" sz="1000"/>
                        <a:t>2.25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2.25</a:t>
                      </a:r>
                      <a:endParaRPr lang="en-US" sz="1000"/>
                    </a:p>
                  </a:txBody>
                  <a:tcPr/>
                </a:tc>
                <a:extLst>
                  <a:ext uri="{0D108BD9-81ED-4DB2-BD59-A6C34878D82A}">
                    <a16:rowId xmlns:a16="http://schemas.microsoft.com/office/drawing/2014/main" val="4195259084"/>
                  </a:ext>
                </a:extLst>
              </a:tr>
              <a:tr h="370840">
                <a:tc>
                  <a:txBody>
                    <a:bodyPr/>
                    <a:lstStyle/>
                    <a:p>
                      <a:r>
                        <a:rPr lang="en-US" sz="1000"/>
                        <a:t>#QURAIN</a:t>
                      </a:r>
                      <a:endParaRPr lang="en-US" sz="1000"/>
                    </a:p>
                  </a:txBody>
                  <a:tcPr/>
                </a:tc>
                <a:tc>
                  <a:txBody>
                    <a:bodyPr/>
                    <a:lstStyle/>
                    <a:p>
                      <a:r>
                        <a:rPr lang="en-US" sz="1000"/>
                        <a:t>2</a:t>
                      </a:r>
                      <a:endParaRPr lang="en-US" sz="1000"/>
                    </a:p>
                  </a:txBody>
                  <a:tcPr/>
                </a:tc>
                <a:tc>
                  <a:txBody>
                    <a:bodyPr/>
                    <a:lstStyle/>
                    <a:p>
                      <a:r>
                        <a:rPr lang="en-US" sz="1000"/>
                        <a:t>1.5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1.5</a:t>
                      </a:r>
                      <a:endParaRPr lang="en-US" sz="1000"/>
                    </a:p>
                  </a:txBody>
                  <a:tcPr/>
                </a:tc>
                <a:extLst>
                  <a:ext uri="{0D108BD9-81ED-4DB2-BD59-A6C34878D82A}">
                    <a16:rowId xmlns:a16="http://schemas.microsoft.com/office/drawing/2014/main" val="3786500420"/>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44020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0579093"/>
                    </a:ext>
                  </a:extLst>
                </a:gridCol>
                <a:gridCol w="1234440">
                  <a:extLst>
                    <a:ext uri="{9D8B030D-6E8A-4147-A177-3AD203B41FA5}">
                      <a16:colId xmlns:a16="http://schemas.microsoft.com/office/drawing/2014/main" val="3684785073"/>
                    </a:ext>
                  </a:extLst>
                </a:gridCol>
                <a:gridCol w="1234440">
                  <a:extLst>
                    <a:ext uri="{9D8B030D-6E8A-4147-A177-3AD203B41FA5}">
                      <a16:colId xmlns:a16="http://schemas.microsoft.com/office/drawing/2014/main" val="1943548108"/>
                    </a:ext>
                  </a:extLst>
                </a:gridCol>
                <a:gridCol w="1234440">
                  <a:extLst>
                    <a:ext uri="{9D8B030D-6E8A-4147-A177-3AD203B41FA5}">
                      <a16:colId xmlns:a16="http://schemas.microsoft.com/office/drawing/2014/main" val="2116690503"/>
                    </a:ext>
                  </a:extLst>
                </a:gridCol>
                <a:gridCol w="1234440">
                  <a:extLst>
                    <a:ext uri="{9D8B030D-6E8A-4147-A177-3AD203B41FA5}">
                      <a16:colId xmlns:a16="http://schemas.microsoft.com/office/drawing/2014/main" val="1149217746"/>
                    </a:ext>
                  </a:extLst>
                </a:gridCol>
                <a:gridCol w="1234440">
                  <a:extLst>
                    <a:ext uri="{9D8B030D-6E8A-4147-A177-3AD203B41FA5}">
                      <a16:colId xmlns:a16="http://schemas.microsoft.com/office/drawing/2014/main" val="1930666058"/>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2627441688"/>
                  </a:ext>
                </a:extLst>
              </a:tr>
              <a:tr h="370840">
                <a:tc>
                  <a:txBody>
                    <a:bodyPr/>
                    <a:lstStyle/>
                    <a:p>
                      <a:r>
                        <a:rPr lang="ar-AE" sz="1000"/>
                        <a:t>#عروض_التجاري</a:t>
                      </a:r>
                      <a:endParaRPr lang="en-US" sz="1000"/>
                    </a:p>
                  </a:txBody>
                  <a:tcPr/>
                </a:tc>
                <a:tc>
                  <a:txBody>
                    <a:bodyPr/>
                    <a:lstStyle/>
                    <a:p>
                      <a:r>
                        <a:rPr lang="en-US" sz="1000"/>
                        <a:t>22</a:t>
                      </a:r>
                      <a:endParaRPr lang="en-US" sz="1000"/>
                    </a:p>
                  </a:txBody>
                  <a:tcPr/>
                </a:tc>
                <a:tc>
                  <a:txBody>
                    <a:bodyPr/>
                    <a:lstStyle/>
                    <a:p>
                      <a:r>
                        <a:rPr lang="en-US" sz="1000"/>
                        <a:t>7.1363636363636</a:t>
                      </a:r>
                      <a:endParaRPr lang="en-US" sz="1000"/>
                    </a:p>
                  </a:txBody>
                  <a:tcPr/>
                </a:tc>
                <a:tc>
                  <a:txBody>
                    <a:bodyPr/>
                    <a:lstStyle/>
                    <a:p>
                      <a:r>
                        <a:rPr lang="en-US" sz="1000"/>
                        <a:t>0</a:t>
                      </a:r>
                      <a:endParaRPr lang="en-US" sz="1000"/>
                    </a:p>
                  </a:txBody>
                  <a:tcPr/>
                </a:tc>
                <a:tc>
                  <a:txBody>
                    <a:bodyPr/>
                    <a:lstStyle/>
                    <a:p>
                      <a:r>
                        <a:rPr lang="en-US" sz="1000"/>
                        <a:t>0.18181818181818</a:t>
                      </a:r>
                      <a:endParaRPr lang="en-US" sz="1000"/>
                    </a:p>
                  </a:txBody>
                  <a:tcPr/>
                </a:tc>
                <a:tc>
                  <a:txBody>
                    <a:bodyPr/>
                    <a:lstStyle/>
                    <a:p>
                      <a:r>
                        <a:rPr lang="en-US" sz="1000"/>
                        <a:t>7.3181818181818</a:t>
                      </a:r>
                      <a:endParaRPr lang="en-US" sz="1000"/>
                    </a:p>
                  </a:txBody>
                  <a:tcPr/>
                </a:tc>
                <a:extLst>
                  <a:ext uri="{0D108BD9-81ED-4DB2-BD59-A6C34878D82A}">
                    <a16:rowId xmlns:a16="http://schemas.microsoft.com/office/drawing/2014/main" val="3717866875"/>
                  </a:ext>
                </a:extLst>
              </a:tr>
              <a:tr h="370840">
                <a:tc>
                  <a:txBody>
                    <a:bodyPr/>
                    <a:lstStyle/>
                    <a:p>
                      <a:r>
                        <a:rPr lang="ar-AE" sz="1000"/>
                        <a:t>#اليوم_العالمي_للطفل</a:t>
                      </a:r>
                      <a:endParaRPr lang="en-US" sz="1000"/>
                    </a:p>
                  </a:txBody>
                  <a:tcPr/>
                </a:tc>
                <a:tc>
                  <a:txBody>
                    <a:bodyPr/>
                    <a:lstStyle/>
                    <a:p>
                      <a:r>
                        <a:rPr lang="en-US" sz="1000"/>
                        <a:t>1</a:t>
                      </a:r>
                      <a:endParaRPr lang="en-US" sz="1000"/>
                    </a:p>
                  </a:txBody>
                  <a:tcPr/>
                </a:tc>
                <a:tc>
                  <a:txBody>
                    <a:bodyPr/>
                    <a:lstStyle/>
                    <a:p>
                      <a:r>
                        <a:rPr lang="en-US" sz="1000"/>
                        <a:t>17</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17</a:t>
                      </a:r>
                      <a:endParaRPr lang="en-US" sz="1000"/>
                    </a:p>
                  </a:txBody>
                  <a:tcPr/>
                </a:tc>
                <a:extLst>
                  <a:ext uri="{0D108BD9-81ED-4DB2-BD59-A6C34878D82A}">
                    <a16:rowId xmlns:a16="http://schemas.microsoft.com/office/drawing/2014/main" val="2771092782"/>
                  </a:ext>
                </a:extLst>
              </a:tr>
              <a:tr h="370840">
                <a:tc>
                  <a:txBody>
                    <a:bodyPr/>
                    <a:lstStyle/>
                    <a:p>
                      <a:r>
                        <a:rPr lang="en-US" sz="1000"/>
                        <a:t>#ChildrensDay</a:t>
                      </a:r>
                      <a:endParaRPr lang="en-US" sz="1000"/>
                    </a:p>
                  </a:txBody>
                  <a:tcPr/>
                </a:tc>
                <a:tc>
                  <a:txBody>
                    <a:bodyPr/>
                    <a:lstStyle/>
                    <a:p>
                      <a:r>
                        <a:rPr lang="en-US" sz="1000"/>
                        <a:t>1</a:t>
                      </a:r>
                      <a:endParaRPr lang="en-US" sz="1000"/>
                    </a:p>
                  </a:txBody>
                  <a:tcPr/>
                </a:tc>
                <a:tc>
                  <a:txBody>
                    <a:bodyPr/>
                    <a:lstStyle/>
                    <a:p>
                      <a:r>
                        <a:rPr lang="en-US" sz="1000"/>
                        <a:t>17</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17</a:t>
                      </a:r>
                      <a:endParaRPr lang="en-US" sz="1000"/>
                    </a:p>
                  </a:txBody>
                  <a:tcPr/>
                </a:tc>
                <a:extLst>
                  <a:ext uri="{0D108BD9-81ED-4DB2-BD59-A6C34878D82A}">
                    <a16:rowId xmlns:a16="http://schemas.microsoft.com/office/drawing/2014/main" val="974387681"/>
                  </a:ext>
                </a:extLst>
              </a:tr>
              <a:tr h="370840">
                <a:tc>
                  <a:txBody>
                    <a:bodyPr/>
                    <a:lstStyle/>
                    <a:p>
                      <a:r>
                        <a:rPr lang="en-US" sz="1000"/>
                        <a:t>#AlTijariWhatsapp</a:t>
                      </a:r>
                      <a:endParaRPr lang="en-US" sz="1000"/>
                    </a:p>
                  </a:txBody>
                  <a:tcPr/>
                </a:tc>
                <a:tc>
                  <a:txBody>
                    <a:bodyPr/>
                    <a:lstStyle/>
                    <a:p>
                      <a:r>
                        <a:rPr lang="en-US" sz="1000"/>
                        <a:t>2</a:t>
                      </a:r>
                      <a:endParaRPr lang="en-US" sz="1000"/>
                    </a:p>
                  </a:txBody>
                  <a:tcPr/>
                </a:tc>
                <a:tc>
                  <a:txBody>
                    <a:bodyPr/>
                    <a:lstStyle/>
                    <a:p>
                      <a:r>
                        <a:rPr lang="en-US" sz="1000"/>
                        <a:t>19</a:t>
                      </a:r>
                      <a:endParaRPr lang="en-US" sz="1000"/>
                    </a:p>
                  </a:txBody>
                  <a:tcPr/>
                </a:tc>
                <a:tc>
                  <a:txBody>
                    <a:bodyPr/>
                    <a:lstStyle/>
                    <a:p>
                      <a:r>
                        <a:rPr lang="en-US" sz="1000"/>
                        <a:t>3.5</a:t>
                      </a:r>
                      <a:endParaRPr lang="en-US" sz="1000"/>
                    </a:p>
                  </a:txBody>
                  <a:tcPr/>
                </a:tc>
                <a:tc>
                  <a:txBody>
                    <a:bodyPr/>
                    <a:lstStyle/>
                    <a:p>
                      <a:r>
                        <a:rPr lang="en-US" sz="1000"/>
                        <a:t>1</a:t>
                      </a:r>
                      <a:endParaRPr lang="en-US" sz="1000"/>
                    </a:p>
                  </a:txBody>
                  <a:tcPr/>
                </a:tc>
                <a:tc>
                  <a:txBody>
                    <a:bodyPr/>
                    <a:lstStyle/>
                    <a:p>
                      <a:r>
                        <a:rPr lang="en-US" sz="1000"/>
                        <a:t>23.5</a:t>
                      </a:r>
                      <a:endParaRPr lang="en-US" sz="1000"/>
                    </a:p>
                  </a:txBody>
                  <a:tcPr/>
                </a:tc>
                <a:extLst>
                  <a:ext uri="{0D108BD9-81ED-4DB2-BD59-A6C34878D82A}">
                    <a16:rowId xmlns:a16="http://schemas.microsoft.com/office/drawing/2014/main" val="4192465248"/>
                  </a:ext>
                </a:extLst>
              </a:tr>
              <a:tr h="370840">
                <a:tc>
                  <a:txBody>
                    <a:bodyPr/>
                    <a:lstStyle/>
                    <a:p>
                      <a:r>
                        <a:rPr lang="ar-AE" sz="1000"/>
                        <a:t>#وطن_النهار</a:t>
                      </a:r>
                      <a:endParaRPr lang="en-US" sz="1000"/>
                    </a:p>
                  </a:txBody>
                  <a:tcPr/>
                </a:tc>
                <a:tc>
                  <a:txBody>
                    <a:bodyPr/>
                    <a:lstStyle/>
                    <a:p>
                      <a:r>
                        <a:rPr lang="en-US" sz="1000"/>
                        <a:t>1</a:t>
                      </a:r>
                      <a:endParaRPr lang="en-US" sz="1000"/>
                    </a:p>
                  </a:txBody>
                  <a:tcPr/>
                </a:tc>
                <a:tc>
                  <a:txBody>
                    <a:bodyPr/>
                    <a:lstStyle/>
                    <a:p>
                      <a:r>
                        <a:rPr lang="en-US" sz="1000"/>
                        <a:t>11</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1539324963"/>
                  </a:ext>
                </a:extLst>
              </a:tr>
              <a:tr h="370840">
                <a:tc>
                  <a:txBody>
                    <a:bodyPr/>
                    <a:lstStyle/>
                    <a:p>
                      <a:r>
                        <a:rPr lang="ar-AE" sz="1000"/>
                        <a:t>#الكويت</a:t>
                      </a:r>
                      <a:endParaRPr lang="en-US" sz="1000"/>
                    </a:p>
                  </a:txBody>
                  <a:tcPr/>
                </a:tc>
                <a:tc>
                  <a:txBody>
                    <a:bodyPr/>
                    <a:lstStyle/>
                    <a:p>
                      <a:r>
                        <a:rPr lang="en-US" sz="1000"/>
                        <a:t>1</a:t>
                      </a:r>
                      <a:endParaRPr lang="en-US" sz="1000"/>
                    </a:p>
                  </a:txBody>
                  <a:tcPr/>
                </a:tc>
                <a:tc>
                  <a:txBody>
                    <a:bodyPr/>
                    <a:lstStyle/>
                    <a:p>
                      <a:r>
                        <a:rPr lang="en-US" sz="1000"/>
                        <a:t>11</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2523019723"/>
                  </a:ext>
                </a:extLst>
              </a:tr>
              <a:tr h="370840">
                <a:tc>
                  <a:txBody>
                    <a:bodyPr/>
                    <a:lstStyle/>
                    <a:p>
                      <a:r>
                        <a:rPr lang="en-US" sz="1000"/>
                        <a:t>#altijari_offers</a:t>
                      </a:r>
                      <a:endParaRPr lang="en-US" sz="1000"/>
                    </a:p>
                  </a:txBody>
                  <a:tcPr/>
                </a:tc>
                <a:tc>
                  <a:txBody>
                    <a:bodyPr/>
                    <a:lstStyle/>
                    <a:p>
                      <a:r>
                        <a:rPr lang="en-US" sz="1000"/>
                        <a:t>2</a:t>
                      </a:r>
                      <a:endParaRPr lang="en-US" sz="1000"/>
                    </a:p>
                  </a:txBody>
                  <a:tcPr/>
                </a:tc>
                <a:tc>
                  <a:txBody>
                    <a:bodyPr/>
                    <a:lstStyle/>
                    <a:p>
                      <a:r>
                        <a:rPr lang="en-US" sz="1000"/>
                        <a:t>5.5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5.5</a:t>
                      </a:r>
                      <a:endParaRPr lang="en-US" sz="1000"/>
                    </a:p>
                  </a:txBody>
                  <a:tcPr/>
                </a:tc>
                <a:extLst>
                  <a:ext uri="{0D108BD9-81ED-4DB2-BD59-A6C34878D82A}">
                    <a16:rowId xmlns:a16="http://schemas.microsoft.com/office/drawing/2014/main" val="3201667183"/>
                  </a:ext>
                </a:extLst>
              </a:tr>
              <a:tr h="370840">
                <a:tc>
                  <a:txBody>
                    <a:bodyPr/>
                    <a:lstStyle/>
                    <a:p>
                      <a:r>
                        <a:rPr lang="en-US" sz="1000"/>
                        <a:t>#AlTijari_Offers</a:t>
                      </a:r>
                      <a:endParaRPr lang="en-US" sz="1000"/>
                    </a:p>
                  </a:txBody>
                  <a:tcPr/>
                </a:tc>
                <a:tc>
                  <a:txBody>
                    <a:bodyPr/>
                    <a:lstStyle/>
                    <a:p>
                      <a:r>
                        <a:rPr lang="en-US" sz="1000"/>
                        <a:t>1</a:t>
                      </a:r>
                      <a:endParaRPr lang="en-US" sz="1000"/>
                    </a:p>
                  </a:txBody>
                  <a:tcPr/>
                </a:tc>
                <a:tc>
                  <a:txBody>
                    <a:bodyPr/>
                    <a:lstStyle/>
                    <a:p>
                      <a:r>
                        <a:rPr lang="en-US" sz="1000"/>
                        <a:t>8</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1021401337"/>
                  </a:ext>
                </a:extLst>
              </a:tr>
              <a:tr h="370840">
                <a:tc>
                  <a:txBody>
                    <a:bodyPr/>
                    <a:lstStyle/>
                    <a:p>
                      <a:r>
                        <a:rPr lang="en-US" sz="1000"/>
                        <a:t>#AlTijari_offers</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3644460252"/>
                  </a:ext>
                </a:extLst>
              </a:tr>
              <a:tr h="370840">
                <a:tc>
                  <a:txBody>
                    <a:bodyPr/>
                    <a:lstStyle/>
                    <a:p>
                      <a:r>
                        <a:rPr lang="en-US" sz="1000"/>
                        <a:t>#CBKares</a:t>
                      </a:r>
                      <a:endParaRPr lang="en-US" sz="1000"/>
                    </a:p>
                  </a:txBody>
                  <a:tcPr/>
                </a:tc>
                <a:tc>
                  <a:txBody>
                    <a:bodyPr/>
                    <a:lstStyle/>
                    <a:p>
                      <a:r>
                        <a:rPr lang="en-US" sz="1000"/>
                        <a:t>1</a:t>
                      </a:r>
                      <a:endParaRPr lang="en-US" sz="1000"/>
                    </a:p>
                  </a:txBody>
                  <a:tcPr/>
                </a:tc>
                <a:tc>
                  <a:txBody>
                    <a:bodyPr/>
                    <a:lstStyle/>
                    <a:p>
                      <a:r>
                        <a:rPr lang="en-US" sz="1000"/>
                        <a:t>16</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17</a:t>
                      </a:r>
                      <a:endParaRPr lang="en-US" sz="1000"/>
                    </a:p>
                  </a:txBody>
                  <a:tcPr/>
                </a:tc>
                <a:extLst>
                  <a:ext uri="{0D108BD9-81ED-4DB2-BD59-A6C34878D82A}">
                    <a16:rowId xmlns:a16="http://schemas.microsoft.com/office/drawing/2014/main" val="3794156035"/>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99986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- 1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24073072"/>
                    </a:ext>
                  </a:extLst>
                </a:gridCol>
                <a:gridCol w="1234440">
                  <a:extLst>
                    <a:ext uri="{9D8B030D-6E8A-4147-A177-3AD203B41FA5}">
                      <a16:colId xmlns:a16="http://schemas.microsoft.com/office/drawing/2014/main" val="710023515"/>
                    </a:ext>
                  </a:extLst>
                </a:gridCol>
                <a:gridCol w="1234440">
                  <a:extLst>
                    <a:ext uri="{9D8B030D-6E8A-4147-A177-3AD203B41FA5}">
                      <a16:colId xmlns:a16="http://schemas.microsoft.com/office/drawing/2014/main" val="3481815432"/>
                    </a:ext>
                  </a:extLst>
                </a:gridCol>
                <a:gridCol w="1234440">
                  <a:extLst>
                    <a:ext uri="{9D8B030D-6E8A-4147-A177-3AD203B41FA5}">
                      <a16:colId xmlns:a16="http://schemas.microsoft.com/office/drawing/2014/main" val="2862143968"/>
                    </a:ext>
                  </a:extLst>
                </a:gridCol>
                <a:gridCol w="1234440">
                  <a:extLst>
                    <a:ext uri="{9D8B030D-6E8A-4147-A177-3AD203B41FA5}">
                      <a16:colId xmlns:a16="http://schemas.microsoft.com/office/drawing/2014/main" val="290630953"/>
                    </a:ext>
                  </a:extLst>
                </a:gridCol>
                <a:gridCol w="1234440">
                  <a:extLst>
                    <a:ext uri="{9D8B030D-6E8A-4147-A177-3AD203B41FA5}">
                      <a16:colId xmlns:a16="http://schemas.microsoft.com/office/drawing/2014/main" val="2731348474"/>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1570678063"/>
                  </a:ext>
                </a:extLst>
              </a:tr>
              <a:tr h="370840">
                <a:tc>
                  <a:txBody>
                    <a:bodyPr/>
                    <a:lstStyle/>
                    <a:p>
                      <a:r>
                        <a:rPr lang="ar-AE" sz="1000"/>
                        <a:t>#بنك_وربة</a:t>
                      </a:r>
                      <a:endParaRPr lang="en-US" sz="1000"/>
                    </a:p>
                  </a:txBody>
                  <a:tcPr/>
                </a:tc>
                <a:tc>
                  <a:txBody>
                    <a:bodyPr/>
                    <a:lstStyle/>
                    <a:p>
                      <a:r>
                        <a:rPr lang="en-US" sz="1000"/>
                        <a:t>100</a:t>
                      </a:r>
                      <a:endParaRPr lang="en-US" sz="1000"/>
                    </a:p>
                  </a:txBody>
                  <a:tcPr/>
                </a:tc>
                <a:tc>
                  <a:txBody>
                    <a:bodyPr/>
                    <a:lstStyle/>
                    <a:p>
                      <a:r>
                        <a:rPr lang="en-US" sz="1000"/>
                        <a:t>6.34</a:t>
                      </a:r>
                      <a:endParaRPr lang="en-US" sz="1000"/>
                    </a:p>
                  </a:txBody>
                  <a:tcPr/>
                </a:tc>
                <a:tc>
                  <a:txBody>
                    <a:bodyPr/>
                    <a:lstStyle/>
                    <a:p>
                      <a:r>
                        <a:rPr lang="en-US" sz="1000"/>
                        <a:t>1.49</a:t>
                      </a:r>
                      <a:endParaRPr lang="en-US" sz="1000"/>
                    </a:p>
                  </a:txBody>
                  <a:tcPr/>
                </a:tc>
                <a:tc>
                  <a:txBody>
                    <a:bodyPr/>
                    <a:lstStyle/>
                    <a:p>
                      <a:r>
                        <a:rPr lang="en-US" sz="1000"/>
                        <a:t>0.72</a:t>
                      </a:r>
                      <a:endParaRPr lang="en-US" sz="1000"/>
                    </a:p>
                  </a:txBody>
                  <a:tcPr/>
                </a:tc>
                <a:tc>
                  <a:txBody>
                    <a:bodyPr/>
                    <a:lstStyle/>
                    <a:p>
                      <a:r>
                        <a:rPr lang="en-US" sz="1000"/>
                        <a:t>8.55</a:t>
                      </a:r>
                      <a:endParaRPr lang="en-US" sz="1000"/>
                    </a:p>
                  </a:txBody>
                  <a:tcPr/>
                </a:tc>
                <a:extLst>
                  <a:ext uri="{0D108BD9-81ED-4DB2-BD59-A6C34878D82A}">
                    <a16:rowId xmlns:a16="http://schemas.microsoft.com/office/drawing/2014/main" val="1593203321"/>
                  </a:ext>
                </a:extLst>
              </a:tr>
              <a:tr h="370840">
                <a:tc>
                  <a:txBody>
                    <a:bodyPr/>
                    <a:lstStyle/>
                    <a:p>
                      <a:r>
                        <a:rPr lang="ar-AE" sz="1000"/>
                        <a:t>#نتميز_بالحلول</a:t>
                      </a:r>
                      <a:endParaRPr lang="en-US" sz="1000"/>
                    </a:p>
                  </a:txBody>
                  <a:tcPr/>
                </a:tc>
                <a:tc>
                  <a:txBody>
                    <a:bodyPr/>
                    <a:lstStyle/>
                    <a:p>
                      <a:r>
                        <a:rPr lang="en-US" sz="1000"/>
                        <a:t>96</a:t>
                      </a:r>
                      <a:endParaRPr lang="en-US" sz="1000"/>
                    </a:p>
                  </a:txBody>
                  <a:tcPr/>
                </a:tc>
                <a:tc>
                  <a:txBody>
                    <a:bodyPr/>
                    <a:lstStyle/>
                    <a:p>
                      <a:r>
                        <a:rPr lang="en-US" sz="1000"/>
                        <a:t>6.53125</a:t>
                      </a:r>
                      <a:endParaRPr lang="en-US" sz="1000"/>
                    </a:p>
                  </a:txBody>
                  <a:tcPr/>
                </a:tc>
                <a:tc>
                  <a:txBody>
                    <a:bodyPr/>
                    <a:lstStyle/>
                    <a:p>
                      <a:r>
                        <a:rPr lang="en-US" sz="1000"/>
                        <a:t>1.53125</a:t>
                      </a:r>
                      <a:endParaRPr lang="en-US" sz="1000"/>
                    </a:p>
                  </a:txBody>
                  <a:tcPr/>
                </a:tc>
                <a:tc>
                  <a:txBody>
                    <a:bodyPr/>
                    <a:lstStyle/>
                    <a:p>
                      <a:r>
                        <a:rPr lang="en-US" sz="1000"/>
                        <a:t>0.77083333333333</a:t>
                      </a:r>
                      <a:endParaRPr lang="en-US" sz="1000"/>
                    </a:p>
                  </a:txBody>
                  <a:tcPr/>
                </a:tc>
                <a:tc>
                  <a:txBody>
                    <a:bodyPr/>
                    <a:lstStyle/>
                    <a:p>
                      <a:r>
                        <a:rPr lang="en-US" sz="1000"/>
                        <a:t>8.8333333333333</a:t>
                      </a:r>
                      <a:endParaRPr lang="en-US" sz="1000"/>
                    </a:p>
                  </a:txBody>
                  <a:tcPr/>
                </a:tc>
                <a:extLst>
                  <a:ext uri="{0D108BD9-81ED-4DB2-BD59-A6C34878D82A}">
                    <a16:rowId xmlns:a16="http://schemas.microsoft.com/office/drawing/2014/main" val="1392770241"/>
                  </a:ext>
                </a:extLst>
              </a:tr>
              <a:tr h="370840">
                <a:tc>
                  <a:txBody>
                    <a:bodyPr/>
                    <a:lstStyle/>
                    <a:p>
                      <a:r>
                        <a:rPr lang="ar-AE" sz="1000"/>
                        <a:t>#قطر</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364624426"/>
                  </a:ext>
                </a:extLst>
              </a:tr>
              <a:tr h="370840">
                <a:tc>
                  <a:txBody>
                    <a:bodyPr/>
                    <a:lstStyle/>
                    <a:p>
                      <a:r>
                        <a:rPr lang="ar-AE" sz="1000"/>
                        <a:t>#اليوم_العالمي_للغة_العربية</a:t>
                      </a:r>
                      <a:endParaRPr lang="en-US" sz="1000"/>
                    </a:p>
                  </a:txBody>
                  <a:tcPr/>
                </a:tc>
                <a:tc>
                  <a:txBody>
                    <a:bodyPr/>
                    <a:lstStyle/>
                    <a:p>
                      <a:r>
                        <a:rPr lang="en-US" sz="1000"/>
                        <a:t>1</a:t>
                      </a:r>
                      <a:endParaRPr lang="en-US" sz="1000"/>
                    </a:p>
                  </a:txBody>
                  <a:tcPr/>
                </a:tc>
                <a:tc>
                  <a:txBody>
                    <a:bodyPr/>
                    <a:lstStyle/>
                    <a:p>
                      <a:r>
                        <a:rPr lang="en-US" sz="1000"/>
                        <a:t>8</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10</a:t>
                      </a:r>
                      <a:endParaRPr lang="en-US" sz="1000"/>
                    </a:p>
                  </a:txBody>
                  <a:tcPr/>
                </a:tc>
                <a:extLst>
                  <a:ext uri="{0D108BD9-81ED-4DB2-BD59-A6C34878D82A}">
                    <a16:rowId xmlns:a16="http://schemas.microsoft.com/office/drawing/2014/main" val="1879379379"/>
                  </a:ext>
                </a:extLst>
              </a:tr>
              <a:tr h="370840">
                <a:tc>
                  <a:txBody>
                    <a:bodyPr/>
                    <a:lstStyle/>
                    <a:p>
                      <a:r>
                        <a:rPr lang="ar-AE" sz="1000"/>
                        <a:t>#الكويت</a:t>
                      </a:r>
                      <a:endParaRPr lang="en-US" sz="1000"/>
                    </a:p>
                  </a:txBody>
                  <a:tcPr/>
                </a:tc>
                <a:tc>
                  <a:txBody>
                    <a:bodyPr/>
                    <a:lstStyle/>
                    <a:p>
                      <a:r>
                        <a:rPr lang="en-US" sz="1000"/>
                        <a:t>3</a:t>
                      </a:r>
                      <a:endParaRPr lang="en-US" sz="1000"/>
                    </a:p>
                  </a:txBody>
                  <a:tcPr/>
                </a:tc>
                <a:tc>
                  <a:txBody>
                    <a:bodyPr/>
                    <a:lstStyle/>
                    <a:p>
                      <a:r>
                        <a:rPr lang="en-US" sz="1000"/>
                        <a:t>9</a:t>
                      </a:r>
                      <a:endParaRPr lang="en-US" sz="1000"/>
                    </a:p>
                  </a:txBody>
                  <a:tcPr/>
                </a:tc>
                <a:tc>
                  <a:txBody>
                    <a:bodyPr/>
                    <a:lstStyle/>
                    <a:p>
                      <a:r>
                        <a:rPr lang="en-US" sz="1000"/>
                        <a:t>0</a:t>
                      </a:r>
                      <a:endParaRPr lang="en-US" sz="1000"/>
                    </a:p>
                  </a:txBody>
                  <a:tcPr/>
                </a:tc>
                <a:tc>
                  <a:txBody>
                    <a:bodyPr/>
                    <a:lstStyle/>
                    <a:p>
                      <a:r>
                        <a:rPr lang="en-US" sz="1000"/>
                        <a:t>1.6666666666667</a:t>
                      </a:r>
                      <a:endParaRPr lang="en-US" sz="1000"/>
                    </a:p>
                  </a:txBody>
                  <a:tcPr/>
                </a:tc>
                <a:tc>
                  <a:txBody>
                    <a:bodyPr/>
                    <a:lstStyle/>
                    <a:p>
                      <a:r>
                        <a:rPr lang="en-US" sz="1000"/>
                        <a:t>10.666666666667</a:t>
                      </a:r>
                      <a:endParaRPr lang="en-US" sz="1000"/>
                    </a:p>
                  </a:txBody>
                  <a:tcPr/>
                </a:tc>
                <a:extLst>
                  <a:ext uri="{0D108BD9-81ED-4DB2-BD59-A6C34878D82A}">
                    <a16:rowId xmlns:a16="http://schemas.microsoft.com/office/drawing/2014/main" val="1878811063"/>
                  </a:ext>
                </a:extLst>
              </a:tr>
              <a:tr h="370840">
                <a:tc>
                  <a:txBody>
                    <a:bodyPr/>
                    <a:lstStyle/>
                    <a:p>
                      <a:r>
                        <a:rPr lang="ar-AE" sz="1000"/>
                        <a:t>#مكافآت_وربة</a:t>
                      </a:r>
                      <a:endParaRPr lang="en-US" sz="1000"/>
                    </a:p>
                  </a:txBody>
                  <a:tcPr/>
                </a:tc>
                <a:tc>
                  <a:txBody>
                    <a:bodyPr/>
                    <a:lstStyle/>
                    <a:p>
                      <a:r>
                        <a:rPr lang="en-US" sz="1000"/>
                        <a:t>8</a:t>
                      </a:r>
                      <a:endParaRPr lang="en-US" sz="1000"/>
                    </a:p>
                  </a:txBody>
                  <a:tcPr/>
                </a:tc>
                <a:tc>
                  <a:txBody>
                    <a:bodyPr/>
                    <a:lstStyle/>
                    <a:p>
                      <a:r>
                        <a:rPr lang="en-US" sz="1000"/>
                        <a:t>2.5</a:t>
                      </a:r>
                      <a:endParaRPr lang="en-US" sz="1000"/>
                    </a:p>
                  </a:txBody>
                  <a:tcPr/>
                </a:tc>
                <a:tc>
                  <a:txBody>
                    <a:bodyPr/>
                    <a:lstStyle/>
                    <a:p>
                      <a:r>
                        <a:rPr lang="en-US" sz="1000"/>
                        <a:t>0.125</a:t>
                      </a:r>
                      <a:endParaRPr lang="en-US" sz="1000"/>
                    </a:p>
                  </a:txBody>
                  <a:tcPr/>
                </a:tc>
                <a:tc>
                  <a:txBody>
                    <a:bodyPr/>
                    <a:lstStyle/>
                    <a:p>
                      <a:r>
                        <a:rPr lang="en-US" sz="1000"/>
                        <a:t>0.125</a:t>
                      </a:r>
                      <a:endParaRPr lang="en-US" sz="1000"/>
                    </a:p>
                  </a:txBody>
                  <a:tcPr/>
                </a:tc>
                <a:tc>
                  <a:txBody>
                    <a:bodyPr/>
                    <a:lstStyle/>
                    <a:p>
                      <a:r>
                        <a:rPr lang="en-US" sz="1000"/>
                        <a:t>2.75</a:t>
                      </a:r>
                      <a:endParaRPr lang="en-US" sz="1000"/>
                    </a:p>
                  </a:txBody>
                  <a:tcPr/>
                </a:tc>
                <a:extLst>
                  <a:ext uri="{0D108BD9-81ED-4DB2-BD59-A6C34878D82A}">
                    <a16:rowId xmlns:a16="http://schemas.microsoft.com/office/drawing/2014/main" val="1395421564"/>
                  </a:ext>
                </a:extLst>
              </a:tr>
              <a:tr h="370840">
                <a:tc>
                  <a:txBody>
                    <a:bodyPr/>
                    <a:lstStyle/>
                    <a:p>
                      <a:r>
                        <a:rPr lang="ar-AE" sz="1000"/>
                        <a:t>#السنبلة</a:t>
                      </a:r>
                      <a:endParaRPr lang="en-US" sz="1000"/>
                    </a:p>
                  </a:txBody>
                  <a:tcPr/>
                </a:tc>
                <a:tc>
                  <a:txBody>
                    <a:bodyPr/>
                    <a:lstStyle/>
                    <a:p>
                      <a:r>
                        <a:rPr lang="en-US" sz="1000"/>
                        <a:t>5</a:t>
                      </a:r>
                      <a:endParaRPr lang="en-US" sz="1000"/>
                    </a:p>
                  </a:txBody>
                  <a:tcPr/>
                </a:tc>
                <a:tc>
                  <a:txBody>
                    <a:bodyPr/>
                    <a:lstStyle/>
                    <a:p>
                      <a:r>
                        <a:rPr lang="en-US" sz="1000"/>
                        <a:t>5.8</a:t>
                      </a:r>
                      <a:endParaRPr lang="en-US" sz="1000"/>
                    </a:p>
                  </a:txBody>
                  <a:tcPr/>
                </a:tc>
                <a:tc>
                  <a:txBody>
                    <a:bodyPr/>
                    <a:lstStyle/>
                    <a:p>
                      <a:r>
                        <a:rPr lang="en-US" sz="1000"/>
                        <a:t>0.2</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847549315"/>
                  </a:ext>
                </a:extLst>
              </a:tr>
              <a:tr h="370840">
                <a:tc>
                  <a:txBody>
                    <a:bodyPr/>
                    <a:lstStyle/>
                    <a:p>
                      <a:r>
                        <a:rPr lang="ar-AE" sz="1000"/>
                        <a:t>#يوم_الطفل</a:t>
                      </a:r>
                      <a:endParaRPr lang="en-US" sz="1000"/>
                    </a:p>
                  </a:txBody>
                  <a:tcPr/>
                </a:tc>
                <a:tc>
                  <a:txBody>
                    <a:bodyPr/>
                    <a:lstStyle/>
                    <a:p>
                      <a:r>
                        <a:rPr lang="en-US" sz="1000"/>
                        <a:t>1</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2753339312"/>
                  </a:ext>
                </a:extLst>
              </a:tr>
              <a:tr h="370840">
                <a:tc>
                  <a:txBody>
                    <a:bodyPr/>
                    <a:lstStyle/>
                    <a:p>
                      <a:r>
                        <a:rPr lang="ar-AE" sz="1000"/>
                        <a:t>#عاش_المعاش</a:t>
                      </a:r>
                      <a:endParaRPr lang="en-US" sz="1000"/>
                    </a:p>
                  </a:txBody>
                  <a:tcPr/>
                </a:tc>
                <a:tc>
                  <a:txBody>
                    <a:bodyPr/>
                    <a:lstStyle/>
                    <a:p>
                      <a:r>
                        <a:rPr lang="en-US" sz="1000"/>
                        <a:t>3</a:t>
                      </a:r>
                      <a:endParaRPr lang="en-US" sz="1000"/>
                    </a:p>
                  </a:txBody>
                  <a:tcPr/>
                </a:tc>
                <a:tc>
                  <a:txBody>
                    <a:bodyPr/>
                    <a:lstStyle/>
                    <a:p>
                      <a:r>
                        <a:rPr lang="en-US" sz="1000"/>
                        <a:t>4</a:t>
                      </a:r>
                      <a:endParaRPr lang="en-US" sz="1000"/>
                    </a:p>
                  </a:txBody>
                  <a:tcPr/>
                </a:tc>
                <a:tc>
                  <a:txBody>
                    <a:bodyPr/>
                    <a:lstStyle/>
                    <a:p>
                      <a:r>
                        <a:rPr lang="en-US" sz="1000"/>
                        <a:t>0.33333333333333</a:t>
                      </a:r>
                      <a:endParaRPr lang="en-US" sz="1000"/>
                    </a:p>
                  </a:txBody>
                  <a:tcPr/>
                </a:tc>
                <a:tc>
                  <a:txBody>
                    <a:bodyPr/>
                    <a:lstStyle/>
                    <a:p>
                      <a:r>
                        <a:rPr lang="en-US" sz="1000"/>
                        <a:t>0</a:t>
                      </a:r>
                      <a:endParaRPr lang="en-US" sz="1000"/>
                    </a:p>
                  </a:txBody>
                  <a:tcPr/>
                </a:tc>
                <a:tc>
                  <a:txBody>
                    <a:bodyPr/>
                    <a:lstStyle/>
                    <a:p>
                      <a:r>
                        <a:rPr lang="en-US" sz="1000"/>
                        <a:t>4.3333333333333</a:t>
                      </a:r>
                      <a:endParaRPr lang="en-US" sz="1000"/>
                    </a:p>
                  </a:txBody>
                  <a:tcPr/>
                </a:tc>
                <a:extLst>
                  <a:ext uri="{0D108BD9-81ED-4DB2-BD59-A6C34878D82A}">
                    <a16:rowId xmlns:a16="http://schemas.microsoft.com/office/drawing/2014/main" val="1964879580"/>
                  </a:ext>
                </a:extLst>
              </a:tr>
              <a:tr h="370840">
                <a:tc>
                  <a:txBody>
                    <a:bodyPr/>
                    <a:lstStyle/>
                    <a:p>
                      <a:r>
                        <a:rPr lang="ar-AE" sz="1000"/>
                        <a:t>#معاملتي_أسهل</a:t>
                      </a:r>
                      <a:endParaRPr lang="en-US" sz="1000"/>
                    </a:p>
                  </a:txBody>
                  <a:tcPr/>
                </a:tc>
                <a:tc>
                  <a:txBody>
                    <a:bodyPr/>
                    <a:lstStyle/>
                    <a:p>
                      <a:r>
                        <a:rPr lang="en-US" sz="1000"/>
                        <a:t>1</a:t>
                      </a:r>
                      <a:endParaRPr lang="en-US" sz="1000"/>
                    </a:p>
                  </a:txBody>
                  <a:tcPr/>
                </a:tc>
                <a:tc>
                  <a:txBody>
                    <a:bodyPr/>
                    <a:lstStyle/>
                    <a:p>
                      <a:r>
                        <a:rPr lang="en-US" sz="1000"/>
                        <a:t>10</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3624846369"/>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91954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- 2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05676966"/>
                    </a:ext>
                  </a:extLst>
                </a:gridCol>
                <a:gridCol w="1234440">
                  <a:extLst>
                    <a:ext uri="{9D8B030D-6E8A-4147-A177-3AD203B41FA5}">
                      <a16:colId xmlns:a16="http://schemas.microsoft.com/office/drawing/2014/main" val="2802689756"/>
                    </a:ext>
                  </a:extLst>
                </a:gridCol>
                <a:gridCol w="1234440">
                  <a:extLst>
                    <a:ext uri="{9D8B030D-6E8A-4147-A177-3AD203B41FA5}">
                      <a16:colId xmlns:a16="http://schemas.microsoft.com/office/drawing/2014/main" val="69956458"/>
                    </a:ext>
                  </a:extLst>
                </a:gridCol>
                <a:gridCol w="1234440">
                  <a:extLst>
                    <a:ext uri="{9D8B030D-6E8A-4147-A177-3AD203B41FA5}">
                      <a16:colId xmlns:a16="http://schemas.microsoft.com/office/drawing/2014/main" val="164164065"/>
                    </a:ext>
                  </a:extLst>
                </a:gridCol>
                <a:gridCol w="1234440">
                  <a:extLst>
                    <a:ext uri="{9D8B030D-6E8A-4147-A177-3AD203B41FA5}">
                      <a16:colId xmlns:a16="http://schemas.microsoft.com/office/drawing/2014/main" val="4233598356"/>
                    </a:ext>
                  </a:extLst>
                </a:gridCol>
                <a:gridCol w="1234440">
                  <a:extLst>
                    <a:ext uri="{9D8B030D-6E8A-4147-A177-3AD203B41FA5}">
                      <a16:colId xmlns:a16="http://schemas.microsoft.com/office/drawing/2014/main" val="984197378"/>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4061341720"/>
                  </a:ext>
                </a:extLst>
              </a:tr>
              <a:tr h="370840">
                <a:tc>
                  <a:txBody>
                    <a:bodyPr/>
                    <a:lstStyle/>
                    <a:p>
                      <a:r>
                        <a:rPr lang="ar-AE" sz="1000"/>
                        <a:t>#مسابقة_وربة</a:t>
                      </a:r>
                      <a:endParaRPr lang="en-US" sz="1000"/>
                    </a:p>
                  </a:txBody>
                  <a:tcPr/>
                </a:tc>
                <a:tc>
                  <a:txBody>
                    <a:bodyPr/>
                    <a:lstStyle/>
                    <a:p>
                      <a:r>
                        <a:rPr lang="en-US" sz="1000"/>
                        <a:t>7</a:t>
                      </a:r>
                      <a:endParaRPr lang="en-US" sz="1000"/>
                    </a:p>
                  </a:txBody>
                  <a:tcPr/>
                </a:tc>
                <a:tc>
                  <a:txBody>
                    <a:bodyPr/>
                    <a:lstStyle/>
                    <a:p>
                      <a:r>
                        <a:rPr lang="en-US" sz="1000"/>
                        <a:t>3.5714285714286</a:t>
                      </a:r>
                      <a:endParaRPr lang="en-US" sz="1000"/>
                    </a:p>
                  </a:txBody>
                  <a:tcPr/>
                </a:tc>
                <a:tc>
                  <a:txBody>
                    <a:bodyPr/>
                    <a:lstStyle/>
                    <a:p>
                      <a:r>
                        <a:rPr lang="en-US" sz="1000"/>
                        <a:t>1.1428571428571</a:t>
                      </a:r>
                      <a:endParaRPr lang="en-US" sz="1000"/>
                    </a:p>
                  </a:txBody>
                  <a:tcPr/>
                </a:tc>
                <a:tc>
                  <a:txBody>
                    <a:bodyPr/>
                    <a:lstStyle/>
                    <a:p>
                      <a:r>
                        <a:rPr lang="en-US" sz="1000"/>
                        <a:t>0</a:t>
                      </a:r>
                      <a:endParaRPr lang="en-US" sz="1000"/>
                    </a:p>
                  </a:txBody>
                  <a:tcPr/>
                </a:tc>
                <a:tc>
                  <a:txBody>
                    <a:bodyPr/>
                    <a:lstStyle/>
                    <a:p>
                      <a:r>
                        <a:rPr lang="en-US" sz="1000"/>
                        <a:t>4.7142857142857</a:t>
                      </a:r>
                      <a:endParaRPr lang="en-US" sz="1000"/>
                    </a:p>
                  </a:txBody>
                  <a:tcPr/>
                </a:tc>
                <a:extLst>
                  <a:ext uri="{0D108BD9-81ED-4DB2-BD59-A6C34878D82A}">
                    <a16:rowId xmlns:a16="http://schemas.microsoft.com/office/drawing/2014/main" val="2117233908"/>
                  </a:ext>
                </a:extLst>
              </a:tr>
              <a:tr h="370840">
                <a:tc>
                  <a:txBody>
                    <a:bodyPr/>
                    <a:lstStyle/>
                    <a:p>
                      <a:r>
                        <a:rPr lang="ar-AE" sz="1000"/>
                        <a:t>#تأمين_السفر</a:t>
                      </a:r>
                      <a:endParaRPr lang="en-US" sz="1000"/>
                    </a:p>
                  </a:txBody>
                  <a:tcPr/>
                </a:tc>
                <a:tc>
                  <a:txBody>
                    <a:bodyPr/>
                    <a:lstStyle/>
                    <a:p>
                      <a:r>
                        <a:rPr lang="en-US" sz="1000"/>
                        <a:t>2</a:t>
                      </a:r>
                      <a:endParaRPr lang="en-US" sz="1000"/>
                    </a:p>
                  </a:txBody>
                  <a:tcPr/>
                </a:tc>
                <a:tc>
                  <a:txBody>
                    <a:bodyPr/>
                    <a:lstStyle/>
                    <a:p>
                      <a:r>
                        <a:rPr lang="en-US" sz="1000"/>
                        <a:t>2.5</a:t>
                      </a:r>
                      <a:endParaRPr lang="en-US" sz="1000"/>
                    </a:p>
                  </a:txBody>
                  <a:tcPr/>
                </a:tc>
                <a:tc>
                  <a:txBody>
                    <a:bodyPr/>
                    <a:lstStyle/>
                    <a:p>
                      <a:r>
                        <a:rPr lang="en-US" sz="1000"/>
                        <a:t>0</a:t>
                      </a:r>
                      <a:endParaRPr lang="en-US" sz="1000"/>
                    </a:p>
                  </a:txBody>
                  <a:tcPr/>
                </a:tc>
                <a:tc>
                  <a:txBody>
                    <a:bodyPr/>
                    <a:lstStyle/>
                    <a:p>
                      <a:r>
                        <a:rPr lang="en-US" sz="1000"/>
                        <a:t>0.5</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1767016022"/>
                  </a:ext>
                </a:extLst>
              </a:tr>
              <a:tr h="370840">
                <a:tc>
                  <a:txBody>
                    <a:bodyPr/>
                    <a:lstStyle/>
                    <a:p>
                      <a:r>
                        <a:rPr lang="ar-AE" sz="1000"/>
                        <a:t>#جمعة_مباركة</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0.33333333333333</a:t>
                      </a:r>
                      <a:endParaRPr lang="en-US" sz="1000"/>
                    </a:p>
                  </a:txBody>
                  <a:tcPr/>
                </a:tc>
                <a:tc>
                  <a:txBody>
                    <a:bodyPr/>
                    <a:lstStyle/>
                    <a:p>
                      <a:r>
                        <a:rPr lang="en-US" sz="1000"/>
                        <a:t>3.3333333333333</a:t>
                      </a:r>
                      <a:endParaRPr lang="en-US" sz="1000"/>
                    </a:p>
                  </a:txBody>
                  <a:tcPr/>
                </a:tc>
                <a:extLst>
                  <a:ext uri="{0D108BD9-81ED-4DB2-BD59-A6C34878D82A}">
                    <a16:rowId xmlns:a16="http://schemas.microsoft.com/office/drawing/2014/main" val="2292400407"/>
                  </a:ext>
                </a:extLst>
              </a:tr>
              <a:tr h="370840">
                <a:tc>
                  <a:txBody>
                    <a:bodyPr/>
                    <a:lstStyle/>
                    <a:p>
                      <a:r>
                        <a:rPr lang="ar-AE" sz="1000"/>
                        <a:t>#وربة_يمناك</a:t>
                      </a:r>
                      <a:endParaRPr lang="en-US" sz="1000"/>
                    </a:p>
                  </a:txBody>
                  <a:tcPr/>
                </a:tc>
                <a:tc>
                  <a:txBody>
                    <a:bodyPr/>
                    <a:lstStyle/>
                    <a:p>
                      <a:r>
                        <a:rPr lang="en-US" sz="1000"/>
                        <a:t>3</a:t>
                      </a:r>
                      <a:endParaRPr lang="en-US" sz="1000"/>
                    </a:p>
                  </a:txBody>
                  <a:tcPr/>
                </a:tc>
                <a:tc>
                  <a:txBody>
                    <a:bodyPr/>
                    <a:lstStyle/>
                    <a:p>
                      <a:r>
                        <a:rPr lang="en-US" sz="1000"/>
                        <a:t>3.3333333333333</a:t>
                      </a:r>
                      <a:endParaRPr lang="en-US" sz="1000"/>
                    </a:p>
                  </a:txBody>
                  <a:tcPr/>
                </a:tc>
                <a:tc>
                  <a:txBody>
                    <a:bodyPr/>
                    <a:lstStyle/>
                    <a:p>
                      <a:r>
                        <a:rPr lang="en-US" sz="1000"/>
                        <a:t>0</a:t>
                      </a:r>
                      <a:endParaRPr lang="en-US" sz="1000"/>
                    </a:p>
                  </a:txBody>
                  <a:tcPr/>
                </a:tc>
                <a:tc>
                  <a:txBody>
                    <a:bodyPr/>
                    <a:lstStyle/>
                    <a:p>
                      <a:r>
                        <a:rPr lang="en-US" sz="1000"/>
                        <a:t>0.33333333333333</a:t>
                      </a:r>
                      <a:endParaRPr lang="en-US" sz="1000"/>
                    </a:p>
                  </a:txBody>
                  <a:tcPr/>
                </a:tc>
                <a:tc>
                  <a:txBody>
                    <a:bodyPr/>
                    <a:lstStyle/>
                    <a:p>
                      <a:r>
                        <a:rPr lang="en-US" sz="1000"/>
                        <a:t>3.6666666666667</a:t>
                      </a:r>
                      <a:endParaRPr lang="en-US" sz="1000"/>
                    </a:p>
                  </a:txBody>
                  <a:tcPr/>
                </a:tc>
                <a:extLst>
                  <a:ext uri="{0D108BD9-81ED-4DB2-BD59-A6C34878D82A}">
                    <a16:rowId xmlns:a16="http://schemas.microsoft.com/office/drawing/2014/main" val="1303343894"/>
                  </a:ext>
                </a:extLst>
              </a:tr>
              <a:tr h="370840">
                <a:tc>
                  <a:txBody>
                    <a:bodyPr/>
                    <a:lstStyle/>
                    <a:p>
                      <a:r>
                        <a:rPr lang="ar-AE" sz="1000"/>
                        <a:t>#راتبي_يتميز</a:t>
                      </a:r>
                      <a:endParaRPr lang="en-US" sz="1000"/>
                    </a:p>
                  </a:txBody>
                  <a:tcPr/>
                </a:tc>
                <a:tc>
                  <a:txBody>
                    <a:bodyPr/>
                    <a:lstStyle/>
                    <a:p>
                      <a:r>
                        <a:rPr lang="en-US" sz="1000"/>
                        <a:t>2</a:t>
                      </a:r>
                      <a:endParaRPr lang="en-US" sz="1000"/>
                    </a:p>
                  </a:txBody>
                  <a:tcPr/>
                </a:tc>
                <a:tc>
                  <a:txBody>
                    <a:bodyPr/>
                    <a:lstStyle/>
                    <a:p>
                      <a:r>
                        <a:rPr lang="en-US" sz="1000"/>
                        <a:t>13.5</a:t>
                      </a:r>
                      <a:endParaRPr lang="en-US" sz="1000"/>
                    </a:p>
                  </a:txBody>
                  <a:tcPr/>
                </a:tc>
                <a:tc>
                  <a:txBody>
                    <a:bodyPr/>
                    <a:lstStyle/>
                    <a:p>
                      <a:r>
                        <a:rPr lang="en-US" sz="1000"/>
                        <a:t>6</a:t>
                      </a:r>
                      <a:endParaRPr lang="en-US" sz="1000"/>
                    </a:p>
                  </a:txBody>
                  <a:tcPr/>
                </a:tc>
                <a:tc>
                  <a:txBody>
                    <a:bodyPr/>
                    <a:lstStyle/>
                    <a:p>
                      <a:r>
                        <a:rPr lang="en-US" sz="1000"/>
                        <a:t>0.5</a:t>
                      </a:r>
                      <a:endParaRPr lang="en-US" sz="1000"/>
                    </a:p>
                  </a:txBody>
                  <a:tcPr/>
                </a:tc>
                <a:tc>
                  <a:txBody>
                    <a:bodyPr/>
                    <a:lstStyle/>
                    <a:p>
                      <a:r>
                        <a:rPr lang="en-US" sz="1000"/>
                        <a:t>20</a:t>
                      </a:r>
                      <a:endParaRPr lang="en-US" sz="1000"/>
                    </a:p>
                  </a:txBody>
                  <a:tcPr/>
                </a:tc>
                <a:extLst>
                  <a:ext uri="{0D108BD9-81ED-4DB2-BD59-A6C34878D82A}">
                    <a16:rowId xmlns:a16="http://schemas.microsoft.com/office/drawing/2014/main" val="1311639917"/>
                  </a:ext>
                </a:extLst>
              </a:tr>
              <a:tr h="370840">
                <a:tc>
                  <a:txBody>
                    <a:bodyPr/>
                    <a:lstStyle/>
                    <a:p>
                      <a:r>
                        <a:rPr lang="ar-AE" sz="1000"/>
                        <a:t>#لمار</a:t>
                      </a:r>
                      <a:endParaRPr lang="en-US" sz="1000"/>
                    </a:p>
                  </a:txBody>
                  <a:tcPr/>
                </a:tc>
                <a:tc>
                  <a:txBody>
                    <a:bodyPr/>
                    <a:lstStyle/>
                    <a:p>
                      <a:r>
                        <a:rPr lang="en-US" sz="1000"/>
                        <a:t>1</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2447146226"/>
                  </a:ext>
                </a:extLst>
              </a:tr>
              <a:tr h="370840">
                <a:tc>
                  <a:txBody>
                    <a:bodyPr/>
                    <a:lstStyle/>
                    <a:p>
                      <a:r>
                        <a:rPr lang="ar-AE" sz="1000"/>
                        <a:t>#أجارك_بمكانك</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1114171857"/>
                  </a:ext>
                </a:extLst>
              </a:tr>
              <a:tr h="370840">
                <a:tc>
                  <a:txBody>
                    <a:bodyPr/>
                    <a:lstStyle/>
                    <a:p>
                      <a:r>
                        <a:rPr lang="ar-AE" sz="1000"/>
                        <a:t>#الامارات</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3873573099"/>
                  </a:ext>
                </a:extLst>
              </a:tr>
              <a:tr h="370840">
                <a:tc>
                  <a:txBody>
                    <a:bodyPr/>
                    <a:lstStyle/>
                    <a:p>
                      <a:r>
                        <a:rPr lang="ar-AE" sz="1000"/>
                        <a:t>#الاحتياجات_الخاصة</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1809752669"/>
                  </a:ext>
                </a:extLst>
              </a:tr>
              <a:tr h="370840">
                <a:tc>
                  <a:txBody>
                    <a:bodyPr/>
                    <a:lstStyle/>
                    <a:p>
                      <a:r>
                        <a:rPr lang="ar-AE" sz="1000"/>
                        <a:t>#برشلونة</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1808514221"/>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43436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- 3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46014178"/>
                    </a:ext>
                  </a:extLst>
                </a:gridCol>
                <a:gridCol w="1234440">
                  <a:extLst>
                    <a:ext uri="{9D8B030D-6E8A-4147-A177-3AD203B41FA5}">
                      <a16:colId xmlns:a16="http://schemas.microsoft.com/office/drawing/2014/main" val="2101708541"/>
                    </a:ext>
                  </a:extLst>
                </a:gridCol>
                <a:gridCol w="1234440">
                  <a:extLst>
                    <a:ext uri="{9D8B030D-6E8A-4147-A177-3AD203B41FA5}">
                      <a16:colId xmlns:a16="http://schemas.microsoft.com/office/drawing/2014/main" val="1868530826"/>
                    </a:ext>
                  </a:extLst>
                </a:gridCol>
                <a:gridCol w="1234440">
                  <a:extLst>
                    <a:ext uri="{9D8B030D-6E8A-4147-A177-3AD203B41FA5}">
                      <a16:colId xmlns:a16="http://schemas.microsoft.com/office/drawing/2014/main" val="2135679794"/>
                    </a:ext>
                  </a:extLst>
                </a:gridCol>
                <a:gridCol w="1234440">
                  <a:extLst>
                    <a:ext uri="{9D8B030D-6E8A-4147-A177-3AD203B41FA5}">
                      <a16:colId xmlns:a16="http://schemas.microsoft.com/office/drawing/2014/main" val="2340512590"/>
                    </a:ext>
                  </a:extLst>
                </a:gridCol>
                <a:gridCol w="1234440">
                  <a:extLst>
                    <a:ext uri="{9D8B030D-6E8A-4147-A177-3AD203B41FA5}">
                      <a16:colId xmlns:a16="http://schemas.microsoft.com/office/drawing/2014/main" val="3100420567"/>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2415818866"/>
                  </a:ext>
                </a:extLst>
              </a:tr>
              <a:tr h="370840">
                <a:tc>
                  <a:txBody>
                    <a:bodyPr/>
                    <a:lstStyle/>
                    <a:p>
                      <a:r>
                        <a:rPr lang="ar-AE" sz="1000"/>
                        <a:t>#مدريد</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1328691139"/>
                  </a:ext>
                </a:extLst>
              </a:tr>
              <a:tr h="370840">
                <a:tc>
                  <a:txBody>
                    <a:bodyPr/>
                    <a:lstStyle/>
                    <a:p>
                      <a:r>
                        <a:rPr lang="ar-AE" sz="1000"/>
                        <a:t>#صباح_الخير</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1847345268"/>
                  </a:ext>
                </a:extLst>
              </a:tr>
              <a:tr h="370840">
                <a:tc>
                  <a:txBody>
                    <a:bodyPr/>
                    <a:lstStyle/>
                    <a:p>
                      <a:r>
                        <a:rPr lang="ar-AE" sz="1000"/>
                        <a:t>#بخطوه_واحده</a:t>
                      </a:r>
                      <a:endParaRPr lang="en-US" sz="1000"/>
                    </a:p>
                  </a:txBody>
                  <a:tcPr/>
                </a:tc>
                <a:tc>
                  <a:txBody>
                    <a:bodyPr/>
                    <a:lstStyle/>
                    <a:p>
                      <a:r>
                        <a:rPr lang="en-US" sz="1000"/>
                        <a:t>1</a:t>
                      </a:r>
                      <a:endParaRPr lang="en-US" sz="1000"/>
                    </a:p>
                  </a:txBody>
                  <a:tcPr/>
                </a:tc>
                <a:tc>
                  <a:txBody>
                    <a:bodyPr/>
                    <a:lstStyle/>
                    <a:p>
                      <a:r>
                        <a:rPr lang="en-US" sz="1000"/>
                        <a:t>83</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85</a:t>
                      </a:r>
                      <a:endParaRPr lang="en-US" sz="1000"/>
                    </a:p>
                  </a:txBody>
                  <a:tcPr/>
                </a:tc>
                <a:extLst>
                  <a:ext uri="{0D108BD9-81ED-4DB2-BD59-A6C34878D82A}">
                    <a16:rowId xmlns:a16="http://schemas.microsoft.com/office/drawing/2014/main" val="1911497394"/>
                  </a:ext>
                </a:extLst>
              </a:tr>
              <a:tr h="370840">
                <a:tc>
                  <a:txBody>
                    <a:bodyPr/>
                    <a:lstStyle/>
                    <a:p>
                      <a:r>
                        <a:rPr lang="ar-AE" sz="1000"/>
                        <a:t>#بخطوة_وحدة</a:t>
                      </a:r>
                      <a:endParaRPr lang="en-US" sz="1000"/>
                    </a:p>
                  </a:txBody>
                  <a:tcPr/>
                </a:tc>
                <a:tc>
                  <a:txBody>
                    <a:bodyPr/>
                    <a:lstStyle/>
                    <a:p>
                      <a:r>
                        <a:rPr lang="en-US" sz="1000"/>
                        <a:t>1</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2071957800"/>
                  </a:ext>
                </a:extLst>
              </a:tr>
              <a:tr h="370840">
                <a:tc>
                  <a:txBody>
                    <a:bodyPr/>
                    <a:lstStyle/>
                    <a:p>
                      <a:r>
                        <a:rPr lang="ar-AE" sz="1000"/>
                        <a:t>#هلا_بالتصوير</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4272951247"/>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65067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By Country Table - 1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584159478"/>
                    </a:ext>
                  </a:extLst>
                </a:gridCol>
                <a:gridCol w="822960">
                  <a:extLst>
                    <a:ext uri="{9D8B030D-6E8A-4147-A177-3AD203B41FA5}">
                      <a16:colId xmlns:a16="http://schemas.microsoft.com/office/drawing/2014/main" val="653129567"/>
                    </a:ext>
                  </a:extLst>
                </a:gridCol>
                <a:gridCol w="822960">
                  <a:extLst>
                    <a:ext uri="{9D8B030D-6E8A-4147-A177-3AD203B41FA5}">
                      <a16:colId xmlns:a16="http://schemas.microsoft.com/office/drawing/2014/main" val="3557467630"/>
                    </a:ext>
                  </a:extLst>
                </a:gridCol>
                <a:gridCol w="822960">
                  <a:extLst>
                    <a:ext uri="{9D8B030D-6E8A-4147-A177-3AD203B41FA5}">
                      <a16:colId xmlns:a16="http://schemas.microsoft.com/office/drawing/2014/main" val="2605054469"/>
                    </a:ext>
                  </a:extLst>
                </a:gridCol>
                <a:gridCol w="822960">
                  <a:extLst>
                    <a:ext uri="{9D8B030D-6E8A-4147-A177-3AD203B41FA5}">
                      <a16:colId xmlns:a16="http://schemas.microsoft.com/office/drawing/2014/main" val="1190571282"/>
                    </a:ext>
                  </a:extLst>
                </a:gridCol>
              </a:tblGrid>
              <a:tr h="370840">
                <a:tc>
                  <a:txBody>
                    <a:bodyPr/>
                    <a:lstStyle/>
                    <a:p>
                      <a:r>
                        <a:rPr lang="en-US" sz="1000"/>
                        <a:t>Country</a:t>
                      </a:r>
                      <a:endParaRPr lang="en-US" sz="1000"/>
                    </a:p>
                  </a:txBody>
                  <a:tcPr/>
                </a:tc>
                <a:tc>
                  <a:txBody>
                    <a:bodyPr/>
                    <a:lstStyle/>
                    <a:p>
                      <a:r>
                        <a:rPr lang="en-US" sz="1000"/>
                        <a:t>Fans</a:t>
                      </a:r>
                      <a:endParaRPr lang="en-US" sz="1000"/>
                    </a:p>
                  </a:txBody>
                  <a:tcPr/>
                </a:tc>
                <a:tc>
                  <a:txBody>
                    <a:bodyPr/>
                    <a:lstStyle/>
                    <a:p>
                      <a:r>
                        <a:rPr lang="en-US" sz="1000"/>
                        <a:t>Share</a:t>
                      </a:r>
                      <a:endParaRPr lang="en-US" sz="1000"/>
                    </a:p>
                  </a:txBody>
                  <a:tcPr/>
                </a:tc>
                <a:tc>
                  <a:txBody>
                    <a:bodyPr/>
                    <a:lstStyle/>
                    <a:p>
                      <a:r>
                        <a:rPr lang="en-US" sz="1000"/>
                        <a:t>Change (+/-)</a:t>
                      </a:r>
                      <a:endParaRPr lang="en-US" sz="1000"/>
                    </a:p>
                  </a:txBody>
                  <a:tcPr/>
                </a:tc>
                <a:tc>
                  <a:txBody>
                    <a:bodyPr/>
                    <a:lstStyle/>
                    <a:p>
                      <a:r>
                        <a:rPr lang="en-US" sz="1000"/>
                        <a:t>Change (%)</a:t>
                      </a:r>
                      <a:endParaRPr lang="en-US" sz="1000"/>
                    </a:p>
                  </a:txBody>
                  <a:tcPr/>
                </a:tc>
                <a:extLst>
                  <a:ext uri="{0D108BD9-81ED-4DB2-BD59-A6C34878D82A}">
                    <a16:rowId xmlns:a16="http://schemas.microsoft.com/office/drawing/2014/main" val="2191753452"/>
                  </a:ext>
                </a:extLst>
              </a:tr>
              <a:tr h="370840">
                <a:tc>
                  <a:txBody>
                    <a:bodyPr/>
                    <a:lstStyle/>
                    <a:p>
                      <a:r>
                        <a:rPr lang="en-US" sz="1000"/>
                        <a:t>United Arab Emirates</a:t>
                      </a:r>
                      <a:endParaRPr lang="en-US" sz="1000"/>
                    </a:p>
                  </a:txBody>
                  <a:tcPr/>
                </a:tc>
                <a:tc>
                  <a:txBody>
                    <a:bodyPr/>
                    <a:lstStyle/>
                    <a:p>
                      <a:r>
                        <a:rPr lang="en-US" sz="1000"/>
                        <a:t>5176</a:t>
                      </a:r>
                      <a:endParaRPr lang="en-US" sz="1000"/>
                    </a:p>
                  </a:txBody>
                  <a:tcPr/>
                </a:tc>
                <a:tc>
                  <a:txBody>
                    <a:bodyPr/>
                    <a:lstStyle/>
                    <a:p>
                      <a:r>
                        <a:rPr lang="en-US" sz="1000"/>
                        <a:t>1.0%</a:t>
                      </a:r>
                      <a:endParaRPr lang="en-US" sz="1000"/>
                    </a:p>
                  </a:txBody>
                  <a:tcPr/>
                </a:tc>
                <a:tc>
                  <a:txBody>
                    <a:bodyPr/>
                    <a:lstStyle/>
                    <a:p>
                      <a:r>
                        <a:rPr lang="en-US" sz="1000"/>
                        <a:t>7</a:t>
                      </a:r>
                      <a:endParaRPr lang="en-US" sz="1000"/>
                    </a:p>
                  </a:txBody>
                  <a:tcPr/>
                </a:tc>
                <a:tc>
                  <a:txBody>
                    <a:bodyPr/>
                    <a:lstStyle/>
                    <a:p>
                      <a:r>
                        <a:rPr lang="en-US" sz="1000"/>
                        <a:t>9.0%</a:t>
                      </a:r>
                      <a:endParaRPr lang="en-US" sz="1000"/>
                    </a:p>
                  </a:txBody>
                  <a:tcPr/>
                </a:tc>
                <a:extLst>
                  <a:ext uri="{0D108BD9-81ED-4DB2-BD59-A6C34878D82A}">
                    <a16:rowId xmlns:a16="http://schemas.microsoft.com/office/drawing/2014/main" val="4209653150"/>
                  </a:ext>
                </a:extLst>
              </a:tr>
              <a:tr h="370840">
                <a:tc>
                  <a:txBody>
                    <a:bodyPr/>
                    <a:lstStyle/>
                    <a:p>
                      <a:r>
                        <a:rPr lang="en-US" sz="1000"/>
                        <a:t>Afghanistan</a:t>
                      </a:r>
                      <a:endParaRPr lang="en-US" sz="1000"/>
                    </a:p>
                  </a:txBody>
                  <a:tcPr/>
                </a:tc>
                <a:tc>
                  <a:txBody>
                    <a:bodyPr/>
                    <a:lstStyle/>
                    <a:p>
                      <a:r>
                        <a:rPr lang="en-US" sz="1000"/>
                        <a:t>351</a:t>
                      </a:r>
                      <a:endParaRPr lang="en-US" sz="1000"/>
                    </a:p>
                  </a:txBody>
                  <a:tcPr/>
                </a:tc>
                <a:tc>
                  <a:txBody>
                    <a:bodyPr/>
                    <a:lstStyle/>
                    <a:p>
                      <a:r>
                        <a:rPr lang="en-US" sz="1000"/>
                        <a:t>0.1%</a:t>
                      </a:r>
                      <a:endParaRPr lang="en-US" sz="1000"/>
                    </a:p>
                  </a:txBody>
                  <a:tcPr/>
                </a:tc>
                <a:tc>
                  <a:txBody>
                    <a:bodyPr/>
                    <a:lstStyle/>
                    <a:p>
                      <a:r>
                        <a:rPr lang="en-US" sz="1000"/>
                        <a:t>-1</a:t>
                      </a:r>
                      <a:endParaRPr lang="en-US" sz="1000"/>
                    </a:p>
                  </a:txBody>
                  <a:tcPr/>
                </a:tc>
                <a:tc>
                  <a:txBody>
                    <a:bodyPr/>
                    <a:lstStyle/>
                    <a:p>
                      <a:r>
                        <a:rPr lang="en-US" sz="1000"/>
                        <a:t>-10.0%</a:t>
                      </a:r>
                      <a:endParaRPr lang="en-US" sz="1000"/>
                    </a:p>
                  </a:txBody>
                  <a:tcPr/>
                </a:tc>
                <a:extLst>
                  <a:ext uri="{0D108BD9-81ED-4DB2-BD59-A6C34878D82A}">
                    <a16:rowId xmlns:a16="http://schemas.microsoft.com/office/drawing/2014/main" val="3659941681"/>
                  </a:ext>
                </a:extLst>
              </a:tr>
              <a:tr h="370840">
                <a:tc>
                  <a:txBody>
                    <a:bodyPr/>
                    <a:lstStyle/>
                    <a:p>
                      <a:r>
                        <a:rPr lang="en-US" sz="1000"/>
                        <a:t>Argentina</a:t>
                      </a:r>
                      <a:endParaRPr lang="en-US" sz="1000"/>
                    </a:p>
                  </a:txBody>
                  <a:tcPr/>
                </a:tc>
                <a:tc>
                  <a:txBody>
                    <a:bodyPr/>
                    <a:lstStyle/>
                    <a:p>
                      <a:r>
                        <a:rPr lang="en-US" sz="1000"/>
                        <a:t>127</a:t>
                      </a:r>
                      <a:endParaRPr lang="en-US" sz="1000"/>
                    </a:p>
                  </a:txBody>
                  <a:tcPr/>
                </a:tc>
                <a:tc>
                  <a:txBody>
                    <a:bodyPr/>
                    <a:lstStyle/>
                    <a:p>
                      <a:r>
                        <a:rPr lang="en-US" sz="1000"/>
                        <a:t>0.0%</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749793830"/>
                  </a:ext>
                </a:extLst>
              </a:tr>
              <a:tr h="370840">
                <a:tc>
                  <a:txBody>
                    <a:bodyPr/>
                    <a:lstStyle/>
                    <a:p>
                      <a:r>
                        <a:rPr lang="en-US" sz="1000"/>
                        <a:t>Austria</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17040690"/>
                  </a:ext>
                </a:extLst>
              </a:tr>
              <a:tr h="370840">
                <a:tc>
                  <a:txBody>
                    <a:bodyPr/>
                    <a:lstStyle/>
                    <a:p>
                      <a:r>
                        <a:rPr lang="en-US" sz="1000"/>
                        <a:t>Australia</a:t>
                      </a:r>
                      <a:endParaRPr lang="en-US" sz="1000"/>
                    </a:p>
                  </a:txBody>
                  <a:tcPr/>
                </a:tc>
                <a:tc>
                  <a:txBody>
                    <a:bodyPr/>
                    <a:lstStyle/>
                    <a:p>
                      <a:r>
                        <a:rPr lang="en-US" sz="1000"/>
                        <a:t>594</a:t>
                      </a:r>
                      <a:endParaRPr lang="en-US" sz="1000"/>
                    </a:p>
                  </a:txBody>
                  <a:tcPr/>
                </a:tc>
                <a:tc>
                  <a:txBody>
                    <a:bodyPr/>
                    <a:lstStyle/>
                    <a:p>
                      <a:r>
                        <a:rPr lang="en-US" sz="1000"/>
                        <a:t>0.1%</a:t>
                      </a:r>
                      <a:endParaRPr lang="en-US" sz="1000"/>
                    </a:p>
                  </a:txBody>
                  <a:tcPr/>
                </a:tc>
                <a:tc>
                  <a:txBody>
                    <a:bodyPr/>
                    <a:lstStyle/>
                    <a:p>
                      <a:r>
                        <a:rPr lang="en-US" sz="1000"/>
                        <a:t>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809108743"/>
                  </a:ext>
                </a:extLst>
              </a:tr>
              <a:tr h="370840">
                <a:tc>
                  <a:txBody>
                    <a:bodyPr/>
                    <a:lstStyle/>
                    <a:p>
                      <a:r>
                        <a:rPr lang="en-US" sz="1000"/>
                        <a:t>Bangladesh</a:t>
                      </a:r>
                      <a:endParaRPr lang="en-US" sz="1000"/>
                    </a:p>
                  </a:txBody>
                  <a:tcPr/>
                </a:tc>
                <a:tc>
                  <a:txBody>
                    <a:bodyPr/>
                    <a:lstStyle/>
                    <a:p>
                      <a:r>
                        <a:rPr lang="en-US" sz="1000"/>
                        <a:t>2679</a:t>
                      </a:r>
                      <a:endParaRPr lang="en-US" sz="1000"/>
                    </a:p>
                  </a:txBody>
                  <a:tcPr/>
                </a:tc>
                <a:tc>
                  <a:txBody>
                    <a:bodyPr/>
                    <a:lstStyle/>
                    <a:p>
                      <a:r>
                        <a:rPr lang="en-US" sz="1000"/>
                        <a:t>0.5%</a:t>
                      </a:r>
                      <a:endParaRPr lang="en-US" sz="1000"/>
                    </a:p>
                  </a:txBody>
                  <a:tcPr/>
                </a:tc>
                <a:tc>
                  <a:txBody>
                    <a:bodyPr/>
                    <a:lstStyle/>
                    <a:p>
                      <a:r>
                        <a:rPr lang="en-US" sz="1000"/>
                        <a:t>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140374560"/>
                  </a:ext>
                </a:extLst>
              </a:tr>
              <a:tr h="370840">
                <a:tc>
                  <a:txBody>
                    <a:bodyPr/>
                    <a:lstStyle/>
                    <a:p>
                      <a:r>
                        <a:rPr lang="en-US" sz="1000"/>
                        <a:t>Bahrain</a:t>
                      </a:r>
                      <a:endParaRPr lang="en-US" sz="1000"/>
                    </a:p>
                  </a:txBody>
                  <a:tcPr/>
                </a:tc>
                <a:tc>
                  <a:txBody>
                    <a:bodyPr/>
                    <a:lstStyle/>
                    <a:p>
                      <a:r>
                        <a:rPr lang="en-US" sz="1000"/>
                        <a:t>801</a:t>
                      </a:r>
                      <a:endParaRPr lang="en-US" sz="1000"/>
                    </a:p>
                  </a:txBody>
                  <a:tcPr/>
                </a:tc>
                <a:tc>
                  <a:txBody>
                    <a:bodyPr/>
                    <a:lstStyle/>
                    <a:p>
                      <a:r>
                        <a:rPr lang="en-US" sz="1000"/>
                        <a:t>0.1%</a:t>
                      </a:r>
                      <a:endParaRPr lang="en-US" sz="1000"/>
                    </a:p>
                  </a:txBody>
                  <a:tcPr/>
                </a:tc>
                <a:tc>
                  <a:txBody>
                    <a:bodyPr/>
                    <a:lstStyle/>
                    <a:p>
                      <a:r>
                        <a:rPr lang="en-US" sz="1000"/>
                        <a:t>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916359697"/>
                  </a:ext>
                </a:extLst>
              </a:tr>
              <a:tr h="370840">
                <a:tc>
                  <a:txBody>
                    <a:bodyPr/>
                    <a:lstStyle/>
                    <a:p>
                      <a:r>
                        <a:rPr lang="en-US" sz="1000"/>
                        <a:t>Benin</a:t>
                      </a:r>
                      <a:endParaRPr lang="en-US" sz="1000"/>
                    </a:p>
                  </a:txBody>
                  <a:tcPr/>
                </a:tc>
                <a:tc>
                  <a:txBody>
                    <a:bodyPr/>
                    <a:lstStyle/>
                    <a:p>
                      <a:r>
                        <a:rPr lang="en-US" sz="1000"/>
                        <a:t>2</a:t>
                      </a:r>
                      <a:endParaRPr lang="en-US" sz="1000"/>
                    </a:p>
                  </a:txBody>
                  <a:tcPr/>
                </a:tc>
                <a:tc>
                  <a:txBody>
                    <a:bodyPr/>
                    <a:lstStyle/>
                    <a:p>
                      <a:r>
                        <a:rPr lang="en-US" sz="1000"/>
                        <a:t>0.0%</a:t>
                      </a:r>
                      <a:endParaRPr lang="en-US" sz="1000"/>
                    </a:p>
                  </a:txBody>
                  <a:tcPr/>
                </a:tc>
                <a:tc>
                  <a:txBody>
                    <a:bodyPr/>
                    <a:lstStyle/>
                    <a:p>
                      <a:r>
                        <a:rPr lang="en-US" sz="1000"/>
                        <a:t>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945700161"/>
                  </a:ext>
                </a:extLst>
              </a:tr>
              <a:tr h="370840">
                <a:tc>
                  <a:txBody>
                    <a:bodyPr/>
                    <a:lstStyle/>
                    <a:p>
                      <a:r>
                        <a:rPr lang="en-US" sz="1000"/>
                        <a:t>Brazil</a:t>
                      </a:r>
                      <a:endParaRPr lang="en-US" sz="1000"/>
                    </a:p>
                  </a:txBody>
                  <a:tcPr/>
                </a:tc>
                <a:tc>
                  <a:txBody>
                    <a:bodyPr/>
                    <a:lstStyle/>
                    <a:p>
                      <a:r>
                        <a:rPr lang="en-US" sz="1000"/>
                        <a:t>340</a:t>
                      </a:r>
                      <a:endParaRPr lang="en-US" sz="1000"/>
                    </a:p>
                  </a:txBody>
                  <a:tcPr/>
                </a:tc>
                <a:tc>
                  <a:txBody>
                    <a:bodyPr/>
                    <a:lstStyle/>
                    <a:p>
                      <a:r>
                        <a:rPr lang="en-US" sz="1000"/>
                        <a:t>0.1%</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673454610"/>
                  </a:ext>
                </a:extLst>
              </a:tr>
              <a:tr h="370840">
                <a:tc>
                  <a:txBody>
                    <a:bodyPr/>
                    <a:lstStyle/>
                    <a:p>
                      <a:r>
                        <a:rPr lang="en-US" sz="1000"/>
                        <a:t>Canada</a:t>
                      </a:r>
                      <a:endParaRPr lang="en-US" sz="1000"/>
                    </a:p>
                  </a:txBody>
                  <a:tcPr/>
                </a:tc>
                <a:tc>
                  <a:txBody>
                    <a:bodyPr/>
                    <a:lstStyle/>
                    <a:p>
                      <a:r>
                        <a:rPr lang="en-US" sz="1000"/>
                        <a:t>1554</a:t>
                      </a:r>
                      <a:endParaRPr lang="en-US" sz="1000"/>
                    </a:p>
                  </a:txBody>
                  <a:tcPr/>
                </a:tc>
                <a:tc>
                  <a:txBody>
                    <a:bodyPr/>
                    <a:lstStyle/>
                    <a:p>
                      <a:r>
                        <a:rPr lang="en-US" sz="1000"/>
                        <a:t>0.3%</a:t>
                      </a:r>
                      <a:endParaRPr lang="en-US" sz="1000"/>
                    </a:p>
                  </a:txBody>
                  <a:tcPr/>
                </a:tc>
                <a:tc>
                  <a:txBody>
                    <a:bodyPr/>
                    <a:lstStyle/>
                    <a:p>
                      <a:r>
                        <a:rPr lang="en-US" sz="1000"/>
                        <a:t>-1</a:t>
                      </a:r>
                      <a:endParaRPr lang="en-US" sz="1000"/>
                    </a:p>
                  </a:txBody>
                  <a:tcPr/>
                </a:tc>
                <a:tc>
                  <a:txBody>
                    <a:bodyPr/>
                    <a:lstStyle/>
                    <a:p>
                      <a:r>
                        <a:rPr lang="en-US" sz="1000"/>
                        <a:t>-3.6%</a:t>
                      </a:r>
                      <a:endParaRPr lang="en-US" sz="1000"/>
                    </a:p>
                  </a:txBody>
                  <a:tcPr/>
                </a:tc>
                <a:extLst>
                  <a:ext uri="{0D108BD9-81ED-4DB2-BD59-A6C34878D82A}">
                    <a16:rowId xmlns:a16="http://schemas.microsoft.com/office/drawing/2014/main" val="3432653036"/>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64748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By Country Table - 2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575855709"/>
                    </a:ext>
                  </a:extLst>
                </a:gridCol>
                <a:gridCol w="822960">
                  <a:extLst>
                    <a:ext uri="{9D8B030D-6E8A-4147-A177-3AD203B41FA5}">
                      <a16:colId xmlns:a16="http://schemas.microsoft.com/office/drawing/2014/main" val="2672182109"/>
                    </a:ext>
                  </a:extLst>
                </a:gridCol>
                <a:gridCol w="822960">
                  <a:extLst>
                    <a:ext uri="{9D8B030D-6E8A-4147-A177-3AD203B41FA5}">
                      <a16:colId xmlns:a16="http://schemas.microsoft.com/office/drawing/2014/main" val="3969601352"/>
                    </a:ext>
                  </a:extLst>
                </a:gridCol>
                <a:gridCol w="822960">
                  <a:extLst>
                    <a:ext uri="{9D8B030D-6E8A-4147-A177-3AD203B41FA5}">
                      <a16:colId xmlns:a16="http://schemas.microsoft.com/office/drawing/2014/main" val="2085981023"/>
                    </a:ext>
                  </a:extLst>
                </a:gridCol>
                <a:gridCol w="822960">
                  <a:extLst>
                    <a:ext uri="{9D8B030D-6E8A-4147-A177-3AD203B41FA5}">
                      <a16:colId xmlns:a16="http://schemas.microsoft.com/office/drawing/2014/main" val="4120048110"/>
                    </a:ext>
                  </a:extLst>
                </a:gridCol>
              </a:tblGrid>
              <a:tr h="370840">
                <a:tc>
                  <a:txBody>
                    <a:bodyPr/>
                    <a:lstStyle/>
                    <a:p>
                      <a:r>
                        <a:rPr lang="en-US" sz="1000"/>
                        <a:t>Country</a:t>
                      </a:r>
                      <a:endParaRPr lang="en-US" sz="1000"/>
                    </a:p>
                  </a:txBody>
                  <a:tcPr/>
                </a:tc>
                <a:tc>
                  <a:txBody>
                    <a:bodyPr/>
                    <a:lstStyle/>
                    <a:p>
                      <a:r>
                        <a:rPr lang="en-US" sz="1000"/>
                        <a:t>Fans</a:t>
                      </a:r>
                      <a:endParaRPr lang="en-US" sz="1000"/>
                    </a:p>
                  </a:txBody>
                  <a:tcPr/>
                </a:tc>
                <a:tc>
                  <a:txBody>
                    <a:bodyPr/>
                    <a:lstStyle/>
                    <a:p>
                      <a:r>
                        <a:rPr lang="en-US" sz="1000"/>
                        <a:t>Share</a:t>
                      </a:r>
                      <a:endParaRPr lang="en-US" sz="1000"/>
                    </a:p>
                  </a:txBody>
                  <a:tcPr/>
                </a:tc>
                <a:tc>
                  <a:txBody>
                    <a:bodyPr/>
                    <a:lstStyle/>
                    <a:p>
                      <a:r>
                        <a:rPr lang="en-US" sz="1000"/>
                        <a:t>Change (+/-)</a:t>
                      </a:r>
                      <a:endParaRPr lang="en-US" sz="1000"/>
                    </a:p>
                  </a:txBody>
                  <a:tcPr/>
                </a:tc>
                <a:tc>
                  <a:txBody>
                    <a:bodyPr/>
                    <a:lstStyle/>
                    <a:p>
                      <a:r>
                        <a:rPr lang="en-US" sz="1000"/>
                        <a:t>Change (%)</a:t>
                      </a:r>
                      <a:endParaRPr lang="en-US" sz="1000"/>
                    </a:p>
                  </a:txBody>
                  <a:tcPr/>
                </a:tc>
                <a:extLst>
                  <a:ext uri="{0D108BD9-81ED-4DB2-BD59-A6C34878D82A}">
                    <a16:rowId xmlns:a16="http://schemas.microsoft.com/office/drawing/2014/main" val="4011019582"/>
                  </a:ext>
                </a:extLst>
              </a:tr>
              <a:tr h="370840">
                <a:tc>
                  <a:txBody>
                    <a:bodyPr/>
                    <a:lstStyle/>
                    <a:p>
                      <a:r>
                        <a:rPr lang="en-US" sz="1000"/>
                        <a:t>Chile</a:t>
                      </a:r>
                      <a:endParaRPr lang="en-US" sz="1000"/>
                    </a:p>
                  </a:txBody>
                  <a:tcPr/>
                </a:tc>
                <a:tc>
                  <a:txBody>
                    <a:bodyPr/>
                    <a:lstStyle/>
                    <a:p>
                      <a:r>
                        <a:rPr lang="en-US" sz="1000"/>
                        <a:t>296</a:t>
                      </a:r>
                      <a:endParaRPr lang="en-US" sz="1000"/>
                    </a:p>
                  </a:txBody>
                  <a:tcPr/>
                </a:tc>
                <a:tc>
                  <a:txBody>
                    <a:bodyPr/>
                    <a:lstStyle/>
                    <a:p>
                      <a:r>
                        <a:rPr lang="en-US" sz="1000"/>
                        <a:t>0.1%</a:t>
                      </a:r>
                      <a:endParaRPr lang="en-US" sz="1000"/>
                    </a:p>
                  </a:txBody>
                  <a:tcPr/>
                </a:tc>
                <a:tc>
                  <a:txBody>
                    <a:bodyPr/>
                    <a:lstStyle/>
                    <a:p>
                      <a:r>
                        <a:rPr lang="en-US" sz="1000"/>
                        <a:t>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4167104083"/>
                  </a:ext>
                </a:extLst>
              </a:tr>
              <a:tr h="370840">
                <a:tc>
                  <a:txBody>
                    <a:bodyPr/>
                    <a:lstStyle/>
                    <a:p>
                      <a:r>
                        <a:rPr lang="en-US" sz="1000"/>
                        <a:t>China</a:t>
                      </a:r>
                      <a:endParaRPr lang="en-US" sz="1000"/>
                    </a:p>
                  </a:txBody>
                  <a:tcPr/>
                </a:tc>
                <a:tc>
                  <a:txBody>
                    <a:bodyPr/>
                    <a:lstStyle/>
                    <a:p>
                      <a:r>
                        <a:rPr lang="en-US" sz="1000"/>
                        <a:t>10</a:t>
                      </a:r>
                      <a:endParaRPr lang="en-US" sz="1000"/>
                    </a:p>
                  </a:txBody>
                  <a:tcPr/>
                </a:tc>
                <a:tc>
                  <a:txBody>
                    <a:bodyPr/>
                    <a:lstStyle/>
                    <a:p>
                      <a:r>
                        <a:rPr lang="en-US" sz="1000"/>
                        <a:t>0.0%</a:t>
                      </a:r>
                      <a:endParaRPr lang="en-US" sz="1000"/>
                    </a:p>
                  </a:txBody>
                  <a:tcPr/>
                </a:tc>
                <a:tc>
                  <a:txBody>
                    <a:bodyPr/>
                    <a:lstStyle/>
                    <a:p>
                      <a:r>
                        <a:rPr lang="en-US" sz="1000"/>
                        <a:t>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009921160"/>
                  </a:ext>
                </a:extLst>
              </a:tr>
              <a:tr h="370840">
                <a:tc>
                  <a:txBody>
                    <a:bodyPr/>
                    <a:lstStyle/>
                    <a:p>
                      <a:r>
                        <a:rPr lang="en-US" sz="1000"/>
                        <a:t>Colombia</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4060580003"/>
                  </a:ext>
                </a:extLst>
              </a:tr>
              <a:tr h="370840">
                <a:tc>
                  <a:txBody>
                    <a:bodyPr/>
                    <a:lstStyle/>
                    <a:p>
                      <a:r>
                        <a:rPr lang="en-US" sz="1000"/>
                        <a:t>Cyprus</a:t>
                      </a:r>
                      <a:endParaRPr lang="en-US" sz="1000"/>
                    </a:p>
                  </a:txBody>
                  <a:tcPr/>
                </a:tc>
                <a:tc>
                  <a:txBody>
                    <a:bodyPr/>
                    <a:lstStyle/>
                    <a:p>
                      <a:r>
                        <a:rPr lang="en-US" sz="1000"/>
                        <a:t>75</a:t>
                      </a:r>
                      <a:endParaRPr lang="en-US" sz="1000"/>
                    </a:p>
                  </a:txBody>
                  <a:tcPr/>
                </a:tc>
                <a:tc>
                  <a:txBody>
                    <a:bodyPr/>
                    <a:lstStyle/>
                    <a:p>
                      <a:r>
                        <a:rPr lang="en-US" sz="1000"/>
                        <a:t>0.0%</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237591744"/>
                  </a:ext>
                </a:extLst>
              </a:tr>
              <a:tr h="370840">
                <a:tc>
                  <a:txBody>
                    <a:bodyPr/>
                    <a:lstStyle/>
                    <a:p>
                      <a:r>
                        <a:rPr lang="en-US" sz="1000"/>
                        <a:t>Germany</a:t>
                      </a:r>
                      <a:endParaRPr lang="en-US" sz="1000"/>
                    </a:p>
                  </a:txBody>
                  <a:tcPr/>
                </a:tc>
                <a:tc>
                  <a:txBody>
                    <a:bodyPr/>
                    <a:lstStyle/>
                    <a:p>
                      <a:r>
                        <a:rPr lang="en-US" sz="1000"/>
                        <a:t>774</a:t>
                      </a:r>
                      <a:endParaRPr lang="en-US" sz="1000"/>
                    </a:p>
                  </a:txBody>
                  <a:tcPr/>
                </a:tc>
                <a:tc>
                  <a:txBody>
                    <a:bodyPr/>
                    <a:lstStyle/>
                    <a:p>
                      <a:r>
                        <a:rPr lang="en-US" sz="1000"/>
                        <a:t>0.1%</a:t>
                      </a:r>
                      <a:endParaRPr lang="en-US" sz="1000"/>
                    </a:p>
                  </a:txBody>
                  <a:tcPr/>
                </a:tc>
                <a:tc>
                  <a:txBody>
                    <a:bodyPr/>
                    <a:lstStyle/>
                    <a:p>
                      <a:r>
                        <a:rPr lang="en-US" sz="1000"/>
                        <a:t>-2</a:t>
                      </a:r>
                      <a:endParaRPr lang="en-US" sz="1000"/>
                    </a:p>
                  </a:txBody>
                  <a:tcPr/>
                </a:tc>
                <a:tc>
                  <a:txBody>
                    <a:bodyPr/>
                    <a:lstStyle/>
                    <a:p>
                      <a:r>
                        <a:rPr lang="en-US" sz="1000"/>
                        <a:t>-15.4%</a:t>
                      </a:r>
                      <a:endParaRPr lang="en-US" sz="1000"/>
                    </a:p>
                  </a:txBody>
                  <a:tcPr/>
                </a:tc>
                <a:extLst>
                  <a:ext uri="{0D108BD9-81ED-4DB2-BD59-A6C34878D82A}">
                    <a16:rowId xmlns:a16="http://schemas.microsoft.com/office/drawing/2014/main" val="945451086"/>
                  </a:ext>
                </a:extLst>
              </a:tr>
              <a:tr h="370840">
                <a:tc>
                  <a:txBody>
                    <a:bodyPr/>
                    <a:lstStyle/>
                    <a:p>
                      <a:r>
                        <a:rPr lang="en-US" sz="1000"/>
                        <a:t>Djibouti</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39226554"/>
                  </a:ext>
                </a:extLst>
              </a:tr>
              <a:tr h="370840">
                <a:tc>
                  <a:txBody>
                    <a:bodyPr/>
                    <a:lstStyle/>
                    <a:p>
                      <a:r>
                        <a:rPr lang="en-US" sz="1000"/>
                        <a:t>Algeria</a:t>
                      </a:r>
                      <a:endParaRPr lang="en-US" sz="1000"/>
                    </a:p>
                  </a:txBody>
                  <a:tcPr/>
                </a:tc>
                <a:tc>
                  <a:txBody>
                    <a:bodyPr/>
                    <a:lstStyle/>
                    <a:p>
                      <a:r>
                        <a:rPr lang="en-US" sz="1000"/>
                        <a:t>993</a:t>
                      </a:r>
                      <a:endParaRPr lang="en-US" sz="1000"/>
                    </a:p>
                  </a:txBody>
                  <a:tcPr/>
                </a:tc>
                <a:tc>
                  <a:txBody>
                    <a:bodyPr/>
                    <a:lstStyle/>
                    <a:p>
                      <a:r>
                        <a:rPr lang="en-US" sz="1000"/>
                        <a:t>0.2%</a:t>
                      </a:r>
                      <a:endParaRPr lang="en-US" sz="1000"/>
                    </a:p>
                  </a:txBody>
                  <a:tcPr/>
                </a:tc>
                <a:tc>
                  <a:txBody>
                    <a:bodyPr/>
                    <a:lstStyle/>
                    <a:p>
                      <a:r>
                        <a:rPr lang="en-US" sz="1000"/>
                        <a:t>2</a:t>
                      </a:r>
                      <a:endParaRPr lang="en-US" sz="1000"/>
                    </a:p>
                  </a:txBody>
                  <a:tcPr/>
                </a:tc>
                <a:tc>
                  <a:txBody>
                    <a:bodyPr/>
                    <a:lstStyle/>
                    <a:p>
                      <a:r>
                        <a:rPr lang="en-US" sz="1000"/>
                        <a:t>11.1%</a:t>
                      </a:r>
                      <a:endParaRPr lang="en-US" sz="1000"/>
                    </a:p>
                  </a:txBody>
                  <a:tcPr/>
                </a:tc>
                <a:extLst>
                  <a:ext uri="{0D108BD9-81ED-4DB2-BD59-A6C34878D82A}">
                    <a16:rowId xmlns:a16="http://schemas.microsoft.com/office/drawing/2014/main" val="3865351377"/>
                  </a:ext>
                </a:extLst>
              </a:tr>
              <a:tr h="370840">
                <a:tc>
                  <a:txBody>
                    <a:bodyPr/>
                    <a:lstStyle/>
                    <a:p>
                      <a:r>
                        <a:rPr lang="en-US" sz="1000"/>
                        <a:t>Egypt</a:t>
                      </a:r>
                      <a:endParaRPr lang="en-US" sz="1000"/>
                    </a:p>
                  </a:txBody>
                  <a:tcPr/>
                </a:tc>
                <a:tc>
                  <a:txBody>
                    <a:bodyPr/>
                    <a:lstStyle/>
                    <a:p>
                      <a:r>
                        <a:rPr lang="en-US" sz="1000"/>
                        <a:t>58593</a:t>
                      </a:r>
                      <a:endParaRPr lang="en-US" sz="1000"/>
                    </a:p>
                  </a:txBody>
                  <a:tcPr/>
                </a:tc>
                <a:tc>
                  <a:txBody>
                    <a:bodyPr/>
                    <a:lstStyle/>
                    <a:p>
                      <a:r>
                        <a:rPr lang="en-US" sz="1000"/>
                        <a:t>10.9%</a:t>
                      </a:r>
                      <a:endParaRPr lang="en-US" sz="1000"/>
                    </a:p>
                  </a:txBody>
                  <a:tcPr/>
                </a:tc>
                <a:tc>
                  <a:txBody>
                    <a:bodyPr/>
                    <a:lstStyle/>
                    <a:p>
                      <a:r>
                        <a:rPr lang="en-US" sz="1000"/>
                        <a:t>-7</a:t>
                      </a:r>
                      <a:endParaRPr lang="en-US" sz="1000"/>
                    </a:p>
                  </a:txBody>
                  <a:tcPr/>
                </a:tc>
                <a:tc>
                  <a:txBody>
                    <a:bodyPr/>
                    <a:lstStyle/>
                    <a:p>
                      <a:r>
                        <a:rPr lang="en-US" sz="1000"/>
                        <a:t>-1.3%</a:t>
                      </a:r>
                      <a:endParaRPr lang="en-US" sz="1000"/>
                    </a:p>
                  </a:txBody>
                  <a:tcPr/>
                </a:tc>
                <a:extLst>
                  <a:ext uri="{0D108BD9-81ED-4DB2-BD59-A6C34878D82A}">
                    <a16:rowId xmlns:a16="http://schemas.microsoft.com/office/drawing/2014/main" val="1090063120"/>
                  </a:ext>
                </a:extLst>
              </a:tr>
              <a:tr h="370840">
                <a:tc>
                  <a:txBody>
                    <a:bodyPr/>
                    <a:lstStyle/>
                    <a:p>
                      <a:r>
                        <a:rPr lang="en-US" sz="1000"/>
                        <a:t>Spain</a:t>
                      </a:r>
                      <a:endParaRPr lang="en-US" sz="1000"/>
                    </a:p>
                  </a:txBody>
                  <a:tcPr/>
                </a:tc>
                <a:tc>
                  <a:txBody>
                    <a:bodyPr/>
                    <a:lstStyle/>
                    <a:p>
                      <a:r>
                        <a:rPr lang="en-US" sz="1000"/>
                        <a:t>230</a:t>
                      </a:r>
                      <a:endParaRPr lang="en-US" sz="1000"/>
                    </a:p>
                  </a:txBody>
                  <a:tcPr/>
                </a:tc>
                <a:tc>
                  <a:txBody>
                    <a:bodyPr/>
                    <a:lstStyle/>
                    <a:p>
                      <a:r>
                        <a:rPr lang="en-US" sz="1000"/>
                        <a:t>0.0%</a:t>
                      </a:r>
                      <a:endParaRPr lang="en-US" sz="1000"/>
                    </a:p>
                  </a:txBody>
                  <a:tcPr/>
                </a:tc>
                <a:tc>
                  <a:txBody>
                    <a:bodyPr/>
                    <a:lstStyle/>
                    <a:p>
                      <a:r>
                        <a:rPr lang="en-US" sz="1000"/>
                        <a:t>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601646584"/>
                  </a:ext>
                </a:extLst>
              </a:tr>
              <a:tr h="370840">
                <a:tc>
                  <a:txBody>
                    <a:bodyPr/>
                    <a:lstStyle/>
                    <a:p>
                      <a:r>
                        <a:rPr lang="en-US" sz="1000"/>
                        <a:t>Ethiopia</a:t>
                      </a:r>
                      <a:endParaRPr lang="en-US" sz="1000"/>
                    </a:p>
                  </a:txBody>
                  <a:tcPr/>
                </a:tc>
                <a:tc>
                  <a:txBody>
                    <a:bodyPr/>
                    <a:lstStyle/>
                    <a:p>
                      <a:r>
                        <a:rPr lang="en-US" sz="1000"/>
                        <a:t>365</a:t>
                      </a:r>
                      <a:endParaRPr lang="en-US" sz="1000"/>
                    </a:p>
                  </a:txBody>
                  <a:tcPr/>
                </a:tc>
                <a:tc>
                  <a:txBody>
                    <a:bodyPr/>
                    <a:lstStyle/>
                    <a:p>
                      <a:r>
                        <a:rPr lang="en-US" sz="1000"/>
                        <a:t>0.1%</a:t>
                      </a:r>
                      <a:endParaRPr lang="en-US" sz="1000"/>
                    </a:p>
                  </a:txBody>
                  <a:tcPr/>
                </a:tc>
                <a:tc>
                  <a:txBody>
                    <a:bodyPr/>
                    <a:lstStyle/>
                    <a:p>
                      <a:r>
                        <a:rPr lang="en-US" sz="1000"/>
                        <a:t>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550935662"/>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1763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By Country Table - 3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262556867"/>
                    </a:ext>
                  </a:extLst>
                </a:gridCol>
                <a:gridCol w="822960">
                  <a:extLst>
                    <a:ext uri="{9D8B030D-6E8A-4147-A177-3AD203B41FA5}">
                      <a16:colId xmlns:a16="http://schemas.microsoft.com/office/drawing/2014/main" val="4112727899"/>
                    </a:ext>
                  </a:extLst>
                </a:gridCol>
                <a:gridCol w="822960">
                  <a:extLst>
                    <a:ext uri="{9D8B030D-6E8A-4147-A177-3AD203B41FA5}">
                      <a16:colId xmlns:a16="http://schemas.microsoft.com/office/drawing/2014/main" val="1883554244"/>
                    </a:ext>
                  </a:extLst>
                </a:gridCol>
                <a:gridCol w="822960">
                  <a:extLst>
                    <a:ext uri="{9D8B030D-6E8A-4147-A177-3AD203B41FA5}">
                      <a16:colId xmlns:a16="http://schemas.microsoft.com/office/drawing/2014/main" val="320763969"/>
                    </a:ext>
                  </a:extLst>
                </a:gridCol>
                <a:gridCol w="822960">
                  <a:extLst>
                    <a:ext uri="{9D8B030D-6E8A-4147-A177-3AD203B41FA5}">
                      <a16:colId xmlns:a16="http://schemas.microsoft.com/office/drawing/2014/main" val="2902808753"/>
                    </a:ext>
                  </a:extLst>
                </a:gridCol>
              </a:tblGrid>
              <a:tr h="370840">
                <a:tc>
                  <a:txBody>
                    <a:bodyPr/>
                    <a:lstStyle/>
                    <a:p>
                      <a:r>
                        <a:rPr lang="en-US" sz="1000"/>
                        <a:t>Country</a:t>
                      </a:r>
                      <a:endParaRPr lang="en-US" sz="1000"/>
                    </a:p>
                  </a:txBody>
                  <a:tcPr/>
                </a:tc>
                <a:tc>
                  <a:txBody>
                    <a:bodyPr/>
                    <a:lstStyle/>
                    <a:p>
                      <a:r>
                        <a:rPr lang="en-US" sz="1000"/>
                        <a:t>Fans</a:t>
                      </a:r>
                      <a:endParaRPr lang="en-US" sz="1000"/>
                    </a:p>
                  </a:txBody>
                  <a:tcPr/>
                </a:tc>
                <a:tc>
                  <a:txBody>
                    <a:bodyPr/>
                    <a:lstStyle/>
                    <a:p>
                      <a:r>
                        <a:rPr lang="en-US" sz="1000"/>
                        <a:t>Share</a:t>
                      </a:r>
                      <a:endParaRPr lang="en-US" sz="1000"/>
                    </a:p>
                  </a:txBody>
                  <a:tcPr/>
                </a:tc>
                <a:tc>
                  <a:txBody>
                    <a:bodyPr/>
                    <a:lstStyle/>
                    <a:p>
                      <a:r>
                        <a:rPr lang="en-US" sz="1000"/>
                        <a:t>Change (+/-)</a:t>
                      </a:r>
                      <a:endParaRPr lang="en-US" sz="1000"/>
                    </a:p>
                  </a:txBody>
                  <a:tcPr/>
                </a:tc>
                <a:tc>
                  <a:txBody>
                    <a:bodyPr/>
                    <a:lstStyle/>
                    <a:p>
                      <a:r>
                        <a:rPr lang="en-US" sz="1000"/>
                        <a:t>Change (%)</a:t>
                      </a:r>
                      <a:endParaRPr lang="en-US" sz="1000"/>
                    </a:p>
                  </a:txBody>
                  <a:tcPr/>
                </a:tc>
                <a:extLst>
                  <a:ext uri="{0D108BD9-81ED-4DB2-BD59-A6C34878D82A}">
                    <a16:rowId xmlns:a16="http://schemas.microsoft.com/office/drawing/2014/main" val="1620819093"/>
                  </a:ext>
                </a:extLst>
              </a:tr>
              <a:tr h="370840">
                <a:tc>
                  <a:txBody>
                    <a:bodyPr/>
                    <a:lstStyle/>
                    <a:p>
                      <a:r>
                        <a:rPr lang="en-US" sz="1000"/>
                        <a:t>Fiji</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201529748"/>
                  </a:ext>
                </a:extLst>
              </a:tr>
              <a:tr h="370840">
                <a:tc>
                  <a:txBody>
                    <a:bodyPr/>
                    <a:lstStyle/>
                    <a:p>
                      <a:r>
                        <a:rPr lang="en-US" sz="1000"/>
                        <a:t>France</a:t>
                      </a:r>
                      <a:endParaRPr lang="en-US" sz="1000"/>
                    </a:p>
                  </a:txBody>
                  <a:tcPr/>
                </a:tc>
                <a:tc>
                  <a:txBody>
                    <a:bodyPr/>
                    <a:lstStyle/>
                    <a:p>
                      <a:r>
                        <a:rPr lang="en-US" sz="1000"/>
                        <a:t>487</a:t>
                      </a:r>
                      <a:endParaRPr lang="en-US" sz="1000"/>
                    </a:p>
                  </a:txBody>
                  <a:tcPr/>
                </a:tc>
                <a:tc>
                  <a:txBody>
                    <a:bodyPr/>
                    <a:lstStyle/>
                    <a:p>
                      <a:r>
                        <a:rPr lang="en-US" sz="1000"/>
                        <a:t>0.1%</a:t>
                      </a:r>
                      <a:endParaRPr lang="en-US" sz="1000"/>
                    </a:p>
                  </a:txBody>
                  <a:tcPr/>
                </a:tc>
                <a:tc>
                  <a:txBody>
                    <a:bodyPr/>
                    <a:lstStyle/>
                    <a:p>
                      <a:r>
                        <a:rPr lang="en-US" sz="1000"/>
                        <a:t>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913385308"/>
                  </a:ext>
                </a:extLst>
              </a:tr>
              <a:tr h="370840">
                <a:tc>
                  <a:txBody>
                    <a:bodyPr/>
                    <a:lstStyle/>
                    <a:p>
                      <a:r>
                        <a:rPr lang="en-US" sz="1000"/>
                        <a:t>United Kingdom</a:t>
                      </a:r>
                      <a:endParaRPr lang="en-US" sz="1000"/>
                    </a:p>
                  </a:txBody>
                  <a:tcPr/>
                </a:tc>
                <a:tc>
                  <a:txBody>
                    <a:bodyPr/>
                    <a:lstStyle/>
                    <a:p>
                      <a:r>
                        <a:rPr lang="en-US" sz="1000"/>
                        <a:t>1728</a:t>
                      </a:r>
                      <a:endParaRPr lang="en-US" sz="1000"/>
                    </a:p>
                  </a:txBody>
                  <a:tcPr/>
                </a:tc>
                <a:tc>
                  <a:txBody>
                    <a:bodyPr/>
                    <a:lstStyle/>
                    <a:p>
                      <a:r>
                        <a:rPr lang="en-US" sz="1000"/>
                        <a:t>0.3%</a:t>
                      </a:r>
                      <a:endParaRPr lang="en-US" sz="1000"/>
                    </a:p>
                  </a:txBody>
                  <a:tcPr/>
                </a:tc>
                <a:tc>
                  <a:txBody>
                    <a:bodyPr/>
                    <a:lstStyle/>
                    <a:p>
                      <a:r>
                        <a:rPr lang="en-US" sz="1000"/>
                        <a:t>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967010804"/>
                  </a:ext>
                </a:extLst>
              </a:tr>
              <a:tr h="370840">
                <a:tc>
                  <a:txBody>
                    <a:bodyPr/>
                    <a:lstStyle/>
                    <a:p>
                      <a:r>
                        <a:rPr lang="en-US" sz="1000"/>
                        <a:t>Ghana</a:t>
                      </a:r>
                      <a:endParaRPr lang="en-US" sz="1000"/>
                    </a:p>
                  </a:txBody>
                  <a:tcPr/>
                </a:tc>
                <a:tc>
                  <a:txBody>
                    <a:bodyPr/>
                    <a:lstStyle/>
                    <a:p>
                      <a:r>
                        <a:rPr lang="en-US" sz="1000"/>
                        <a:t>42</a:t>
                      </a:r>
                      <a:endParaRPr lang="en-US" sz="1000"/>
                    </a:p>
                  </a:txBody>
                  <a:tcPr/>
                </a:tc>
                <a:tc>
                  <a:txBody>
                    <a:bodyPr/>
                    <a:lstStyle/>
                    <a:p>
                      <a:r>
                        <a:rPr lang="en-US" sz="1000"/>
                        <a:t>0.0%</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202725334"/>
                  </a:ext>
                </a:extLst>
              </a:tr>
              <a:tr h="370840">
                <a:tc>
                  <a:txBody>
                    <a:bodyPr/>
                    <a:lstStyle/>
                    <a:p>
                      <a:r>
                        <a:rPr lang="en-US" sz="1000"/>
                        <a:t>Hong Kong</a:t>
                      </a:r>
                      <a:endParaRPr lang="en-US" sz="1000"/>
                    </a:p>
                  </a:txBody>
                  <a:tcPr/>
                </a:tc>
                <a:tc>
                  <a:txBody>
                    <a:bodyPr/>
                    <a:lstStyle/>
                    <a:p>
                      <a:r>
                        <a:rPr lang="en-US" sz="1000"/>
                        <a:t>427</a:t>
                      </a:r>
                      <a:endParaRPr lang="en-US" sz="1000"/>
                    </a:p>
                  </a:txBody>
                  <a:tcPr/>
                </a:tc>
                <a:tc>
                  <a:txBody>
                    <a:bodyPr/>
                    <a:lstStyle/>
                    <a:p>
                      <a:r>
                        <a:rPr lang="en-US" sz="1000"/>
                        <a:t>0.1%</a:t>
                      </a:r>
                      <a:endParaRPr lang="en-US" sz="1000"/>
                    </a:p>
                  </a:txBody>
                  <a:tcPr/>
                </a:tc>
                <a:tc>
                  <a:txBody>
                    <a:bodyPr/>
                    <a:lstStyle/>
                    <a:p>
                      <a:r>
                        <a:rPr lang="en-US" sz="1000"/>
                        <a:t>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310390243"/>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04079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- 1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9880652"/>
                    </a:ext>
                  </a:extLst>
                </a:gridCol>
                <a:gridCol w="2468880">
                  <a:extLst>
                    <a:ext uri="{9D8B030D-6E8A-4147-A177-3AD203B41FA5}">
                      <a16:colId xmlns:a16="http://schemas.microsoft.com/office/drawing/2014/main" val="395758122"/>
                    </a:ext>
                  </a:extLst>
                </a:gridCol>
                <a:gridCol w="822960">
                  <a:extLst>
                    <a:ext uri="{9D8B030D-6E8A-4147-A177-3AD203B41FA5}">
                      <a16:colId xmlns:a16="http://schemas.microsoft.com/office/drawing/2014/main" val="3357813125"/>
                    </a:ext>
                  </a:extLst>
                </a:gridCol>
                <a:gridCol w="822960">
                  <a:extLst>
                    <a:ext uri="{9D8B030D-6E8A-4147-A177-3AD203B41FA5}">
                      <a16:colId xmlns:a16="http://schemas.microsoft.com/office/drawing/2014/main" val="2364432936"/>
                    </a:ext>
                  </a:extLst>
                </a:gridCol>
                <a:gridCol w="822960">
                  <a:extLst>
                    <a:ext uri="{9D8B030D-6E8A-4147-A177-3AD203B41FA5}">
                      <a16:colId xmlns:a16="http://schemas.microsoft.com/office/drawing/2014/main" val="3220514107"/>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1777062214"/>
                  </a:ext>
                </a:extLst>
              </a:tr>
              <a:tr h="370840">
                <a:tc>
                  <a:txBody>
                    <a:bodyPr/>
                    <a:lstStyle/>
                    <a:p>
                      <a:r>
                        <a:rPr lang="en-US" sz="1000"/>
                        <a:t>Abu Saud</a:t>
                      </a:r>
                      <a:endParaRPr lang="en-US" sz="1000"/>
                    </a:p>
                  </a:txBody>
                  <a:tcPr/>
                </a:tc>
                <a:tc>
                  <a:txBody>
                    <a:bodyPr/>
                    <a:lstStyle/>
                    <a:p>
                      <a:r>
                        <a:rPr lang="en-US" sz="1000"/>
                        <a:t>Kuwait Finance House ( KFH ) (38), NBKGroup (12)</a:t>
                      </a:r>
                      <a:endParaRPr lang="en-US" sz="1000"/>
                    </a:p>
                  </a:txBody>
                  <a:tcPr/>
                </a:tc>
                <a:tc>
                  <a:txBody>
                    <a:bodyPr/>
                    <a:lstStyle/>
                    <a:p>
                      <a:r>
                        <a:rPr lang="en-US" sz="1000"/>
                        <a:t>0</a:t>
                      </a:r>
                      <a:endParaRPr lang="en-US" sz="1000"/>
                    </a:p>
                  </a:txBody>
                  <a:tcPr/>
                </a:tc>
                <a:tc>
                  <a:txBody>
                    <a:bodyPr/>
                    <a:lstStyle/>
                    <a:p>
                      <a:r>
                        <a:rPr lang="en-US" sz="1000"/>
                        <a:t>50</a:t>
                      </a:r>
                      <a:endParaRPr lang="en-US" sz="1000"/>
                    </a:p>
                  </a:txBody>
                  <a:tcPr/>
                </a:tc>
                <a:tc>
                  <a:txBody>
                    <a:bodyPr/>
                    <a:lstStyle/>
                    <a:p>
                      <a:r>
                        <a:rPr lang="en-US" sz="1000"/>
                        <a:t>50</a:t>
                      </a:r>
                      <a:endParaRPr lang="en-US" sz="1000"/>
                    </a:p>
                  </a:txBody>
                  <a:tcPr/>
                </a:tc>
                <a:extLst>
                  <a:ext uri="{0D108BD9-81ED-4DB2-BD59-A6C34878D82A}">
                    <a16:rowId xmlns:a16="http://schemas.microsoft.com/office/drawing/2014/main" val="2064575479"/>
                  </a:ext>
                </a:extLst>
              </a:tr>
              <a:tr h="370840">
                <a:tc>
                  <a:txBody>
                    <a:bodyPr/>
                    <a:lstStyle/>
                    <a:p>
                      <a:r>
                        <a:rPr lang="ar-AE" sz="1000"/>
                        <a:t>ابو خديجه</a:t>
                      </a:r>
                      <a:endParaRPr lang="en-US" sz="1000"/>
                    </a:p>
                  </a:txBody>
                  <a:tcPr/>
                </a:tc>
                <a:tc>
                  <a:txBody>
                    <a:bodyPr/>
                    <a:lstStyle/>
                    <a:p>
                      <a:r>
                        <a:rPr lang="en-US" sz="1000"/>
                        <a:t>Kuwait Finance House ( KFH ) (23)</a:t>
                      </a:r>
                      <a:endParaRPr lang="en-US" sz="1000"/>
                    </a:p>
                  </a:txBody>
                  <a:tcPr/>
                </a:tc>
                <a:tc>
                  <a:txBody>
                    <a:bodyPr/>
                    <a:lstStyle/>
                    <a:p>
                      <a:r>
                        <a:rPr lang="en-US" sz="1000"/>
                        <a:t>0</a:t>
                      </a:r>
                      <a:endParaRPr lang="en-US" sz="1000"/>
                    </a:p>
                  </a:txBody>
                  <a:tcPr/>
                </a:tc>
                <a:tc>
                  <a:txBody>
                    <a:bodyPr/>
                    <a:lstStyle/>
                    <a:p>
                      <a:r>
                        <a:rPr lang="en-US" sz="1000"/>
                        <a:t>23</a:t>
                      </a:r>
                      <a:endParaRPr lang="en-US" sz="1000"/>
                    </a:p>
                  </a:txBody>
                  <a:tcPr/>
                </a:tc>
                <a:tc>
                  <a:txBody>
                    <a:bodyPr/>
                    <a:lstStyle/>
                    <a:p>
                      <a:r>
                        <a:rPr lang="en-US" sz="1000"/>
                        <a:t>23</a:t>
                      </a:r>
                      <a:endParaRPr lang="en-US" sz="1000"/>
                    </a:p>
                  </a:txBody>
                  <a:tcPr/>
                </a:tc>
                <a:extLst>
                  <a:ext uri="{0D108BD9-81ED-4DB2-BD59-A6C34878D82A}">
                    <a16:rowId xmlns:a16="http://schemas.microsoft.com/office/drawing/2014/main" val="1117315681"/>
                  </a:ext>
                </a:extLst>
              </a:tr>
              <a:tr h="370840">
                <a:tc>
                  <a:txBody>
                    <a:bodyPr/>
                    <a:lstStyle/>
                    <a:p>
                      <a:r>
                        <a:rPr lang="ar-AE" sz="1000"/>
                        <a:t>اناقة فكر</a:t>
                      </a:r>
                      <a:endParaRPr lang="en-US" sz="1000"/>
                    </a:p>
                  </a:txBody>
                  <a:tcPr/>
                </a:tc>
                <a:tc>
                  <a:txBody>
                    <a:bodyPr/>
                    <a:lstStyle/>
                    <a:p>
                      <a:r>
                        <a:rPr lang="en-US" sz="1000"/>
                        <a:t>NBKGroup (17)</a:t>
                      </a:r>
                      <a:endParaRPr lang="en-US" sz="1000"/>
                    </a:p>
                  </a:txBody>
                  <a:tcPr/>
                </a:tc>
                <a:tc>
                  <a:txBody>
                    <a:bodyPr/>
                    <a:lstStyle/>
                    <a:p>
                      <a:r>
                        <a:rPr lang="en-US" sz="1000"/>
                        <a:t>0</a:t>
                      </a:r>
                      <a:endParaRPr lang="en-US" sz="1000"/>
                    </a:p>
                  </a:txBody>
                  <a:tcPr/>
                </a:tc>
                <a:tc>
                  <a:txBody>
                    <a:bodyPr/>
                    <a:lstStyle/>
                    <a:p>
                      <a:r>
                        <a:rPr lang="en-US" sz="1000"/>
                        <a:t>17</a:t>
                      </a:r>
                      <a:endParaRPr lang="en-US" sz="1000"/>
                    </a:p>
                  </a:txBody>
                  <a:tcPr/>
                </a:tc>
                <a:tc>
                  <a:txBody>
                    <a:bodyPr/>
                    <a:lstStyle/>
                    <a:p>
                      <a:r>
                        <a:rPr lang="en-US" sz="1000"/>
                        <a:t>17</a:t>
                      </a:r>
                      <a:endParaRPr lang="en-US" sz="1000"/>
                    </a:p>
                  </a:txBody>
                  <a:tcPr/>
                </a:tc>
                <a:extLst>
                  <a:ext uri="{0D108BD9-81ED-4DB2-BD59-A6C34878D82A}">
                    <a16:rowId xmlns:a16="http://schemas.microsoft.com/office/drawing/2014/main" val="2383685895"/>
                  </a:ext>
                </a:extLst>
              </a:tr>
              <a:tr h="370840">
                <a:tc>
                  <a:txBody>
                    <a:bodyPr/>
                    <a:lstStyle/>
                    <a:p>
                      <a:r>
                        <a:rPr lang="en-US" sz="1000"/>
                        <a:t>Ayman Fouda</a:t>
                      </a:r>
                      <a:endParaRPr lang="en-US" sz="1000"/>
                    </a:p>
                  </a:txBody>
                  <a:tcPr/>
                </a:tc>
                <a:tc>
                  <a:txBody>
                    <a:bodyPr/>
                    <a:lstStyle/>
                    <a:p>
                      <a:r>
                        <a:rPr lang="en-US" sz="1000"/>
                        <a:t>NBKGroup (15)</a:t>
                      </a:r>
                      <a:endParaRPr lang="en-US" sz="1000"/>
                    </a:p>
                  </a:txBody>
                  <a:tcPr/>
                </a:tc>
                <a:tc>
                  <a:txBody>
                    <a:bodyPr/>
                    <a:lstStyle/>
                    <a:p>
                      <a:r>
                        <a:rPr lang="en-US" sz="1000"/>
                        <a:t>0</a:t>
                      </a:r>
                      <a:endParaRPr lang="en-US" sz="1000"/>
                    </a:p>
                  </a:txBody>
                  <a:tcPr/>
                </a:tc>
                <a:tc>
                  <a:txBody>
                    <a:bodyPr/>
                    <a:lstStyle/>
                    <a:p>
                      <a:r>
                        <a:rPr lang="en-US" sz="1000"/>
                        <a:t>15</a:t>
                      </a:r>
                      <a:endParaRPr lang="en-US" sz="1000"/>
                    </a:p>
                  </a:txBody>
                  <a:tcPr/>
                </a:tc>
                <a:tc>
                  <a:txBody>
                    <a:bodyPr/>
                    <a:lstStyle/>
                    <a:p>
                      <a:r>
                        <a:rPr lang="en-US" sz="1000"/>
                        <a:t>15</a:t>
                      </a:r>
                      <a:endParaRPr lang="en-US" sz="1000"/>
                    </a:p>
                  </a:txBody>
                  <a:tcPr/>
                </a:tc>
                <a:extLst>
                  <a:ext uri="{0D108BD9-81ED-4DB2-BD59-A6C34878D82A}">
                    <a16:rowId xmlns:a16="http://schemas.microsoft.com/office/drawing/2014/main" val="1877404501"/>
                  </a:ext>
                </a:extLst>
              </a:tr>
              <a:tr h="370840">
                <a:tc>
                  <a:txBody>
                    <a:bodyPr/>
                    <a:lstStyle/>
                    <a:p>
                      <a:r>
                        <a:rPr lang="en-US" sz="1000"/>
                        <a:t>Amr Amr</a:t>
                      </a:r>
                      <a:endParaRPr lang="en-US" sz="1000"/>
                    </a:p>
                  </a:txBody>
                  <a:tcPr/>
                </a:tc>
                <a:tc>
                  <a:txBody>
                    <a:bodyPr/>
                    <a:lstStyle/>
                    <a:p>
                      <a:r>
                        <a:rPr lang="en-US" sz="1000"/>
                        <a:t>NBKGroup (11)</a:t>
                      </a:r>
                      <a:endParaRPr lang="en-US" sz="1000"/>
                    </a:p>
                  </a:txBody>
                  <a:tcPr/>
                </a:tc>
                <a:tc>
                  <a:txBody>
                    <a:bodyPr/>
                    <a:lstStyle/>
                    <a:p>
                      <a:r>
                        <a:rPr lang="en-US" sz="1000"/>
                        <a:t>0</a:t>
                      </a:r>
                      <a:endParaRPr lang="en-US" sz="1000"/>
                    </a:p>
                  </a:txBody>
                  <a:tcPr/>
                </a:tc>
                <a:tc>
                  <a:txBody>
                    <a:bodyPr/>
                    <a:lstStyle/>
                    <a:p>
                      <a:r>
                        <a:rPr lang="en-US" sz="1000"/>
                        <a:t>11</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2462972880"/>
                  </a:ext>
                </a:extLst>
              </a:tr>
              <a:tr h="370840">
                <a:tc>
                  <a:txBody>
                    <a:bodyPr/>
                    <a:lstStyle/>
                    <a:p>
                      <a:r>
                        <a:rPr lang="en-US" sz="1000"/>
                        <a:t>Abdul Samad Rifai</a:t>
                      </a:r>
                      <a:endParaRPr lang="en-US" sz="1000"/>
                    </a:p>
                  </a:txBody>
                  <a:tcPr/>
                </a:tc>
                <a:tc>
                  <a:txBody>
                    <a:bodyPr/>
                    <a:lstStyle/>
                    <a:p>
                      <a:r>
                        <a:rPr lang="en-US" sz="1000"/>
                        <a:t>Kuwait Finance House ( KFH ) (10)</a:t>
                      </a:r>
                      <a:endParaRPr lang="en-US" sz="1000"/>
                    </a:p>
                  </a:txBody>
                  <a:tcPr/>
                </a:tc>
                <a:tc>
                  <a:txBody>
                    <a:bodyPr/>
                    <a:lstStyle/>
                    <a:p>
                      <a:r>
                        <a:rPr lang="en-US" sz="1000"/>
                        <a:t>0</a:t>
                      </a:r>
                      <a:endParaRPr lang="en-US" sz="1000"/>
                    </a:p>
                  </a:txBody>
                  <a:tcPr/>
                </a:tc>
                <a:tc>
                  <a:txBody>
                    <a:bodyPr/>
                    <a:lstStyle/>
                    <a:p>
                      <a:r>
                        <a:rPr lang="en-US" sz="1000"/>
                        <a:t>10</a:t>
                      </a:r>
                      <a:endParaRPr lang="en-US" sz="1000"/>
                    </a:p>
                  </a:txBody>
                  <a:tcPr/>
                </a:tc>
                <a:tc>
                  <a:txBody>
                    <a:bodyPr/>
                    <a:lstStyle/>
                    <a:p>
                      <a:r>
                        <a:rPr lang="en-US" sz="1000"/>
                        <a:t>10</a:t>
                      </a:r>
                      <a:endParaRPr lang="en-US" sz="1000"/>
                    </a:p>
                  </a:txBody>
                  <a:tcPr/>
                </a:tc>
                <a:extLst>
                  <a:ext uri="{0D108BD9-81ED-4DB2-BD59-A6C34878D82A}">
                    <a16:rowId xmlns:a16="http://schemas.microsoft.com/office/drawing/2014/main" val="377358439"/>
                  </a:ext>
                </a:extLst>
              </a:tr>
              <a:tr h="370840">
                <a:tc>
                  <a:txBody>
                    <a:bodyPr/>
                    <a:lstStyle/>
                    <a:p>
                      <a:r>
                        <a:rPr lang="ar-AE" sz="1000"/>
                        <a:t>عقيل الكوفي العيساوي</a:t>
                      </a:r>
                      <a:endParaRPr lang="en-US" sz="1000"/>
                    </a:p>
                  </a:txBody>
                  <a:tcPr/>
                </a:tc>
                <a:tc>
                  <a:txBody>
                    <a:bodyPr/>
                    <a:lstStyle/>
                    <a:p>
                      <a:r>
                        <a:rPr lang="en-US" sz="1000"/>
                        <a:t>NBKGroup (9)</a:t>
                      </a:r>
                      <a:endParaRPr lang="en-US" sz="1000"/>
                    </a:p>
                  </a:txBody>
                  <a:tcPr/>
                </a:tc>
                <a:tc>
                  <a:txBody>
                    <a:bodyPr/>
                    <a:lstStyle/>
                    <a:p>
                      <a:r>
                        <a:rPr lang="en-US" sz="1000"/>
                        <a:t>0</a:t>
                      </a:r>
                      <a:endParaRPr lang="en-US" sz="1000"/>
                    </a:p>
                  </a:txBody>
                  <a:tcPr/>
                </a:tc>
                <a:tc>
                  <a:txBody>
                    <a:bodyPr/>
                    <a:lstStyle/>
                    <a:p>
                      <a:r>
                        <a:rPr lang="en-US" sz="1000"/>
                        <a:t>9</a:t>
                      </a:r>
                      <a:endParaRPr lang="en-US" sz="1000"/>
                    </a:p>
                  </a:txBody>
                  <a:tcPr/>
                </a:tc>
                <a:tc>
                  <a:txBody>
                    <a:bodyPr/>
                    <a:lstStyle/>
                    <a:p>
                      <a:r>
                        <a:rPr lang="en-US" sz="1000"/>
                        <a:t>9</a:t>
                      </a:r>
                      <a:endParaRPr lang="en-US" sz="1000"/>
                    </a:p>
                  </a:txBody>
                  <a:tcPr/>
                </a:tc>
                <a:extLst>
                  <a:ext uri="{0D108BD9-81ED-4DB2-BD59-A6C34878D82A}">
                    <a16:rowId xmlns:a16="http://schemas.microsoft.com/office/drawing/2014/main" val="4280397137"/>
                  </a:ext>
                </a:extLst>
              </a:tr>
              <a:tr h="370840">
                <a:tc>
                  <a:txBody>
                    <a:bodyPr/>
                    <a:lstStyle/>
                    <a:p>
                      <a:r>
                        <a:rPr lang="en-US" sz="1000"/>
                        <a:t>Ayman Siha</a:t>
                      </a:r>
                      <a:endParaRPr lang="en-US" sz="1000"/>
                    </a:p>
                  </a:txBody>
                  <a:tcPr/>
                </a:tc>
                <a:tc>
                  <a:txBody>
                    <a:bodyPr/>
                    <a:lstStyle/>
                    <a:p>
                      <a:r>
                        <a:rPr lang="en-US" sz="1000"/>
                        <a:t>NBKGroup (9)</a:t>
                      </a:r>
                      <a:endParaRPr lang="en-US" sz="1000"/>
                    </a:p>
                  </a:txBody>
                  <a:tcPr/>
                </a:tc>
                <a:tc>
                  <a:txBody>
                    <a:bodyPr/>
                    <a:lstStyle/>
                    <a:p>
                      <a:r>
                        <a:rPr lang="en-US" sz="1000"/>
                        <a:t>0</a:t>
                      </a:r>
                      <a:endParaRPr lang="en-US" sz="1000"/>
                    </a:p>
                  </a:txBody>
                  <a:tcPr/>
                </a:tc>
                <a:tc>
                  <a:txBody>
                    <a:bodyPr/>
                    <a:lstStyle/>
                    <a:p>
                      <a:r>
                        <a:rPr lang="en-US" sz="1000"/>
                        <a:t>9</a:t>
                      </a:r>
                      <a:endParaRPr lang="en-US" sz="1000"/>
                    </a:p>
                  </a:txBody>
                  <a:tcPr/>
                </a:tc>
                <a:tc>
                  <a:txBody>
                    <a:bodyPr/>
                    <a:lstStyle/>
                    <a:p>
                      <a:r>
                        <a:rPr lang="en-US" sz="1000"/>
                        <a:t>9</a:t>
                      </a:r>
                      <a:endParaRPr lang="en-US" sz="1000"/>
                    </a:p>
                  </a:txBody>
                  <a:tcPr/>
                </a:tc>
                <a:extLst>
                  <a:ext uri="{0D108BD9-81ED-4DB2-BD59-A6C34878D82A}">
                    <a16:rowId xmlns:a16="http://schemas.microsoft.com/office/drawing/2014/main" val="3240093662"/>
                  </a:ext>
                </a:extLst>
              </a:tr>
              <a:tr h="370840">
                <a:tc>
                  <a:txBody>
                    <a:bodyPr/>
                    <a:lstStyle/>
                    <a:p>
                      <a:r>
                        <a:rPr lang="en-US" sz="1000"/>
                        <a:t>Yasin Taky</a:t>
                      </a:r>
                      <a:endParaRPr lang="en-US" sz="1000"/>
                    </a:p>
                  </a:txBody>
                  <a:tcPr/>
                </a:tc>
                <a:tc>
                  <a:txBody>
                    <a:bodyPr/>
                    <a:lstStyle/>
                    <a:p>
                      <a:r>
                        <a:rPr lang="en-US" sz="1000"/>
                        <a:t>NBKGroup (9)</a:t>
                      </a:r>
                      <a:endParaRPr lang="en-US" sz="1000"/>
                    </a:p>
                  </a:txBody>
                  <a:tcPr/>
                </a:tc>
                <a:tc>
                  <a:txBody>
                    <a:bodyPr/>
                    <a:lstStyle/>
                    <a:p>
                      <a:r>
                        <a:rPr lang="en-US" sz="1000"/>
                        <a:t>0</a:t>
                      </a:r>
                      <a:endParaRPr lang="en-US" sz="1000"/>
                    </a:p>
                  </a:txBody>
                  <a:tcPr/>
                </a:tc>
                <a:tc>
                  <a:txBody>
                    <a:bodyPr/>
                    <a:lstStyle/>
                    <a:p>
                      <a:r>
                        <a:rPr lang="en-US" sz="1000"/>
                        <a:t>9</a:t>
                      </a:r>
                      <a:endParaRPr lang="en-US" sz="1000"/>
                    </a:p>
                  </a:txBody>
                  <a:tcPr/>
                </a:tc>
                <a:tc>
                  <a:txBody>
                    <a:bodyPr/>
                    <a:lstStyle/>
                    <a:p>
                      <a:r>
                        <a:rPr lang="en-US" sz="1000"/>
                        <a:t>9</a:t>
                      </a:r>
                      <a:endParaRPr lang="en-US" sz="1000"/>
                    </a:p>
                  </a:txBody>
                  <a:tcPr/>
                </a:tc>
                <a:extLst>
                  <a:ext uri="{0D108BD9-81ED-4DB2-BD59-A6C34878D82A}">
                    <a16:rowId xmlns:a16="http://schemas.microsoft.com/office/drawing/2014/main" val="3848566564"/>
                  </a:ext>
                </a:extLst>
              </a:tr>
              <a:tr h="370840">
                <a:tc>
                  <a:txBody>
                    <a:bodyPr/>
                    <a:lstStyle/>
                    <a:p>
                      <a:r>
                        <a:rPr lang="en-US" sz="1000"/>
                        <a:t>Rima Mohmad</a:t>
                      </a:r>
                      <a:endParaRPr lang="en-US" sz="1000"/>
                    </a:p>
                  </a:txBody>
                  <a:tcPr/>
                </a:tc>
                <a:tc>
                  <a:txBody>
                    <a:bodyPr/>
                    <a:lstStyle/>
                    <a:p>
                      <a:r>
                        <a:rPr lang="en-US" sz="1000"/>
                        <a:t>NBKGroup (8)</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2985629586"/>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34668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- 2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81947499"/>
                    </a:ext>
                  </a:extLst>
                </a:gridCol>
                <a:gridCol w="2468880">
                  <a:extLst>
                    <a:ext uri="{9D8B030D-6E8A-4147-A177-3AD203B41FA5}">
                      <a16:colId xmlns:a16="http://schemas.microsoft.com/office/drawing/2014/main" val="2727793039"/>
                    </a:ext>
                  </a:extLst>
                </a:gridCol>
                <a:gridCol w="822960">
                  <a:extLst>
                    <a:ext uri="{9D8B030D-6E8A-4147-A177-3AD203B41FA5}">
                      <a16:colId xmlns:a16="http://schemas.microsoft.com/office/drawing/2014/main" val="1755836108"/>
                    </a:ext>
                  </a:extLst>
                </a:gridCol>
                <a:gridCol w="822960">
                  <a:extLst>
                    <a:ext uri="{9D8B030D-6E8A-4147-A177-3AD203B41FA5}">
                      <a16:colId xmlns:a16="http://schemas.microsoft.com/office/drawing/2014/main" val="579503590"/>
                    </a:ext>
                  </a:extLst>
                </a:gridCol>
                <a:gridCol w="822960">
                  <a:extLst>
                    <a:ext uri="{9D8B030D-6E8A-4147-A177-3AD203B41FA5}">
                      <a16:colId xmlns:a16="http://schemas.microsoft.com/office/drawing/2014/main" val="2674737701"/>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2371950612"/>
                  </a:ext>
                </a:extLst>
              </a:tr>
              <a:tr h="370840">
                <a:tc>
                  <a:txBody>
                    <a:bodyPr/>
                    <a:lstStyle/>
                    <a:p>
                      <a:r>
                        <a:rPr lang="en-US" sz="1000"/>
                        <a:t>Arun Kumar</a:t>
                      </a:r>
                      <a:endParaRPr lang="en-US" sz="1000"/>
                    </a:p>
                  </a:txBody>
                  <a:tcPr/>
                </a:tc>
                <a:tc>
                  <a:txBody>
                    <a:bodyPr/>
                    <a:lstStyle/>
                    <a:p>
                      <a:r>
                        <a:rPr lang="en-US" sz="1000"/>
                        <a:t>Commercial Bank of Kuwait (8)</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3964092496"/>
                  </a:ext>
                </a:extLst>
              </a:tr>
              <a:tr h="370840">
                <a:tc>
                  <a:txBody>
                    <a:bodyPr/>
                    <a:lstStyle/>
                    <a:p>
                      <a:r>
                        <a:rPr lang="en-US" sz="1000"/>
                        <a:t>Myra Quehayco</a:t>
                      </a:r>
                      <a:endParaRPr lang="en-US" sz="1000"/>
                    </a:p>
                  </a:txBody>
                  <a:tcPr/>
                </a:tc>
                <a:tc>
                  <a:txBody>
                    <a:bodyPr/>
                    <a:lstStyle/>
                    <a:p>
                      <a:r>
                        <a:rPr lang="en-US" sz="1000"/>
                        <a:t>NBKGroup (7)</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1276543939"/>
                  </a:ext>
                </a:extLst>
              </a:tr>
              <a:tr h="370840">
                <a:tc>
                  <a:txBody>
                    <a:bodyPr/>
                    <a:lstStyle/>
                    <a:p>
                      <a:r>
                        <a:rPr lang="ar-AE" sz="1000"/>
                        <a:t>الجزار الاسطورة</a:t>
                      </a:r>
                      <a:endParaRPr lang="en-US" sz="1000"/>
                    </a:p>
                  </a:txBody>
                  <a:tcPr/>
                </a:tc>
                <a:tc>
                  <a:txBody>
                    <a:bodyPr/>
                    <a:lstStyle/>
                    <a:p>
                      <a:r>
                        <a:rPr lang="en-US" sz="1000"/>
                        <a:t>NBKGroup (7)</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3176687939"/>
                  </a:ext>
                </a:extLst>
              </a:tr>
              <a:tr h="370840">
                <a:tc>
                  <a:txBody>
                    <a:bodyPr/>
                    <a:lstStyle/>
                    <a:p>
                      <a:r>
                        <a:rPr lang="en-US" sz="1000"/>
                        <a:t>Vikky Love</a:t>
                      </a:r>
                      <a:endParaRPr lang="en-US" sz="1000"/>
                    </a:p>
                  </a:txBody>
                  <a:tcPr/>
                </a:tc>
                <a:tc>
                  <a:txBody>
                    <a:bodyPr/>
                    <a:lstStyle/>
                    <a:p>
                      <a:r>
                        <a:rPr lang="en-US" sz="1000"/>
                        <a:t>NBKGroup (7)</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1390903599"/>
                  </a:ext>
                </a:extLst>
              </a:tr>
              <a:tr h="370840">
                <a:tc>
                  <a:txBody>
                    <a:bodyPr/>
                    <a:lstStyle/>
                    <a:p>
                      <a:r>
                        <a:rPr lang="ar-AE" sz="1000"/>
                        <a:t>أحمد شاهين</a:t>
                      </a:r>
                      <a:endParaRPr lang="en-US" sz="1000"/>
                    </a:p>
                  </a:txBody>
                  <a:tcPr/>
                </a:tc>
                <a:tc>
                  <a:txBody>
                    <a:bodyPr/>
                    <a:lstStyle/>
                    <a:p>
                      <a:r>
                        <a:rPr lang="en-US" sz="1000"/>
                        <a:t>Warba Bank (7)</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76620632"/>
                  </a:ext>
                </a:extLst>
              </a:tr>
              <a:tr h="370840">
                <a:tc>
                  <a:txBody>
                    <a:bodyPr/>
                    <a:lstStyle/>
                    <a:p>
                      <a:r>
                        <a:rPr lang="ar-AE" sz="1000"/>
                        <a:t>محمد الزعبي</a:t>
                      </a:r>
                      <a:endParaRPr lang="en-US" sz="1000"/>
                    </a:p>
                  </a:txBody>
                  <a:tcPr/>
                </a:tc>
                <a:tc>
                  <a:txBody>
                    <a:bodyPr/>
                    <a:lstStyle/>
                    <a:p>
                      <a:r>
                        <a:rPr lang="en-US" sz="1000"/>
                        <a:t>Kuwait Finance House ( KFH ) (4), NBKGroup (3)</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596516195"/>
                  </a:ext>
                </a:extLst>
              </a:tr>
              <a:tr h="370840">
                <a:tc>
                  <a:txBody>
                    <a:bodyPr/>
                    <a:lstStyle/>
                    <a:p>
                      <a:r>
                        <a:rPr lang="en-US" sz="1000"/>
                        <a:t>Miscstuff1405</a:t>
                      </a:r>
                      <a:endParaRPr lang="en-US" sz="1000"/>
                    </a:p>
                  </a:txBody>
                  <a:tcPr/>
                </a:tc>
                <a:tc>
                  <a:txBody>
                    <a:bodyPr/>
                    <a:lstStyle/>
                    <a:p>
                      <a:r>
                        <a:rPr lang="en-US" sz="1000"/>
                        <a:t>Kuwait Finance House ( KFH ) (1), Kuwait International Bank </a:t>
                      </a:r>
                      <a:r>
                        <a:rPr lang="ar-AE" sz="1000"/>
                        <a:t>بنك الكويت الدولي (1), </a:t>
                      </a:r>
                      <a:r>
                        <a:rPr lang="en-US" sz="1000"/>
                        <a:t>NBKGroup (5)</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2952968754"/>
                  </a:ext>
                </a:extLst>
              </a:tr>
              <a:tr h="370840">
                <a:tc>
                  <a:txBody>
                    <a:bodyPr/>
                    <a:lstStyle/>
                    <a:p>
                      <a:r>
                        <a:rPr lang="en-US" sz="1000"/>
                        <a:t>Ibrahim Kasem</a:t>
                      </a:r>
                      <a:endParaRPr lang="en-US" sz="1000"/>
                    </a:p>
                  </a:txBody>
                  <a:tcPr/>
                </a:tc>
                <a:tc>
                  <a:txBody>
                    <a:bodyPr/>
                    <a:lstStyle/>
                    <a:p>
                      <a:r>
                        <a:rPr lang="en-US" sz="1000"/>
                        <a:t>NBKGroup (6)</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2535617690"/>
                  </a:ext>
                </a:extLst>
              </a:tr>
              <a:tr h="370840">
                <a:tc>
                  <a:txBody>
                    <a:bodyPr/>
                    <a:lstStyle/>
                    <a:p>
                      <a:r>
                        <a:rPr lang="ar-AE" sz="1000"/>
                        <a:t>طارق مقلد مقلد</a:t>
                      </a:r>
                      <a:endParaRPr lang="en-US" sz="1000"/>
                    </a:p>
                  </a:txBody>
                  <a:tcPr/>
                </a:tc>
                <a:tc>
                  <a:txBody>
                    <a:bodyPr/>
                    <a:lstStyle/>
                    <a:p>
                      <a:r>
                        <a:rPr lang="en-US" sz="1000"/>
                        <a:t>NBKGroup (5), Commercial Bank of Kuwait (1)</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356519432"/>
                  </a:ext>
                </a:extLst>
              </a:tr>
              <a:tr h="370840">
                <a:tc>
                  <a:txBody>
                    <a:bodyPr/>
                    <a:lstStyle/>
                    <a:p>
                      <a:r>
                        <a:rPr lang="ar-AE" sz="1000"/>
                        <a:t>هيثم هيثم</a:t>
                      </a:r>
                      <a:endParaRPr lang="en-US" sz="1000"/>
                    </a:p>
                  </a:txBody>
                  <a:tcPr/>
                </a:tc>
                <a:tc>
                  <a:txBody>
                    <a:bodyPr/>
                    <a:lstStyle/>
                    <a:p>
                      <a:r>
                        <a:rPr lang="en-US" sz="1000"/>
                        <a:t>Commercial Bank of Kuwait (6)</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1427618863"/>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80056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- 3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64437852"/>
                    </a:ext>
                  </a:extLst>
                </a:gridCol>
                <a:gridCol w="2468880">
                  <a:extLst>
                    <a:ext uri="{9D8B030D-6E8A-4147-A177-3AD203B41FA5}">
                      <a16:colId xmlns:a16="http://schemas.microsoft.com/office/drawing/2014/main" val="2482797884"/>
                    </a:ext>
                  </a:extLst>
                </a:gridCol>
                <a:gridCol w="822960">
                  <a:extLst>
                    <a:ext uri="{9D8B030D-6E8A-4147-A177-3AD203B41FA5}">
                      <a16:colId xmlns:a16="http://schemas.microsoft.com/office/drawing/2014/main" val="3753309583"/>
                    </a:ext>
                  </a:extLst>
                </a:gridCol>
                <a:gridCol w="822960">
                  <a:extLst>
                    <a:ext uri="{9D8B030D-6E8A-4147-A177-3AD203B41FA5}">
                      <a16:colId xmlns:a16="http://schemas.microsoft.com/office/drawing/2014/main" val="2125381282"/>
                    </a:ext>
                  </a:extLst>
                </a:gridCol>
                <a:gridCol w="822960">
                  <a:extLst>
                    <a:ext uri="{9D8B030D-6E8A-4147-A177-3AD203B41FA5}">
                      <a16:colId xmlns:a16="http://schemas.microsoft.com/office/drawing/2014/main" val="4156263280"/>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2024403807"/>
                  </a:ext>
                </a:extLst>
              </a:tr>
              <a:tr h="370840">
                <a:tc>
                  <a:txBody>
                    <a:bodyPr/>
                    <a:lstStyle/>
                    <a:p>
                      <a:r>
                        <a:rPr lang="en-US" sz="1000"/>
                        <a:t>Kadijah Dapin Khadijah</a:t>
                      </a:r>
                      <a:endParaRPr lang="en-US" sz="1000"/>
                    </a:p>
                  </a:txBody>
                  <a:tcPr/>
                </a:tc>
                <a:tc>
                  <a:txBody>
                    <a:bodyPr/>
                    <a:lstStyle/>
                    <a:p>
                      <a:r>
                        <a:rPr lang="en-US" sz="1000"/>
                        <a:t>Kuwait Finance House ( KFH ) (6)</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93586757"/>
                  </a:ext>
                </a:extLst>
              </a:tr>
              <a:tr h="370840">
                <a:tc>
                  <a:txBody>
                    <a:bodyPr/>
                    <a:lstStyle/>
                    <a:p>
                      <a:r>
                        <a:rPr lang="en-US" sz="1000"/>
                        <a:t>Mohamed Magdy</a:t>
                      </a:r>
                      <a:endParaRPr lang="en-US" sz="1000"/>
                    </a:p>
                  </a:txBody>
                  <a:tcPr/>
                </a:tc>
                <a:tc>
                  <a:txBody>
                    <a:bodyPr/>
                    <a:lstStyle/>
                    <a:p>
                      <a:r>
                        <a:rPr lang="en-US" sz="1000"/>
                        <a:t>Warba Bank (6)</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3991017092"/>
                  </a:ext>
                </a:extLst>
              </a:tr>
              <a:tr h="370840">
                <a:tc>
                  <a:txBody>
                    <a:bodyPr/>
                    <a:lstStyle/>
                    <a:p>
                      <a:r>
                        <a:rPr lang="en-US" sz="1000"/>
                        <a:t>DIVE in EGYPT</a:t>
                      </a:r>
                      <a:endParaRPr lang="en-US" sz="1000"/>
                    </a:p>
                  </a:txBody>
                  <a:tcPr/>
                </a:tc>
                <a:tc>
                  <a:txBody>
                    <a:bodyPr/>
                    <a:lstStyle/>
                    <a:p>
                      <a:r>
                        <a:rPr lang="en-US" sz="1000"/>
                        <a:t>NBKGroup (4), Al Ahli Bank of Kuwait (2)</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903431920"/>
                  </a:ext>
                </a:extLst>
              </a:tr>
              <a:tr h="370840">
                <a:tc>
                  <a:txBody>
                    <a:bodyPr/>
                    <a:lstStyle/>
                    <a:p>
                      <a:r>
                        <a:rPr lang="en-US" sz="1000"/>
                        <a:t>Fåhād Āzīz Gõñdäl Gondal</a:t>
                      </a:r>
                      <a:endParaRPr lang="en-US" sz="1000"/>
                    </a:p>
                  </a:txBody>
                  <a:tcPr/>
                </a:tc>
                <a:tc>
                  <a:txBody>
                    <a:bodyPr/>
                    <a:lstStyle/>
                    <a:p>
                      <a:r>
                        <a:rPr lang="en-US" sz="1000"/>
                        <a:t>Commercial Bank of Kuwait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2723629080"/>
                  </a:ext>
                </a:extLst>
              </a:tr>
              <a:tr h="370840">
                <a:tc>
                  <a:txBody>
                    <a:bodyPr/>
                    <a:lstStyle/>
                    <a:p>
                      <a:r>
                        <a:rPr lang="ar-AE" sz="1000"/>
                        <a:t>ابو يحيى</a:t>
                      </a:r>
                      <a:endParaRPr lang="en-US" sz="1000"/>
                    </a:p>
                  </a:txBody>
                  <a:tcPr/>
                </a:tc>
                <a:tc>
                  <a:txBody>
                    <a:bodyPr/>
                    <a:lstStyle/>
                    <a:p>
                      <a:r>
                        <a:rPr lang="en-US" sz="1000"/>
                        <a:t>Warba Bank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3472054695"/>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2301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2812</Words>
  <Application>Microsoft Office PowerPoint</Application>
  <PresentationFormat>On-screen Show (4:3)</PresentationFormat>
  <Paragraphs>1596</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FB - Social Media Newsletter </vt:lpstr>
      <vt:lpstr>Key Metrics Table</vt:lpstr>
      <vt:lpstr>Fan Distribution</vt:lpstr>
      <vt:lpstr>Interaction Rate</vt:lpstr>
      <vt:lpstr>Interactions Distribution</vt:lpstr>
      <vt:lpstr>Interaction Rate By Weekday</vt:lpstr>
      <vt:lpstr>Fans Change Per Weekday</vt:lpstr>
      <vt:lpstr>Key Metrics Radar</vt:lpstr>
      <vt:lpstr>Post Type Distribution</vt:lpstr>
      <vt:lpstr>Hashtag Detection - 1 of 3</vt:lpstr>
      <vt:lpstr>Hashtag Detection - 2 of 3</vt:lpstr>
      <vt:lpstr>Hashtag Detection - 3 of 3</vt:lpstr>
      <vt:lpstr>Own Posts Table - 1 of 3</vt:lpstr>
      <vt:lpstr>Own Posts Table - 2 of 3</vt:lpstr>
      <vt:lpstr>Own Posts Table - 3 of 3</vt:lpstr>
      <vt:lpstr>Interaction Rate By Post Type</vt:lpstr>
      <vt:lpstr>Sponsored Posts Distribution</vt:lpstr>
      <vt:lpstr>Hashtag Detection - 1 of 3</vt:lpstr>
      <vt:lpstr>Hashtag Detection - 2 of 3</vt:lpstr>
      <vt:lpstr>Hashtag Detection - 3 of 3</vt:lpstr>
      <vt:lpstr>Hashtag Detection - 1 of 2</vt:lpstr>
      <vt:lpstr>Hashtag Detection - 2 of 2</vt:lpstr>
      <vt:lpstr>Hashtag Detection - 1 of 2</vt:lpstr>
      <vt:lpstr>Hashtag Detection - 2 of 2</vt:lpstr>
      <vt:lpstr>Hashtag Detection - 1 of 3</vt:lpstr>
      <vt:lpstr>Hashtag Detection - 2 of 3</vt:lpstr>
      <vt:lpstr>Hashtag Detection - 3 of 3</vt:lpstr>
      <vt:lpstr>Hashtag Detection</vt:lpstr>
      <vt:lpstr>Hashtag Detection</vt:lpstr>
      <vt:lpstr>Hashtag Detection</vt:lpstr>
      <vt:lpstr>Hashtag Detection - 1 of 3</vt:lpstr>
      <vt:lpstr>Hashtag Detection - 2 of 3</vt:lpstr>
      <vt:lpstr>Hashtag Detection - 3 of 3</vt:lpstr>
      <vt:lpstr>Fans By Country Table - 1 of 3</vt:lpstr>
      <vt:lpstr>Fans By Country Table - 2 of 3</vt:lpstr>
      <vt:lpstr>Fans By Country Table - 3 of 3</vt:lpstr>
      <vt:lpstr>Key Influencers - 1 of 3</vt:lpstr>
      <vt:lpstr>Key Influencers - 2 of 3</vt:lpstr>
      <vt:lpstr>Key Influencers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FB - Social Media Newsletter </dc:title>
  <dc:creator>Administrator</dc:creator>
  <cp:lastModifiedBy>Administrator</cp:lastModifiedBy>
  <cp:revision>1</cp:revision>
  <dcterms:created xsi:type="dcterms:W3CDTF">2016-12-20T14:27:12Z</dcterms:created>
  <dcterms:modified xsi:type="dcterms:W3CDTF">2016-12-20T14:29:25Z</dcterms:modified>
</cp:coreProperties>
</file>