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Sheet1!$A$2:$I$2</c:f>
              <c:numCache>
                <c:formatCode>General</c:formatCode>
                <c:ptCount val="9"/>
                <c:pt idx="0">
                  <c:v>170372</c:v>
                </c:pt>
                <c:pt idx="1">
                  <c:v>45959</c:v>
                </c:pt>
                <c:pt idx="2">
                  <c:v>16415</c:v>
                </c:pt>
                <c:pt idx="3">
                  <c:v>165648</c:v>
                </c:pt>
                <c:pt idx="4">
                  <c:v>98200</c:v>
                </c:pt>
                <c:pt idx="5">
                  <c:v>21103</c:v>
                </c:pt>
                <c:pt idx="6">
                  <c:v>7317</c:v>
                </c:pt>
                <c:pt idx="7">
                  <c:v>10543</c:v>
                </c:pt>
                <c:pt idx="8">
                  <c:v>8796</c:v>
                </c:pt>
              </c:numCache>
            </c:numRef>
          </c:val>
          <c:extLst>
            <c:ext xmlns:c16="http://schemas.microsoft.com/office/drawing/2014/chart" uri="{C3380CC4-5D6E-409C-BE32-E72D297353CC}">
              <c16:uniqueId val="{00000000-8ACC-4380-805D-E5D8C900D04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Sheet1!$B$2:$B$8</c:f>
              <c:numCache>
                <c:formatCode>General</c:formatCode>
                <c:ptCount val="7"/>
                <c:pt idx="0">
                  <c:v>3.4983279178427001E-2</c:v>
                </c:pt>
                <c:pt idx="1">
                  <c:v>2.0140390368154001E-2</c:v>
                </c:pt>
                <c:pt idx="2">
                  <c:v>1.8787760439782E-2</c:v>
                </c:pt>
                <c:pt idx="3">
                  <c:v>2.0394530718891999E-2</c:v>
                </c:pt>
                <c:pt idx="4">
                  <c:v>1.7953745482034E-2</c:v>
                </c:pt>
                <c:pt idx="5">
                  <c:v>2.2418614529621999E-2</c:v>
                </c:pt>
                <c:pt idx="6">
                  <c:v>2.1804595465823001E-2</c:v>
                </c:pt>
              </c:numCache>
            </c:numRef>
          </c:val>
          <c:smooth val="0"/>
          <c:extLst>
            <c:ext xmlns:c16="http://schemas.microsoft.com/office/drawing/2014/chart" uri="{C3380CC4-5D6E-409C-BE32-E72D297353CC}">
              <c16:uniqueId val="{00000000-3EBA-4CB3-9BC9-0B5D6BA612BD}"/>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Sheet1!$C$2:$C$8</c:f>
              <c:numCache>
                <c:formatCode>General</c:formatCode>
                <c:ptCount val="7"/>
                <c:pt idx="0">
                  <c:v>3.2692559173531997E-2</c:v>
                </c:pt>
                <c:pt idx="1">
                  <c:v>0</c:v>
                </c:pt>
                <c:pt idx="2">
                  <c:v>0</c:v>
                </c:pt>
                <c:pt idx="3">
                  <c:v>3.7045915143062998E-2</c:v>
                </c:pt>
                <c:pt idx="4">
                  <c:v>2.3968274720007E-2</c:v>
                </c:pt>
                <c:pt idx="5">
                  <c:v>2.6140943252369001E-2</c:v>
                </c:pt>
                <c:pt idx="6">
                  <c:v>1.5245562452358001E-2</c:v>
                </c:pt>
              </c:numCache>
            </c:numRef>
          </c:val>
          <c:smooth val="0"/>
          <c:extLst>
            <c:ext xmlns:c16="http://schemas.microsoft.com/office/drawing/2014/chart" uri="{C3380CC4-5D6E-409C-BE32-E72D297353CC}">
              <c16:uniqueId val="{00000001-3EBA-4CB3-9BC9-0B5D6BA612BD}"/>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3EBA-4CB3-9BC9-0B5D6BA612BD}"/>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Sheet1!$E$2:$E$8</c:f>
              <c:numCache>
                <c:formatCode>General</c:formatCode>
                <c:ptCount val="7"/>
                <c:pt idx="0">
                  <c:v>2.2096591288106E-2</c:v>
                </c:pt>
                <c:pt idx="1">
                  <c:v>8.7318268852950003E-3</c:v>
                </c:pt>
                <c:pt idx="2">
                  <c:v>1.6334683667182999E-2</c:v>
                </c:pt>
                <c:pt idx="3">
                  <c:v>1.3167701863354E-2</c:v>
                </c:pt>
                <c:pt idx="4">
                  <c:v>3.3611935489866997E-2</c:v>
                </c:pt>
                <c:pt idx="5">
                  <c:v>1.8800352583662E-2</c:v>
                </c:pt>
                <c:pt idx="6">
                  <c:v>1.252287833542E-2</c:v>
                </c:pt>
              </c:numCache>
            </c:numRef>
          </c:val>
          <c:smooth val="0"/>
          <c:extLst>
            <c:ext xmlns:c16="http://schemas.microsoft.com/office/drawing/2014/chart" uri="{C3380CC4-5D6E-409C-BE32-E72D297353CC}">
              <c16:uniqueId val="{00000003-3EBA-4CB3-9BC9-0B5D6BA612BD}"/>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Sheet1!$F$2:$F$8</c:f>
              <c:numCache>
                <c:formatCode>General</c:formatCode>
                <c:ptCount val="7"/>
                <c:pt idx="0">
                  <c:v>0</c:v>
                </c:pt>
                <c:pt idx="1">
                  <c:v>0</c:v>
                </c:pt>
                <c:pt idx="2">
                  <c:v>1.8682128675708998E-2</c:v>
                </c:pt>
                <c:pt idx="3">
                  <c:v>2.1907255886937999E-2</c:v>
                </c:pt>
                <c:pt idx="4">
                  <c:v>3.5659341219142E-2</c:v>
                </c:pt>
                <c:pt idx="5">
                  <c:v>1.5281017919540001E-2</c:v>
                </c:pt>
                <c:pt idx="6">
                  <c:v>0</c:v>
                </c:pt>
              </c:numCache>
            </c:numRef>
          </c:val>
          <c:smooth val="0"/>
          <c:extLst>
            <c:ext xmlns:c16="http://schemas.microsoft.com/office/drawing/2014/chart" uri="{C3380CC4-5D6E-409C-BE32-E72D297353CC}">
              <c16:uniqueId val="{00000004-3EBA-4CB3-9BC9-0B5D6BA612BD}"/>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Sheet1!$G$2:$G$8</c:f>
              <c:numCache>
                <c:formatCode>General</c:formatCode>
                <c:ptCount val="7"/>
                <c:pt idx="0">
                  <c:v>2.1337126600284001E-2</c:v>
                </c:pt>
                <c:pt idx="1">
                  <c:v>4.5833135776714003E-2</c:v>
                </c:pt>
                <c:pt idx="2">
                  <c:v>4.5045045045045001E-2</c:v>
                </c:pt>
                <c:pt idx="3">
                  <c:v>4.6237018068004003E-2</c:v>
                </c:pt>
                <c:pt idx="4">
                  <c:v>2.6559165283377002E-2</c:v>
                </c:pt>
                <c:pt idx="5">
                  <c:v>3.1618053908782001E-2</c:v>
                </c:pt>
                <c:pt idx="6">
                  <c:v>4.2680324370464998E-2</c:v>
                </c:pt>
              </c:numCache>
            </c:numRef>
          </c:val>
          <c:smooth val="0"/>
          <c:extLst>
            <c:ext xmlns:c16="http://schemas.microsoft.com/office/drawing/2014/chart" uri="{C3380CC4-5D6E-409C-BE32-E72D297353CC}">
              <c16:uniqueId val="{00000005-3EBA-4CB3-9BC9-0B5D6BA612BD}"/>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Sheet1!$H$2:$H$8</c:f>
              <c:numCache>
                <c:formatCode>General</c:formatCode>
                <c:ptCount val="7"/>
                <c:pt idx="0">
                  <c:v>0.13271096467143001</c:v>
                </c:pt>
                <c:pt idx="1">
                  <c:v>6.5202470830473994E-2</c:v>
                </c:pt>
                <c:pt idx="2">
                  <c:v>0.18386388583974</c:v>
                </c:pt>
                <c:pt idx="3">
                  <c:v>0.22398976046808999</c:v>
                </c:pt>
                <c:pt idx="4">
                  <c:v>9.9369517543860003E-2</c:v>
                </c:pt>
                <c:pt idx="5">
                  <c:v>0.21637907422624</c:v>
                </c:pt>
                <c:pt idx="6">
                  <c:v>0.10606267962228</c:v>
                </c:pt>
              </c:numCache>
            </c:numRef>
          </c:val>
          <c:smooth val="0"/>
          <c:extLst>
            <c:ext xmlns:c16="http://schemas.microsoft.com/office/drawing/2014/chart" uri="{C3380CC4-5D6E-409C-BE32-E72D297353CC}">
              <c16:uniqueId val="{00000006-3EBA-4CB3-9BC9-0B5D6BA612BD}"/>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Sheet1!$I$2:$I$8</c:f>
              <c:numCache>
                <c:formatCode>General</c:formatCode>
                <c:ptCount val="7"/>
                <c:pt idx="0">
                  <c:v>4.8885412592881997E-2</c:v>
                </c:pt>
                <c:pt idx="1">
                  <c:v>3.8986354775828E-2</c:v>
                </c:pt>
                <c:pt idx="2">
                  <c:v>7.7722724181483002E-2</c:v>
                </c:pt>
                <c:pt idx="3">
                  <c:v>3.2287227172929998E-2</c:v>
                </c:pt>
                <c:pt idx="4">
                  <c:v>2.4126616483304001E-2</c:v>
                </c:pt>
                <c:pt idx="5">
                  <c:v>3.8457840592250998E-2</c:v>
                </c:pt>
                <c:pt idx="6">
                  <c:v>4.5528611137736E-2</c:v>
                </c:pt>
              </c:numCache>
            </c:numRef>
          </c:val>
          <c:smooth val="0"/>
          <c:extLst>
            <c:ext xmlns:c16="http://schemas.microsoft.com/office/drawing/2014/chart" uri="{C3380CC4-5D6E-409C-BE32-E72D297353CC}">
              <c16:uniqueId val="{00000007-3EBA-4CB3-9BC9-0B5D6BA612BD}"/>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Sheet1!$J$2:$J$8</c:f>
              <c:numCache>
                <c:formatCode>General</c:formatCode>
                <c:ptCount val="7"/>
                <c:pt idx="0">
                  <c:v>0</c:v>
                </c:pt>
                <c:pt idx="1">
                  <c:v>0</c:v>
                </c:pt>
                <c:pt idx="2">
                  <c:v>3.4238758274367002E-2</c:v>
                </c:pt>
                <c:pt idx="3">
                  <c:v>0</c:v>
                </c:pt>
                <c:pt idx="4">
                  <c:v>3.4207525655644E-2</c:v>
                </c:pt>
                <c:pt idx="5">
                  <c:v>3.4188034188033997E-2</c:v>
                </c:pt>
                <c:pt idx="6">
                  <c:v>0</c:v>
                </c:pt>
              </c:numCache>
            </c:numRef>
          </c:val>
          <c:smooth val="0"/>
          <c:extLst>
            <c:ext xmlns:c16="http://schemas.microsoft.com/office/drawing/2014/chart" uri="{C3380CC4-5D6E-409C-BE32-E72D297353CC}">
              <c16:uniqueId val="{00000008-3EBA-4CB3-9BC9-0B5D6BA612BD}"/>
            </c:ext>
          </c:extLst>
        </c:ser>
        <c:dLbls>
          <c:showLegendKey val="0"/>
          <c:showVal val="0"/>
          <c:showCatName val="0"/>
          <c:showSerName val="0"/>
          <c:showPercent val="0"/>
          <c:showBubbleSize val="0"/>
        </c:dLbls>
        <c:smooth val="0"/>
        <c:axId val="238462304"/>
        <c:axId val="238464272"/>
      </c:lineChart>
      <c:catAx>
        <c:axId val="23846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64272"/>
        <c:crosses val="autoZero"/>
        <c:auto val="1"/>
        <c:lblAlgn val="ctr"/>
        <c:lblOffset val="100"/>
        <c:noMultiLvlLbl val="0"/>
      </c:catAx>
      <c:valAx>
        <c:axId val="23846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6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3425</c:v>
                </c:pt>
                <c:pt idx="1">
                  <c:v>270</c:v>
                </c:pt>
                <c:pt idx="2">
                  <c:v>0</c:v>
                </c:pt>
                <c:pt idx="3">
                  <c:v>5379</c:v>
                </c:pt>
                <c:pt idx="4">
                  <c:v>1005</c:v>
                </c:pt>
                <c:pt idx="5">
                  <c:v>786</c:v>
                </c:pt>
                <c:pt idx="6">
                  <c:v>1577</c:v>
                </c:pt>
                <c:pt idx="7">
                  <c:v>395</c:v>
                </c:pt>
                <c:pt idx="8">
                  <c:v>105</c:v>
                </c:pt>
              </c:numCache>
            </c:numRef>
          </c:val>
          <c:extLst>
            <c:ext xmlns:c16="http://schemas.microsoft.com/office/drawing/2014/chart" uri="{C3380CC4-5D6E-409C-BE32-E72D297353CC}">
              <c16:uniqueId val="{00000000-26DF-4BFD-839A-F0D6F5C8B9D2}"/>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33</c:v>
                </c:pt>
                <c:pt idx="1">
                  <c:v>2</c:v>
                </c:pt>
                <c:pt idx="2">
                  <c:v>0</c:v>
                </c:pt>
                <c:pt idx="3">
                  <c:v>72</c:v>
                </c:pt>
                <c:pt idx="4">
                  <c:v>10</c:v>
                </c:pt>
                <c:pt idx="5">
                  <c:v>3</c:v>
                </c:pt>
                <c:pt idx="6">
                  <c:v>49</c:v>
                </c:pt>
                <c:pt idx="7">
                  <c:v>12</c:v>
                </c:pt>
                <c:pt idx="8">
                  <c:v>1</c:v>
                </c:pt>
              </c:numCache>
            </c:numRef>
          </c:val>
          <c:extLst>
            <c:ext xmlns:c16="http://schemas.microsoft.com/office/drawing/2014/chart" uri="{C3380CC4-5D6E-409C-BE32-E72D297353CC}">
              <c16:uniqueId val="{00000001-26DF-4BFD-839A-F0D6F5C8B9D2}"/>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2</c:v>
                </c:pt>
                <c:pt idx="1">
                  <c:v>0</c:v>
                </c:pt>
                <c:pt idx="2">
                  <c:v>0</c:v>
                </c:pt>
                <c:pt idx="3">
                  <c:v>16</c:v>
                </c:pt>
                <c:pt idx="4">
                  <c:v>0</c:v>
                </c:pt>
                <c:pt idx="5">
                  <c:v>0</c:v>
                </c:pt>
                <c:pt idx="6">
                  <c:v>2</c:v>
                </c:pt>
                <c:pt idx="7">
                  <c:v>0</c:v>
                </c:pt>
                <c:pt idx="8">
                  <c:v>0</c:v>
                </c:pt>
              </c:numCache>
            </c:numRef>
          </c:val>
          <c:extLst>
            <c:ext xmlns:c16="http://schemas.microsoft.com/office/drawing/2014/chart" uri="{C3380CC4-5D6E-409C-BE32-E72D297353CC}">
              <c16:uniqueId val="{00000002-26DF-4BFD-839A-F0D6F5C8B9D2}"/>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4</c:v>
                </c:pt>
                <c:pt idx="1">
                  <c:v>0</c:v>
                </c:pt>
                <c:pt idx="2">
                  <c:v>0</c:v>
                </c:pt>
                <c:pt idx="3">
                  <c:v>18</c:v>
                </c:pt>
                <c:pt idx="4">
                  <c:v>1</c:v>
                </c:pt>
                <c:pt idx="5">
                  <c:v>1</c:v>
                </c:pt>
                <c:pt idx="6">
                  <c:v>0</c:v>
                </c:pt>
                <c:pt idx="7">
                  <c:v>0</c:v>
                </c:pt>
                <c:pt idx="8">
                  <c:v>0</c:v>
                </c:pt>
              </c:numCache>
            </c:numRef>
          </c:val>
          <c:extLst>
            <c:ext xmlns:c16="http://schemas.microsoft.com/office/drawing/2014/chart" uri="{C3380CC4-5D6E-409C-BE32-E72D297353CC}">
              <c16:uniqueId val="{00000003-26DF-4BFD-839A-F0D6F5C8B9D2}"/>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Sheet1!$F$2:$F$10</c:f>
              <c:numCache>
                <c:formatCode>General</c:formatCode>
                <c:ptCount val="9"/>
                <c:pt idx="0">
                  <c:v>0</c:v>
                </c:pt>
                <c:pt idx="1">
                  <c:v>0</c:v>
                </c:pt>
                <c:pt idx="2">
                  <c:v>0</c:v>
                </c:pt>
                <c:pt idx="3">
                  <c:v>1</c:v>
                </c:pt>
                <c:pt idx="4">
                  <c:v>1</c:v>
                </c:pt>
                <c:pt idx="5">
                  <c:v>0</c:v>
                </c:pt>
                <c:pt idx="6">
                  <c:v>1</c:v>
                </c:pt>
                <c:pt idx="7">
                  <c:v>0</c:v>
                </c:pt>
                <c:pt idx="8">
                  <c:v>1</c:v>
                </c:pt>
              </c:numCache>
            </c:numRef>
          </c:val>
          <c:extLst>
            <c:ext xmlns:c16="http://schemas.microsoft.com/office/drawing/2014/chart" uri="{C3380CC4-5D6E-409C-BE32-E72D297353CC}">
              <c16:uniqueId val="{00000004-26DF-4BFD-839A-F0D6F5C8B9D2}"/>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Sheet1!$G$2:$G$10</c:f>
              <c:numCache>
                <c:formatCode>General</c:formatCode>
                <c:ptCount val="9"/>
                <c:pt idx="0">
                  <c:v>1</c:v>
                </c:pt>
                <c:pt idx="1">
                  <c:v>0</c:v>
                </c:pt>
                <c:pt idx="2">
                  <c:v>0</c:v>
                </c:pt>
                <c:pt idx="3">
                  <c:v>1</c:v>
                </c:pt>
                <c:pt idx="4">
                  <c:v>1</c:v>
                </c:pt>
                <c:pt idx="5">
                  <c:v>0</c:v>
                </c:pt>
                <c:pt idx="6">
                  <c:v>0</c:v>
                </c:pt>
                <c:pt idx="7">
                  <c:v>0</c:v>
                </c:pt>
                <c:pt idx="8">
                  <c:v>0</c:v>
                </c:pt>
              </c:numCache>
            </c:numRef>
          </c:val>
          <c:extLst>
            <c:ext xmlns:c16="http://schemas.microsoft.com/office/drawing/2014/chart" uri="{C3380CC4-5D6E-409C-BE32-E72D297353CC}">
              <c16:uniqueId val="{00000005-26DF-4BFD-839A-F0D6F5C8B9D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Sheet1!$H$2:$H$10</c:f>
              <c:numCache>
                <c:formatCode>General</c:formatCode>
                <c:ptCount val="9"/>
                <c:pt idx="0">
                  <c:v>128</c:v>
                </c:pt>
                <c:pt idx="1">
                  <c:v>8</c:v>
                </c:pt>
                <c:pt idx="2">
                  <c:v>0</c:v>
                </c:pt>
                <c:pt idx="3">
                  <c:v>747</c:v>
                </c:pt>
                <c:pt idx="4">
                  <c:v>30</c:v>
                </c:pt>
                <c:pt idx="5">
                  <c:v>279</c:v>
                </c:pt>
                <c:pt idx="6">
                  <c:v>147</c:v>
                </c:pt>
                <c:pt idx="7">
                  <c:v>17</c:v>
                </c:pt>
                <c:pt idx="8">
                  <c:v>10</c:v>
                </c:pt>
              </c:numCache>
            </c:numRef>
          </c:val>
          <c:extLst>
            <c:ext xmlns:c16="http://schemas.microsoft.com/office/drawing/2014/chart" uri="{C3380CC4-5D6E-409C-BE32-E72D297353CC}">
              <c16:uniqueId val="{00000006-26DF-4BFD-839A-F0D6F5C8B9D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Sheet1!$I$2:$I$10</c:f>
              <c:numCache>
                <c:formatCode>General</c:formatCode>
                <c:ptCount val="9"/>
                <c:pt idx="0">
                  <c:v>274</c:v>
                </c:pt>
                <c:pt idx="1">
                  <c:v>22</c:v>
                </c:pt>
                <c:pt idx="2">
                  <c:v>0</c:v>
                </c:pt>
                <c:pt idx="3">
                  <c:v>261</c:v>
                </c:pt>
                <c:pt idx="4">
                  <c:v>15</c:v>
                </c:pt>
                <c:pt idx="5">
                  <c:v>93</c:v>
                </c:pt>
                <c:pt idx="6">
                  <c:v>19</c:v>
                </c:pt>
                <c:pt idx="7">
                  <c:v>6</c:v>
                </c:pt>
                <c:pt idx="8">
                  <c:v>0</c:v>
                </c:pt>
              </c:numCache>
            </c:numRef>
          </c:val>
          <c:extLst>
            <c:ext xmlns:c16="http://schemas.microsoft.com/office/drawing/2014/chart" uri="{C3380CC4-5D6E-409C-BE32-E72D297353CC}">
              <c16:uniqueId val="{00000007-26DF-4BFD-839A-F0D6F5C8B9D2}"/>
            </c:ext>
          </c:extLst>
        </c:ser>
        <c:dLbls>
          <c:showLegendKey val="0"/>
          <c:showVal val="0"/>
          <c:showCatName val="0"/>
          <c:showSerName val="0"/>
          <c:showPercent val="0"/>
          <c:showBubbleSize val="0"/>
        </c:dLbls>
        <c:gapWidth val="150"/>
        <c:overlap val="100"/>
        <c:axId val="238458368"/>
        <c:axId val="238464928"/>
      </c:barChart>
      <c:catAx>
        <c:axId val="23845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64928"/>
        <c:crosses val="autoZero"/>
        <c:auto val="1"/>
        <c:lblAlgn val="ctr"/>
        <c:lblOffset val="100"/>
        <c:noMultiLvlLbl val="0"/>
      </c:catAx>
      <c:valAx>
        <c:axId val="238464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5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1.8103010465599999E-2</c:v>
                </c:pt>
                <c:pt idx="1">
                  <c:v>1.9555587353259001E-2</c:v>
                </c:pt>
                <c:pt idx="2">
                  <c:v>4.1436381739374001E-2</c:v>
                </c:pt>
                <c:pt idx="3">
                  <c:v>3.3785059451767997E-2</c:v>
                </c:pt>
                <c:pt idx="4">
                  <c:v>2.0237913063755001E-2</c:v>
                </c:pt>
                <c:pt idx="5">
                  <c:v>1.7290001013551999E-2</c:v>
                </c:pt>
                <c:pt idx="6">
                  <c:v>1.8026491928936E-2</c:v>
                </c:pt>
              </c:numCache>
            </c:numRef>
          </c:val>
          <c:extLst>
            <c:ext xmlns:c16="http://schemas.microsoft.com/office/drawing/2014/chart" uri="{C3380CC4-5D6E-409C-BE32-E72D297353CC}">
              <c16:uniqueId val="{00000000-F1D2-4F3A-9F7F-6D7674F8C479}"/>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2.0381127076326999E-2</c:v>
                </c:pt>
                <c:pt idx="1">
                  <c:v>1.8561383587370001E-2</c:v>
                </c:pt>
                <c:pt idx="2">
                  <c:v>2.6750229287680002E-2</c:v>
                </c:pt>
                <c:pt idx="3">
                  <c:v>1.9653229680744001E-2</c:v>
                </c:pt>
                <c:pt idx="4">
                  <c:v>3.5181707453183997E-2</c:v>
                </c:pt>
                <c:pt idx="5">
                  <c:v>2.4020614054243002E-2</c:v>
                </c:pt>
                <c:pt idx="6">
                  <c:v>1.8561383587370001E-2</c:v>
                </c:pt>
              </c:numCache>
            </c:numRef>
          </c:val>
          <c:extLst>
            <c:ext xmlns:c16="http://schemas.microsoft.com/office/drawing/2014/chart" uri="{C3380CC4-5D6E-409C-BE32-E72D297353CC}">
              <c16:uniqueId val="{00000001-F1D2-4F3A-9F7F-6D7674F8C479}"/>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F1D2-4F3A-9F7F-6D7674F8C479}"/>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1.3925879506328001E-2</c:v>
                </c:pt>
                <c:pt idx="1">
                  <c:v>2.8015592889200001E-2</c:v>
                </c:pt>
                <c:pt idx="2">
                  <c:v>1.5643404645440999E-2</c:v>
                </c:pt>
                <c:pt idx="3">
                  <c:v>1.5685604280309001E-2</c:v>
                </c:pt>
                <c:pt idx="4">
                  <c:v>1.3786620711264E-2</c:v>
                </c:pt>
                <c:pt idx="5">
                  <c:v>2.4464021017366E-2</c:v>
                </c:pt>
                <c:pt idx="6">
                  <c:v>2.0243164846016001E-2</c:v>
                </c:pt>
              </c:numCache>
            </c:numRef>
          </c:val>
          <c:extLst>
            <c:ext xmlns:c16="http://schemas.microsoft.com/office/drawing/2014/chart" uri="{C3380CC4-5D6E-409C-BE32-E72D297353CC}">
              <c16:uniqueId val="{00000003-F1D2-4F3A-9F7F-6D7674F8C479}"/>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1.4021884337300001E-2</c:v>
                </c:pt>
                <c:pt idx="1">
                  <c:v>1.4349668646483999E-2</c:v>
                </c:pt>
                <c:pt idx="2">
                  <c:v>1.6429682657847E-2</c:v>
                </c:pt>
                <c:pt idx="3">
                  <c:v>9.8153190361101993E-3</c:v>
                </c:pt>
                <c:pt idx="5">
                  <c:v>3.1691419705002999E-2</c:v>
                </c:pt>
                <c:pt idx="6">
                  <c:v>2.0962008908286998E-2</c:v>
                </c:pt>
              </c:numCache>
            </c:numRef>
          </c:val>
          <c:extLst>
            <c:ext xmlns:c16="http://schemas.microsoft.com/office/drawing/2014/chart" uri="{C3380CC4-5D6E-409C-BE32-E72D297353CC}">
              <c16:uniqueId val="{00000004-F1D2-4F3A-9F7F-6D7674F8C479}"/>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5.9047797488765E-2</c:v>
                </c:pt>
                <c:pt idx="1">
                  <c:v>4.5545581776940999E-2</c:v>
                </c:pt>
                <c:pt idx="2">
                  <c:v>2.1160249913687999E-2</c:v>
                </c:pt>
                <c:pt idx="3">
                  <c:v>6.0626900246126998E-2</c:v>
                </c:pt>
                <c:pt idx="4">
                  <c:v>2.4349474182975998E-2</c:v>
                </c:pt>
                <c:pt idx="5">
                  <c:v>6.6491857428588E-2</c:v>
                </c:pt>
                <c:pt idx="6">
                  <c:v>4.7244214488733997E-2</c:v>
                </c:pt>
              </c:numCache>
            </c:numRef>
          </c:val>
          <c:extLst>
            <c:ext xmlns:c16="http://schemas.microsoft.com/office/drawing/2014/chart" uri="{C3380CC4-5D6E-409C-BE32-E72D297353CC}">
              <c16:uniqueId val="{00000005-F1D2-4F3A-9F7F-6D7674F8C479}"/>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0.22924525408655</c:v>
                </c:pt>
                <c:pt idx="1">
                  <c:v>0.11771200337712</c:v>
                </c:pt>
                <c:pt idx="2">
                  <c:v>0.17404238353727999</c:v>
                </c:pt>
                <c:pt idx="3">
                  <c:v>0.19321004692244001</c:v>
                </c:pt>
                <c:pt idx="4">
                  <c:v>0.13064679363327</c:v>
                </c:pt>
                <c:pt idx="5">
                  <c:v>0.12497316527126</c:v>
                </c:pt>
                <c:pt idx="6">
                  <c:v>0.34861812814266002</c:v>
                </c:pt>
              </c:numCache>
            </c:numRef>
          </c:val>
          <c:extLst>
            <c:ext xmlns:c16="http://schemas.microsoft.com/office/drawing/2014/chart" uri="{C3380CC4-5D6E-409C-BE32-E72D297353CC}">
              <c16:uniqueId val="{00000006-F1D2-4F3A-9F7F-6D7674F8C479}"/>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3.4770979605482998E-2</c:v>
                </c:pt>
                <c:pt idx="1">
                  <c:v>3.1673969276249998E-2</c:v>
                </c:pt>
                <c:pt idx="2">
                  <c:v>3.8296708306738002E-2</c:v>
                </c:pt>
                <c:pt idx="3">
                  <c:v>6.6352904868450996E-2</c:v>
                </c:pt>
                <c:pt idx="4">
                  <c:v>3.0861816217883999E-2</c:v>
                </c:pt>
                <c:pt idx="5">
                  <c:v>3.3433634236041003E-2</c:v>
                </c:pt>
                <c:pt idx="6">
                  <c:v>5.2330905760761E-2</c:v>
                </c:pt>
              </c:numCache>
            </c:numRef>
          </c:val>
          <c:extLst>
            <c:ext xmlns:c16="http://schemas.microsoft.com/office/drawing/2014/chart" uri="{C3380CC4-5D6E-409C-BE32-E72D297353CC}">
              <c16:uniqueId val="{00000007-F1D2-4F3A-9F7F-6D7674F8C479}"/>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2.0906982932298999E-2</c:v>
                </c:pt>
                <c:pt idx="1">
                  <c:v>2.0273437994957001E-2</c:v>
                </c:pt>
                <c:pt idx="2">
                  <c:v>2.5088379518758998E-2</c:v>
                </c:pt>
                <c:pt idx="3">
                  <c:v>2.2807617744327002E-2</c:v>
                </c:pt>
                <c:pt idx="6">
                  <c:v>7.2699281560041004E-2</c:v>
                </c:pt>
              </c:numCache>
            </c:numRef>
          </c:val>
          <c:extLst>
            <c:ext xmlns:c16="http://schemas.microsoft.com/office/drawing/2014/chart" uri="{C3380CC4-5D6E-409C-BE32-E72D297353CC}">
              <c16:uniqueId val="{00000008-F1D2-4F3A-9F7F-6D7674F8C479}"/>
            </c:ext>
          </c:extLst>
        </c:ser>
        <c:dLbls>
          <c:showLegendKey val="0"/>
          <c:showVal val="0"/>
          <c:showCatName val="0"/>
          <c:showSerName val="0"/>
          <c:showPercent val="0"/>
          <c:showBubbleSize val="0"/>
        </c:dLbls>
        <c:gapWidth val="219"/>
        <c:overlap val="-27"/>
        <c:axId val="271493912"/>
        <c:axId val="238457384"/>
      </c:barChart>
      <c:catAx>
        <c:axId val="27149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57384"/>
        <c:crosses val="autoZero"/>
        <c:auto val="1"/>
        <c:lblAlgn val="ctr"/>
        <c:lblOffset val="100"/>
        <c:noMultiLvlLbl val="0"/>
      </c:catAx>
      <c:valAx>
        <c:axId val="23845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9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0</c:v>
                </c:pt>
                <c:pt idx="2">
                  <c:v>0</c:v>
                </c:pt>
                <c:pt idx="3">
                  <c:v>180</c:v>
                </c:pt>
                <c:pt idx="4">
                  <c:v>196</c:v>
                </c:pt>
                <c:pt idx="5">
                  <c:v>186</c:v>
                </c:pt>
                <c:pt idx="6">
                  <c:v>211</c:v>
                </c:pt>
              </c:numCache>
            </c:numRef>
          </c:val>
          <c:extLst>
            <c:ext xmlns:c16="http://schemas.microsoft.com/office/drawing/2014/chart" uri="{C3380CC4-5D6E-409C-BE32-E72D297353CC}">
              <c16:uniqueId val="{00000000-A79F-47BE-B574-7A8010EAE689}"/>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0</c:v>
                </c:pt>
                <c:pt idx="2">
                  <c:v>0</c:v>
                </c:pt>
                <c:pt idx="3">
                  <c:v>5</c:v>
                </c:pt>
                <c:pt idx="4">
                  <c:v>4</c:v>
                </c:pt>
                <c:pt idx="5">
                  <c:v>22</c:v>
                </c:pt>
                <c:pt idx="6">
                  <c:v>15</c:v>
                </c:pt>
              </c:numCache>
            </c:numRef>
          </c:val>
          <c:extLst>
            <c:ext xmlns:c16="http://schemas.microsoft.com/office/drawing/2014/chart" uri="{C3380CC4-5D6E-409C-BE32-E72D297353CC}">
              <c16:uniqueId val="{00000001-A79F-47BE-B574-7A8010EAE689}"/>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2</c:v>
                </c:pt>
                <c:pt idx="4">
                  <c:v>3</c:v>
                </c:pt>
                <c:pt idx="5">
                  <c:v>2</c:v>
                </c:pt>
                <c:pt idx="6">
                  <c:v>-1</c:v>
                </c:pt>
              </c:numCache>
            </c:numRef>
          </c:val>
          <c:extLst>
            <c:ext xmlns:c16="http://schemas.microsoft.com/office/drawing/2014/chart" uri="{C3380CC4-5D6E-409C-BE32-E72D297353CC}">
              <c16:uniqueId val="{00000002-A79F-47BE-B574-7A8010EAE689}"/>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483</c:v>
                </c:pt>
                <c:pt idx="1">
                  <c:v>0</c:v>
                </c:pt>
                <c:pt idx="2">
                  <c:v>0</c:v>
                </c:pt>
                <c:pt idx="3">
                  <c:v>676</c:v>
                </c:pt>
                <c:pt idx="4">
                  <c:v>660</c:v>
                </c:pt>
                <c:pt idx="5">
                  <c:v>705</c:v>
                </c:pt>
                <c:pt idx="6">
                  <c:v>815</c:v>
                </c:pt>
              </c:numCache>
            </c:numRef>
          </c:val>
          <c:extLst>
            <c:ext xmlns:c16="http://schemas.microsoft.com/office/drawing/2014/chart" uri="{C3380CC4-5D6E-409C-BE32-E72D297353CC}">
              <c16:uniqueId val="{00000003-A79F-47BE-B574-7A8010EAE689}"/>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0</c:v>
                </c:pt>
                <c:pt idx="3">
                  <c:v>13</c:v>
                </c:pt>
                <c:pt idx="4">
                  <c:v>3</c:v>
                </c:pt>
                <c:pt idx="5">
                  <c:v>11</c:v>
                </c:pt>
                <c:pt idx="6">
                  <c:v>4</c:v>
                </c:pt>
              </c:numCache>
            </c:numRef>
          </c:val>
          <c:extLst>
            <c:ext xmlns:c16="http://schemas.microsoft.com/office/drawing/2014/chart" uri="{C3380CC4-5D6E-409C-BE32-E72D297353CC}">
              <c16:uniqueId val="{00000004-A79F-47BE-B574-7A8010EAE689}"/>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0</c:v>
                </c:pt>
                <c:pt idx="3">
                  <c:v>2</c:v>
                </c:pt>
                <c:pt idx="4">
                  <c:v>3</c:v>
                </c:pt>
                <c:pt idx="5">
                  <c:v>9</c:v>
                </c:pt>
                <c:pt idx="6">
                  <c:v>3</c:v>
                </c:pt>
              </c:numCache>
            </c:numRef>
          </c:val>
          <c:extLst>
            <c:ext xmlns:c16="http://schemas.microsoft.com/office/drawing/2014/chart" uri="{C3380CC4-5D6E-409C-BE32-E72D297353CC}">
              <c16:uniqueId val="{00000005-A79F-47BE-B574-7A8010EAE689}"/>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c:v>
                </c:pt>
                <c:pt idx="1">
                  <c:v>0</c:v>
                </c:pt>
                <c:pt idx="2">
                  <c:v>0</c:v>
                </c:pt>
                <c:pt idx="3">
                  <c:v>2</c:v>
                </c:pt>
                <c:pt idx="4">
                  <c:v>6</c:v>
                </c:pt>
                <c:pt idx="5">
                  <c:v>1</c:v>
                </c:pt>
                <c:pt idx="6">
                  <c:v>2</c:v>
                </c:pt>
              </c:numCache>
            </c:numRef>
          </c:val>
          <c:extLst>
            <c:ext xmlns:c16="http://schemas.microsoft.com/office/drawing/2014/chart" uri="{C3380CC4-5D6E-409C-BE32-E72D297353CC}">
              <c16:uniqueId val="{00000006-A79F-47BE-B574-7A8010EAE689}"/>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38</c:v>
                </c:pt>
                <c:pt idx="1">
                  <c:v>0</c:v>
                </c:pt>
                <c:pt idx="2">
                  <c:v>0</c:v>
                </c:pt>
                <c:pt idx="3">
                  <c:v>30</c:v>
                </c:pt>
                <c:pt idx="4">
                  <c:v>32</c:v>
                </c:pt>
                <c:pt idx="5">
                  <c:v>30</c:v>
                </c:pt>
                <c:pt idx="6">
                  <c:v>33</c:v>
                </c:pt>
              </c:numCache>
            </c:numRef>
          </c:val>
          <c:extLst>
            <c:ext xmlns:c16="http://schemas.microsoft.com/office/drawing/2014/chart" uri="{C3380CC4-5D6E-409C-BE32-E72D297353CC}">
              <c16:uniqueId val="{00000007-A79F-47BE-B574-7A8010EAE689}"/>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0</c:v>
                </c:pt>
                <c:pt idx="2">
                  <c:v>0</c:v>
                </c:pt>
                <c:pt idx="3">
                  <c:v>3</c:v>
                </c:pt>
                <c:pt idx="4">
                  <c:v>5</c:v>
                </c:pt>
                <c:pt idx="5">
                  <c:v>6</c:v>
                </c:pt>
                <c:pt idx="6">
                  <c:v>5</c:v>
                </c:pt>
              </c:numCache>
            </c:numRef>
          </c:val>
          <c:extLst>
            <c:ext xmlns:c16="http://schemas.microsoft.com/office/drawing/2014/chart" uri="{C3380CC4-5D6E-409C-BE32-E72D297353CC}">
              <c16:uniqueId val="{00000008-A79F-47BE-B574-7A8010EAE689}"/>
            </c:ext>
          </c:extLst>
        </c:ser>
        <c:dLbls>
          <c:showLegendKey val="0"/>
          <c:showVal val="0"/>
          <c:showCatName val="0"/>
          <c:showSerName val="0"/>
          <c:showPercent val="0"/>
          <c:showBubbleSize val="0"/>
        </c:dLbls>
        <c:gapWidth val="219"/>
        <c:overlap val="-27"/>
        <c:axId val="296893224"/>
        <c:axId val="296890600"/>
      </c:barChart>
      <c:catAx>
        <c:axId val="29689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90600"/>
        <c:crosses val="autoZero"/>
        <c:auto val="1"/>
        <c:lblAlgn val="ctr"/>
        <c:lblOffset val="100"/>
        <c:noMultiLvlLbl val="0"/>
      </c:catAx>
      <c:valAx>
        <c:axId val="29689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9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44.444400000000002</c:v>
                </c:pt>
                <c:pt idx="2">
                  <c:v>59.5381</c:v>
                </c:pt>
                <c:pt idx="3">
                  <c:v>0</c:v>
                </c:pt>
                <c:pt idx="4">
                  <c:v>12.2006</c:v>
                </c:pt>
                <c:pt idx="5">
                  <c:v>33.104300000000002</c:v>
                </c:pt>
                <c:pt idx="6">
                  <c:v>26.3018</c:v>
                </c:pt>
              </c:numCache>
            </c:numRef>
          </c:val>
          <c:extLst>
            <c:ext xmlns:c16="http://schemas.microsoft.com/office/drawing/2014/chart" uri="{C3380CC4-5D6E-409C-BE32-E72D297353CC}">
              <c16:uniqueId val="{00000000-30DC-487B-A622-ECD0D80CF0BC}"/>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26.9757</c:v>
                </c:pt>
                <c:pt idx="1">
                  <c:v>11.5741</c:v>
                </c:pt>
                <c:pt idx="2">
                  <c:v>4.6497000000000002</c:v>
                </c:pt>
                <c:pt idx="3">
                  <c:v>0</c:v>
                </c:pt>
                <c:pt idx="4">
                  <c:v>13.397600000000001</c:v>
                </c:pt>
                <c:pt idx="5">
                  <c:v>8.3416999999999994</c:v>
                </c:pt>
                <c:pt idx="6">
                  <c:v>6.0654000000000003</c:v>
                </c:pt>
              </c:numCache>
            </c:numRef>
          </c:val>
          <c:extLst>
            <c:ext xmlns:c16="http://schemas.microsoft.com/office/drawing/2014/chart" uri="{C3380CC4-5D6E-409C-BE32-E72D297353CC}">
              <c16:uniqueId val="{00000001-30DC-487B-A622-ECD0D80CF0BC}"/>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9.6348000000000003</c:v>
                </c:pt>
                <c:pt idx="1">
                  <c:v>0</c:v>
                </c:pt>
                <c:pt idx="2">
                  <c:v>0</c:v>
                </c:pt>
                <c:pt idx="3">
                  <c:v>0</c:v>
                </c:pt>
                <c:pt idx="4">
                  <c:v>0</c:v>
                </c:pt>
                <c:pt idx="5">
                  <c:v>2.2728000000000002</c:v>
                </c:pt>
                <c:pt idx="6">
                  <c:v>1.1187</c:v>
                </c:pt>
              </c:numCache>
            </c:numRef>
          </c:val>
          <c:extLst>
            <c:ext xmlns:c16="http://schemas.microsoft.com/office/drawing/2014/chart" uri="{C3380CC4-5D6E-409C-BE32-E72D297353CC}">
              <c16:uniqueId val="{00000002-30DC-487B-A622-ECD0D80CF0BC}"/>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97.227199999999996</c:v>
                </c:pt>
                <c:pt idx="1">
                  <c:v>100</c:v>
                </c:pt>
                <c:pt idx="2">
                  <c:v>100</c:v>
                </c:pt>
                <c:pt idx="3">
                  <c:v>0</c:v>
                </c:pt>
                <c:pt idx="4">
                  <c:v>9.5803999999999991</c:v>
                </c:pt>
                <c:pt idx="5">
                  <c:v>86.809700000000007</c:v>
                </c:pt>
                <c:pt idx="6">
                  <c:v>65.293700000000001</c:v>
                </c:pt>
              </c:numCache>
            </c:numRef>
          </c:val>
          <c:extLst>
            <c:ext xmlns:c16="http://schemas.microsoft.com/office/drawing/2014/chart" uri="{C3380CC4-5D6E-409C-BE32-E72D297353CC}">
              <c16:uniqueId val="{00000003-30DC-487B-A622-ECD0D80CF0BC}"/>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57.638599999999997</c:v>
                </c:pt>
                <c:pt idx="1">
                  <c:v>26.3889</c:v>
                </c:pt>
                <c:pt idx="2">
                  <c:v>16.366399999999999</c:v>
                </c:pt>
                <c:pt idx="3">
                  <c:v>0</c:v>
                </c:pt>
                <c:pt idx="4">
                  <c:v>9.6577000000000002</c:v>
                </c:pt>
                <c:pt idx="5">
                  <c:v>6.7263999999999999</c:v>
                </c:pt>
                <c:pt idx="6">
                  <c:v>2.3532999999999999</c:v>
                </c:pt>
              </c:numCache>
            </c:numRef>
          </c:val>
          <c:extLst>
            <c:ext xmlns:c16="http://schemas.microsoft.com/office/drawing/2014/chart" uri="{C3380CC4-5D6E-409C-BE32-E72D297353CC}">
              <c16:uniqueId val="{00000004-30DC-487B-A622-ECD0D80CF0BC}"/>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12.3864</c:v>
                </c:pt>
                <c:pt idx="1">
                  <c:v>56.018500000000003</c:v>
                </c:pt>
                <c:pt idx="2">
                  <c:v>17.890699999999999</c:v>
                </c:pt>
                <c:pt idx="3">
                  <c:v>0</c:v>
                </c:pt>
                <c:pt idx="4">
                  <c:v>23.661799999999999</c:v>
                </c:pt>
                <c:pt idx="5">
                  <c:v>97.150899999999993</c:v>
                </c:pt>
                <c:pt idx="6">
                  <c:v>39.118699999999997</c:v>
                </c:pt>
              </c:numCache>
            </c:numRef>
          </c:val>
          <c:extLst>
            <c:ext xmlns:c16="http://schemas.microsoft.com/office/drawing/2014/chart" uri="{C3380CC4-5D6E-409C-BE32-E72D297353CC}">
              <c16:uniqueId val="{00000005-30DC-487B-A622-ECD0D80CF0BC}"/>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Sheet1!$H$2:$H$8</c:f>
              <c:numCache>
                <c:formatCode>General</c:formatCode>
                <c:ptCount val="7"/>
                <c:pt idx="0">
                  <c:v>4.2946999999999997</c:v>
                </c:pt>
                <c:pt idx="1">
                  <c:v>58.333300000000001</c:v>
                </c:pt>
                <c:pt idx="2">
                  <c:v>27.636600000000001</c:v>
                </c:pt>
                <c:pt idx="3">
                  <c:v>0</c:v>
                </c:pt>
                <c:pt idx="4">
                  <c:v>100</c:v>
                </c:pt>
                <c:pt idx="5">
                  <c:v>100</c:v>
                </c:pt>
                <c:pt idx="6">
                  <c:v>18.3935</c:v>
                </c:pt>
              </c:numCache>
            </c:numRef>
          </c:val>
          <c:extLst>
            <c:ext xmlns:c16="http://schemas.microsoft.com/office/drawing/2014/chart" uri="{C3380CC4-5D6E-409C-BE32-E72D297353CC}">
              <c16:uniqueId val="{00000006-30DC-487B-A622-ECD0D80CF0BC}"/>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Sheet1!$I$2:$I$8</c:f>
              <c:numCache>
                <c:formatCode>General</c:formatCode>
                <c:ptCount val="7"/>
                <c:pt idx="0">
                  <c:v>6.1882000000000001</c:v>
                </c:pt>
                <c:pt idx="1">
                  <c:v>47.685200000000002</c:v>
                </c:pt>
                <c:pt idx="2">
                  <c:v>6.6204999999999998</c:v>
                </c:pt>
                <c:pt idx="3">
                  <c:v>0</c:v>
                </c:pt>
                <c:pt idx="4">
                  <c:v>21.294799999999999</c:v>
                </c:pt>
                <c:pt idx="5">
                  <c:v>80.648799999999994</c:v>
                </c:pt>
                <c:pt idx="6">
                  <c:v>100</c:v>
                </c:pt>
              </c:numCache>
            </c:numRef>
          </c:val>
          <c:extLst>
            <c:ext xmlns:c16="http://schemas.microsoft.com/office/drawing/2014/chart" uri="{C3380CC4-5D6E-409C-BE32-E72D297353CC}">
              <c16:uniqueId val="{00000007-30DC-487B-A622-ECD0D80CF0BC}"/>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Sheet1!$J$2:$J$8</c:f>
              <c:numCache>
                <c:formatCode>General</c:formatCode>
                <c:ptCount val="7"/>
                <c:pt idx="0">
                  <c:v>5.1627999999999998</c:v>
                </c:pt>
                <c:pt idx="1">
                  <c:v>19.444400000000002</c:v>
                </c:pt>
                <c:pt idx="2">
                  <c:v>1.8013999999999999</c:v>
                </c:pt>
                <c:pt idx="3">
                  <c:v>0</c:v>
                </c:pt>
                <c:pt idx="4">
                  <c:v>16.131399999999999</c:v>
                </c:pt>
                <c:pt idx="5">
                  <c:v>11.783300000000001</c:v>
                </c:pt>
                <c:pt idx="6">
                  <c:v>4.8331</c:v>
                </c:pt>
              </c:numCache>
            </c:numRef>
          </c:val>
          <c:extLst>
            <c:ext xmlns:c16="http://schemas.microsoft.com/office/drawing/2014/chart" uri="{C3380CC4-5D6E-409C-BE32-E72D297353CC}">
              <c16:uniqueId val="{00000008-30DC-487B-A622-ECD0D80CF0BC}"/>
            </c:ext>
          </c:extLst>
        </c:ser>
        <c:dLbls>
          <c:showLegendKey val="0"/>
          <c:showVal val="0"/>
          <c:showCatName val="0"/>
          <c:showSerName val="0"/>
          <c:showPercent val="0"/>
          <c:showBubbleSize val="0"/>
        </c:dLbls>
        <c:axId val="296890272"/>
        <c:axId val="296878464"/>
      </c:radarChart>
      <c:catAx>
        <c:axId val="29689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8464"/>
        <c:crosses val="autoZero"/>
        <c:auto val="1"/>
        <c:lblAlgn val="ctr"/>
        <c:lblOffset val="100"/>
        <c:noMultiLvlLbl val="0"/>
      </c:catAx>
      <c:valAx>
        <c:axId val="29687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9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0</c:v>
                </c:pt>
                <c:pt idx="1">
                  <c:v>0</c:v>
                </c:pt>
                <c:pt idx="2">
                  <c:v>0</c:v>
                </c:pt>
                <c:pt idx="3">
                  <c:v>1</c:v>
                </c:pt>
                <c:pt idx="4">
                  <c:v>0</c:v>
                </c:pt>
                <c:pt idx="5">
                  <c:v>0</c:v>
                </c:pt>
                <c:pt idx="6">
                  <c:v>0</c:v>
                </c:pt>
                <c:pt idx="7">
                  <c:v>0</c:v>
                </c:pt>
                <c:pt idx="8">
                  <c:v>5</c:v>
                </c:pt>
              </c:numCache>
            </c:numRef>
          </c:val>
          <c:extLst>
            <c:ext xmlns:c16="http://schemas.microsoft.com/office/drawing/2014/chart" uri="{C3380CC4-5D6E-409C-BE32-E72D297353CC}">
              <c16:uniqueId val="{00000000-265B-432A-8C4A-EB4E164B4D8C}"/>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59</c:v>
                </c:pt>
                <c:pt idx="1">
                  <c:v>21</c:v>
                </c:pt>
                <c:pt idx="2">
                  <c:v>0</c:v>
                </c:pt>
                <c:pt idx="3">
                  <c:v>179</c:v>
                </c:pt>
                <c:pt idx="4">
                  <c:v>48</c:v>
                </c:pt>
                <c:pt idx="5">
                  <c:v>106</c:v>
                </c:pt>
                <c:pt idx="6">
                  <c:v>124</c:v>
                </c:pt>
                <c:pt idx="7">
                  <c:v>87</c:v>
                </c:pt>
                <c:pt idx="8">
                  <c:v>32</c:v>
                </c:pt>
              </c:numCache>
            </c:numRef>
          </c:val>
          <c:extLst>
            <c:ext xmlns:c16="http://schemas.microsoft.com/office/drawing/2014/chart" uri="{C3380CC4-5D6E-409C-BE32-E72D297353CC}">
              <c16:uniqueId val="{00000001-265B-432A-8C4A-EB4E164B4D8C}"/>
            </c:ext>
          </c:extLst>
        </c:ser>
        <c:ser>
          <c:idx val="2"/>
          <c:order val="2"/>
          <c:tx>
            <c:strRef>
              <c:f>Sheet1!$D$1</c:f>
              <c:strCache>
                <c:ptCount val="1"/>
                <c:pt idx="0">
                  <c:v>Status</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0</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2-265B-432A-8C4A-EB4E164B4D8C}"/>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37</c:v>
                </c:pt>
                <c:pt idx="1">
                  <c:v>4</c:v>
                </c:pt>
                <c:pt idx="2">
                  <c:v>0</c:v>
                </c:pt>
                <c:pt idx="3">
                  <c:v>34</c:v>
                </c:pt>
                <c:pt idx="4">
                  <c:v>9</c:v>
                </c:pt>
                <c:pt idx="5">
                  <c:v>15</c:v>
                </c:pt>
                <c:pt idx="6">
                  <c:v>2</c:v>
                </c:pt>
                <c:pt idx="7">
                  <c:v>16</c:v>
                </c:pt>
                <c:pt idx="8">
                  <c:v>5</c:v>
                </c:pt>
              </c:numCache>
            </c:numRef>
          </c:val>
          <c:extLst>
            <c:ext xmlns:c16="http://schemas.microsoft.com/office/drawing/2014/chart" uri="{C3380CC4-5D6E-409C-BE32-E72D297353CC}">
              <c16:uniqueId val="{00000003-265B-432A-8C4A-EB4E164B4D8C}"/>
            </c:ext>
          </c:extLst>
        </c:ser>
        <c:dLbls>
          <c:showLegendKey val="0"/>
          <c:showVal val="0"/>
          <c:showCatName val="0"/>
          <c:showSerName val="0"/>
          <c:showPercent val="0"/>
          <c:showBubbleSize val="0"/>
        </c:dLbls>
        <c:gapWidth val="150"/>
        <c:overlap val="100"/>
        <c:axId val="296883384"/>
        <c:axId val="296880760"/>
      </c:barChart>
      <c:catAx>
        <c:axId val="29688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80760"/>
        <c:crosses val="autoZero"/>
        <c:auto val="1"/>
        <c:lblAlgn val="ctr"/>
        <c:lblOffset val="100"/>
        <c:noMultiLvlLbl val="0"/>
      </c:catAx>
      <c:valAx>
        <c:axId val="296880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8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2.2346149518432001E-2</c:v>
                </c:pt>
                <c:pt idx="3">
                  <c:v>0</c:v>
                </c:pt>
                <c:pt idx="4">
                  <c:v>2.6587436780070001E-2</c:v>
                </c:pt>
                <c:pt idx="5">
                  <c:v>0</c:v>
                </c:pt>
                <c:pt idx="6">
                  <c:v>0</c:v>
                </c:pt>
              </c:numCache>
            </c:numRef>
          </c:val>
          <c:extLst>
            <c:ext xmlns:c16="http://schemas.microsoft.com/office/drawing/2014/chart" uri="{C3380CC4-5D6E-409C-BE32-E72D297353CC}">
              <c16:uniqueId val="{00000000-3282-485B-B5E5-7FA75822D9CB}"/>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2.8161877221120998E-2</c:v>
                </c:pt>
                <c:pt idx="3">
                  <c:v>0</c:v>
                </c:pt>
                <c:pt idx="4">
                  <c:v>1.6930672712235001E-2</c:v>
                </c:pt>
                <c:pt idx="5">
                  <c:v>0</c:v>
                </c:pt>
                <c:pt idx="6">
                  <c:v>0</c:v>
                </c:pt>
              </c:numCache>
            </c:numRef>
          </c:val>
          <c:extLst>
            <c:ext xmlns:c16="http://schemas.microsoft.com/office/drawing/2014/chart" uri="{C3380CC4-5D6E-409C-BE32-E72D297353CC}">
              <c16:uniqueId val="{00000001-3282-485B-B5E5-7FA75822D9CB}"/>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3282-485B-B5E5-7FA75822D9CB}"/>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1.0156086352124E-2</c:v>
                </c:pt>
                <c:pt idx="1">
                  <c:v>4.8295180141022E-3</c:v>
                </c:pt>
                <c:pt idx="2">
                  <c:v>1.6260655257022E-2</c:v>
                </c:pt>
                <c:pt idx="3">
                  <c:v>0</c:v>
                </c:pt>
                <c:pt idx="4">
                  <c:v>3.4110967360592999E-2</c:v>
                </c:pt>
                <c:pt idx="5">
                  <c:v>0</c:v>
                </c:pt>
                <c:pt idx="6">
                  <c:v>0</c:v>
                </c:pt>
              </c:numCache>
            </c:numRef>
          </c:val>
          <c:extLst>
            <c:ext xmlns:c16="http://schemas.microsoft.com/office/drawing/2014/chart" uri="{C3380CC4-5D6E-409C-BE32-E72D297353CC}">
              <c16:uniqueId val="{00000003-3282-485B-B5E5-7FA75822D9CB}"/>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1.7557013037357998E-2</c:v>
                </c:pt>
                <c:pt idx="3">
                  <c:v>0</c:v>
                </c:pt>
                <c:pt idx="4">
                  <c:v>2.6862890827190001E-2</c:v>
                </c:pt>
                <c:pt idx="5">
                  <c:v>0</c:v>
                </c:pt>
                <c:pt idx="6">
                  <c:v>0</c:v>
                </c:pt>
              </c:numCache>
            </c:numRef>
          </c:val>
          <c:extLst>
            <c:ext xmlns:c16="http://schemas.microsoft.com/office/drawing/2014/chart" uri="{C3380CC4-5D6E-409C-BE32-E72D297353CC}">
              <c16:uniqueId val="{00000004-3282-485B-B5E5-7FA75822D9CB}"/>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4.1831136630086002E-2</c:v>
                </c:pt>
                <c:pt idx="3">
                  <c:v>0</c:v>
                </c:pt>
                <c:pt idx="4">
                  <c:v>7.2644179037070003E-2</c:v>
                </c:pt>
                <c:pt idx="5">
                  <c:v>0</c:v>
                </c:pt>
                <c:pt idx="6">
                  <c:v>0</c:v>
                </c:pt>
              </c:numCache>
            </c:numRef>
          </c:val>
          <c:extLst>
            <c:ext xmlns:c16="http://schemas.microsoft.com/office/drawing/2014/chart" uri="{C3380CC4-5D6E-409C-BE32-E72D297353CC}">
              <c16:uniqueId val="{00000005-3282-485B-B5E5-7FA75822D9CB}"/>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0</c:v>
                </c:pt>
                <c:pt idx="2">
                  <c:v>0.19669809349520001</c:v>
                </c:pt>
                <c:pt idx="3">
                  <c:v>0</c:v>
                </c:pt>
                <c:pt idx="4">
                  <c:v>0.1723542738611</c:v>
                </c:pt>
                <c:pt idx="5">
                  <c:v>0</c:v>
                </c:pt>
                <c:pt idx="6">
                  <c:v>0</c:v>
                </c:pt>
              </c:numCache>
            </c:numRef>
          </c:val>
          <c:extLst>
            <c:ext xmlns:c16="http://schemas.microsoft.com/office/drawing/2014/chart" uri="{C3380CC4-5D6E-409C-BE32-E72D297353CC}">
              <c16:uniqueId val="{00000006-3282-485B-B5E5-7FA75822D9CB}"/>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c:v>
                </c:pt>
                <c:pt idx="2">
                  <c:v>3.9503702861848997E-2</c:v>
                </c:pt>
                <c:pt idx="3">
                  <c:v>0</c:v>
                </c:pt>
                <c:pt idx="4">
                  <c:v>5.3436709035253001E-2</c:v>
                </c:pt>
                <c:pt idx="5">
                  <c:v>0</c:v>
                </c:pt>
                <c:pt idx="6">
                  <c:v>0</c:v>
                </c:pt>
              </c:numCache>
            </c:numRef>
          </c:val>
          <c:extLst>
            <c:ext xmlns:c16="http://schemas.microsoft.com/office/drawing/2014/chart" uri="{C3380CC4-5D6E-409C-BE32-E72D297353CC}">
              <c16:uniqueId val="{00000007-3282-485B-B5E5-7FA75822D9CB}"/>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3.8796122223482998E-2</c:v>
                </c:pt>
                <c:pt idx="2">
                  <c:v>3.2106885800083002E-2</c:v>
                </c:pt>
                <c:pt idx="3">
                  <c:v>0</c:v>
                </c:pt>
                <c:pt idx="4">
                  <c:v>2.2846961933064999E-2</c:v>
                </c:pt>
                <c:pt idx="5">
                  <c:v>0</c:v>
                </c:pt>
                <c:pt idx="6">
                  <c:v>0</c:v>
                </c:pt>
              </c:numCache>
            </c:numRef>
          </c:val>
          <c:extLst>
            <c:ext xmlns:c16="http://schemas.microsoft.com/office/drawing/2014/chart" uri="{C3380CC4-5D6E-409C-BE32-E72D297353CC}">
              <c16:uniqueId val="{00000008-3282-485B-B5E5-7FA75822D9CB}"/>
            </c:ext>
          </c:extLst>
        </c:ser>
        <c:dLbls>
          <c:showLegendKey val="0"/>
          <c:showVal val="0"/>
          <c:showCatName val="0"/>
          <c:showSerName val="0"/>
          <c:showPercent val="0"/>
          <c:showBubbleSize val="0"/>
        </c:dLbls>
        <c:gapWidth val="219"/>
        <c:overlap val="-27"/>
        <c:axId val="277063360"/>
        <c:axId val="277066968"/>
      </c:barChart>
      <c:catAx>
        <c:axId val="27706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66968"/>
        <c:crosses val="autoZero"/>
        <c:auto val="1"/>
        <c:lblAlgn val="ctr"/>
        <c:lblOffset val="100"/>
        <c:noMultiLvlLbl val="0"/>
      </c:catAx>
      <c:valAx>
        <c:axId val="27706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6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87</c:v>
                </c:pt>
                <c:pt idx="1">
                  <c:v>24</c:v>
                </c:pt>
                <c:pt idx="2">
                  <c:v>0</c:v>
                </c:pt>
                <c:pt idx="3">
                  <c:v>204</c:v>
                </c:pt>
                <c:pt idx="4">
                  <c:v>56</c:v>
                </c:pt>
                <c:pt idx="5">
                  <c:v>117</c:v>
                </c:pt>
                <c:pt idx="6">
                  <c:v>121</c:v>
                </c:pt>
                <c:pt idx="7">
                  <c:v>98</c:v>
                </c:pt>
                <c:pt idx="8">
                  <c:v>42</c:v>
                </c:pt>
              </c:numCache>
            </c:numRef>
          </c:val>
          <c:extLst>
            <c:ext xmlns:c16="http://schemas.microsoft.com/office/drawing/2014/chart" uri="{C3380CC4-5D6E-409C-BE32-E72D297353CC}">
              <c16:uniqueId val="{00000000-9A85-4705-B372-0CD9216BB38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1-9A85-4705-B372-0CD9216BB38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4</c:v>
                </c:pt>
                <c:pt idx="1">
                  <c:v>1</c:v>
                </c:pt>
                <c:pt idx="2">
                  <c:v>0</c:v>
                </c:pt>
                <c:pt idx="3">
                  <c:v>10</c:v>
                </c:pt>
                <c:pt idx="4">
                  <c:v>1</c:v>
                </c:pt>
                <c:pt idx="5">
                  <c:v>4</c:v>
                </c:pt>
                <c:pt idx="6">
                  <c:v>5</c:v>
                </c:pt>
                <c:pt idx="7">
                  <c:v>5</c:v>
                </c:pt>
                <c:pt idx="8">
                  <c:v>0</c:v>
                </c:pt>
              </c:numCache>
            </c:numRef>
          </c:val>
          <c:extLst>
            <c:ext xmlns:c16="http://schemas.microsoft.com/office/drawing/2014/chart" uri="{C3380CC4-5D6E-409C-BE32-E72D297353CC}">
              <c16:uniqueId val="{00000002-9A85-4705-B372-0CD9216BB38A}"/>
            </c:ext>
          </c:extLst>
        </c:ser>
        <c:dLbls>
          <c:showLegendKey val="0"/>
          <c:showVal val="0"/>
          <c:showCatName val="0"/>
          <c:showSerName val="0"/>
          <c:showPercent val="0"/>
          <c:showBubbleSize val="0"/>
        </c:dLbls>
        <c:gapWidth val="150"/>
        <c:overlap val="100"/>
        <c:axId val="277066312"/>
        <c:axId val="277062048"/>
      </c:barChart>
      <c:catAx>
        <c:axId val="27706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62048"/>
        <c:crosses val="autoZero"/>
        <c:auto val="1"/>
        <c:lblAlgn val="ctr"/>
        <c:lblOffset val="100"/>
        <c:noMultiLvlLbl val="0"/>
      </c:catAx>
      <c:valAx>
        <c:axId val="277062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6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FB - Social Media Newsletter </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146830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32589437"/>
                    </a:ext>
                  </a:extLst>
                </a:gridCol>
                <a:gridCol w="740664">
                  <a:extLst>
                    <a:ext uri="{9D8B030D-6E8A-4147-A177-3AD203B41FA5}">
                      <a16:colId xmlns:a16="http://schemas.microsoft.com/office/drawing/2014/main" val="1097201366"/>
                    </a:ext>
                  </a:extLst>
                </a:gridCol>
                <a:gridCol w="740664">
                  <a:extLst>
                    <a:ext uri="{9D8B030D-6E8A-4147-A177-3AD203B41FA5}">
                      <a16:colId xmlns:a16="http://schemas.microsoft.com/office/drawing/2014/main" val="2677961600"/>
                    </a:ext>
                  </a:extLst>
                </a:gridCol>
                <a:gridCol w="740664">
                  <a:extLst>
                    <a:ext uri="{9D8B030D-6E8A-4147-A177-3AD203B41FA5}">
                      <a16:colId xmlns:a16="http://schemas.microsoft.com/office/drawing/2014/main" val="400779878"/>
                    </a:ext>
                  </a:extLst>
                </a:gridCol>
                <a:gridCol w="740664">
                  <a:extLst>
                    <a:ext uri="{9D8B030D-6E8A-4147-A177-3AD203B41FA5}">
                      <a16:colId xmlns:a16="http://schemas.microsoft.com/office/drawing/2014/main" val="583694308"/>
                    </a:ext>
                  </a:extLst>
                </a:gridCol>
                <a:gridCol w="740664">
                  <a:extLst>
                    <a:ext uri="{9D8B030D-6E8A-4147-A177-3AD203B41FA5}">
                      <a16:colId xmlns:a16="http://schemas.microsoft.com/office/drawing/2014/main" val="3667930951"/>
                    </a:ext>
                  </a:extLst>
                </a:gridCol>
                <a:gridCol w="740664">
                  <a:extLst>
                    <a:ext uri="{9D8B030D-6E8A-4147-A177-3AD203B41FA5}">
                      <a16:colId xmlns:a16="http://schemas.microsoft.com/office/drawing/2014/main" val="670680478"/>
                    </a:ext>
                  </a:extLst>
                </a:gridCol>
                <a:gridCol w="740664">
                  <a:extLst>
                    <a:ext uri="{9D8B030D-6E8A-4147-A177-3AD203B41FA5}">
                      <a16:colId xmlns:a16="http://schemas.microsoft.com/office/drawing/2014/main" val="2527242132"/>
                    </a:ext>
                  </a:extLst>
                </a:gridCol>
                <a:gridCol w="740664">
                  <a:extLst>
                    <a:ext uri="{9D8B030D-6E8A-4147-A177-3AD203B41FA5}">
                      <a16:colId xmlns:a16="http://schemas.microsoft.com/office/drawing/2014/main" val="438597768"/>
                    </a:ext>
                  </a:extLst>
                </a:gridCol>
                <a:gridCol w="740664">
                  <a:extLst>
                    <a:ext uri="{9D8B030D-6E8A-4147-A177-3AD203B41FA5}">
                      <a16:colId xmlns:a16="http://schemas.microsoft.com/office/drawing/2014/main" val="6034660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895468067"/>
                  </a:ext>
                </a:extLst>
              </a:tr>
              <a:tr h="370840">
                <a:tc>
                  <a:txBody>
                    <a:bodyPr/>
                    <a:lstStyle/>
                    <a:p>
                      <a:r>
                        <a:rPr lang="en-US" sz="1000"/>
                        <a:t>Kuwait Finance House ( KFH )</a:t>
                      </a:r>
                      <a:endParaRPr lang="en-US" sz="1000"/>
                    </a:p>
                  </a:txBody>
                  <a:tcPr/>
                </a:tc>
                <a:tc>
                  <a:txBody>
                    <a:bodyPr/>
                    <a:lstStyle/>
                    <a:p>
                      <a:r>
                        <a:rPr lang="en-US" sz="1000"/>
                        <a:t>170372</a:t>
                      </a:r>
                      <a:endParaRPr lang="en-US" sz="1000"/>
                    </a:p>
                  </a:txBody>
                  <a:tcPr/>
                </a:tc>
                <a:tc>
                  <a:txBody>
                    <a:bodyPr/>
                    <a:lstStyle/>
                    <a:p>
                      <a:r>
                        <a:rPr lang="en-US" sz="1000"/>
                        <a:t>5441</a:t>
                      </a:r>
                      <a:endParaRPr lang="en-US" sz="1000"/>
                    </a:p>
                  </a:txBody>
                  <a:tcPr/>
                </a:tc>
                <a:tc>
                  <a:txBody>
                    <a:bodyPr/>
                    <a:lstStyle/>
                    <a:p>
                      <a:r>
                        <a:rPr lang="en-US" sz="1000"/>
                        <a:t>96</a:t>
                      </a:r>
                      <a:endParaRPr lang="en-US" sz="1000"/>
                    </a:p>
                  </a:txBody>
                  <a:tcPr/>
                </a:tc>
                <a:tc>
                  <a:txBody>
                    <a:bodyPr/>
                    <a:lstStyle/>
                    <a:p>
                      <a:r>
                        <a:rPr lang="en-US" sz="1000"/>
                        <a:t>3465</a:t>
                      </a:r>
                      <a:endParaRPr lang="en-US" sz="1000"/>
                    </a:p>
                  </a:txBody>
                  <a:tcPr/>
                </a:tc>
                <a:tc>
                  <a:txBody>
                    <a:bodyPr/>
                    <a:lstStyle/>
                    <a:p>
                      <a:r>
                        <a:rPr lang="en-US" sz="1000"/>
                        <a:t>128</a:t>
                      </a:r>
                      <a:endParaRPr lang="en-US" sz="1000"/>
                    </a:p>
                  </a:txBody>
                  <a:tcPr/>
                </a:tc>
                <a:tc>
                  <a:txBody>
                    <a:bodyPr/>
                    <a:lstStyle/>
                    <a:p>
                      <a:r>
                        <a:rPr lang="en-US" sz="1000"/>
                        <a:t>274</a:t>
                      </a:r>
                      <a:endParaRPr lang="en-US" sz="1000"/>
                    </a:p>
                  </a:txBody>
                  <a:tcPr/>
                </a:tc>
                <a:tc>
                  <a:txBody>
                    <a:bodyPr/>
                    <a:lstStyle/>
                    <a:p>
                      <a:r>
                        <a:rPr lang="en-US" sz="1000"/>
                        <a:t>0</a:t>
                      </a:r>
                      <a:endParaRPr lang="en-US" sz="1000"/>
                    </a:p>
                  </a:txBody>
                  <a:tcPr/>
                </a:tc>
                <a:tc>
                  <a:txBody>
                    <a:bodyPr/>
                    <a:lstStyle/>
                    <a:p>
                      <a:r>
                        <a:rPr lang="en-US" sz="1000"/>
                        <a:t>0.0240%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11394713"/>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45959</a:t>
                      </a:r>
                      <a:endParaRPr lang="en-US" sz="1000"/>
                    </a:p>
                  </a:txBody>
                  <a:tcPr/>
                </a:tc>
                <a:tc>
                  <a:txBody>
                    <a:bodyPr/>
                    <a:lstStyle/>
                    <a:p>
                      <a:r>
                        <a:rPr lang="en-US" sz="1000"/>
                        <a:t>347</a:t>
                      </a:r>
                      <a:endParaRPr lang="en-US" sz="1000"/>
                    </a:p>
                  </a:txBody>
                  <a:tcPr/>
                </a:tc>
                <a:tc>
                  <a:txBody>
                    <a:bodyPr/>
                    <a:lstStyle/>
                    <a:p>
                      <a:r>
                        <a:rPr lang="en-US" sz="1000"/>
                        <a:t>25</a:t>
                      </a:r>
                      <a:endParaRPr lang="en-US" sz="1000"/>
                    </a:p>
                  </a:txBody>
                  <a:tcPr/>
                </a:tc>
                <a:tc>
                  <a:txBody>
                    <a:bodyPr/>
                    <a:lstStyle/>
                    <a:p>
                      <a:r>
                        <a:rPr lang="en-US" sz="1000"/>
                        <a:t>272</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0.0264%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12182160"/>
                  </a:ext>
                </a:extLst>
              </a:tr>
              <a:tr h="370840">
                <a:tc>
                  <a:txBody>
                    <a:bodyPr/>
                    <a:lstStyle/>
                    <a:p>
                      <a:r>
                        <a:rPr lang="en-US" sz="1000"/>
                        <a:t>Bank Boubyan - Official Page</a:t>
                      </a:r>
                      <a:endParaRPr lang="en-US" sz="1000"/>
                    </a:p>
                  </a:txBody>
                  <a:tcPr/>
                </a:tc>
                <a:tc>
                  <a:txBody>
                    <a:bodyPr/>
                    <a:lstStyle/>
                    <a:p>
                      <a:r>
                        <a:rPr lang="en-US" sz="1000"/>
                        <a:t>16415</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26069307"/>
                  </a:ext>
                </a:extLst>
              </a:tr>
              <a:tr h="370840">
                <a:tc>
                  <a:txBody>
                    <a:bodyPr/>
                    <a:lstStyle/>
                    <a:p>
                      <a:r>
                        <a:rPr lang="en-US" sz="1000"/>
                        <a:t>NBKGroup</a:t>
                      </a:r>
                      <a:endParaRPr lang="en-US" sz="1000"/>
                    </a:p>
                  </a:txBody>
                  <a:tcPr/>
                </a:tc>
                <a:tc>
                  <a:txBody>
                    <a:bodyPr/>
                    <a:lstStyle/>
                    <a:p>
                      <a:r>
                        <a:rPr lang="en-US" sz="1000"/>
                        <a:t>165648</a:t>
                      </a:r>
                      <a:endParaRPr lang="en-US" sz="1000"/>
                    </a:p>
                  </a:txBody>
                  <a:tcPr/>
                </a:tc>
                <a:tc>
                  <a:txBody>
                    <a:bodyPr/>
                    <a:lstStyle/>
                    <a:p>
                      <a:r>
                        <a:rPr lang="en-US" sz="1000"/>
                        <a:t>12539</a:t>
                      </a:r>
                      <a:endParaRPr lang="en-US" sz="1000"/>
                    </a:p>
                  </a:txBody>
                  <a:tcPr/>
                </a:tc>
                <a:tc>
                  <a:txBody>
                    <a:bodyPr/>
                    <a:lstStyle/>
                    <a:p>
                      <a:r>
                        <a:rPr lang="en-US" sz="1000"/>
                        <a:t>216</a:t>
                      </a:r>
                      <a:endParaRPr lang="en-US" sz="1000"/>
                    </a:p>
                  </a:txBody>
                  <a:tcPr/>
                </a:tc>
                <a:tc>
                  <a:txBody>
                    <a:bodyPr/>
                    <a:lstStyle/>
                    <a:p>
                      <a:r>
                        <a:rPr lang="en-US" sz="1000"/>
                        <a:t>5487</a:t>
                      </a:r>
                      <a:endParaRPr lang="en-US" sz="1000"/>
                    </a:p>
                  </a:txBody>
                  <a:tcPr/>
                </a:tc>
                <a:tc>
                  <a:txBody>
                    <a:bodyPr/>
                    <a:lstStyle/>
                    <a:p>
                      <a:r>
                        <a:rPr lang="en-US" sz="1000"/>
                        <a:t>747</a:t>
                      </a:r>
                      <a:endParaRPr lang="en-US" sz="1000"/>
                    </a:p>
                  </a:txBody>
                  <a:tcPr/>
                </a:tc>
                <a:tc>
                  <a:txBody>
                    <a:bodyPr/>
                    <a:lstStyle/>
                    <a:p>
                      <a:r>
                        <a:rPr lang="en-US" sz="1000"/>
                        <a:t>261</a:t>
                      </a:r>
                      <a:endParaRPr lang="en-US" sz="1000"/>
                    </a:p>
                  </a:txBody>
                  <a:tcPr/>
                </a:tc>
                <a:tc>
                  <a:txBody>
                    <a:bodyPr/>
                    <a:lstStyle/>
                    <a:p>
                      <a:r>
                        <a:rPr lang="en-US" sz="1000"/>
                        <a:t>0</a:t>
                      </a:r>
                      <a:endParaRPr lang="en-US" sz="1000"/>
                    </a:p>
                  </a:txBody>
                  <a:tcPr/>
                </a:tc>
                <a:tc>
                  <a:txBody>
                    <a:bodyPr/>
                    <a:lstStyle/>
                    <a:p>
                      <a:r>
                        <a:rPr lang="en-US" sz="1000"/>
                        <a:t>0.0189%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8103342"/>
                  </a:ext>
                </a:extLst>
              </a:tr>
              <a:tr h="370840">
                <a:tc>
                  <a:txBody>
                    <a:bodyPr/>
                    <a:lstStyle/>
                    <a:p>
                      <a:r>
                        <a:rPr lang="en-US" sz="1000"/>
                        <a:t>Gulf Bank</a:t>
                      </a:r>
                      <a:endParaRPr lang="en-US" sz="1000"/>
                    </a:p>
                  </a:txBody>
                  <a:tcPr/>
                </a:tc>
                <a:tc>
                  <a:txBody>
                    <a:bodyPr/>
                    <a:lstStyle/>
                    <a:p>
                      <a:r>
                        <a:rPr lang="en-US" sz="1000"/>
                        <a:t>98200</a:t>
                      </a:r>
                      <a:endParaRPr lang="en-US" sz="1000"/>
                    </a:p>
                  </a:txBody>
                  <a:tcPr/>
                </a:tc>
                <a:tc>
                  <a:txBody>
                    <a:bodyPr/>
                    <a:lstStyle/>
                    <a:p>
                      <a:r>
                        <a:rPr lang="en-US" sz="1000"/>
                        <a:t>289</a:t>
                      </a:r>
                      <a:endParaRPr lang="en-US" sz="1000"/>
                    </a:p>
                  </a:txBody>
                  <a:tcPr/>
                </a:tc>
                <a:tc>
                  <a:txBody>
                    <a:bodyPr/>
                    <a:lstStyle/>
                    <a:p>
                      <a:r>
                        <a:rPr lang="en-US" sz="1000"/>
                        <a:t>57</a:t>
                      </a:r>
                      <a:endParaRPr lang="en-US" sz="1000"/>
                    </a:p>
                  </a:txBody>
                  <a:tcPr/>
                </a:tc>
                <a:tc>
                  <a:txBody>
                    <a:bodyPr/>
                    <a:lstStyle/>
                    <a:p>
                      <a:r>
                        <a:rPr lang="en-US" sz="1000"/>
                        <a:t>1018</a:t>
                      </a:r>
                      <a:endParaRPr lang="en-US" sz="1000"/>
                    </a:p>
                  </a:txBody>
                  <a:tcPr/>
                </a:tc>
                <a:tc>
                  <a:txBody>
                    <a:bodyPr/>
                    <a:lstStyle/>
                    <a:p>
                      <a:r>
                        <a:rPr lang="en-US" sz="1000"/>
                        <a:t>30</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0.0190%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31658147"/>
                  </a:ext>
                </a:extLst>
              </a:tr>
              <a:tr h="370840">
                <a:tc>
                  <a:txBody>
                    <a:bodyPr/>
                    <a:lstStyle/>
                    <a:p>
                      <a:r>
                        <a:rPr lang="en-US" sz="1000"/>
                        <a:t>Warba Bank</a:t>
                      </a:r>
                      <a:endParaRPr lang="en-US" sz="1000"/>
                    </a:p>
                  </a:txBody>
                  <a:tcPr/>
                </a:tc>
                <a:tc>
                  <a:txBody>
                    <a:bodyPr/>
                    <a:lstStyle/>
                    <a:p>
                      <a:r>
                        <a:rPr lang="en-US" sz="1000"/>
                        <a:t>21103</a:t>
                      </a:r>
                      <a:endParaRPr lang="en-US" sz="1000"/>
                    </a:p>
                  </a:txBody>
                  <a:tcPr/>
                </a:tc>
                <a:tc>
                  <a:txBody>
                    <a:bodyPr/>
                    <a:lstStyle/>
                    <a:p>
                      <a:r>
                        <a:rPr lang="en-US" sz="1000"/>
                        <a:t>987</a:t>
                      </a:r>
                      <a:endParaRPr lang="en-US" sz="1000"/>
                    </a:p>
                  </a:txBody>
                  <a:tcPr/>
                </a:tc>
                <a:tc>
                  <a:txBody>
                    <a:bodyPr/>
                    <a:lstStyle/>
                    <a:p>
                      <a:r>
                        <a:rPr lang="en-US" sz="1000"/>
                        <a:t>121</a:t>
                      </a:r>
                      <a:endParaRPr lang="en-US" sz="1000"/>
                    </a:p>
                  </a:txBody>
                  <a:tcPr/>
                </a:tc>
                <a:tc>
                  <a:txBody>
                    <a:bodyPr/>
                    <a:lstStyle/>
                    <a:p>
                      <a:r>
                        <a:rPr lang="en-US" sz="1000"/>
                        <a:t>790</a:t>
                      </a:r>
                      <a:endParaRPr lang="en-US" sz="1000"/>
                    </a:p>
                  </a:txBody>
                  <a:tcPr/>
                </a:tc>
                <a:tc>
                  <a:txBody>
                    <a:bodyPr/>
                    <a:lstStyle/>
                    <a:p>
                      <a:r>
                        <a:rPr lang="en-US" sz="1000"/>
                        <a:t>279</a:t>
                      </a:r>
                      <a:endParaRPr lang="en-US" sz="1000"/>
                    </a:p>
                  </a:txBody>
                  <a:tcPr/>
                </a:tc>
                <a:tc>
                  <a:txBody>
                    <a:bodyPr/>
                    <a:lstStyle/>
                    <a:p>
                      <a:r>
                        <a:rPr lang="en-US" sz="1000"/>
                        <a:t>93</a:t>
                      </a:r>
                      <a:endParaRPr lang="en-US" sz="1000"/>
                    </a:p>
                  </a:txBody>
                  <a:tcPr/>
                </a:tc>
                <a:tc>
                  <a:txBody>
                    <a:bodyPr/>
                    <a:lstStyle/>
                    <a:p>
                      <a:r>
                        <a:rPr lang="en-US" sz="1000"/>
                        <a:t>0</a:t>
                      </a:r>
                      <a:endParaRPr lang="en-US" sz="1000"/>
                    </a:p>
                  </a:txBody>
                  <a:tcPr/>
                </a:tc>
                <a:tc>
                  <a:txBody>
                    <a:bodyPr/>
                    <a:lstStyle/>
                    <a:p>
                      <a:r>
                        <a:rPr lang="en-US" sz="1000"/>
                        <a:t>0.0466%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33831592"/>
                  </a:ext>
                </a:extLst>
              </a:tr>
              <a:tr h="370840">
                <a:tc>
                  <a:txBody>
                    <a:bodyPr/>
                    <a:lstStyle/>
                    <a:p>
                      <a:r>
                        <a:rPr lang="en-US" sz="1000"/>
                        <a:t>Commercial Bank of Kuwait</a:t>
                      </a:r>
                      <a:endParaRPr lang="en-US" sz="1000"/>
                    </a:p>
                  </a:txBody>
                  <a:tcPr/>
                </a:tc>
                <a:tc>
                  <a:txBody>
                    <a:bodyPr/>
                    <a:lstStyle/>
                    <a:p>
                      <a:r>
                        <a:rPr lang="en-US" sz="1000"/>
                        <a:t>7317</a:t>
                      </a:r>
                      <a:endParaRPr lang="en-US" sz="1000"/>
                    </a:p>
                  </a:txBody>
                  <a:tcPr/>
                </a:tc>
                <a:tc>
                  <a:txBody>
                    <a:bodyPr/>
                    <a:lstStyle/>
                    <a:p>
                      <a:r>
                        <a:rPr lang="en-US" sz="1000"/>
                        <a:t>165</a:t>
                      </a:r>
                      <a:endParaRPr lang="en-US" sz="1000"/>
                    </a:p>
                  </a:txBody>
                  <a:tcPr/>
                </a:tc>
                <a:tc>
                  <a:txBody>
                    <a:bodyPr/>
                    <a:lstStyle/>
                    <a:p>
                      <a:r>
                        <a:rPr lang="en-US" sz="1000"/>
                        <a:t>126</a:t>
                      </a:r>
                      <a:endParaRPr lang="en-US" sz="1000"/>
                    </a:p>
                  </a:txBody>
                  <a:tcPr/>
                </a:tc>
                <a:tc>
                  <a:txBody>
                    <a:bodyPr/>
                    <a:lstStyle/>
                    <a:p>
                      <a:r>
                        <a:rPr lang="en-US" sz="1000"/>
                        <a:t>1629</a:t>
                      </a:r>
                      <a:endParaRPr lang="en-US" sz="1000"/>
                    </a:p>
                  </a:txBody>
                  <a:tcPr/>
                </a:tc>
                <a:tc>
                  <a:txBody>
                    <a:bodyPr/>
                    <a:lstStyle/>
                    <a:p>
                      <a:r>
                        <a:rPr lang="en-US" sz="1000"/>
                        <a:t>147</a:t>
                      </a:r>
                      <a:endParaRPr lang="en-US" sz="1000"/>
                    </a:p>
                  </a:txBody>
                  <a:tcPr/>
                </a:tc>
                <a:tc>
                  <a:txBody>
                    <a:bodyPr/>
                    <a:lstStyle/>
                    <a:p>
                      <a:r>
                        <a:rPr lang="en-US" sz="1000"/>
                        <a:t>19</a:t>
                      </a:r>
                      <a:endParaRPr lang="en-US" sz="1000"/>
                    </a:p>
                  </a:txBody>
                  <a:tcPr/>
                </a:tc>
                <a:tc>
                  <a:txBody>
                    <a:bodyPr/>
                    <a:lstStyle/>
                    <a:p>
                      <a:r>
                        <a:rPr lang="en-US" sz="1000"/>
                        <a:t>1</a:t>
                      </a:r>
                      <a:endParaRPr lang="en-US" sz="1000"/>
                    </a:p>
                  </a:txBody>
                  <a:tcPr/>
                </a:tc>
                <a:tc>
                  <a:txBody>
                    <a:bodyPr/>
                    <a:lstStyle/>
                    <a:p>
                      <a:r>
                        <a:rPr lang="en-US" sz="1000"/>
                        <a:t>0.1969%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75825586"/>
                  </a:ext>
                </a:extLst>
              </a:tr>
              <a:tr h="370840">
                <a:tc>
                  <a:txBody>
                    <a:bodyPr/>
                    <a:lstStyle/>
                    <a:p>
                      <a:r>
                        <a:rPr lang="nl-NL" sz="1000"/>
                        <a:t>Al Ahli Bank of Kuwait</a:t>
                      </a:r>
                      <a:endParaRPr lang="en-US" sz="1000"/>
                    </a:p>
                  </a:txBody>
                  <a:tcPr/>
                </a:tc>
                <a:tc>
                  <a:txBody>
                    <a:bodyPr/>
                    <a:lstStyle/>
                    <a:p>
                      <a:r>
                        <a:rPr lang="en-US" sz="1000"/>
                        <a:t>10543</a:t>
                      </a:r>
                      <a:endParaRPr lang="en-US" sz="1000"/>
                    </a:p>
                  </a:txBody>
                  <a:tcPr/>
                </a:tc>
                <a:tc>
                  <a:txBody>
                    <a:bodyPr/>
                    <a:lstStyle/>
                    <a:p>
                      <a:r>
                        <a:rPr lang="en-US" sz="1000"/>
                        <a:t>1175</a:t>
                      </a:r>
                      <a:endParaRPr lang="en-US" sz="1000"/>
                    </a:p>
                  </a:txBody>
                  <a:tcPr/>
                </a:tc>
                <a:tc>
                  <a:txBody>
                    <a:bodyPr/>
                    <a:lstStyle/>
                    <a:p>
                      <a:r>
                        <a:rPr lang="en-US" sz="1000"/>
                        <a:t>103</a:t>
                      </a:r>
                      <a:endParaRPr lang="en-US" sz="1000"/>
                    </a:p>
                  </a:txBody>
                  <a:tcPr/>
                </a:tc>
                <a:tc>
                  <a:txBody>
                    <a:bodyPr/>
                    <a:lstStyle/>
                    <a:p>
                      <a:r>
                        <a:rPr lang="en-US" sz="1000"/>
                        <a:t>407</a:t>
                      </a:r>
                      <a:endParaRPr lang="en-US" sz="1000"/>
                    </a:p>
                  </a:txBody>
                  <a:tcPr/>
                </a:tc>
                <a:tc>
                  <a:txBody>
                    <a:bodyPr/>
                    <a:lstStyle/>
                    <a:p>
                      <a:r>
                        <a:rPr lang="en-US" sz="1000"/>
                        <a:t>17</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0.0419%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6789122"/>
                  </a:ext>
                </a:extLst>
              </a:tr>
              <a:tr h="370840">
                <a:tc>
                  <a:txBody>
                    <a:bodyPr/>
                    <a:lstStyle/>
                    <a:p>
                      <a:r>
                        <a:rPr lang="en-US" sz="1000"/>
                        <a:t>Burgan Bank</a:t>
                      </a:r>
                      <a:endParaRPr lang="en-US" sz="1000"/>
                    </a:p>
                  </a:txBody>
                  <a:tcPr/>
                </a:tc>
                <a:tc>
                  <a:txBody>
                    <a:bodyPr/>
                    <a:lstStyle/>
                    <a:p>
                      <a:r>
                        <a:rPr lang="en-US" sz="1000"/>
                        <a:t>8796</a:t>
                      </a:r>
                      <a:endParaRPr lang="en-US" sz="1000"/>
                    </a:p>
                  </a:txBody>
                  <a:tcPr/>
                </a:tc>
                <a:tc>
                  <a:txBody>
                    <a:bodyPr/>
                    <a:lstStyle/>
                    <a:p>
                      <a:r>
                        <a:rPr lang="en-US" sz="1000"/>
                        <a:t>53</a:t>
                      </a:r>
                      <a:endParaRPr lang="en-US" sz="1000"/>
                    </a:p>
                  </a:txBody>
                  <a:tcPr/>
                </a:tc>
                <a:tc>
                  <a:txBody>
                    <a:bodyPr/>
                    <a:lstStyle/>
                    <a:p>
                      <a:r>
                        <a:rPr lang="en-US" sz="1000"/>
                        <a:t>42</a:t>
                      </a:r>
                      <a:endParaRPr lang="en-US" sz="1000"/>
                    </a:p>
                  </a:txBody>
                  <a:tcPr/>
                </a:tc>
                <a:tc>
                  <a:txBody>
                    <a:bodyPr/>
                    <a:lstStyle/>
                    <a:p>
                      <a:r>
                        <a:rPr lang="en-US" sz="1000"/>
                        <a:t>107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0.0318%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501778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466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0972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060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9776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12/09/2016 - 12/15/2016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05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27244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6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5803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80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7070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12/15/2016 - 12/19/2016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768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460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6230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20121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135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7483215"/>
                    </a:ext>
                  </a:extLst>
                </a:gridCol>
                <a:gridCol w="1234440">
                  <a:extLst>
                    <a:ext uri="{9D8B030D-6E8A-4147-A177-3AD203B41FA5}">
                      <a16:colId xmlns:a16="http://schemas.microsoft.com/office/drawing/2014/main" val="2887382090"/>
                    </a:ext>
                  </a:extLst>
                </a:gridCol>
                <a:gridCol w="1234440">
                  <a:extLst>
                    <a:ext uri="{9D8B030D-6E8A-4147-A177-3AD203B41FA5}">
                      <a16:colId xmlns:a16="http://schemas.microsoft.com/office/drawing/2014/main" val="655950695"/>
                    </a:ext>
                  </a:extLst>
                </a:gridCol>
                <a:gridCol w="1234440">
                  <a:extLst>
                    <a:ext uri="{9D8B030D-6E8A-4147-A177-3AD203B41FA5}">
                      <a16:colId xmlns:a16="http://schemas.microsoft.com/office/drawing/2014/main" val="1696898469"/>
                    </a:ext>
                  </a:extLst>
                </a:gridCol>
                <a:gridCol w="1234440">
                  <a:extLst>
                    <a:ext uri="{9D8B030D-6E8A-4147-A177-3AD203B41FA5}">
                      <a16:colId xmlns:a16="http://schemas.microsoft.com/office/drawing/2014/main" val="1514877062"/>
                    </a:ext>
                  </a:extLst>
                </a:gridCol>
                <a:gridCol w="1234440">
                  <a:extLst>
                    <a:ext uri="{9D8B030D-6E8A-4147-A177-3AD203B41FA5}">
                      <a16:colId xmlns:a16="http://schemas.microsoft.com/office/drawing/2014/main" val="152571537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584915572"/>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1192390778"/>
                  </a:ext>
                </a:extLst>
              </a:tr>
              <a:tr h="370840">
                <a:tc>
                  <a:txBody>
                    <a:bodyPr/>
                    <a:lstStyle/>
                    <a:p>
                      <a:r>
                        <a:rPr lang="ar-AE" sz="1000"/>
                        <a:t>#قطر</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335322427"/>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1268885522"/>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4208050294"/>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4157611500"/>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3556228664"/>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2359879449"/>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247992455"/>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3214544334"/>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174481953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871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8922863"/>
                    </a:ext>
                  </a:extLst>
                </a:gridCol>
                <a:gridCol w="1234440">
                  <a:extLst>
                    <a:ext uri="{9D8B030D-6E8A-4147-A177-3AD203B41FA5}">
                      <a16:colId xmlns:a16="http://schemas.microsoft.com/office/drawing/2014/main" val="1431749345"/>
                    </a:ext>
                  </a:extLst>
                </a:gridCol>
                <a:gridCol w="1234440">
                  <a:extLst>
                    <a:ext uri="{9D8B030D-6E8A-4147-A177-3AD203B41FA5}">
                      <a16:colId xmlns:a16="http://schemas.microsoft.com/office/drawing/2014/main" val="1043765215"/>
                    </a:ext>
                  </a:extLst>
                </a:gridCol>
                <a:gridCol w="1234440">
                  <a:extLst>
                    <a:ext uri="{9D8B030D-6E8A-4147-A177-3AD203B41FA5}">
                      <a16:colId xmlns:a16="http://schemas.microsoft.com/office/drawing/2014/main" val="1587101833"/>
                    </a:ext>
                  </a:extLst>
                </a:gridCol>
                <a:gridCol w="1234440">
                  <a:extLst>
                    <a:ext uri="{9D8B030D-6E8A-4147-A177-3AD203B41FA5}">
                      <a16:colId xmlns:a16="http://schemas.microsoft.com/office/drawing/2014/main" val="2476180045"/>
                    </a:ext>
                  </a:extLst>
                </a:gridCol>
                <a:gridCol w="1234440">
                  <a:extLst>
                    <a:ext uri="{9D8B030D-6E8A-4147-A177-3AD203B41FA5}">
                      <a16:colId xmlns:a16="http://schemas.microsoft.com/office/drawing/2014/main" val="374275875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132034581"/>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467249881"/>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1504977293"/>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537707512"/>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049717665"/>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880711425"/>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719891391"/>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186820095"/>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1210377576"/>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453952533"/>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105153977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796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5388556"/>
                    </a:ext>
                  </a:extLst>
                </a:gridCol>
                <a:gridCol w="1234440">
                  <a:extLst>
                    <a:ext uri="{9D8B030D-6E8A-4147-A177-3AD203B41FA5}">
                      <a16:colId xmlns:a16="http://schemas.microsoft.com/office/drawing/2014/main" val="197605717"/>
                    </a:ext>
                  </a:extLst>
                </a:gridCol>
                <a:gridCol w="1234440">
                  <a:extLst>
                    <a:ext uri="{9D8B030D-6E8A-4147-A177-3AD203B41FA5}">
                      <a16:colId xmlns:a16="http://schemas.microsoft.com/office/drawing/2014/main" val="867037753"/>
                    </a:ext>
                  </a:extLst>
                </a:gridCol>
                <a:gridCol w="1234440">
                  <a:extLst>
                    <a:ext uri="{9D8B030D-6E8A-4147-A177-3AD203B41FA5}">
                      <a16:colId xmlns:a16="http://schemas.microsoft.com/office/drawing/2014/main" val="2116556662"/>
                    </a:ext>
                  </a:extLst>
                </a:gridCol>
                <a:gridCol w="1234440">
                  <a:extLst>
                    <a:ext uri="{9D8B030D-6E8A-4147-A177-3AD203B41FA5}">
                      <a16:colId xmlns:a16="http://schemas.microsoft.com/office/drawing/2014/main" val="785970805"/>
                    </a:ext>
                  </a:extLst>
                </a:gridCol>
                <a:gridCol w="1234440">
                  <a:extLst>
                    <a:ext uri="{9D8B030D-6E8A-4147-A177-3AD203B41FA5}">
                      <a16:colId xmlns:a16="http://schemas.microsoft.com/office/drawing/2014/main" val="160774812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960048922"/>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929629459"/>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380247346"/>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3920870390"/>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728225535"/>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75866915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18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3727699"/>
                    </a:ext>
                  </a:extLst>
                </a:gridCol>
                <a:gridCol w="658368">
                  <a:extLst>
                    <a:ext uri="{9D8B030D-6E8A-4147-A177-3AD203B41FA5}">
                      <a16:colId xmlns:a16="http://schemas.microsoft.com/office/drawing/2014/main" val="2676476080"/>
                    </a:ext>
                  </a:extLst>
                </a:gridCol>
                <a:gridCol w="658368">
                  <a:extLst>
                    <a:ext uri="{9D8B030D-6E8A-4147-A177-3AD203B41FA5}">
                      <a16:colId xmlns:a16="http://schemas.microsoft.com/office/drawing/2014/main" val="3366251780"/>
                    </a:ext>
                  </a:extLst>
                </a:gridCol>
                <a:gridCol w="658368">
                  <a:extLst>
                    <a:ext uri="{9D8B030D-6E8A-4147-A177-3AD203B41FA5}">
                      <a16:colId xmlns:a16="http://schemas.microsoft.com/office/drawing/2014/main" val="4188329068"/>
                    </a:ext>
                  </a:extLst>
                </a:gridCol>
                <a:gridCol w="658368">
                  <a:extLst>
                    <a:ext uri="{9D8B030D-6E8A-4147-A177-3AD203B41FA5}">
                      <a16:colId xmlns:a16="http://schemas.microsoft.com/office/drawing/2014/main" val="1930028706"/>
                    </a:ext>
                  </a:extLst>
                </a:gridCol>
                <a:gridCol w="658368">
                  <a:extLst>
                    <a:ext uri="{9D8B030D-6E8A-4147-A177-3AD203B41FA5}">
                      <a16:colId xmlns:a16="http://schemas.microsoft.com/office/drawing/2014/main" val="3460796518"/>
                    </a:ext>
                  </a:extLst>
                </a:gridCol>
                <a:gridCol w="658368">
                  <a:extLst>
                    <a:ext uri="{9D8B030D-6E8A-4147-A177-3AD203B41FA5}">
                      <a16:colId xmlns:a16="http://schemas.microsoft.com/office/drawing/2014/main" val="3413526725"/>
                    </a:ext>
                  </a:extLst>
                </a:gridCol>
                <a:gridCol w="658368">
                  <a:extLst>
                    <a:ext uri="{9D8B030D-6E8A-4147-A177-3AD203B41FA5}">
                      <a16:colId xmlns:a16="http://schemas.microsoft.com/office/drawing/2014/main" val="230027203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43950585"/>
                  </a:ext>
                </a:extLst>
              </a:tr>
              <a:tr h="370840">
                <a:tc>
                  <a:txBody>
                    <a:bodyPr/>
                    <a:lstStyle/>
                    <a:p>
                      <a:r>
                        <a:rPr lang="en-US" sz="1000" b="1"/>
                        <a:t>Kuwait Finance House ( KFH ) - 2016-12-07 15:23:32</a:t>
                      </a:r>
                      <a:r>
                        <a:rPr lang="en-US" sz="1000"/>
                        <a:t>
</a:t>
                      </a:r>
                      <a:r>
                        <a:rPr lang="ar-AE" sz="1000"/>
                        <a:t>الكويت والسعودية قلبان في جوف واحد
</a:t>
                      </a:r>
                      <a:r>
                        <a:rPr lang="en-US" sz="1000"/>
                        <a:t>🇸🇦🇰🇼
#</a:t>
                      </a:r>
                      <a:r>
                        <a:rPr lang="ar-AE" sz="1000"/>
                        <a:t>الكويت_ترحب_بسلمان</a:t>
                      </a:r>
                      <a:endParaRPr lang="en-US" sz="1000"/>
                    </a:p>
                  </a:txBody>
                  <a:tcPr/>
                </a:tc>
                <a:tc>
                  <a:txBody>
                    <a:bodyPr/>
                    <a:lstStyle/>
                    <a:p>
                      <a:r>
                        <a:rPr lang="en-US" sz="1000"/>
                        <a:t>523</a:t>
                      </a:r>
                      <a:endParaRPr lang="en-US" sz="1000"/>
                    </a:p>
                  </a:txBody>
                  <a:tcPr/>
                </a:tc>
                <a:tc>
                  <a:txBody>
                    <a:bodyPr/>
                    <a:lstStyle/>
                    <a:p>
                      <a:r>
                        <a:rPr lang="en-US" sz="1000"/>
                        <a:t>437</a:t>
                      </a:r>
                      <a:endParaRPr lang="en-US" sz="1000"/>
                    </a:p>
                  </a:txBody>
                  <a:tcPr/>
                </a:tc>
                <a:tc>
                  <a:txBody>
                    <a:bodyPr/>
                    <a:lstStyle/>
                    <a:p>
                      <a:r>
                        <a:rPr lang="en-US" sz="1000"/>
                        <a:t>8</a:t>
                      </a:r>
                      <a:endParaRPr lang="en-US" sz="1000"/>
                    </a:p>
                  </a:txBody>
                  <a:tcPr/>
                </a:tc>
                <a:tc>
                  <a:txBody>
                    <a:bodyPr/>
                    <a:lstStyle/>
                    <a:p>
                      <a:r>
                        <a:rPr lang="en-US" sz="1000"/>
                        <a:t>78</a:t>
                      </a:r>
                      <a:endParaRPr lang="en-US" sz="1000"/>
                    </a:p>
                  </a:txBody>
                  <a:tcPr/>
                </a:tc>
                <a:tc>
                  <a:txBody>
                    <a:bodyPr/>
                    <a:lstStyle/>
                    <a:p>
                      <a:r>
                        <a:rPr lang="en-US" sz="1000"/>
                        <a:t>0.3105%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85910636"/>
                  </a:ext>
                </a:extLst>
              </a:tr>
              <a:tr h="370840">
                <a:tc>
                  <a:txBody>
                    <a:bodyPr/>
                    <a:lstStyle/>
                    <a:p>
                      <a:r>
                        <a:rPr lang="en-US" sz="1000" b="1"/>
                        <a:t>Kuwait Finance House ( KFH ) - 2016-12-08 08:54:53</a:t>
                      </a:r>
                      <a:r>
                        <a:rPr lang="en-US" sz="1000"/>
                        <a:t>
</a:t>
                      </a:r>
                      <a:r>
                        <a:rPr lang="ar-AE" sz="1000"/>
                        <a:t>ترحب مجموعة بيت التمويل الكويتي "بيتك"
بخادم الحرمين الشريفين
الملك سلمان بن عبدالعزيز آل سعود حفظه الله ورعاه
ضيفاً عزيزاً على أخيه صاحب السمو أمير البلاد
الشيخ صباح الأحمد الجابر الصباح حفظه الله ورعاه
متمنين لجلالته طيب الإقامة بين أهله وأحبائه في بلده الكويت
#الكويت_ترحب_بسلمان</a:t>
                      </a:r>
                      <a:endParaRPr lang="en-US" sz="1000"/>
                    </a:p>
                  </a:txBody>
                  <a:tcPr/>
                </a:tc>
                <a:tc>
                  <a:txBody>
                    <a:bodyPr/>
                    <a:lstStyle/>
                    <a:p>
                      <a:r>
                        <a:rPr lang="en-US" sz="1000"/>
                        <a:t>452</a:t>
                      </a:r>
                      <a:endParaRPr lang="en-US" sz="1000"/>
                    </a:p>
                  </a:txBody>
                  <a:tcPr/>
                </a:tc>
                <a:tc>
                  <a:txBody>
                    <a:bodyPr/>
                    <a:lstStyle/>
                    <a:p>
                      <a:r>
                        <a:rPr lang="en-US" sz="1000"/>
                        <a:t>402</a:t>
                      </a:r>
                      <a:endParaRPr lang="en-US" sz="1000"/>
                    </a:p>
                  </a:txBody>
                  <a:tcPr/>
                </a:tc>
                <a:tc>
                  <a:txBody>
                    <a:bodyPr/>
                    <a:lstStyle/>
                    <a:p>
                      <a:r>
                        <a:rPr lang="en-US" sz="1000"/>
                        <a:t>12</a:t>
                      </a:r>
                      <a:endParaRPr lang="en-US" sz="1000"/>
                    </a:p>
                  </a:txBody>
                  <a:tcPr/>
                </a:tc>
                <a:tc>
                  <a:txBody>
                    <a:bodyPr/>
                    <a:lstStyle/>
                    <a:p>
                      <a:r>
                        <a:rPr lang="en-US" sz="1000"/>
                        <a:t>38</a:t>
                      </a:r>
                      <a:endParaRPr lang="en-US" sz="1000"/>
                    </a:p>
                  </a:txBody>
                  <a:tcPr/>
                </a:tc>
                <a:tc>
                  <a:txBody>
                    <a:bodyPr/>
                    <a:lstStyle/>
                    <a:p>
                      <a:r>
                        <a:rPr lang="en-US" sz="1000"/>
                        <a:t>0.2681%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04421911"/>
                  </a:ext>
                </a:extLst>
              </a:tr>
              <a:tr h="370840">
                <a:tc>
                  <a:txBody>
                    <a:bodyPr/>
                    <a:lstStyle/>
                    <a:p>
                      <a:r>
                        <a:rPr lang="en-US" sz="1000" b="1"/>
                        <a:t>NBKGroup - 2016-11-24 07:58:59</a:t>
                      </a:r>
                      <a:r>
                        <a:rPr lang="en-US" sz="1000"/>
                        <a:t>
#MannequinChallenge</a:t>
                      </a:r>
                      <a:endParaRPr lang="en-US" sz="1000"/>
                    </a:p>
                  </a:txBody>
                  <a:tcPr/>
                </a:tc>
                <a:tc>
                  <a:txBody>
                    <a:bodyPr/>
                    <a:lstStyle/>
                    <a:p>
                      <a:r>
                        <a:rPr lang="en-US" sz="1000"/>
                        <a:t>246</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0.1578%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41773735"/>
                  </a:ext>
                </a:extLst>
              </a:tr>
              <a:tr h="370840">
                <a:tc>
                  <a:txBody>
                    <a:bodyPr/>
                    <a:lstStyle/>
                    <a:p>
                      <a:r>
                        <a:rPr lang="en-US" sz="1000" b="1"/>
                        <a:t>NBKGroup - 2016-12-03 08:07:29</a:t>
                      </a:r>
                      <a:r>
                        <a:rPr lang="en-US" sz="1000"/>
                        <a:t>
</a:t>
                      </a:r>
                      <a:r>
                        <a:rPr lang="ar-AE" sz="1000"/>
                        <a:t>انطلقوا المتسابقين! 
</a:t>
                      </a:r>
                      <a:r>
                        <a:rPr lang="en-US" sz="1000"/>
                        <a:t>The race is on!
#NBKWalkathon #100MillionSteps #100_</a:t>
                      </a:r>
                      <a:r>
                        <a:rPr lang="ar-AE" sz="1000"/>
                        <a:t>مليون_خطوة</a:t>
                      </a:r>
                      <a:endParaRPr lang="en-US" sz="1000"/>
                    </a:p>
                  </a:txBody>
                  <a:tcPr/>
                </a:tc>
                <a:tc>
                  <a:txBody>
                    <a:bodyPr/>
                    <a:lstStyle/>
                    <a:p>
                      <a:r>
                        <a:rPr lang="en-US" sz="1000"/>
                        <a:t>174</a:t>
                      </a:r>
                      <a:endParaRPr lang="en-US" sz="1000"/>
                    </a:p>
                  </a:txBody>
                  <a:tcPr/>
                </a:tc>
                <a:tc>
                  <a:txBody>
                    <a:bodyPr/>
                    <a:lstStyle/>
                    <a:p>
                      <a:r>
                        <a:rPr lang="en-US" sz="1000"/>
                        <a:t>132</a:t>
                      </a:r>
                      <a:endParaRPr lang="en-US" sz="1000"/>
                    </a:p>
                  </a:txBody>
                  <a:tcPr/>
                </a:tc>
                <a:tc>
                  <a:txBody>
                    <a:bodyPr/>
                    <a:lstStyle/>
                    <a:p>
                      <a:r>
                        <a:rPr lang="en-US" sz="1000"/>
                        <a:t>9</a:t>
                      </a:r>
                      <a:endParaRPr lang="en-US" sz="1000"/>
                    </a:p>
                  </a:txBody>
                  <a:tcPr/>
                </a:tc>
                <a:tc>
                  <a:txBody>
                    <a:bodyPr/>
                    <a:lstStyle/>
                    <a:p>
                      <a:r>
                        <a:rPr lang="en-US" sz="1000"/>
                        <a:t>33</a:t>
                      </a:r>
                      <a:endParaRPr lang="en-US" sz="1000"/>
                    </a:p>
                  </a:txBody>
                  <a:tcPr/>
                </a:tc>
                <a:tc>
                  <a:txBody>
                    <a:bodyPr/>
                    <a:lstStyle/>
                    <a:p>
                      <a:r>
                        <a:rPr lang="en-US" sz="1000"/>
                        <a:t>0.1101%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7951397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214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6508115"/>
                    </a:ext>
                  </a:extLst>
                </a:gridCol>
                <a:gridCol w="658368">
                  <a:extLst>
                    <a:ext uri="{9D8B030D-6E8A-4147-A177-3AD203B41FA5}">
                      <a16:colId xmlns:a16="http://schemas.microsoft.com/office/drawing/2014/main" val="395534905"/>
                    </a:ext>
                  </a:extLst>
                </a:gridCol>
                <a:gridCol w="658368">
                  <a:extLst>
                    <a:ext uri="{9D8B030D-6E8A-4147-A177-3AD203B41FA5}">
                      <a16:colId xmlns:a16="http://schemas.microsoft.com/office/drawing/2014/main" val="1998421417"/>
                    </a:ext>
                  </a:extLst>
                </a:gridCol>
                <a:gridCol w="658368">
                  <a:extLst>
                    <a:ext uri="{9D8B030D-6E8A-4147-A177-3AD203B41FA5}">
                      <a16:colId xmlns:a16="http://schemas.microsoft.com/office/drawing/2014/main" val="2060150789"/>
                    </a:ext>
                  </a:extLst>
                </a:gridCol>
                <a:gridCol w="658368">
                  <a:extLst>
                    <a:ext uri="{9D8B030D-6E8A-4147-A177-3AD203B41FA5}">
                      <a16:colId xmlns:a16="http://schemas.microsoft.com/office/drawing/2014/main" val="1335021177"/>
                    </a:ext>
                  </a:extLst>
                </a:gridCol>
                <a:gridCol w="658368">
                  <a:extLst>
                    <a:ext uri="{9D8B030D-6E8A-4147-A177-3AD203B41FA5}">
                      <a16:colId xmlns:a16="http://schemas.microsoft.com/office/drawing/2014/main" val="1585115494"/>
                    </a:ext>
                  </a:extLst>
                </a:gridCol>
                <a:gridCol w="658368">
                  <a:extLst>
                    <a:ext uri="{9D8B030D-6E8A-4147-A177-3AD203B41FA5}">
                      <a16:colId xmlns:a16="http://schemas.microsoft.com/office/drawing/2014/main" val="4004132259"/>
                    </a:ext>
                  </a:extLst>
                </a:gridCol>
                <a:gridCol w="658368">
                  <a:extLst>
                    <a:ext uri="{9D8B030D-6E8A-4147-A177-3AD203B41FA5}">
                      <a16:colId xmlns:a16="http://schemas.microsoft.com/office/drawing/2014/main" val="198791713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82699830"/>
                  </a:ext>
                </a:extLst>
              </a:tr>
              <a:tr h="370840">
                <a:tc>
                  <a:txBody>
                    <a:bodyPr/>
                    <a:lstStyle/>
                    <a:p>
                      <a:r>
                        <a:rPr lang="en-US" sz="1000" b="1"/>
                        <a:t>Warba Bank - 2016-12-17 12:40:27</a:t>
                      </a:r>
                      <a:r>
                        <a:rPr lang="en-US" sz="1000"/>
                        <a:t>
‫</a:t>
                      </a:r>
                      <a:r>
                        <a:rPr lang="ar-AE" sz="1000"/>
                        <a:t>شارك في مسابقة وربة واربح ٥٠ د.ك.‬
‫</a:t>
                      </a:r>
                      <a:r>
                        <a:rPr lang="en-US" sz="1000"/>
                        <a:t>⁦‪https://instagram.com/p/BOHldACAaTa/‬⁩‬</a:t>
                      </a:r>
                      <a:endParaRPr lang="en-US" sz="1000"/>
                    </a:p>
                  </a:txBody>
                  <a:tcPr/>
                </a:tc>
                <a:tc>
                  <a:txBody>
                    <a:bodyPr/>
                    <a:lstStyle/>
                    <a:p>
                      <a:r>
                        <a:rPr lang="en-US" sz="1000"/>
                        <a:t>153</a:t>
                      </a:r>
                      <a:endParaRPr lang="en-US" sz="1000"/>
                    </a:p>
                  </a:txBody>
                  <a:tcPr/>
                </a:tc>
                <a:tc>
                  <a:txBody>
                    <a:bodyPr/>
                    <a:lstStyle/>
                    <a:p>
                      <a:r>
                        <a:rPr lang="en-US" sz="1000"/>
                        <a:t>34</a:t>
                      </a:r>
                      <a:endParaRPr lang="en-US" sz="1000"/>
                    </a:p>
                  </a:txBody>
                  <a:tcPr/>
                </a:tc>
                <a:tc>
                  <a:txBody>
                    <a:bodyPr/>
                    <a:lstStyle/>
                    <a:p>
                      <a:r>
                        <a:rPr lang="en-US" sz="1000"/>
                        <a:t>118</a:t>
                      </a:r>
                      <a:endParaRPr lang="en-US" sz="1000"/>
                    </a:p>
                  </a:txBody>
                  <a:tcPr/>
                </a:tc>
                <a:tc>
                  <a:txBody>
                    <a:bodyPr/>
                    <a:lstStyle/>
                    <a:p>
                      <a:r>
                        <a:rPr lang="en-US" sz="1000"/>
                        <a:t>1</a:t>
                      </a:r>
                      <a:endParaRPr lang="en-US" sz="1000"/>
                    </a:p>
                  </a:txBody>
                  <a:tcPr/>
                </a:tc>
                <a:tc>
                  <a:txBody>
                    <a:bodyPr/>
                    <a:lstStyle/>
                    <a:p>
                      <a:r>
                        <a:rPr lang="en-US" sz="1000"/>
                        <a:t>0.7251%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11107707"/>
                  </a:ext>
                </a:extLst>
              </a:tr>
              <a:tr h="370840">
                <a:tc>
                  <a:txBody>
                    <a:bodyPr/>
                    <a:lstStyle/>
                    <a:p>
                      <a:r>
                        <a:rPr lang="en-US" sz="1000" b="1"/>
                        <a:t>NBKGroup - 2016-12-03 11:23:35</a:t>
                      </a:r>
                      <a:r>
                        <a:rPr lang="en-US" sz="1000"/>
                        <a:t>
</a:t>
                      </a:r>
                      <a:r>
                        <a:rPr lang="ar-AE" sz="1000"/>
                        <a:t>حضور الادارة التنفيذية لبنك الكويت الوطني وتكريم الفائزين بسباق الوطني للمشي 2016. حظا أوفر لمن لم يحالفه الحظ! 
</a:t>
                      </a:r>
                      <a:r>
                        <a:rPr lang="en-US" sz="1000"/>
                        <a:t>NBK's management awarding the winners of #NBKWalkathon 2016. Congratulations!
#100MillionSteps</a:t>
                      </a:r>
                      <a:endParaRPr lang="en-US" sz="1000"/>
                    </a:p>
                  </a:txBody>
                  <a:tcPr/>
                </a:tc>
                <a:tc>
                  <a:txBody>
                    <a:bodyPr/>
                    <a:lstStyle/>
                    <a:p>
                      <a:r>
                        <a:rPr lang="en-US" sz="1000"/>
                        <a:t>146</a:t>
                      </a:r>
                      <a:endParaRPr lang="en-US" sz="1000"/>
                    </a:p>
                  </a:txBody>
                  <a:tcPr/>
                </a:tc>
                <a:tc>
                  <a:txBody>
                    <a:bodyPr/>
                    <a:lstStyle/>
                    <a:p>
                      <a:r>
                        <a:rPr lang="en-US" sz="1000"/>
                        <a:t>114</a:t>
                      </a:r>
                      <a:endParaRPr lang="en-US" sz="1000"/>
                    </a:p>
                  </a:txBody>
                  <a:tcPr/>
                </a:tc>
                <a:tc>
                  <a:txBody>
                    <a:bodyPr/>
                    <a:lstStyle/>
                    <a:p>
                      <a:r>
                        <a:rPr lang="en-US" sz="1000"/>
                        <a:t>21</a:t>
                      </a:r>
                      <a:endParaRPr lang="en-US" sz="1000"/>
                    </a:p>
                  </a:txBody>
                  <a:tcPr/>
                </a:tc>
                <a:tc>
                  <a:txBody>
                    <a:bodyPr/>
                    <a:lstStyle/>
                    <a:p>
                      <a:r>
                        <a:rPr lang="en-US" sz="1000"/>
                        <a:t>11</a:t>
                      </a:r>
                      <a:endParaRPr lang="en-US" sz="1000"/>
                    </a:p>
                  </a:txBody>
                  <a:tcPr/>
                </a:tc>
                <a:tc>
                  <a:txBody>
                    <a:bodyPr/>
                    <a:lstStyle/>
                    <a:p>
                      <a:r>
                        <a:rPr lang="en-US" sz="1000"/>
                        <a:t>0.0924%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13195653"/>
                  </a:ext>
                </a:extLst>
              </a:tr>
              <a:tr h="370840">
                <a:tc>
                  <a:txBody>
                    <a:bodyPr/>
                    <a:lstStyle/>
                    <a:p>
                      <a:r>
                        <a:rPr lang="en-US" sz="1000" b="1"/>
                        <a:t>NBKGroup - 2016-11-26 08:14:07</a:t>
                      </a:r>
                      <a:r>
                        <a:rPr lang="en-US" sz="1000"/>
                        <a:t>
</a:t>
                      </a:r>
                      <a:r>
                        <a:rPr lang="ar-AE" sz="1000"/>
                        <a:t>تعتمد فرص دخولك في سحب الجوهرة  الشهري على 125,000 د.ك على الحد الأدنى للرصيد المتوفر في حسابك في الشهر السابق لشهر السحب #</a:t>
                      </a:r>
                      <a:r>
                        <a:rPr lang="en-US" sz="1000"/>
                        <a:t>NBKJawhara</a:t>
                      </a:r>
                      <a:endParaRPr lang="en-US" sz="1000"/>
                    </a:p>
                  </a:txBody>
                  <a:tcPr/>
                </a:tc>
                <a:tc>
                  <a:txBody>
                    <a:bodyPr/>
                    <a:lstStyle/>
                    <a:p>
                      <a:r>
                        <a:rPr lang="en-US" sz="1000"/>
                        <a:t>136</a:t>
                      </a:r>
                      <a:endParaRPr lang="en-US" sz="1000"/>
                    </a:p>
                  </a:txBody>
                  <a:tcPr/>
                </a:tc>
                <a:tc>
                  <a:txBody>
                    <a:bodyPr/>
                    <a:lstStyle/>
                    <a:p>
                      <a:r>
                        <a:rPr lang="en-US" sz="1000"/>
                        <a:t>91</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0.0870%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50825506"/>
                  </a:ext>
                </a:extLst>
              </a:tr>
              <a:tr h="370840">
                <a:tc>
                  <a:txBody>
                    <a:bodyPr/>
                    <a:lstStyle/>
                    <a:p>
                      <a:r>
                        <a:rPr lang="en-US" sz="1000" b="1"/>
                        <a:t>NBKGroup - 2016-12-06 11:52:55</a:t>
                      </a:r>
                      <a:r>
                        <a:rPr lang="en-US" sz="1000"/>
                        <a:t>
</a:t>
                      </a:r>
                      <a:r>
                        <a:rPr lang="ar-AE" sz="1000"/>
                        <a:t>مبروك عميلنا/ عمار محمود الرابح بالسحب الأسبوعي بمبلغ 5،000 د.ك. يمكن ان تكون انت سعيد الحظ التالي!</a:t>
                      </a:r>
                      <a:endParaRPr lang="en-US" sz="1000"/>
                    </a:p>
                  </a:txBody>
                  <a:tcPr/>
                </a:tc>
                <a:tc>
                  <a:txBody>
                    <a:bodyPr/>
                    <a:lstStyle/>
                    <a:p>
                      <a:r>
                        <a:rPr lang="en-US" sz="1000"/>
                        <a:t>127</a:t>
                      </a:r>
                      <a:endParaRPr lang="en-US" sz="1000"/>
                    </a:p>
                  </a:txBody>
                  <a:tcPr/>
                </a:tc>
                <a:tc>
                  <a:txBody>
                    <a:bodyPr/>
                    <a:lstStyle/>
                    <a:p>
                      <a:r>
                        <a:rPr lang="en-US" sz="1000"/>
                        <a:t>95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0.0799%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67030617"/>
                  </a:ext>
                </a:extLst>
              </a:tr>
              <a:tr h="370840">
                <a:tc>
                  <a:txBody>
                    <a:bodyPr/>
                    <a:lstStyle/>
                    <a:p>
                      <a:r>
                        <a:rPr lang="en-US" sz="1000" b="1"/>
                        <a:t>Warba Bank - 2016-12-08 17:30:25</a:t>
                      </a:r>
                      <a:r>
                        <a:rPr lang="en-US" sz="1000"/>
                        <a:t>
</a:t>
                      </a:r>
                      <a:r>
                        <a:rPr lang="ar-AE" sz="1000"/>
                        <a:t>بنك وربة يرحب بزيارة الملك سلمان بن عبد العزيز لوطنه الثاني الكويت </a:t>
                      </a:r>
                      <a:r>
                        <a:rPr lang="en-US" sz="1000"/>
                        <a:t>🇸🇦🇰🇼
#</a:t>
                      </a:r>
                      <a:r>
                        <a:rPr lang="ar-AE" sz="1000"/>
                        <a:t>بنك_وربة #نتميز_بالحلول
#الكويت_ترحب_بسلمان</a:t>
                      </a:r>
                      <a:endParaRPr lang="en-US" sz="1000"/>
                    </a:p>
                  </a:txBody>
                  <a:tcPr/>
                </a:tc>
                <a:tc>
                  <a:txBody>
                    <a:bodyPr/>
                    <a:lstStyle/>
                    <a:p>
                      <a:r>
                        <a:rPr lang="en-US" sz="1000"/>
                        <a:t>114</a:t>
                      </a:r>
                      <a:endParaRPr lang="en-US" sz="1000"/>
                    </a:p>
                  </a:txBody>
                  <a:tcPr/>
                </a:tc>
                <a:tc>
                  <a:txBody>
                    <a:bodyPr/>
                    <a:lstStyle/>
                    <a:p>
                      <a:r>
                        <a:rPr lang="en-US" sz="1000"/>
                        <a:t>95</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0.5405%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7412678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67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643676"/>
                    </a:ext>
                  </a:extLst>
                </a:gridCol>
                <a:gridCol w="658368">
                  <a:extLst>
                    <a:ext uri="{9D8B030D-6E8A-4147-A177-3AD203B41FA5}">
                      <a16:colId xmlns:a16="http://schemas.microsoft.com/office/drawing/2014/main" val="3511895215"/>
                    </a:ext>
                  </a:extLst>
                </a:gridCol>
                <a:gridCol w="658368">
                  <a:extLst>
                    <a:ext uri="{9D8B030D-6E8A-4147-A177-3AD203B41FA5}">
                      <a16:colId xmlns:a16="http://schemas.microsoft.com/office/drawing/2014/main" val="2094590228"/>
                    </a:ext>
                  </a:extLst>
                </a:gridCol>
                <a:gridCol w="658368">
                  <a:extLst>
                    <a:ext uri="{9D8B030D-6E8A-4147-A177-3AD203B41FA5}">
                      <a16:colId xmlns:a16="http://schemas.microsoft.com/office/drawing/2014/main" val="1182876866"/>
                    </a:ext>
                  </a:extLst>
                </a:gridCol>
                <a:gridCol w="658368">
                  <a:extLst>
                    <a:ext uri="{9D8B030D-6E8A-4147-A177-3AD203B41FA5}">
                      <a16:colId xmlns:a16="http://schemas.microsoft.com/office/drawing/2014/main" val="209543758"/>
                    </a:ext>
                  </a:extLst>
                </a:gridCol>
                <a:gridCol w="658368">
                  <a:extLst>
                    <a:ext uri="{9D8B030D-6E8A-4147-A177-3AD203B41FA5}">
                      <a16:colId xmlns:a16="http://schemas.microsoft.com/office/drawing/2014/main" val="1784358698"/>
                    </a:ext>
                  </a:extLst>
                </a:gridCol>
                <a:gridCol w="658368">
                  <a:extLst>
                    <a:ext uri="{9D8B030D-6E8A-4147-A177-3AD203B41FA5}">
                      <a16:colId xmlns:a16="http://schemas.microsoft.com/office/drawing/2014/main" val="1138296818"/>
                    </a:ext>
                  </a:extLst>
                </a:gridCol>
                <a:gridCol w="658368">
                  <a:extLst>
                    <a:ext uri="{9D8B030D-6E8A-4147-A177-3AD203B41FA5}">
                      <a16:colId xmlns:a16="http://schemas.microsoft.com/office/drawing/2014/main" val="269542623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25939945"/>
                  </a:ext>
                </a:extLst>
              </a:tr>
              <a:tr h="370840">
                <a:tc>
                  <a:txBody>
                    <a:bodyPr/>
                    <a:lstStyle/>
                    <a:p>
                      <a:r>
                        <a:rPr lang="en-US" sz="1000" b="1"/>
                        <a:t>NBKGroup - 2016-12-04 08:28:05</a:t>
                      </a:r>
                      <a:r>
                        <a:rPr lang="en-US" sz="1000"/>
                        <a:t>
#NBKSalaryTransfer
</a:t>
                      </a:r>
                      <a:r>
                        <a:rPr lang="ar-AE" sz="1000"/>
                        <a:t>إن كان راتبك في الوطني فأنت بالتأكيد من الفائزين المحظوظين! جائزة نقدية تبدأ من 100 د.ك وتصل 10000 د.ك، أو قرض يصل الى بقيمة 10000 د.ك لمدة ثلاث سنوات ومن دون فائدة ، بالاضافة إلى فرصة لدخول السحب على سيارة </a:t>
                      </a:r>
                      <a:r>
                        <a:rPr lang="en-US" sz="1000"/>
                        <a:t>Range Rover Evoque </a:t>
                      </a:r>
                      <a:r>
                        <a:rPr lang="ar-AE" sz="1000"/>
                        <a:t>الجديدة!
</a:t>
                      </a:r>
                      <a:r>
                        <a:rPr lang="en-US" sz="1000"/>
                        <a:t>Transfer your salary to NBK and win instantly from KD 100 to KD 10,000 and enter draws throughout the year for a brand new Range Rover Evoque among many other benefits. Visit nbk.com/salarytransfer</a:t>
                      </a:r>
                      <a:endParaRPr lang="en-US" sz="1000"/>
                    </a:p>
                  </a:txBody>
                  <a:tcPr/>
                </a:tc>
                <a:tc>
                  <a:txBody>
                    <a:bodyPr/>
                    <a:lstStyle/>
                    <a:p>
                      <a:r>
                        <a:rPr lang="en-US" sz="1000"/>
                        <a:t>114</a:t>
                      </a:r>
                      <a:endParaRPr lang="en-US" sz="1000"/>
                    </a:p>
                  </a:txBody>
                  <a:tcPr/>
                </a:tc>
                <a:tc>
                  <a:txBody>
                    <a:bodyPr/>
                    <a:lstStyle/>
                    <a:p>
                      <a:r>
                        <a:rPr lang="en-US" sz="1000"/>
                        <a:t>78</a:t>
                      </a:r>
                      <a:endParaRPr lang="en-US" sz="1000"/>
                    </a:p>
                  </a:txBody>
                  <a:tcPr/>
                </a:tc>
                <a:tc>
                  <a:txBody>
                    <a:bodyPr/>
                    <a:lstStyle/>
                    <a:p>
                      <a:r>
                        <a:rPr lang="en-US" sz="1000"/>
                        <a:t>30</a:t>
                      </a:r>
                      <a:endParaRPr lang="en-US" sz="1000"/>
                    </a:p>
                  </a:txBody>
                  <a:tcPr/>
                </a:tc>
                <a:tc>
                  <a:txBody>
                    <a:bodyPr/>
                    <a:lstStyle/>
                    <a:p>
                      <a:r>
                        <a:rPr lang="en-US" sz="1000"/>
                        <a:t>6</a:t>
                      </a:r>
                      <a:endParaRPr lang="en-US" sz="1000"/>
                    </a:p>
                  </a:txBody>
                  <a:tcPr/>
                </a:tc>
                <a:tc>
                  <a:txBody>
                    <a:bodyPr/>
                    <a:lstStyle/>
                    <a:p>
                      <a:r>
                        <a:rPr lang="en-US" sz="1000"/>
                        <a:t>0.0720%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0694946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425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51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490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Sponsored Posts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5420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2556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4759275"/>
                    </a:ext>
                  </a:extLst>
                </a:gridCol>
                <a:gridCol w="1234440">
                  <a:extLst>
                    <a:ext uri="{9D8B030D-6E8A-4147-A177-3AD203B41FA5}">
                      <a16:colId xmlns:a16="http://schemas.microsoft.com/office/drawing/2014/main" val="3215276278"/>
                    </a:ext>
                  </a:extLst>
                </a:gridCol>
                <a:gridCol w="1234440">
                  <a:extLst>
                    <a:ext uri="{9D8B030D-6E8A-4147-A177-3AD203B41FA5}">
                      <a16:colId xmlns:a16="http://schemas.microsoft.com/office/drawing/2014/main" val="834515993"/>
                    </a:ext>
                  </a:extLst>
                </a:gridCol>
                <a:gridCol w="1234440">
                  <a:extLst>
                    <a:ext uri="{9D8B030D-6E8A-4147-A177-3AD203B41FA5}">
                      <a16:colId xmlns:a16="http://schemas.microsoft.com/office/drawing/2014/main" val="912951299"/>
                    </a:ext>
                  </a:extLst>
                </a:gridCol>
                <a:gridCol w="1234440">
                  <a:extLst>
                    <a:ext uri="{9D8B030D-6E8A-4147-A177-3AD203B41FA5}">
                      <a16:colId xmlns:a16="http://schemas.microsoft.com/office/drawing/2014/main" val="2816378679"/>
                    </a:ext>
                  </a:extLst>
                </a:gridCol>
                <a:gridCol w="1234440">
                  <a:extLst>
                    <a:ext uri="{9D8B030D-6E8A-4147-A177-3AD203B41FA5}">
                      <a16:colId xmlns:a16="http://schemas.microsoft.com/office/drawing/2014/main" val="309810745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979487661"/>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099704441"/>
                  </a:ext>
                </a:extLst>
              </a:tr>
              <a:tr h="370840">
                <a:tc>
                  <a:txBody>
                    <a:bodyPr/>
                    <a:lstStyle/>
                    <a:p>
                      <a:r>
                        <a:rPr lang="en-US" sz="1000"/>
                        <a:t>#NBKShabab</a:t>
                      </a:r>
                      <a:endParaRPr lang="en-US" sz="1000"/>
                    </a:p>
                  </a:txBody>
                  <a:tcPr/>
                </a:tc>
                <a:tc>
                  <a:txBody>
                    <a:bodyPr/>
                    <a:lstStyle/>
                    <a:p>
                      <a:r>
                        <a:rPr lang="en-US" sz="1000"/>
                        <a:t>4</a:t>
                      </a:r>
                      <a:endParaRPr lang="en-US" sz="1000"/>
                    </a:p>
                  </a:txBody>
                  <a:tcPr/>
                </a:tc>
                <a:tc>
                  <a:txBody>
                    <a:bodyPr/>
                    <a:lstStyle/>
                    <a:p>
                      <a:r>
                        <a:rPr lang="en-US" sz="1000"/>
                        <a:t>20.75</a:t>
                      </a:r>
                      <a:endParaRPr lang="en-US" sz="1000"/>
                    </a:p>
                  </a:txBody>
                  <a:tcPr/>
                </a:tc>
                <a:tc>
                  <a:txBody>
                    <a:bodyPr/>
                    <a:lstStyle/>
                    <a:p>
                      <a:r>
                        <a:rPr lang="en-US" sz="1000"/>
                        <a:t>0.25</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481572665"/>
                  </a:ext>
                </a:extLst>
              </a:tr>
              <a:tr h="370840">
                <a:tc>
                  <a:txBody>
                    <a:bodyPr/>
                    <a:lstStyle/>
                    <a:p>
                      <a:r>
                        <a:rPr lang="en-US" sz="1000"/>
                        <a:t>#NBKServices</a:t>
                      </a:r>
                      <a:endParaRPr lang="en-US" sz="1000"/>
                    </a:p>
                  </a:txBody>
                  <a:tcPr/>
                </a:tc>
                <a:tc>
                  <a:txBody>
                    <a:bodyPr/>
                    <a:lstStyle/>
                    <a:p>
                      <a:r>
                        <a:rPr lang="en-US" sz="1000"/>
                        <a:t>2</a:t>
                      </a:r>
                      <a:endParaRPr lang="en-US" sz="1000"/>
                    </a:p>
                  </a:txBody>
                  <a:tcPr/>
                </a:tc>
                <a:tc>
                  <a:txBody>
                    <a:bodyPr/>
                    <a:lstStyle/>
                    <a:p>
                      <a:r>
                        <a:rPr lang="en-US" sz="1000"/>
                        <a:t>32.5</a:t>
                      </a:r>
                      <a:endParaRPr lang="en-US" sz="1000"/>
                    </a:p>
                  </a:txBody>
                  <a:tcPr/>
                </a:tc>
                <a:tc>
                  <a:txBody>
                    <a:bodyPr/>
                    <a:lstStyle/>
                    <a:p>
                      <a:r>
                        <a:rPr lang="en-US" sz="1000"/>
                        <a:t>0.5</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2543151727"/>
                  </a:ext>
                </a:extLst>
              </a:tr>
              <a:tr h="370840">
                <a:tc>
                  <a:txBody>
                    <a:bodyPr/>
                    <a:lstStyle/>
                    <a:p>
                      <a:r>
                        <a:rPr lang="en-US" sz="1000"/>
                        <a:t>#NBKFridayPrayer</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713365997"/>
                  </a:ext>
                </a:extLst>
              </a:tr>
              <a:tr h="370840">
                <a:tc>
                  <a:txBody>
                    <a:bodyPr/>
                    <a:lstStyle/>
                    <a:p>
                      <a:r>
                        <a:rPr lang="ar-AE" sz="1000"/>
                        <a:t>#100_مليون_خطوة</a:t>
                      </a:r>
                      <a:endParaRPr lang="en-US" sz="1000"/>
                    </a:p>
                  </a:txBody>
                  <a:tcPr/>
                </a:tc>
                <a:tc>
                  <a:txBody>
                    <a:bodyPr/>
                    <a:lstStyle/>
                    <a:p>
                      <a:r>
                        <a:rPr lang="en-US" sz="1000"/>
                        <a:t>18</a:t>
                      </a:r>
                      <a:endParaRPr lang="en-US" sz="1000"/>
                    </a:p>
                  </a:txBody>
                  <a:tcPr/>
                </a:tc>
                <a:tc>
                  <a:txBody>
                    <a:bodyPr/>
                    <a:lstStyle/>
                    <a:p>
                      <a:r>
                        <a:rPr lang="en-US" sz="1000"/>
                        <a:t>29.222222222222</a:t>
                      </a:r>
                      <a:endParaRPr lang="en-US" sz="1000"/>
                    </a:p>
                  </a:txBody>
                  <a:tcPr/>
                </a:tc>
                <a:tc>
                  <a:txBody>
                    <a:bodyPr/>
                    <a:lstStyle/>
                    <a:p>
                      <a:r>
                        <a:rPr lang="en-US" sz="1000"/>
                        <a:t>7.8888888888889</a:t>
                      </a:r>
                      <a:endParaRPr lang="en-US" sz="1000"/>
                    </a:p>
                  </a:txBody>
                  <a:tcPr/>
                </a:tc>
                <a:tc>
                  <a:txBody>
                    <a:bodyPr/>
                    <a:lstStyle/>
                    <a:p>
                      <a:r>
                        <a:rPr lang="en-US" sz="1000"/>
                        <a:t>3.6111111111111</a:t>
                      </a:r>
                      <a:endParaRPr lang="en-US" sz="1000"/>
                    </a:p>
                  </a:txBody>
                  <a:tcPr/>
                </a:tc>
                <a:tc>
                  <a:txBody>
                    <a:bodyPr/>
                    <a:lstStyle/>
                    <a:p>
                      <a:r>
                        <a:rPr lang="en-US" sz="1000"/>
                        <a:t>40.722222222222</a:t>
                      </a:r>
                      <a:endParaRPr lang="en-US" sz="1000"/>
                    </a:p>
                  </a:txBody>
                  <a:tcPr/>
                </a:tc>
                <a:extLst>
                  <a:ext uri="{0D108BD9-81ED-4DB2-BD59-A6C34878D82A}">
                    <a16:rowId xmlns:a16="http://schemas.microsoft.com/office/drawing/2014/main" val="1227219674"/>
                  </a:ext>
                </a:extLst>
              </a:tr>
              <a:tr h="370840">
                <a:tc>
                  <a:txBody>
                    <a:bodyPr/>
                    <a:lstStyle/>
                    <a:p>
                      <a:r>
                        <a:rPr lang="en-US" sz="1000"/>
                        <a:t>#NBKWalkathon</a:t>
                      </a:r>
                      <a:endParaRPr lang="en-US" sz="1000"/>
                    </a:p>
                  </a:txBody>
                  <a:tcPr/>
                </a:tc>
                <a:tc>
                  <a:txBody>
                    <a:bodyPr/>
                    <a:lstStyle/>
                    <a:p>
                      <a:r>
                        <a:rPr lang="en-US" sz="1000"/>
                        <a:t>11</a:t>
                      </a:r>
                      <a:endParaRPr lang="en-US" sz="1000"/>
                    </a:p>
                  </a:txBody>
                  <a:tcPr/>
                </a:tc>
                <a:tc>
                  <a:txBody>
                    <a:bodyPr/>
                    <a:lstStyle/>
                    <a:p>
                      <a:r>
                        <a:rPr lang="en-US" sz="1000"/>
                        <a:t>51.545454545455</a:t>
                      </a:r>
                      <a:endParaRPr lang="en-US" sz="1000"/>
                    </a:p>
                  </a:txBody>
                  <a:tcPr/>
                </a:tc>
                <a:tc>
                  <a:txBody>
                    <a:bodyPr/>
                    <a:lstStyle/>
                    <a:p>
                      <a:r>
                        <a:rPr lang="en-US" sz="1000"/>
                        <a:t>7.1818181818182</a:t>
                      </a:r>
                      <a:endParaRPr lang="en-US" sz="1000"/>
                    </a:p>
                  </a:txBody>
                  <a:tcPr/>
                </a:tc>
                <a:tc>
                  <a:txBody>
                    <a:bodyPr/>
                    <a:lstStyle/>
                    <a:p>
                      <a:r>
                        <a:rPr lang="en-US" sz="1000"/>
                        <a:t>6.2727272727273</a:t>
                      </a:r>
                      <a:endParaRPr lang="en-US" sz="1000"/>
                    </a:p>
                  </a:txBody>
                  <a:tcPr/>
                </a:tc>
                <a:tc>
                  <a:txBody>
                    <a:bodyPr/>
                    <a:lstStyle/>
                    <a:p>
                      <a:r>
                        <a:rPr lang="en-US" sz="1000"/>
                        <a:t>65</a:t>
                      </a:r>
                      <a:endParaRPr lang="en-US" sz="1000"/>
                    </a:p>
                  </a:txBody>
                  <a:tcPr/>
                </a:tc>
                <a:extLst>
                  <a:ext uri="{0D108BD9-81ED-4DB2-BD59-A6C34878D82A}">
                    <a16:rowId xmlns:a16="http://schemas.microsoft.com/office/drawing/2014/main" val="2079496635"/>
                  </a:ext>
                </a:extLst>
              </a:tr>
              <a:tr h="370840">
                <a:tc>
                  <a:txBody>
                    <a:bodyPr/>
                    <a:lstStyle/>
                    <a:p>
                      <a:r>
                        <a:rPr lang="en-US" sz="1000"/>
                        <a:t>#100MillionSteps</a:t>
                      </a:r>
                      <a:endParaRPr lang="en-US" sz="1000"/>
                    </a:p>
                  </a:txBody>
                  <a:tcPr/>
                </a:tc>
                <a:tc>
                  <a:txBody>
                    <a:bodyPr/>
                    <a:lstStyle/>
                    <a:p>
                      <a:r>
                        <a:rPr lang="en-US" sz="1000"/>
                        <a:t>16</a:t>
                      </a:r>
                      <a:endParaRPr lang="en-US" sz="1000"/>
                    </a:p>
                  </a:txBody>
                  <a:tcPr/>
                </a:tc>
                <a:tc>
                  <a:txBody>
                    <a:bodyPr/>
                    <a:lstStyle/>
                    <a:p>
                      <a:r>
                        <a:rPr lang="en-US" sz="1000"/>
                        <a:t>39.125</a:t>
                      </a:r>
                      <a:endParaRPr lang="en-US" sz="1000"/>
                    </a:p>
                  </a:txBody>
                  <a:tcPr/>
                </a:tc>
                <a:tc>
                  <a:txBody>
                    <a:bodyPr/>
                    <a:lstStyle/>
                    <a:p>
                      <a:r>
                        <a:rPr lang="en-US" sz="1000"/>
                        <a:t>7.8125</a:t>
                      </a:r>
                      <a:endParaRPr lang="en-US" sz="1000"/>
                    </a:p>
                  </a:txBody>
                  <a:tcPr/>
                </a:tc>
                <a:tc>
                  <a:txBody>
                    <a:bodyPr/>
                    <a:lstStyle/>
                    <a:p>
                      <a:r>
                        <a:rPr lang="en-US" sz="1000"/>
                        <a:t>5.0625</a:t>
                      </a:r>
                      <a:endParaRPr lang="en-US" sz="1000"/>
                    </a:p>
                  </a:txBody>
                  <a:tcPr/>
                </a:tc>
                <a:tc>
                  <a:txBody>
                    <a:bodyPr/>
                    <a:lstStyle/>
                    <a:p>
                      <a:r>
                        <a:rPr lang="en-US" sz="1000"/>
                        <a:t>52</a:t>
                      </a:r>
                      <a:endParaRPr lang="en-US" sz="1000"/>
                    </a:p>
                  </a:txBody>
                  <a:tcPr/>
                </a:tc>
                <a:extLst>
                  <a:ext uri="{0D108BD9-81ED-4DB2-BD59-A6C34878D82A}">
                    <a16:rowId xmlns:a16="http://schemas.microsoft.com/office/drawing/2014/main" val="2971803562"/>
                  </a:ext>
                </a:extLst>
              </a:tr>
              <a:tr h="370840">
                <a:tc>
                  <a:txBody>
                    <a:bodyPr/>
                    <a:lstStyle/>
                    <a:p>
                      <a:r>
                        <a:rPr lang="en-US" sz="1000"/>
                        <a:t>#NBKWhatsapp</a:t>
                      </a:r>
                      <a:endParaRPr lang="en-US" sz="1000"/>
                    </a:p>
                  </a:txBody>
                  <a:tcPr/>
                </a:tc>
                <a:tc>
                  <a:txBody>
                    <a:bodyPr/>
                    <a:lstStyle/>
                    <a:p>
                      <a:r>
                        <a:rPr lang="en-US" sz="1000"/>
                        <a:t>3</a:t>
                      </a:r>
                      <a:endParaRPr lang="en-US" sz="1000"/>
                    </a:p>
                  </a:txBody>
                  <a:tcPr/>
                </a:tc>
                <a:tc>
                  <a:txBody>
                    <a:bodyPr/>
                    <a:lstStyle/>
                    <a:p>
                      <a:r>
                        <a:rPr lang="en-US" sz="1000"/>
                        <a:t>20.333333333333</a:t>
                      </a:r>
                      <a:endParaRPr lang="en-US" sz="1000"/>
                    </a:p>
                  </a:txBody>
                  <a:tcPr/>
                </a:tc>
                <a:tc>
                  <a:txBody>
                    <a:bodyPr/>
                    <a:lstStyle/>
                    <a:p>
                      <a:r>
                        <a:rPr lang="en-US" sz="1000"/>
                        <a:t>2.6666666666667</a:t>
                      </a:r>
                      <a:endParaRPr lang="en-US" sz="1000"/>
                    </a:p>
                  </a:txBody>
                  <a:tcPr/>
                </a:tc>
                <a:tc>
                  <a:txBody>
                    <a:bodyPr/>
                    <a:lstStyle/>
                    <a:p>
                      <a:r>
                        <a:rPr lang="en-US" sz="1000"/>
                        <a:t>0.66666666666667</a:t>
                      </a:r>
                      <a:endParaRPr lang="en-US" sz="1000"/>
                    </a:p>
                  </a:txBody>
                  <a:tcPr/>
                </a:tc>
                <a:tc>
                  <a:txBody>
                    <a:bodyPr/>
                    <a:lstStyle/>
                    <a:p>
                      <a:r>
                        <a:rPr lang="en-US" sz="1000"/>
                        <a:t>23.666666666667</a:t>
                      </a:r>
                      <a:endParaRPr lang="en-US" sz="1000"/>
                    </a:p>
                  </a:txBody>
                  <a:tcPr/>
                </a:tc>
                <a:extLst>
                  <a:ext uri="{0D108BD9-81ED-4DB2-BD59-A6C34878D82A}">
                    <a16:rowId xmlns:a16="http://schemas.microsoft.com/office/drawing/2014/main" val="2971372743"/>
                  </a:ext>
                </a:extLst>
              </a:tr>
              <a:tr h="370840">
                <a:tc>
                  <a:txBody>
                    <a:bodyPr/>
                    <a:lstStyle/>
                    <a:p>
                      <a:r>
                        <a:rPr lang="ar-AE" sz="1000"/>
                        <a:t>#عبدالله_ينتصر</a:t>
                      </a:r>
                      <a:endParaRPr lang="en-US" sz="1000"/>
                    </a:p>
                  </a:txBody>
                  <a:tcPr/>
                </a:tc>
                <a:tc>
                  <a:txBody>
                    <a:bodyPr/>
                    <a:lstStyle/>
                    <a:p>
                      <a:r>
                        <a:rPr lang="en-US" sz="1000"/>
                        <a:t>3</a:t>
                      </a:r>
                      <a:endParaRPr lang="en-US" sz="1000"/>
                    </a:p>
                  </a:txBody>
                  <a:tcPr/>
                </a:tc>
                <a:tc>
                  <a:txBody>
                    <a:bodyPr/>
                    <a:lstStyle/>
                    <a:p>
                      <a:r>
                        <a:rPr lang="en-US" sz="1000"/>
                        <a:t>6.6666666666667</a:t>
                      </a:r>
                      <a:endParaRPr lang="en-US" sz="1000"/>
                    </a:p>
                  </a:txBody>
                  <a:tcPr/>
                </a:tc>
                <a:tc>
                  <a:txBody>
                    <a:bodyPr/>
                    <a:lstStyle/>
                    <a:p>
                      <a:r>
                        <a:rPr lang="en-US" sz="1000"/>
                        <a:t>1</a:t>
                      </a:r>
                      <a:endParaRPr lang="en-US" sz="1000"/>
                    </a:p>
                  </a:txBody>
                  <a:tcPr/>
                </a:tc>
                <a:tc>
                  <a:txBody>
                    <a:bodyPr/>
                    <a:lstStyle/>
                    <a:p>
                      <a:r>
                        <a:rPr lang="en-US" sz="1000"/>
                        <a:t>0.33333333333333</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708774605"/>
                  </a:ext>
                </a:extLst>
              </a:tr>
              <a:tr h="370840">
                <a:tc>
                  <a:txBody>
                    <a:bodyPr/>
                    <a:lstStyle/>
                    <a:p>
                      <a:r>
                        <a:rPr lang="en-US" sz="1000"/>
                        <a:t>#MannequinChallenge</a:t>
                      </a:r>
                      <a:endParaRPr lang="en-US" sz="1000"/>
                    </a:p>
                  </a:txBody>
                  <a:tcPr/>
                </a:tc>
                <a:tc>
                  <a:txBody>
                    <a:bodyPr/>
                    <a:lstStyle/>
                    <a:p>
                      <a:r>
                        <a:rPr lang="en-US" sz="1000"/>
                        <a:t>1</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246</a:t>
                      </a:r>
                      <a:endParaRPr lang="en-US" sz="1000"/>
                    </a:p>
                  </a:txBody>
                  <a:tcPr/>
                </a:tc>
                <a:extLst>
                  <a:ext uri="{0D108BD9-81ED-4DB2-BD59-A6C34878D82A}">
                    <a16:rowId xmlns:a16="http://schemas.microsoft.com/office/drawing/2014/main" val="141626535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901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4604882"/>
                    </a:ext>
                  </a:extLst>
                </a:gridCol>
                <a:gridCol w="1234440">
                  <a:extLst>
                    <a:ext uri="{9D8B030D-6E8A-4147-A177-3AD203B41FA5}">
                      <a16:colId xmlns:a16="http://schemas.microsoft.com/office/drawing/2014/main" val="2586305609"/>
                    </a:ext>
                  </a:extLst>
                </a:gridCol>
                <a:gridCol w="1234440">
                  <a:extLst>
                    <a:ext uri="{9D8B030D-6E8A-4147-A177-3AD203B41FA5}">
                      <a16:colId xmlns:a16="http://schemas.microsoft.com/office/drawing/2014/main" val="105777040"/>
                    </a:ext>
                  </a:extLst>
                </a:gridCol>
                <a:gridCol w="1234440">
                  <a:extLst>
                    <a:ext uri="{9D8B030D-6E8A-4147-A177-3AD203B41FA5}">
                      <a16:colId xmlns:a16="http://schemas.microsoft.com/office/drawing/2014/main" val="2944820347"/>
                    </a:ext>
                  </a:extLst>
                </a:gridCol>
                <a:gridCol w="1234440">
                  <a:extLst>
                    <a:ext uri="{9D8B030D-6E8A-4147-A177-3AD203B41FA5}">
                      <a16:colId xmlns:a16="http://schemas.microsoft.com/office/drawing/2014/main" val="4057755959"/>
                    </a:ext>
                  </a:extLst>
                </a:gridCol>
                <a:gridCol w="1234440">
                  <a:extLst>
                    <a:ext uri="{9D8B030D-6E8A-4147-A177-3AD203B41FA5}">
                      <a16:colId xmlns:a16="http://schemas.microsoft.com/office/drawing/2014/main" val="138248567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61118655"/>
                  </a:ext>
                </a:extLst>
              </a:tr>
              <a:tr h="370840">
                <a:tc>
                  <a:txBody>
                    <a:bodyPr/>
                    <a:lstStyle/>
                    <a:p>
                      <a:r>
                        <a:rPr lang="en-US" sz="1000"/>
                        <a:t>#NBKITM</a:t>
                      </a:r>
                      <a:endParaRPr lang="en-US" sz="1000"/>
                    </a:p>
                  </a:txBody>
                  <a:tcPr/>
                </a:tc>
                <a:tc>
                  <a:txBody>
                    <a:bodyPr/>
                    <a:lstStyle/>
                    <a:p>
                      <a:r>
                        <a:rPr lang="en-US" sz="1000"/>
                        <a:t>5</a:t>
                      </a:r>
                      <a:endParaRPr lang="en-US" sz="1000"/>
                    </a:p>
                  </a:txBody>
                  <a:tcPr/>
                </a:tc>
                <a:tc>
                  <a:txBody>
                    <a:bodyPr/>
                    <a:lstStyle/>
                    <a:p>
                      <a:r>
                        <a:rPr lang="en-US" sz="1000"/>
                        <a:t>19</a:t>
                      </a:r>
                      <a:endParaRPr lang="en-US" sz="1000"/>
                    </a:p>
                  </a:txBody>
                  <a:tcPr/>
                </a:tc>
                <a:tc>
                  <a:txBody>
                    <a:bodyPr/>
                    <a:lstStyle/>
                    <a:p>
                      <a:r>
                        <a:rPr lang="en-US" sz="1000"/>
                        <a:t>0.2</a:t>
                      </a:r>
                      <a:endParaRPr lang="en-US" sz="1000"/>
                    </a:p>
                  </a:txBody>
                  <a:tcPr/>
                </a:tc>
                <a:tc>
                  <a:txBody>
                    <a:bodyPr/>
                    <a:lstStyle/>
                    <a:p>
                      <a:r>
                        <a:rPr lang="en-US" sz="1000"/>
                        <a:t>0.4</a:t>
                      </a:r>
                      <a:endParaRPr lang="en-US" sz="1000"/>
                    </a:p>
                  </a:txBody>
                  <a:tcPr/>
                </a:tc>
                <a:tc>
                  <a:txBody>
                    <a:bodyPr/>
                    <a:lstStyle/>
                    <a:p>
                      <a:r>
                        <a:rPr lang="en-US" sz="1000"/>
                        <a:t>19.6</a:t>
                      </a:r>
                      <a:endParaRPr lang="en-US" sz="1000"/>
                    </a:p>
                  </a:txBody>
                  <a:tcPr/>
                </a:tc>
                <a:extLst>
                  <a:ext uri="{0D108BD9-81ED-4DB2-BD59-A6C34878D82A}">
                    <a16:rowId xmlns:a16="http://schemas.microsoft.com/office/drawing/2014/main" val="2621800827"/>
                  </a:ext>
                </a:extLst>
              </a:tr>
              <a:tr h="370840">
                <a:tc>
                  <a:txBody>
                    <a:bodyPr/>
                    <a:lstStyle/>
                    <a:p>
                      <a:r>
                        <a:rPr lang="en-US" sz="1000"/>
                        <a:t>#NBKJawhara</a:t>
                      </a:r>
                      <a:endParaRPr lang="en-US" sz="1000"/>
                    </a:p>
                  </a:txBody>
                  <a:tcPr/>
                </a:tc>
                <a:tc>
                  <a:txBody>
                    <a:bodyPr/>
                    <a:lstStyle/>
                    <a:p>
                      <a:r>
                        <a:rPr lang="en-US" sz="1000"/>
                        <a:t>5</a:t>
                      </a:r>
                      <a:endParaRPr lang="en-US" sz="1000"/>
                    </a:p>
                  </a:txBody>
                  <a:tcPr/>
                </a:tc>
                <a:tc>
                  <a:txBody>
                    <a:bodyPr/>
                    <a:lstStyle/>
                    <a:p>
                      <a:r>
                        <a:rPr lang="en-US" sz="1000"/>
                        <a:t>57.2</a:t>
                      </a:r>
                      <a:endParaRPr lang="en-US" sz="1000"/>
                    </a:p>
                  </a:txBody>
                  <a:tcPr/>
                </a:tc>
                <a:tc>
                  <a:txBody>
                    <a:bodyPr/>
                    <a:lstStyle/>
                    <a:p>
                      <a:r>
                        <a:rPr lang="en-US" sz="1000"/>
                        <a:t>10.2</a:t>
                      </a:r>
                      <a:endParaRPr lang="en-US" sz="1000"/>
                    </a:p>
                  </a:txBody>
                  <a:tcPr/>
                </a:tc>
                <a:tc>
                  <a:txBody>
                    <a:bodyPr/>
                    <a:lstStyle/>
                    <a:p>
                      <a:r>
                        <a:rPr lang="en-US" sz="1000"/>
                        <a:t>1.8</a:t>
                      </a:r>
                      <a:endParaRPr lang="en-US" sz="1000"/>
                    </a:p>
                  </a:txBody>
                  <a:tcPr/>
                </a:tc>
                <a:tc>
                  <a:txBody>
                    <a:bodyPr/>
                    <a:lstStyle/>
                    <a:p>
                      <a:r>
                        <a:rPr lang="en-US" sz="1000"/>
                        <a:t>69.2</a:t>
                      </a:r>
                      <a:endParaRPr lang="en-US" sz="1000"/>
                    </a:p>
                  </a:txBody>
                  <a:tcPr/>
                </a:tc>
                <a:extLst>
                  <a:ext uri="{0D108BD9-81ED-4DB2-BD59-A6C34878D82A}">
                    <a16:rowId xmlns:a16="http://schemas.microsoft.com/office/drawing/2014/main" val="3738934507"/>
                  </a:ext>
                </a:extLst>
              </a:tr>
              <a:tr h="370840">
                <a:tc>
                  <a:txBody>
                    <a:bodyPr/>
                    <a:lstStyle/>
                    <a:p>
                      <a:r>
                        <a:rPr lang="en-US" sz="1000"/>
                        <a:t>#NBKCSR</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556832490"/>
                  </a:ext>
                </a:extLst>
              </a:tr>
              <a:tr h="370840">
                <a:tc>
                  <a:txBody>
                    <a:bodyPr/>
                    <a:lstStyle/>
                    <a:p>
                      <a:r>
                        <a:rPr lang="en-US" sz="1000"/>
                        <a:t>#NBKCares</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497149497"/>
                  </a:ext>
                </a:extLst>
              </a:tr>
              <a:tr h="370840">
                <a:tc>
                  <a:txBody>
                    <a:bodyPr/>
                    <a:lstStyle/>
                    <a:p>
                      <a:r>
                        <a:rPr lang="en-US" sz="1000"/>
                        <a:t>#IDreamToBe</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966164946"/>
                  </a:ext>
                </a:extLst>
              </a:tr>
              <a:tr h="370840">
                <a:tc>
                  <a:txBody>
                    <a:bodyPr/>
                    <a:lstStyle/>
                    <a:p>
                      <a:r>
                        <a:rPr lang="en-US" sz="1000"/>
                        <a:t>#NBKMagicMoments</a:t>
                      </a:r>
                      <a:endParaRPr lang="en-US" sz="1000"/>
                    </a:p>
                  </a:txBody>
                  <a:tcPr/>
                </a:tc>
                <a:tc>
                  <a:txBody>
                    <a:bodyPr/>
                    <a:lstStyle/>
                    <a:p>
                      <a:r>
                        <a:rPr lang="en-US" sz="1000"/>
                        <a:t>2</a:t>
                      </a:r>
                      <a:endParaRPr lang="en-US" sz="1000"/>
                    </a:p>
                  </a:txBody>
                  <a:tcPr/>
                </a:tc>
                <a:tc>
                  <a:txBody>
                    <a:bodyPr/>
                    <a:lstStyle/>
                    <a:p>
                      <a:r>
                        <a:rPr lang="en-US" sz="1000"/>
                        <a:t>53</a:t>
                      </a:r>
                      <a:endParaRPr lang="en-US" sz="1000"/>
                    </a:p>
                  </a:txBody>
                  <a:tcPr/>
                </a:tc>
                <a:tc>
                  <a:txBody>
                    <a:bodyPr/>
                    <a:lstStyle/>
                    <a:p>
                      <a:r>
                        <a:rPr lang="en-US" sz="1000"/>
                        <a:t>5.5</a:t>
                      </a:r>
                      <a:endParaRPr lang="en-US" sz="1000"/>
                    </a:p>
                  </a:txBody>
                  <a:tcPr/>
                </a:tc>
                <a:tc>
                  <a:txBody>
                    <a:bodyPr/>
                    <a:lstStyle/>
                    <a:p>
                      <a:r>
                        <a:rPr lang="en-US" sz="1000"/>
                        <a:t>2.5</a:t>
                      </a:r>
                      <a:endParaRPr lang="en-US" sz="1000"/>
                    </a:p>
                  </a:txBody>
                  <a:tcPr/>
                </a:tc>
                <a:tc>
                  <a:txBody>
                    <a:bodyPr/>
                    <a:lstStyle/>
                    <a:p>
                      <a:r>
                        <a:rPr lang="en-US" sz="1000"/>
                        <a:t>61</a:t>
                      </a:r>
                      <a:endParaRPr lang="en-US" sz="1000"/>
                    </a:p>
                  </a:txBody>
                  <a:tcPr/>
                </a:tc>
                <a:extLst>
                  <a:ext uri="{0D108BD9-81ED-4DB2-BD59-A6C34878D82A}">
                    <a16:rowId xmlns:a16="http://schemas.microsoft.com/office/drawing/2014/main" val="589938340"/>
                  </a:ext>
                </a:extLst>
              </a:tr>
              <a:tr h="370840">
                <a:tc>
                  <a:txBody>
                    <a:bodyPr/>
                    <a:lstStyle/>
                    <a:p>
                      <a:r>
                        <a:rPr lang="en-US" sz="1000"/>
                        <a:t>#NBKSalaryPortal</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492362176"/>
                  </a:ext>
                </a:extLst>
              </a:tr>
              <a:tr h="370840">
                <a:tc>
                  <a:txBody>
                    <a:bodyPr/>
                    <a:lstStyle/>
                    <a:p>
                      <a:r>
                        <a:rPr lang="en-US" sz="1000"/>
                        <a:t>#NBKSalaryTransfer</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tc>
                  <a:txBody>
                    <a:bodyPr/>
                    <a:lstStyle/>
                    <a:p>
                      <a:r>
                        <a:rPr lang="en-US" sz="1000"/>
                        <a:t>19</a:t>
                      </a:r>
                      <a:endParaRPr lang="en-US" sz="1000"/>
                    </a:p>
                  </a:txBody>
                  <a:tcPr/>
                </a:tc>
                <a:tc>
                  <a:txBody>
                    <a:bodyPr/>
                    <a:lstStyle/>
                    <a:p>
                      <a:r>
                        <a:rPr lang="en-US" sz="1000"/>
                        <a:t>4</a:t>
                      </a:r>
                      <a:endParaRPr lang="en-US" sz="1000"/>
                    </a:p>
                  </a:txBody>
                  <a:tcPr/>
                </a:tc>
                <a:tc>
                  <a:txBody>
                    <a:bodyPr/>
                    <a:lstStyle/>
                    <a:p>
                      <a:r>
                        <a:rPr lang="en-US" sz="1000"/>
                        <a:t>71</a:t>
                      </a:r>
                      <a:endParaRPr lang="en-US" sz="1000"/>
                    </a:p>
                  </a:txBody>
                  <a:tcPr/>
                </a:tc>
                <a:extLst>
                  <a:ext uri="{0D108BD9-81ED-4DB2-BD59-A6C34878D82A}">
                    <a16:rowId xmlns:a16="http://schemas.microsoft.com/office/drawing/2014/main" val="1898431046"/>
                  </a:ext>
                </a:extLst>
              </a:tr>
              <a:tr h="370840">
                <a:tc>
                  <a:txBody>
                    <a:bodyPr/>
                    <a:lstStyle/>
                    <a:p>
                      <a:r>
                        <a:rPr lang="ar-AE" sz="1000"/>
                        <a:t>#لغتنا_الأم</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69441649"/>
                  </a:ext>
                </a:extLst>
              </a:tr>
              <a:tr h="370840">
                <a:tc>
                  <a:txBody>
                    <a:bodyPr/>
                    <a:lstStyle/>
                    <a:p>
                      <a:r>
                        <a:rPr lang="ar-AE" sz="1000"/>
                        <a:t>#الكورال_الوطني_للتراث_الموسيقي</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0099469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311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1012362"/>
                    </a:ext>
                  </a:extLst>
                </a:gridCol>
                <a:gridCol w="1234440">
                  <a:extLst>
                    <a:ext uri="{9D8B030D-6E8A-4147-A177-3AD203B41FA5}">
                      <a16:colId xmlns:a16="http://schemas.microsoft.com/office/drawing/2014/main" val="4017604404"/>
                    </a:ext>
                  </a:extLst>
                </a:gridCol>
                <a:gridCol w="1234440">
                  <a:extLst>
                    <a:ext uri="{9D8B030D-6E8A-4147-A177-3AD203B41FA5}">
                      <a16:colId xmlns:a16="http://schemas.microsoft.com/office/drawing/2014/main" val="3806274708"/>
                    </a:ext>
                  </a:extLst>
                </a:gridCol>
                <a:gridCol w="1234440">
                  <a:extLst>
                    <a:ext uri="{9D8B030D-6E8A-4147-A177-3AD203B41FA5}">
                      <a16:colId xmlns:a16="http://schemas.microsoft.com/office/drawing/2014/main" val="2901729127"/>
                    </a:ext>
                  </a:extLst>
                </a:gridCol>
                <a:gridCol w="1234440">
                  <a:extLst>
                    <a:ext uri="{9D8B030D-6E8A-4147-A177-3AD203B41FA5}">
                      <a16:colId xmlns:a16="http://schemas.microsoft.com/office/drawing/2014/main" val="2898460267"/>
                    </a:ext>
                  </a:extLst>
                </a:gridCol>
                <a:gridCol w="1234440">
                  <a:extLst>
                    <a:ext uri="{9D8B030D-6E8A-4147-A177-3AD203B41FA5}">
                      <a16:colId xmlns:a16="http://schemas.microsoft.com/office/drawing/2014/main" val="267528280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552918534"/>
                  </a:ext>
                </a:extLst>
              </a:tr>
              <a:tr h="370840">
                <a:tc>
                  <a:txBody>
                    <a:bodyPr/>
                    <a:lstStyle/>
                    <a:p>
                      <a:r>
                        <a:rPr lang="en-US" sz="1000"/>
                        <a:t>#NBKZeina</a:t>
                      </a:r>
                      <a:endParaRPr lang="en-US" sz="1000"/>
                    </a:p>
                  </a:txBody>
                  <a:tcPr/>
                </a:tc>
                <a:tc>
                  <a:txBody>
                    <a:bodyPr/>
                    <a:lstStyle/>
                    <a:p>
                      <a:r>
                        <a:rPr lang="en-US" sz="1000"/>
                        <a:t>2</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24.5</a:t>
                      </a:r>
                      <a:endParaRPr lang="en-US" sz="1000"/>
                    </a:p>
                  </a:txBody>
                  <a:tcPr/>
                </a:tc>
                <a:extLst>
                  <a:ext uri="{0D108BD9-81ED-4DB2-BD59-A6C34878D82A}">
                    <a16:rowId xmlns:a16="http://schemas.microsoft.com/office/drawing/2014/main" val="2389442560"/>
                  </a:ext>
                </a:extLst>
              </a:tr>
              <a:tr h="370840">
                <a:tc>
                  <a:txBody>
                    <a:bodyPr/>
                    <a:lstStyle/>
                    <a:p>
                      <a:r>
                        <a:rPr lang="en-US" sz="1000"/>
                        <a:t>#NBKAcademy</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3311378529"/>
                  </a:ext>
                </a:extLst>
              </a:tr>
              <a:tr h="370840">
                <a:tc>
                  <a:txBody>
                    <a:bodyPr/>
                    <a:lstStyle/>
                    <a:p>
                      <a:r>
                        <a:rPr lang="en-US" sz="1000"/>
                        <a:t>#NBKTraining</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503487920"/>
                  </a:ext>
                </a:extLst>
              </a:tr>
              <a:tr h="370840">
                <a:tc>
                  <a:txBody>
                    <a:bodyPr/>
                    <a:lstStyle/>
                    <a:p>
                      <a:r>
                        <a:rPr lang="en-US" sz="1000"/>
                        <a:t>#NBK</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2860140248"/>
                  </a:ext>
                </a:extLst>
              </a:tr>
              <a:tr h="370840">
                <a:tc>
                  <a:txBody>
                    <a:bodyPr/>
                    <a:lstStyle/>
                    <a:p>
                      <a:r>
                        <a:rPr lang="en-US" sz="1000"/>
                        <a:t>#NBKTraning</a:t>
                      </a:r>
                      <a:endParaRPr lang="en-US" sz="1000"/>
                    </a:p>
                  </a:txBody>
                  <a:tcPr/>
                </a:tc>
                <a:tc>
                  <a:txBody>
                    <a:bodyPr/>
                    <a:lstStyle/>
                    <a:p>
                      <a:r>
                        <a:rPr lang="en-US" sz="1000"/>
                        <a:t>1</a:t>
                      </a:r>
                      <a:endParaRPr lang="en-US" sz="1000"/>
                    </a:p>
                  </a:txBody>
                  <a:tcPr/>
                </a:tc>
                <a:tc>
                  <a:txBody>
                    <a:bodyPr/>
                    <a:lstStyle/>
                    <a:p>
                      <a:r>
                        <a:rPr lang="en-US" sz="1000"/>
                        <a:t>39</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43</a:t>
                      </a:r>
                      <a:endParaRPr lang="en-US" sz="1000"/>
                    </a:p>
                  </a:txBody>
                  <a:tcPr/>
                </a:tc>
                <a:extLst>
                  <a:ext uri="{0D108BD9-81ED-4DB2-BD59-A6C34878D82A}">
                    <a16:rowId xmlns:a16="http://schemas.microsoft.com/office/drawing/2014/main" val="308264414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22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4747766"/>
                    </a:ext>
                  </a:extLst>
                </a:gridCol>
                <a:gridCol w="1234440">
                  <a:extLst>
                    <a:ext uri="{9D8B030D-6E8A-4147-A177-3AD203B41FA5}">
                      <a16:colId xmlns:a16="http://schemas.microsoft.com/office/drawing/2014/main" val="3434834324"/>
                    </a:ext>
                  </a:extLst>
                </a:gridCol>
                <a:gridCol w="1234440">
                  <a:extLst>
                    <a:ext uri="{9D8B030D-6E8A-4147-A177-3AD203B41FA5}">
                      <a16:colId xmlns:a16="http://schemas.microsoft.com/office/drawing/2014/main" val="792418290"/>
                    </a:ext>
                  </a:extLst>
                </a:gridCol>
                <a:gridCol w="1234440">
                  <a:extLst>
                    <a:ext uri="{9D8B030D-6E8A-4147-A177-3AD203B41FA5}">
                      <a16:colId xmlns:a16="http://schemas.microsoft.com/office/drawing/2014/main" val="3798314102"/>
                    </a:ext>
                  </a:extLst>
                </a:gridCol>
                <a:gridCol w="1234440">
                  <a:extLst>
                    <a:ext uri="{9D8B030D-6E8A-4147-A177-3AD203B41FA5}">
                      <a16:colId xmlns:a16="http://schemas.microsoft.com/office/drawing/2014/main" val="1310582889"/>
                    </a:ext>
                  </a:extLst>
                </a:gridCol>
                <a:gridCol w="1234440">
                  <a:extLst>
                    <a:ext uri="{9D8B030D-6E8A-4147-A177-3AD203B41FA5}">
                      <a16:colId xmlns:a16="http://schemas.microsoft.com/office/drawing/2014/main" val="293256482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247426182"/>
                  </a:ext>
                </a:extLst>
              </a:tr>
              <a:tr h="370840">
                <a:tc>
                  <a:txBody>
                    <a:bodyPr/>
                    <a:lstStyle/>
                    <a:p>
                      <a:r>
                        <a:rPr lang="ar-AE" sz="1000"/>
                        <a:t>#مبادري_بيتك</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099345866"/>
                  </a:ext>
                </a:extLst>
              </a:tr>
              <a:tr h="370840">
                <a:tc>
                  <a:txBody>
                    <a:bodyPr/>
                    <a:lstStyle/>
                    <a:p>
                      <a:r>
                        <a:rPr lang="ar-AE" sz="1000"/>
                        <a:t>#اليوم_الوطني_العماني</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3344961490"/>
                  </a:ext>
                </a:extLst>
              </a:tr>
              <a:tr h="370840">
                <a:tc>
                  <a:txBody>
                    <a:bodyPr/>
                    <a:lstStyle/>
                    <a:p>
                      <a:r>
                        <a:rPr lang="en-US" sz="1000"/>
                        <a:t>#KFHENG</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1574631911"/>
                  </a:ext>
                </a:extLst>
              </a:tr>
              <a:tr h="370840">
                <a:tc>
                  <a:txBody>
                    <a:bodyPr/>
                    <a:lstStyle/>
                    <a:p>
                      <a:r>
                        <a:rPr lang="en-US" sz="1000"/>
                        <a:t>#KFHYouth</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1219057067"/>
                  </a:ext>
                </a:extLst>
              </a:tr>
              <a:tr h="370840">
                <a:tc>
                  <a:txBody>
                    <a:bodyPr/>
                    <a:lstStyle/>
                    <a:p>
                      <a:r>
                        <a:rPr lang="ar-AE" sz="1000"/>
                        <a:t>#جمعة_مباركة</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343948333"/>
                  </a:ext>
                </a:extLst>
              </a:tr>
              <a:tr h="370840">
                <a:tc>
                  <a:txBody>
                    <a:bodyPr/>
                    <a:lstStyle/>
                    <a:p>
                      <a:r>
                        <a:rPr lang="en-US" sz="1000"/>
                        <a:t>#KFHGUST</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1</a:t>
                      </a:r>
                      <a:endParaRPr lang="en-US" sz="1000"/>
                    </a:p>
                  </a:txBody>
                  <a:tcPr/>
                </a:tc>
                <a:tc>
                  <a:txBody>
                    <a:bodyPr/>
                    <a:lstStyle/>
                    <a:p>
                      <a:r>
                        <a:rPr lang="en-US" sz="1000"/>
                        <a:t>0.25</a:t>
                      </a:r>
                      <a:endParaRPr lang="en-US" sz="1000"/>
                    </a:p>
                  </a:txBody>
                  <a:tcPr/>
                </a:tc>
                <a:tc>
                  <a:txBody>
                    <a:bodyPr/>
                    <a:lstStyle/>
                    <a:p>
                      <a:r>
                        <a:rPr lang="en-US" sz="1000"/>
                        <a:t>23.75</a:t>
                      </a:r>
                      <a:endParaRPr lang="en-US" sz="1000"/>
                    </a:p>
                  </a:txBody>
                  <a:tcPr/>
                </a:tc>
                <a:extLst>
                  <a:ext uri="{0D108BD9-81ED-4DB2-BD59-A6C34878D82A}">
                    <a16:rowId xmlns:a16="http://schemas.microsoft.com/office/drawing/2014/main" val="2697879290"/>
                  </a:ext>
                </a:extLst>
              </a:tr>
              <a:tr h="370840">
                <a:tc>
                  <a:txBody>
                    <a:bodyPr/>
                    <a:lstStyle/>
                    <a:p>
                      <a:r>
                        <a:rPr lang="ar-AE" sz="1000"/>
                        <a:t>#اليوم_العالمي_لذوي_الاحتياجات_الخاصة</a:t>
                      </a:r>
                      <a:endParaRPr lang="en-US" sz="1000"/>
                    </a:p>
                  </a:txBody>
                  <a:tcPr/>
                </a:tc>
                <a:tc>
                  <a:txBody>
                    <a:bodyPr/>
                    <a:lstStyle/>
                    <a:p>
                      <a:r>
                        <a:rPr lang="en-US" sz="1000"/>
                        <a:t>1</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3934399547"/>
                  </a:ext>
                </a:extLst>
              </a:tr>
              <a:tr h="370840">
                <a:tc>
                  <a:txBody>
                    <a:bodyPr/>
                    <a:lstStyle/>
                    <a:p>
                      <a:r>
                        <a:rPr lang="ar-AE" sz="1000"/>
                        <a:t>#اليوم_العالمي_للتطوع</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354833523"/>
                  </a:ext>
                </a:extLst>
              </a:tr>
              <a:tr h="370840">
                <a:tc>
                  <a:txBody>
                    <a:bodyPr/>
                    <a:lstStyle/>
                    <a:p>
                      <a:r>
                        <a:rPr lang="en-US" sz="1000"/>
                        <a:t>#KFHVolunteersTeam</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2881517528"/>
                  </a:ext>
                </a:extLst>
              </a:tr>
              <a:tr h="370840">
                <a:tc>
                  <a:txBody>
                    <a:bodyPr/>
                    <a:lstStyle/>
                    <a:p>
                      <a:r>
                        <a:rPr lang="en-US" sz="1000"/>
                        <a:t>#kfhtips</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388648628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223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529417"/>
                    </a:ext>
                  </a:extLst>
                </a:gridCol>
                <a:gridCol w="1234440">
                  <a:extLst>
                    <a:ext uri="{9D8B030D-6E8A-4147-A177-3AD203B41FA5}">
                      <a16:colId xmlns:a16="http://schemas.microsoft.com/office/drawing/2014/main" val="1311284462"/>
                    </a:ext>
                  </a:extLst>
                </a:gridCol>
                <a:gridCol w="1234440">
                  <a:extLst>
                    <a:ext uri="{9D8B030D-6E8A-4147-A177-3AD203B41FA5}">
                      <a16:colId xmlns:a16="http://schemas.microsoft.com/office/drawing/2014/main" val="3044763494"/>
                    </a:ext>
                  </a:extLst>
                </a:gridCol>
                <a:gridCol w="1234440">
                  <a:extLst>
                    <a:ext uri="{9D8B030D-6E8A-4147-A177-3AD203B41FA5}">
                      <a16:colId xmlns:a16="http://schemas.microsoft.com/office/drawing/2014/main" val="2246661293"/>
                    </a:ext>
                  </a:extLst>
                </a:gridCol>
                <a:gridCol w="1234440">
                  <a:extLst>
                    <a:ext uri="{9D8B030D-6E8A-4147-A177-3AD203B41FA5}">
                      <a16:colId xmlns:a16="http://schemas.microsoft.com/office/drawing/2014/main" val="3545136304"/>
                    </a:ext>
                  </a:extLst>
                </a:gridCol>
                <a:gridCol w="1234440">
                  <a:extLst>
                    <a:ext uri="{9D8B030D-6E8A-4147-A177-3AD203B41FA5}">
                      <a16:colId xmlns:a16="http://schemas.microsoft.com/office/drawing/2014/main" val="347658811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32871241"/>
                  </a:ext>
                </a:extLst>
              </a:tr>
              <a:tr h="370840">
                <a:tc>
                  <a:txBody>
                    <a:bodyPr/>
                    <a:lstStyle/>
                    <a:p>
                      <a:r>
                        <a:rPr lang="ar-AE" sz="1000"/>
                        <a:t>#الكويت_ترحب_بسلمان</a:t>
                      </a:r>
                      <a:endParaRPr lang="en-US" sz="1000"/>
                    </a:p>
                  </a:txBody>
                  <a:tcPr/>
                </a:tc>
                <a:tc>
                  <a:txBody>
                    <a:bodyPr/>
                    <a:lstStyle/>
                    <a:p>
                      <a:r>
                        <a:rPr lang="en-US" sz="1000"/>
                        <a:t>2</a:t>
                      </a:r>
                      <a:endParaRPr lang="en-US" sz="1000"/>
                    </a:p>
                  </a:txBody>
                  <a:tcPr/>
                </a:tc>
                <a:tc>
                  <a:txBody>
                    <a:bodyPr/>
                    <a:lstStyle/>
                    <a:p>
                      <a:r>
                        <a:rPr lang="en-US" sz="1000"/>
                        <a:t>419.5</a:t>
                      </a:r>
                      <a:endParaRPr lang="en-US" sz="1000"/>
                    </a:p>
                  </a:txBody>
                  <a:tcPr/>
                </a:tc>
                <a:tc>
                  <a:txBody>
                    <a:bodyPr/>
                    <a:lstStyle/>
                    <a:p>
                      <a:r>
                        <a:rPr lang="en-US" sz="1000"/>
                        <a:t>10</a:t>
                      </a:r>
                      <a:endParaRPr lang="en-US" sz="1000"/>
                    </a:p>
                  </a:txBody>
                  <a:tcPr/>
                </a:tc>
                <a:tc>
                  <a:txBody>
                    <a:bodyPr/>
                    <a:lstStyle/>
                    <a:p>
                      <a:r>
                        <a:rPr lang="en-US" sz="1000"/>
                        <a:t>58</a:t>
                      </a:r>
                      <a:endParaRPr lang="en-US" sz="1000"/>
                    </a:p>
                  </a:txBody>
                  <a:tcPr/>
                </a:tc>
                <a:tc>
                  <a:txBody>
                    <a:bodyPr/>
                    <a:lstStyle/>
                    <a:p>
                      <a:r>
                        <a:rPr lang="en-US" sz="1000"/>
                        <a:t>487.5</a:t>
                      </a:r>
                      <a:endParaRPr lang="en-US" sz="1000"/>
                    </a:p>
                  </a:txBody>
                  <a:tcPr/>
                </a:tc>
                <a:extLst>
                  <a:ext uri="{0D108BD9-81ED-4DB2-BD59-A6C34878D82A}">
                    <a16:rowId xmlns:a16="http://schemas.microsoft.com/office/drawing/2014/main" val="1268090725"/>
                  </a:ext>
                </a:extLst>
              </a:tr>
              <a:tr h="370840">
                <a:tc>
                  <a:txBody>
                    <a:bodyPr/>
                    <a:lstStyle/>
                    <a:p>
                      <a:r>
                        <a:rPr lang="en-US" sz="1000"/>
                        <a:t>#KFHFriday</a:t>
                      </a:r>
                      <a:endParaRPr lang="en-US" sz="1000"/>
                    </a:p>
                  </a:txBody>
                  <a:tcPr/>
                </a:tc>
                <a:tc>
                  <a:txBody>
                    <a:bodyPr/>
                    <a:lstStyle/>
                    <a:p>
                      <a:r>
                        <a:rPr lang="en-US" sz="1000"/>
                        <a:t>1</a:t>
                      </a:r>
                      <a:endParaRPr lang="en-US" sz="1000"/>
                    </a:p>
                  </a:txBody>
                  <a:tcPr/>
                </a:tc>
                <a:tc>
                  <a:txBody>
                    <a:bodyPr/>
                    <a:lstStyle/>
                    <a:p>
                      <a:r>
                        <a:rPr lang="en-US" sz="1000"/>
                        <a:t>54</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64</a:t>
                      </a:r>
                      <a:endParaRPr lang="en-US" sz="1000"/>
                    </a:p>
                  </a:txBody>
                  <a:tcPr/>
                </a:tc>
                <a:extLst>
                  <a:ext uri="{0D108BD9-81ED-4DB2-BD59-A6C34878D82A}">
                    <a16:rowId xmlns:a16="http://schemas.microsoft.com/office/drawing/2014/main" val="4008362860"/>
                  </a:ext>
                </a:extLst>
              </a:tr>
              <a:tr h="370840">
                <a:tc>
                  <a:txBody>
                    <a:bodyPr/>
                    <a:lstStyle/>
                    <a:p>
                      <a:r>
                        <a:rPr lang="en-US" sz="1000"/>
                        <a:t>#KFHCBA</a:t>
                      </a:r>
                      <a:endParaRPr lang="en-US" sz="1000"/>
                    </a:p>
                  </a:txBody>
                  <a:tcPr/>
                </a:tc>
                <a:tc>
                  <a:txBody>
                    <a:bodyPr/>
                    <a:lstStyle/>
                    <a:p>
                      <a:r>
                        <a:rPr lang="en-US" sz="1000"/>
                        <a:t>2</a:t>
                      </a:r>
                      <a:endParaRPr lang="en-US" sz="1000"/>
                    </a:p>
                  </a:txBody>
                  <a:tcPr/>
                </a:tc>
                <a:tc>
                  <a:txBody>
                    <a:bodyPr/>
                    <a:lstStyle/>
                    <a:p>
                      <a:r>
                        <a:rPr lang="en-US" sz="1000"/>
                        <a:t>23.5</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26</a:t>
                      </a:r>
                      <a:endParaRPr lang="en-US" sz="1000"/>
                    </a:p>
                  </a:txBody>
                  <a:tcPr/>
                </a:tc>
                <a:extLst>
                  <a:ext uri="{0D108BD9-81ED-4DB2-BD59-A6C34878D82A}">
                    <a16:rowId xmlns:a16="http://schemas.microsoft.com/office/drawing/2014/main" val="769483423"/>
                  </a:ext>
                </a:extLst>
              </a:tr>
              <a:tr h="370840">
                <a:tc>
                  <a:txBody>
                    <a:bodyPr/>
                    <a:lstStyle/>
                    <a:p>
                      <a:r>
                        <a:rPr lang="ar-AE" sz="1000"/>
                        <a:t>#امنية_بيتك</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37</a:t>
                      </a:r>
                      <a:endParaRPr lang="en-US" sz="1000"/>
                    </a:p>
                  </a:txBody>
                  <a:tcPr/>
                </a:tc>
                <a:extLst>
                  <a:ext uri="{0D108BD9-81ED-4DB2-BD59-A6C34878D82A}">
                    <a16:rowId xmlns:a16="http://schemas.microsoft.com/office/drawing/2014/main" val="2693505875"/>
                  </a:ext>
                </a:extLst>
              </a:tr>
              <a:tr h="370840">
                <a:tc>
                  <a:txBody>
                    <a:bodyPr/>
                    <a:lstStyle/>
                    <a:p>
                      <a:r>
                        <a:rPr lang="en-US" sz="1000"/>
                        <a:t>#KFHCareers</a:t>
                      </a:r>
                      <a:endParaRPr lang="en-US" sz="1000"/>
                    </a:p>
                  </a:txBody>
                  <a:tcPr/>
                </a:tc>
                <a:tc>
                  <a:txBody>
                    <a:bodyPr/>
                    <a:lstStyle/>
                    <a:p>
                      <a:r>
                        <a:rPr lang="en-US" sz="1000"/>
                        <a:t>1</a:t>
                      </a:r>
                      <a:endParaRPr lang="en-US" sz="1000"/>
                    </a:p>
                  </a:txBody>
                  <a:tcPr/>
                </a:tc>
                <a:tc>
                  <a:txBody>
                    <a:bodyPr/>
                    <a:lstStyle/>
                    <a:p>
                      <a:r>
                        <a:rPr lang="en-US" sz="1000"/>
                        <a:t>27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1547811201"/>
                  </a:ext>
                </a:extLst>
              </a:tr>
              <a:tr h="370840">
                <a:tc>
                  <a:txBody>
                    <a:bodyPr/>
                    <a:lstStyle/>
                    <a:p>
                      <a:r>
                        <a:rPr lang="en-US" sz="1000"/>
                        <a:t>#KFHAwards</a:t>
                      </a:r>
                      <a:endParaRPr lang="en-US" sz="1000"/>
                    </a:p>
                  </a:txBody>
                  <a:tcPr/>
                </a:tc>
                <a:tc>
                  <a:txBody>
                    <a:bodyPr/>
                    <a:lstStyle/>
                    <a:p>
                      <a:r>
                        <a:rPr lang="en-US" sz="1000"/>
                        <a:t>1</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extLst>
                  <a:ext uri="{0D108BD9-81ED-4DB2-BD59-A6C34878D82A}">
                    <a16:rowId xmlns:a16="http://schemas.microsoft.com/office/drawing/2014/main" val="2336786484"/>
                  </a:ext>
                </a:extLst>
              </a:tr>
              <a:tr h="370840">
                <a:tc>
                  <a:txBody>
                    <a:bodyPr/>
                    <a:lstStyle/>
                    <a:p>
                      <a:r>
                        <a:rPr lang="en-US" sz="1000"/>
                        <a:t>#Baiti_Club</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63763447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32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1442140"/>
                    </a:ext>
                  </a:extLst>
                </a:gridCol>
                <a:gridCol w="1234440">
                  <a:extLst>
                    <a:ext uri="{9D8B030D-6E8A-4147-A177-3AD203B41FA5}">
                      <a16:colId xmlns:a16="http://schemas.microsoft.com/office/drawing/2014/main" val="732441776"/>
                    </a:ext>
                  </a:extLst>
                </a:gridCol>
                <a:gridCol w="1234440">
                  <a:extLst>
                    <a:ext uri="{9D8B030D-6E8A-4147-A177-3AD203B41FA5}">
                      <a16:colId xmlns:a16="http://schemas.microsoft.com/office/drawing/2014/main" val="98388200"/>
                    </a:ext>
                  </a:extLst>
                </a:gridCol>
                <a:gridCol w="1234440">
                  <a:extLst>
                    <a:ext uri="{9D8B030D-6E8A-4147-A177-3AD203B41FA5}">
                      <a16:colId xmlns:a16="http://schemas.microsoft.com/office/drawing/2014/main" val="2223916134"/>
                    </a:ext>
                  </a:extLst>
                </a:gridCol>
                <a:gridCol w="1234440">
                  <a:extLst>
                    <a:ext uri="{9D8B030D-6E8A-4147-A177-3AD203B41FA5}">
                      <a16:colId xmlns:a16="http://schemas.microsoft.com/office/drawing/2014/main" val="179150553"/>
                    </a:ext>
                  </a:extLst>
                </a:gridCol>
                <a:gridCol w="1234440">
                  <a:extLst>
                    <a:ext uri="{9D8B030D-6E8A-4147-A177-3AD203B41FA5}">
                      <a16:colId xmlns:a16="http://schemas.microsoft.com/office/drawing/2014/main" val="393167420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76852827"/>
                  </a:ext>
                </a:extLst>
              </a:tr>
              <a:tr h="370840">
                <a:tc>
                  <a:txBody>
                    <a:bodyPr/>
                    <a:lstStyle/>
                    <a:p>
                      <a:r>
                        <a:rPr lang="en-US" sz="1000"/>
                        <a:t>#gulfbank642</a:t>
                      </a:r>
                      <a:endParaRPr lang="en-US" sz="1000"/>
                    </a:p>
                  </a:txBody>
                  <a:tcPr/>
                </a:tc>
                <a:tc>
                  <a:txBody>
                    <a:bodyPr/>
                    <a:lstStyle/>
                    <a:p>
                      <a:r>
                        <a:rPr lang="en-US" sz="1000"/>
                        <a:t>5</a:t>
                      </a:r>
                      <a:endParaRPr lang="en-US" sz="1000"/>
                    </a:p>
                  </a:txBody>
                  <a:tcPr/>
                </a:tc>
                <a:tc>
                  <a:txBody>
                    <a:bodyPr/>
                    <a:lstStyle/>
                    <a:p>
                      <a:r>
                        <a:rPr lang="en-US" sz="1000"/>
                        <a:t>32.2</a:t>
                      </a:r>
                      <a:endParaRPr lang="en-US" sz="1000"/>
                    </a:p>
                  </a:txBody>
                  <a:tcPr/>
                </a:tc>
                <a:tc>
                  <a:txBody>
                    <a:bodyPr/>
                    <a:lstStyle/>
                    <a:p>
                      <a:r>
                        <a:rPr lang="en-US" sz="1000"/>
                        <a:t>0.8</a:t>
                      </a:r>
                      <a:endParaRPr lang="en-US" sz="1000"/>
                    </a:p>
                  </a:txBody>
                  <a:tcPr/>
                </a:tc>
                <a:tc>
                  <a:txBody>
                    <a:bodyPr/>
                    <a:lstStyle/>
                    <a:p>
                      <a:r>
                        <a:rPr lang="en-US" sz="1000"/>
                        <a:t>0.4</a:t>
                      </a:r>
                      <a:endParaRPr lang="en-US" sz="1000"/>
                    </a:p>
                  </a:txBody>
                  <a:tcPr/>
                </a:tc>
                <a:tc>
                  <a:txBody>
                    <a:bodyPr/>
                    <a:lstStyle/>
                    <a:p>
                      <a:r>
                        <a:rPr lang="en-US" sz="1000"/>
                        <a:t>33.4</a:t>
                      </a:r>
                      <a:endParaRPr lang="en-US" sz="1000"/>
                    </a:p>
                  </a:txBody>
                  <a:tcPr/>
                </a:tc>
                <a:extLst>
                  <a:ext uri="{0D108BD9-81ED-4DB2-BD59-A6C34878D82A}">
                    <a16:rowId xmlns:a16="http://schemas.microsoft.com/office/drawing/2014/main" val="4643214"/>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328800829"/>
                  </a:ext>
                </a:extLst>
              </a:tr>
              <a:tr h="370840">
                <a:tc>
                  <a:txBody>
                    <a:bodyPr/>
                    <a:lstStyle/>
                    <a:p>
                      <a:r>
                        <a:rPr lang="en-US" sz="1000"/>
                        <a:t>#Gulfbankratings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567798445"/>
                  </a:ext>
                </a:extLst>
              </a:tr>
              <a:tr h="370840">
                <a:tc>
                  <a:txBody>
                    <a:bodyPr/>
                    <a:lstStyle/>
                    <a:p>
                      <a:r>
                        <a:rPr lang="en-US" sz="1000"/>
                        <a:t>#moodys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487465536"/>
                  </a:ext>
                </a:extLst>
              </a:tr>
              <a:tr h="370840">
                <a:tc>
                  <a:txBody>
                    <a:bodyPr/>
                    <a:lstStyle/>
                    <a:p>
                      <a:r>
                        <a:rPr lang="en-US" sz="1000"/>
                        <a:t>#standardandpoors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639838538"/>
                  </a:ext>
                </a:extLst>
              </a:tr>
              <a:tr h="370840">
                <a:tc>
                  <a:txBody>
                    <a:bodyPr/>
                    <a:lstStyle/>
                    <a:p>
                      <a:r>
                        <a:rPr lang="en-US" sz="1000"/>
                        <a:t>#fitchratings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99869339"/>
                  </a:ext>
                </a:extLst>
              </a:tr>
              <a:tr h="370840">
                <a:tc>
                  <a:txBody>
                    <a:bodyPr/>
                    <a:lstStyle/>
                    <a:p>
                      <a:r>
                        <a:rPr lang="en-US" sz="1000"/>
                        <a:t>#gulfbank_news</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2522156862"/>
                  </a:ext>
                </a:extLst>
              </a:tr>
              <a:tr h="370840">
                <a:tc>
                  <a:txBody>
                    <a:bodyPr/>
                    <a:lstStyle/>
                    <a:p>
                      <a:r>
                        <a:rPr lang="en-US" sz="1000"/>
                        <a:t>#gulfbank</a:t>
                      </a:r>
                      <a:endParaRPr lang="en-US" sz="1000"/>
                    </a:p>
                  </a:txBody>
                  <a:tcPr/>
                </a:tc>
                <a:tc>
                  <a:txBody>
                    <a:bodyPr/>
                    <a:lstStyle/>
                    <a:p>
                      <a:r>
                        <a:rPr lang="en-US" sz="1000"/>
                        <a:t>5</a:t>
                      </a:r>
                      <a:endParaRPr lang="en-US" sz="1000"/>
                    </a:p>
                  </a:txBody>
                  <a:tcPr/>
                </a:tc>
                <a:tc>
                  <a:txBody>
                    <a:bodyPr/>
                    <a:lstStyle/>
                    <a:p>
                      <a:r>
                        <a:rPr lang="en-US" sz="1000"/>
                        <a:t>22.6</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23.2</a:t>
                      </a:r>
                      <a:endParaRPr lang="en-US" sz="1000"/>
                    </a:p>
                  </a:txBody>
                  <a:tcPr/>
                </a:tc>
                <a:extLst>
                  <a:ext uri="{0D108BD9-81ED-4DB2-BD59-A6C34878D82A}">
                    <a16:rowId xmlns:a16="http://schemas.microsoft.com/office/drawing/2014/main" val="986005897"/>
                  </a:ext>
                </a:extLst>
              </a:tr>
              <a:tr h="370840">
                <a:tc>
                  <a:txBody>
                    <a:bodyPr/>
                    <a:lstStyle/>
                    <a:p>
                      <a:r>
                        <a:rPr lang="en-US" sz="1000"/>
                        <a:t>#CEO</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2300736280"/>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89975278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561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4389492"/>
                    </a:ext>
                  </a:extLst>
                </a:gridCol>
                <a:gridCol w="1234440">
                  <a:extLst>
                    <a:ext uri="{9D8B030D-6E8A-4147-A177-3AD203B41FA5}">
                      <a16:colId xmlns:a16="http://schemas.microsoft.com/office/drawing/2014/main" val="455894303"/>
                    </a:ext>
                  </a:extLst>
                </a:gridCol>
                <a:gridCol w="1234440">
                  <a:extLst>
                    <a:ext uri="{9D8B030D-6E8A-4147-A177-3AD203B41FA5}">
                      <a16:colId xmlns:a16="http://schemas.microsoft.com/office/drawing/2014/main" val="615844325"/>
                    </a:ext>
                  </a:extLst>
                </a:gridCol>
                <a:gridCol w="1234440">
                  <a:extLst>
                    <a:ext uri="{9D8B030D-6E8A-4147-A177-3AD203B41FA5}">
                      <a16:colId xmlns:a16="http://schemas.microsoft.com/office/drawing/2014/main" val="494724378"/>
                    </a:ext>
                  </a:extLst>
                </a:gridCol>
                <a:gridCol w="1234440">
                  <a:extLst>
                    <a:ext uri="{9D8B030D-6E8A-4147-A177-3AD203B41FA5}">
                      <a16:colId xmlns:a16="http://schemas.microsoft.com/office/drawing/2014/main" val="2729697133"/>
                    </a:ext>
                  </a:extLst>
                </a:gridCol>
                <a:gridCol w="1234440">
                  <a:extLst>
                    <a:ext uri="{9D8B030D-6E8A-4147-A177-3AD203B41FA5}">
                      <a16:colId xmlns:a16="http://schemas.microsoft.com/office/drawing/2014/main" val="81633862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067907129"/>
                  </a:ext>
                </a:extLst>
              </a:tr>
              <a:tr h="370840">
                <a:tc>
                  <a:txBody>
                    <a:bodyPr/>
                    <a:lstStyle/>
                    <a:p>
                      <a:r>
                        <a:rPr lang="en-US" sz="1000"/>
                        <a:t>#fikraprogram</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314080579"/>
                  </a:ext>
                </a:extLst>
              </a:tr>
              <a:tr h="370840">
                <a:tc>
                  <a:txBody>
                    <a:bodyPr/>
                    <a:lstStyle/>
                    <a:p>
                      <a:r>
                        <a:rPr lang="en-US" sz="1000"/>
                        <a:t>#award</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3493456483"/>
                  </a:ext>
                </a:extLst>
              </a:tr>
              <a:tr h="370840">
                <a:tc>
                  <a:txBody>
                    <a:bodyPr/>
                    <a:lstStyle/>
                    <a:p>
                      <a:r>
                        <a:rPr lang="en-US" sz="1000"/>
                        <a:t>#tvc</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359604420"/>
                  </a:ext>
                </a:extLst>
              </a:tr>
              <a:tr h="370840">
                <a:tc>
                  <a:txBody>
                    <a:bodyPr/>
                    <a:lstStyle/>
                    <a:p>
                      <a:r>
                        <a:rPr lang="en-US" sz="1000"/>
                        <a:t>#2016</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891780427"/>
                  </a:ext>
                </a:extLst>
              </a:tr>
              <a:tr h="370840">
                <a:tc>
                  <a:txBody>
                    <a:bodyPr/>
                    <a:lstStyle/>
                    <a:p>
                      <a:r>
                        <a:rPr lang="en-US" sz="1000"/>
                        <a:t>#theasianbanker</a:t>
                      </a:r>
                      <a:endParaRPr lang="en-US" sz="1000"/>
                    </a:p>
                  </a:txBody>
                  <a:tcPr/>
                </a:tc>
                <a:tc>
                  <a:txBody>
                    <a:bodyPr/>
                    <a:lstStyle/>
                    <a:p>
                      <a:r>
                        <a:rPr lang="en-US" sz="1000"/>
                        <a:t>1</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2313758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279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2976022"/>
                    </a:ext>
                  </a:extLst>
                </a:gridCol>
                <a:gridCol w="1234440">
                  <a:extLst>
                    <a:ext uri="{9D8B030D-6E8A-4147-A177-3AD203B41FA5}">
                      <a16:colId xmlns:a16="http://schemas.microsoft.com/office/drawing/2014/main" val="1498895950"/>
                    </a:ext>
                  </a:extLst>
                </a:gridCol>
                <a:gridCol w="1234440">
                  <a:extLst>
                    <a:ext uri="{9D8B030D-6E8A-4147-A177-3AD203B41FA5}">
                      <a16:colId xmlns:a16="http://schemas.microsoft.com/office/drawing/2014/main" val="1393730004"/>
                    </a:ext>
                  </a:extLst>
                </a:gridCol>
                <a:gridCol w="1234440">
                  <a:extLst>
                    <a:ext uri="{9D8B030D-6E8A-4147-A177-3AD203B41FA5}">
                      <a16:colId xmlns:a16="http://schemas.microsoft.com/office/drawing/2014/main" val="841371282"/>
                    </a:ext>
                  </a:extLst>
                </a:gridCol>
                <a:gridCol w="1234440">
                  <a:extLst>
                    <a:ext uri="{9D8B030D-6E8A-4147-A177-3AD203B41FA5}">
                      <a16:colId xmlns:a16="http://schemas.microsoft.com/office/drawing/2014/main" val="2367331746"/>
                    </a:ext>
                  </a:extLst>
                </a:gridCol>
                <a:gridCol w="1234440">
                  <a:extLst>
                    <a:ext uri="{9D8B030D-6E8A-4147-A177-3AD203B41FA5}">
                      <a16:colId xmlns:a16="http://schemas.microsoft.com/office/drawing/2014/main" val="166418581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722811791"/>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1994975801"/>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767691475"/>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709446449"/>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738160933"/>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3281379097"/>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535890769"/>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2653925162"/>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1736562112"/>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2468554833"/>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241251209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9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0430417"/>
                    </a:ext>
                  </a:extLst>
                </a:gridCol>
                <a:gridCol w="1234440">
                  <a:extLst>
                    <a:ext uri="{9D8B030D-6E8A-4147-A177-3AD203B41FA5}">
                      <a16:colId xmlns:a16="http://schemas.microsoft.com/office/drawing/2014/main" val="1240611322"/>
                    </a:ext>
                  </a:extLst>
                </a:gridCol>
                <a:gridCol w="1234440">
                  <a:extLst>
                    <a:ext uri="{9D8B030D-6E8A-4147-A177-3AD203B41FA5}">
                      <a16:colId xmlns:a16="http://schemas.microsoft.com/office/drawing/2014/main" val="4024606203"/>
                    </a:ext>
                  </a:extLst>
                </a:gridCol>
                <a:gridCol w="1234440">
                  <a:extLst>
                    <a:ext uri="{9D8B030D-6E8A-4147-A177-3AD203B41FA5}">
                      <a16:colId xmlns:a16="http://schemas.microsoft.com/office/drawing/2014/main" val="1737721392"/>
                    </a:ext>
                  </a:extLst>
                </a:gridCol>
                <a:gridCol w="1234440">
                  <a:extLst>
                    <a:ext uri="{9D8B030D-6E8A-4147-A177-3AD203B41FA5}">
                      <a16:colId xmlns:a16="http://schemas.microsoft.com/office/drawing/2014/main" val="4015494617"/>
                    </a:ext>
                  </a:extLst>
                </a:gridCol>
                <a:gridCol w="1234440">
                  <a:extLst>
                    <a:ext uri="{9D8B030D-6E8A-4147-A177-3AD203B41FA5}">
                      <a16:colId xmlns:a16="http://schemas.microsoft.com/office/drawing/2014/main" val="206235957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528985782"/>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4112491971"/>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498623394"/>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989434222"/>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277833495"/>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58976220"/>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640331859"/>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153419273"/>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3749950350"/>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712924575"/>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131849575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433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8999532"/>
                    </a:ext>
                  </a:extLst>
                </a:gridCol>
                <a:gridCol w="1234440">
                  <a:extLst>
                    <a:ext uri="{9D8B030D-6E8A-4147-A177-3AD203B41FA5}">
                      <a16:colId xmlns:a16="http://schemas.microsoft.com/office/drawing/2014/main" val="60964232"/>
                    </a:ext>
                  </a:extLst>
                </a:gridCol>
                <a:gridCol w="1234440">
                  <a:extLst>
                    <a:ext uri="{9D8B030D-6E8A-4147-A177-3AD203B41FA5}">
                      <a16:colId xmlns:a16="http://schemas.microsoft.com/office/drawing/2014/main" val="1783587628"/>
                    </a:ext>
                  </a:extLst>
                </a:gridCol>
                <a:gridCol w="1234440">
                  <a:extLst>
                    <a:ext uri="{9D8B030D-6E8A-4147-A177-3AD203B41FA5}">
                      <a16:colId xmlns:a16="http://schemas.microsoft.com/office/drawing/2014/main" val="3947294919"/>
                    </a:ext>
                  </a:extLst>
                </a:gridCol>
                <a:gridCol w="1234440">
                  <a:extLst>
                    <a:ext uri="{9D8B030D-6E8A-4147-A177-3AD203B41FA5}">
                      <a16:colId xmlns:a16="http://schemas.microsoft.com/office/drawing/2014/main" val="478717758"/>
                    </a:ext>
                  </a:extLst>
                </a:gridCol>
                <a:gridCol w="1234440">
                  <a:extLst>
                    <a:ext uri="{9D8B030D-6E8A-4147-A177-3AD203B41FA5}">
                      <a16:colId xmlns:a16="http://schemas.microsoft.com/office/drawing/2014/main" val="145865088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472462989"/>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70050564"/>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540938287"/>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56615411"/>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981454341"/>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79997234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4646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5275979"/>
                    </a:ext>
                  </a:extLst>
                </a:gridCol>
                <a:gridCol w="1234440">
                  <a:extLst>
                    <a:ext uri="{9D8B030D-6E8A-4147-A177-3AD203B41FA5}">
                      <a16:colId xmlns:a16="http://schemas.microsoft.com/office/drawing/2014/main" val="2005984077"/>
                    </a:ext>
                  </a:extLst>
                </a:gridCol>
                <a:gridCol w="1234440">
                  <a:extLst>
                    <a:ext uri="{9D8B030D-6E8A-4147-A177-3AD203B41FA5}">
                      <a16:colId xmlns:a16="http://schemas.microsoft.com/office/drawing/2014/main" val="19991590"/>
                    </a:ext>
                  </a:extLst>
                </a:gridCol>
                <a:gridCol w="1234440">
                  <a:extLst>
                    <a:ext uri="{9D8B030D-6E8A-4147-A177-3AD203B41FA5}">
                      <a16:colId xmlns:a16="http://schemas.microsoft.com/office/drawing/2014/main" val="2944786228"/>
                    </a:ext>
                  </a:extLst>
                </a:gridCol>
                <a:gridCol w="1234440">
                  <a:extLst>
                    <a:ext uri="{9D8B030D-6E8A-4147-A177-3AD203B41FA5}">
                      <a16:colId xmlns:a16="http://schemas.microsoft.com/office/drawing/2014/main" val="2270058886"/>
                    </a:ext>
                  </a:extLst>
                </a:gridCol>
                <a:gridCol w="1234440">
                  <a:extLst>
                    <a:ext uri="{9D8B030D-6E8A-4147-A177-3AD203B41FA5}">
                      <a16:colId xmlns:a16="http://schemas.microsoft.com/office/drawing/2014/main" val="263650553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294348945"/>
                  </a:ext>
                </a:extLst>
              </a:tr>
              <a:tr h="370840">
                <a:tc>
                  <a:txBody>
                    <a:bodyPr/>
                    <a:lstStyle/>
                    <a:p>
                      <a:r>
                        <a:rPr lang="ar-AE" sz="1000"/>
                        <a:t>#بنك_الكويت_الدولي</a:t>
                      </a:r>
                      <a:endParaRPr lang="en-US" sz="1000"/>
                    </a:p>
                  </a:txBody>
                  <a:tcPr/>
                </a:tc>
                <a:tc>
                  <a:txBody>
                    <a:bodyPr/>
                    <a:lstStyle/>
                    <a:p>
                      <a:r>
                        <a:rPr lang="en-US" sz="1000"/>
                        <a:t>5</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9.6</a:t>
                      </a:r>
                      <a:endParaRPr lang="en-US" sz="1000"/>
                    </a:p>
                  </a:txBody>
                  <a:tcPr/>
                </a:tc>
                <a:extLst>
                  <a:ext uri="{0D108BD9-81ED-4DB2-BD59-A6C34878D82A}">
                    <a16:rowId xmlns:a16="http://schemas.microsoft.com/office/drawing/2014/main" val="2839758740"/>
                  </a:ext>
                </a:extLst>
              </a:tr>
              <a:tr h="370840">
                <a:tc>
                  <a:txBody>
                    <a:bodyPr/>
                    <a:lstStyle/>
                    <a:p>
                      <a:r>
                        <a:rPr lang="ar-AE" sz="1000"/>
                        <a:t>#رواتب</a:t>
                      </a:r>
                      <a:endParaRPr lang="en-US" sz="1000"/>
                    </a:p>
                  </a:txBody>
                  <a:tcPr/>
                </a:tc>
                <a:tc>
                  <a:txBody>
                    <a:bodyPr/>
                    <a:lstStyle/>
                    <a:p>
                      <a:r>
                        <a:rPr lang="en-US" sz="1000"/>
                        <a:t>2</a:t>
                      </a:r>
                      <a:endParaRPr lang="en-US" sz="1000"/>
                    </a:p>
                  </a:txBody>
                  <a:tcPr/>
                </a:tc>
                <a:tc>
                  <a:txBody>
                    <a:bodyPr/>
                    <a:lstStyle/>
                    <a:p>
                      <a:r>
                        <a:rPr lang="en-US" sz="1000"/>
                        <a:t>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44774416"/>
                  </a:ext>
                </a:extLst>
              </a:tr>
              <a:tr h="370840">
                <a:tc>
                  <a:txBody>
                    <a:bodyPr/>
                    <a:lstStyle/>
                    <a:p>
                      <a:r>
                        <a:rPr lang="ar-AE" sz="1000"/>
                        <a:t>#شاركنا_بنشر_المعرفة</a:t>
                      </a:r>
                      <a:endParaRPr lang="en-US" sz="1000"/>
                    </a:p>
                  </a:txBody>
                  <a:tcPr/>
                </a:tc>
                <a:tc>
                  <a:txBody>
                    <a:bodyPr/>
                    <a:lstStyle/>
                    <a:p>
                      <a:r>
                        <a:rPr lang="en-US" sz="1000"/>
                        <a:t>3</a:t>
                      </a:r>
                      <a:endParaRPr lang="en-US" sz="1000"/>
                    </a:p>
                  </a:txBody>
                  <a:tcPr/>
                </a:tc>
                <a:tc>
                  <a:txBody>
                    <a:bodyPr/>
                    <a:lstStyle/>
                    <a:p>
                      <a:r>
                        <a:rPr lang="en-US" sz="1000"/>
                        <a:t>7.3333333333333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7.6666666666667</a:t>
                      </a:r>
                      <a:endParaRPr lang="en-US" sz="1000"/>
                    </a:p>
                  </a:txBody>
                  <a:tcPr/>
                </a:tc>
                <a:extLst>
                  <a:ext uri="{0D108BD9-81ED-4DB2-BD59-A6C34878D82A}">
                    <a16:rowId xmlns:a16="http://schemas.microsoft.com/office/drawing/2014/main" val="330716397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330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6169456"/>
                    </a:ext>
                  </a:extLst>
                </a:gridCol>
                <a:gridCol w="1234440">
                  <a:extLst>
                    <a:ext uri="{9D8B030D-6E8A-4147-A177-3AD203B41FA5}">
                      <a16:colId xmlns:a16="http://schemas.microsoft.com/office/drawing/2014/main" val="3453545575"/>
                    </a:ext>
                  </a:extLst>
                </a:gridCol>
                <a:gridCol w="1234440">
                  <a:extLst>
                    <a:ext uri="{9D8B030D-6E8A-4147-A177-3AD203B41FA5}">
                      <a16:colId xmlns:a16="http://schemas.microsoft.com/office/drawing/2014/main" val="2018849857"/>
                    </a:ext>
                  </a:extLst>
                </a:gridCol>
                <a:gridCol w="1234440">
                  <a:extLst>
                    <a:ext uri="{9D8B030D-6E8A-4147-A177-3AD203B41FA5}">
                      <a16:colId xmlns:a16="http://schemas.microsoft.com/office/drawing/2014/main" val="904100784"/>
                    </a:ext>
                  </a:extLst>
                </a:gridCol>
                <a:gridCol w="1234440">
                  <a:extLst>
                    <a:ext uri="{9D8B030D-6E8A-4147-A177-3AD203B41FA5}">
                      <a16:colId xmlns:a16="http://schemas.microsoft.com/office/drawing/2014/main" val="2170507549"/>
                    </a:ext>
                  </a:extLst>
                </a:gridCol>
                <a:gridCol w="1234440">
                  <a:extLst>
                    <a:ext uri="{9D8B030D-6E8A-4147-A177-3AD203B41FA5}">
                      <a16:colId xmlns:a16="http://schemas.microsoft.com/office/drawing/2014/main" val="43290985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9951872"/>
                  </a:ext>
                </a:extLst>
              </a:tr>
              <a:tr h="370840">
                <a:tc>
                  <a:txBody>
                    <a:bodyPr/>
                    <a:lstStyle/>
                    <a:p>
                      <a:r>
                        <a:rPr lang="en-US" sz="1000"/>
                        <a:t>#KIPCO</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2.25</a:t>
                      </a:r>
                      <a:endParaRPr lang="en-US" sz="1000"/>
                    </a:p>
                  </a:txBody>
                  <a:tcPr/>
                </a:tc>
                <a:extLst>
                  <a:ext uri="{0D108BD9-81ED-4DB2-BD59-A6C34878D82A}">
                    <a16:rowId xmlns:a16="http://schemas.microsoft.com/office/drawing/2014/main" val="531661257"/>
                  </a:ext>
                </a:extLst>
              </a:tr>
              <a:tr h="370840">
                <a:tc>
                  <a:txBody>
                    <a:bodyPr/>
                    <a:lstStyle/>
                    <a:p>
                      <a:r>
                        <a:rPr lang="en-US" sz="1000"/>
                        <a:t>#QURAIN</a:t>
                      </a:r>
                      <a:endParaRPr lang="en-US" sz="1000"/>
                    </a:p>
                  </a:txBody>
                  <a:tcPr/>
                </a:tc>
                <a:tc>
                  <a:txBody>
                    <a:bodyPr/>
                    <a:lstStyle/>
                    <a:p>
                      <a:r>
                        <a:rPr lang="en-US" sz="1000"/>
                        <a:t>2</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26176157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444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688483"/>
                    </a:ext>
                  </a:extLst>
                </a:gridCol>
                <a:gridCol w="1234440">
                  <a:extLst>
                    <a:ext uri="{9D8B030D-6E8A-4147-A177-3AD203B41FA5}">
                      <a16:colId xmlns:a16="http://schemas.microsoft.com/office/drawing/2014/main" val="1361577370"/>
                    </a:ext>
                  </a:extLst>
                </a:gridCol>
                <a:gridCol w="1234440">
                  <a:extLst>
                    <a:ext uri="{9D8B030D-6E8A-4147-A177-3AD203B41FA5}">
                      <a16:colId xmlns:a16="http://schemas.microsoft.com/office/drawing/2014/main" val="847449775"/>
                    </a:ext>
                  </a:extLst>
                </a:gridCol>
                <a:gridCol w="1234440">
                  <a:extLst>
                    <a:ext uri="{9D8B030D-6E8A-4147-A177-3AD203B41FA5}">
                      <a16:colId xmlns:a16="http://schemas.microsoft.com/office/drawing/2014/main" val="2656703804"/>
                    </a:ext>
                  </a:extLst>
                </a:gridCol>
                <a:gridCol w="1234440">
                  <a:extLst>
                    <a:ext uri="{9D8B030D-6E8A-4147-A177-3AD203B41FA5}">
                      <a16:colId xmlns:a16="http://schemas.microsoft.com/office/drawing/2014/main" val="3713066275"/>
                    </a:ext>
                  </a:extLst>
                </a:gridCol>
                <a:gridCol w="1234440">
                  <a:extLst>
                    <a:ext uri="{9D8B030D-6E8A-4147-A177-3AD203B41FA5}">
                      <a16:colId xmlns:a16="http://schemas.microsoft.com/office/drawing/2014/main" val="317243021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6357581"/>
                  </a:ext>
                </a:extLst>
              </a:tr>
              <a:tr h="370840">
                <a:tc>
                  <a:txBody>
                    <a:bodyPr/>
                    <a:lstStyle/>
                    <a:p>
                      <a:r>
                        <a:rPr lang="ar-AE" sz="1000"/>
                        <a:t>#عروض_التجاري</a:t>
                      </a:r>
                      <a:endParaRPr lang="en-US" sz="1000"/>
                    </a:p>
                  </a:txBody>
                  <a:tcPr/>
                </a:tc>
                <a:tc>
                  <a:txBody>
                    <a:bodyPr/>
                    <a:lstStyle/>
                    <a:p>
                      <a:r>
                        <a:rPr lang="en-US" sz="1000"/>
                        <a:t>22</a:t>
                      </a:r>
                      <a:endParaRPr lang="en-US" sz="1000"/>
                    </a:p>
                  </a:txBody>
                  <a:tcPr/>
                </a:tc>
                <a:tc>
                  <a:txBody>
                    <a:bodyPr/>
                    <a:lstStyle/>
                    <a:p>
                      <a:r>
                        <a:rPr lang="en-US" sz="1000"/>
                        <a:t>7.1363636363636</a:t>
                      </a:r>
                      <a:endParaRPr lang="en-US" sz="1000"/>
                    </a:p>
                  </a:txBody>
                  <a:tcPr/>
                </a:tc>
                <a:tc>
                  <a:txBody>
                    <a:bodyPr/>
                    <a:lstStyle/>
                    <a:p>
                      <a:r>
                        <a:rPr lang="en-US" sz="1000"/>
                        <a:t>0</a:t>
                      </a:r>
                      <a:endParaRPr lang="en-US" sz="1000"/>
                    </a:p>
                  </a:txBody>
                  <a:tcPr/>
                </a:tc>
                <a:tc>
                  <a:txBody>
                    <a:bodyPr/>
                    <a:lstStyle/>
                    <a:p>
                      <a:r>
                        <a:rPr lang="en-US" sz="1000"/>
                        <a:t>0.18181818181818</a:t>
                      </a:r>
                      <a:endParaRPr lang="en-US" sz="1000"/>
                    </a:p>
                  </a:txBody>
                  <a:tcPr/>
                </a:tc>
                <a:tc>
                  <a:txBody>
                    <a:bodyPr/>
                    <a:lstStyle/>
                    <a:p>
                      <a:r>
                        <a:rPr lang="en-US" sz="1000"/>
                        <a:t>7.3181818181818</a:t>
                      </a:r>
                      <a:endParaRPr lang="en-US" sz="1000"/>
                    </a:p>
                  </a:txBody>
                  <a:tcPr/>
                </a:tc>
                <a:extLst>
                  <a:ext uri="{0D108BD9-81ED-4DB2-BD59-A6C34878D82A}">
                    <a16:rowId xmlns:a16="http://schemas.microsoft.com/office/drawing/2014/main" val="313978263"/>
                  </a:ext>
                </a:extLst>
              </a:tr>
              <a:tr h="370840">
                <a:tc>
                  <a:txBody>
                    <a:bodyPr/>
                    <a:lstStyle/>
                    <a:p>
                      <a:r>
                        <a:rPr lang="ar-AE" sz="1000"/>
                        <a:t>#اليوم_العالمي_للطفل</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19451213"/>
                  </a:ext>
                </a:extLst>
              </a:tr>
              <a:tr h="370840">
                <a:tc>
                  <a:txBody>
                    <a:bodyPr/>
                    <a:lstStyle/>
                    <a:p>
                      <a:r>
                        <a:rPr lang="en-US" sz="1000"/>
                        <a:t>#ChildrensDay</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992936248"/>
                  </a:ext>
                </a:extLst>
              </a:tr>
              <a:tr h="370840">
                <a:tc>
                  <a:txBody>
                    <a:bodyPr/>
                    <a:lstStyle/>
                    <a:p>
                      <a:r>
                        <a:rPr lang="en-US" sz="1000"/>
                        <a:t>#AlTijariWhatsapp</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3.5</a:t>
                      </a:r>
                      <a:endParaRPr lang="en-US" sz="1000"/>
                    </a:p>
                  </a:txBody>
                  <a:tcPr/>
                </a:tc>
                <a:tc>
                  <a:txBody>
                    <a:bodyPr/>
                    <a:lstStyle/>
                    <a:p>
                      <a:r>
                        <a:rPr lang="en-US" sz="1000"/>
                        <a:t>1</a:t>
                      </a:r>
                      <a:endParaRPr lang="en-US" sz="1000"/>
                    </a:p>
                  </a:txBody>
                  <a:tcPr/>
                </a:tc>
                <a:tc>
                  <a:txBody>
                    <a:bodyPr/>
                    <a:lstStyle/>
                    <a:p>
                      <a:r>
                        <a:rPr lang="en-US" sz="1000"/>
                        <a:t>23.5</a:t>
                      </a:r>
                      <a:endParaRPr lang="en-US" sz="1000"/>
                    </a:p>
                  </a:txBody>
                  <a:tcPr/>
                </a:tc>
                <a:extLst>
                  <a:ext uri="{0D108BD9-81ED-4DB2-BD59-A6C34878D82A}">
                    <a16:rowId xmlns:a16="http://schemas.microsoft.com/office/drawing/2014/main" val="2490097452"/>
                  </a:ext>
                </a:extLst>
              </a:tr>
              <a:tr h="370840">
                <a:tc>
                  <a:txBody>
                    <a:bodyPr/>
                    <a:lstStyle/>
                    <a:p>
                      <a:r>
                        <a:rPr lang="ar-AE" sz="1000"/>
                        <a:t>#وطن_النهار</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315998367"/>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837501294"/>
                  </a:ext>
                </a:extLst>
              </a:tr>
              <a:tr h="370840">
                <a:tc>
                  <a:txBody>
                    <a:bodyPr/>
                    <a:lstStyle/>
                    <a:p>
                      <a:r>
                        <a:rPr lang="en-US" sz="1000"/>
                        <a:t>#altijari_offers</a:t>
                      </a:r>
                      <a:endParaRPr lang="en-US" sz="1000"/>
                    </a:p>
                  </a:txBody>
                  <a:tcPr/>
                </a:tc>
                <a:tc>
                  <a:txBody>
                    <a:bodyPr/>
                    <a:lstStyle/>
                    <a:p>
                      <a:r>
                        <a:rPr lang="en-US" sz="1000"/>
                        <a:t>2</a:t>
                      </a:r>
                      <a:endParaRPr lang="en-US" sz="1000"/>
                    </a:p>
                  </a:txBody>
                  <a:tcPr/>
                </a:tc>
                <a:tc>
                  <a:txBody>
                    <a:bodyPr/>
                    <a:lstStyle/>
                    <a:p>
                      <a:r>
                        <a:rPr lang="en-US" sz="1000"/>
                        <a:t>5.5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5.5</a:t>
                      </a:r>
                      <a:endParaRPr lang="en-US" sz="1000"/>
                    </a:p>
                  </a:txBody>
                  <a:tcPr/>
                </a:tc>
                <a:extLst>
                  <a:ext uri="{0D108BD9-81ED-4DB2-BD59-A6C34878D82A}">
                    <a16:rowId xmlns:a16="http://schemas.microsoft.com/office/drawing/2014/main" val="4232228202"/>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81554258"/>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913310775"/>
                  </a:ext>
                </a:extLst>
              </a:tr>
              <a:tr h="370840">
                <a:tc>
                  <a:txBody>
                    <a:bodyPr/>
                    <a:lstStyle/>
                    <a:p>
                      <a:r>
                        <a:rPr lang="en-US" sz="1000"/>
                        <a:t>#CBKares</a:t>
                      </a:r>
                      <a:endParaRPr lang="en-US" sz="1000"/>
                    </a:p>
                  </a:txBody>
                  <a:tcPr/>
                </a:tc>
                <a:tc>
                  <a:txBody>
                    <a:bodyPr/>
                    <a:lstStyle/>
                    <a:p>
                      <a:r>
                        <a:rPr lang="en-US" sz="1000"/>
                        <a:t>1</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86618723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684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6432462"/>
                    </a:ext>
                  </a:extLst>
                </a:gridCol>
                <a:gridCol w="1234440">
                  <a:extLst>
                    <a:ext uri="{9D8B030D-6E8A-4147-A177-3AD203B41FA5}">
                      <a16:colId xmlns:a16="http://schemas.microsoft.com/office/drawing/2014/main" val="478896836"/>
                    </a:ext>
                  </a:extLst>
                </a:gridCol>
                <a:gridCol w="1234440">
                  <a:extLst>
                    <a:ext uri="{9D8B030D-6E8A-4147-A177-3AD203B41FA5}">
                      <a16:colId xmlns:a16="http://schemas.microsoft.com/office/drawing/2014/main" val="981683583"/>
                    </a:ext>
                  </a:extLst>
                </a:gridCol>
                <a:gridCol w="1234440">
                  <a:extLst>
                    <a:ext uri="{9D8B030D-6E8A-4147-A177-3AD203B41FA5}">
                      <a16:colId xmlns:a16="http://schemas.microsoft.com/office/drawing/2014/main" val="993319687"/>
                    </a:ext>
                  </a:extLst>
                </a:gridCol>
                <a:gridCol w="1234440">
                  <a:extLst>
                    <a:ext uri="{9D8B030D-6E8A-4147-A177-3AD203B41FA5}">
                      <a16:colId xmlns:a16="http://schemas.microsoft.com/office/drawing/2014/main" val="1492586804"/>
                    </a:ext>
                  </a:extLst>
                </a:gridCol>
                <a:gridCol w="1234440">
                  <a:extLst>
                    <a:ext uri="{9D8B030D-6E8A-4147-A177-3AD203B41FA5}">
                      <a16:colId xmlns:a16="http://schemas.microsoft.com/office/drawing/2014/main" val="184522631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651119146"/>
                  </a:ext>
                </a:extLst>
              </a:tr>
              <a:tr h="370840">
                <a:tc>
                  <a:txBody>
                    <a:bodyPr/>
                    <a:lstStyle/>
                    <a:p>
                      <a:r>
                        <a:rPr lang="ar-AE" sz="1000"/>
                        <a:t>#بنك_وربة</a:t>
                      </a:r>
                      <a:endParaRPr lang="en-US" sz="1000"/>
                    </a:p>
                  </a:txBody>
                  <a:tcPr/>
                </a:tc>
                <a:tc>
                  <a:txBody>
                    <a:bodyPr/>
                    <a:lstStyle/>
                    <a:p>
                      <a:r>
                        <a:rPr lang="en-US" sz="1000"/>
                        <a:t>100</a:t>
                      </a:r>
                      <a:endParaRPr lang="en-US" sz="1000"/>
                    </a:p>
                  </a:txBody>
                  <a:tcPr/>
                </a:tc>
                <a:tc>
                  <a:txBody>
                    <a:bodyPr/>
                    <a:lstStyle/>
                    <a:p>
                      <a:r>
                        <a:rPr lang="en-US" sz="1000"/>
                        <a:t>6.34</a:t>
                      </a:r>
                      <a:endParaRPr lang="en-US" sz="1000"/>
                    </a:p>
                  </a:txBody>
                  <a:tcPr/>
                </a:tc>
                <a:tc>
                  <a:txBody>
                    <a:bodyPr/>
                    <a:lstStyle/>
                    <a:p>
                      <a:r>
                        <a:rPr lang="en-US" sz="1000"/>
                        <a:t>1.49</a:t>
                      </a:r>
                      <a:endParaRPr lang="en-US" sz="1000"/>
                    </a:p>
                  </a:txBody>
                  <a:tcPr/>
                </a:tc>
                <a:tc>
                  <a:txBody>
                    <a:bodyPr/>
                    <a:lstStyle/>
                    <a:p>
                      <a:r>
                        <a:rPr lang="en-US" sz="1000"/>
                        <a:t>0.72</a:t>
                      </a:r>
                      <a:endParaRPr lang="en-US" sz="1000"/>
                    </a:p>
                  </a:txBody>
                  <a:tcPr/>
                </a:tc>
                <a:tc>
                  <a:txBody>
                    <a:bodyPr/>
                    <a:lstStyle/>
                    <a:p>
                      <a:r>
                        <a:rPr lang="en-US" sz="1000"/>
                        <a:t>8.55</a:t>
                      </a:r>
                      <a:endParaRPr lang="en-US" sz="1000"/>
                    </a:p>
                  </a:txBody>
                  <a:tcPr/>
                </a:tc>
                <a:extLst>
                  <a:ext uri="{0D108BD9-81ED-4DB2-BD59-A6C34878D82A}">
                    <a16:rowId xmlns:a16="http://schemas.microsoft.com/office/drawing/2014/main" val="1226536229"/>
                  </a:ext>
                </a:extLst>
              </a:tr>
              <a:tr h="370840">
                <a:tc>
                  <a:txBody>
                    <a:bodyPr/>
                    <a:lstStyle/>
                    <a:p>
                      <a:r>
                        <a:rPr lang="ar-AE" sz="1000"/>
                        <a:t>#نتميز_بالحلول</a:t>
                      </a:r>
                      <a:endParaRPr lang="en-US" sz="1000"/>
                    </a:p>
                  </a:txBody>
                  <a:tcPr/>
                </a:tc>
                <a:tc>
                  <a:txBody>
                    <a:bodyPr/>
                    <a:lstStyle/>
                    <a:p>
                      <a:r>
                        <a:rPr lang="en-US" sz="1000"/>
                        <a:t>96</a:t>
                      </a:r>
                      <a:endParaRPr lang="en-US" sz="1000"/>
                    </a:p>
                  </a:txBody>
                  <a:tcPr/>
                </a:tc>
                <a:tc>
                  <a:txBody>
                    <a:bodyPr/>
                    <a:lstStyle/>
                    <a:p>
                      <a:r>
                        <a:rPr lang="en-US" sz="1000"/>
                        <a:t>6.53125</a:t>
                      </a:r>
                      <a:endParaRPr lang="en-US" sz="1000"/>
                    </a:p>
                  </a:txBody>
                  <a:tcPr/>
                </a:tc>
                <a:tc>
                  <a:txBody>
                    <a:bodyPr/>
                    <a:lstStyle/>
                    <a:p>
                      <a:r>
                        <a:rPr lang="en-US" sz="1000"/>
                        <a:t>1.53125</a:t>
                      </a:r>
                      <a:endParaRPr lang="en-US" sz="1000"/>
                    </a:p>
                  </a:txBody>
                  <a:tcPr/>
                </a:tc>
                <a:tc>
                  <a:txBody>
                    <a:bodyPr/>
                    <a:lstStyle/>
                    <a:p>
                      <a:r>
                        <a:rPr lang="en-US" sz="1000"/>
                        <a:t>0.77083333333333</a:t>
                      </a:r>
                      <a:endParaRPr lang="en-US" sz="1000"/>
                    </a:p>
                  </a:txBody>
                  <a:tcPr/>
                </a:tc>
                <a:tc>
                  <a:txBody>
                    <a:bodyPr/>
                    <a:lstStyle/>
                    <a:p>
                      <a:r>
                        <a:rPr lang="en-US" sz="1000"/>
                        <a:t>8.8333333333333</a:t>
                      </a:r>
                      <a:endParaRPr lang="en-US" sz="1000"/>
                    </a:p>
                  </a:txBody>
                  <a:tcPr/>
                </a:tc>
                <a:extLst>
                  <a:ext uri="{0D108BD9-81ED-4DB2-BD59-A6C34878D82A}">
                    <a16:rowId xmlns:a16="http://schemas.microsoft.com/office/drawing/2014/main" val="1404353928"/>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966723639"/>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321521157"/>
                  </a:ext>
                </a:extLst>
              </a:tr>
              <a:tr h="370840">
                <a:tc>
                  <a:txBody>
                    <a:bodyPr/>
                    <a:lstStyle/>
                    <a:p>
                      <a:r>
                        <a:rPr lang="ar-AE" sz="1000"/>
                        <a:t>#الكويت</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1.6666666666667</a:t>
                      </a:r>
                      <a:endParaRPr lang="en-US" sz="1000"/>
                    </a:p>
                  </a:txBody>
                  <a:tcPr/>
                </a:tc>
                <a:tc>
                  <a:txBody>
                    <a:bodyPr/>
                    <a:lstStyle/>
                    <a:p>
                      <a:r>
                        <a:rPr lang="en-US" sz="1000"/>
                        <a:t>10.666666666667</a:t>
                      </a:r>
                      <a:endParaRPr lang="en-US" sz="1000"/>
                    </a:p>
                  </a:txBody>
                  <a:tcPr/>
                </a:tc>
                <a:extLst>
                  <a:ext uri="{0D108BD9-81ED-4DB2-BD59-A6C34878D82A}">
                    <a16:rowId xmlns:a16="http://schemas.microsoft.com/office/drawing/2014/main" val="3178858549"/>
                  </a:ext>
                </a:extLst>
              </a:tr>
              <a:tr h="370840">
                <a:tc>
                  <a:txBody>
                    <a:bodyPr/>
                    <a:lstStyle/>
                    <a:p>
                      <a:r>
                        <a:rPr lang="ar-AE" sz="1000"/>
                        <a:t>#مكافآت_وربة</a:t>
                      </a:r>
                      <a:endParaRPr lang="en-US" sz="1000"/>
                    </a:p>
                  </a:txBody>
                  <a:tcPr/>
                </a:tc>
                <a:tc>
                  <a:txBody>
                    <a:bodyPr/>
                    <a:lstStyle/>
                    <a:p>
                      <a:r>
                        <a:rPr lang="en-US" sz="1000"/>
                        <a:t>8</a:t>
                      </a:r>
                      <a:endParaRPr lang="en-US" sz="1000"/>
                    </a:p>
                  </a:txBody>
                  <a:tcPr/>
                </a:tc>
                <a:tc>
                  <a:txBody>
                    <a:bodyPr/>
                    <a:lstStyle/>
                    <a:p>
                      <a:r>
                        <a:rPr lang="en-US" sz="1000"/>
                        <a:t>2.5</a:t>
                      </a:r>
                      <a:endParaRPr lang="en-US" sz="1000"/>
                    </a:p>
                  </a:txBody>
                  <a:tcPr/>
                </a:tc>
                <a:tc>
                  <a:txBody>
                    <a:bodyPr/>
                    <a:lstStyle/>
                    <a:p>
                      <a:r>
                        <a:rPr lang="en-US" sz="1000"/>
                        <a:t>0.125</a:t>
                      </a:r>
                      <a:endParaRPr lang="en-US" sz="1000"/>
                    </a:p>
                  </a:txBody>
                  <a:tcPr/>
                </a:tc>
                <a:tc>
                  <a:txBody>
                    <a:bodyPr/>
                    <a:lstStyle/>
                    <a:p>
                      <a:r>
                        <a:rPr lang="en-US" sz="1000"/>
                        <a:t>0.125</a:t>
                      </a:r>
                      <a:endParaRPr lang="en-US" sz="1000"/>
                    </a:p>
                  </a:txBody>
                  <a:tcPr/>
                </a:tc>
                <a:tc>
                  <a:txBody>
                    <a:bodyPr/>
                    <a:lstStyle/>
                    <a:p>
                      <a:r>
                        <a:rPr lang="en-US" sz="1000"/>
                        <a:t>2.75</a:t>
                      </a:r>
                      <a:endParaRPr lang="en-US" sz="1000"/>
                    </a:p>
                  </a:txBody>
                  <a:tcPr/>
                </a:tc>
                <a:extLst>
                  <a:ext uri="{0D108BD9-81ED-4DB2-BD59-A6C34878D82A}">
                    <a16:rowId xmlns:a16="http://schemas.microsoft.com/office/drawing/2014/main" val="3203435894"/>
                  </a:ext>
                </a:extLst>
              </a:tr>
              <a:tr h="370840">
                <a:tc>
                  <a:txBody>
                    <a:bodyPr/>
                    <a:lstStyle/>
                    <a:p>
                      <a:r>
                        <a:rPr lang="ar-AE" sz="1000"/>
                        <a:t>#السنبلة</a:t>
                      </a:r>
                      <a:endParaRPr lang="en-US" sz="1000"/>
                    </a:p>
                  </a:txBody>
                  <a:tcPr/>
                </a:tc>
                <a:tc>
                  <a:txBody>
                    <a:bodyPr/>
                    <a:lstStyle/>
                    <a:p>
                      <a:r>
                        <a:rPr lang="en-US" sz="1000"/>
                        <a:t>5</a:t>
                      </a:r>
                      <a:endParaRPr lang="en-US" sz="1000"/>
                    </a:p>
                  </a:txBody>
                  <a:tcPr/>
                </a:tc>
                <a:tc>
                  <a:txBody>
                    <a:bodyPr/>
                    <a:lstStyle/>
                    <a:p>
                      <a:r>
                        <a:rPr lang="en-US" sz="1000"/>
                        <a:t>5.8</a:t>
                      </a:r>
                      <a:endParaRPr lang="en-US" sz="1000"/>
                    </a:p>
                  </a:txBody>
                  <a:tcPr/>
                </a:tc>
                <a:tc>
                  <a:txBody>
                    <a:bodyPr/>
                    <a:lstStyle/>
                    <a:p>
                      <a:r>
                        <a:rPr lang="en-US" sz="1000"/>
                        <a:t>0.2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226174241"/>
                  </a:ext>
                </a:extLst>
              </a:tr>
              <a:tr h="370840">
                <a:tc>
                  <a:txBody>
                    <a:bodyPr/>
                    <a:lstStyle/>
                    <a:p>
                      <a:r>
                        <a:rPr lang="ar-AE" sz="1000"/>
                        <a:t>#يوم_الطفل</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538103577"/>
                  </a:ext>
                </a:extLst>
              </a:tr>
              <a:tr h="370840">
                <a:tc>
                  <a:txBody>
                    <a:bodyPr/>
                    <a:lstStyle/>
                    <a:p>
                      <a:r>
                        <a:rPr lang="ar-AE" sz="1000"/>
                        <a:t>#عاش_المعاش</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957117239"/>
                  </a:ext>
                </a:extLst>
              </a:tr>
              <a:tr h="370840">
                <a:tc>
                  <a:txBody>
                    <a:bodyPr/>
                    <a:lstStyle/>
                    <a:p>
                      <a:r>
                        <a:rPr lang="ar-AE" sz="1000"/>
                        <a:t>#معاملتي_أسهل</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7565176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740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6974115"/>
                    </a:ext>
                  </a:extLst>
                </a:gridCol>
                <a:gridCol w="1234440">
                  <a:extLst>
                    <a:ext uri="{9D8B030D-6E8A-4147-A177-3AD203B41FA5}">
                      <a16:colId xmlns:a16="http://schemas.microsoft.com/office/drawing/2014/main" val="868198412"/>
                    </a:ext>
                  </a:extLst>
                </a:gridCol>
                <a:gridCol w="1234440">
                  <a:extLst>
                    <a:ext uri="{9D8B030D-6E8A-4147-A177-3AD203B41FA5}">
                      <a16:colId xmlns:a16="http://schemas.microsoft.com/office/drawing/2014/main" val="2643177977"/>
                    </a:ext>
                  </a:extLst>
                </a:gridCol>
                <a:gridCol w="1234440">
                  <a:extLst>
                    <a:ext uri="{9D8B030D-6E8A-4147-A177-3AD203B41FA5}">
                      <a16:colId xmlns:a16="http://schemas.microsoft.com/office/drawing/2014/main" val="101463668"/>
                    </a:ext>
                  </a:extLst>
                </a:gridCol>
                <a:gridCol w="1234440">
                  <a:extLst>
                    <a:ext uri="{9D8B030D-6E8A-4147-A177-3AD203B41FA5}">
                      <a16:colId xmlns:a16="http://schemas.microsoft.com/office/drawing/2014/main" val="3598703834"/>
                    </a:ext>
                  </a:extLst>
                </a:gridCol>
                <a:gridCol w="1234440">
                  <a:extLst>
                    <a:ext uri="{9D8B030D-6E8A-4147-A177-3AD203B41FA5}">
                      <a16:colId xmlns:a16="http://schemas.microsoft.com/office/drawing/2014/main" val="355878746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26463925"/>
                  </a:ext>
                </a:extLst>
              </a:tr>
              <a:tr h="370840">
                <a:tc>
                  <a:txBody>
                    <a:bodyPr/>
                    <a:lstStyle/>
                    <a:p>
                      <a:r>
                        <a:rPr lang="ar-AE" sz="1000"/>
                        <a:t>#مسابقة_وربة</a:t>
                      </a:r>
                      <a:endParaRPr lang="en-US" sz="1000"/>
                    </a:p>
                  </a:txBody>
                  <a:tcPr/>
                </a:tc>
                <a:tc>
                  <a:txBody>
                    <a:bodyPr/>
                    <a:lstStyle/>
                    <a:p>
                      <a:r>
                        <a:rPr lang="en-US" sz="1000"/>
                        <a:t>7</a:t>
                      </a:r>
                      <a:endParaRPr lang="en-US" sz="1000"/>
                    </a:p>
                  </a:txBody>
                  <a:tcPr/>
                </a:tc>
                <a:tc>
                  <a:txBody>
                    <a:bodyPr/>
                    <a:lstStyle/>
                    <a:p>
                      <a:r>
                        <a:rPr lang="en-US" sz="1000"/>
                        <a:t>3.5714285714286</a:t>
                      </a:r>
                      <a:endParaRPr lang="en-US" sz="1000"/>
                    </a:p>
                  </a:txBody>
                  <a:tcPr/>
                </a:tc>
                <a:tc>
                  <a:txBody>
                    <a:bodyPr/>
                    <a:lstStyle/>
                    <a:p>
                      <a:r>
                        <a:rPr lang="en-US" sz="1000"/>
                        <a:t>1.1428571428571</a:t>
                      </a:r>
                      <a:endParaRPr lang="en-US" sz="1000"/>
                    </a:p>
                  </a:txBody>
                  <a:tcPr/>
                </a:tc>
                <a:tc>
                  <a:txBody>
                    <a:bodyPr/>
                    <a:lstStyle/>
                    <a:p>
                      <a:r>
                        <a:rPr lang="en-US" sz="1000"/>
                        <a:t>0</a:t>
                      </a:r>
                      <a:endParaRPr lang="en-US" sz="1000"/>
                    </a:p>
                  </a:txBody>
                  <a:tcPr/>
                </a:tc>
                <a:tc>
                  <a:txBody>
                    <a:bodyPr/>
                    <a:lstStyle/>
                    <a:p>
                      <a:r>
                        <a:rPr lang="en-US" sz="1000"/>
                        <a:t>4.7142857142857</a:t>
                      </a:r>
                      <a:endParaRPr lang="en-US" sz="1000"/>
                    </a:p>
                  </a:txBody>
                  <a:tcPr/>
                </a:tc>
                <a:extLst>
                  <a:ext uri="{0D108BD9-81ED-4DB2-BD59-A6C34878D82A}">
                    <a16:rowId xmlns:a16="http://schemas.microsoft.com/office/drawing/2014/main" val="2049115736"/>
                  </a:ext>
                </a:extLst>
              </a:tr>
              <a:tr h="370840">
                <a:tc>
                  <a:txBody>
                    <a:bodyPr/>
                    <a:lstStyle/>
                    <a:p>
                      <a:r>
                        <a:rPr lang="ar-AE" sz="1000"/>
                        <a:t>#تأمين_السفر</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592113947"/>
                  </a:ext>
                </a:extLst>
              </a:tr>
              <a:tr h="370840">
                <a:tc>
                  <a:txBody>
                    <a:bodyPr/>
                    <a:lstStyle/>
                    <a:p>
                      <a:r>
                        <a:rPr lang="ar-AE" sz="1000"/>
                        <a:t>#جمعة_مباركة</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955909045"/>
                  </a:ext>
                </a:extLst>
              </a:tr>
              <a:tr h="370840">
                <a:tc>
                  <a:txBody>
                    <a:bodyPr/>
                    <a:lstStyle/>
                    <a:p>
                      <a:r>
                        <a:rPr lang="ar-AE" sz="1000"/>
                        <a:t>#وربة_يمناك</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663872035"/>
                  </a:ext>
                </a:extLst>
              </a:tr>
              <a:tr h="370840">
                <a:tc>
                  <a:txBody>
                    <a:bodyPr/>
                    <a:lstStyle/>
                    <a:p>
                      <a:r>
                        <a:rPr lang="ar-AE" sz="1000"/>
                        <a:t>#راتبي_يتميز</a:t>
                      </a:r>
                      <a:endParaRPr lang="en-US" sz="1000"/>
                    </a:p>
                  </a:txBody>
                  <a:tcPr/>
                </a:tc>
                <a:tc>
                  <a:txBody>
                    <a:bodyPr/>
                    <a:lstStyle/>
                    <a:p>
                      <a:r>
                        <a:rPr lang="en-US" sz="1000"/>
                        <a:t>2</a:t>
                      </a:r>
                      <a:endParaRPr lang="en-US" sz="1000"/>
                    </a:p>
                  </a:txBody>
                  <a:tcPr/>
                </a:tc>
                <a:tc>
                  <a:txBody>
                    <a:bodyPr/>
                    <a:lstStyle/>
                    <a:p>
                      <a:r>
                        <a:rPr lang="en-US" sz="1000"/>
                        <a:t>13.5</a:t>
                      </a:r>
                      <a:endParaRPr lang="en-US" sz="1000"/>
                    </a:p>
                  </a:txBody>
                  <a:tcPr/>
                </a:tc>
                <a:tc>
                  <a:txBody>
                    <a:bodyPr/>
                    <a:lstStyle/>
                    <a:p>
                      <a:r>
                        <a:rPr lang="en-US" sz="1000"/>
                        <a:t>6</a:t>
                      </a:r>
                      <a:endParaRPr lang="en-US" sz="1000"/>
                    </a:p>
                  </a:txBody>
                  <a:tcPr/>
                </a:tc>
                <a:tc>
                  <a:txBody>
                    <a:bodyPr/>
                    <a:lstStyle/>
                    <a:p>
                      <a:r>
                        <a:rPr lang="en-US" sz="1000"/>
                        <a:t>0.5</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3044928319"/>
                  </a:ext>
                </a:extLst>
              </a:tr>
              <a:tr h="370840">
                <a:tc>
                  <a:txBody>
                    <a:bodyPr/>
                    <a:lstStyle/>
                    <a:p>
                      <a:r>
                        <a:rPr lang="ar-AE" sz="1000"/>
                        <a:t>#لمار</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538907618"/>
                  </a:ext>
                </a:extLst>
              </a:tr>
              <a:tr h="370840">
                <a:tc>
                  <a:txBody>
                    <a:bodyPr/>
                    <a:lstStyle/>
                    <a:p>
                      <a:r>
                        <a:rPr lang="ar-AE" sz="1000"/>
                        <a:t>#أجارك_بمكانك</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727104389"/>
                  </a:ext>
                </a:extLst>
              </a:tr>
              <a:tr h="370840">
                <a:tc>
                  <a:txBody>
                    <a:bodyPr/>
                    <a:lstStyle/>
                    <a:p>
                      <a:r>
                        <a:rPr lang="ar-AE" sz="1000"/>
                        <a:t>#الامارات</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786694465"/>
                  </a:ext>
                </a:extLst>
              </a:tr>
              <a:tr h="370840">
                <a:tc>
                  <a:txBody>
                    <a:bodyPr/>
                    <a:lstStyle/>
                    <a:p>
                      <a:r>
                        <a:rPr lang="ar-AE" sz="1000"/>
                        <a:t>#الاحتياجات_الخاصة</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165147548"/>
                  </a:ext>
                </a:extLst>
              </a:tr>
              <a:tr h="370840">
                <a:tc>
                  <a:txBody>
                    <a:bodyPr/>
                    <a:lstStyle/>
                    <a:p>
                      <a:r>
                        <a:rPr lang="ar-AE" sz="1000"/>
                        <a:t>#برشلونة</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58787080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182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2338470"/>
                    </a:ext>
                  </a:extLst>
                </a:gridCol>
                <a:gridCol w="1234440">
                  <a:extLst>
                    <a:ext uri="{9D8B030D-6E8A-4147-A177-3AD203B41FA5}">
                      <a16:colId xmlns:a16="http://schemas.microsoft.com/office/drawing/2014/main" val="1891081129"/>
                    </a:ext>
                  </a:extLst>
                </a:gridCol>
                <a:gridCol w="1234440">
                  <a:extLst>
                    <a:ext uri="{9D8B030D-6E8A-4147-A177-3AD203B41FA5}">
                      <a16:colId xmlns:a16="http://schemas.microsoft.com/office/drawing/2014/main" val="2062201702"/>
                    </a:ext>
                  </a:extLst>
                </a:gridCol>
                <a:gridCol w="1234440">
                  <a:extLst>
                    <a:ext uri="{9D8B030D-6E8A-4147-A177-3AD203B41FA5}">
                      <a16:colId xmlns:a16="http://schemas.microsoft.com/office/drawing/2014/main" val="1797678091"/>
                    </a:ext>
                  </a:extLst>
                </a:gridCol>
                <a:gridCol w="1234440">
                  <a:extLst>
                    <a:ext uri="{9D8B030D-6E8A-4147-A177-3AD203B41FA5}">
                      <a16:colId xmlns:a16="http://schemas.microsoft.com/office/drawing/2014/main" val="2667811093"/>
                    </a:ext>
                  </a:extLst>
                </a:gridCol>
                <a:gridCol w="1234440">
                  <a:extLst>
                    <a:ext uri="{9D8B030D-6E8A-4147-A177-3AD203B41FA5}">
                      <a16:colId xmlns:a16="http://schemas.microsoft.com/office/drawing/2014/main" val="15277973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922715018"/>
                  </a:ext>
                </a:extLst>
              </a:tr>
              <a:tr h="370840">
                <a:tc>
                  <a:txBody>
                    <a:bodyPr/>
                    <a:lstStyle/>
                    <a:p>
                      <a:r>
                        <a:rPr lang="ar-AE" sz="1000"/>
                        <a:t>#مدريد</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082470602"/>
                  </a:ext>
                </a:extLst>
              </a:tr>
              <a:tr h="370840">
                <a:tc>
                  <a:txBody>
                    <a:bodyPr/>
                    <a:lstStyle/>
                    <a:p>
                      <a:r>
                        <a:rPr lang="ar-AE" sz="1000"/>
                        <a:t>#صباح_الخير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012522855"/>
                  </a:ext>
                </a:extLst>
              </a:tr>
              <a:tr h="370840">
                <a:tc>
                  <a:txBody>
                    <a:bodyPr/>
                    <a:lstStyle/>
                    <a:p>
                      <a:r>
                        <a:rPr lang="ar-AE" sz="1000"/>
                        <a:t>#بخطوه_واحده</a:t>
                      </a:r>
                      <a:endParaRPr lang="en-US" sz="1000"/>
                    </a:p>
                  </a:txBody>
                  <a:tcPr/>
                </a:tc>
                <a:tc>
                  <a:txBody>
                    <a:bodyPr/>
                    <a:lstStyle/>
                    <a:p>
                      <a:r>
                        <a:rPr lang="en-US" sz="1000"/>
                        <a:t>1</a:t>
                      </a:r>
                      <a:endParaRPr lang="en-US" sz="1000"/>
                    </a:p>
                  </a:txBody>
                  <a:tcPr/>
                </a:tc>
                <a:tc>
                  <a:txBody>
                    <a:bodyPr/>
                    <a:lstStyle/>
                    <a:p>
                      <a:r>
                        <a:rPr lang="en-US" sz="1000"/>
                        <a:t>83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85</a:t>
                      </a:r>
                      <a:endParaRPr lang="en-US" sz="1000"/>
                    </a:p>
                  </a:txBody>
                  <a:tcPr/>
                </a:tc>
                <a:extLst>
                  <a:ext uri="{0D108BD9-81ED-4DB2-BD59-A6C34878D82A}">
                    <a16:rowId xmlns:a16="http://schemas.microsoft.com/office/drawing/2014/main" val="3977083724"/>
                  </a:ext>
                </a:extLst>
              </a:tr>
              <a:tr h="370840">
                <a:tc>
                  <a:txBody>
                    <a:bodyPr/>
                    <a:lstStyle/>
                    <a:p>
                      <a:r>
                        <a:rPr lang="ar-AE" sz="1000"/>
                        <a:t>#بخطوة_وحدة</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85650063"/>
                  </a:ext>
                </a:extLst>
              </a:tr>
              <a:tr h="370840">
                <a:tc>
                  <a:txBody>
                    <a:bodyPr/>
                    <a:lstStyle/>
                    <a:p>
                      <a:r>
                        <a:rPr lang="ar-AE" sz="1000"/>
                        <a:t>#هلا_بالتصوير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29514098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832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00900335"/>
                    </a:ext>
                  </a:extLst>
                </a:gridCol>
                <a:gridCol w="822960">
                  <a:extLst>
                    <a:ext uri="{9D8B030D-6E8A-4147-A177-3AD203B41FA5}">
                      <a16:colId xmlns:a16="http://schemas.microsoft.com/office/drawing/2014/main" val="1655252063"/>
                    </a:ext>
                  </a:extLst>
                </a:gridCol>
                <a:gridCol w="822960">
                  <a:extLst>
                    <a:ext uri="{9D8B030D-6E8A-4147-A177-3AD203B41FA5}">
                      <a16:colId xmlns:a16="http://schemas.microsoft.com/office/drawing/2014/main" val="980125290"/>
                    </a:ext>
                  </a:extLst>
                </a:gridCol>
                <a:gridCol w="822960">
                  <a:extLst>
                    <a:ext uri="{9D8B030D-6E8A-4147-A177-3AD203B41FA5}">
                      <a16:colId xmlns:a16="http://schemas.microsoft.com/office/drawing/2014/main" val="759964316"/>
                    </a:ext>
                  </a:extLst>
                </a:gridCol>
                <a:gridCol w="822960">
                  <a:extLst>
                    <a:ext uri="{9D8B030D-6E8A-4147-A177-3AD203B41FA5}">
                      <a16:colId xmlns:a16="http://schemas.microsoft.com/office/drawing/2014/main" val="3096707832"/>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980065349"/>
                  </a:ext>
                </a:extLst>
              </a:tr>
              <a:tr h="370840">
                <a:tc>
                  <a:txBody>
                    <a:bodyPr/>
                    <a:lstStyle/>
                    <a:p>
                      <a:r>
                        <a:rPr lang="en-US" sz="1000"/>
                        <a:t>United Arab Emirates</a:t>
                      </a:r>
                      <a:endParaRPr lang="en-US" sz="1000"/>
                    </a:p>
                  </a:txBody>
                  <a:tcPr/>
                </a:tc>
                <a:tc>
                  <a:txBody>
                    <a:bodyPr/>
                    <a:lstStyle/>
                    <a:p>
                      <a:r>
                        <a:rPr lang="en-US" sz="1000"/>
                        <a:t>5176</a:t>
                      </a:r>
                      <a:endParaRPr lang="en-US" sz="1000"/>
                    </a:p>
                  </a:txBody>
                  <a:tcPr/>
                </a:tc>
                <a:tc>
                  <a:txBody>
                    <a:bodyPr/>
                    <a:lstStyle/>
                    <a:p>
                      <a:r>
                        <a:rPr lang="en-US" sz="1000"/>
                        <a:t>1.0%</a:t>
                      </a:r>
                      <a:endParaRPr lang="en-US" sz="1000"/>
                    </a:p>
                  </a:txBody>
                  <a:tcPr/>
                </a:tc>
                <a:tc>
                  <a:txBody>
                    <a:bodyPr/>
                    <a:lstStyle/>
                    <a:p>
                      <a:r>
                        <a:rPr lang="en-US" sz="1000"/>
                        <a:t>7</a:t>
                      </a:r>
                      <a:endParaRPr lang="en-US" sz="1000"/>
                    </a:p>
                  </a:txBody>
                  <a:tcPr/>
                </a:tc>
                <a:tc>
                  <a:txBody>
                    <a:bodyPr/>
                    <a:lstStyle/>
                    <a:p>
                      <a:r>
                        <a:rPr lang="en-US" sz="1000"/>
                        <a:t>9.0%</a:t>
                      </a:r>
                      <a:endParaRPr lang="en-US" sz="1000"/>
                    </a:p>
                  </a:txBody>
                  <a:tcPr/>
                </a:tc>
                <a:extLst>
                  <a:ext uri="{0D108BD9-81ED-4DB2-BD59-A6C34878D82A}">
                    <a16:rowId xmlns:a16="http://schemas.microsoft.com/office/drawing/2014/main" val="2058390286"/>
                  </a:ext>
                </a:extLst>
              </a:tr>
              <a:tr h="370840">
                <a:tc>
                  <a:txBody>
                    <a:bodyPr/>
                    <a:lstStyle/>
                    <a:p>
                      <a:r>
                        <a:rPr lang="en-US" sz="1000"/>
                        <a:t>Afghanistan</a:t>
                      </a:r>
                      <a:endParaRPr lang="en-US" sz="1000"/>
                    </a:p>
                  </a:txBody>
                  <a:tcPr/>
                </a:tc>
                <a:tc>
                  <a:txBody>
                    <a:bodyPr/>
                    <a:lstStyle/>
                    <a:p>
                      <a:r>
                        <a:rPr lang="en-US" sz="1000"/>
                        <a:t>351</a:t>
                      </a:r>
                      <a:endParaRPr lang="en-US" sz="1000"/>
                    </a:p>
                  </a:txBody>
                  <a:tcPr/>
                </a:tc>
                <a:tc>
                  <a:txBody>
                    <a:bodyPr/>
                    <a:lstStyle/>
                    <a:p>
                      <a:r>
                        <a:rPr lang="en-US" sz="1000"/>
                        <a:t>0.1%</a:t>
                      </a:r>
                      <a:endParaRPr lang="en-US" sz="1000"/>
                    </a:p>
                  </a:txBody>
                  <a:tcPr/>
                </a:tc>
                <a:tc>
                  <a:txBody>
                    <a:bodyPr/>
                    <a:lstStyle/>
                    <a:p>
                      <a:r>
                        <a:rPr lang="en-US" sz="1000"/>
                        <a:t>-1</a:t>
                      </a:r>
                      <a:endParaRPr lang="en-US" sz="1000"/>
                    </a:p>
                  </a:txBody>
                  <a:tcPr/>
                </a:tc>
                <a:tc>
                  <a:txBody>
                    <a:bodyPr/>
                    <a:lstStyle/>
                    <a:p>
                      <a:r>
                        <a:rPr lang="en-US" sz="1000"/>
                        <a:t>-10.0%</a:t>
                      </a:r>
                      <a:endParaRPr lang="en-US" sz="1000"/>
                    </a:p>
                  </a:txBody>
                  <a:tcPr/>
                </a:tc>
                <a:extLst>
                  <a:ext uri="{0D108BD9-81ED-4DB2-BD59-A6C34878D82A}">
                    <a16:rowId xmlns:a16="http://schemas.microsoft.com/office/drawing/2014/main" val="699243816"/>
                  </a:ext>
                </a:extLst>
              </a:tr>
              <a:tr h="370840">
                <a:tc>
                  <a:txBody>
                    <a:bodyPr/>
                    <a:lstStyle/>
                    <a:p>
                      <a:r>
                        <a:rPr lang="en-US" sz="1000"/>
                        <a:t>Argentina</a:t>
                      </a:r>
                      <a:endParaRPr lang="en-US" sz="1000"/>
                    </a:p>
                  </a:txBody>
                  <a:tcPr/>
                </a:tc>
                <a:tc>
                  <a:txBody>
                    <a:bodyPr/>
                    <a:lstStyle/>
                    <a:p>
                      <a:r>
                        <a:rPr lang="en-US" sz="1000"/>
                        <a:t>127</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83659829"/>
                  </a:ext>
                </a:extLst>
              </a:tr>
              <a:tr h="370840">
                <a:tc>
                  <a:txBody>
                    <a:bodyPr/>
                    <a:lstStyle/>
                    <a:p>
                      <a:r>
                        <a:rPr lang="en-US" sz="1000"/>
                        <a:t>Austria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821116718"/>
                  </a:ext>
                </a:extLst>
              </a:tr>
              <a:tr h="370840">
                <a:tc>
                  <a:txBody>
                    <a:bodyPr/>
                    <a:lstStyle/>
                    <a:p>
                      <a:r>
                        <a:rPr lang="en-US" sz="1000"/>
                        <a:t>Australia</a:t>
                      </a:r>
                      <a:endParaRPr lang="en-US" sz="1000"/>
                    </a:p>
                  </a:txBody>
                  <a:tcPr/>
                </a:tc>
                <a:tc>
                  <a:txBody>
                    <a:bodyPr/>
                    <a:lstStyle/>
                    <a:p>
                      <a:r>
                        <a:rPr lang="en-US" sz="1000"/>
                        <a:t>594</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11376247"/>
                  </a:ext>
                </a:extLst>
              </a:tr>
              <a:tr h="370840">
                <a:tc>
                  <a:txBody>
                    <a:bodyPr/>
                    <a:lstStyle/>
                    <a:p>
                      <a:r>
                        <a:rPr lang="en-US" sz="1000"/>
                        <a:t>Bangladesh</a:t>
                      </a:r>
                      <a:endParaRPr lang="en-US" sz="1000"/>
                    </a:p>
                  </a:txBody>
                  <a:tcPr/>
                </a:tc>
                <a:tc>
                  <a:txBody>
                    <a:bodyPr/>
                    <a:lstStyle/>
                    <a:p>
                      <a:r>
                        <a:rPr lang="en-US" sz="1000"/>
                        <a:t>2679</a:t>
                      </a:r>
                      <a:endParaRPr lang="en-US" sz="1000"/>
                    </a:p>
                  </a:txBody>
                  <a:tcPr/>
                </a:tc>
                <a:tc>
                  <a:txBody>
                    <a:bodyPr/>
                    <a:lstStyle/>
                    <a:p>
                      <a:r>
                        <a:rPr lang="en-US" sz="1000"/>
                        <a:t>0.5%</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353352229"/>
                  </a:ext>
                </a:extLst>
              </a:tr>
              <a:tr h="370840">
                <a:tc>
                  <a:txBody>
                    <a:bodyPr/>
                    <a:lstStyle/>
                    <a:p>
                      <a:r>
                        <a:rPr lang="en-US" sz="1000"/>
                        <a:t>Bahrain</a:t>
                      </a:r>
                      <a:endParaRPr lang="en-US" sz="1000"/>
                    </a:p>
                  </a:txBody>
                  <a:tcPr/>
                </a:tc>
                <a:tc>
                  <a:txBody>
                    <a:bodyPr/>
                    <a:lstStyle/>
                    <a:p>
                      <a:r>
                        <a:rPr lang="en-US" sz="1000"/>
                        <a:t>801</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12647287"/>
                  </a:ext>
                </a:extLst>
              </a:tr>
              <a:tr h="370840">
                <a:tc>
                  <a:txBody>
                    <a:bodyPr/>
                    <a:lstStyle/>
                    <a:p>
                      <a:r>
                        <a:rPr lang="en-US" sz="1000"/>
                        <a:t>Benin</a:t>
                      </a:r>
                      <a:endParaRPr lang="en-US" sz="1000"/>
                    </a:p>
                  </a:txBody>
                  <a:tcPr/>
                </a:tc>
                <a:tc>
                  <a:txBody>
                    <a:bodyPr/>
                    <a:lstStyle/>
                    <a:p>
                      <a:r>
                        <a:rPr lang="en-US" sz="1000"/>
                        <a:t>2</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17642341"/>
                  </a:ext>
                </a:extLst>
              </a:tr>
              <a:tr h="370840">
                <a:tc>
                  <a:txBody>
                    <a:bodyPr/>
                    <a:lstStyle/>
                    <a:p>
                      <a:r>
                        <a:rPr lang="en-US" sz="1000"/>
                        <a:t>Brazil</a:t>
                      </a:r>
                      <a:endParaRPr lang="en-US" sz="1000"/>
                    </a:p>
                  </a:txBody>
                  <a:tcPr/>
                </a:tc>
                <a:tc>
                  <a:txBody>
                    <a:bodyPr/>
                    <a:lstStyle/>
                    <a:p>
                      <a:r>
                        <a:rPr lang="en-US" sz="1000"/>
                        <a:t>340</a:t>
                      </a:r>
                      <a:endParaRPr lang="en-US" sz="1000"/>
                    </a:p>
                  </a:txBody>
                  <a:tcPr/>
                </a:tc>
                <a:tc>
                  <a:txBody>
                    <a:bodyPr/>
                    <a:lstStyle/>
                    <a:p>
                      <a:r>
                        <a:rPr lang="en-US" sz="1000"/>
                        <a:t>0.1%</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74039698"/>
                  </a:ext>
                </a:extLst>
              </a:tr>
              <a:tr h="370840">
                <a:tc>
                  <a:txBody>
                    <a:bodyPr/>
                    <a:lstStyle/>
                    <a:p>
                      <a:r>
                        <a:rPr lang="en-US" sz="1000"/>
                        <a:t>Canada</a:t>
                      </a:r>
                      <a:endParaRPr lang="en-US" sz="1000"/>
                    </a:p>
                  </a:txBody>
                  <a:tcPr/>
                </a:tc>
                <a:tc>
                  <a:txBody>
                    <a:bodyPr/>
                    <a:lstStyle/>
                    <a:p>
                      <a:r>
                        <a:rPr lang="en-US" sz="1000"/>
                        <a:t>1554</a:t>
                      </a:r>
                      <a:endParaRPr lang="en-US" sz="1000"/>
                    </a:p>
                  </a:txBody>
                  <a:tcPr/>
                </a:tc>
                <a:tc>
                  <a:txBody>
                    <a:bodyPr/>
                    <a:lstStyle/>
                    <a:p>
                      <a:r>
                        <a:rPr lang="en-US" sz="1000"/>
                        <a:t>0.3%</a:t>
                      </a:r>
                      <a:endParaRPr lang="en-US" sz="1000"/>
                    </a:p>
                  </a:txBody>
                  <a:tcPr/>
                </a:tc>
                <a:tc>
                  <a:txBody>
                    <a:bodyPr/>
                    <a:lstStyle/>
                    <a:p>
                      <a:r>
                        <a:rPr lang="en-US" sz="1000"/>
                        <a:t>-1</a:t>
                      </a:r>
                      <a:endParaRPr lang="en-US" sz="1000"/>
                    </a:p>
                  </a:txBody>
                  <a:tcPr/>
                </a:tc>
                <a:tc>
                  <a:txBody>
                    <a:bodyPr/>
                    <a:lstStyle/>
                    <a:p>
                      <a:r>
                        <a:rPr lang="en-US" sz="1000"/>
                        <a:t>-3.6%</a:t>
                      </a:r>
                      <a:endParaRPr lang="en-US" sz="1000"/>
                    </a:p>
                  </a:txBody>
                  <a:tcPr/>
                </a:tc>
                <a:extLst>
                  <a:ext uri="{0D108BD9-81ED-4DB2-BD59-A6C34878D82A}">
                    <a16:rowId xmlns:a16="http://schemas.microsoft.com/office/drawing/2014/main" val="339918499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108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67060496"/>
                    </a:ext>
                  </a:extLst>
                </a:gridCol>
                <a:gridCol w="822960">
                  <a:extLst>
                    <a:ext uri="{9D8B030D-6E8A-4147-A177-3AD203B41FA5}">
                      <a16:colId xmlns:a16="http://schemas.microsoft.com/office/drawing/2014/main" val="1660063931"/>
                    </a:ext>
                  </a:extLst>
                </a:gridCol>
                <a:gridCol w="822960">
                  <a:extLst>
                    <a:ext uri="{9D8B030D-6E8A-4147-A177-3AD203B41FA5}">
                      <a16:colId xmlns:a16="http://schemas.microsoft.com/office/drawing/2014/main" val="3035293500"/>
                    </a:ext>
                  </a:extLst>
                </a:gridCol>
                <a:gridCol w="822960">
                  <a:extLst>
                    <a:ext uri="{9D8B030D-6E8A-4147-A177-3AD203B41FA5}">
                      <a16:colId xmlns:a16="http://schemas.microsoft.com/office/drawing/2014/main" val="1019685606"/>
                    </a:ext>
                  </a:extLst>
                </a:gridCol>
                <a:gridCol w="822960">
                  <a:extLst>
                    <a:ext uri="{9D8B030D-6E8A-4147-A177-3AD203B41FA5}">
                      <a16:colId xmlns:a16="http://schemas.microsoft.com/office/drawing/2014/main" val="2984061789"/>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3483923161"/>
                  </a:ext>
                </a:extLst>
              </a:tr>
              <a:tr h="370840">
                <a:tc>
                  <a:txBody>
                    <a:bodyPr/>
                    <a:lstStyle/>
                    <a:p>
                      <a:r>
                        <a:rPr lang="en-US" sz="1000"/>
                        <a:t>Chile</a:t>
                      </a:r>
                      <a:endParaRPr lang="en-US" sz="1000"/>
                    </a:p>
                  </a:txBody>
                  <a:tcPr/>
                </a:tc>
                <a:tc>
                  <a:txBody>
                    <a:bodyPr/>
                    <a:lstStyle/>
                    <a:p>
                      <a:r>
                        <a:rPr lang="en-US" sz="1000"/>
                        <a:t>296</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08895428"/>
                  </a:ext>
                </a:extLst>
              </a:tr>
              <a:tr h="370840">
                <a:tc>
                  <a:txBody>
                    <a:bodyPr/>
                    <a:lstStyle/>
                    <a:p>
                      <a:r>
                        <a:rPr lang="en-US" sz="1000"/>
                        <a:t>China</a:t>
                      </a:r>
                      <a:endParaRPr lang="en-US" sz="1000"/>
                    </a:p>
                  </a:txBody>
                  <a:tcPr/>
                </a:tc>
                <a:tc>
                  <a:txBody>
                    <a:bodyPr/>
                    <a:lstStyle/>
                    <a:p>
                      <a:r>
                        <a:rPr lang="en-US" sz="1000"/>
                        <a:t>10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38261533"/>
                  </a:ext>
                </a:extLst>
              </a:tr>
              <a:tr h="370840">
                <a:tc>
                  <a:txBody>
                    <a:bodyPr/>
                    <a:lstStyle/>
                    <a:p>
                      <a:r>
                        <a:rPr lang="en-US" sz="1000"/>
                        <a:t>Colombia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16588055"/>
                  </a:ext>
                </a:extLst>
              </a:tr>
              <a:tr h="370840">
                <a:tc>
                  <a:txBody>
                    <a:bodyPr/>
                    <a:lstStyle/>
                    <a:p>
                      <a:r>
                        <a:rPr lang="en-US" sz="1000"/>
                        <a:t>Cyprus</a:t>
                      </a:r>
                      <a:endParaRPr lang="en-US" sz="1000"/>
                    </a:p>
                  </a:txBody>
                  <a:tcPr/>
                </a:tc>
                <a:tc>
                  <a:txBody>
                    <a:bodyPr/>
                    <a:lstStyle/>
                    <a:p>
                      <a:r>
                        <a:rPr lang="en-US" sz="1000"/>
                        <a:t>75</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78744616"/>
                  </a:ext>
                </a:extLst>
              </a:tr>
              <a:tr h="370840">
                <a:tc>
                  <a:txBody>
                    <a:bodyPr/>
                    <a:lstStyle/>
                    <a:p>
                      <a:r>
                        <a:rPr lang="en-US" sz="1000"/>
                        <a:t>Germany</a:t>
                      </a:r>
                      <a:endParaRPr lang="en-US" sz="1000"/>
                    </a:p>
                  </a:txBody>
                  <a:tcPr/>
                </a:tc>
                <a:tc>
                  <a:txBody>
                    <a:bodyPr/>
                    <a:lstStyle/>
                    <a:p>
                      <a:r>
                        <a:rPr lang="en-US" sz="1000"/>
                        <a:t>774</a:t>
                      </a:r>
                      <a:endParaRPr lang="en-US" sz="1000"/>
                    </a:p>
                  </a:txBody>
                  <a:tcPr/>
                </a:tc>
                <a:tc>
                  <a:txBody>
                    <a:bodyPr/>
                    <a:lstStyle/>
                    <a:p>
                      <a:r>
                        <a:rPr lang="en-US" sz="1000"/>
                        <a:t>0.1%</a:t>
                      </a:r>
                      <a:endParaRPr lang="en-US" sz="1000"/>
                    </a:p>
                  </a:txBody>
                  <a:tcPr/>
                </a:tc>
                <a:tc>
                  <a:txBody>
                    <a:bodyPr/>
                    <a:lstStyle/>
                    <a:p>
                      <a:r>
                        <a:rPr lang="en-US" sz="1000"/>
                        <a:t>-2</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3259327596"/>
                  </a:ext>
                </a:extLst>
              </a:tr>
              <a:tr h="370840">
                <a:tc>
                  <a:txBody>
                    <a:bodyPr/>
                    <a:lstStyle/>
                    <a:p>
                      <a:r>
                        <a:rPr lang="en-US" sz="1000"/>
                        <a:t>Djibouti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52512785"/>
                  </a:ext>
                </a:extLst>
              </a:tr>
              <a:tr h="370840">
                <a:tc>
                  <a:txBody>
                    <a:bodyPr/>
                    <a:lstStyle/>
                    <a:p>
                      <a:r>
                        <a:rPr lang="en-US" sz="1000"/>
                        <a:t>Algeria</a:t>
                      </a:r>
                      <a:endParaRPr lang="en-US" sz="1000"/>
                    </a:p>
                  </a:txBody>
                  <a:tcPr/>
                </a:tc>
                <a:tc>
                  <a:txBody>
                    <a:bodyPr/>
                    <a:lstStyle/>
                    <a:p>
                      <a:r>
                        <a:rPr lang="en-US" sz="1000"/>
                        <a:t>993</a:t>
                      </a:r>
                      <a:endParaRPr lang="en-US" sz="1000"/>
                    </a:p>
                  </a:txBody>
                  <a:tcPr/>
                </a:tc>
                <a:tc>
                  <a:txBody>
                    <a:bodyPr/>
                    <a:lstStyle/>
                    <a:p>
                      <a:r>
                        <a:rPr lang="en-US" sz="1000"/>
                        <a:t>0.2%</a:t>
                      </a:r>
                      <a:endParaRPr lang="en-US" sz="1000"/>
                    </a:p>
                  </a:txBody>
                  <a:tcPr/>
                </a:tc>
                <a:tc>
                  <a:txBody>
                    <a:bodyPr/>
                    <a:lstStyle/>
                    <a:p>
                      <a:r>
                        <a:rPr lang="en-US" sz="1000"/>
                        <a:t>2</a:t>
                      </a:r>
                      <a:endParaRPr lang="en-US" sz="1000"/>
                    </a:p>
                  </a:txBody>
                  <a:tcPr/>
                </a:tc>
                <a:tc>
                  <a:txBody>
                    <a:bodyPr/>
                    <a:lstStyle/>
                    <a:p>
                      <a:r>
                        <a:rPr lang="en-US" sz="1000"/>
                        <a:t>11.1%</a:t>
                      </a:r>
                      <a:endParaRPr lang="en-US" sz="1000"/>
                    </a:p>
                  </a:txBody>
                  <a:tcPr/>
                </a:tc>
                <a:extLst>
                  <a:ext uri="{0D108BD9-81ED-4DB2-BD59-A6C34878D82A}">
                    <a16:rowId xmlns:a16="http://schemas.microsoft.com/office/drawing/2014/main" val="3437304473"/>
                  </a:ext>
                </a:extLst>
              </a:tr>
              <a:tr h="370840">
                <a:tc>
                  <a:txBody>
                    <a:bodyPr/>
                    <a:lstStyle/>
                    <a:p>
                      <a:r>
                        <a:rPr lang="en-US" sz="1000"/>
                        <a:t>Egypt</a:t>
                      </a:r>
                      <a:endParaRPr lang="en-US" sz="1000"/>
                    </a:p>
                  </a:txBody>
                  <a:tcPr/>
                </a:tc>
                <a:tc>
                  <a:txBody>
                    <a:bodyPr/>
                    <a:lstStyle/>
                    <a:p>
                      <a:r>
                        <a:rPr lang="en-US" sz="1000"/>
                        <a:t>58593</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1527744567"/>
                  </a:ext>
                </a:extLst>
              </a:tr>
              <a:tr h="370840">
                <a:tc>
                  <a:txBody>
                    <a:bodyPr/>
                    <a:lstStyle/>
                    <a:p>
                      <a:r>
                        <a:rPr lang="en-US" sz="1000"/>
                        <a:t>Spain</a:t>
                      </a:r>
                      <a:endParaRPr lang="en-US" sz="1000"/>
                    </a:p>
                  </a:txBody>
                  <a:tcPr/>
                </a:tc>
                <a:tc>
                  <a:txBody>
                    <a:bodyPr/>
                    <a:lstStyle/>
                    <a:p>
                      <a:r>
                        <a:rPr lang="en-US" sz="1000"/>
                        <a:t>230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97466414"/>
                  </a:ext>
                </a:extLst>
              </a:tr>
              <a:tr h="370840">
                <a:tc>
                  <a:txBody>
                    <a:bodyPr/>
                    <a:lstStyle/>
                    <a:p>
                      <a:r>
                        <a:rPr lang="en-US" sz="1000"/>
                        <a:t>Ethiopia</a:t>
                      </a:r>
                      <a:endParaRPr lang="en-US" sz="1000"/>
                    </a:p>
                  </a:txBody>
                  <a:tcPr/>
                </a:tc>
                <a:tc>
                  <a:txBody>
                    <a:bodyPr/>
                    <a:lstStyle/>
                    <a:p>
                      <a:r>
                        <a:rPr lang="en-US" sz="1000"/>
                        <a:t>365</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2354988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416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5149292"/>
                    </a:ext>
                  </a:extLst>
                </a:gridCol>
                <a:gridCol w="822960">
                  <a:extLst>
                    <a:ext uri="{9D8B030D-6E8A-4147-A177-3AD203B41FA5}">
                      <a16:colId xmlns:a16="http://schemas.microsoft.com/office/drawing/2014/main" val="2511519371"/>
                    </a:ext>
                  </a:extLst>
                </a:gridCol>
                <a:gridCol w="822960">
                  <a:extLst>
                    <a:ext uri="{9D8B030D-6E8A-4147-A177-3AD203B41FA5}">
                      <a16:colId xmlns:a16="http://schemas.microsoft.com/office/drawing/2014/main" val="567276374"/>
                    </a:ext>
                  </a:extLst>
                </a:gridCol>
                <a:gridCol w="822960">
                  <a:extLst>
                    <a:ext uri="{9D8B030D-6E8A-4147-A177-3AD203B41FA5}">
                      <a16:colId xmlns:a16="http://schemas.microsoft.com/office/drawing/2014/main" val="4026072911"/>
                    </a:ext>
                  </a:extLst>
                </a:gridCol>
                <a:gridCol w="822960">
                  <a:extLst>
                    <a:ext uri="{9D8B030D-6E8A-4147-A177-3AD203B41FA5}">
                      <a16:colId xmlns:a16="http://schemas.microsoft.com/office/drawing/2014/main" val="130184154"/>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3377734133"/>
                  </a:ext>
                </a:extLst>
              </a:tr>
              <a:tr h="370840">
                <a:tc>
                  <a:txBody>
                    <a:bodyPr/>
                    <a:lstStyle/>
                    <a:p>
                      <a:r>
                        <a:rPr lang="en-US" sz="1000"/>
                        <a:t>Fiji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11742469"/>
                  </a:ext>
                </a:extLst>
              </a:tr>
              <a:tr h="370840">
                <a:tc>
                  <a:txBody>
                    <a:bodyPr/>
                    <a:lstStyle/>
                    <a:p>
                      <a:r>
                        <a:rPr lang="en-US" sz="1000"/>
                        <a:t>France</a:t>
                      </a:r>
                      <a:endParaRPr lang="en-US" sz="1000"/>
                    </a:p>
                  </a:txBody>
                  <a:tcPr/>
                </a:tc>
                <a:tc>
                  <a:txBody>
                    <a:bodyPr/>
                    <a:lstStyle/>
                    <a:p>
                      <a:r>
                        <a:rPr lang="en-US" sz="1000"/>
                        <a:t>487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36723473"/>
                  </a:ext>
                </a:extLst>
              </a:tr>
              <a:tr h="370840">
                <a:tc>
                  <a:txBody>
                    <a:bodyPr/>
                    <a:lstStyle/>
                    <a:p>
                      <a:r>
                        <a:rPr lang="en-US" sz="1000"/>
                        <a:t>United Kingdom</a:t>
                      </a:r>
                      <a:endParaRPr lang="en-US" sz="1000"/>
                    </a:p>
                  </a:txBody>
                  <a:tcPr/>
                </a:tc>
                <a:tc>
                  <a:txBody>
                    <a:bodyPr/>
                    <a:lstStyle/>
                    <a:p>
                      <a:r>
                        <a:rPr lang="en-US" sz="1000"/>
                        <a:t>1728</a:t>
                      </a:r>
                      <a:endParaRPr lang="en-US" sz="1000"/>
                    </a:p>
                  </a:txBody>
                  <a:tcPr/>
                </a:tc>
                <a:tc>
                  <a:txBody>
                    <a:bodyPr/>
                    <a:lstStyle/>
                    <a:p>
                      <a:r>
                        <a:rPr lang="en-US" sz="1000"/>
                        <a:t>0.3%</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15998195"/>
                  </a:ext>
                </a:extLst>
              </a:tr>
              <a:tr h="370840">
                <a:tc>
                  <a:txBody>
                    <a:bodyPr/>
                    <a:lstStyle/>
                    <a:p>
                      <a:r>
                        <a:rPr lang="en-US" sz="1000"/>
                        <a:t>Ghana</a:t>
                      </a:r>
                      <a:endParaRPr lang="en-US" sz="1000"/>
                    </a:p>
                  </a:txBody>
                  <a:tcPr/>
                </a:tc>
                <a:tc>
                  <a:txBody>
                    <a:bodyPr/>
                    <a:lstStyle/>
                    <a:p>
                      <a:r>
                        <a:rPr lang="en-US" sz="1000"/>
                        <a:t>42</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36001209"/>
                  </a:ext>
                </a:extLst>
              </a:tr>
              <a:tr h="370840">
                <a:tc>
                  <a:txBody>
                    <a:bodyPr/>
                    <a:lstStyle/>
                    <a:p>
                      <a:r>
                        <a:rPr lang="en-US" sz="1000"/>
                        <a:t>Hong Kong</a:t>
                      </a:r>
                      <a:endParaRPr lang="en-US" sz="1000"/>
                    </a:p>
                  </a:txBody>
                  <a:tcPr/>
                </a:tc>
                <a:tc>
                  <a:txBody>
                    <a:bodyPr/>
                    <a:lstStyle/>
                    <a:p>
                      <a:r>
                        <a:rPr lang="en-US" sz="1000"/>
                        <a:t>427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7126303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945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4664136"/>
                    </a:ext>
                  </a:extLst>
                </a:gridCol>
                <a:gridCol w="2468880">
                  <a:extLst>
                    <a:ext uri="{9D8B030D-6E8A-4147-A177-3AD203B41FA5}">
                      <a16:colId xmlns:a16="http://schemas.microsoft.com/office/drawing/2014/main" val="4133188075"/>
                    </a:ext>
                  </a:extLst>
                </a:gridCol>
                <a:gridCol w="822960">
                  <a:extLst>
                    <a:ext uri="{9D8B030D-6E8A-4147-A177-3AD203B41FA5}">
                      <a16:colId xmlns:a16="http://schemas.microsoft.com/office/drawing/2014/main" val="2995533109"/>
                    </a:ext>
                  </a:extLst>
                </a:gridCol>
                <a:gridCol w="822960">
                  <a:extLst>
                    <a:ext uri="{9D8B030D-6E8A-4147-A177-3AD203B41FA5}">
                      <a16:colId xmlns:a16="http://schemas.microsoft.com/office/drawing/2014/main" val="3553113497"/>
                    </a:ext>
                  </a:extLst>
                </a:gridCol>
                <a:gridCol w="822960">
                  <a:extLst>
                    <a:ext uri="{9D8B030D-6E8A-4147-A177-3AD203B41FA5}">
                      <a16:colId xmlns:a16="http://schemas.microsoft.com/office/drawing/2014/main" val="910302942"/>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721090911"/>
                  </a:ext>
                </a:extLst>
              </a:tr>
              <a:tr h="370840">
                <a:tc>
                  <a:txBody>
                    <a:bodyPr/>
                    <a:lstStyle/>
                    <a:p>
                      <a:r>
                        <a:rPr lang="en-US" sz="1000"/>
                        <a:t>Abu Saud</a:t>
                      </a:r>
                      <a:endParaRPr lang="en-US" sz="1000"/>
                    </a:p>
                  </a:txBody>
                  <a:tcPr/>
                </a:tc>
                <a:tc>
                  <a:txBody>
                    <a:bodyPr/>
                    <a:lstStyle/>
                    <a:p>
                      <a:r>
                        <a:rPr lang="en-US" sz="1000"/>
                        <a:t>Kuwait Finance House ( KFH ) (38), NBKGroup (12)</a:t>
                      </a:r>
                      <a:endParaRPr lang="en-US" sz="1000"/>
                    </a:p>
                  </a:txBody>
                  <a:tcPr/>
                </a:tc>
                <a:tc>
                  <a:txBody>
                    <a:bodyPr/>
                    <a:lstStyle/>
                    <a:p>
                      <a:r>
                        <a:rPr lang="en-US" sz="1000"/>
                        <a:t>0</a:t>
                      </a:r>
                      <a:endParaRPr lang="en-US" sz="1000"/>
                    </a:p>
                  </a:txBody>
                  <a:tcPr/>
                </a:tc>
                <a:tc>
                  <a:txBody>
                    <a:bodyPr/>
                    <a:lstStyle/>
                    <a:p>
                      <a:r>
                        <a:rPr lang="en-US" sz="1000"/>
                        <a:t>50</a:t>
                      </a:r>
                      <a:endParaRPr lang="en-US" sz="1000"/>
                    </a:p>
                  </a:txBody>
                  <a:tcPr/>
                </a:tc>
                <a:tc>
                  <a:txBody>
                    <a:bodyPr/>
                    <a:lstStyle/>
                    <a:p>
                      <a:r>
                        <a:rPr lang="en-US" sz="1000"/>
                        <a:t>50</a:t>
                      </a:r>
                      <a:endParaRPr lang="en-US" sz="1000"/>
                    </a:p>
                  </a:txBody>
                  <a:tcPr/>
                </a:tc>
                <a:extLst>
                  <a:ext uri="{0D108BD9-81ED-4DB2-BD59-A6C34878D82A}">
                    <a16:rowId xmlns:a16="http://schemas.microsoft.com/office/drawing/2014/main" val="3289419697"/>
                  </a:ext>
                </a:extLst>
              </a:tr>
              <a:tr h="370840">
                <a:tc>
                  <a:txBody>
                    <a:bodyPr/>
                    <a:lstStyle/>
                    <a:p>
                      <a:r>
                        <a:rPr lang="ar-AE" sz="1000"/>
                        <a:t>ابو خديجه</a:t>
                      </a:r>
                      <a:endParaRPr lang="en-US" sz="1000"/>
                    </a:p>
                  </a:txBody>
                  <a:tcPr/>
                </a:tc>
                <a:tc>
                  <a:txBody>
                    <a:bodyPr/>
                    <a:lstStyle/>
                    <a:p>
                      <a:r>
                        <a:rPr lang="en-US" sz="1000"/>
                        <a:t>Kuwait Finance House ( KFH )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1277814206"/>
                  </a:ext>
                </a:extLst>
              </a:tr>
              <a:tr h="370840">
                <a:tc>
                  <a:txBody>
                    <a:bodyPr/>
                    <a:lstStyle/>
                    <a:p>
                      <a:r>
                        <a:rPr lang="ar-AE" sz="1000"/>
                        <a:t>اناقة فكر</a:t>
                      </a:r>
                      <a:endParaRPr lang="en-US" sz="1000"/>
                    </a:p>
                  </a:txBody>
                  <a:tcPr/>
                </a:tc>
                <a:tc>
                  <a:txBody>
                    <a:bodyPr/>
                    <a:lstStyle/>
                    <a:p>
                      <a:r>
                        <a:rPr lang="en-US" sz="1000"/>
                        <a:t>NBKGroup (17)</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866095442"/>
                  </a:ext>
                </a:extLst>
              </a:tr>
              <a:tr h="370840">
                <a:tc>
                  <a:txBody>
                    <a:bodyPr/>
                    <a:lstStyle/>
                    <a:p>
                      <a:r>
                        <a:rPr lang="en-US" sz="1000"/>
                        <a:t>Ayman Fouda</a:t>
                      </a:r>
                      <a:endParaRPr lang="en-US" sz="1000"/>
                    </a:p>
                  </a:txBody>
                  <a:tcPr/>
                </a:tc>
                <a:tc>
                  <a:txBody>
                    <a:bodyPr/>
                    <a:lstStyle/>
                    <a:p>
                      <a:r>
                        <a:rPr lang="en-US" sz="1000"/>
                        <a:t>NBKGroup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307938947"/>
                  </a:ext>
                </a:extLst>
              </a:tr>
              <a:tr h="370840">
                <a:tc>
                  <a:txBody>
                    <a:bodyPr/>
                    <a:lstStyle/>
                    <a:p>
                      <a:r>
                        <a:rPr lang="en-US" sz="1000"/>
                        <a:t>Amr Amr</a:t>
                      </a:r>
                      <a:endParaRPr lang="en-US" sz="1000"/>
                    </a:p>
                  </a:txBody>
                  <a:tcPr/>
                </a:tc>
                <a:tc>
                  <a:txBody>
                    <a:bodyPr/>
                    <a:lstStyle/>
                    <a:p>
                      <a:r>
                        <a:rPr lang="en-US" sz="1000"/>
                        <a:t>NBKGroup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45995875"/>
                  </a:ext>
                </a:extLst>
              </a:tr>
              <a:tr h="370840">
                <a:tc>
                  <a:txBody>
                    <a:bodyPr/>
                    <a:lstStyle/>
                    <a:p>
                      <a:r>
                        <a:rPr lang="en-US" sz="1000"/>
                        <a:t>Abdul Samad Rifai</a:t>
                      </a:r>
                      <a:endParaRPr lang="en-US" sz="1000"/>
                    </a:p>
                  </a:txBody>
                  <a:tcPr/>
                </a:tc>
                <a:tc>
                  <a:txBody>
                    <a:bodyPr/>
                    <a:lstStyle/>
                    <a:p>
                      <a:r>
                        <a:rPr lang="en-US" sz="1000"/>
                        <a:t>Kuwait Finance House ( KFH )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354482513"/>
                  </a:ext>
                </a:extLst>
              </a:tr>
              <a:tr h="370840">
                <a:tc>
                  <a:txBody>
                    <a:bodyPr/>
                    <a:lstStyle/>
                    <a:p>
                      <a:r>
                        <a:rPr lang="ar-AE" sz="1000"/>
                        <a:t>عقيل الكوفي العيساوي</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196628180"/>
                  </a:ext>
                </a:extLst>
              </a:tr>
              <a:tr h="370840">
                <a:tc>
                  <a:txBody>
                    <a:bodyPr/>
                    <a:lstStyle/>
                    <a:p>
                      <a:r>
                        <a:rPr lang="en-US" sz="1000"/>
                        <a:t>Ayman Siha</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451914633"/>
                  </a:ext>
                </a:extLst>
              </a:tr>
              <a:tr h="370840">
                <a:tc>
                  <a:txBody>
                    <a:bodyPr/>
                    <a:lstStyle/>
                    <a:p>
                      <a:r>
                        <a:rPr lang="en-US" sz="1000"/>
                        <a:t>Yasin Taky</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034202580"/>
                  </a:ext>
                </a:extLst>
              </a:tr>
              <a:tr h="370840">
                <a:tc>
                  <a:txBody>
                    <a:bodyPr/>
                    <a:lstStyle/>
                    <a:p>
                      <a:r>
                        <a:rPr lang="en-US" sz="1000"/>
                        <a:t>Rima Mohmad</a:t>
                      </a:r>
                      <a:endParaRPr lang="en-US" sz="1000"/>
                    </a:p>
                  </a:txBody>
                  <a:tcPr/>
                </a:tc>
                <a:tc>
                  <a:txBody>
                    <a:bodyPr/>
                    <a:lstStyle/>
                    <a:p>
                      <a:r>
                        <a:rPr lang="en-US" sz="1000"/>
                        <a:t>NBKGroup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31468034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367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4492825"/>
                    </a:ext>
                  </a:extLst>
                </a:gridCol>
                <a:gridCol w="2468880">
                  <a:extLst>
                    <a:ext uri="{9D8B030D-6E8A-4147-A177-3AD203B41FA5}">
                      <a16:colId xmlns:a16="http://schemas.microsoft.com/office/drawing/2014/main" val="2081365185"/>
                    </a:ext>
                  </a:extLst>
                </a:gridCol>
                <a:gridCol w="822960">
                  <a:extLst>
                    <a:ext uri="{9D8B030D-6E8A-4147-A177-3AD203B41FA5}">
                      <a16:colId xmlns:a16="http://schemas.microsoft.com/office/drawing/2014/main" val="1295198894"/>
                    </a:ext>
                  </a:extLst>
                </a:gridCol>
                <a:gridCol w="822960">
                  <a:extLst>
                    <a:ext uri="{9D8B030D-6E8A-4147-A177-3AD203B41FA5}">
                      <a16:colId xmlns:a16="http://schemas.microsoft.com/office/drawing/2014/main" val="4097766720"/>
                    </a:ext>
                  </a:extLst>
                </a:gridCol>
                <a:gridCol w="822960">
                  <a:extLst>
                    <a:ext uri="{9D8B030D-6E8A-4147-A177-3AD203B41FA5}">
                      <a16:colId xmlns:a16="http://schemas.microsoft.com/office/drawing/2014/main" val="52686065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341904868"/>
                  </a:ext>
                </a:extLst>
              </a:tr>
              <a:tr h="370840">
                <a:tc>
                  <a:txBody>
                    <a:bodyPr/>
                    <a:lstStyle/>
                    <a:p>
                      <a:r>
                        <a:rPr lang="en-US" sz="1000"/>
                        <a:t>Arun Kumar</a:t>
                      </a:r>
                      <a:endParaRPr lang="en-US" sz="1000"/>
                    </a:p>
                  </a:txBody>
                  <a:tcPr/>
                </a:tc>
                <a:tc>
                  <a:txBody>
                    <a:bodyPr/>
                    <a:lstStyle/>
                    <a:p>
                      <a:r>
                        <a:rPr lang="en-US" sz="1000"/>
                        <a:t>Commercial Bank of Kuwait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470084094"/>
                  </a:ext>
                </a:extLst>
              </a:tr>
              <a:tr h="370840">
                <a:tc>
                  <a:txBody>
                    <a:bodyPr/>
                    <a:lstStyle/>
                    <a:p>
                      <a:r>
                        <a:rPr lang="en-US" sz="1000"/>
                        <a:t>Myra Quehayco</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177831721"/>
                  </a:ext>
                </a:extLst>
              </a:tr>
              <a:tr h="370840">
                <a:tc>
                  <a:txBody>
                    <a:bodyPr/>
                    <a:lstStyle/>
                    <a:p>
                      <a:r>
                        <a:rPr lang="ar-AE" sz="1000"/>
                        <a:t>الجزار الاسطورة</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047042936"/>
                  </a:ext>
                </a:extLst>
              </a:tr>
              <a:tr h="370840">
                <a:tc>
                  <a:txBody>
                    <a:bodyPr/>
                    <a:lstStyle/>
                    <a:p>
                      <a:r>
                        <a:rPr lang="en-US" sz="1000"/>
                        <a:t>Vikky Love</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10885116"/>
                  </a:ext>
                </a:extLst>
              </a:tr>
              <a:tr h="370840">
                <a:tc>
                  <a:txBody>
                    <a:bodyPr/>
                    <a:lstStyle/>
                    <a:p>
                      <a:r>
                        <a:rPr lang="ar-AE" sz="1000"/>
                        <a:t>أحمد شاهين</a:t>
                      </a:r>
                      <a:endParaRPr lang="en-US" sz="1000"/>
                    </a:p>
                  </a:txBody>
                  <a:tcPr/>
                </a:tc>
                <a:tc>
                  <a:txBody>
                    <a:bodyPr/>
                    <a:lstStyle/>
                    <a:p>
                      <a:r>
                        <a:rPr lang="en-US" sz="1000"/>
                        <a:t>Warba Bank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75124483"/>
                  </a:ext>
                </a:extLst>
              </a:tr>
              <a:tr h="370840">
                <a:tc>
                  <a:txBody>
                    <a:bodyPr/>
                    <a:lstStyle/>
                    <a:p>
                      <a:r>
                        <a:rPr lang="ar-AE" sz="1000"/>
                        <a:t>محمد الزعبي</a:t>
                      </a:r>
                      <a:endParaRPr lang="en-US" sz="1000"/>
                    </a:p>
                  </a:txBody>
                  <a:tcPr/>
                </a:tc>
                <a:tc>
                  <a:txBody>
                    <a:bodyPr/>
                    <a:lstStyle/>
                    <a:p>
                      <a:r>
                        <a:rPr lang="en-US" sz="1000"/>
                        <a:t>Kuwait Finance House ( KFH ) (4), NBKGroup (3)</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276513146"/>
                  </a:ext>
                </a:extLst>
              </a:tr>
              <a:tr h="370840">
                <a:tc>
                  <a:txBody>
                    <a:bodyPr/>
                    <a:lstStyle/>
                    <a:p>
                      <a:r>
                        <a:rPr lang="en-US" sz="1000"/>
                        <a:t>Miscstuff1405</a:t>
                      </a:r>
                      <a:endParaRPr lang="en-US" sz="1000"/>
                    </a:p>
                  </a:txBody>
                  <a:tcPr/>
                </a:tc>
                <a:tc>
                  <a:txBody>
                    <a:bodyPr/>
                    <a:lstStyle/>
                    <a:p>
                      <a:r>
                        <a:rPr lang="en-US" sz="1000"/>
                        <a:t>Kuwait Finance House ( KFH ) (1), Kuwait International Bank </a:t>
                      </a:r>
                      <a:r>
                        <a:rPr lang="ar-AE" sz="1000"/>
                        <a:t>بنك الكويت الدولي (1), </a:t>
                      </a:r>
                      <a:r>
                        <a:rPr lang="en-US" sz="1000"/>
                        <a:t>NBKGroup (5)</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257332028"/>
                  </a:ext>
                </a:extLst>
              </a:tr>
              <a:tr h="370840">
                <a:tc>
                  <a:txBody>
                    <a:bodyPr/>
                    <a:lstStyle/>
                    <a:p>
                      <a:r>
                        <a:rPr lang="en-US" sz="1000"/>
                        <a:t>Ibrahim Kasem</a:t>
                      </a:r>
                      <a:endParaRPr lang="en-US" sz="1000"/>
                    </a:p>
                  </a:txBody>
                  <a:tcPr/>
                </a:tc>
                <a:tc>
                  <a:txBody>
                    <a:bodyPr/>
                    <a:lstStyle/>
                    <a:p>
                      <a:r>
                        <a:rPr lang="en-US" sz="1000"/>
                        <a:t>NBKGroup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776126199"/>
                  </a:ext>
                </a:extLst>
              </a:tr>
              <a:tr h="370840">
                <a:tc>
                  <a:txBody>
                    <a:bodyPr/>
                    <a:lstStyle/>
                    <a:p>
                      <a:r>
                        <a:rPr lang="ar-AE" sz="1000"/>
                        <a:t>طارق مقلد مقلد</a:t>
                      </a:r>
                      <a:endParaRPr lang="en-US" sz="1000"/>
                    </a:p>
                  </a:txBody>
                  <a:tcPr/>
                </a:tc>
                <a:tc>
                  <a:txBody>
                    <a:bodyPr/>
                    <a:lstStyle/>
                    <a:p>
                      <a:r>
                        <a:rPr lang="en-US" sz="1000"/>
                        <a:t>NBKGroup (5), Commercial Bank of Kuwait (1)</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147247859"/>
                  </a:ext>
                </a:extLst>
              </a:tr>
              <a:tr h="370840">
                <a:tc>
                  <a:txBody>
                    <a:bodyPr/>
                    <a:lstStyle/>
                    <a:p>
                      <a:r>
                        <a:rPr lang="ar-AE" sz="1000"/>
                        <a:t>هيثم هيثم</a:t>
                      </a:r>
                      <a:endParaRPr lang="en-US" sz="1000"/>
                    </a:p>
                  </a:txBody>
                  <a:tcPr/>
                </a:tc>
                <a:tc>
                  <a:txBody>
                    <a:bodyPr/>
                    <a:lstStyle/>
                    <a:p>
                      <a:r>
                        <a:rPr lang="en-US" sz="1000"/>
                        <a:t>Commercial Bank of Kuwait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6380695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502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3142246"/>
                    </a:ext>
                  </a:extLst>
                </a:gridCol>
                <a:gridCol w="2468880">
                  <a:extLst>
                    <a:ext uri="{9D8B030D-6E8A-4147-A177-3AD203B41FA5}">
                      <a16:colId xmlns:a16="http://schemas.microsoft.com/office/drawing/2014/main" val="758562353"/>
                    </a:ext>
                  </a:extLst>
                </a:gridCol>
                <a:gridCol w="822960">
                  <a:extLst>
                    <a:ext uri="{9D8B030D-6E8A-4147-A177-3AD203B41FA5}">
                      <a16:colId xmlns:a16="http://schemas.microsoft.com/office/drawing/2014/main" val="117604402"/>
                    </a:ext>
                  </a:extLst>
                </a:gridCol>
                <a:gridCol w="822960">
                  <a:extLst>
                    <a:ext uri="{9D8B030D-6E8A-4147-A177-3AD203B41FA5}">
                      <a16:colId xmlns:a16="http://schemas.microsoft.com/office/drawing/2014/main" val="110460823"/>
                    </a:ext>
                  </a:extLst>
                </a:gridCol>
                <a:gridCol w="822960">
                  <a:extLst>
                    <a:ext uri="{9D8B030D-6E8A-4147-A177-3AD203B41FA5}">
                      <a16:colId xmlns:a16="http://schemas.microsoft.com/office/drawing/2014/main" val="24723880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542137572"/>
                  </a:ext>
                </a:extLst>
              </a:tr>
              <a:tr h="370840">
                <a:tc>
                  <a:txBody>
                    <a:bodyPr/>
                    <a:lstStyle/>
                    <a:p>
                      <a:r>
                        <a:rPr lang="en-US" sz="1000"/>
                        <a:t>Kadijah Dapin Khadijah</a:t>
                      </a:r>
                      <a:endParaRPr lang="en-US" sz="1000"/>
                    </a:p>
                  </a:txBody>
                  <a:tcPr/>
                </a:tc>
                <a:tc>
                  <a:txBody>
                    <a:bodyPr/>
                    <a:lstStyle/>
                    <a:p>
                      <a:r>
                        <a:rPr lang="en-US" sz="1000"/>
                        <a:t>Kuwait Finance House ( KFH )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697137986"/>
                  </a:ext>
                </a:extLst>
              </a:tr>
              <a:tr h="370840">
                <a:tc>
                  <a:txBody>
                    <a:bodyPr/>
                    <a:lstStyle/>
                    <a:p>
                      <a:r>
                        <a:rPr lang="en-US" sz="1000"/>
                        <a:t>Mohamed Magdy</a:t>
                      </a:r>
                      <a:endParaRPr lang="en-US" sz="1000"/>
                    </a:p>
                  </a:txBody>
                  <a:tcPr/>
                </a:tc>
                <a:tc>
                  <a:txBody>
                    <a:bodyPr/>
                    <a:lstStyle/>
                    <a:p>
                      <a:r>
                        <a:rPr lang="en-US" sz="1000"/>
                        <a:t>Warba Bank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583108535"/>
                  </a:ext>
                </a:extLst>
              </a:tr>
              <a:tr h="370840">
                <a:tc>
                  <a:txBody>
                    <a:bodyPr/>
                    <a:lstStyle/>
                    <a:p>
                      <a:r>
                        <a:rPr lang="en-US" sz="1000"/>
                        <a:t>DIVE in EGYPT</a:t>
                      </a:r>
                      <a:endParaRPr lang="en-US" sz="1000"/>
                    </a:p>
                  </a:txBody>
                  <a:tcPr/>
                </a:tc>
                <a:tc>
                  <a:txBody>
                    <a:bodyPr/>
                    <a:lstStyle/>
                    <a:p>
                      <a:r>
                        <a:rPr lang="en-US" sz="1000"/>
                        <a:t>NBKGroup (4), Al Ahli Bank of Kuwait (2)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362952520"/>
                  </a:ext>
                </a:extLst>
              </a:tr>
              <a:tr h="370840">
                <a:tc>
                  <a:txBody>
                    <a:bodyPr/>
                    <a:lstStyle/>
                    <a:p>
                      <a:r>
                        <a:rPr lang="en-US" sz="1000"/>
                        <a:t>Fåhād Āzīz Gõñdäl Gondal</a:t>
                      </a:r>
                      <a:endParaRPr lang="en-US" sz="1000"/>
                    </a:p>
                  </a:txBody>
                  <a:tcPr/>
                </a:tc>
                <a:tc>
                  <a:txBody>
                    <a:bodyPr/>
                    <a:lstStyle/>
                    <a:p>
                      <a:r>
                        <a:rPr lang="en-US" sz="1000"/>
                        <a:t>Commercial Bank of Kuwait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94845669"/>
                  </a:ext>
                </a:extLst>
              </a:tr>
              <a:tr h="370840">
                <a:tc>
                  <a:txBody>
                    <a:bodyPr/>
                    <a:lstStyle/>
                    <a:p>
                      <a:r>
                        <a:rPr lang="ar-AE" sz="1000"/>
                        <a:t>ابو يحيى</a:t>
                      </a:r>
                      <a:endParaRPr lang="en-US" sz="1000"/>
                    </a:p>
                  </a:txBody>
                  <a:tcPr/>
                </a:tc>
                <a:tc>
                  <a:txBody>
                    <a:bodyPr/>
                    <a:lstStyle/>
                    <a:p>
                      <a:r>
                        <a:rPr lang="en-US" sz="1000"/>
                        <a:t>Warba Bank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70051062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616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2812</Words>
  <Application>Microsoft Office PowerPoint</Application>
  <PresentationFormat>On-screen Show (4:3)</PresentationFormat>
  <Paragraphs>1596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FB - Social Media Newsletter </vt:lpstr>
      <vt:lpstr>Key Metrics Table</vt:lpstr>
      <vt:lpstr>Fan Distribution</vt:lpstr>
      <vt:lpstr>Interaction Rate</vt:lpstr>
      <vt:lpstr>Interactions Distribution</vt:lpstr>
      <vt:lpstr>Interaction Rate By Weekday</vt:lpstr>
      <vt:lpstr>Fans Change Per Weekday</vt:lpstr>
      <vt:lpstr>Key Metrics Radar</vt:lpstr>
      <vt:lpstr>Post Type Distribution</vt:lpstr>
      <vt:lpstr>Hashtag Detection - 1 of 3</vt:lpstr>
      <vt:lpstr>Hashtag Detection - 2 of 3</vt:lpstr>
      <vt:lpstr>Hashtag Detection - 3 of 3</vt:lpstr>
      <vt:lpstr>Own Posts Table - 1 of 3</vt:lpstr>
      <vt:lpstr>Own Posts Table - 2 of 3</vt:lpstr>
      <vt:lpstr>Own Posts Table - 3 of 3</vt:lpstr>
      <vt:lpstr>Interaction Rate By Post Type</vt:lpstr>
      <vt:lpstr>Sponsored Posts Distribution</vt:lpstr>
      <vt:lpstr>Hashtag Detection - 1 of 3</vt:lpstr>
      <vt:lpstr>Hashtag Detection - 2 of 3</vt:lpstr>
      <vt:lpstr>Hashtag Detection - 3 of 3</vt:lpstr>
      <vt:lpstr>Hashtag Detection - 1 of 2</vt:lpstr>
      <vt:lpstr>Hashtag Detection - 2 of 2</vt:lpstr>
      <vt:lpstr>Hashtag Detection - 1 of 2</vt:lpstr>
      <vt:lpstr>Hashtag Detection - 2 of 2</vt:lpstr>
      <vt:lpstr>Hashtag Detection - 1 of 3</vt:lpstr>
      <vt:lpstr>Hashtag Detection - 2 of 3</vt:lpstr>
      <vt:lpstr>Hashtag Detection - 3 of 3</vt:lpstr>
      <vt:lpstr>Hashtag Detection</vt:lpstr>
      <vt:lpstr>Hashtag Detection</vt:lpstr>
      <vt:lpstr>Hashtag Detection</vt:lpstr>
      <vt:lpstr>Hashtag Detection - 1 of 3</vt:lpstr>
      <vt:lpstr>Hashtag Detection - 2 of 3</vt:lpstr>
      <vt:lpstr>Hashtag Detection - 3 of 3</vt:lpstr>
      <vt:lpstr>Fans By Country Table - 1 of 3</vt:lpstr>
      <vt:lpstr>Fans By Country Table - 2 of 3</vt:lpstr>
      <vt:lpstr>Fans By Country Table - 3 of 3</vt:lpstr>
      <vt:lpstr>Key Influencers - 1 of 3</vt:lpstr>
      <vt:lpstr>Key Influencers - 2 of 3</vt:lpstr>
      <vt:lpstr>Key Influencers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Social Media Newsletter </dc:title>
  <dc:creator>Administrator</dc:creator>
  <cp:lastModifiedBy>Administrator</cp:lastModifiedBy>
  <cp:revision>1</cp:revision>
  <dcterms:created xsi:type="dcterms:W3CDTF">2016-12-20T14:24:27Z</dcterms:created>
  <dcterms:modified xsi:type="dcterms:W3CDTF">2016-12-20T14:26:40Z</dcterms:modified>
</cp:coreProperties>
</file>