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Lst>
  <p:sldSz cx="9144000" cy="6858000" type="screen4x3"/>
  <p:notesSz cx="6858000" cy="9144000"/>
  <p:embeddedFontLst>
    <p:embeddedFont>
      <p:font typeface="Calibri" panose="020F0502020204030204"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dPt>
            <c:idx val="8"/>
            <c:bubble3D val="0"/>
            <c:spPr>
              <a:solidFill>
                <a:schemeClr val="accent3">
                  <a:lumMod val="60000"/>
                </a:schemeClr>
              </a:solidFill>
              <a:ln w="19050">
                <a:solidFill>
                  <a:schemeClr val="lt1"/>
                </a:solidFill>
              </a:ln>
              <a:effectLst/>
            </c:spPr>
          </c:dPt>
          <c:cat>
            <c:strRef>
              <c:f>Sheet1!$A$1:$I$1</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Sheet1!$A$2:$I$2</c:f>
              <c:numCache>
                <c:formatCode>General</c:formatCode>
                <c:ptCount val="9"/>
                <c:pt idx="0">
                  <c:v>170372</c:v>
                </c:pt>
                <c:pt idx="1">
                  <c:v>45959</c:v>
                </c:pt>
                <c:pt idx="2">
                  <c:v>16415</c:v>
                </c:pt>
                <c:pt idx="3">
                  <c:v>165648</c:v>
                </c:pt>
                <c:pt idx="4">
                  <c:v>98200</c:v>
                </c:pt>
                <c:pt idx="5">
                  <c:v>21103</c:v>
                </c:pt>
                <c:pt idx="6">
                  <c:v>7317</c:v>
                </c:pt>
                <c:pt idx="7">
                  <c:v>10543</c:v>
                </c:pt>
                <c:pt idx="8">
                  <c:v>8796</c:v>
                </c:pt>
              </c:numCache>
            </c:numRef>
          </c:val>
          <c:extLst>
            <c:ext xmlns:c16="http://schemas.microsoft.com/office/drawing/2014/chart" uri="{C3380CC4-5D6E-409C-BE32-E72D297353CC}">
              <c16:uniqueId val="{00000000-50FC-4B5D-9973-22E4B76010D4}"/>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Kuwait Finance House ( KFH )</c:v>
                </c:pt>
              </c:strCache>
            </c:strRef>
          </c:tx>
          <c:spPr>
            <a:ln w="28575" cap="rnd">
              <a:solidFill>
                <a:schemeClr val="accent1"/>
              </a:solidFill>
              <a:round/>
            </a:ln>
            <a:effectLst/>
          </c:spPr>
          <c:marker>
            <c:symbol val="none"/>
          </c:marker>
          <c:cat>
            <c:strRef>
              <c:f>Sheet1!$A$2:$A$8</c:f>
              <c:strCache>
                <c:ptCount val="7"/>
                <c:pt idx="0">
                  <c:v>9/12/2016</c:v>
                </c:pt>
                <c:pt idx="1">
                  <c:v>10/12/2016</c:v>
                </c:pt>
                <c:pt idx="2">
                  <c:v>11/12/2016</c:v>
                </c:pt>
                <c:pt idx="3">
                  <c:v>12/12/2016</c:v>
                </c:pt>
                <c:pt idx="4">
                  <c:v>13/12/2016</c:v>
                </c:pt>
                <c:pt idx="5">
                  <c:v>14/12/2016</c:v>
                </c:pt>
                <c:pt idx="6">
                  <c:v>15/12/2016</c:v>
                </c:pt>
              </c:strCache>
            </c:strRef>
          </c:cat>
          <c:val>
            <c:numRef>
              <c:f>Sheet1!$B$2:$B$8</c:f>
              <c:numCache>
                <c:formatCode>General</c:formatCode>
                <c:ptCount val="7"/>
                <c:pt idx="0">
                  <c:v>3.4983279178427001E-2</c:v>
                </c:pt>
                <c:pt idx="1">
                  <c:v>2.0140390368154001E-2</c:v>
                </c:pt>
                <c:pt idx="2">
                  <c:v>1.8787760439782E-2</c:v>
                </c:pt>
                <c:pt idx="3">
                  <c:v>2.0394530718891999E-2</c:v>
                </c:pt>
                <c:pt idx="4">
                  <c:v>1.7953745482034E-2</c:v>
                </c:pt>
                <c:pt idx="5">
                  <c:v>2.2418614529621999E-2</c:v>
                </c:pt>
                <c:pt idx="6">
                  <c:v>2.1804595465823001E-2</c:v>
                </c:pt>
              </c:numCache>
            </c:numRef>
          </c:val>
          <c:smooth val="0"/>
          <c:extLst>
            <c:ext xmlns:c16="http://schemas.microsoft.com/office/drawing/2014/chart" uri="{C3380CC4-5D6E-409C-BE32-E72D297353CC}">
              <c16:uniqueId val="{00000000-3FD0-4363-BD6C-C5E295B76268}"/>
            </c:ext>
          </c:extLst>
        </c:ser>
        <c:ser>
          <c:idx val="1"/>
          <c:order val="1"/>
          <c:tx>
            <c:strRef>
              <c:f>Sheet1!$C$1</c:f>
              <c:strCache>
                <c:ptCount val="1"/>
                <c:pt idx="0">
                  <c:v>Kuwait International Bank بنك الكويت الدولي</c:v>
                </c:pt>
              </c:strCache>
            </c:strRef>
          </c:tx>
          <c:spPr>
            <a:ln w="28575" cap="rnd">
              <a:solidFill>
                <a:schemeClr val="accent2"/>
              </a:solidFill>
              <a:round/>
            </a:ln>
            <a:effectLst/>
          </c:spPr>
          <c:marker>
            <c:symbol val="none"/>
          </c:marker>
          <c:cat>
            <c:strRef>
              <c:f>Sheet1!$A$2:$A$8</c:f>
              <c:strCache>
                <c:ptCount val="7"/>
                <c:pt idx="0">
                  <c:v>9/12/2016</c:v>
                </c:pt>
                <c:pt idx="1">
                  <c:v>10/12/2016</c:v>
                </c:pt>
                <c:pt idx="2">
                  <c:v>11/12/2016</c:v>
                </c:pt>
                <c:pt idx="3">
                  <c:v>12/12/2016</c:v>
                </c:pt>
                <c:pt idx="4">
                  <c:v>13/12/2016</c:v>
                </c:pt>
                <c:pt idx="5">
                  <c:v>14/12/2016</c:v>
                </c:pt>
                <c:pt idx="6">
                  <c:v>15/12/2016</c:v>
                </c:pt>
              </c:strCache>
            </c:strRef>
          </c:cat>
          <c:val>
            <c:numRef>
              <c:f>Sheet1!$C$2:$C$8</c:f>
              <c:numCache>
                <c:formatCode>General</c:formatCode>
                <c:ptCount val="7"/>
                <c:pt idx="0">
                  <c:v>3.2692559173531997E-2</c:v>
                </c:pt>
                <c:pt idx="1">
                  <c:v>0</c:v>
                </c:pt>
                <c:pt idx="2">
                  <c:v>0</c:v>
                </c:pt>
                <c:pt idx="3">
                  <c:v>3.7045915143062998E-2</c:v>
                </c:pt>
                <c:pt idx="4">
                  <c:v>2.3968274720007E-2</c:v>
                </c:pt>
                <c:pt idx="5">
                  <c:v>2.6140943252369001E-2</c:v>
                </c:pt>
                <c:pt idx="6">
                  <c:v>1.5245562452358001E-2</c:v>
                </c:pt>
              </c:numCache>
            </c:numRef>
          </c:val>
          <c:smooth val="0"/>
          <c:extLst>
            <c:ext xmlns:c16="http://schemas.microsoft.com/office/drawing/2014/chart" uri="{C3380CC4-5D6E-409C-BE32-E72D297353CC}">
              <c16:uniqueId val="{00000001-3FD0-4363-BD6C-C5E295B76268}"/>
            </c:ext>
          </c:extLst>
        </c:ser>
        <c:ser>
          <c:idx val="2"/>
          <c:order val="2"/>
          <c:tx>
            <c:strRef>
              <c:f>Sheet1!$D$1</c:f>
              <c:strCache>
                <c:ptCount val="1"/>
                <c:pt idx="0">
                  <c:v>Bank Boubyan - Official Page</c:v>
                </c:pt>
              </c:strCache>
            </c:strRef>
          </c:tx>
          <c:spPr>
            <a:ln w="28575" cap="rnd">
              <a:solidFill>
                <a:schemeClr val="accent3"/>
              </a:solidFill>
              <a:round/>
            </a:ln>
            <a:effectLst/>
          </c:spPr>
          <c:marker>
            <c:symbol val="none"/>
          </c:marker>
          <c:cat>
            <c:strRef>
              <c:f>Sheet1!$A$2:$A$8</c:f>
              <c:strCache>
                <c:ptCount val="7"/>
                <c:pt idx="0">
                  <c:v>9/12/2016</c:v>
                </c:pt>
                <c:pt idx="1">
                  <c:v>10/12/2016</c:v>
                </c:pt>
                <c:pt idx="2">
                  <c:v>11/12/2016</c:v>
                </c:pt>
                <c:pt idx="3">
                  <c:v>12/12/2016</c:v>
                </c:pt>
                <c:pt idx="4">
                  <c:v>13/12/2016</c:v>
                </c:pt>
                <c:pt idx="5">
                  <c:v>14/12/2016</c:v>
                </c:pt>
                <c:pt idx="6">
                  <c:v>15/12/2016</c:v>
                </c:pt>
              </c:strCache>
            </c:strRef>
          </c:cat>
          <c:val>
            <c:numRef>
              <c:f>Sheet1!$D$2:$D$8</c:f>
              <c:numCache>
                <c:formatCode>General</c:formatCode>
                <c:ptCount val="7"/>
                <c:pt idx="0">
                  <c:v>0</c:v>
                </c:pt>
                <c:pt idx="1">
                  <c:v>0</c:v>
                </c:pt>
                <c:pt idx="2">
                  <c:v>0</c:v>
                </c:pt>
                <c:pt idx="3">
                  <c:v>0</c:v>
                </c:pt>
                <c:pt idx="4">
                  <c:v>0</c:v>
                </c:pt>
                <c:pt idx="5">
                  <c:v>0</c:v>
                </c:pt>
                <c:pt idx="6">
                  <c:v>0</c:v>
                </c:pt>
              </c:numCache>
            </c:numRef>
          </c:val>
          <c:smooth val="0"/>
          <c:extLst>
            <c:ext xmlns:c16="http://schemas.microsoft.com/office/drawing/2014/chart" uri="{C3380CC4-5D6E-409C-BE32-E72D297353CC}">
              <c16:uniqueId val="{00000002-3FD0-4363-BD6C-C5E295B76268}"/>
            </c:ext>
          </c:extLst>
        </c:ser>
        <c:ser>
          <c:idx val="3"/>
          <c:order val="3"/>
          <c:tx>
            <c:strRef>
              <c:f>Sheet1!$E$1</c:f>
              <c:strCache>
                <c:ptCount val="1"/>
                <c:pt idx="0">
                  <c:v>NBKGroup</c:v>
                </c:pt>
              </c:strCache>
            </c:strRef>
          </c:tx>
          <c:spPr>
            <a:ln w="28575" cap="rnd">
              <a:solidFill>
                <a:schemeClr val="accent4"/>
              </a:solidFill>
              <a:round/>
            </a:ln>
            <a:effectLst/>
          </c:spPr>
          <c:marker>
            <c:symbol val="none"/>
          </c:marker>
          <c:cat>
            <c:strRef>
              <c:f>Sheet1!$A$2:$A$8</c:f>
              <c:strCache>
                <c:ptCount val="7"/>
                <c:pt idx="0">
                  <c:v>9/12/2016</c:v>
                </c:pt>
                <c:pt idx="1">
                  <c:v>10/12/2016</c:v>
                </c:pt>
                <c:pt idx="2">
                  <c:v>11/12/2016</c:v>
                </c:pt>
                <c:pt idx="3">
                  <c:v>12/12/2016</c:v>
                </c:pt>
                <c:pt idx="4">
                  <c:v>13/12/2016</c:v>
                </c:pt>
                <c:pt idx="5">
                  <c:v>14/12/2016</c:v>
                </c:pt>
                <c:pt idx="6">
                  <c:v>15/12/2016</c:v>
                </c:pt>
              </c:strCache>
            </c:strRef>
          </c:cat>
          <c:val>
            <c:numRef>
              <c:f>Sheet1!$E$2:$E$8</c:f>
              <c:numCache>
                <c:formatCode>General</c:formatCode>
                <c:ptCount val="7"/>
                <c:pt idx="0">
                  <c:v>2.2096591288106E-2</c:v>
                </c:pt>
                <c:pt idx="1">
                  <c:v>8.7318268852950003E-3</c:v>
                </c:pt>
                <c:pt idx="2">
                  <c:v>1.6334683667182999E-2</c:v>
                </c:pt>
                <c:pt idx="3">
                  <c:v>1.3167701863354E-2</c:v>
                </c:pt>
                <c:pt idx="4">
                  <c:v>3.3611935489866997E-2</c:v>
                </c:pt>
                <c:pt idx="5">
                  <c:v>1.8800352583662E-2</c:v>
                </c:pt>
                <c:pt idx="6">
                  <c:v>1.252287833542E-2</c:v>
                </c:pt>
              </c:numCache>
            </c:numRef>
          </c:val>
          <c:smooth val="0"/>
          <c:extLst>
            <c:ext xmlns:c16="http://schemas.microsoft.com/office/drawing/2014/chart" uri="{C3380CC4-5D6E-409C-BE32-E72D297353CC}">
              <c16:uniqueId val="{00000003-3FD0-4363-BD6C-C5E295B76268}"/>
            </c:ext>
          </c:extLst>
        </c:ser>
        <c:ser>
          <c:idx val="4"/>
          <c:order val="4"/>
          <c:tx>
            <c:strRef>
              <c:f>Sheet1!$F$1</c:f>
              <c:strCache>
                <c:ptCount val="1"/>
                <c:pt idx="0">
                  <c:v>Gulf Bank</c:v>
                </c:pt>
              </c:strCache>
            </c:strRef>
          </c:tx>
          <c:spPr>
            <a:ln w="28575" cap="rnd">
              <a:solidFill>
                <a:schemeClr val="accent5"/>
              </a:solidFill>
              <a:round/>
            </a:ln>
            <a:effectLst/>
          </c:spPr>
          <c:marker>
            <c:symbol val="none"/>
          </c:marker>
          <c:cat>
            <c:strRef>
              <c:f>Sheet1!$A$2:$A$8</c:f>
              <c:strCache>
                <c:ptCount val="7"/>
                <c:pt idx="0">
                  <c:v>9/12/2016</c:v>
                </c:pt>
                <c:pt idx="1">
                  <c:v>10/12/2016</c:v>
                </c:pt>
                <c:pt idx="2">
                  <c:v>11/12/2016</c:v>
                </c:pt>
                <c:pt idx="3">
                  <c:v>12/12/2016</c:v>
                </c:pt>
                <c:pt idx="4">
                  <c:v>13/12/2016</c:v>
                </c:pt>
                <c:pt idx="5">
                  <c:v>14/12/2016</c:v>
                </c:pt>
                <c:pt idx="6">
                  <c:v>15/12/2016</c:v>
                </c:pt>
              </c:strCache>
            </c:strRef>
          </c:cat>
          <c:val>
            <c:numRef>
              <c:f>Sheet1!$F$2:$F$8</c:f>
              <c:numCache>
                <c:formatCode>General</c:formatCode>
                <c:ptCount val="7"/>
                <c:pt idx="0">
                  <c:v>0</c:v>
                </c:pt>
                <c:pt idx="1">
                  <c:v>0</c:v>
                </c:pt>
                <c:pt idx="2">
                  <c:v>1.8682128675708998E-2</c:v>
                </c:pt>
                <c:pt idx="3">
                  <c:v>2.1907255886937999E-2</c:v>
                </c:pt>
                <c:pt idx="4">
                  <c:v>3.5659341219142E-2</c:v>
                </c:pt>
                <c:pt idx="5">
                  <c:v>1.5281017919540001E-2</c:v>
                </c:pt>
                <c:pt idx="6">
                  <c:v>0</c:v>
                </c:pt>
              </c:numCache>
            </c:numRef>
          </c:val>
          <c:smooth val="0"/>
          <c:extLst>
            <c:ext xmlns:c16="http://schemas.microsoft.com/office/drawing/2014/chart" uri="{C3380CC4-5D6E-409C-BE32-E72D297353CC}">
              <c16:uniqueId val="{00000004-3FD0-4363-BD6C-C5E295B76268}"/>
            </c:ext>
          </c:extLst>
        </c:ser>
        <c:ser>
          <c:idx val="5"/>
          <c:order val="5"/>
          <c:tx>
            <c:strRef>
              <c:f>Sheet1!$G$1</c:f>
              <c:strCache>
                <c:ptCount val="1"/>
                <c:pt idx="0">
                  <c:v>Warba Bank</c:v>
                </c:pt>
              </c:strCache>
            </c:strRef>
          </c:tx>
          <c:spPr>
            <a:ln w="28575" cap="rnd">
              <a:solidFill>
                <a:schemeClr val="accent6"/>
              </a:solidFill>
              <a:round/>
            </a:ln>
            <a:effectLst/>
          </c:spPr>
          <c:marker>
            <c:symbol val="none"/>
          </c:marker>
          <c:cat>
            <c:strRef>
              <c:f>Sheet1!$A$2:$A$8</c:f>
              <c:strCache>
                <c:ptCount val="7"/>
                <c:pt idx="0">
                  <c:v>9/12/2016</c:v>
                </c:pt>
                <c:pt idx="1">
                  <c:v>10/12/2016</c:v>
                </c:pt>
                <c:pt idx="2">
                  <c:v>11/12/2016</c:v>
                </c:pt>
                <c:pt idx="3">
                  <c:v>12/12/2016</c:v>
                </c:pt>
                <c:pt idx="4">
                  <c:v>13/12/2016</c:v>
                </c:pt>
                <c:pt idx="5">
                  <c:v>14/12/2016</c:v>
                </c:pt>
                <c:pt idx="6">
                  <c:v>15/12/2016</c:v>
                </c:pt>
              </c:strCache>
            </c:strRef>
          </c:cat>
          <c:val>
            <c:numRef>
              <c:f>Sheet1!$G$2:$G$8</c:f>
              <c:numCache>
                <c:formatCode>General</c:formatCode>
                <c:ptCount val="7"/>
                <c:pt idx="0">
                  <c:v>2.1337126600284001E-2</c:v>
                </c:pt>
                <c:pt idx="1">
                  <c:v>4.5833135776714003E-2</c:v>
                </c:pt>
                <c:pt idx="2">
                  <c:v>4.5045045045045001E-2</c:v>
                </c:pt>
                <c:pt idx="3">
                  <c:v>4.6237018068004003E-2</c:v>
                </c:pt>
                <c:pt idx="4">
                  <c:v>2.6559165283377002E-2</c:v>
                </c:pt>
                <c:pt idx="5">
                  <c:v>3.1618053908782001E-2</c:v>
                </c:pt>
                <c:pt idx="6">
                  <c:v>4.2680324370464998E-2</c:v>
                </c:pt>
              </c:numCache>
            </c:numRef>
          </c:val>
          <c:smooth val="0"/>
          <c:extLst>
            <c:ext xmlns:c16="http://schemas.microsoft.com/office/drawing/2014/chart" uri="{C3380CC4-5D6E-409C-BE32-E72D297353CC}">
              <c16:uniqueId val="{00000005-3FD0-4363-BD6C-C5E295B76268}"/>
            </c:ext>
          </c:extLst>
        </c:ser>
        <c:ser>
          <c:idx val="6"/>
          <c:order val="6"/>
          <c:tx>
            <c:strRef>
              <c:f>Sheet1!$H$1</c:f>
              <c:strCache>
                <c:ptCount val="1"/>
                <c:pt idx="0">
                  <c:v>Commercial Bank of Kuwait</c:v>
                </c:pt>
              </c:strCache>
            </c:strRef>
          </c:tx>
          <c:spPr>
            <a:ln w="28575" cap="rnd">
              <a:solidFill>
                <a:schemeClr val="accent1">
                  <a:lumMod val="60000"/>
                </a:schemeClr>
              </a:solidFill>
              <a:round/>
            </a:ln>
            <a:effectLst/>
          </c:spPr>
          <c:marker>
            <c:symbol val="none"/>
          </c:marker>
          <c:cat>
            <c:strRef>
              <c:f>Sheet1!$A$2:$A$8</c:f>
              <c:strCache>
                <c:ptCount val="7"/>
                <c:pt idx="0">
                  <c:v>9/12/2016</c:v>
                </c:pt>
                <c:pt idx="1">
                  <c:v>10/12/2016</c:v>
                </c:pt>
                <c:pt idx="2">
                  <c:v>11/12/2016</c:v>
                </c:pt>
                <c:pt idx="3">
                  <c:v>12/12/2016</c:v>
                </c:pt>
                <c:pt idx="4">
                  <c:v>13/12/2016</c:v>
                </c:pt>
                <c:pt idx="5">
                  <c:v>14/12/2016</c:v>
                </c:pt>
                <c:pt idx="6">
                  <c:v>15/12/2016</c:v>
                </c:pt>
              </c:strCache>
            </c:strRef>
          </c:cat>
          <c:val>
            <c:numRef>
              <c:f>Sheet1!$H$2:$H$8</c:f>
              <c:numCache>
                <c:formatCode>General</c:formatCode>
                <c:ptCount val="7"/>
                <c:pt idx="0">
                  <c:v>0.13271096467143001</c:v>
                </c:pt>
                <c:pt idx="1">
                  <c:v>6.5202470830473994E-2</c:v>
                </c:pt>
                <c:pt idx="2">
                  <c:v>0.18386388583974</c:v>
                </c:pt>
                <c:pt idx="3">
                  <c:v>0.22398976046808999</c:v>
                </c:pt>
                <c:pt idx="4">
                  <c:v>9.9369517543860003E-2</c:v>
                </c:pt>
                <c:pt idx="5">
                  <c:v>0.21637907422624</c:v>
                </c:pt>
                <c:pt idx="6">
                  <c:v>0.10606267962228</c:v>
                </c:pt>
              </c:numCache>
            </c:numRef>
          </c:val>
          <c:smooth val="0"/>
          <c:extLst>
            <c:ext xmlns:c16="http://schemas.microsoft.com/office/drawing/2014/chart" uri="{C3380CC4-5D6E-409C-BE32-E72D297353CC}">
              <c16:uniqueId val="{00000006-3FD0-4363-BD6C-C5E295B76268}"/>
            </c:ext>
          </c:extLst>
        </c:ser>
        <c:ser>
          <c:idx val="7"/>
          <c:order val="7"/>
          <c:tx>
            <c:strRef>
              <c:f>Sheet1!$I$1</c:f>
              <c:strCache>
                <c:ptCount val="1"/>
                <c:pt idx="0">
                  <c:v>Al Ahli Bank of Kuwait</c:v>
                </c:pt>
              </c:strCache>
            </c:strRef>
          </c:tx>
          <c:spPr>
            <a:ln w="28575" cap="rnd">
              <a:solidFill>
                <a:schemeClr val="accent2">
                  <a:lumMod val="60000"/>
                </a:schemeClr>
              </a:solidFill>
              <a:round/>
            </a:ln>
            <a:effectLst/>
          </c:spPr>
          <c:marker>
            <c:symbol val="none"/>
          </c:marker>
          <c:cat>
            <c:strRef>
              <c:f>Sheet1!$A$2:$A$8</c:f>
              <c:strCache>
                <c:ptCount val="7"/>
                <c:pt idx="0">
                  <c:v>9/12/2016</c:v>
                </c:pt>
                <c:pt idx="1">
                  <c:v>10/12/2016</c:v>
                </c:pt>
                <c:pt idx="2">
                  <c:v>11/12/2016</c:v>
                </c:pt>
                <c:pt idx="3">
                  <c:v>12/12/2016</c:v>
                </c:pt>
                <c:pt idx="4">
                  <c:v>13/12/2016</c:v>
                </c:pt>
                <c:pt idx="5">
                  <c:v>14/12/2016</c:v>
                </c:pt>
                <c:pt idx="6">
                  <c:v>15/12/2016</c:v>
                </c:pt>
              </c:strCache>
            </c:strRef>
          </c:cat>
          <c:val>
            <c:numRef>
              <c:f>Sheet1!$I$2:$I$8</c:f>
              <c:numCache>
                <c:formatCode>General</c:formatCode>
                <c:ptCount val="7"/>
                <c:pt idx="0">
                  <c:v>4.8885412592881997E-2</c:v>
                </c:pt>
                <c:pt idx="1">
                  <c:v>3.8986354775828E-2</c:v>
                </c:pt>
                <c:pt idx="2">
                  <c:v>7.7722724181483002E-2</c:v>
                </c:pt>
                <c:pt idx="3">
                  <c:v>3.2287227172929998E-2</c:v>
                </c:pt>
                <c:pt idx="4">
                  <c:v>2.4126616483304001E-2</c:v>
                </c:pt>
                <c:pt idx="5">
                  <c:v>3.8457840592250998E-2</c:v>
                </c:pt>
                <c:pt idx="6">
                  <c:v>4.5528611137736E-2</c:v>
                </c:pt>
              </c:numCache>
            </c:numRef>
          </c:val>
          <c:smooth val="0"/>
          <c:extLst>
            <c:ext xmlns:c16="http://schemas.microsoft.com/office/drawing/2014/chart" uri="{C3380CC4-5D6E-409C-BE32-E72D297353CC}">
              <c16:uniqueId val="{00000007-3FD0-4363-BD6C-C5E295B76268}"/>
            </c:ext>
          </c:extLst>
        </c:ser>
        <c:ser>
          <c:idx val="8"/>
          <c:order val="8"/>
          <c:tx>
            <c:strRef>
              <c:f>Sheet1!$J$1</c:f>
              <c:strCache>
                <c:ptCount val="1"/>
                <c:pt idx="0">
                  <c:v>Burgan Bank</c:v>
                </c:pt>
              </c:strCache>
            </c:strRef>
          </c:tx>
          <c:spPr>
            <a:ln w="28575" cap="rnd">
              <a:solidFill>
                <a:schemeClr val="accent3">
                  <a:lumMod val="60000"/>
                </a:schemeClr>
              </a:solidFill>
              <a:round/>
            </a:ln>
            <a:effectLst/>
          </c:spPr>
          <c:marker>
            <c:symbol val="none"/>
          </c:marker>
          <c:cat>
            <c:strRef>
              <c:f>Sheet1!$A$2:$A$8</c:f>
              <c:strCache>
                <c:ptCount val="7"/>
                <c:pt idx="0">
                  <c:v>9/12/2016</c:v>
                </c:pt>
                <c:pt idx="1">
                  <c:v>10/12/2016</c:v>
                </c:pt>
                <c:pt idx="2">
                  <c:v>11/12/2016</c:v>
                </c:pt>
                <c:pt idx="3">
                  <c:v>12/12/2016</c:v>
                </c:pt>
                <c:pt idx="4">
                  <c:v>13/12/2016</c:v>
                </c:pt>
                <c:pt idx="5">
                  <c:v>14/12/2016</c:v>
                </c:pt>
                <c:pt idx="6">
                  <c:v>15/12/2016</c:v>
                </c:pt>
              </c:strCache>
            </c:strRef>
          </c:cat>
          <c:val>
            <c:numRef>
              <c:f>Sheet1!$J$2:$J$8</c:f>
              <c:numCache>
                <c:formatCode>General</c:formatCode>
                <c:ptCount val="7"/>
                <c:pt idx="0">
                  <c:v>0</c:v>
                </c:pt>
                <c:pt idx="1">
                  <c:v>0</c:v>
                </c:pt>
                <c:pt idx="2">
                  <c:v>3.4238758274367002E-2</c:v>
                </c:pt>
                <c:pt idx="3">
                  <c:v>0</c:v>
                </c:pt>
                <c:pt idx="4">
                  <c:v>3.4207525655644E-2</c:v>
                </c:pt>
                <c:pt idx="5">
                  <c:v>3.4188034188033997E-2</c:v>
                </c:pt>
                <c:pt idx="6">
                  <c:v>0</c:v>
                </c:pt>
              </c:numCache>
            </c:numRef>
          </c:val>
          <c:smooth val="0"/>
          <c:extLst>
            <c:ext xmlns:c16="http://schemas.microsoft.com/office/drawing/2014/chart" uri="{C3380CC4-5D6E-409C-BE32-E72D297353CC}">
              <c16:uniqueId val="{00000008-3FD0-4363-BD6C-C5E295B76268}"/>
            </c:ext>
          </c:extLst>
        </c:ser>
        <c:dLbls>
          <c:showLegendKey val="0"/>
          <c:showVal val="0"/>
          <c:showCatName val="0"/>
          <c:showSerName val="0"/>
          <c:showPercent val="0"/>
          <c:showBubbleSize val="0"/>
        </c:dLbls>
        <c:smooth val="0"/>
        <c:axId val="281398320"/>
        <c:axId val="281399632"/>
      </c:lineChart>
      <c:catAx>
        <c:axId val="281398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399632"/>
        <c:crosses val="autoZero"/>
        <c:auto val="1"/>
        <c:lblAlgn val="ctr"/>
        <c:lblOffset val="100"/>
        <c:noMultiLvlLbl val="0"/>
      </c:catAx>
      <c:valAx>
        <c:axId val="281399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398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Sheet1!$A$2:$A$10</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Sheet1!$B$2:$B$10</c:f>
              <c:numCache>
                <c:formatCode>General</c:formatCode>
                <c:ptCount val="9"/>
                <c:pt idx="0">
                  <c:v>3425</c:v>
                </c:pt>
                <c:pt idx="1">
                  <c:v>270</c:v>
                </c:pt>
                <c:pt idx="2">
                  <c:v>0</c:v>
                </c:pt>
                <c:pt idx="3">
                  <c:v>5379</c:v>
                </c:pt>
                <c:pt idx="4">
                  <c:v>1005</c:v>
                </c:pt>
                <c:pt idx="5">
                  <c:v>786</c:v>
                </c:pt>
                <c:pt idx="6">
                  <c:v>1577</c:v>
                </c:pt>
                <c:pt idx="7">
                  <c:v>395</c:v>
                </c:pt>
                <c:pt idx="8">
                  <c:v>105</c:v>
                </c:pt>
              </c:numCache>
            </c:numRef>
          </c:val>
          <c:extLst>
            <c:ext xmlns:c16="http://schemas.microsoft.com/office/drawing/2014/chart" uri="{C3380CC4-5D6E-409C-BE32-E72D297353CC}">
              <c16:uniqueId val="{00000000-8398-4452-B96F-C1AA79F63580}"/>
            </c:ext>
          </c:extLst>
        </c:ser>
        <c:ser>
          <c:idx val="1"/>
          <c:order val="1"/>
          <c:tx>
            <c:strRef>
              <c:f>Sheet1!$C$1</c:f>
              <c:strCache>
                <c:ptCount val="1"/>
                <c:pt idx="0">
                  <c:v>Love</c:v>
                </c:pt>
              </c:strCache>
            </c:strRef>
          </c:tx>
          <c:spPr>
            <a:solidFill>
              <a:schemeClr val="accent2"/>
            </a:solidFill>
            <a:ln>
              <a:noFill/>
            </a:ln>
            <a:effectLst/>
          </c:spPr>
          <c:invertIfNegative val="0"/>
          <c:cat>
            <c:strRef>
              <c:f>Sheet1!$A$2:$A$10</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Sheet1!$C$2:$C$10</c:f>
              <c:numCache>
                <c:formatCode>General</c:formatCode>
                <c:ptCount val="9"/>
                <c:pt idx="0">
                  <c:v>33</c:v>
                </c:pt>
                <c:pt idx="1">
                  <c:v>2</c:v>
                </c:pt>
                <c:pt idx="2">
                  <c:v>0</c:v>
                </c:pt>
                <c:pt idx="3">
                  <c:v>72</c:v>
                </c:pt>
                <c:pt idx="4">
                  <c:v>10</c:v>
                </c:pt>
                <c:pt idx="5">
                  <c:v>3</c:v>
                </c:pt>
                <c:pt idx="6">
                  <c:v>49</c:v>
                </c:pt>
                <c:pt idx="7">
                  <c:v>12</c:v>
                </c:pt>
                <c:pt idx="8">
                  <c:v>1</c:v>
                </c:pt>
              </c:numCache>
            </c:numRef>
          </c:val>
          <c:extLst>
            <c:ext xmlns:c16="http://schemas.microsoft.com/office/drawing/2014/chart" uri="{C3380CC4-5D6E-409C-BE32-E72D297353CC}">
              <c16:uniqueId val="{00000001-8398-4452-B96F-C1AA79F63580}"/>
            </c:ext>
          </c:extLst>
        </c:ser>
        <c:ser>
          <c:idx val="2"/>
          <c:order val="2"/>
          <c:tx>
            <c:strRef>
              <c:f>Sheet1!$D$1</c:f>
              <c:strCache>
                <c:ptCount val="1"/>
                <c:pt idx="0">
                  <c:v>Haha</c:v>
                </c:pt>
              </c:strCache>
            </c:strRef>
          </c:tx>
          <c:spPr>
            <a:solidFill>
              <a:schemeClr val="accent3"/>
            </a:solidFill>
            <a:ln>
              <a:noFill/>
            </a:ln>
            <a:effectLst/>
          </c:spPr>
          <c:invertIfNegative val="0"/>
          <c:cat>
            <c:strRef>
              <c:f>Sheet1!$A$2:$A$10</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Sheet1!$D$2:$D$10</c:f>
              <c:numCache>
                <c:formatCode>General</c:formatCode>
                <c:ptCount val="9"/>
                <c:pt idx="0">
                  <c:v>2</c:v>
                </c:pt>
                <c:pt idx="1">
                  <c:v>0</c:v>
                </c:pt>
                <c:pt idx="2">
                  <c:v>0</c:v>
                </c:pt>
                <c:pt idx="3">
                  <c:v>16</c:v>
                </c:pt>
                <c:pt idx="4">
                  <c:v>0</c:v>
                </c:pt>
                <c:pt idx="5">
                  <c:v>0</c:v>
                </c:pt>
                <c:pt idx="6">
                  <c:v>2</c:v>
                </c:pt>
                <c:pt idx="7">
                  <c:v>0</c:v>
                </c:pt>
                <c:pt idx="8">
                  <c:v>0</c:v>
                </c:pt>
              </c:numCache>
            </c:numRef>
          </c:val>
          <c:extLst>
            <c:ext xmlns:c16="http://schemas.microsoft.com/office/drawing/2014/chart" uri="{C3380CC4-5D6E-409C-BE32-E72D297353CC}">
              <c16:uniqueId val="{00000002-8398-4452-B96F-C1AA79F63580}"/>
            </c:ext>
          </c:extLst>
        </c:ser>
        <c:ser>
          <c:idx val="3"/>
          <c:order val="3"/>
          <c:tx>
            <c:strRef>
              <c:f>Sheet1!$E$1</c:f>
              <c:strCache>
                <c:ptCount val="1"/>
                <c:pt idx="0">
                  <c:v>Wow</c:v>
                </c:pt>
              </c:strCache>
            </c:strRef>
          </c:tx>
          <c:spPr>
            <a:solidFill>
              <a:schemeClr val="accent4"/>
            </a:solidFill>
            <a:ln>
              <a:noFill/>
            </a:ln>
            <a:effectLst/>
          </c:spPr>
          <c:invertIfNegative val="0"/>
          <c:cat>
            <c:strRef>
              <c:f>Sheet1!$A$2:$A$10</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Sheet1!$E$2:$E$10</c:f>
              <c:numCache>
                <c:formatCode>General</c:formatCode>
                <c:ptCount val="9"/>
                <c:pt idx="0">
                  <c:v>4</c:v>
                </c:pt>
                <c:pt idx="1">
                  <c:v>0</c:v>
                </c:pt>
                <c:pt idx="2">
                  <c:v>0</c:v>
                </c:pt>
                <c:pt idx="3">
                  <c:v>18</c:v>
                </c:pt>
                <c:pt idx="4">
                  <c:v>1</c:v>
                </c:pt>
                <c:pt idx="5">
                  <c:v>1</c:v>
                </c:pt>
                <c:pt idx="6">
                  <c:v>0</c:v>
                </c:pt>
                <c:pt idx="7">
                  <c:v>0</c:v>
                </c:pt>
                <c:pt idx="8">
                  <c:v>0</c:v>
                </c:pt>
              </c:numCache>
            </c:numRef>
          </c:val>
          <c:extLst>
            <c:ext xmlns:c16="http://schemas.microsoft.com/office/drawing/2014/chart" uri="{C3380CC4-5D6E-409C-BE32-E72D297353CC}">
              <c16:uniqueId val="{00000003-8398-4452-B96F-C1AA79F63580}"/>
            </c:ext>
          </c:extLst>
        </c:ser>
        <c:ser>
          <c:idx val="4"/>
          <c:order val="4"/>
          <c:tx>
            <c:strRef>
              <c:f>Sheet1!$F$1</c:f>
              <c:strCache>
                <c:ptCount val="1"/>
                <c:pt idx="0">
                  <c:v>Sad</c:v>
                </c:pt>
              </c:strCache>
            </c:strRef>
          </c:tx>
          <c:spPr>
            <a:solidFill>
              <a:schemeClr val="accent5"/>
            </a:solidFill>
            <a:ln>
              <a:noFill/>
            </a:ln>
            <a:effectLst/>
          </c:spPr>
          <c:invertIfNegative val="0"/>
          <c:cat>
            <c:strRef>
              <c:f>Sheet1!$A$2:$A$10</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Sheet1!$F$2:$F$10</c:f>
              <c:numCache>
                <c:formatCode>General</c:formatCode>
                <c:ptCount val="9"/>
                <c:pt idx="0">
                  <c:v>0</c:v>
                </c:pt>
                <c:pt idx="1">
                  <c:v>0</c:v>
                </c:pt>
                <c:pt idx="2">
                  <c:v>0</c:v>
                </c:pt>
                <c:pt idx="3">
                  <c:v>1</c:v>
                </c:pt>
                <c:pt idx="4">
                  <c:v>1</c:v>
                </c:pt>
                <c:pt idx="5">
                  <c:v>0</c:v>
                </c:pt>
                <c:pt idx="6">
                  <c:v>1</c:v>
                </c:pt>
                <c:pt idx="7">
                  <c:v>0</c:v>
                </c:pt>
                <c:pt idx="8">
                  <c:v>1</c:v>
                </c:pt>
              </c:numCache>
            </c:numRef>
          </c:val>
          <c:extLst>
            <c:ext xmlns:c16="http://schemas.microsoft.com/office/drawing/2014/chart" uri="{C3380CC4-5D6E-409C-BE32-E72D297353CC}">
              <c16:uniqueId val="{00000004-8398-4452-B96F-C1AA79F63580}"/>
            </c:ext>
          </c:extLst>
        </c:ser>
        <c:ser>
          <c:idx val="5"/>
          <c:order val="5"/>
          <c:tx>
            <c:strRef>
              <c:f>Sheet1!$G$1</c:f>
              <c:strCache>
                <c:ptCount val="1"/>
                <c:pt idx="0">
                  <c:v>Angry</c:v>
                </c:pt>
              </c:strCache>
            </c:strRef>
          </c:tx>
          <c:spPr>
            <a:solidFill>
              <a:schemeClr val="accent6"/>
            </a:solidFill>
            <a:ln>
              <a:noFill/>
            </a:ln>
            <a:effectLst/>
          </c:spPr>
          <c:invertIfNegative val="0"/>
          <c:cat>
            <c:strRef>
              <c:f>Sheet1!$A$2:$A$10</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Sheet1!$G$2:$G$10</c:f>
              <c:numCache>
                <c:formatCode>General</c:formatCode>
                <c:ptCount val="9"/>
                <c:pt idx="0">
                  <c:v>1</c:v>
                </c:pt>
                <c:pt idx="1">
                  <c:v>0</c:v>
                </c:pt>
                <c:pt idx="2">
                  <c:v>0</c:v>
                </c:pt>
                <c:pt idx="3">
                  <c:v>1</c:v>
                </c:pt>
                <c:pt idx="4">
                  <c:v>1</c:v>
                </c:pt>
                <c:pt idx="5">
                  <c:v>0</c:v>
                </c:pt>
                <c:pt idx="6">
                  <c:v>0</c:v>
                </c:pt>
                <c:pt idx="7">
                  <c:v>0</c:v>
                </c:pt>
                <c:pt idx="8">
                  <c:v>0</c:v>
                </c:pt>
              </c:numCache>
            </c:numRef>
          </c:val>
          <c:extLst>
            <c:ext xmlns:c16="http://schemas.microsoft.com/office/drawing/2014/chart" uri="{C3380CC4-5D6E-409C-BE32-E72D297353CC}">
              <c16:uniqueId val="{00000005-8398-4452-B96F-C1AA79F63580}"/>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Sheet1!$A$2:$A$10</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Sheet1!$H$2:$H$10</c:f>
              <c:numCache>
                <c:formatCode>General</c:formatCode>
                <c:ptCount val="9"/>
                <c:pt idx="0">
                  <c:v>128</c:v>
                </c:pt>
                <c:pt idx="1">
                  <c:v>8</c:v>
                </c:pt>
                <c:pt idx="2">
                  <c:v>0</c:v>
                </c:pt>
                <c:pt idx="3">
                  <c:v>747</c:v>
                </c:pt>
                <c:pt idx="4">
                  <c:v>30</c:v>
                </c:pt>
                <c:pt idx="5">
                  <c:v>279</c:v>
                </c:pt>
                <c:pt idx="6">
                  <c:v>147</c:v>
                </c:pt>
                <c:pt idx="7">
                  <c:v>17</c:v>
                </c:pt>
                <c:pt idx="8">
                  <c:v>10</c:v>
                </c:pt>
              </c:numCache>
            </c:numRef>
          </c:val>
          <c:extLst>
            <c:ext xmlns:c16="http://schemas.microsoft.com/office/drawing/2014/chart" uri="{C3380CC4-5D6E-409C-BE32-E72D297353CC}">
              <c16:uniqueId val="{00000006-8398-4452-B96F-C1AA79F63580}"/>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Sheet1!$A$2:$A$10</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Sheet1!$I$2:$I$10</c:f>
              <c:numCache>
                <c:formatCode>General</c:formatCode>
                <c:ptCount val="9"/>
                <c:pt idx="0">
                  <c:v>274</c:v>
                </c:pt>
                <c:pt idx="1">
                  <c:v>22</c:v>
                </c:pt>
                <c:pt idx="2">
                  <c:v>0</c:v>
                </c:pt>
                <c:pt idx="3">
                  <c:v>261</c:v>
                </c:pt>
                <c:pt idx="4">
                  <c:v>15</c:v>
                </c:pt>
                <c:pt idx="5">
                  <c:v>93</c:v>
                </c:pt>
                <c:pt idx="6">
                  <c:v>19</c:v>
                </c:pt>
                <c:pt idx="7">
                  <c:v>6</c:v>
                </c:pt>
                <c:pt idx="8">
                  <c:v>0</c:v>
                </c:pt>
              </c:numCache>
            </c:numRef>
          </c:val>
          <c:extLst>
            <c:ext xmlns:c16="http://schemas.microsoft.com/office/drawing/2014/chart" uri="{C3380CC4-5D6E-409C-BE32-E72D297353CC}">
              <c16:uniqueId val="{00000007-8398-4452-B96F-C1AA79F63580}"/>
            </c:ext>
          </c:extLst>
        </c:ser>
        <c:dLbls>
          <c:showLegendKey val="0"/>
          <c:showVal val="0"/>
          <c:showCatName val="0"/>
          <c:showSerName val="0"/>
          <c:showPercent val="0"/>
          <c:showBubbleSize val="0"/>
        </c:dLbls>
        <c:gapWidth val="150"/>
        <c:overlap val="100"/>
        <c:axId val="281390776"/>
        <c:axId val="281385856"/>
      </c:barChart>
      <c:catAx>
        <c:axId val="281390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385856"/>
        <c:crosses val="autoZero"/>
        <c:auto val="1"/>
        <c:lblAlgn val="ctr"/>
        <c:lblOffset val="100"/>
        <c:noMultiLvlLbl val="0"/>
      </c:catAx>
      <c:valAx>
        <c:axId val="2813858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390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Kuwait Finance House ( KFH )</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1.8103010465599999E-2</c:v>
                </c:pt>
                <c:pt idx="1">
                  <c:v>1.9555587353259001E-2</c:v>
                </c:pt>
                <c:pt idx="2">
                  <c:v>4.1436381739374001E-2</c:v>
                </c:pt>
                <c:pt idx="3">
                  <c:v>3.3785059451767997E-2</c:v>
                </c:pt>
                <c:pt idx="4">
                  <c:v>2.0237913063755001E-2</c:v>
                </c:pt>
                <c:pt idx="5">
                  <c:v>1.7290001013551999E-2</c:v>
                </c:pt>
                <c:pt idx="6">
                  <c:v>1.8026491928936E-2</c:v>
                </c:pt>
              </c:numCache>
            </c:numRef>
          </c:val>
          <c:extLst>
            <c:ext xmlns:c16="http://schemas.microsoft.com/office/drawing/2014/chart" uri="{C3380CC4-5D6E-409C-BE32-E72D297353CC}">
              <c16:uniqueId val="{00000000-6B71-4452-ACC3-A06B808CEF8F}"/>
            </c:ext>
          </c:extLst>
        </c:ser>
        <c:ser>
          <c:idx val="1"/>
          <c:order val="1"/>
          <c:tx>
            <c:strRef>
              <c:f>Sheet1!$C$1</c:f>
              <c:strCache>
                <c:ptCount val="1"/>
                <c:pt idx="0">
                  <c:v>Kuwait International Bank بنك الكويت الدولي</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2.0381127076326999E-2</c:v>
                </c:pt>
                <c:pt idx="1">
                  <c:v>1.8561383587370001E-2</c:v>
                </c:pt>
                <c:pt idx="2">
                  <c:v>2.6750229287680002E-2</c:v>
                </c:pt>
                <c:pt idx="3">
                  <c:v>1.9653229680744001E-2</c:v>
                </c:pt>
                <c:pt idx="4">
                  <c:v>3.5181707453183997E-2</c:v>
                </c:pt>
                <c:pt idx="5">
                  <c:v>2.4020614054243002E-2</c:v>
                </c:pt>
                <c:pt idx="6">
                  <c:v>1.8561383587370001E-2</c:v>
                </c:pt>
              </c:numCache>
            </c:numRef>
          </c:val>
          <c:extLst>
            <c:ext xmlns:c16="http://schemas.microsoft.com/office/drawing/2014/chart" uri="{C3380CC4-5D6E-409C-BE32-E72D297353CC}">
              <c16:uniqueId val="{00000001-6B71-4452-ACC3-A06B808CEF8F}"/>
            </c:ext>
          </c:extLst>
        </c:ser>
        <c:ser>
          <c:idx val="2"/>
          <c:order val="2"/>
          <c:tx>
            <c:strRef>
              <c:f>Sheet1!$D$1</c:f>
              <c:strCache>
                <c:ptCount val="1"/>
                <c:pt idx="0">
                  <c:v>Bank Boubyan - Official Page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numCache>
            </c:numRef>
          </c:val>
          <c:extLst>
            <c:ext xmlns:c16="http://schemas.microsoft.com/office/drawing/2014/chart" uri="{C3380CC4-5D6E-409C-BE32-E72D297353CC}">
              <c16:uniqueId val="{00000002-6B71-4452-ACC3-A06B808CEF8F}"/>
            </c:ext>
          </c:extLst>
        </c:ser>
        <c:ser>
          <c:idx val="3"/>
          <c:order val="3"/>
          <c:tx>
            <c:strRef>
              <c:f>Sheet1!$E$1</c:f>
              <c:strCache>
                <c:ptCount val="1"/>
                <c:pt idx="0">
                  <c:v>NBKGroup</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1.3925879506328001E-2</c:v>
                </c:pt>
                <c:pt idx="1">
                  <c:v>2.8015592889200001E-2</c:v>
                </c:pt>
                <c:pt idx="2">
                  <c:v>1.5643404645440999E-2</c:v>
                </c:pt>
                <c:pt idx="3">
                  <c:v>1.5685604280309001E-2</c:v>
                </c:pt>
                <c:pt idx="4">
                  <c:v>1.3786620711264E-2</c:v>
                </c:pt>
                <c:pt idx="5">
                  <c:v>2.4464021017366E-2</c:v>
                </c:pt>
                <c:pt idx="6">
                  <c:v>2.0243164846016001E-2</c:v>
                </c:pt>
              </c:numCache>
            </c:numRef>
          </c:val>
          <c:extLst>
            <c:ext xmlns:c16="http://schemas.microsoft.com/office/drawing/2014/chart" uri="{C3380CC4-5D6E-409C-BE32-E72D297353CC}">
              <c16:uniqueId val="{00000003-6B71-4452-ACC3-A06B808CEF8F}"/>
            </c:ext>
          </c:extLst>
        </c:ser>
        <c:ser>
          <c:idx val="4"/>
          <c:order val="4"/>
          <c:tx>
            <c:strRef>
              <c:f>Sheet1!$F$1</c:f>
              <c:strCache>
                <c:ptCount val="1"/>
                <c:pt idx="0">
                  <c:v>Gulf Bank</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1.4021884337300001E-2</c:v>
                </c:pt>
                <c:pt idx="1">
                  <c:v>1.4349668646483999E-2</c:v>
                </c:pt>
                <c:pt idx="2">
                  <c:v>1.6429682657847E-2</c:v>
                </c:pt>
                <c:pt idx="3">
                  <c:v>9.8153190361101993E-3</c:v>
                </c:pt>
                <c:pt idx="5">
                  <c:v>3.1691419705002999E-2</c:v>
                </c:pt>
                <c:pt idx="6">
                  <c:v>2.0962008908286998E-2</c:v>
                </c:pt>
              </c:numCache>
            </c:numRef>
          </c:val>
          <c:extLst>
            <c:ext xmlns:c16="http://schemas.microsoft.com/office/drawing/2014/chart" uri="{C3380CC4-5D6E-409C-BE32-E72D297353CC}">
              <c16:uniqueId val="{00000004-6B71-4452-ACC3-A06B808CEF8F}"/>
            </c:ext>
          </c:extLst>
        </c:ser>
        <c:ser>
          <c:idx val="5"/>
          <c:order val="5"/>
          <c:tx>
            <c:strRef>
              <c:f>Sheet1!$G$1</c:f>
              <c:strCache>
                <c:ptCount val="1"/>
                <c:pt idx="0">
                  <c:v>Warba Bank</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5.9047797488765E-2</c:v>
                </c:pt>
                <c:pt idx="1">
                  <c:v>4.5545581776940999E-2</c:v>
                </c:pt>
                <c:pt idx="2">
                  <c:v>2.1160249913687999E-2</c:v>
                </c:pt>
                <c:pt idx="3">
                  <c:v>6.0626900246126998E-2</c:v>
                </c:pt>
                <c:pt idx="4">
                  <c:v>2.4349474182975998E-2</c:v>
                </c:pt>
                <c:pt idx="5">
                  <c:v>6.6491857428588E-2</c:v>
                </c:pt>
                <c:pt idx="6">
                  <c:v>4.7244214488733997E-2</c:v>
                </c:pt>
              </c:numCache>
            </c:numRef>
          </c:val>
          <c:extLst>
            <c:ext xmlns:c16="http://schemas.microsoft.com/office/drawing/2014/chart" uri="{C3380CC4-5D6E-409C-BE32-E72D297353CC}">
              <c16:uniqueId val="{00000005-6B71-4452-ACC3-A06B808CEF8F}"/>
            </c:ext>
          </c:extLst>
        </c:ser>
        <c:ser>
          <c:idx val="6"/>
          <c:order val="6"/>
          <c:tx>
            <c:strRef>
              <c:f>Sheet1!$H$1</c:f>
              <c:strCache>
                <c:ptCount val="1"/>
                <c:pt idx="0">
                  <c:v>Commercial Bank of Kuwait</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0.22924525408655</c:v>
                </c:pt>
                <c:pt idx="1">
                  <c:v>0.11771200337712</c:v>
                </c:pt>
                <c:pt idx="2">
                  <c:v>0.17404238353727999</c:v>
                </c:pt>
                <c:pt idx="3">
                  <c:v>0.19321004692244001</c:v>
                </c:pt>
                <c:pt idx="4">
                  <c:v>0.13064679363327</c:v>
                </c:pt>
                <c:pt idx="5">
                  <c:v>0.12497316527126</c:v>
                </c:pt>
                <c:pt idx="6">
                  <c:v>0.34861812814266002</c:v>
                </c:pt>
              </c:numCache>
            </c:numRef>
          </c:val>
          <c:extLst>
            <c:ext xmlns:c16="http://schemas.microsoft.com/office/drawing/2014/chart" uri="{C3380CC4-5D6E-409C-BE32-E72D297353CC}">
              <c16:uniqueId val="{00000006-6B71-4452-ACC3-A06B808CEF8F}"/>
            </c:ext>
          </c:extLst>
        </c:ser>
        <c:ser>
          <c:idx val="7"/>
          <c:order val="7"/>
          <c:tx>
            <c:strRef>
              <c:f>Sheet1!$I$1</c:f>
              <c:strCache>
                <c:ptCount val="1"/>
                <c:pt idx="0">
                  <c:v>Al Ahli Bank of Kuwait</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3.4770979605482998E-2</c:v>
                </c:pt>
                <c:pt idx="1">
                  <c:v>3.1673969276249998E-2</c:v>
                </c:pt>
                <c:pt idx="2">
                  <c:v>3.8296708306738002E-2</c:v>
                </c:pt>
                <c:pt idx="3">
                  <c:v>6.6352904868450996E-2</c:v>
                </c:pt>
                <c:pt idx="4">
                  <c:v>3.0861816217883999E-2</c:v>
                </c:pt>
                <c:pt idx="5">
                  <c:v>3.3433634236041003E-2</c:v>
                </c:pt>
                <c:pt idx="6">
                  <c:v>5.2330905760761E-2</c:v>
                </c:pt>
              </c:numCache>
            </c:numRef>
          </c:val>
          <c:extLst>
            <c:ext xmlns:c16="http://schemas.microsoft.com/office/drawing/2014/chart" uri="{C3380CC4-5D6E-409C-BE32-E72D297353CC}">
              <c16:uniqueId val="{00000007-6B71-4452-ACC3-A06B808CEF8F}"/>
            </c:ext>
          </c:extLst>
        </c:ser>
        <c:ser>
          <c:idx val="8"/>
          <c:order val="8"/>
          <c:tx>
            <c:strRef>
              <c:f>Sheet1!$J$1</c:f>
              <c:strCache>
                <c:ptCount val="1"/>
                <c:pt idx="0">
                  <c:v>Burgan Bank</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2.0906982932298999E-2</c:v>
                </c:pt>
                <c:pt idx="1">
                  <c:v>2.0273437994957001E-2</c:v>
                </c:pt>
                <c:pt idx="2">
                  <c:v>2.5088379518758998E-2</c:v>
                </c:pt>
                <c:pt idx="3">
                  <c:v>2.2807617744327002E-2</c:v>
                </c:pt>
                <c:pt idx="6">
                  <c:v>7.2699281560041004E-2</c:v>
                </c:pt>
              </c:numCache>
            </c:numRef>
          </c:val>
          <c:extLst>
            <c:ext xmlns:c16="http://schemas.microsoft.com/office/drawing/2014/chart" uri="{C3380CC4-5D6E-409C-BE32-E72D297353CC}">
              <c16:uniqueId val="{00000008-6B71-4452-ACC3-A06B808CEF8F}"/>
            </c:ext>
          </c:extLst>
        </c:ser>
        <c:dLbls>
          <c:showLegendKey val="0"/>
          <c:showVal val="0"/>
          <c:showCatName val="0"/>
          <c:showSerName val="0"/>
          <c:showPercent val="0"/>
          <c:showBubbleSize val="0"/>
        </c:dLbls>
        <c:gapWidth val="219"/>
        <c:overlap val="-27"/>
        <c:axId val="281400944"/>
        <c:axId val="281401272"/>
      </c:barChart>
      <c:catAx>
        <c:axId val="281400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401272"/>
        <c:crosses val="autoZero"/>
        <c:auto val="1"/>
        <c:lblAlgn val="ctr"/>
        <c:lblOffset val="100"/>
        <c:noMultiLvlLbl val="0"/>
      </c:catAx>
      <c:valAx>
        <c:axId val="281401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400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Kuwait Finance House ( KFH )</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180</c:v>
                </c:pt>
                <c:pt idx="1">
                  <c:v>0</c:v>
                </c:pt>
                <c:pt idx="2">
                  <c:v>0</c:v>
                </c:pt>
                <c:pt idx="3">
                  <c:v>180</c:v>
                </c:pt>
                <c:pt idx="4">
                  <c:v>196</c:v>
                </c:pt>
                <c:pt idx="5">
                  <c:v>186</c:v>
                </c:pt>
                <c:pt idx="6">
                  <c:v>211</c:v>
                </c:pt>
              </c:numCache>
            </c:numRef>
          </c:val>
          <c:extLst>
            <c:ext xmlns:c16="http://schemas.microsoft.com/office/drawing/2014/chart" uri="{C3380CC4-5D6E-409C-BE32-E72D297353CC}">
              <c16:uniqueId val="{00000000-219F-4AB3-A819-9573C198753E}"/>
            </c:ext>
          </c:extLst>
        </c:ser>
        <c:ser>
          <c:idx val="1"/>
          <c:order val="1"/>
          <c:tx>
            <c:strRef>
              <c:f>Sheet1!$C$1</c:f>
              <c:strCache>
                <c:ptCount val="1"/>
                <c:pt idx="0">
                  <c:v>Kuwait International Bank بنك الكويت الدولي</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7</c:v>
                </c:pt>
                <c:pt idx="1">
                  <c:v>0</c:v>
                </c:pt>
                <c:pt idx="2">
                  <c:v>0</c:v>
                </c:pt>
                <c:pt idx="3">
                  <c:v>5</c:v>
                </c:pt>
                <c:pt idx="4">
                  <c:v>4</c:v>
                </c:pt>
                <c:pt idx="5">
                  <c:v>22</c:v>
                </c:pt>
                <c:pt idx="6">
                  <c:v>15</c:v>
                </c:pt>
              </c:numCache>
            </c:numRef>
          </c:val>
          <c:extLst>
            <c:ext xmlns:c16="http://schemas.microsoft.com/office/drawing/2014/chart" uri="{C3380CC4-5D6E-409C-BE32-E72D297353CC}">
              <c16:uniqueId val="{00000001-219F-4AB3-A819-9573C198753E}"/>
            </c:ext>
          </c:extLst>
        </c:ser>
        <c:ser>
          <c:idx val="2"/>
          <c:order val="2"/>
          <c:tx>
            <c:strRef>
              <c:f>Sheet1!$D$1</c:f>
              <c:strCache>
                <c:ptCount val="1"/>
                <c:pt idx="0">
                  <c:v>Bank Boubyan - Official Page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0</c:v>
                </c:pt>
                <c:pt idx="3">
                  <c:v>2</c:v>
                </c:pt>
                <c:pt idx="4">
                  <c:v>3</c:v>
                </c:pt>
                <c:pt idx="5">
                  <c:v>2</c:v>
                </c:pt>
                <c:pt idx="6">
                  <c:v>-1</c:v>
                </c:pt>
              </c:numCache>
            </c:numRef>
          </c:val>
          <c:extLst>
            <c:ext xmlns:c16="http://schemas.microsoft.com/office/drawing/2014/chart" uri="{C3380CC4-5D6E-409C-BE32-E72D297353CC}">
              <c16:uniqueId val="{00000002-219F-4AB3-A819-9573C198753E}"/>
            </c:ext>
          </c:extLst>
        </c:ser>
        <c:ser>
          <c:idx val="3"/>
          <c:order val="3"/>
          <c:tx>
            <c:strRef>
              <c:f>Sheet1!$E$1</c:f>
              <c:strCache>
                <c:ptCount val="1"/>
                <c:pt idx="0">
                  <c:v>NBKGroup</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483</c:v>
                </c:pt>
                <c:pt idx="1">
                  <c:v>0</c:v>
                </c:pt>
                <c:pt idx="2">
                  <c:v>0</c:v>
                </c:pt>
                <c:pt idx="3">
                  <c:v>676</c:v>
                </c:pt>
                <c:pt idx="4">
                  <c:v>660</c:v>
                </c:pt>
                <c:pt idx="5">
                  <c:v>705</c:v>
                </c:pt>
                <c:pt idx="6">
                  <c:v>815</c:v>
                </c:pt>
              </c:numCache>
            </c:numRef>
          </c:val>
          <c:extLst>
            <c:ext xmlns:c16="http://schemas.microsoft.com/office/drawing/2014/chart" uri="{C3380CC4-5D6E-409C-BE32-E72D297353CC}">
              <c16:uniqueId val="{00000003-219F-4AB3-A819-9573C198753E}"/>
            </c:ext>
          </c:extLst>
        </c:ser>
        <c:ser>
          <c:idx val="4"/>
          <c:order val="4"/>
          <c:tx>
            <c:strRef>
              <c:f>Sheet1!$F$1</c:f>
              <c:strCache>
                <c:ptCount val="1"/>
                <c:pt idx="0">
                  <c:v>Gulf Bank</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2</c:v>
                </c:pt>
                <c:pt idx="1">
                  <c:v>0</c:v>
                </c:pt>
                <c:pt idx="2">
                  <c:v>0</c:v>
                </c:pt>
                <c:pt idx="3">
                  <c:v>13</c:v>
                </c:pt>
                <c:pt idx="4">
                  <c:v>3</c:v>
                </c:pt>
                <c:pt idx="5">
                  <c:v>11</c:v>
                </c:pt>
                <c:pt idx="6">
                  <c:v>4</c:v>
                </c:pt>
              </c:numCache>
            </c:numRef>
          </c:val>
          <c:extLst>
            <c:ext xmlns:c16="http://schemas.microsoft.com/office/drawing/2014/chart" uri="{C3380CC4-5D6E-409C-BE32-E72D297353CC}">
              <c16:uniqueId val="{00000004-219F-4AB3-A819-9573C198753E}"/>
            </c:ext>
          </c:extLst>
        </c:ser>
        <c:ser>
          <c:idx val="5"/>
          <c:order val="5"/>
          <c:tx>
            <c:strRef>
              <c:f>Sheet1!$G$1</c:f>
              <c:strCache>
                <c:ptCount val="1"/>
                <c:pt idx="0">
                  <c:v>Warba Bank</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c:v>
                </c:pt>
                <c:pt idx="1">
                  <c:v>0</c:v>
                </c:pt>
                <c:pt idx="2">
                  <c:v>0</c:v>
                </c:pt>
                <c:pt idx="3">
                  <c:v>2</c:v>
                </c:pt>
                <c:pt idx="4">
                  <c:v>3</c:v>
                </c:pt>
                <c:pt idx="5">
                  <c:v>9</c:v>
                </c:pt>
                <c:pt idx="6">
                  <c:v>3</c:v>
                </c:pt>
              </c:numCache>
            </c:numRef>
          </c:val>
          <c:extLst>
            <c:ext xmlns:c16="http://schemas.microsoft.com/office/drawing/2014/chart" uri="{C3380CC4-5D6E-409C-BE32-E72D297353CC}">
              <c16:uniqueId val="{00000005-219F-4AB3-A819-9573C198753E}"/>
            </c:ext>
          </c:extLst>
        </c:ser>
        <c:ser>
          <c:idx val="6"/>
          <c:order val="6"/>
          <c:tx>
            <c:strRef>
              <c:f>Sheet1!$H$1</c:f>
              <c:strCache>
                <c:ptCount val="1"/>
                <c:pt idx="0">
                  <c:v>Commercial Bank of Kuwait</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10</c:v>
                </c:pt>
                <c:pt idx="1">
                  <c:v>0</c:v>
                </c:pt>
                <c:pt idx="2">
                  <c:v>0</c:v>
                </c:pt>
                <c:pt idx="3">
                  <c:v>2</c:v>
                </c:pt>
                <c:pt idx="4">
                  <c:v>6</c:v>
                </c:pt>
                <c:pt idx="5">
                  <c:v>1</c:v>
                </c:pt>
                <c:pt idx="6">
                  <c:v>2</c:v>
                </c:pt>
              </c:numCache>
            </c:numRef>
          </c:val>
          <c:extLst>
            <c:ext xmlns:c16="http://schemas.microsoft.com/office/drawing/2014/chart" uri="{C3380CC4-5D6E-409C-BE32-E72D297353CC}">
              <c16:uniqueId val="{00000006-219F-4AB3-A819-9573C198753E}"/>
            </c:ext>
          </c:extLst>
        </c:ser>
        <c:ser>
          <c:idx val="7"/>
          <c:order val="7"/>
          <c:tx>
            <c:strRef>
              <c:f>Sheet1!$I$1</c:f>
              <c:strCache>
                <c:ptCount val="1"/>
                <c:pt idx="0">
                  <c:v>Al Ahli Bank of Kuwait</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38</c:v>
                </c:pt>
                <c:pt idx="1">
                  <c:v>0</c:v>
                </c:pt>
                <c:pt idx="2">
                  <c:v>0</c:v>
                </c:pt>
                <c:pt idx="3">
                  <c:v>30</c:v>
                </c:pt>
                <c:pt idx="4">
                  <c:v>32</c:v>
                </c:pt>
                <c:pt idx="5">
                  <c:v>30</c:v>
                </c:pt>
                <c:pt idx="6">
                  <c:v>33</c:v>
                </c:pt>
              </c:numCache>
            </c:numRef>
          </c:val>
          <c:extLst>
            <c:ext xmlns:c16="http://schemas.microsoft.com/office/drawing/2014/chart" uri="{C3380CC4-5D6E-409C-BE32-E72D297353CC}">
              <c16:uniqueId val="{00000007-219F-4AB3-A819-9573C198753E}"/>
            </c:ext>
          </c:extLst>
        </c:ser>
        <c:ser>
          <c:idx val="8"/>
          <c:order val="8"/>
          <c:tx>
            <c:strRef>
              <c:f>Sheet1!$J$1</c:f>
              <c:strCache>
                <c:ptCount val="1"/>
                <c:pt idx="0">
                  <c:v>Burgan Bank</c:v>
                </c:pt>
              </c:strCache>
            </c:strRef>
          </c:tx>
          <c:spPr>
            <a:solidFill>
              <a:schemeClr val="accent3">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Sheet1!$J$2:$J$8</c:f>
              <c:numCache>
                <c:formatCode>General</c:formatCode>
                <c:ptCount val="7"/>
                <c:pt idx="0">
                  <c:v>4</c:v>
                </c:pt>
                <c:pt idx="1">
                  <c:v>0</c:v>
                </c:pt>
                <c:pt idx="2">
                  <c:v>0</c:v>
                </c:pt>
                <c:pt idx="3">
                  <c:v>3</c:v>
                </c:pt>
                <c:pt idx="4">
                  <c:v>5</c:v>
                </c:pt>
                <c:pt idx="5">
                  <c:v>6</c:v>
                </c:pt>
                <c:pt idx="6">
                  <c:v>5</c:v>
                </c:pt>
              </c:numCache>
            </c:numRef>
          </c:val>
          <c:extLst>
            <c:ext xmlns:c16="http://schemas.microsoft.com/office/drawing/2014/chart" uri="{C3380CC4-5D6E-409C-BE32-E72D297353CC}">
              <c16:uniqueId val="{00000008-219F-4AB3-A819-9573C198753E}"/>
            </c:ext>
          </c:extLst>
        </c:ser>
        <c:dLbls>
          <c:showLegendKey val="0"/>
          <c:showVal val="0"/>
          <c:showCatName val="0"/>
          <c:showSerName val="0"/>
          <c:showPercent val="0"/>
          <c:showBubbleSize val="0"/>
        </c:dLbls>
        <c:gapWidth val="219"/>
        <c:overlap val="-27"/>
        <c:axId val="299225152"/>
        <c:axId val="299220232"/>
      </c:barChart>
      <c:catAx>
        <c:axId val="299225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220232"/>
        <c:crosses val="autoZero"/>
        <c:auto val="1"/>
        <c:lblAlgn val="ctr"/>
        <c:lblOffset val="100"/>
        <c:noMultiLvlLbl val="0"/>
      </c:catAx>
      <c:valAx>
        <c:axId val="299220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225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Kuwait Finance House ( KFH )</c:v>
                </c:pt>
              </c:strCache>
            </c:strRef>
          </c:tx>
          <c:spPr>
            <a:ln w="28575" cap="rnd">
              <a:solidFill>
                <a:schemeClr val="accent1"/>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Sheet1!$B$2:$B$8</c:f>
              <c:numCache>
                <c:formatCode>General</c:formatCode>
                <c:ptCount val="7"/>
                <c:pt idx="0">
                  <c:v>100</c:v>
                </c:pt>
                <c:pt idx="1">
                  <c:v>44.444400000000002</c:v>
                </c:pt>
                <c:pt idx="2">
                  <c:v>59.5381</c:v>
                </c:pt>
                <c:pt idx="3">
                  <c:v>0</c:v>
                </c:pt>
                <c:pt idx="4">
                  <c:v>12.2006</c:v>
                </c:pt>
                <c:pt idx="5">
                  <c:v>33.104300000000002</c:v>
                </c:pt>
                <c:pt idx="6">
                  <c:v>26.3018</c:v>
                </c:pt>
              </c:numCache>
            </c:numRef>
          </c:val>
          <c:extLst>
            <c:ext xmlns:c16="http://schemas.microsoft.com/office/drawing/2014/chart" uri="{C3380CC4-5D6E-409C-BE32-E72D297353CC}">
              <c16:uniqueId val="{00000000-ABAF-43DE-8320-E05AA2711411}"/>
            </c:ext>
          </c:extLst>
        </c:ser>
        <c:ser>
          <c:idx val="1"/>
          <c:order val="1"/>
          <c:tx>
            <c:strRef>
              <c:f>Sheet1!$C$1</c:f>
              <c:strCache>
                <c:ptCount val="1"/>
                <c:pt idx="0">
                  <c:v>Kuwait International Bank بنك الكويت الدولي</c:v>
                </c:pt>
              </c:strCache>
            </c:strRef>
          </c:tx>
          <c:spPr>
            <a:ln w="28575" cap="rnd">
              <a:solidFill>
                <a:schemeClr val="accent2"/>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Sheet1!$C$2:$C$8</c:f>
              <c:numCache>
                <c:formatCode>General</c:formatCode>
                <c:ptCount val="7"/>
                <c:pt idx="0">
                  <c:v>26.9757</c:v>
                </c:pt>
                <c:pt idx="1">
                  <c:v>11.5741</c:v>
                </c:pt>
                <c:pt idx="2">
                  <c:v>4.6497000000000002</c:v>
                </c:pt>
                <c:pt idx="3">
                  <c:v>0</c:v>
                </c:pt>
                <c:pt idx="4">
                  <c:v>13.397600000000001</c:v>
                </c:pt>
                <c:pt idx="5">
                  <c:v>8.3416999999999994</c:v>
                </c:pt>
                <c:pt idx="6">
                  <c:v>6.0654000000000003</c:v>
                </c:pt>
              </c:numCache>
            </c:numRef>
          </c:val>
          <c:extLst>
            <c:ext xmlns:c16="http://schemas.microsoft.com/office/drawing/2014/chart" uri="{C3380CC4-5D6E-409C-BE32-E72D297353CC}">
              <c16:uniqueId val="{00000001-ABAF-43DE-8320-E05AA2711411}"/>
            </c:ext>
          </c:extLst>
        </c:ser>
        <c:ser>
          <c:idx val="2"/>
          <c:order val="2"/>
          <c:tx>
            <c:strRef>
              <c:f>Sheet1!$D$1</c:f>
              <c:strCache>
                <c:ptCount val="1"/>
                <c:pt idx="0">
                  <c:v>Bank Boubyan - Official Page</c:v>
                </c:pt>
              </c:strCache>
            </c:strRef>
          </c:tx>
          <c:spPr>
            <a:ln w="28575" cap="rnd">
              <a:solidFill>
                <a:schemeClr val="accent3"/>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Sheet1!$D$2:$D$8</c:f>
              <c:numCache>
                <c:formatCode>General</c:formatCode>
                <c:ptCount val="7"/>
                <c:pt idx="0">
                  <c:v>9.6348000000000003</c:v>
                </c:pt>
                <c:pt idx="1">
                  <c:v>0</c:v>
                </c:pt>
                <c:pt idx="2">
                  <c:v>0</c:v>
                </c:pt>
                <c:pt idx="3">
                  <c:v>0</c:v>
                </c:pt>
                <c:pt idx="4">
                  <c:v>0</c:v>
                </c:pt>
                <c:pt idx="5">
                  <c:v>2.2728000000000002</c:v>
                </c:pt>
                <c:pt idx="6">
                  <c:v>1.1187</c:v>
                </c:pt>
              </c:numCache>
            </c:numRef>
          </c:val>
          <c:extLst>
            <c:ext xmlns:c16="http://schemas.microsoft.com/office/drawing/2014/chart" uri="{C3380CC4-5D6E-409C-BE32-E72D297353CC}">
              <c16:uniqueId val="{00000002-ABAF-43DE-8320-E05AA2711411}"/>
            </c:ext>
          </c:extLst>
        </c:ser>
        <c:ser>
          <c:idx val="3"/>
          <c:order val="3"/>
          <c:tx>
            <c:strRef>
              <c:f>Sheet1!$E$1</c:f>
              <c:strCache>
                <c:ptCount val="1"/>
                <c:pt idx="0">
                  <c:v>NBKGroup</c:v>
                </c:pt>
              </c:strCache>
            </c:strRef>
          </c:tx>
          <c:spPr>
            <a:ln w="28575" cap="rnd">
              <a:solidFill>
                <a:schemeClr val="accent4"/>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Sheet1!$E$2:$E$8</c:f>
              <c:numCache>
                <c:formatCode>General</c:formatCode>
                <c:ptCount val="7"/>
                <c:pt idx="0">
                  <c:v>97.227199999999996</c:v>
                </c:pt>
                <c:pt idx="1">
                  <c:v>100</c:v>
                </c:pt>
                <c:pt idx="2">
                  <c:v>100</c:v>
                </c:pt>
                <c:pt idx="3">
                  <c:v>0</c:v>
                </c:pt>
                <c:pt idx="4">
                  <c:v>9.5803999999999991</c:v>
                </c:pt>
                <c:pt idx="5">
                  <c:v>86.809700000000007</c:v>
                </c:pt>
                <c:pt idx="6">
                  <c:v>65.293700000000001</c:v>
                </c:pt>
              </c:numCache>
            </c:numRef>
          </c:val>
          <c:extLst>
            <c:ext xmlns:c16="http://schemas.microsoft.com/office/drawing/2014/chart" uri="{C3380CC4-5D6E-409C-BE32-E72D297353CC}">
              <c16:uniqueId val="{00000003-ABAF-43DE-8320-E05AA2711411}"/>
            </c:ext>
          </c:extLst>
        </c:ser>
        <c:ser>
          <c:idx val="4"/>
          <c:order val="4"/>
          <c:tx>
            <c:strRef>
              <c:f>Sheet1!$F$1</c:f>
              <c:strCache>
                <c:ptCount val="1"/>
                <c:pt idx="0">
                  <c:v>Gulf Bank</c:v>
                </c:pt>
              </c:strCache>
            </c:strRef>
          </c:tx>
          <c:spPr>
            <a:ln w="28575" cap="rnd">
              <a:solidFill>
                <a:schemeClr val="accent5"/>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Sheet1!$F$2:$F$8</c:f>
              <c:numCache>
                <c:formatCode>General</c:formatCode>
                <c:ptCount val="7"/>
                <c:pt idx="0">
                  <c:v>57.638599999999997</c:v>
                </c:pt>
                <c:pt idx="1">
                  <c:v>26.3889</c:v>
                </c:pt>
                <c:pt idx="2">
                  <c:v>16.366399999999999</c:v>
                </c:pt>
                <c:pt idx="3">
                  <c:v>0</c:v>
                </c:pt>
                <c:pt idx="4">
                  <c:v>9.6577000000000002</c:v>
                </c:pt>
                <c:pt idx="5">
                  <c:v>6.7263999999999999</c:v>
                </c:pt>
                <c:pt idx="6">
                  <c:v>2.3532999999999999</c:v>
                </c:pt>
              </c:numCache>
            </c:numRef>
          </c:val>
          <c:extLst>
            <c:ext xmlns:c16="http://schemas.microsoft.com/office/drawing/2014/chart" uri="{C3380CC4-5D6E-409C-BE32-E72D297353CC}">
              <c16:uniqueId val="{00000004-ABAF-43DE-8320-E05AA2711411}"/>
            </c:ext>
          </c:extLst>
        </c:ser>
        <c:ser>
          <c:idx val="5"/>
          <c:order val="5"/>
          <c:tx>
            <c:strRef>
              <c:f>Sheet1!$G$1</c:f>
              <c:strCache>
                <c:ptCount val="1"/>
                <c:pt idx="0">
                  <c:v>Warba Bank</c:v>
                </c:pt>
              </c:strCache>
            </c:strRef>
          </c:tx>
          <c:spPr>
            <a:ln w="28575" cap="rnd">
              <a:solidFill>
                <a:schemeClr val="accent6"/>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Sheet1!$G$2:$G$8</c:f>
              <c:numCache>
                <c:formatCode>General</c:formatCode>
                <c:ptCount val="7"/>
                <c:pt idx="0">
                  <c:v>12.3864</c:v>
                </c:pt>
                <c:pt idx="1">
                  <c:v>56.018500000000003</c:v>
                </c:pt>
                <c:pt idx="2">
                  <c:v>17.890699999999999</c:v>
                </c:pt>
                <c:pt idx="3">
                  <c:v>0</c:v>
                </c:pt>
                <c:pt idx="4">
                  <c:v>23.661799999999999</c:v>
                </c:pt>
                <c:pt idx="5">
                  <c:v>97.150899999999993</c:v>
                </c:pt>
                <c:pt idx="6">
                  <c:v>39.118699999999997</c:v>
                </c:pt>
              </c:numCache>
            </c:numRef>
          </c:val>
          <c:extLst>
            <c:ext xmlns:c16="http://schemas.microsoft.com/office/drawing/2014/chart" uri="{C3380CC4-5D6E-409C-BE32-E72D297353CC}">
              <c16:uniqueId val="{00000005-ABAF-43DE-8320-E05AA2711411}"/>
            </c:ext>
          </c:extLst>
        </c:ser>
        <c:ser>
          <c:idx val="6"/>
          <c:order val="6"/>
          <c:tx>
            <c:strRef>
              <c:f>Sheet1!$H$1</c:f>
              <c:strCache>
                <c:ptCount val="1"/>
                <c:pt idx="0">
                  <c:v>Commercial Bank of Kuwait</c:v>
                </c:pt>
              </c:strCache>
            </c:strRef>
          </c:tx>
          <c:spPr>
            <a:ln w="28575" cap="rnd">
              <a:solidFill>
                <a:schemeClr val="accent1">
                  <a:lumMod val="60000"/>
                </a:schemeClr>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Sheet1!$H$2:$H$8</c:f>
              <c:numCache>
                <c:formatCode>General</c:formatCode>
                <c:ptCount val="7"/>
                <c:pt idx="0">
                  <c:v>4.2946999999999997</c:v>
                </c:pt>
                <c:pt idx="1">
                  <c:v>58.333300000000001</c:v>
                </c:pt>
                <c:pt idx="2">
                  <c:v>27.636600000000001</c:v>
                </c:pt>
                <c:pt idx="3">
                  <c:v>0</c:v>
                </c:pt>
                <c:pt idx="4">
                  <c:v>100</c:v>
                </c:pt>
                <c:pt idx="5">
                  <c:v>100</c:v>
                </c:pt>
                <c:pt idx="6">
                  <c:v>18.3935</c:v>
                </c:pt>
              </c:numCache>
            </c:numRef>
          </c:val>
          <c:extLst>
            <c:ext xmlns:c16="http://schemas.microsoft.com/office/drawing/2014/chart" uri="{C3380CC4-5D6E-409C-BE32-E72D297353CC}">
              <c16:uniqueId val="{00000006-ABAF-43DE-8320-E05AA2711411}"/>
            </c:ext>
          </c:extLst>
        </c:ser>
        <c:ser>
          <c:idx val="7"/>
          <c:order val="7"/>
          <c:tx>
            <c:strRef>
              <c:f>Sheet1!$I$1</c:f>
              <c:strCache>
                <c:ptCount val="1"/>
                <c:pt idx="0">
                  <c:v>Al Ahli Bank of Kuwait</c:v>
                </c:pt>
              </c:strCache>
            </c:strRef>
          </c:tx>
          <c:spPr>
            <a:ln w="28575" cap="rnd">
              <a:solidFill>
                <a:schemeClr val="accent2">
                  <a:lumMod val="60000"/>
                </a:schemeClr>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Sheet1!$I$2:$I$8</c:f>
              <c:numCache>
                <c:formatCode>General</c:formatCode>
                <c:ptCount val="7"/>
                <c:pt idx="0">
                  <c:v>6.1882000000000001</c:v>
                </c:pt>
                <c:pt idx="1">
                  <c:v>47.685200000000002</c:v>
                </c:pt>
                <c:pt idx="2">
                  <c:v>6.6204999999999998</c:v>
                </c:pt>
                <c:pt idx="3">
                  <c:v>0</c:v>
                </c:pt>
                <c:pt idx="4">
                  <c:v>21.294799999999999</c:v>
                </c:pt>
                <c:pt idx="5">
                  <c:v>80.648799999999994</c:v>
                </c:pt>
                <c:pt idx="6">
                  <c:v>100</c:v>
                </c:pt>
              </c:numCache>
            </c:numRef>
          </c:val>
          <c:extLst>
            <c:ext xmlns:c16="http://schemas.microsoft.com/office/drawing/2014/chart" uri="{C3380CC4-5D6E-409C-BE32-E72D297353CC}">
              <c16:uniqueId val="{00000007-ABAF-43DE-8320-E05AA2711411}"/>
            </c:ext>
          </c:extLst>
        </c:ser>
        <c:ser>
          <c:idx val="8"/>
          <c:order val="8"/>
          <c:tx>
            <c:strRef>
              <c:f>Sheet1!$J$1</c:f>
              <c:strCache>
                <c:ptCount val="1"/>
                <c:pt idx="0">
                  <c:v>Burgan Bank</c:v>
                </c:pt>
              </c:strCache>
            </c:strRef>
          </c:tx>
          <c:spPr>
            <a:ln w="28575" cap="rnd">
              <a:solidFill>
                <a:schemeClr val="accent3">
                  <a:lumMod val="60000"/>
                </a:schemeClr>
              </a:solidFill>
              <a:round/>
            </a:ln>
            <a:effectLst/>
          </c:spPr>
          <c:marker>
            <c:symbol val="none"/>
          </c:marker>
          <c:cat>
            <c:strRef>
              <c:f>Sheet1!$A$2:$A$8</c:f>
              <c:strCache>
                <c:ptCount val="7"/>
                <c:pt idx="0">
                  <c:v>Fans</c:v>
                </c:pt>
                <c:pt idx="1">
                  <c:v>Own Posts</c:v>
                </c:pt>
                <c:pt idx="2">
                  <c:v>Interactions Total</c:v>
                </c:pt>
                <c:pt idx="3">
                  <c:v>Response Rate</c:v>
                </c:pt>
                <c:pt idx="4">
                  <c:v>Interaction Rate</c:v>
                </c:pt>
                <c:pt idx="5">
                  <c:v>Avg PTAT Rate</c:v>
                </c:pt>
                <c:pt idx="6">
                  <c:v>Fans Change Rate</c:v>
                </c:pt>
              </c:strCache>
            </c:strRef>
          </c:cat>
          <c:val>
            <c:numRef>
              <c:f>Sheet1!$J$2:$J$8</c:f>
              <c:numCache>
                <c:formatCode>General</c:formatCode>
                <c:ptCount val="7"/>
                <c:pt idx="0">
                  <c:v>5.1627999999999998</c:v>
                </c:pt>
                <c:pt idx="1">
                  <c:v>19.444400000000002</c:v>
                </c:pt>
                <c:pt idx="2">
                  <c:v>1.8013999999999999</c:v>
                </c:pt>
                <c:pt idx="3">
                  <c:v>0</c:v>
                </c:pt>
                <c:pt idx="4">
                  <c:v>16.131399999999999</c:v>
                </c:pt>
                <c:pt idx="5">
                  <c:v>11.783300000000001</c:v>
                </c:pt>
                <c:pt idx="6">
                  <c:v>4.8331</c:v>
                </c:pt>
              </c:numCache>
            </c:numRef>
          </c:val>
          <c:extLst>
            <c:ext xmlns:c16="http://schemas.microsoft.com/office/drawing/2014/chart" uri="{C3380CC4-5D6E-409C-BE32-E72D297353CC}">
              <c16:uniqueId val="{00000008-ABAF-43DE-8320-E05AA2711411}"/>
            </c:ext>
          </c:extLst>
        </c:ser>
        <c:dLbls>
          <c:showLegendKey val="0"/>
          <c:showVal val="0"/>
          <c:showCatName val="0"/>
          <c:showSerName val="0"/>
          <c:showPercent val="0"/>
          <c:showBubbleSize val="0"/>
        </c:dLbls>
        <c:axId val="299223840"/>
        <c:axId val="299228760"/>
      </c:radarChart>
      <c:catAx>
        <c:axId val="299223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228760"/>
        <c:crosses val="autoZero"/>
        <c:auto val="1"/>
        <c:lblAlgn val="ctr"/>
        <c:lblOffset val="100"/>
        <c:noMultiLvlLbl val="0"/>
      </c:catAx>
      <c:valAx>
        <c:axId val="299228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223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Sheet1!$A$2:$A$10</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Sheet1!$B$2:$B$10</c:f>
              <c:numCache>
                <c:formatCode>General</c:formatCode>
                <c:ptCount val="9"/>
                <c:pt idx="0">
                  <c:v>0</c:v>
                </c:pt>
                <c:pt idx="1">
                  <c:v>0</c:v>
                </c:pt>
                <c:pt idx="2">
                  <c:v>0</c:v>
                </c:pt>
                <c:pt idx="3">
                  <c:v>1</c:v>
                </c:pt>
                <c:pt idx="4">
                  <c:v>0</c:v>
                </c:pt>
                <c:pt idx="5">
                  <c:v>0</c:v>
                </c:pt>
                <c:pt idx="6">
                  <c:v>0</c:v>
                </c:pt>
                <c:pt idx="7">
                  <c:v>0</c:v>
                </c:pt>
                <c:pt idx="8">
                  <c:v>5</c:v>
                </c:pt>
              </c:numCache>
            </c:numRef>
          </c:val>
          <c:extLst>
            <c:ext xmlns:c16="http://schemas.microsoft.com/office/drawing/2014/chart" uri="{C3380CC4-5D6E-409C-BE32-E72D297353CC}">
              <c16:uniqueId val="{00000000-E154-4045-8E7A-69CE5EA188B3}"/>
            </c:ext>
          </c:extLst>
        </c:ser>
        <c:ser>
          <c:idx val="1"/>
          <c:order val="1"/>
          <c:tx>
            <c:strRef>
              <c:f>Sheet1!$C$1</c:f>
              <c:strCache>
                <c:ptCount val="1"/>
                <c:pt idx="0">
                  <c:v>Photo</c:v>
                </c:pt>
              </c:strCache>
            </c:strRef>
          </c:tx>
          <c:spPr>
            <a:solidFill>
              <a:schemeClr val="accent2"/>
            </a:solidFill>
            <a:ln>
              <a:noFill/>
            </a:ln>
            <a:effectLst/>
          </c:spPr>
          <c:invertIfNegative val="0"/>
          <c:cat>
            <c:strRef>
              <c:f>Sheet1!$A$2:$A$10</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Sheet1!$C$2:$C$10</c:f>
              <c:numCache>
                <c:formatCode>General</c:formatCode>
                <c:ptCount val="9"/>
                <c:pt idx="0">
                  <c:v>59</c:v>
                </c:pt>
                <c:pt idx="1">
                  <c:v>21</c:v>
                </c:pt>
                <c:pt idx="2">
                  <c:v>0</c:v>
                </c:pt>
                <c:pt idx="3">
                  <c:v>179</c:v>
                </c:pt>
                <c:pt idx="4">
                  <c:v>48</c:v>
                </c:pt>
                <c:pt idx="5">
                  <c:v>106</c:v>
                </c:pt>
                <c:pt idx="6">
                  <c:v>124</c:v>
                </c:pt>
                <c:pt idx="7">
                  <c:v>87</c:v>
                </c:pt>
                <c:pt idx="8">
                  <c:v>32</c:v>
                </c:pt>
              </c:numCache>
            </c:numRef>
          </c:val>
          <c:extLst>
            <c:ext xmlns:c16="http://schemas.microsoft.com/office/drawing/2014/chart" uri="{C3380CC4-5D6E-409C-BE32-E72D297353CC}">
              <c16:uniqueId val="{00000001-E154-4045-8E7A-69CE5EA188B3}"/>
            </c:ext>
          </c:extLst>
        </c:ser>
        <c:ser>
          <c:idx val="2"/>
          <c:order val="2"/>
          <c:tx>
            <c:strRef>
              <c:f>Sheet1!$D$1</c:f>
              <c:strCache>
                <c:ptCount val="1"/>
                <c:pt idx="0">
                  <c:v>Status</c:v>
                </c:pt>
              </c:strCache>
            </c:strRef>
          </c:tx>
          <c:spPr>
            <a:solidFill>
              <a:schemeClr val="accent3"/>
            </a:solidFill>
            <a:ln>
              <a:noFill/>
            </a:ln>
            <a:effectLst/>
          </c:spPr>
          <c:invertIfNegative val="0"/>
          <c:cat>
            <c:strRef>
              <c:f>Sheet1!$A$2:$A$10</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Sheet1!$D$2:$D$10</c:f>
              <c:numCache>
                <c:formatCode>General</c:formatCode>
                <c:ptCount val="9"/>
                <c:pt idx="0">
                  <c:v>0</c:v>
                </c:pt>
                <c:pt idx="1">
                  <c:v>0</c:v>
                </c:pt>
                <c:pt idx="2">
                  <c:v>0</c:v>
                </c:pt>
                <c:pt idx="3">
                  <c:v>2</c:v>
                </c:pt>
                <c:pt idx="4">
                  <c:v>0</c:v>
                </c:pt>
                <c:pt idx="5">
                  <c:v>0</c:v>
                </c:pt>
                <c:pt idx="6">
                  <c:v>0</c:v>
                </c:pt>
                <c:pt idx="7">
                  <c:v>0</c:v>
                </c:pt>
                <c:pt idx="8">
                  <c:v>0</c:v>
                </c:pt>
              </c:numCache>
            </c:numRef>
          </c:val>
          <c:extLst>
            <c:ext xmlns:c16="http://schemas.microsoft.com/office/drawing/2014/chart" uri="{C3380CC4-5D6E-409C-BE32-E72D297353CC}">
              <c16:uniqueId val="{00000002-E154-4045-8E7A-69CE5EA188B3}"/>
            </c:ext>
          </c:extLst>
        </c:ser>
        <c:ser>
          <c:idx val="3"/>
          <c:order val="3"/>
          <c:tx>
            <c:strRef>
              <c:f>Sheet1!$E$1</c:f>
              <c:strCache>
                <c:ptCount val="1"/>
                <c:pt idx="0">
                  <c:v>Video</c:v>
                </c:pt>
              </c:strCache>
            </c:strRef>
          </c:tx>
          <c:spPr>
            <a:solidFill>
              <a:schemeClr val="accent4"/>
            </a:solidFill>
            <a:ln>
              <a:noFill/>
            </a:ln>
            <a:effectLst/>
          </c:spPr>
          <c:invertIfNegative val="0"/>
          <c:cat>
            <c:strRef>
              <c:f>Sheet1!$A$2:$A$10</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Sheet1!$E$2:$E$10</c:f>
              <c:numCache>
                <c:formatCode>General</c:formatCode>
                <c:ptCount val="9"/>
                <c:pt idx="0">
                  <c:v>37</c:v>
                </c:pt>
                <c:pt idx="1">
                  <c:v>4</c:v>
                </c:pt>
                <c:pt idx="2">
                  <c:v>0</c:v>
                </c:pt>
                <c:pt idx="3">
                  <c:v>34</c:v>
                </c:pt>
                <c:pt idx="4">
                  <c:v>9</c:v>
                </c:pt>
                <c:pt idx="5">
                  <c:v>15</c:v>
                </c:pt>
                <c:pt idx="6">
                  <c:v>2</c:v>
                </c:pt>
                <c:pt idx="7">
                  <c:v>16</c:v>
                </c:pt>
                <c:pt idx="8">
                  <c:v>5</c:v>
                </c:pt>
              </c:numCache>
            </c:numRef>
          </c:val>
          <c:extLst>
            <c:ext xmlns:c16="http://schemas.microsoft.com/office/drawing/2014/chart" uri="{C3380CC4-5D6E-409C-BE32-E72D297353CC}">
              <c16:uniqueId val="{00000003-E154-4045-8E7A-69CE5EA188B3}"/>
            </c:ext>
          </c:extLst>
        </c:ser>
        <c:dLbls>
          <c:showLegendKey val="0"/>
          <c:showVal val="0"/>
          <c:showCatName val="0"/>
          <c:showSerName val="0"/>
          <c:showPercent val="0"/>
          <c:showBubbleSize val="0"/>
        </c:dLbls>
        <c:gapWidth val="150"/>
        <c:overlap val="100"/>
        <c:axId val="299224168"/>
        <c:axId val="299224824"/>
      </c:barChart>
      <c:catAx>
        <c:axId val="299224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224824"/>
        <c:crosses val="autoZero"/>
        <c:auto val="1"/>
        <c:lblAlgn val="ctr"/>
        <c:lblOffset val="100"/>
        <c:noMultiLvlLbl val="0"/>
      </c:catAx>
      <c:valAx>
        <c:axId val="299224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224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Kuwait Finance House ( KFH )</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2.2346149518432001E-2</c:v>
                </c:pt>
                <c:pt idx="3">
                  <c:v>0</c:v>
                </c:pt>
                <c:pt idx="4">
                  <c:v>2.6587436780070001E-2</c:v>
                </c:pt>
                <c:pt idx="5">
                  <c:v>0</c:v>
                </c:pt>
                <c:pt idx="6">
                  <c:v>0</c:v>
                </c:pt>
              </c:numCache>
            </c:numRef>
          </c:val>
          <c:extLst>
            <c:ext xmlns:c16="http://schemas.microsoft.com/office/drawing/2014/chart" uri="{C3380CC4-5D6E-409C-BE32-E72D297353CC}">
              <c16:uniqueId val="{00000000-4F86-4142-A216-F2BDCF18D0FC}"/>
            </c:ext>
          </c:extLst>
        </c:ser>
        <c:ser>
          <c:idx val="1"/>
          <c:order val="1"/>
          <c:tx>
            <c:strRef>
              <c:f>Sheet1!$C$1</c:f>
              <c:strCache>
                <c:ptCount val="1"/>
                <c:pt idx="0">
                  <c:v>Kuwait International Bank بنك الكويت الدولي</c:v>
                </c:pt>
              </c:strCache>
            </c:strRef>
          </c:tx>
          <c:spPr>
            <a:solidFill>
              <a:schemeClr val="accent2"/>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Sheet1!$C$2:$C$8</c:f>
              <c:numCache>
                <c:formatCode>General</c:formatCode>
                <c:ptCount val="7"/>
                <c:pt idx="0">
                  <c:v>0</c:v>
                </c:pt>
                <c:pt idx="1">
                  <c:v>0</c:v>
                </c:pt>
                <c:pt idx="2">
                  <c:v>2.8161877221120998E-2</c:v>
                </c:pt>
                <c:pt idx="3">
                  <c:v>0</c:v>
                </c:pt>
                <c:pt idx="4">
                  <c:v>1.6930672712235001E-2</c:v>
                </c:pt>
                <c:pt idx="5">
                  <c:v>0</c:v>
                </c:pt>
                <c:pt idx="6">
                  <c:v>0</c:v>
                </c:pt>
              </c:numCache>
            </c:numRef>
          </c:val>
          <c:extLst>
            <c:ext xmlns:c16="http://schemas.microsoft.com/office/drawing/2014/chart" uri="{C3380CC4-5D6E-409C-BE32-E72D297353CC}">
              <c16:uniqueId val="{00000001-4F86-4142-A216-F2BDCF18D0FC}"/>
            </c:ext>
          </c:extLst>
        </c:ser>
        <c:ser>
          <c:idx val="2"/>
          <c:order val="2"/>
          <c:tx>
            <c:strRef>
              <c:f>Sheet1!$D$1</c:f>
              <c:strCache>
                <c:ptCount val="1"/>
                <c:pt idx="0">
                  <c:v>Bank Boubyan - Official Page</c:v>
                </c:pt>
              </c:strCache>
            </c:strRef>
          </c:tx>
          <c:spPr>
            <a:solidFill>
              <a:schemeClr val="accent3"/>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Sheet1!$D$2:$D$8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2-4F86-4142-A216-F2BDCF18D0FC}"/>
            </c:ext>
          </c:extLst>
        </c:ser>
        <c:ser>
          <c:idx val="3"/>
          <c:order val="3"/>
          <c:tx>
            <c:strRef>
              <c:f>Sheet1!$E$1</c:f>
              <c:strCache>
                <c:ptCount val="1"/>
                <c:pt idx="0">
                  <c:v>NBKGroup</c:v>
                </c:pt>
              </c:strCache>
            </c:strRef>
          </c:tx>
          <c:spPr>
            <a:solidFill>
              <a:schemeClr val="accent4"/>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Sheet1!$E$2:$E$8</c:f>
              <c:numCache>
                <c:formatCode>General</c:formatCode>
                <c:ptCount val="7"/>
                <c:pt idx="0">
                  <c:v>1.0156086352124E-2</c:v>
                </c:pt>
                <c:pt idx="1">
                  <c:v>4.8295180141022E-3</c:v>
                </c:pt>
                <c:pt idx="2">
                  <c:v>1.6260655257022E-2</c:v>
                </c:pt>
                <c:pt idx="3">
                  <c:v>0</c:v>
                </c:pt>
                <c:pt idx="4">
                  <c:v>3.4110967360592999E-2</c:v>
                </c:pt>
                <c:pt idx="5">
                  <c:v>0</c:v>
                </c:pt>
                <c:pt idx="6">
                  <c:v>0</c:v>
                </c:pt>
              </c:numCache>
            </c:numRef>
          </c:val>
          <c:extLst>
            <c:ext xmlns:c16="http://schemas.microsoft.com/office/drawing/2014/chart" uri="{C3380CC4-5D6E-409C-BE32-E72D297353CC}">
              <c16:uniqueId val="{00000003-4F86-4142-A216-F2BDCF18D0FC}"/>
            </c:ext>
          </c:extLst>
        </c:ser>
        <c:ser>
          <c:idx val="4"/>
          <c:order val="4"/>
          <c:tx>
            <c:strRef>
              <c:f>Sheet1!$F$1</c:f>
              <c:strCache>
                <c:ptCount val="1"/>
                <c:pt idx="0">
                  <c:v>Gulf Bank</c:v>
                </c:pt>
              </c:strCache>
            </c:strRef>
          </c:tx>
          <c:spPr>
            <a:solidFill>
              <a:schemeClr val="accent5"/>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Sheet1!$F$2:$F$8</c:f>
              <c:numCache>
                <c:formatCode>General</c:formatCode>
                <c:ptCount val="7"/>
                <c:pt idx="0">
                  <c:v>0</c:v>
                </c:pt>
                <c:pt idx="1">
                  <c:v>0</c:v>
                </c:pt>
                <c:pt idx="2">
                  <c:v>1.7557013037357998E-2</c:v>
                </c:pt>
                <c:pt idx="3">
                  <c:v>0</c:v>
                </c:pt>
                <c:pt idx="4">
                  <c:v>2.6862890827190001E-2</c:v>
                </c:pt>
                <c:pt idx="5">
                  <c:v>0</c:v>
                </c:pt>
                <c:pt idx="6">
                  <c:v>0</c:v>
                </c:pt>
              </c:numCache>
            </c:numRef>
          </c:val>
          <c:extLst>
            <c:ext xmlns:c16="http://schemas.microsoft.com/office/drawing/2014/chart" uri="{C3380CC4-5D6E-409C-BE32-E72D297353CC}">
              <c16:uniqueId val="{00000004-4F86-4142-A216-F2BDCF18D0FC}"/>
            </c:ext>
          </c:extLst>
        </c:ser>
        <c:ser>
          <c:idx val="5"/>
          <c:order val="5"/>
          <c:tx>
            <c:strRef>
              <c:f>Sheet1!$G$1</c:f>
              <c:strCache>
                <c:ptCount val="1"/>
                <c:pt idx="0">
                  <c:v>Warba Bank</c:v>
                </c:pt>
              </c:strCache>
            </c:strRef>
          </c:tx>
          <c:spPr>
            <a:solidFill>
              <a:schemeClr val="accent6"/>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Sheet1!$G$2:$G$8</c:f>
              <c:numCache>
                <c:formatCode>General</c:formatCode>
                <c:ptCount val="7"/>
                <c:pt idx="0">
                  <c:v>0</c:v>
                </c:pt>
                <c:pt idx="1">
                  <c:v>0</c:v>
                </c:pt>
                <c:pt idx="2">
                  <c:v>4.1831136630086002E-2</c:v>
                </c:pt>
                <c:pt idx="3">
                  <c:v>0</c:v>
                </c:pt>
                <c:pt idx="4">
                  <c:v>7.2644179037070003E-2</c:v>
                </c:pt>
                <c:pt idx="5">
                  <c:v>0</c:v>
                </c:pt>
                <c:pt idx="6">
                  <c:v>0</c:v>
                </c:pt>
              </c:numCache>
            </c:numRef>
          </c:val>
          <c:extLst>
            <c:ext xmlns:c16="http://schemas.microsoft.com/office/drawing/2014/chart" uri="{C3380CC4-5D6E-409C-BE32-E72D297353CC}">
              <c16:uniqueId val="{00000005-4F86-4142-A216-F2BDCF18D0FC}"/>
            </c:ext>
          </c:extLst>
        </c:ser>
        <c:ser>
          <c:idx val="6"/>
          <c:order val="6"/>
          <c:tx>
            <c:strRef>
              <c:f>Sheet1!$H$1</c:f>
              <c:strCache>
                <c:ptCount val="1"/>
                <c:pt idx="0">
                  <c:v>Commercial Bank of Kuwait</c:v>
                </c:pt>
              </c:strCache>
            </c:strRef>
          </c:tx>
          <c:spPr>
            <a:solidFill>
              <a:schemeClr val="accent1">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Sheet1!$H$2:$H$8</c:f>
              <c:numCache>
                <c:formatCode>General</c:formatCode>
                <c:ptCount val="7"/>
                <c:pt idx="0">
                  <c:v>0</c:v>
                </c:pt>
                <c:pt idx="1">
                  <c:v>0</c:v>
                </c:pt>
                <c:pt idx="2">
                  <c:v>0.19669809349520001</c:v>
                </c:pt>
                <c:pt idx="3">
                  <c:v>0</c:v>
                </c:pt>
                <c:pt idx="4">
                  <c:v>0.1723542738611</c:v>
                </c:pt>
                <c:pt idx="5">
                  <c:v>0</c:v>
                </c:pt>
                <c:pt idx="6">
                  <c:v>0</c:v>
                </c:pt>
              </c:numCache>
            </c:numRef>
          </c:val>
          <c:extLst>
            <c:ext xmlns:c16="http://schemas.microsoft.com/office/drawing/2014/chart" uri="{C3380CC4-5D6E-409C-BE32-E72D297353CC}">
              <c16:uniqueId val="{00000006-4F86-4142-A216-F2BDCF18D0FC}"/>
            </c:ext>
          </c:extLst>
        </c:ser>
        <c:ser>
          <c:idx val="7"/>
          <c:order val="7"/>
          <c:tx>
            <c:strRef>
              <c:f>Sheet1!$I$1</c:f>
              <c:strCache>
                <c:ptCount val="1"/>
                <c:pt idx="0">
                  <c:v>Al Ahli Bank of Kuwait</c:v>
                </c:pt>
              </c:strCache>
            </c:strRef>
          </c:tx>
          <c:spPr>
            <a:solidFill>
              <a:schemeClr val="accent2">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Sheet1!$I$2:$I$8</c:f>
              <c:numCache>
                <c:formatCode>General</c:formatCode>
                <c:ptCount val="7"/>
                <c:pt idx="0">
                  <c:v>0</c:v>
                </c:pt>
                <c:pt idx="1">
                  <c:v>0</c:v>
                </c:pt>
                <c:pt idx="2">
                  <c:v>3.9503702861848997E-2</c:v>
                </c:pt>
                <c:pt idx="3">
                  <c:v>0</c:v>
                </c:pt>
                <c:pt idx="4">
                  <c:v>5.3436709035253001E-2</c:v>
                </c:pt>
                <c:pt idx="5">
                  <c:v>0</c:v>
                </c:pt>
                <c:pt idx="6">
                  <c:v>0</c:v>
                </c:pt>
              </c:numCache>
            </c:numRef>
          </c:val>
          <c:extLst>
            <c:ext xmlns:c16="http://schemas.microsoft.com/office/drawing/2014/chart" uri="{C3380CC4-5D6E-409C-BE32-E72D297353CC}">
              <c16:uniqueId val="{00000007-4F86-4142-A216-F2BDCF18D0FC}"/>
            </c:ext>
          </c:extLst>
        </c:ser>
        <c:ser>
          <c:idx val="8"/>
          <c:order val="8"/>
          <c:tx>
            <c:strRef>
              <c:f>Sheet1!$J$1</c:f>
              <c:strCache>
                <c:ptCount val="1"/>
                <c:pt idx="0">
                  <c:v>Burgan Bank</c:v>
                </c:pt>
              </c:strCache>
            </c:strRef>
          </c:tx>
          <c:spPr>
            <a:solidFill>
              <a:schemeClr val="accent3">
                <a:lumMod val="60000"/>
              </a:schemeClr>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Sheet1!$J$2:$J$8</c:f>
              <c:numCache>
                <c:formatCode>General</c:formatCode>
                <c:ptCount val="7"/>
                <c:pt idx="0">
                  <c:v>0</c:v>
                </c:pt>
                <c:pt idx="1">
                  <c:v>3.8796122223482998E-2</c:v>
                </c:pt>
                <c:pt idx="2">
                  <c:v>3.2106885800083002E-2</c:v>
                </c:pt>
                <c:pt idx="3">
                  <c:v>0</c:v>
                </c:pt>
                <c:pt idx="4">
                  <c:v>2.2846961933064999E-2</c:v>
                </c:pt>
                <c:pt idx="5">
                  <c:v>0</c:v>
                </c:pt>
                <c:pt idx="6">
                  <c:v>0</c:v>
                </c:pt>
              </c:numCache>
            </c:numRef>
          </c:val>
          <c:extLst>
            <c:ext xmlns:c16="http://schemas.microsoft.com/office/drawing/2014/chart" uri="{C3380CC4-5D6E-409C-BE32-E72D297353CC}">
              <c16:uniqueId val="{00000008-4F86-4142-A216-F2BDCF18D0FC}"/>
            </c:ext>
          </c:extLst>
        </c:ser>
        <c:dLbls>
          <c:showLegendKey val="0"/>
          <c:showVal val="0"/>
          <c:showCatName val="0"/>
          <c:showSerName val="0"/>
          <c:showPercent val="0"/>
          <c:showBubbleSize val="0"/>
        </c:dLbls>
        <c:gapWidth val="219"/>
        <c:overlap val="-27"/>
        <c:axId val="349968880"/>
        <c:axId val="349975440"/>
      </c:barChart>
      <c:catAx>
        <c:axId val="349968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975440"/>
        <c:crosses val="autoZero"/>
        <c:auto val="1"/>
        <c:lblAlgn val="ctr"/>
        <c:lblOffset val="100"/>
        <c:noMultiLvlLbl val="0"/>
      </c:catAx>
      <c:valAx>
        <c:axId val="349975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968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Sheet1!$A$2:$A$10</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Sheet1!$B$2:$B$10</c:f>
              <c:numCache>
                <c:formatCode>General</c:formatCode>
                <c:ptCount val="9"/>
                <c:pt idx="0">
                  <c:v>87</c:v>
                </c:pt>
                <c:pt idx="1">
                  <c:v>24</c:v>
                </c:pt>
                <c:pt idx="2">
                  <c:v>0</c:v>
                </c:pt>
                <c:pt idx="3">
                  <c:v>204</c:v>
                </c:pt>
                <c:pt idx="4">
                  <c:v>56</c:v>
                </c:pt>
                <c:pt idx="5">
                  <c:v>117</c:v>
                </c:pt>
                <c:pt idx="6">
                  <c:v>121</c:v>
                </c:pt>
                <c:pt idx="7">
                  <c:v>98</c:v>
                </c:pt>
                <c:pt idx="8">
                  <c:v>42</c:v>
                </c:pt>
              </c:numCache>
            </c:numRef>
          </c:val>
          <c:extLst>
            <c:ext xmlns:c16="http://schemas.microsoft.com/office/drawing/2014/chart" uri="{C3380CC4-5D6E-409C-BE32-E72D297353CC}">
              <c16:uniqueId val="{00000000-4A70-4C74-B1EC-573933457276}"/>
            </c:ext>
          </c:extLst>
        </c:ser>
        <c:ser>
          <c:idx val="1"/>
          <c:order val="1"/>
          <c:tx>
            <c:strRef>
              <c:f>Sheet1!$C$1</c:f>
              <c:strCache>
                <c:ptCount val="1"/>
                <c:pt idx="0">
                  <c:v>Sponsored Posts</c:v>
                </c:pt>
              </c:strCache>
            </c:strRef>
          </c:tx>
          <c:spPr>
            <a:solidFill>
              <a:schemeClr val="accent2"/>
            </a:solidFill>
            <a:ln>
              <a:noFill/>
            </a:ln>
            <a:effectLst/>
          </c:spPr>
          <c:invertIfNegative val="0"/>
          <c:cat>
            <c:strRef>
              <c:f>Sheet1!$A$2:$A$10</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Sheet1!$C$2:$C$10</c:f>
              <c:numCache>
                <c:formatCode>General</c:formatCode>
                <c:ptCount val="9"/>
                <c:pt idx="0">
                  <c:v>5</c:v>
                </c:pt>
                <c:pt idx="1">
                  <c:v>0</c:v>
                </c:pt>
                <c:pt idx="2">
                  <c:v>0</c:v>
                </c:pt>
                <c:pt idx="3">
                  <c:v>2</c:v>
                </c:pt>
                <c:pt idx="4">
                  <c:v>0</c:v>
                </c:pt>
                <c:pt idx="5">
                  <c:v>0</c:v>
                </c:pt>
                <c:pt idx="6">
                  <c:v>0</c:v>
                </c:pt>
                <c:pt idx="7">
                  <c:v>0</c:v>
                </c:pt>
                <c:pt idx="8">
                  <c:v>0</c:v>
                </c:pt>
              </c:numCache>
            </c:numRef>
          </c:val>
          <c:extLst>
            <c:ext xmlns:c16="http://schemas.microsoft.com/office/drawing/2014/chart" uri="{C3380CC4-5D6E-409C-BE32-E72D297353CC}">
              <c16:uniqueId val="{00000001-4A70-4C74-B1EC-573933457276}"/>
            </c:ext>
          </c:extLst>
        </c:ser>
        <c:ser>
          <c:idx val="2"/>
          <c:order val="2"/>
          <c:tx>
            <c:strRef>
              <c:f>Sheet1!$D$1</c:f>
              <c:strCache>
                <c:ptCount val="1"/>
                <c:pt idx="0">
                  <c:v>Not yet tagged</c:v>
                </c:pt>
              </c:strCache>
            </c:strRef>
          </c:tx>
          <c:spPr>
            <a:solidFill>
              <a:schemeClr val="accent3"/>
            </a:solidFill>
            <a:ln>
              <a:noFill/>
            </a:ln>
            <a:effectLst/>
          </c:spPr>
          <c:invertIfNegative val="0"/>
          <c:cat>
            <c:strRef>
              <c:f>Sheet1!$A$2:$A$10</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Sheet1!$D$2:$D$10</c:f>
              <c:numCache>
                <c:formatCode>General</c:formatCode>
                <c:ptCount val="9"/>
                <c:pt idx="0">
                  <c:v>4</c:v>
                </c:pt>
                <c:pt idx="1">
                  <c:v>1</c:v>
                </c:pt>
                <c:pt idx="2">
                  <c:v>0</c:v>
                </c:pt>
                <c:pt idx="3">
                  <c:v>10</c:v>
                </c:pt>
                <c:pt idx="4">
                  <c:v>1</c:v>
                </c:pt>
                <c:pt idx="5">
                  <c:v>4</c:v>
                </c:pt>
                <c:pt idx="6">
                  <c:v>5</c:v>
                </c:pt>
                <c:pt idx="7">
                  <c:v>5</c:v>
                </c:pt>
                <c:pt idx="8">
                  <c:v>0</c:v>
                </c:pt>
              </c:numCache>
            </c:numRef>
          </c:val>
          <c:extLst>
            <c:ext xmlns:c16="http://schemas.microsoft.com/office/drawing/2014/chart" uri="{C3380CC4-5D6E-409C-BE32-E72D297353CC}">
              <c16:uniqueId val="{00000002-4A70-4C74-B1EC-573933457276}"/>
            </c:ext>
          </c:extLst>
        </c:ser>
        <c:dLbls>
          <c:showLegendKey val="0"/>
          <c:showVal val="0"/>
          <c:showCatName val="0"/>
          <c:showSerName val="0"/>
          <c:showPercent val="0"/>
          <c:showBubbleSize val="0"/>
        </c:dLbls>
        <c:gapWidth val="150"/>
        <c:overlap val="100"/>
        <c:axId val="277462096"/>
        <c:axId val="277462424"/>
      </c:barChart>
      <c:catAx>
        <c:axId val="277462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462424"/>
        <c:crosses val="autoZero"/>
        <c:auto val="1"/>
        <c:lblAlgn val="ctr"/>
        <c:lblOffset val="100"/>
        <c:noMultiLvlLbl val="0"/>
      </c:catAx>
      <c:valAx>
        <c:axId val="2774624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462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12/20/2016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FB - Social Media Newsletter </a:t>
            </a:r>
            <a:endParaRPr lang="en-US"/>
          </a:p>
        </p:txBody>
      </p:sp>
      <p:sp>
        <p:nvSpPr>
          <p:cNvPr id="3" name="Subtitle 2"/>
          <p:cNvSpPr>
            <a:spLocks noGrp="1"/>
          </p:cNvSpPr>
          <p:nvPr>
            <p:ph type="subTitle" idx="1"/>
          </p:nvPr>
        </p:nvSpPr>
        <p:spPr/>
        <p:txBody>
          <a:bodyPr/>
          <a:lstStyle/>
          <a:p>
            <a:r>
              <a:rPr lang="en-US"/>
              <a:t>dotcom</a:t>
            </a:r>
            <a:endParaRPr lang="en-US"/>
          </a:p>
        </p:txBody>
      </p:sp>
    </p:spTree>
    <p:extLst>
      <p:ext uri="{BB962C8B-B14F-4D97-AF65-F5344CB8AC3E}">
        <p14:creationId xmlns:p14="http://schemas.microsoft.com/office/powerpoint/2010/main" val="8266730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770737085"/>
                    </a:ext>
                  </a:extLst>
                </a:gridCol>
                <a:gridCol w="740664">
                  <a:extLst>
                    <a:ext uri="{9D8B030D-6E8A-4147-A177-3AD203B41FA5}">
                      <a16:colId xmlns:a16="http://schemas.microsoft.com/office/drawing/2014/main" val="3531308680"/>
                    </a:ext>
                  </a:extLst>
                </a:gridCol>
                <a:gridCol w="740664">
                  <a:extLst>
                    <a:ext uri="{9D8B030D-6E8A-4147-A177-3AD203B41FA5}">
                      <a16:colId xmlns:a16="http://schemas.microsoft.com/office/drawing/2014/main" val="1251893295"/>
                    </a:ext>
                  </a:extLst>
                </a:gridCol>
                <a:gridCol w="740664">
                  <a:extLst>
                    <a:ext uri="{9D8B030D-6E8A-4147-A177-3AD203B41FA5}">
                      <a16:colId xmlns:a16="http://schemas.microsoft.com/office/drawing/2014/main" val="782197610"/>
                    </a:ext>
                  </a:extLst>
                </a:gridCol>
                <a:gridCol w="740664">
                  <a:extLst>
                    <a:ext uri="{9D8B030D-6E8A-4147-A177-3AD203B41FA5}">
                      <a16:colId xmlns:a16="http://schemas.microsoft.com/office/drawing/2014/main" val="1533400708"/>
                    </a:ext>
                  </a:extLst>
                </a:gridCol>
                <a:gridCol w="740664">
                  <a:extLst>
                    <a:ext uri="{9D8B030D-6E8A-4147-A177-3AD203B41FA5}">
                      <a16:colId xmlns:a16="http://schemas.microsoft.com/office/drawing/2014/main" val="4251815208"/>
                    </a:ext>
                  </a:extLst>
                </a:gridCol>
                <a:gridCol w="740664">
                  <a:extLst>
                    <a:ext uri="{9D8B030D-6E8A-4147-A177-3AD203B41FA5}">
                      <a16:colId xmlns:a16="http://schemas.microsoft.com/office/drawing/2014/main" val="1295237193"/>
                    </a:ext>
                  </a:extLst>
                </a:gridCol>
                <a:gridCol w="740664">
                  <a:extLst>
                    <a:ext uri="{9D8B030D-6E8A-4147-A177-3AD203B41FA5}">
                      <a16:colId xmlns:a16="http://schemas.microsoft.com/office/drawing/2014/main" val="3162910809"/>
                    </a:ext>
                  </a:extLst>
                </a:gridCol>
                <a:gridCol w="740664">
                  <a:extLst>
                    <a:ext uri="{9D8B030D-6E8A-4147-A177-3AD203B41FA5}">
                      <a16:colId xmlns:a16="http://schemas.microsoft.com/office/drawing/2014/main" val="502255092"/>
                    </a:ext>
                  </a:extLst>
                </a:gridCol>
                <a:gridCol w="740664">
                  <a:extLst>
                    <a:ext uri="{9D8B030D-6E8A-4147-A177-3AD203B41FA5}">
                      <a16:colId xmlns:a16="http://schemas.microsoft.com/office/drawing/2014/main" val="2085001076"/>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871723220"/>
                  </a:ext>
                </a:extLst>
              </a:tr>
              <a:tr h="370840">
                <a:tc>
                  <a:txBody>
                    <a:bodyPr/>
                    <a:lstStyle/>
                    <a:p>
                      <a:r>
                        <a:rPr lang="en-US" sz="1000"/>
                        <a:t>Kuwait Finance House ( KFH )</a:t>
                      </a:r>
                      <a:endParaRPr lang="en-US" sz="1000"/>
                    </a:p>
                  </a:txBody>
                  <a:tcPr/>
                </a:tc>
                <a:tc>
                  <a:txBody>
                    <a:bodyPr/>
                    <a:lstStyle/>
                    <a:p>
                      <a:r>
                        <a:rPr lang="en-US" sz="1000"/>
                        <a:t>170372</a:t>
                      </a:r>
                      <a:endParaRPr lang="en-US" sz="1000"/>
                    </a:p>
                  </a:txBody>
                  <a:tcPr/>
                </a:tc>
                <a:tc>
                  <a:txBody>
                    <a:bodyPr/>
                    <a:lstStyle/>
                    <a:p>
                      <a:r>
                        <a:rPr lang="en-US" sz="1000"/>
                        <a:t>5441</a:t>
                      </a:r>
                      <a:endParaRPr lang="en-US" sz="1000"/>
                    </a:p>
                  </a:txBody>
                  <a:tcPr/>
                </a:tc>
                <a:tc>
                  <a:txBody>
                    <a:bodyPr/>
                    <a:lstStyle/>
                    <a:p>
                      <a:r>
                        <a:rPr lang="en-US" sz="1000"/>
                        <a:t>96</a:t>
                      </a:r>
                      <a:endParaRPr lang="en-US" sz="1000"/>
                    </a:p>
                  </a:txBody>
                  <a:tcPr/>
                </a:tc>
                <a:tc>
                  <a:txBody>
                    <a:bodyPr/>
                    <a:lstStyle/>
                    <a:p>
                      <a:r>
                        <a:rPr lang="en-US" sz="1000"/>
                        <a:t>3465</a:t>
                      </a:r>
                      <a:endParaRPr lang="en-US" sz="1000"/>
                    </a:p>
                  </a:txBody>
                  <a:tcPr/>
                </a:tc>
                <a:tc>
                  <a:txBody>
                    <a:bodyPr/>
                    <a:lstStyle/>
                    <a:p>
                      <a:r>
                        <a:rPr lang="en-US" sz="1000"/>
                        <a:t>128</a:t>
                      </a:r>
                      <a:endParaRPr lang="en-US" sz="1000"/>
                    </a:p>
                  </a:txBody>
                  <a:tcPr/>
                </a:tc>
                <a:tc>
                  <a:txBody>
                    <a:bodyPr/>
                    <a:lstStyle/>
                    <a:p>
                      <a:r>
                        <a:rPr lang="en-US" sz="1000"/>
                        <a:t>274</a:t>
                      </a:r>
                      <a:endParaRPr lang="en-US" sz="1000"/>
                    </a:p>
                  </a:txBody>
                  <a:tcPr/>
                </a:tc>
                <a:tc>
                  <a:txBody>
                    <a:bodyPr/>
                    <a:lstStyle/>
                    <a:p>
                      <a:r>
                        <a:rPr lang="en-US" sz="1000"/>
                        <a:t>0</a:t>
                      </a:r>
                      <a:endParaRPr lang="en-US" sz="1000"/>
                    </a:p>
                  </a:txBody>
                  <a:tcPr/>
                </a:tc>
                <a:tc>
                  <a:txBody>
                    <a:bodyPr/>
                    <a:lstStyle/>
                    <a:p>
                      <a:r>
                        <a:rPr lang="en-US" sz="1000"/>
                        <a:t>0.0240%</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308821868"/>
                  </a:ext>
                </a:extLst>
              </a:tr>
              <a:tr h="370840">
                <a:tc>
                  <a:txBody>
                    <a:bodyPr/>
                    <a:lstStyle/>
                    <a:p>
                      <a:r>
                        <a:rPr lang="en-US" sz="1000"/>
                        <a:t>Kuwait International Bank </a:t>
                      </a:r>
                      <a:r>
                        <a:rPr lang="ar-AE" sz="1000"/>
                        <a:t>بنك الكويت الدولي</a:t>
                      </a:r>
                      <a:endParaRPr lang="en-US" sz="1000"/>
                    </a:p>
                  </a:txBody>
                  <a:tcPr/>
                </a:tc>
                <a:tc>
                  <a:txBody>
                    <a:bodyPr/>
                    <a:lstStyle/>
                    <a:p>
                      <a:r>
                        <a:rPr lang="en-US" sz="1000"/>
                        <a:t>45959</a:t>
                      </a:r>
                      <a:endParaRPr lang="en-US" sz="1000"/>
                    </a:p>
                  </a:txBody>
                  <a:tcPr/>
                </a:tc>
                <a:tc>
                  <a:txBody>
                    <a:bodyPr/>
                    <a:lstStyle/>
                    <a:p>
                      <a:r>
                        <a:rPr lang="en-US" sz="1000"/>
                        <a:t>347</a:t>
                      </a:r>
                      <a:endParaRPr lang="en-US" sz="1000"/>
                    </a:p>
                  </a:txBody>
                  <a:tcPr/>
                </a:tc>
                <a:tc>
                  <a:txBody>
                    <a:bodyPr/>
                    <a:lstStyle/>
                    <a:p>
                      <a:r>
                        <a:rPr lang="en-US" sz="1000"/>
                        <a:t>25</a:t>
                      </a:r>
                      <a:endParaRPr lang="en-US" sz="1000"/>
                    </a:p>
                  </a:txBody>
                  <a:tcPr/>
                </a:tc>
                <a:tc>
                  <a:txBody>
                    <a:bodyPr/>
                    <a:lstStyle/>
                    <a:p>
                      <a:r>
                        <a:rPr lang="en-US" sz="1000"/>
                        <a:t>272</a:t>
                      </a:r>
                      <a:endParaRPr lang="en-US" sz="1000"/>
                    </a:p>
                  </a:txBody>
                  <a:tcPr/>
                </a:tc>
                <a:tc>
                  <a:txBody>
                    <a:bodyPr/>
                    <a:lstStyle/>
                    <a:p>
                      <a:r>
                        <a:rPr lang="en-US" sz="1000"/>
                        <a:t>8</a:t>
                      </a:r>
                      <a:endParaRPr lang="en-US" sz="1000"/>
                    </a:p>
                  </a:txBody>
                  <a:tcPr/>
                </a:tc>
                <a:tc>
                  <a:txBody>
                    <a:bodyPr/>
                    <a:lstStyle/>
                    <a:p>
                      <a:r>
                        <a:rPr lang="en-US" sz="1000"/>
                        <a:t>22</a:t>
                      </a:r>
                      <a:endParaRPr lang="en-US" sz="1000"/>
                    </a:p>
                  </a:txBody>
                  <a:tcPr/>
                </a:tc>
                <a:tc>
                  <a:txBody>
                    <a:bodyPr/>
                    <a:lstStyle/>
                    <a:p>
                      <a:r>
                        <a:rPr lang="en-US" sz="1000"/>
                        <a:t>1</a:t>
                      </a:r>
                      <a:endParaRPr lang="en-US" sz="1000"/>
                    </a:p>
                  </a:txBody>
                  <a:tcPr/>
                </a:tc>
                <a:tc>
                  <a:txBody>
                    <a:bodyPr/>
                    <a:lstStyle/>
                    <a:p>
                      <a:r>
                        <a:rPr lang="en-US" sz="1000"/>
                        <a:t>0.0264%</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951408650"/>
                  </a:ext>
                </a:extLst>
              </a:tr>
              <a:tr h="370840">
                <a:tc>
                  <a:txBody>
                    <a:bodyPr/>
                    <a:lstStyle/>
                    <a:p>
                      <a:r>
                        <a:rPr lang="en-US" sz="1000"/>
                        <a:t>Bank Boubyan - Official Page</a:t>
                      </a:r>
                      <a:endParaRPr lang="en-US" sz="1000"/>
                    </a:p>
                  </a:txBody>
                  <a:tcPr/>
                </a:tc>
                <a:tc>
                  <a:txBody>
                    <a:bodyPr/>
                    <a:lstStyle/>
                    <a:p>
                      <a:r>
                        <a:rPr lang="en-US" sz="1000"/>
                        <a:t>16415</a:t>
                      </a:r>
                      <a:endParaRPr lang="en-US" sz="1000"/>
                    </a:p>
                  </a:txBody>
                  <a:tcPr/>
                </a:tc>
                <a:tc>
                  <a:txBody>
                    <a:bodyPr/>
                    <a:lstStyle/>
                    <a:p>
                      <a:r>
                        <a:rPr lang="en-US" sz="1000"/>
                        <a:t>23</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n/a</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536549196"/>
                  </a:ext>
                </a:extLst>
              </a:tr>
              <a:tr h="370840">
                <a:tc>
                  <a:txBody>
                    <a:bodyPr/>
                    <a:lstStyle/>
                    <a:p>
                      <a:r>
                        <a:rPr lang="en-US" sz="1000"/>
                        <a:t>NBKGroup</a:t>
                      </a:r>
                      <a:endParaRPr lang="en-US" sz="1000"/>
                    </a:p>
                  </a:txBody>
                  <a:tcPr/>
                </a:tc>
                <a:tc>
                  <a:txBody>
                    <a:bodyPr/>
                    <a:lstStyle/>
                    <a:p>
                      <a:r>
                        <a:rPr lang="en-US" sz="1000"/>
                        <a:t>165648</a:t>
                      </a:r>
                      <a:endParaRPr lang="en-US" sz="1000"/>
                    </a:p>
                  </a:txBody>
                  <a:tcPr/>
                </a:tc>
                <a:tc>
                  <a:txBody>
                    <a:bodyPr/>
                    <a:lstStyle/>
                    <a:p>
                      <a:r>
                        <a:rPr lang="en-US" sz="1000"/>
                        <a:t>12539</a:t>
                      </a:r>
                      <a:endParaRPr lang="en-US" sz="1000"/>
                    </a:p>
                  </a:txBody>
                  <a:tcPr/>
                </a:tc>
                <a:tc>
                  <a:txBody>
                    <a:bodyPr/>
                    <a:lstStyle/>
                    <a:p>
                      <a:r>
                        <a:rPr lang="en-US" sz="1000"/>
                        <a:t>216</a:t>
                      </a:r>
                      <a:endParaRPr lang="en-US" sz="1000"/>
                    </a:p>
                  </a:txBody>
                  <a:tcPr/>
                </a:tc>
                <a:tc>
                  <a:txBody>
                    <a:bodyPr/>
                    <a:lstStyle/>
                    <a:p>
                      <a:r>
                        <a:rPr lang="en-US" sz="1000"/>
                        <a:t>5487</a:t>
                      </a:r>
                      <a:endParaRPr lang="en-US" sz="1000"/>
                    </a:p>
                  </a:txBody>
                  <a:tcPr/>
                </a:tc>
                <a:tc>
                  <a:txBody>
                    <a:bodyPr/>
                    <a:lstStyle/>
                    <a:p>
                      <a:r>
                        <a:rPr lang="en-US" sz="1000"/>
                        <a:t>747</a:t>
                      </a:r>
                      <a:endParaRPr lang="en-US" sz="1000"/>
                    </a:p>
                  </a:txBody>
                  <a:tcPr/>
                </a:tc>
                <a:tc>
                  <a:txBody>
                    <a:bodyPr/>
                    <a:lstStyle/>
                    <a:p>
                      <a:r>
                        <a:rPr lang="en-US" sz="1000"/>
                        <a:t>261</a:t>
                      </a:r>
                      <a:endParaRPr lang="en-US" sz="1000"/>
                    </a:p>
                  </a:txBody>
                  <a:tcPr/>
                </a:tc>
                <a:tc>
                  <a:txBody>
                    <a:bodyPr/>
                    <a:lstStyle/>
                    <a:p>
                      <a:r>
                        <a:rPr lang="en-US" sz="1000"/>
                        <a:t>0</a:t>
                      </a:r>
                      <a:endParaRPr lang="en-US" sz="1000"/>
                    </a:p>
                  </a:txBody>
                  <a:tcPr/>
                </a:tc>
                <a:tc>
                  <a:txBody>
                    <a:bodyPr/>
                    <a:lstStyle/>
                    <a:p>
                      <a:r>
                        <a:rPr lang="en-US" sz="1000"/>
                        <a:t>0.0189%</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540006281"/>
                  </a:ext>
                </a:extLst>
              </a:tr>
              <a:tr h="370840">
                <a:tc>
                  <a:txBody>
                    <a:bodyPr/>
                    <a:lstStyle/>
                    <a:p>
                      <a:r>
                        <a:rPr lang="en-US" sz="1000"/>
                        <a:t>Gulf Bank</a:t>
                      </a:r>
                      <a:endParaRPr lang="en-US" sz="1000"/>
                    </a:p>
                  </a:txBody>
                  <a:tcPr/>
                </a:tc>
                <a:tc>
                  <a:txBody>
                    <a:bodyPr/>
                    <a:lstStyle/>
                    <a:p>
                      <a:r>
                        <a:rPr lang="en-US" sz="1000"/>
                        <a:t>98200</a:t>
                      </a:r>
                      <a:endParaRPr lang="en-US" sz="1000"/>
                    </a:p>
                  </a:txBody>
                  <a:tcPr/>
                </a:tc>
                <a:tc>
                  <a:txBody>
                    <a:bodyPr/>
                    <a:lstStyle/>
                    <a:p>
                      <a:r>
                        <a:rPr lang="en-US" sz="1000"/>
                        <a:t>289</a:t>
                      </a:r>
                      <a:endParaRPr lang="en-US" sz="1000"/>
                    </a:p>
                  </a:txBody>
                  <a:tcPr/>
                </a:tc>
                <a:tc>
                  <a:txBody>
                    <a:bodyPr/>
                    <a:lstStyle/>
                    <a:p>
                      <a:r>
                        <a:rPr lang="en-US" sz="1000"/>
                        <a:t>57</a:t>
                      </a:r>
                      <a:endParaRPr lang="en-US" sz="1000"/>
                    </a:p>
                  </a:txBody>
                  <a:tcPr/>
                </a:tc>
                <a:tc>
                  <a:txBody>
                    <a:bodyPr/>
                    <a:lstStyle/>
                    <a:p>
                      <a:r>
                        <a:rPr lang="en-US" sz="1000"/>
                        <a:t>1018</a:t>
                      </a:r>
                      <a:endParaRPr lang="en-US" sz="1000"/>
                    </a:p>
                  </a:txBody>
                  <a:tcPr/>
                </a:tc>
                <a:tc>
                  <a:txBody>
                    <a:bodyPr/>
                    <a:lstStyle/>
                    <a:p>
                      <a:r>
                        <a:rPr lang="en-US" sz="1000"/>
                        <a:t>30</a:t>
                      </a:r>
                      <a:endParaRPr lang="en-US" sz="1000"/>
                    </a:p>
                  </a:txBody>
                  <a:tcPr/>
                </a:tc>
                <a:tc>
                  <a:txBody>
                    <a:bodyPr/>
                    <a:lstStyle/>
                    <a:p>
                      <a:r>
                        <a:rPr lang="en-US" sz="1000"/>
                        <a:t>15</a:t>
                      </a:r>
                      <a:endParaRPr lang="en-US" sz="1000"/>
                    </a:p>
                  </a:txBody>
                  <a:tcPr/>
                </a:tc>
                <a:tc>
                  <a:txBody>
                    <a:bodyPr/>
                    <a:lstStyle/>
                    <a:p>
                      <a:r>
                        <a:rPr lang="en-US" sz="1000"/>
                        <a:t>0</a:t>
                      </a:r>
                      <a:endParaRPr lang="en-US" sz="1000"/>
                    </a:p>
                  </a:txBody>
                  <a:tcPr/>
                </a:tc>
                <a:tc>
                  <a:txBody>
                    <a:bodyPr/>
                    <a:lstStyle/>
                    <a:p>
                      <a:r>
                        <a:rPr lang="en-US" sz="1000"/>
                        <a:t>0.0190%</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529888106"/>
                  </a:ext>
                </a:extLst>
              </a:tr>
              <a:tr h="370840">
                <a:tc>
                  <a:txBody>
                    <a:bodyPr/>
                    <a:lstStyle/>
                    <a:p>
                      <a:r>
                        <a:rPr lang="en-US" sz="1000"/>
                        <a:t>Warba Bank</a:t>
                      </a:r>
                      <a:endParaRPr lang="en-US" sz="1000"/>
                    </a:p>
                  </a:txBody>
                  <a:tcPr/>
                </a:tc>
                <a:tc>
                  <a:txBody>
                    <a:bodyPr/>
                    <a:lstStyle/>
                    <a:p>
                      <a:r>
                        <a:rPr lang="en-US" sz="1000"/>
                        <a:t>21103</a:t>
                      </a:r>
                      <a:endParaRPr lang="en-US" sz="1000"/>
                    </a:p>
                  </a:txBody>
                  <a:tcPr/>
                </a:tc>
                <a:tc>
                  <a:txBody>
                    <a:bodyPr/>
                    <a:lstStyle/>
                    <a:p>
                      <a:r>
                        <a:rPr lang="en-US" sz="1000"/>
                        <a:t>987</a:t>
                      </a:r>
                      <a:endParaRPr lang="en-US" sz="1000"/>
                    </a:p>
                  </a:txBody>
                  <a:tcPr/>
                </a:tc>
                <a:tc>
                  <a:txBody>
                    <a:bodyPr/>
                    <a:lstStyle/>
                    <a:p>
                      <a:r>
                        <a:rPr lang="en-US" sz="1000"/>
                        <a:t>121</a:t>
                      </a:r>
                      <a:endParaRPr lang="en-US" sz="1000"/>
                    </a:p>
                  </a:txBody>
                  <a:tcPr/>
                </a:tc>
                <a:tc>
                  <a:txBody>
                    <a:bodyPr/>
                    <a:lstStyle/>
                    <a:p>
                      <a:r>
                        <a:rPr lang="en-US" sz="1000"/>
                        <a:t>790</a:t>
                      </a:r>
                      <a:endParaRPr lang="en-US" sz="1000"/>
                    </a:p>
                  </a:txBody>
                  <a:tcPr/>
                </a:tc>
                <a:tc>
                  <a:txBody>
                    <a:bodyPr/>
                    <a:lstStyle/>
                    <a:p>
                      <a:r>
                        <a:rPr lang="en-US" sz="1000"/>
                        <a:t>279</a:t>
                      </a:r>
                      <a:endParaRPr lang="en-US" sz="1000"/>
                    </a:p>
                  </a:txBody>
                  <a:tcPr/>
                </a:tc>
                <a:tc>
                  <a:txBody>
                    <a:bodyPr/>
                    <a:lstStyle/>
                    <a:p>
                      <a:r>
                        <a:rPr lang="en-US" sz="1000"/>
                        <a:t>93</a:t>
                      </a:r>
                      <a:endParaRPr lang="en-US" sz="1000"/>
                    </a:p>
                  </a:txBody>
                  <a:tcPr/>
                </a:tc>
                <a:tc>
                  <a:txBody>
                    <a:bodyPr/>
                    <a:lstStyle/>
                    <a:p>
                      <a:r>
                        <a:rPr lang="en-US" sz="1000"/>
                        <a:t>0</a:t>
                      </a:r>
                      <a:endParaRPr lang="en-US" sz="1000"/>
                    </a:p>
                  </a:txBody>
                  <a:tcPr/>
                </a:tc>
                <a:tc>
                  <a:txBody>
                    <a:bodyPr/>
                    <a:lstStyle/>
                    <a:p>
                      <a:r>
                        <a:rPr lang="en-US" sz="1000"/>
                        <a:t>0.0466%</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724121231"/>
                  </a:ext>
                </a:extLst>
              </a:tr>
              <a:tr h="370840">
                <a:tc>
                  <a:txBody>
                    <a:bodyPr/>
                    <a:lstStyle/>
                    <a:p>
                      <a:r>
                        <a:rPr lang="en-US" sz="1000"/>
                        <a:t>Commercial Bank of Kuwait</a:t>
                      </a:r>
                      <a:endParaRPr lang="en-US" sz="1000"/>
                    </a:p>
                  </a:txBody>
                  <a:tcPr/>
                </a:tc>
                <a:tc>
                  <a:txBody>
                    <a:bodyPr/>
                    <a:lstStyle/>
                    <a:p>
                      <a:r>
                        <a:rPr lang="en-US" sz="1000"/>
                        <a:t>7317</a:t>
                      </a:r>
                      <a:endParaRPr lang="en-US" sz="1000"/>
                    </a:p>
                  </a:txBody>
                  <a:tcPr/>
                </a:tc>
                <a:tc>
                  <a:txBody>
                    <a:bodyPr/>
                    <a:lstStyle/>
                    <a:p>
                      <a:r>
                        <a:rPr lang="en-US" sz="1000"/>
                        <a:t>165</a:t>
                      </a:r>
                      <a:endParaRPr lang="en-US" sz="1000"/>
                    </a:p>
                  </a:txBody>
                  <a:tcPr/>
                </a:tc>
                <a:tc>
                  <a:txBody>
                    <a:bodyPr/>
                    <a:lstStyle/>
                    <a:p>
                      <a:r>
                        <a:rPr lang="en-US" sz="1000"/>
                        <a:t>126</a:t>
                      </a:r>
                      <a:endParaRPr lang="en-US" sz="1000"/>
                    </a:p>
                  </a:txBody>
                  <a:tcPr/>
                </a:tc>
                <a:tc>
                  <a:txBody>
                    <a:bodyPr/>
                    <a:lstStyle/>
                    <a:p>
                      <a:r>
                        <a:rPr lang="en-US" sz="1000"/>
                        <a:t>1629</a:t>
                      </a:r>
                      <a:endParaRPr lang="en-US" sz="1000"/>
                    </a:p>
                  </a:txBody>
                  <a:tcPr/>
                </a:tc>
                <a:tc>
                  <a:txBody>
                    <a:bodyPr/>
                    <a:lstStyle/>
                    <a:p>
                      <a:r>
                        <a:rPr lang="en-US" sz="1000"/>
                        <a:t>147</a:t>
                      </a:r>
                      <a:endParaRPr lang="en-US" sz="1000"/>
                    </a:p>
                  </a:txBody>
                  <a:tcPr/>
                </a:tc>
                <a:tc>
                  <a:txBody>
                    <a:bodyPr/>
                    <a:lstStyle/>
                    <a:p>
                      <a:r>
                        <a:rPr lang="en-US" sz="1000"/>
                        <a:t>19</a:t>
                      </a:r>
                      <a:endParaRPr lang="en-US" sz="1000"/>
                    </a:p>
                  </a:txBody>
                  <a:tcPr/>
                </a:tc>
                <a:tc>
                  <a:txBody>
                    <a:bodyPr/>
                    <a:lstStyle/>
                    <a:p>
                      <a:r>
                        <a:rPr lang="en-US" sz="1000"/>
                        <a:t>1</a:t>
                      </a:r>
                      <a:endParaRPr lang="en-US" sz="1000"/>
                    </a:p>
                  </a:txBody>
                  <a:tcPr/>
                </a:tc>
                <a:tc>
                  <a:txBody>
                    <a:bodyPr/>
                    <a:lstStyle/>
                    <a:p>
                      <a:r>
                        <a:rPr lang="en-US" sz="1000"/>
                        <a:t>0.1969%</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332979352"/>
                  </a:ext>
                </a:extLst>
              </a:tr>
              <a:tr h="370840">
                <a:tc>
                  <a:txBody>
                    <a:bodyPr/>
                    <a:lstStyle/>
                    <a:p>
                      <a:r>
                        <a:rPr lang="nl-NL" sz="1000"/>
                        <a:t>Al Ahli Bank of Kuwait</a:t>
                      </a:r>
                      <a:endParaRPr lang="en-US" sz="1000"/>
                    </a:p>
                  </a:txBody>
                  <a:tcPr/>
                </a:tc>
                <a:tc>
                  <a:txBody>
                    <a:bodyPr/>
                    <a:lstStyle/>
                    <a:p>
                      <a:r>
                        <a:rPr lang="en-US" sz="1000"/>
                        <a:t>10543</a:t>
                      </a:r>
                      <a:endParaRPr lang="en-US" sz="1000"/>
                    </a:p>
                  </a:txBody>
                  <a:tcPr/>
                </a:tc>
                <a:tc>
                  <a:txBody>
                    <a:bodyPr/>
                    <a:lstStyle/>
                    <a:p>
                      <a:r>
                        <a:rPr lang="en-US" sz="1000"/>
                        <a:t>1175</a:t>
                      </a:r>
                      <a:endParaRPr lang="en-US" sz="1000"/>
                    </a:p>
                  </a:txBody>
                  <a:tcPr/>
                </a:tc>
                <a:tc>
                  <a:txBody>
                    <a:bodyPr/>
                    <a:lstStyle/>
                    <a:p>
                      <a:r>
                        <a:rPr lang="en-US" sz="1000"/>
                        <a:t>103</a:t>
                      </a:r>
                      <a:endParaRPr lang="en-US" sz="1000"/>
                    </a:p>
                  </a:txBody>
                  <a:tcPr/>
                </a:tc>
                <a:tc>
                  <a:txBody>
                    <a:bodyPr/>
                    <a:lstStyle/>
                    <a:p>
                      <a:r>
                        <a:rPr lang="en-US" sz="1000"/>
                        <a:t>407</a:t>
                      </a:r>
                      <a:endParaRPr lang="en-US" sz="1000"/>
                    </a:p>
                  </a:txBody>
                  <a:tcPr/>
                </a:tc>
                <a:tc>
                  <a:txBody>
                    <a:bodyPr/>
                    <a:lstStyle/>
                    <a:p>
                      <a:r>
                        <a:rPr lang="en-US" sz="1000"/>
                        <a:t>17</a:t>
                      </a:r>
                      <a:endParaRPr lang="en-US" sz="1000"/>
                    </a:p>
                  </a:txBody>
                  <a:tcPr/>
                </a:tc>
                <a:tc>
                  <a:txBody>
                    <a:bodyPr/>
                    <a:lstStyle/>
                    <a:p>
                      <a:r>
                        <a:rPr lang="en-US" sz="1000"/>
                        <a:t>6</a:t>
                      </a:r>
                      <a:endParaRPr lang="en-US" sz="1000"/>
                    </a:p>
                  </a:txBody>
                  <a:tcPr/>
                </a:tc>
                <a:tc>
                  <a:txBody>
                    <a:bodyPr/>
                    <a:lstStyle/>
                    <a:p>
                      <a:r>
                        <a:rPr lang="en-US" sz="1000"/>
                        <a:t>5</a:t>
                      </a:r>
                      <a:endParaRPr lang="en-US" sz="1000"/>
                    </a:p>
                  </a:txBody>
                  <a:tcPr/>
                </a:tc>
                <a:tc>
                  <a:txBody>
                    <a:bodyPr/>
                    <a:lstStyle/>
                    <a:p>
                      <a:r>
                        <a:rPr lang="en-US" sz="1000"/>
                        <a:t>0.0419%</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323477555"/>
                  </a:ext>
                </a:extLst>
              </a:tr>
              <a:tr h="370840">
                <a:tc>
                  <a:txBody>
                    <a:bodyPr/>
                    <a:lstStyle/>
                    <a:p>
                      <a:r>
                        <a:rPr lang="en-US" sz="1000"/>
                        <a:t>Burgan Bank</a:t>
                      </a:r>
                      <a:endParaRPr lang="en-US" sz="1000"/>
                    </a:p>
                  </a:txBody>
                  <a:tcPr/>
                </a:tc>
                <a:tc>
                  <a:txBody>
                    <a:bodyPr/>
                    <a:lstStyle/>
                    <a:p>
                      <a:r>
                        <a:rPr lang="en-US" sz="1000"/>
                        <a:t>8796</a:t>
                      </a:r>
                      <a:endParaRPr lang="en-US" sz="1000"/>
                    </a:p>
                  </a:txBody>
                  <a:tcPr/>
                </a:tc>
                <a:tc>
                  <a:txBody>
                    <a:bodyPr/>
                    <a:lstStyle/>
                    <a:p>
                      <a:r>
                        <a:rPr lang="en-US" sz="1000"/>
                        <a:t>53</a:t>
                      </a:r>
                      <a:endParaRPr lang="en-US" sz="1000"/>
                    </a:p>
                  </a:txBody>
                  <a:tcPr/>
                </a:tc>
                <a:tc>
                  <a:txBody>
                    <a:bodyPr/>
                    <a:lstStyle/>
                    <a:p>
                      <a:r>
                        <a:rPr lang="en-US" sz="1000"/>
                        <a:t>42</a:t>
                      </a:r>
                      <a:endParaRPr lang="en-US" sz="1000"/>
                    </a:p>
                  </a:txBody>
                  <a:tcPr/>
                </a:tc>
                <a:tc>
                  <a:txBody>
                    <a:bodyPr/>
                    <a:lstStyle/>
                    <a:p>
                      <a:r>
                        <a:rPr lang="en-US" sz="1000"/>
                        <a:t>107</a:t>
                      </a:r>
                      <a:endParaRPr lang="en-US" sz="1000"/>
                    </a:p>
                  </a:txBody>
                  <a:tcPr/>
                </a:tc>
                <a:tc>
                  <a:txBody>
                    <a:bodyPr/>
                    <a:lstStyle/>
                    <a:p>
                      <a:r>
                        <a:rPr lang="en-US" sz="1000"/>
                        <a:t>10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0.0318%</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396625156"/>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30884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8025227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038281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9116385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12/09/2016 - 12/15/2016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43458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1490714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05058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0458563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05331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 Per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058092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12/15/2016 - 12/19/2016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07240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Radar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3507685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29505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 Type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0175485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11310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 - 1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08228485"/>
                    </a:ext>
                  </a:extLst>
                </a:gridCol>
                <a:gridCol w="1234440">
                  <a:extLst>
                    <a:ext uri="{9D8B030D-6E8A-4147-A177-3AD203B41FA5}">
                      <a16:colId xmlns:a16="http://schemas.microsoft.com/office/drawing/2014/main" val="1329012967"/>
                    </a:ext>
                  </a:extLst>
                </a:gridCol>
                <a:gridCol w="1234440">
                  <a:extLst>
                    <a:ext uri="{9D8B030D-6E8A-4147-A177-3AD203B41FA5}">
                      <a16:colId xmlns:a16="http://schemas.microsoft.com/office/drawing/2014/main" val="3324424333"/>
                    </a:ext>
                  </a:extLst>
                </a:gridCol>
                <a:gridCol w="1234440">
                  <a:extLst>
                    <a:ext uri="{9D8B030D-6E8A-4147-A177-3AD203B41FA5}">
                      <a16:colId xmlns:a16="http://schemas.microsoft.com/office/drawing/2014/main" val="612100102"/>
                    </a:ext>
                  </a:extLst>
                </a:gridCol>
                <a:gridCol w="1234440">
                  <a:extLst>
                    <a:ext uri="{9D8B030D-6E8A-4147-A177-3AD203B41FA5}">
                      <a16:colId xmlns:a16="http://schemas.microsoft.com/office/drawing/2014/main" val="840523045"/>
                    </a:ext>
                  </a:extLst>
                </a:gridCol>
                <a:gridCol w="1234440">
                  <a:extLst>
                    <a:ext uri="{9D8B030D-6E8A-4147-A177-3AD203B41FA5}">
                      <a16:colId xmlns:a16="http://schemas.microsoft.com/office/drawing/2014/main" val="1549121682"/>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Reactions per Post</a:t>
                      </a:r>
                      <a:endParaRPr lang="en-US" sz="1000"/>
                    </a:p>
                  </a:txBody>
                  <a:tcPr/>
                </a:tc>
                <a:tc>
                  <a:txBody>
                    <a:bodyPr/>
                    <a:lstStyle/>
                    <a:p>
                      <a:r>
                        <a:rPr lang="en-US" sz="1000"/>
                        <a:t>Comments per Post</a:t>
                      </a:r>
                      <a:endParaRPr lang="en-US" sz="1000"/>
                    </a:p>
                  </a:txBody>
                  <a:tcPr/>
                </a:tc>
                <a:tc>
                  <a:txBody>
                    <a:bodyPr/>
                    <a:lstStyle/>
                    <a:p>
                      <a:r>
                        <a:rPr lang="en-US" sz="1000"/>
                        <a:t>Shares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2331591686"/>
                  </a:ext>
                </a:extLst>
              </a:tr>
              <a:tr h="370840">
                <a:tc>
                  <a:txBody>
                    <a:bodyPr/>
                    <a:lstStyle/>
                    <a:p>
                      <a:r>
                        <a:rPr lang="en-US" sz="1000"/>
                        <a:t>#ABK_Sunday</a:t>
                      </a:r>
                      <a:endParaRPr lang="en-US" sz="1000"/>
                    </a:p>
                  </a:txBody>
                  <a:tcPr/>
                </a:tc>
                <a:tc>
                  <a:txBody>
                    <a:bodyPr/>
                    <a:lstStyle/>
                    <a:p>
                      <a:r>
                        <a:rPr lang="en-US" sz="1000"/>
                        <a:t>4</a:t>
                      </a:r>
                      <a:endParaRPr lang="en-US" sz="1000"/>
                    </a:p>
                  </a:txBody>
                  <a:tcPr/>
                </a:tc>
                <a:tc>
                  <a:txBody>
                    <a:bodyPr/>
                    <a:lstStyle/>
                    <a:p>
                      <a:r>
                        <a:rPr lang="en-US" sz="1000"/>
                        <a:t>7.25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7.25</a:t>
                      </a:r>
                      <a:endParaRPr lang="en-US" sz="1000"/>
                    </a:p>
                  </a:txBody>
                  <a:tcPr/>
                </a:tc>
                <a:extLst>
                  <a:ext uri="{0D108BD9-81ED-4DB2-BD59-A6C34878D82A}">
                    <a16:rowId xmlns:a16="http://schemas.microsoft.com/office/drawing/2014/main" val="2056141168"/>
                  </a:ext>
                </a:extLst>
              </a:tr>
              <a:tr h="370840">
                <a:tc>
                  <a:txBody>
                    <a:bodyPr/>
                    <a:lstStyle/>
                    <a:p>
                      <a:r>
                        <a:rPr lang="ar-AE" sz="1000"/>
                        <a:t>#قطر</a:t>
                      </a:r>
                      <a:endParaRPr lang="en-US" sz="1000"/>
                    </a:p>
                  </a:txBody>
                  <a:tcPr/>
                </a:tc>
                <a:tc>
                  <a:txBody>
                    <a:bodyPr/>
                    <a:lstStyle/>
                    <a:p>
                      <a:r>
                        <a:rPr lang="en-US" sz="1000"/>
                        <a:t>2</a:t>
                      </a:r>
                      <a:endParaRPr lang="en-US" sz="1000"/>
                    </a:p>
                  </a:txBody>
                  <a:tcPr/>
                </a:tc>
                <a:tc>
                  <a:txBody>
                    <a:bodyPr/>
                    <a:lstStyle/>
                    <a:p>
                      <a:r>
                        <a:rPr lang="en-US" sz="1000"/>
                        <a:t>4.5</a:t>
                      </a:r>
                      <a:endParaRPr lang="en-US" sz="1000"/>
                    </a:p>
                  </a:txBody>
                  <a:tcPr/>
                </a:tc>
                <a:tc>
                  <a:txBody>
                    <a:bodyPr/>
                    <a:lstStyle/>
                    <a:p>
                      <a:r>
                        <a:rPr lang="en-US" sz="1000"/>
                        <a:t>0</a:t>
                      </a:r>
                      <a:endParaRPr lang="en-US" sz="1000"/>
                    </a:p>
                  </a:txBody>
                  <a:tcPr/>
                </a:tc>
                <a:tc>
                  <a:txBody>
                    <a:bodyPr/>
                    <a:lstStyle/>
                    <a:p>
                      <a:r>
                        <a:rPr lang="en-US" sz="1000"/>
                        <a:t>0.5</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1665966088"/>
                  </a:ext>
                </a:extLst>
              </a:tr>
              <a:tr h="370840">
                <a:tc>
                  <a:txBody>
                    <a:bodyPr/>
                    <a:lstStyle/>
                    <a:p>
                      <a:r>
                        <a:rPr lang="en-US" sz="1000"/>
                        <a:t>#abk_kuwait</a:t>
                      </a:r>
                      <a:endParaRPr lang="en-US" sz="1000"/>
                    </a:p>
                  </a:txBody>
                  <a:tcPr/>
                </a:tc>
                <a:tc>
                  <a:txBody>
                    <a:bodyPr/>
                    <a:lstStyle/>
                    <a:p>
                      <a:r>
                        <a:rPr lang="en-US" sz="1000"/>
                        <a:t>2</a:t>
                      </a:r>
                      <a:endParaRPr lang="en-US" sz="1000"/>
                    </a:p>
                  </a:txBody>
                  <a:tcPr/>
                </a:tc>
                <a:tc>
                  <a:txBody>
                    <a:bodyPr/>
                    <a:lstStyle/>
                    <a:p>
                      <a:r>
                        <a:rPr lang="en-US" sz="1000"/>
                        <a:t>4.5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4.5</a:t>
                      </a:r>
                      <a:endParaRPr lang="en-US" sz="1000"/>
                    </a:p>
                  </a:txBody>
                  <a:tcPr/>
                </a:tc>
                <a:extLst>
                  <a:ext uri="{0D108BD9-81ED-4DB2-BD59-A6C34878D82A}">
                    <a16:rowId xmlns:a16="http://schemas.microsoft.com/office/drawing/2014/main" val="1063756061"/>
                  </a:ext>
                </a:extLst>
              </a:tr>
              <a:tr h="370840">
                <a:tc>
                  <a:txBody>
                    <a:bodyPr/>
                    <a:lstStyle/>
                    <a:p>
                      <a:r>
                        <a:rPr lang="en-US" sz="1000"/>
                        <a:t>#abk_cares</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tc>
                  <a:txBody>
                    <a:bodyPr/>
                    <a:lstStyle/>
                    <a:p>
                      <a:r>
                        <a:rPr lang="en-US" sz="1000"/>
                        <a:t>0.66666666666667</a:t>
                      </a:r>
                      <a:endParaRPr lang="en-US" sz="1000"/>
                    </a:p>
                  </a:txBody>
                  <a:tcPr/>
                </a:tc>
                <a:tc>
                  <a:txBody>
                    <a:bodyPr/>
                    <a:lstStyle/>
                    <a:p>
                      <a:r>
                        <a:rPr lang="en-US" sz="1000"/>
                        <a:t>0</a:t>
                      </a:r>
                      <a:endParaRPr lang="en-US" sz="1000"/>
                    </a:p>
                  </a:txBody>
                  <a:tcPr/>
                </a:tc>
                <a:tc>
                  <a:txBody>
                    <a:bodyPr/>
                    <a:lstStyle/>
                    <a:p>
                      <a:r>
                        <a:rPr lang="en-US" sz="1000"/>
                        <a:t>3.6666666666667</a:t>
                      </a:r>
                      <a:endParaRPr lang="en-US" sz="1000"/>
                    </a:p>
                  </a:txBody>
                  <a:tcPr/>
                </a:tc>
                <a:extLst>
                  <a:ext uri="{0D108BD9-81ED-4DB2-BD59-A6C34878D82A}">
                    <a16:rowId xmlns:a16="http://schemas.microsoft.com/office/drawing/2014/main" val="3388957878"/>
                  </a:ext>
                </a:extLst>
              </a:tr>
              <a:tr h="370840">
                <a:tc>
                  <a:txBody>
                    <a:bodyPr/>
                    <a:lstStyle/>
                    <a:p>
                      <a:r>
                        <a:rPr lang="en-US" sz="1000"/>
                        <a:t>#ABK_Cards</a:t>
                      </a:r>
                      <a:endParaRPr lang="en-US" sz="1000"/>
                    </a:p>
                  </a:txBody>
                  <a:tcPr/>
                </a:tc>
                <a:tc>
                  <a:txBody>
                    <a:bodyPr/>
                    <a:lstStyle/>
                    <a:p>
                      <a:r>
                        <a:rPr lang="en-US" sz="1000"/>
                        <a:t>10</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0.2</a:t>
                      </a:r>
                      <a:endParaRPr lang="en-US" sz="1000"/>
                    </a:p>
                  </a:txBody>
                  <a:tcPr/>
                </a:tc>
                <a:tc>
                  <a:txBody>
                    <a:bodyPr/>
                    <a:lstStyle/>
                    <a:p>
                      <a:r>
                        <a:rPr lang="en-US" sz="1000"/>
                        <a:t>4.2</a:t>
                      </a:r>
                      <a:endParaRPr lang="en-US" sz="1000"/>
                    </a:p>
                  </a:txBody>
                  <a:tcPr/>
                </a:tc>
                <a:extLst>
                  <a:ext uri="{0D108BD9-81ED-4DB2-BD59-A6C34878D82A}">
                    <a16:rowId xmlns:a16="http://schemas.microsoft.com/office/drawing/2014/main" val="2490374397"/>
                  </a:ext>
                </a:extLst>
              </a:tr>
              <a:tr h="370840">
                <a:tc>
                  <a:txBody>
                    <a:bodyPr/>
                    <a:lstStyle/>
                    <a:p>
                      <a:r>
                        <a:rPr lang="en-US" sz="1000"/>
                        <a:t>#abk_fridays</a:t>
                      </a:r>
                      <a:endParaRPr lang="en-US" sz="1000"/>
                    </a:p>
                  </a:txBody>
                  <a:tcPr/>
                </a:tc>
                <a:tc>
                  <a:txBody>
                    <a:bodyPr/>
                    <a:lstStyle/>
                    <a:p>
                      <a:r>
                        <a:rPr lang="en-US" sz="1000"/>
                        <a:t>2</a:t>
                      </a:r>
                      <a:endParaRPr lang="en-US" sz="1000"/>
                    </a:p>
                  </a:txBody>
                  <a:tcPr/>
                </a:tc>
                <a:tc>
                  <a:txBody>
                    <a:bodyPr/>
                    <a:lstStyle/>
                    <a:p>
                      <a:r>
                        <a:rPr lang="en-US" sz="1000"/>
                        <a:t>2.5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2.5</a:t>
                      </a:r>
                      <a:endParaRPr lang="en-US" sz="1000"/>
                    </a:p>
                  </a:txBody>
                  <a:tcPr/>
                </a:tc>
                <a:extLst>
                  <a:ext uri="{0D108BD9-81ED-4DB2-BD59-A6C34878D82A}">
                    <a16:rowId xmlns:a16="http://schemas.microsoft.com/office/drawing/2014/main" val="1702254942"/>
                  </a:ext>
                </a:extLst>
              </a:tr>
              <a:tr h="370840">
                <a:tc>
                  <a:txBody>
                    <a:bodyPr/>
                    <a:lstStyle/>
                    <a:p>
                      <a:r>
                        <a:rPr lang="en-US" sz="1000"/>
                        <a:t>#Ahlan_Ahli</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tc>
                  <a:txBody>
                    <a:bodyPr/>
                    <a:lstStyle/>
                    <a:p>
                      <a:r>
                        <a:rPr lang="en-US" sz="1000"/>
                        <a:t>0.33333333333333</a:t>
                      </a:r>
                      <a:endParaRPr lang="en-US" sz="1000"/>
                    </a:p>
                  </a:txBody>
                  <a:tcPr/>
                </a:tc>
                <a:tc>
                  <a:txBody>
                    <a:bodyPr/>
                    <a:lstStyle/>
                    <a:p>
                      <a:r>
                        <a:rPr lang="en-US" sz="1000"/>
                        <a:t>0</a:t>
                      </a:r>
                      <a:endParaRPr lang="en-US" sz="1000"/>
                    </a:p>
                  </a:txBody>
                  <a:tcPr/>
                </a:tc>
                <a:tc>
                  <a:txBody>
                    <a:bodyPr/>
                    <a:lstStyle/>
                    <a:p>
                      <a:r>
                        <a:rPr lang="en-US" sz="1000"/>
                        <a:t>3.3333333333333</a:t>
                      </a:r>
                      <a:endParaRPr lang="en-US" sz="1000"/>
                    </a:p>
                  </a:txBody>
                  <a:tcPr/>
                </a:tc>
                <a:extLst>
                  <a:ext uri="{0D108BD9-81ED-4DB2-BD59-A6C34878D82A}">
                    <a16:rowId xmlns:a16="http://schemas.microsoft.com/office/drawing/2014/main" val="62878784"/>
                  </a:ext>
                </a:extLst>
              </a:tr>
              <a:tr h="370840">
                <a:tc>
                  <a:txBody>
                    <a:bodyPr/>
                    <a:lstStyle/>
                    <a:p>
                      <a:r>
                        <a:rPr lang="en-US" sz="1000"/>
                        <a:t>#Simpler_Banking</a:t>
                      </a:r>
                      <a:endParaRPr lang="en-US" sz="1000"/>
                    </a:p>
                  </a:txBody>
                  <a:tcPr/>
                </a:tc>
                <a:tc>
                  <a:txBody>
                    <a:bodyPr/>
                    <a:lstStyle/>
                    <a:p>
                      <a:r>
                        <a:rPr lang="en-US" sz="1000"/>
                        <a:t>14</a:t>
                      </a:r>
                      <a:endParaRPr lang="en-US" sz="1000"/>
                    </a:p>
                  </a:txBody>
                  <a:tcPr/>
                </a:tc>
                <a:tc>
                  <a:txBody>
                    <a:bodyPr/>
                    <a:lstStyle/>
                    <a:p>
                      <a:r>
                        <a:rPr lang="en-US" sz="1000"/>
                        <a:t>2.7142857142857</a:t>
                      </a:r>
                      <a:endParaRPr lang="en-US" sz="1000"/>
                    </a:p>
                  </a:txBody>
                  <a:tcPr/>
                </a:tc>
                <a:tc>
                  <a:txBody>
                    <a:bodyPr/>
                    <a:lstStyle/>
                    <a:p>
                      <a:r>
                        <a:rPr lang="en-US" sz="1000"/>
                        <a:t>0</a:t>
                      </a:r>
                      <a:endParaRPr lang="en-US" sz="1000"/>
                    </a:p>
                  </a:txBody>
                  <a:tcPr/>
                </a:tc>
                <a:tc>
                  <a:txBody>
                    <a:bodyPr/>
                    <a:lstStyle/>
                    <a:p>
                      <a:r>
                        <a:rPr lang="en-US" sz="1000"/>
                        <a:t>0.071428571428571</a:t>
                      </a:r>
                      <a:endParaRPr lang="en-US" sz="1000"/>
                    </a:p>
                  </a:txBody>
                  <a:tcPr/>
                </a:tc>
                <a:tc>
                  <a:txBody>
                    <a:bodyPr/>
                    <a:lstStyle/>
                    <a:p>
                      <a:r>
                        <a:rPr lang="en-US" sz="1000"/>
                        <a:t>2.7857142857143</a:t>
                      </a:r>
                      <a:endParaRPr lang="en-US" sz="1000"/>
                    </a:p>
                  </a:txBody>
                  <a:tcPr/>
                </a:tc>
                <a:extLst>
                  <a:ext uri="{0D108BD9-81ED-4DB2-BD59-A6C34878D82A}">
                    <a16:rowId xmlns:a16="http://schemas.microsoft.com/office/drawing/2014/main" val="2658892927"/>
                  </a:ext>
                </a:extLst>
              </a:tr>
              <a:tr h="370840">
                <a:tc>
                  <a:txBody>
                    <a:bodyPr/>
                    <a:lstStyle/>
                    <a:p>
                      <a:r>
                        <a:rPr lang="en-US" sz="1000"/>
                        <a:t>#abk_salaries</a:t>
                      </a:r>
                      <a:endParaRPr lang="en-US" sz="1000"/>
                    </a:p>
                  </a:txBody>
                  <a:tcPr/>
                </a:tc>
                <a:tc>
                  <a:txBody>
                    <a:bodyPr/>
                    <a:lstStyle/>
                    <a:p>
                      <a:r>
                        <a:rPr lang="en-US" sz="1000"/>
                        <a:t>3</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0.33333333333333</a:t>
                      </a:r>
                      <a:endParaRPr lang="en-US" sz="1000"/>
                    </a:p>
                  </a:txBody>
                  <a:tcPr/>
                </a:tc>
                <a:tc>
                  <a:txBody>
                    <a:bodyPr/>
                    <a:lstStyle/>
                    <a:p>
                      <a:r>
                        <a:rPr lang="en-US" sz="1000"/>
                        <a:t>4.3333333333333</a:t>
                      </a:r>
                      <a:endParaRPr lang="en-US" sz="1000"/>
                    </a:p>
                  </a:txBody>
                  <a:tcPr/>
                </a:tc>
                <a:extLst>
                  <a:ext uri="{0D108BD9-81ED-4DB2-BD59-A6C34878D82A}">
                    <a16:rowId xmlns:a16="http://schemas.microsoft.com/office/drawing/2014/main" val="214893134"/>
                  </a:ext>
                </a:extLst>
              </a:tr>
              <a:tr h="370840">
                <a:tc>
                  <a:txBody>
                    <a:bodyPr/>
                    <a:lstStyle/>
                    <a:p>
                      <a:r>
                        <a:rPr lang="en-US" sz="1000"/>
                        <a:t>#ABK_Loans</a:t>
                      </a:r>
                      <a:endParaRPr lang="en-US" sz="1000"/>
                    </a:p>
                  </a:txBody>
                  <a:tcPr/>
                </a:tc>
                <a:tc>
                  <a:txBody>
                    <a:bodyPr/>
                    <a:lstStyle/>
                    <a:p>
                      <a:r>
                        <a:rPr lang="en-US" sz="1000"/>
                        <a:t>3</a:t>
                      </a:r>
                      <a:endParaRPr lang="en-US" sz="1000"/>
                    </a:p>
                  </a:txBody>
                  <a:tcPr/>
                </a:tc>
                <a:tc>
                  <a:txBody>
                    <a:bodyPr/>
                    <a:lstStyle/>
                    <a:p>
                      <a:r>
                        <a:rPr lang="en-US" sz="1000"/>
                        <a:t>2.3333333333333</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2.3333333333333</a:t>
                      </a:r>
                      <a:endParaRPr lang="en-US" sz="1000"/>
                    </a:p>
                  </a:txBody>
                  <a:tcPr/>
                </a:tc>
                <a:extLst>
                  <a:ext uri="{0D108BD9-81ED-4DB2-BD59-A6C34878D82A}">
                    <a16:rowId xmlns:a16="http://schemas.microsoft.com/office/drawing/2014/main" val="3616704266"/>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23512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 - 2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86865922"/>
                    </a:ext>
                  </a:extLst>
                </a:gridCol>
                <a:gridCol w="1234440">
                  <a:extLst>
                    <a:ext uri="{9D8B030D-6E8A-4147-A177-3AD203B41FA5}">
                      <a16:colId xmlns:a16="http://schemas.microsoft.com/office/drawing/2014/main" val="1864932751"/>
                    </a:ext>
                  </a:extLst>
                </a:gridCol>
                <a:gridCol w="1234440">
                  <a:extLst>
                    <a:ext uri="{9D8B030D-6E8A-4147-A177-3AD203B41FA5}">
                      <a16:colId xmlns:a16="http://schemas.microsoft.com/office/drawing/2014/main" val="1586634115"/>
                    </a:ext>
                  </a:extLst>
                </a:gridCol>
                <a:gridCol w="1234440">
                  <a:extLst>
                    <a:ext uri="{9D8B030D-6E8A-4147-A177-3AD203B41FA5}">
                      <a16:colId xmlns:a16="http://schemas.microsoft.com/office/drawing/2014/main" val="1087357285"/>
                    </a:ext>
                  </a:extLst>
                </a:gridCol>
                <a:gridCol w="1234440">
                  <a:extLst>
                    <a:ext uri="{9D8B030D-6E8A-4147-A177-3AD203B41FA5}">
                      <a16:colId xmlns:a16="http://schemas.microsoft.com/office/drawing/2014/main" val="3167592413"/>
                    </a:ext>
                  </a:extLst>
                </a:gridCol>
                <a:gridCol w="1234440">
                  <a:extLst>
                    <a:ext uri="{9D8B030D-6E8A-4147-A177-3AD203B41FA5}">
                      <a16:colId xmlns:a16="http://schemas.microsoft.com/office/drawing/2014/main" val="648218483"/>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Reactions per Post</a:t>
                      </a:r>
                      <a:endParaRPr lang="en-US" sz="1000"/>
                    </a:p>
                  </a:txBody>
                  <a:tcPr/>
                </a:tc>
                <a:tc>
                  <a:txBody>
                    <a:bodyPr/>
                    <a:lstStyle/>
                    <a:p>
                      <a:r>
                        <a:rPr lang="en-US" sz="1000"/>
                        <a:t>Comments per Post</a:t>
                      </a:r>
                      <a:endParaRPr lang="en-US" sz="1000"/>
                    </a:p>
                  </a:txBody>
                  <a:tcPr/>
                </a:tc>
                <a:tc>
                  <a:txBody>
                    <a:bodyPr/>
                    <a:lstStyle/>
                    <a:p>
                      <a:r>
                        <a:rPr lang="en-US" sz="1000"/>
                        <a:t>Shares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3103648583"/>
                  </a:ext>
                </a:extLst>
              </a:tr>
              <a:tr h="370840">
                <a:tc>
                  <a:txBody>
                    <a:bodyPr/>
                    <a:lstStyle/>
                    <a:p>
                      <a:r>
                        <a:rPr lang="ar-AE" sz="1000"/>
                        <a:t>#الأهلي_أسهل</a:t>
                      </a:r>
                      <a:endParaRPr lang="en-US" sz="1000"/>
                    </a:p>
                  </a:txBody>
                  <a:tcPr/>
                </a:tc>
                <a:tc>
                  <a:txBody>
                    <a:bodyPr/>
                    <a:lstStyle/>
                    <a:p>
                      <a:r>
                        <a:rPr lang="en-US" sz="1000"/>
                        <a:t>14</a:t>
                      </a:r>
                      <a:endParaRPr lang="en-US" sz="1000"/>
                    </a:p>
                  </a:txBody>
                  <a:tcPr/>
                </a:tc>
                <a:tc>
                  <a:txBody>
                    <a:bodyPr/>
                    <a:lstStyle/>
                    <a:p>
                      <a:r>
                        <a:rPr lang="en-US" sz="1000"/>
                        <a:t>2.9285714285714</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2.9285714285714</a:t>
                      </a:r>
                      <a:endParaRPr lang="en-US" sz="1000"/>
                    </a:p>
                  </a:txBody>
                  <a:tcPr/>
                </a:tc>
                <a:extLst>
                  <a:ext uri="{0D108BD9-81ED-4DB2-BD59-A6C34878D82A}">
                    <a16:rowId xmlns:a16="http://schemas.microsoft.com/office/drawing/2014/main" val="2036944262"/>
                  </a:ext>
                </a:extLst>
              </a:tr>
              <a:tr h="370840">
                <a:tc>
                  <a:txBody>
                    <a:bodyPr/>
                    <a:lstStyle/>
                    <a:p>
                      <a:r>
                        <a:rPr lang="en-US" sz="1000"/>
                        <a:t>#Salary_Transfer</a:t>
                      </a:r>
                      <a:endParaRPr lang="en-US" sz="1000"/>
                    </a:p>
                  </a:txBody>
                  <a:tcPr/>
                </a:tc>
                <a:tc>
                  <a:txBody>
                    <a:bodyPr/>
                    <a:lstStyle/>
                    <a:p>
                      <a:r>
                        <a:rPr lang="en-US" sz="1000"/>
                        <a:t>5</a:t>
                      </a:r>
                      <a:endParaRPr lang="en-US" sz="1000"/>
                    </a:p>
                  </a:txBody>
                  <a:tcPr/>
                </a:tc>
                <a:tc>
                  <a:txBody>
                    <a:bodyPr/>
                    <a:lstStyle/>
                    <a:p>
                      <a:r>
                        <a:rPr lang="en-US" sz="1000"/>
                        <a:t>3.2</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3.2</a:t>
                      </a:r>
                      <a:endParaRPr lang="en-US" sz="1000"/>
                    </a:p>
                  </a:txBody>
                  <a:tcPr/>
                </a:tc>
                <a:extLst>
                  <a:ext uri="{0D108BD9-81ED-4DB2-BD59-A6C34878D82A}">
                    <a16:rowId xmlns:a16="http://schemas.microsoft.com/office/drawing/2014/main" val="3054561709"/>
                  </a:ext>
                </a:extLst>
              </a:tr>
              <a:tr h="370840">
                <a:tc>
                  <a:txBody>
                    <a:bodyPr/>
                    <a:lstStyle/>
                    <a:p>
                      <a:r>
                        <a:rPr lang="en-US" sz="1000"/>
                        <a:t>#ABK_Award</a:t>
                      </a:r>
                      <a:endParaRPr lang="en-US" sz="1000"/>
                    </a:p>
                  </a:txBody>
                  <a:tcPr/>
                </a:tc>
                <a:tc>
                  <a:txBody>
                    <a:bodyPr/>
                    <a:lstStyle/>
                    <a:p>
                      <a:r>
                        <a:rPr lang="en-US" sz="1000"/>
                        <a:t>2</a:t>
                      </a:r>
                      <a:endParaRPr lang="en-US" sz="1000"/>
                    </a:p>
                  </a:txBody>
                  <a:tcPr/>
                </a:tc>
                <a:tc>
                  <a:txBody>
                    <a:bodyPr/>
                    <a:lstStyle/>
                    <a:p>
                      <a:r>
                        <a:rPr lang="en-US" sz="1000"/>
                        <a:t>3.5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3.5</a:t>
                      </a:r>
                      <a:endParaRPr lang="en-US" sz="1000"/>
                    </a:p>
                  </a:txBody>
                  <a:tcPr/>
                </a:tc>
                <a:extLst>
                  <a:ext uri="{0D108BD9-81ED-4DB2-BD59-A6C34878D82A}">
                    <a16:rowId xmlns:a16="http://schemas.microsoft.com/office/drawing/2014/main" val="469445926"/>
                  </a:ext>
                </a:extLst>
              </a:tr>
              <a:tr h="370840">
                <a:tc>
                  <a:txBody>
                    <a:bodyPr/>
                    <a:lstStyle/>
                    <a:p>
                      <a:r>
                        <a:rPr lang="en-US" sz="1000"/>
                        <a:t>#ABK_ATM</a:t>
                      </a:r>
                      <a:endParaRPr lang="en-US" sz="1000"/>
                    </a:p>
                  </a:txBody>
                  <a:tcPr/>
                </a:tc>
                <a:tc>
                  <a:txBody>
                    <a:bodyPr/>
                    <a:lstStyle/>
                    <a:p>
                      <a:r>
                        <a:rPr lang="en-US" sz="1000"/>
                        <a:t>2</a:t>
                      </a:r>
                      <a:endParaRPr lang="en-US" sz="1000"/>
                    </a:p>
                  </a:txBody>
                  <a:tcPr/>
                </a:tc>
                <a:tc>
                  <a:txBody>
                    <a:bodyPr/>
                    <a:lstStyle/>
                    <a:p>
                      <a:r>
                        <a:rPr lang="en-US" sz="1000"/>
                        <a:t>3.5</a:t>
                      </a:r>
                      <a:endParaRPr lang="en-US" sz="1000"/>
                    </a:p>
                  </a:txBody>
                  <a:tcPr/>
                </a:tc>
                <a:tc>
                  <a:txBody>
                    <a:bodyPr/>
                    <a:lstStyle/>
                    <a:p>
                      <a:r>
                        <a:rPr lang="en-US" sz="1000"/>
                        <a:t>1.5</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2010068882"/>
                  </a:ext>
                </a:extLst>
              </a:tr>
              <a:tr h="370840">
                <a:tc>
                  <a:txBody>
                    <a:bodyPr/>
                    <a:lstStyle/>
                    <a:p>
                      <a:r>
                        <a:rPr lang="en-US" sz="1000"/>
                        <a:t>#ABK_Cares</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977038940"/>
                  </a:ext>
                </a:extLst>
              </a:tr>
              <a:tr h="370840">
                <a:tc>
                  <a:txBody>
                    <a:bodyPr/>
                    <a:lstStyle/>
                    <a:p>
                      <a:r>
                        <a:rPr lang="en-US" sz="1000"/>
                        <a:t>#ABK_Salaries</a:t>
                      </a:r>
                      <a:endParaRPr lang="en-US" sz="1000"/>
                    </a:p>
                  </a:txBody>
                  <a:tcPr/>
                </a:tc>
                <a:tc>
                  <a:txBody>
                    <a:bodyPr/>
                    <a:lstStyle/>
                    <a:p>
                      <a:r>
                        <a:rPr lang="en-US" sz="1000"/>
                        <a:t>1</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3640867451"/>
                  </a:ext>
                </a:extLst>
              </a:tr>
              <a:tr h="370840">
                <a:tc>
                  <a:txBody>
                    <a:bodyPr/>
                    <a:lstStyle/>
                    <a:p>
                      <a:r>
                        <a:rPr lang="en-US" sz="1000"/>
                        <a:t>#ABK_Kuwait</a:t>
                      </a:r>
                      <a:endParaRPr lang="en-US" sz="1000"/>
                    </a:p>
                  </a:txBody>
                  <a:tcPr/>
                </a:tc>
                <a:tc>
                  <a:txBody>
                    <a:bodyPr/>
                    <a:lstStyle/>
                    <a:p>
                      <a:r>
                        <a:rPr lang="en-US" sz="1000"/>
                        <a:t>2</a:t>
                      </a:r>
                      <a:endParaRPr lang="en-US" sz="1000"/>
                    </a:p>
                  </a:txBody>
                  <a:tcPr/>
                </a:tc>
                <a:tc>
                  <a:txBody>
                    <a:bodyPr/>
                    <a:lstStyle/>
                    <a:p>
                      <a:r>
                        <a:rPr lang="en-US" sz="1000"/>
                        <a:t>6</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2509342026"/>
                  </a:ext>
                </a:extLst>
              </a:tr>
              <a:tr h="370840">
                <a:tc>
                  <a:txBody>
                    <a:bodyPr/>
                    <a:lstStyle/>
                    <a:p>
                      <a:r>
                        <a:rPr lang="en-US" sz="1000"/>
                        <a:t>#ABK_Friday</a:t>
                      </a:r>
                      <a:endParaRPr lang="en-US" sz="1000"/>
                    </a:p>
                  </a:txBody>
                  <a:tcPr/>
                </a:tc>
                <a:tc>
                  <a:txBody>
                    <a:bodyPr/>
                    <a:lstStyle/>
                    <a:p>
                      <a:r>
                        <a:rPr lang="en-US" sz="1000"/>
                        <a:t>3</a:t>
                      </a:r>
                      <a:endParaRPr lang="en-US" sz="1000"/>
                    </a:p>
                  </a:txBody>
                  <a:tcPr/>
                </a:tc>
                <a:tc>
                  <a:txBody>
                    <a:bodyPr/>
                    <a:lstStyle/>
                    <a:p>
                      <a:r>
                        <a:rPr lang="en-US" sz="1000"/>
                        <a:t>4</a:t>
                      </a:r>
                      <a:endParaRPr lang="en-US" sz="1000"/>
                    </a:p>
                  </a:txBody>
                  <a:tcPr/>
                </a:tc>
                <a:tc>
                  <a:txBody>
                    <a:bodyPr/>
                    <a:lstStyle/>
                    <a:p>
                      <a:r>
                        <a:rPr lang="en-US" sz="1000"/>
                        <a:t>0.66666666666667</a:t>
                      </a:r>
                      <a:endParaRPr lang="en-US" sz="1000"/>
                    </a:p>
                  </a:txBody>
                  <a:tcPr/>
                </a:tc>
                <a:tc>
                  <a:txBody>
                    <a:bodyPr/>
                    <a:lstStyle/>
                    <a:p>
                      <a:r>
                        <a:rPr lang="en-US" sz="1000"/>
                        <a:t>0</a:t>
                      </a:r>
                      <a:endParaRPr lang="en-US" sz="1000"/>
                    </a:p>
                  </a:txBody>
                  <a:tcPr/>
                </a:tc>
                <a:tc>
                  <a:txBody>
                    <a:bodyPr/>
                    <a:lstStyle/>
                    <a:p>
                      <a:r>
                        <a:rPr lang="en-US" sz="1000"/>
                        <a:t>4.6666666666667</a:t>
                      </a:r>
                      <a:endParaRPr lang="en-US" sz="1000"/>
                    </a:p>
                  </a:txBody>
                  <a:tcPr/>
                </a:tc>
                <a:extLst>
                  <a:ext uri="{0D108BD9-81ED-4DB2-BD59-A6C34878D82A}">
                    <a16:rowId xmlns:a16="http://schemas.microsoft.com/office/drawing/2014/main" val="4237330886"/>
                  </a:ext>
                </a:extLst>
              </a:tr>
              <a:tr h="370840">
                <a:tc>
                  <a:txBody>
                    <a:bodyPr/>
                    <a:lstStyle/>
                    <a:p>
                      <a:r>
                        <a:rPr lang="en-US" sz="1000"/>
                        <a:t>#ABK_Offers</a:t>
                      </a:r>
                      <a:endParaRPr lang="en-US" sz="1000"/>
                    </a:p>
                  </a:txBody>
                  <a:tcPr/>
                </a:tc>
                <a:tc>
                  <a:txBody>
                    <a:bodyPr/>
                    <a:lstStyle/>
                    <a:p>
                      <a:r>
                        <a:rPr lang="en-US" sz="1000"/>
                        <a:t>5</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3733154774"/>
                  </a:ext>
                </a:extLst>
              </a:tr>
              <a:tr h="370840">
                <a:tc>
                  <a:txBody>
                    <a:bodyPr/>
                    <a:lstStyle/>
                    <a:p>
                      <a:r>
                        <a:rPr lang="ar-AE" sz="1000"/>
                        <a:t>#عروض_البنك_الأهلي</a:t>
                      </a:r>
                      <a:endParaRPr lang="en-US" sz="1000"/>
                    </a:p>
                  </a:txBody>
                  <a:tcPr/>
                </a:tc>
                <a:tc>
                  <a:txBody>
                    <a:bodyPr/>
                    <a:lstStyle/>
                    <a:p>
                      <a:r>
                        <a:rPr lang="en-US" sz="1000"/>
                        <a:t>2</a:t>
                      </a:r>
                      <a:endParaRPr lang="en-US" sz="1000"/>
                    </a:p>
                  </a:txBody>
                  <a:tcPr/>
                </a:tc>
                <a:tc>
                  <a:txBody>
                    <a:bodyPr/>
                    <a:lstStyle/>
                    <a:p>
                      <a:r>
                        <a:rPr lang="en-US" sz="1000"/>
                        <a:t>3.5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3.5</a:t>
                      </a:r>
                      <a:endParaRPr lang="en-US" sz="1000"/>
                    </a:p>
                  </a:txBody>
                  <a:tcPr/>
                </a:tc>
                <a:extLst>
                  <a:ext uri="{0D108BD9-81ED-4DB2-BD59-A6C34878D82A}">
                    <a16:rowId xmlns:a16="http://schemas.microsoft.com/office/drawing/2014/main" val="1405210858"/>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45362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 - 3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54112317"/>
                    </a:ext>
                  </a:extLst>
                </a:gridCol>
                <a:gridCol w="1234440">
                  <a:extLst>
                    <a:ext uri="{9D8B030D-6E8A-4147-A177-3AD203B41FA5}">
                      <a16:colId xmlns:a16="http://schemas.microsoft.com/office/drawing/2014/main" val="4151120558"/>
                    </a:ext>
                  </a:extLst>
                </a:gridCol>
                <a:gridCol w="1234440">
                  <a:extLst>
                    <a:ext uri="{9D8B030D-6E8A-4147-A177-3AD203B41FA5}">
                      <a16:colId xmlns:a16="http://schemas.microsoft.com/office/drawing/2014/main" val="1867777182"/>
                    </a:ext>
                  </a:extLst>
                </a:gridCol>
                <a:gridCol w="1234440">
                  <a:extLst>
                    <a:ext uri="{9D8B030D-6E8A-4147-A177-3AD203B41FA5}">
                      <a16:colId xmlns:a16="http://schemas.microsoft.com/office/drawing/2014/main" val="1940793767"/>
                    </a:ext>
                  </a:extLst>
                </a:gridCol>
                <a:gridCol w="1234440">
                  <a:extLst>
                    <a:ext uri="{9D8B030D-6E8A-4147-A177-3AD203B41FA5}">
                      <a16:colId xmlns:a16="http://schemas.microsoft.com/office/drawing/2014/main" val="14812711"/>
                    </a:ext>
                  </a:extLst>
                </a:gridCol>
                <a:gridCol w="1234440">
                  <a:extLst>
                    <a:ext uri="{9D8B030D-6E8A-4147-A177-3AD203B41FA5}">
                      <a16:colId xmlns:a16="http://schemas.microsoft.com/office/drawing/2014/main" val="1851721853"/>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Reactions per Post</a:t>
                      </a:r>
                      <a:endParaRPr lang="en-US" sz="1000"/>
                    </a:p>
                  </a:txBody>
                  <a:tcPr/>
                </a:tc>
                <a:tc>
                  <a:txBody>
                    <a:bodyPr/>
                    <a:lstStyle/>
                    <a:p>
                      <a:r>
                        <a:rPr lang="en-US" sz="1000"/>
                        <a:t>Comments per Post</a:t>
                      </a:r>
                      <a:endParaRPr lang="en-US" sz="1000"/>
                    </a:p>
                  </a:txBody>
                  <a:tcPr/>
                </a:tc>
                <a:tc>
                  <a:txBody>
                    <a:bodyPr/>
                    <a:lstStyle/>
                    <a:p>
                      <a:r>
                        <a:rPr lang="en-US" sz="1000"/>
                        <a:t>Shares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4141668021"/>
                  </a:ext>
                </a:extLst>
              </a:tr>
              <a:tr h="370840">
                <a:tc>
                  <a:txBody>
                    <a:bodyPr/>
                    <a:lstStyle/>
                    <a:p>
                      <a:r>
                        <a:rPr lang="en-US" sz="1000"/>
                        <a:t>#ABKMannequinChallenge</a:t>
                      </a:r>
                      <a:endParaRPr lang="en-US" sz="1000"/>
                    </a:p>
                  </a:txBody>
                  <a:tcPr/>
                </a:tc>
                <a:tc>
                  <a:txBody>
                    <a:bodyPr/>
                    <a:lstStyle/>
                    <a:p>
                      <a:r>
                        <a:rPr lang="en-US" sz="1000"/>
                        <a:t>1</a:t>
                      </a:r>
                      <a:endParaRPr lang="en-US" sz="1000"/>
                    </a:p>
                  </a:txBody>
                  <a:tcPr/>
                </a:tc>
                <a:tc>
                  <a:txBody>
                    <a:bodyPr/>
                    <a:lstStyle/>
                    <a:p>
                      <a:r>
                        <a:rPr lang="en-US" sz="1000"/>
                        <a:t>8</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8</a:t>
                      </a:r>
                      <a:endParaRPr lang="en-US" sz="1000"/>
                    </a:p>
                  </a:txBody>
                  <a:tcPr/>
                </a:tc>
                <a:extLst>
                  <a:ext uri="{0D108BD9-81ED-4DB2-BD59-A6C34878D82A}">
                    <a16:rowId xmlns:a16="http://schemas.microsoft.com/office/drawing/2014/main" val="2167481968"/>
                  </a:ext>
                </a:extLst>
              </a:tr>
              <a:tr h="370840">
                <a:tc>
                  <a:txBody>
                    <a:bodyPr/>
                    <a:lstStyle/>
                    <a:p>
                      <a:r>
                        <a:rPr lang="en-US" sz="1000"/>
                        <a:t>#ABK_Safety</a:t>
                      </a:r>
                      <a:endParaRPr lang="en-US" sz="1000"/>
                    </a:p>
                  </a:txBody>
                  <a:tcPr/>
                </a:tc>
                <a:tc>
                  <a:txBody>
                    <a:bodyPr/>
                    <a:lstStyle/>
                    <a:p>
                      <a:r>
                        <a:rPr lang="en-US" sz="1000"/>
                        <a:t>1</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3862232917"/>
                  </a:ext>
                </a:extLst>
              </a:tr>
              <a:tr h="370840">
                <a:tc>
                  <a:txBody>
                    <a:bodyPr/>
                    <a:lstStyle/>
                    <a:p>
                      <a:r>
                        <a:rPr lang="en-US" sz="1000"/>
                        <a:t>#ABK_Freedom</a:t>
                      </a:r>
                      <a:endParaRPr lang="en-US" sz="1000"/>
                    </a:p>
                  </a:txBody>
                  <a:tcPr/>
                </a:tc>
                <a:tc>
                  <a:txBody>
                    <a:bodyPr/>
                    <a:lstStyle/>
                    <a:p>
                      <a:r>
                        <a:rPr lang="en-US" sz="1000"/>
                        <a:t>3</a:t>
                      </a:r>
                      <a:endParaRPr lang="en-US" sz="1000"/>
                    </a:p>
                  </a:txBody>
                  <a:tcPr/>
                </a:tc>
                <a:tc>
                  <a:txBody>
                    <a:bodyPr/>
                    <a:lstStyle/>
                    <a:p>
                      <a:r>
                        <a:rPr lang="en-US" sz="1000"/>
                        <a:t>3.3333333333333</a:t>
                      </a:r>
                      <a:endParaRPr lang="en-US" sz="1000"/>
                    </a:p>
                  </a:txBody>
                  <a:tcPr/>
                </a:tc>
                <a:tc>
                  <a:txBody>
                    <a:bodyPr/>
                    <a:lstStyle/>
                    <a:p>
                      <a:r>
                        <a:rPr lang="en-US" sz="1000"/>
                        <a:t>0.33333333333333</a:t>
                      </a:r>
                      <a:endParaRPr lang="en-US" sz="1000"/>
                    </a:p>
                  </a:txBody>
                  <a:tcPr/>
                </a:tc>
                <a:tc>
                  <a:txBody>
                    <a:bodyPr/>
                    <a:lstStyle/>
                    <a:p>
                      <a:r>
                        <a:rPr lang="en-US" sz="1000"/>
                        <a:t>0</a:t>
                      </a:r>
                      <a:endParaRPr lang="en-US" sz="1000"/>
                    </a:p>
                  </a:txBody>
                  <a:tcPr/>
                </a:tc>
                <a:tc>
                  <a:txBody>
                    <a:bodyPr/>
                    <a:lstStyle/>
                    <a:p>
                      <a:r>
                        <a:rPr lang="en-US" sz="1000"/>
                        <a:t>3.6666666666667</a:t>
                      </a:r>
                      <a:endParaRPr lang="en-US" sz="1000"/>
                    </a:p>
                  </a:txBody>
                  <a:tcPr/>
                </a:tc>
                <a:extLst>
                  <a:ext uri="{0D108BD9-81ED-4DB2-BD59-A6C34878D82A}">
                    <a16:rowId xmlns:a16="http://schemas.microsoft.com/office/drawing/2014/main" val="2795174765"/>
                  </a:ext>
                </a:extLst>
              </a:tr>
              <a:tr h="370840">
                <a:tc>
                  <a:txBody>
                    <a:bodyPr/>
                    <a:lstStyle/>
                    <a:p>
                      <a:r>
                        <a:rPr lang="en-US" sz="1000"/>
                        <a:t>#abk_weekend</a:t>
                      </a:r>
                      <a:endParaRPr lang="en-US" sz="1000"/>
                    </a:p>
                  </a:txBody>
                  <a:tcPr/>
                </a:tc>
                <a:tc>
                  <a:txBody>
                    <a:bodyPr/>
                    <a:lstStyle/>
                    <a:p>
                      <a:r>
                        <a:rPr lang="en-US" sz="1000"/>
                        <a:t>1</a:t>
                      </a:r>
                      <a:endParaRPr lang="en-US" sz="1000"/>
                    </a:p>
                  </a:txBody>
                  <a:tcPr/>
                </a:tc>
                <a:tc>
                  <a:txBody>
                    <a:bodyPr/>
                    <a:lstStyle/>
                    <a:p>
                      <a:r>
                        <a:rPr lang="en-US" sz="1000"/>
                        <a:t>15</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16</a:t>
                      </a:r>
                      <a:endParaRPr lang="en-US" sz="1000"/>
                    </a:p>
                  </a:txBody>
                  <a:tcPr/>
                </a:tc>
                <a:extLst>
                  <a:ext uri="{0D108BD9-81ED-4DB2-BD59-A6C34878D82A}">
                    <a16:rowId xmlns:a16="http://schemas.microsoft.com/office/drawing/2014/main" val="1950474548"/>
                  </a:ext>
                </a:extLst>
              </a:tr>
              <a:tr h="370840">
                <a:tc>
                  <a:txBody>
                    <a:bodyPr/>
                    <a:lstStyle/>
                    <a:p>
                      <a:r>
                        <a:rPr lang="en-US" sz="1000"/>
                        <a:t>#ABK_UAE</a:t>
                      </a:r>
                      <a:endParaRPr lang="en-US" sz="1000"/>
                    </a:p>
                  </a:txBody>
                  <a:tcPr/>
                </a:tc>
                <a:tc>
                  <a:txBody>
                    <a:bodyPr/>
                    <a:lstStyle/>
                    <a:p>
                      <a:r>
                        <a:rPr lang="en-US" sz="1000"/>
                        <a:t>1</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1132547469"/>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94500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6877535"/>
                    </a:ext>
                  </a:extLst>
                </a:gridCol>
                <a:gridCol w="658368">
                  <a:extLst>
                    <a:ext uri="{9D8B030D-6E8A-4147-A177-3AD203B41FA5}">
                      <a16:colId xmlns:a16="http://schemas.microsoft.com/office/drawing/2014/main" val="3503264456"/>
                    </a:ext>
                  </a:extLst>
                </a:gridCol>
                <a:gridCol w="658368">
                  <a:extLst>
                    <a:ext uri="{9D8B030D-6E8A-4147-A177-3AD203B41FA5}">
                      <a16:colId xmlns:a16="http://schemas.microsoft.com/office/drawing/2014/main" val="1550987588"/>
                    </a:ext>
                  </a:extLst>
                </a:gridCol>
                <a:gridCol w="658368">
                  <a:extLst>
                    <a:ext uri="{9D8B030D-6E8A-4147-A177-3AD203B41FA5}">
                      <a16:colId xmlns:a16="http://schemas.microsoft.com/office/drawing/2014/main" val="204826735"/>
                    </a:ext>
                  </a:extLst>
                </a:gridCol>
                <a:gridCol w="658368">
                  <a:extLst>
                    <a:ext uri="{9D8B030D-6E8A-4147-A177-3AD203B41FA5}">
                      <a16:colId xmlns:a16="http://schemas.microsoft.com/office/drawing/2014/main" val="320551329"/>
                    </a:ext>
                  </a:extLst>
                </a:gridCol>
                <a:gridCol w="658368">
                  <a:extLst>
                    <a:ext uri="{9D8B030D-6E8A-4147-A177-3AD203B41FA5}">
                      <a16:colId xmlns:a16="http://schemas.microsoft.com/office/drawing/2014/main" val="2204758376"/>
                    </a:ext>
                  </a:extLst>
                </a:gridCol>
                <a:gridCol w="658368">
                  <a:extLst>
                    <a:ext uri="{9D8B030D-6E8A-4147-A177-3AD203B41FA5}">
                      <a16:colId xmlns:a16="http://schemas.microsoft.com/office/drawing/2014/main" val="749520046"/>
                    </a:ext>
                  </a:extLst>
                </a:gridCol>
                <a:gridCol w="658368">
                  <a:extLst>
                    <a:ext uri="{9D8B030D-6E8A-4147-A177-3AD203B41FA5}">
                      <a16:colId xmlns:a16="http://schemas.microsoft.com/office/drawing/2014/main" val="3515347272"/>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890607437"/>
                  </a:ext>
                </a:extLst>
              </a:tr>
              <a:tr h="370840">
                <a:tc>
                  <a:txBody>
                    <a:bodyPr/>
                    <a:lstStyle/>
                    <a:p>
                      <a:r>
                        <a:rPr lang="en-US" sz="1000" b="1"/>
                        <a:t>Kuwait Finance House ( KFH ) - 2016-12-07 15:23:32</a:t>
                      </a:r>
                      <a:r>
                        <a:rPr lang="en-US" sz="1000"/>
                        <a:t>
</a:t>
                      </a:r>
                      <a:r>
                        <a:rPr lang="ar-AE" sz="1000"/>
                        <a:t>الكويت والسعودية قلبان في جوف واحد
</a:t>
                      </a:r>
                      <a:r>
                        <a:rPr lang="en-US" sz="1000"/>
                        <a:t>🇸🇦🇰🇼
#</a:t>
                      </a:r>
                      <a:r>
                        <a:rPr lang="ar-AE" sz="1000"/>
                        <a:t>الكويت_ترحب_بسلمان</a:t>
                      </a:r>
                      <a:endParaRPr lang="en-US" sz="1000"/>
                    </a:p>
                  </a:txBody>
                  <a:tcPr/>
                </a:tc>
                <a:tc>
                  <a:txBody>
                    <a:bodyPr/>
                    <a:lstStyle/>
                    <a:p>
                      <a:r>
                        <a:rPr lang="en-US" sz="1000"/>
                        <a:t>523</a:t>
                      </a:r>
                      <a:endParaRPr lang="en-US" sz="1000"/>
                    </a:p>
                  </a:txBody>
                  <a:tcPr/>
                </a:tc>
                <a:tc>
                  <a:txBody>
                    <a:bodyPr/>
                    <a:lstStyle/>
                    <a:p>
                      <a:r>
                        <a:rPr lang="en-US" sz="1000"/>
                        <a:t>437</a:t>
                      </a:r>
                      <a:endParaRPr lang="en-US" sz="1000"/>
                    </a:p>
                  </a:txBody>
                  <a:tcPr/>
                </a:tc>
                <a:tc>
                  <a:txBody>
                    <a:bodyPr/>
                    <a:lstStyle/>
                    <a:p>
                      <a:r>
                        <a:rPr lang="en-US" sz="1000"/>
                        <a:t>8</a:t>
                      </a:r>
                      <a:endParaRPr lang="en-US" sz="1000"/>
                    </a:p>
                  </a:txBody>
                  <a:tcPr/>
                </a:tc>
                <a:tc>
                  <a:txBody>
                    <a:bodyPr/>
                    <a:lstStyle/>
                    <a:p>
                      <a:r>
                        <a:rPr lang="en-US" sz="1000"/>
                        <a:t>78</a:t>
                      </a:r>
                      <a:endParaRPr lang="en-US" sz="1000"/>
                    </a:p>
                  </a:txBody>
                  <a:tcPr/>
                </a:tc>
                <a:tc>
                  <a:txBody>
                    <a:bodyPr/>
                    <a:lstStyle/>
                    <a:p>
                      <a:r>
                        <a:rPr lang="en-US" sz="1000"/>
                        <a:t>0.3105%</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088902811"/>
                  </a:ext>
                </a:extLst>
              </a:tr>
              <a:tr h="370840">
                <a:tc>
                  <a:txBody>
                    <a:bodyPr/>
                    <a:lstStyle/>
                    <a:p>
                      <a:r>
                        <a:rPr lang="en-US" sz="1000" b="1"/>
                        <a:t>Kuwait Finance House ( KFH ) - 2016-12-08 08:54:53</a:t>
                      </a:r>
                      <a:r>
                        <a:rPr lang="en-US" sz="1000"/>
                        <a:t>
</a:t>
                      </a:r>
                      <a:r>
                        <a:rPr lang="ar-AE" sz="1000"/>
                        <a:t>ترحب مجموعة بيت التمويل الكويتي "بيتك"
بخادم الحرمين الشريفين
الملك سلمان بن عبدالعزيز آل سعود حفظه الله ورعاه
ضيفاً عزيزاً على أخيه صاحب السمو أمير البلاد
الشيخ صباح الأحمد الجابر الصباح حفظه الله ورعاه
متمنين لجلالته طيب الإقامة بين أهله وأحبائه في بلده الكويت
#الكويت_ترحب_بسلمان</a:t>
                      </a:r>
                      <a:endParaRPr lang="en-US" sz="1000"/>
                    </a:p>
                  </a:txBody>
                  <a:tcPr/>
                </a:tc>
                <a:tc>
                  <a:txBody>
                    <a:bodyPr/>
                    <a:lstStyle/>
                    <a:p>
                      <a:r>
                        <a:rPr lang="en-US" sz="1000"/>
                        <a:t>452</a:t>
                      </a:r>
                      <a:endParaRPr lang="en-US" sz="1000"/>
                    </a:p>
                  </a:txBody>
                  <a:tcPr/>
                </a:tc>
                <a:tc>
                  <a:txBody>
                    <a:bodyPr/>
                    <a:lstStyle/>
                    <a:p>
                      <a:r>
                        <a:rPr lang="en-US" sz="1000"/>
                        <a:t>402</a:t>
                      </a:r>
                      <a:endParaRPr lang="en-US" sz="1000"/>
                    </a:p>
                  </a:txBody>
                  <a:tcPr/>
                </a:tc>
                <a:tc>
                  <a:txBody>
                    <a:bodyPr/>
                    <a:lstStyle/>
                    <a:p>
                      <a:r>
                        <a:rPr lang="en-US" sz="1000"/>
                        <a:t>12</a:t>
                      </a:r>
                      <a:endParaRPr lang="en-US" sz="1000"/>
                    </a:p>
                  </a:txBody>
                  <a:tcPr/>
                </a:tc>
                <a:tc>
                  <a:txBody>
                    <a:bodyPr/>
                    <a:lstStyle/>
                    <a:p>
                      <a:r>
                        <a:rPr lang="en-US" sz="1000"/>
                        <a:t>38</a:t>
                      </a:r>
                      <a:endParaRPr lang="en-US" sz="1000"/>
                    </a:p>
                  </a:txBody>
                  <a:tcPr/>
                </a:tc>
                <a:tc>
                  <a:txBody>
                    <a:bodyPr/>
                    <a:lstStyle/>
                    <a:p>
                      <a:r>
                        <a:rPr lang="en-US" sz="1000"/>
                        <a:t>0.2681%</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389807761"/>
                  </a:ext>
                </a:extLst>
              </a:tr>
              <a:tr h="370840">
                <a:tc>
                  <a:txBody>
                    <a:bodyPr/>
                    <a:lstStyle/>
                    <a:p>
                      <a:r>
                        <a:rPr lang="en-US" sz="1000" b="1"/>
                        <a:t>NBKGroup - 2016-11-24 07:58:59</a:t>
                      </a:r>
                      <a:r>
                        <a:rPr lang="en-US" sz="1000"/>
                        <a:t>
#MannequinChallenge</a:t>
                      </a:r>
                      <a:endParaRPr lang="en-US" sz="1000"/>
                    </a:p>
                  </a:txBody>
                  <a:tcPr/>
                </a:tc>
                <a:tc>
                  <a:txBody>
                    <a:bodyPr/>
                    <a:lstStyle/>
                    <a:p>
                      <a:r>
                        <a:rPr lang="en-US" sz="1000"/>
                        <a:t>246</a:t>
                      </a:r>
                      <a:endParaRPr lang="en-US" sz="1000"/>
                    </a:p>
                  </a:txBody>
                  <a:tcPr/>
                </a:tc>
                <a:tc>
                  <a:txBody>
                    <a:bodyPr/>
                    <a:lstStyle/>
                    <a:p>
                      <a:r>
                        <a:rPr lang="en-US" sz="1000"/>
                        <a:t>206</a:t>
                      </a:r>
                      <a:endParaRPr lang="en-US" sz="1000"/>
                    </a:p>
                  </a:txBody>
                  <a:tcPr/>
                </a:tc>
                <a:tc>
                  <a:txBody>
                    <a:bodyPr/>
                    <a:lstStyle/>
                    <a:p>
                      <a:r>
                        <a:rPr lang="en-US" sz="1000"/>
                        <a:t>22</a:t>
                      </a:r>
                      <a:endParaRPr lang="en-US" sz="1000"/>
                    </a:p>
                  </a:txBody>
                  <a:tcPr/>
                </a:tc>
                <a:tc>
                  <a:txBody>
                    <a:bodyPr/>
                    <a:lstStyle/>
                    <a:p>
                      <a:r>
                        <a:rPr lang="en-US" sz="1000"/>
                        <a:t>18</a:t>
                      </a:r>
                      <a:endParaRPr lang="en-US" sz="1000"/>
                    </a:p>
                  </a:txBody>
                  <a:tcPr/>
                </a:tc>
                <a:tc>
                  <a:txBody>
                    <a:bodyPr/>
                    <a:lstStyle/>
                    <a:p>
                      <a:r>
                        <a:rPr lang="en-US" sz="1000"/>
                        <a:t>0.1578%</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726611439"/>
                  </a:ext>
                </a:extLst>
              </a:tr>
              <a:tr h="370840">
                <a:tc>
                  <a:txBody>
                    <a:bodyPr/>
                    <a:lstStyle/>
                    <a:p>
                      <a:r>
                        <a:rPr lang="en-US" sz="1000" b="1"/>
                        <a:t>NBKGroup - 2016-12-03 08:07:29</a:t>
                      </a:r>
                      <a:r>
                        <a:rPr lang="en-US" sz="1000"/>
                        <a:t>
</a:t>
                      </a:r>
                      <a:r>
                        <a:rPr lang="ar-AE" sz="1000"/>
                        <a:t>انطلقوا المتسابقين! 
</a:t>
                      </a:r>
                      <a:r>
                        <a:rPr lang="en-US" sz="1000"/>
                        <a:t>The race is on!
#NBKWalkathon #100MillionSteps #100_</a:t>
                      </a:r>
                      <a:r>
                        <a:rPr lang="ar-AE" sz="1000"/>
                        <a:t>مليون_خطوة</a:t>
                      </a:r>
                      <a:endParaRPr lang="en-US" sz="1000"/>
                    </a:p>
                  </a:txBody>
                  <a:tcPr/>
                </a:tc>
                <a:tc>
                  <a:txBody>
                    <a:bodyPr/>
                    <a:lstStyle/>
                    <a:p>
                      <a:r>
                        <a:rPr lang="en-US" sz="1000"/>
                        <a:t>174</a:t>
                      </a:r>
                      <a:endParaRPr lang="en-US" sz="1000"/>
                    </a:p>
                  </a:txBody>
                  <a:tcPr/>
                </a:tc>
                <a:tc>
                  <a:txBody>
                    <a:bodyPr/>
                    <a:lstStyle/>
                    <a:p>
                      <a:r>
                        <a:rPr lang="en-US" sz="1000"/>
                        <a:t>132</a:t>
                      </a:r>
                      <a:endParaRPr lang="en-US" sz="1000"/>
                    </a:p>
                  </a:txBody>
                  <a:tcPr/>
                </a:tc>
                <a:tc>
                  <a:txBody>
                    <a:bodyPr/>
                    <a:lstStyle/>
                    <a:p>
                      <a:r>
                        <a:rPr lang="en-US" sz="1000"/>
                        <a:t>9</a:t>
                      </a:r>
                      <a:endParaRPr lang="en-US" sz="1000"/>
                    </a:p>
                  </a:txBody>
                  <a:tcPr/>
                </a:tc>
                <a:tc>
                  <a:txBody>
                    <a:bodyPr/>
                    <a:lstStyle/>
                    <a:p>
                      <a:r>
                        <a:rPr lang="en-US" sz="1000"/>
                        <a:t>33</a:t>
                      </a:r>
                      <a:endParaRPr lang="en-US" sz="1000"/>
                    </a:p>
                  </a:txBody>
                  <a:tcPr/>
                </a:tc>
                <a:tc>
                  <a:txBody>
                    <a:bodyPr/>
                    <a:lstStyle/>
                    <a:p>
                      <a:r>
                        <a:rPr lang="en-US" sz="1000"/>
                        <a:t>0.1101%</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646907910"/>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069929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48816095"/>
                    </a:ext>
                  </a:extLst>
                </a:gridCol>
                <a:gridCol w="658368">
                  <a:extLst>
                    <a:ext uri="{9D8B030D-6E8A-4147-A177-3AD203B41FA5}">
                      <a16:colId xmlns:a16="http://schemas.microsoft.com/office/drawing/2014/main" val="3821405528"/>
                    </a:ext>
                  </a:extLst>
                </a:gridCol>
                <a:gridCol w="658368">
                  <a:extLst>
                    <a:ext uri="{9D8B030D-6E8A-4147-A177-3AD203B41FA5}">
                      <a16:colId xmlns:a16="http://schemas.microsoft.com/office/drawing/2014/main" val="3852207398"/>
                    </a:ext>
                  </a:extLst>
                </a:gridCol>
                <a:gridCol w="658368">
                  <a:extLst>
                    <a:ext uri="{9D8B030D-6E8A-4147-A177-3AD203B41FA5}">
                      <a16:colId xmlns:a16="http://schemas.microsoft.com/office/drawing/2014/main" val="45048838"/>
                    </a:ext>
                  </a:extLst>
                </a:gridCol>
                <a:gridCol w="658368">
                  <a:extLst>
                    <a:ext uri="{9D8B030D-6E8A-4147-A177-3AD203B41FA5}">
                      <a16:colId xmlns:a16="http://schemas.microsoft.com/office/drawing/2014/main" val="3152951506"/>
                    </a:ext>
                  </a:extLst>
                </a:gridCol>
                <a:gridCol w="658368">
                  <a:extLst>
                    <a:ext uri="{9D8B030D-6E8A-4147-A177-3AD203B41FA5}">
                      <a16:colId xmlns:a16="http://schemas.microsoft.com/office/drawing/2014/main" val="1554715461"/>
                    </a:ext>
                  </a:extLst>
                </a:gridCol>
                <a:gridCol w="658368">
                  <a:extLst>
                    <a:ext uri="{9D8B030D-6E8A-4147-A177-3AD203B41FA5}">
                      <a16:colId xmlns:a16="http://schemas.microsoft.com/office/drawing/2014/main" val="2096846950"/>
                    </a:ext>
                  </a:extLst>
                </a:gridCol>
                <a:gridCol w="658368">
                  <a:extLst>
                    <a:ext uri="{9D8B030D-6E8A-4147-A177-3AD203B41FA5}">
                      <a16:colId xmlns:a16="http://schemas.microsoft.com/office/drawing/2014/main" val="3125935040"/>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1222410421"/>
                  </a:ext>
                </a:extLst>
              </a:tr>
              <a:tr h="370840">
                <a:tc>
                  <a:txBody>
                    <a:bodyPr/>
                    <a:lstStyle/>
                    <a:p>
                      <a:r>
                        <a:rPr lang="en-US" sz="1000" b="1"/>
                        <a:t>Warba Bank - 2016-12-17 12:40:27</a:t>
                      </a:r>
                      <a:r>
                        <a:rPr lang="en-US" sz="1000"/>
                        <a:t>
‫</a:t>
                      </a:r>
                      <a:r>
                        <a:rPr lang="ar-AE" sz="1000"/>
                        <a:t>شارك في مسابقة وربة واربح ٥٠ د.ك.‬
‫</a:t>
                      </a:r>
                      <a:r>
                        <a:rPr lang="en-US" sz="1000"/>
                        <a:t>⁦‪https://instagram.com/p/BOHldACAaTa/‬⁩‬</a:t>
                      </a:r>
                      <a:endParaRPr lang="en-US" sz="1000"/>
                    </a:p>
                  </a:txBody>
                  <a:tcPr/>
                </a:tc>
                <a:tc>
                  <a:txBody>
                    <a:bodyPr/>
                    <a:lstStyle/>
                    <a:p>
                      <a:r>
                        <a:rPr lang="en-US" sz="1000"/>
                        <a:t>153</a:t>
                      </a:r>
                      <a:endParaRPr lang="en-US" sz="1000"/>
                    </a:p>
                  </a:txBody>
                  <a:tcPr/>
                </a:tc>
                <a:tc>
                  <a:txBody>
                    <a:bodyPr/>
                    <a:lstStyle/>
                    <a:p>
                      <a:r>
                        <a:rPr lang="en-US" sz="1000"/>
                        <a:t>34</a:t>
                      </a:r>
                      <a:endParaRPr lang="en-US" sz="1000"/>
                    </a:p>
                  </a:txBody>
                  <a:tcPr/>
                </a:tc>
                <a:tc>
                  <a:txBody>
                    <a:bodyPr/>
                    <a:lstStyle/>
                    <a:p>
                      <a:r>
                        <a:rPr lang="en-US" sz="1000"/>
                        <a:t>118</a:t>
                      </a:r>
                      <a:endParaRPr lang="en-US" sz="1000"/>
                    </a:p>
                  </a:txBody>
                  <a:tcPr/>
                </a:tc>
                <a:tc>
                  <a:txBody>
                    <a:bodyPr/>
                    <a:lstStyle/>
                    <a:p>
                      <a:r>
                        <a:rPr lang="en-US" sz="1000"/>
                        <a:t>1</a:t>
                      </a:r>
                      <a:endParaRPr lang="en-US" sz="1000"/>
                    </a:p>
                  </a:txBody>
                  <a:tcPr/>
                </a:tc>
                <a:tc>
                  <a:txBody>
                    <a:bodyPr/>
                    <a:lstStyle/>
                    <a:p>
                      <a:r>
                        <a:rPr lang="en-US" sz="1000"/>
                        <a:t>0.7251%</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753877996"/>
                  </a:ext>
                </a:extLst>
              </a:tr>
              <a:tr h="370840">
                <a:tc>
                  <a:txBody>
                    <a:bodyPr/>
                    <a:lstStyle/>
                    <a:p>
                      <a:r>
                        <a:rPr lang="en-US" sz="1000" b="1"/>
                        <a:t>NBKGroup - 2016-12-03 11:23:35</a:t>
                      </a:r>
                      <a:r>
                        <a:rPr lang="en-US" sz="1000"/>
                        <a:t>
</a:t>
                      </a:r>
                      <a:r>
                        <a:rPr lang="ar-AE" sz="1000"/>
                        <a:t>حضور الادارة التنفيذية لبنك الكويت الوطني وتكريم الفائزين بسباق الوطني للمشي 2016. حظا أوفر لمن لم يحالفه الحظ! 
</a:t>
                      </a:r>
                      <a:r>
                        <a:rPr lang="en-US" sz="1000"/>
                        <a:t>NBK's management awarding the winners of #NBKWalkathon 2016. Congratulations!
#100MillionSteps</a:t>
                      </a:r>
                      <a:endParaRPr lang="en-US" sz="1000"/>
                    </a:p>
                  </a:txBody>
                  <a:tcPr/>
                </a:tc>
                <a:tc>
                  <a:txBody>
                    <a:bodyPr/>
                    <a:lstStyle/>
                    <a:p>
                      <a:r>
                        <a:rPr lang="en-US" sz="1000"/>
                        <a:t>146</a:t>
                      </a:r>
                      <a:endParaRPr lang="en-US" sz="1000"/>
                    </a:p>
                  </a:txBody>
                  <a:tcPr/>
                </a:tc>
                <a:tc>
                  <a:txBody>
                    <a:bodyPr/>
                    <a:lstStyle/>
                    <a:p>
                      <a:r>
                        <a:rPr lang="en-US" sz="1000"/>
                        <a:t>114</a:t>
                      </a:r>
                      <a:endParaRPr lang="en-US" sz="1000"/>
                    </a:p>
                  </a:txBody>
                  <a:tcPr/>
                </a:tc>
                <a:tc>
                  <a:txBody>
                    <a:bodyPr/>
                    <a:lstStyle/>
                    <a:p>
                      <a:r>
                        <a:rPr lang="en-US" sz="1000"/>
                        <a:t>21</a:t>
                      </a:r>
                      <a:endParaRPr lang="en-US" sz="1000"/>
                    </a:p>
                  </a:txBody>
                  <a:tcPr/>
                </a:tc>
                <a:tc>
                  <a:txBody>
                    <a:bodyPr/>
                    <a:lstStyle/>
                    <a:p>
                      <a:r>
                        <a:rPr lang="en-US" sz="1000"/>
                        <a:t>11</a:t>
                      </a:r>
                      <a:endParaRPr lang="en-US" sz="1000"/>
                    </a:p>
                  </a:txBody>
                  <a:tcPr/>
                </a:tc>
                <a:tc>
                  <a:txBody>
                    <a:bodyPr/>
                    <a:lstStyle/>
                    <a:p>
                      <a:r>
                        <a:rPr lang="en-US" sz="1000"/>
                        <a:t>0.0924%</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489026375"/>
                  </a:ext>
                </a:extLst>
              </a:tr>
              <a:tr h="370840">
                <a:tc>
                  <a:txBody>
                    <a:bodyPr/>
                    <a:lstStyle/>
                    <a:p>
                      <a:r>
                        <a:rPr lang="en-US" sz="1000" b="1"/>
                        <a:t>NBKGroup - 2016-11-26 08:14:07</a:t>
                      </a:r>
                      <a:r>
                        <a:rPr lang="en-US" sz="1000"/>
                        <a:t>
</a:t>
                      </a:r>
                      <a:r>
                        <a:rPr lang="ar-AE" sz="1000"/>
                        <a:t>تعتمد فرص دخولك في سحب الجوهرة  الشهري على 125,000 د.ك على الحد الأدنى للرصيد المتوفر في حسابك في الشهر السابق لشهر السحب #</a:t>
                      </a:r>
                      <a:r>
                        <a:rPr lang="en-US" sz="1000"/>
                        <a:t>NBKJawhara</a:t>
                      </a:r>
                      <a:endParaRPr lang="en-US" sz="1000"/>
                    </a:p>
                  </a:txBody>
                  <a:tcPr/>
                </a:tc>
                <a:tc>
                  <a:txBody>
                    <a:bodyPr/>
                    <a:lstStyle/>
                    <a:p>
                      <a:r>
                        <a:rPr lang="en-US" sz="1000"/>
                        <a:t>136</a:t>
                      </a:r>
                      <a:endParaRPr lang="en-US" sz="1000"/>
                    </a:p>
                  </a:txBody>
                  <a:tcPr/>
                </a:tc>
                <a:tc>
                  <a:txBody>
                    <a:bodyPr/>
                    <a:lstStyle/>
                    <a:p>
                      <a:r>
                        <a:rPr lang="en-US" sz="1000"/>
                        <a:t>91</a:t>
                      </a:r>
                      <a:endParaRPr lang="en-US" sz="1000"/>
                    </a:p>
                  </a:txBody>
                  <a:tcPr/>
                </a:tc>
                <a:tc>
                  <a:txBody>
                    <a:bodyPr/>
                    <a:lstStyle/>
                    <a:p>
                      <a:r>
                        <a:rPr lang="en-US" sz="1000"/>
                        <a:t>45</a:t>
                      </a:r>
                      <a:endParaRPr lang="en-US" sz="1000"/>
                    </a:p>
                  </a:txBody>
                  <a:tcPr/>
                </a:tc>
                <a:tc>
                  <a:txBody>
                    <a:bodyPr/>
                    <a:lstStyle/>
                    <a:p>
                      <a:r>
                        <a:rPr lang="en-US" sz="1000"/>
                        <a:t>0</a:t>
                      </a:r>
                      <a:endParaRPr lang="en-US" sz="1000"/>
                    </a:p>
                  </a:txBody>
                  <a:tcPr/>
                </a:tc>
                <a:tc>
                  <a:txBody>
                    <a:bodyPr/>
                    <a:lstStyle/>
                    <a:p>
                      <a:r>
                        <a:rPr lang="en-US" sz="1000"/>
                        <a:t>0.0870%</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597638877"/>
                  </a:ext>
                </a:extLst>
              </a:tr>
              <a:tr h="370840">
                <a:tc>
                  <a:txBody>
                    <a:bodyPr/>
                    <a:lstStyle/>
                    <a:p>
                      <a:r>
                        <a:rPr lang="en-US" sz="1000" b="1"/>
                        <a:t>NBKGroup - 2016-12-06 11:52:55</a:t>
                      </a:r>
                      <a:r>
                        <a:rPr lang="en-US" sz="1000"/>
                        <a:t>
</a:t>
                      </a:r>
                      <a:r>
                        <a:rPr lang="ar-AE" sz="1000"/>
                        <a:t>مبروك عميلنا/ عمار محمود الرابح بالسحب الأسبوعي بمبلغ 5،000 د.ك. يمكن ان تكون انت سعيد الحظ التالي!</a:t>
                      </a:r>
                      <a:endParaRPr lang="en-US" sz="1000"/>
                    </a:p>
                  </a:txBody>
                  <a:tcPr/>
                </a:tc>
                <a:tc>
                  <a:txBody>
                    <a:bodyPr/>
                    <a:lstStyle/>
                    <a:p>
                      <a:r>
                        <a:rPr lang="en-US" sz="1000"/>
                        <a:t>127</a:t>
                      </a:r>
                      <a:endParaRPr lang="en-US" sz="1000"/>
                    </a:p>
                  </a:txBody>
                  <a:tcPr/>
                </a:tc>
                <a:tc>
                  <a:txBody>
                    <a:bodyPr/>
                    <a:lstStyle/>
                    <a:p>
                      <a:r>
                        <a:rPr lang="en-US" sz="1000"/>
                        <a:t>95</a:t>
                      </a:r>
                      <a:endParaRPr lang="en-US" sz="1000"/>
                    </a:p>
                  </a:txBody>
                  <a:tcPr/>
                </a:tc>
                <a:tc>
                  <a:txBody>
                    <a:bodyPr/>
                    <a:lstStyle/>
                    <a:p>
                      <a:r>
                        <a:rPr lang="en-US" sz="1000"/>
                        <a:t>32</a:t>
                      </a:r>
                      <a:endParaRPr lang="en-US" sz="1000"/>
                    </a:p>
                  </a:txBody>
                  <a:tcPr/>
                </a:tc>
                <a:tc>
                  <a:txBody>
                    <a:bodyPr/>
                    <a:lstStyle/>
                    <a:p>
                      <a:r>
                        <a:rPr lang="en-US" sz="1000"/>
                        <a:t>0</a:t>
                      </a:r>
                      <a:endParaRPr lang="en-US" sz="1000"/>
                    </a:p>
                  </a:txBody>
                  <a:tcPr/>
                </a:tc>
                <a:tc>
                  <a:txBody>
                    <a:bodyPr/>
                    <a:lstStyle/>
                    <a:p>
                      <a:r>
                        <a:rPr lang="en-US" sz="1000"/>
                        <a:t>0.0799%</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71807554"/>
                  </a:ext>
                </a:extLst>
              </a:tr>
              <a:tr h="370840">
                <a:tc>
                  <a:txBody>
                    <a:bodyPr/>
                    <a:lstStyle/>
                    <a:p>
                      <a:r>
                        <a:rPr lang="en-US" sz="1000" b="1"/>
                        <a:t>Warba Bank - 2016-12-08 17:30:25</a:t>
                      </a:r>
                      <a:r>
                        <a:rPr lang="en-US" sz="1000"/>
                        <a:t>
</a:t>
                      </a:r>
                      <a:r>
                        <a:rPr lang="ar-AE" sz="1000"/>
                        <a:t>بنك وربة يرحب بزيارة الملك سلمان بن عبد العزيز لوطنه الثاني الكويت </a:t>
                      </a:r>
                      <a:r>
                        <a:rPr lang="en-US" sz="1000"/>
                        <a:t>🇸🇦🇰🇼
#</a:t>
                      </a:r>
                      <a:r>
                        <a:rPr lang="ar-AE" sz="1000"/>
                        <a:t>بنك_وربة #نتميز_بالحلول
#الكويت_ترحب_بسلمان</a:t>
                      </a:r>
                      <a:endParaRPr lang="en-US" sz="1000"/>
                    </a:p>
                  </a:txBody>
                  <a:tcPr/>
                </a:tc>
                <a:tc>
                  <a:txBody>
                    <a:bodyPr/>
                    <a:lstStyle/>
                    <a:p>
                      <a:r>
                        <a:rPr lang="en-US" sz="1000"/>
                        <a:t>114</a:t>
                      </a:r>
                      <a:endParaRPr lang="en-US" sz="1000"/>
                    </a:p>
                  </a:txBody>
                  <a:tcPr/>
                </a:tc>
                <a:tc>
                  <a:txBody>
                    <a:bodyPr/>
                    <a:lstStyle/>
                    <a:p>
                      <a:r>
                        <a:rPr lang="en-US" sz="1000"/>
                        <a:t>95</a:t>
                      </a:r>
                      <a:endParaRPr lang="en-US" sz="1000"/>
                    </a:p>
                  </a:txBody>
                  <a:tcPr/>
                </a:tc>
                <a:tc>
                  <a:txBody>
                    <a:bodyPr/>
                    <a:lstStyle/>
                    <a:p>
                      <a:r>
                        <a:rPr lang="en-US" sz="1000"/>
                        <a:t>1</a:t>
                      </a:r>
                      <a:endParaRPr lang="en-US" sz="1000"/>
                    </a:p>
                  </a:txBody>
                  <a:tcPr/>
                </a:tc>
                <a:tc>
                  <a:txBody>
                    <a:bodyPr/>
                    <a:lstStyle/>
                    <a:p>
                      <a:r>
                        <a:rPr lang="en-US" sz="1000"/>
                        <a:t>18</a:t>
                      </a:r>
                      <a:endParaRPr lang="en-US" sz="1000"/>
                    </a:p>
                  </a:txBody>
                  <a:tcPr/>
                </a:tc>
                <a:tc>
                  <a:txBody>
                    <a:bodyPr/>
                    <a:lstStyle/>
                    <a:p>
                      <a:r>
                        <a:rPr lang="en-US" sz="1000"/>
                        <a:t>0.5405%</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340479686"/>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75457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1551217"/>
                    </a:ext>
                  </a:extLst>
                </a:gridCol>
                <a:gridCol w="658368">
                  <a:extLst>
                    <a:ext uri="{9D8B030D-6E8A-4147-A177-3AD203B41FA5}">
                      <a16:colId xmlns:a16="http://schemas.microsoft.com/office/drawing/2014/main" val="269303810"/>
                    </a:ext>
                  </a:extLst>
                </a:gridCol>
                <a:gridCol w="658368">
                  <a:extLst>
                    <a:ext uri="{9D8B030D-6E8A-4147-A177-3AD203B41FA5}">
                      <a16:colId xmlns:a16="http://schemas.microsoft.com/office/drawing/2014/main" val="428945905"/>
                    </a:ext>
                  </a:extLst>
                </a:gridCol>
                <a:gridCol w="658368">
                  <a:extLst>
                    <a:ext uri="{9D8B030D-6E8A-4147-A177-3AD203B41FA5}">
                      <a16:colId xmlns:a16="http://schemas.microsoft.com/office/drawing/2014/main" val="2523144508"/>
                    </a:ext>
                  </a:extLst>
                </a:gridCol>
                <a:gridCol w="658368">
                  <a:extLst>
                    <a:ext uri="{9D8B030D-6E8A-4147-A177-3AD203B41FA5}">
                      <a16:colId xmlns:a16="http://schemas.microsoft.com/office/drawing/2014/main" val="767112271"/>
                    </a:ext>
                  </a:extLst>
                </a:gridCol>
                <a:gridCol w="658368">
                  <a:extLst>
                    <a:ext uri="{9D8B030D-6E8A-4147-A177-3AD203B41FA5}">
                      <a16:colId xmlns:a16="http://schemas.microsoft.com/office/drawing/2014/main" val="2904396405"/>
                    </a:ext>
                  </a:extLst>
                </a:gridCol>
                <a:gridCol w="658368">
                  <a:extLst>
                    <a:ext uri="{9D8B030D-6E8A-4147-A177-3AD203B41FA5}">
                      <a16:colId xmlns:a16="http://schemas.microsoft.com/office/drawing/2014/main" val="4168252036"/>
                    </a:ext>
                  </a:extLst>
                </a:gridCol>
                <a:gridCol w="658368">
                  <a:extLst>
                    <a:ext uri="{9D8B030D-6E8A-4147-A177-3AD203B41FA5}">
                      <a16:colId xmlns:a16="http://schemas.microsoft.com/office/drawing/2014/main" val="171849656"/>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3616653451"/>
                  </a:ext>
                </a:extLst>
              </a:tr>
              <a:tr h="370840">
                <a:tc>
                  <a:txBody>
                    <a:bodyPr/>
                    <a:lstStyle/>
                    <a:p>
                      <a:r>
                        <a:rPr lang="en-US" sz="1000" b="1"/>
                        <a:t>NBKGroup - 2016-12-04 08:28:05</a:t>
                      </a:r>
                      <a:r>
                        <a:rPr lang="en-US" sz="1000"/>
                        <a:t>
#NBKSalaryTransfer
</a:t>
                      </a:r>
                      <a:r>
                        <a:rPr lang="ar-AE" sz="1000"/>
                        <a:t>إن كان راتبك في الوطني فأنت بالتأكيد من الفائزين المحظوظين! جائزة نقدية تبدأ من 100 د.ك وتصل 10000 د.ك، أو قرض يصل الى بقيمة 10000 د.ك لمدة ثلاث سنوات ومن دون فائدة ، بالاضافة إلى فرصة لدخول السحب على سيارة </a:t>
                      </a:r>
                      <a:r>
                        <a:rPr lang="en-US" sz="1000"/>
                        <a:t>Range Rover Evoque </a:t>
                      </a:r>
                      <a:r>
                        <a:rPr lang="ar-AE" sz="1000"/>
                        <a:t>الجديدة!
</a:t>
                      </a:r>
                      <a:r>
                        <a:rPr lang="en-US" sz="1000"/>
                        <a:t>Transfer your salary to NBK and win instantly from KD 100 to KD 10,000 and enter draws throughout the year for a brand new Range Rover Evoque among many other benefits. Visit nbk.com/salarytransfer</a:t>
                      </a:r>
                      <a:endParaRPr lang="en-US" sz="1000"/>
                    </a:p>
                  </a:txBody>
                  <a:tcPr/>
                </a:tc>
                <a:tc>
                  <a:txBody>
                    <a:bodyPr/>
                    <a:lstStyle/>
                    <a:p>
                      <a:r>
                        <a:rPr lang="en-US" sz="1000"/>
                        <a:t>114</a:t>
                      </a:r>
                      <a:endParaRPr lang="en-US" sz="1000"/>
                    </a:p>
                  </a:txBody>
                  <a:tcPr/>
                </a:tc>
                <a:tc>
                  <a:txBody>
                    <a:bodyPr/>
                    <a:lstStyle/>
                    <a:p>
                      <a:r>
                        <a:rPr lang="en-US" sz="1000"/>
                        <a:t>78</a:t>
                      </a:r>
                      <a:endParaRPr lang="en-US" sz="1000"/>
                    </a:p>
                  </a:txBody>
                  <a:tcPr/>
                </a:tc>
                <a:tc>
                  <a:txBody>
                    <a:bodyPr/>
                    <a:lstStyle/>
                    <a:p>
                      <a:r>
                        <a:rPr lang="en-US" sz="1000"/>
                        <a:t>30</a:t>
                      </a:r>
                      <a:endParaRPr lang="en-US" sz="1000"/>
                    </a:p>
                  </a:txBody>
                  <a:tcPr/>
                </a:tc>
                <a:tc>
                  <a:txBody>
                    <a:bodyPr/>
                    <a:lstStyle/>
                    <a:p>
                      <a:r>
                        <a:rPr lang="en-US" sz="1000"/>
                        <a:t>6</a:t>
                      </a:r>
                      <a:endParaRPr lang="en-US" sz="1000"/>
                    </a:p>
                  </a:txBody>
                  <a:tcPr/>
                </a:tc>
                <a:tc>
                  <a:txBody>
                    <a:bodyPr/>
                    <a:lstStyle/>
                    <a:p>
                      <a:r>
                        <a:rPr lang="en-US" sz="1000"/>
                        <a:t>0.0720%</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547833641"/>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54490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Post Type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3393737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98411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Sponsored Posts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1579781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074042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 - 1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35072718"/>
                    </a:ext>
                  </a:extLst>
                </a:gridCol>
                <a:gridCol w="1234440">
                  <a:extLst>
                    <a:ext uri="{9D8B030D-6E8A-4147-A177-3AD203B41FA5}">
                      <a16:colId xmlns:a16="http://schemas.microsoft.com/office/drawing/2014/main" val="3795896741"/>
                    </a:ext>
                  </a:extLst>
                </a:gridCol>
                <a:gridCol w="1234440">
                  <a:extLst>
                    <a:ext uri="{9D8B030D-6E8A-4147-A177-3AD203B41FA5}">
                      <a16:colId xmlns:a16="http://schemas.microsoft.com/office/drawing/2014/main" val="3764129281"/>
                    </a:ext>
                  </a:extLst>
                </a:gridCol>
                <a:gridCol w="1234440">
                  <a:extLst>
                    <a:ext uri="{9D8B030D-6E8A-4147-A177-3AD203B41FA5}">
                      <a16:colId xmlns:a16="http://schemas.microsoft.com/office/drawing/2014/main" val="2159569318"/>
                    </a:ext>
                  </a:extLst>
                </a:gridCol>
                <a:gridCol w="1234440">
                  <a:extLst>
                    <a:ext uri="{9D8B030D-6E8A-4147-A177-3AD203B41FA5}">
                      <a16:colId xmlns:a16="http://schemas.microsoft.com/office/drawing/2014/main" val="2009584399"/>
                    </a:ext>
                  </a:extLst>
                </a:gridCol>
                <a:gridCol w="1234440">
                  <a:extLst>
                    <a:ext uri="{9D8B030D-6E8A-4147-A177-3AD203B41FA5}">
                      <a16:colId xmlns:a16="http://schemas.microsoft.com/office/drawing/2014/main" val="2257655913"/>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Reactions per Post</a:t>
                      </a:r>
                      <a:endParaRPr lang="en-US" sz="1000"/>
                    </a:p>
                  </a:txBody>
                  <a:tcPr/>
                </a:tc>
                <a:tc>
                  <a:txBody>
                    <a:bodyPr/>
                    <a:lstStyle/>
                    <a:p>
                      <a:r>
                        <a:rPr lang="en-US" sz="1000"/>
                        <a:t>Comments per Post</a:t>
                      </a:r>
                      <a:endParaRPr lang="en-US" sz="1000"/>
                    </a:p>
                  </a:txBody>
                  <a:tcPr/>
                </a:tc>
                <a:tc>
                  <a:txBody>
                    <a:bodyPr/>
                    <a:lstStyle/>
                    <a:p>
                      <a:r>
                        <a:rPr lang="en-US" sz="1000"/>
                        <a:t>Shares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2878162449"/>
                  </a:ext>
                </a:extLst>
              </a:tr>
              <a:tr h="370840">
                <a:tc>
                  <a:txBody>
                    <a:bodyPr/>
                    <a:lstStyle/>
                    <a:p>
                      <a:r>
                        <a:rPr lang="en-US" sz="1000"/>
                        <a:t>#NBKComminuty</a:t>
                      </a:r>
                      <a:endParaRPr lang="en-US" sz="1000"/>
                    </a:p>
                  </a:txBody>
                  <a:tcPr/>
                </a:tc>
                <a:tc>
                  <a:txBody>
                    <a:bodyPr/>
                    <a:lstStyle/>
                    <a:p>
                      <a:r>
                        <a:rPr lang="en-US" sz="1000"/>
                        <a:t>1</a:t>
                      </a:r>
                      <a:endParaRPr lang="en-US" sz="1000"/>
                    </a:p>
                  </a:txBody>
                  <a:tcPr/>
                </a:tc>
                <a:tc>
                  <a:txBody>
                    <a:bodyPr/>
                    <a:lstStyle/>
                    <a:p>
                      <a:r>
                        <a:rPr lang="en-US" sz="1000"/>
                        <a:t>11</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12</a:t>
                      </a:r>
                      <a:endParaRPr lang="en-US" sz="1000"/>
                    </a:p>
                  </a:txBody>
                  <a:tcPr/>
                </a:tc>
                <a:extLst>
                  <a:ext uri="{0D108BD9-81ED-4DB2-BD59-A6C34878D82A}">
                    <a16:rowId xmlns:a16="http://schemas.microsoft.com/office/drawing/2014/main" val="115366977"/>
                  </a:ext>
                </a:extLst>
              </a:tr>
              <a:tr h="370840">
                <a:tc>
                  <a:txBody>
                    <a:bodyPr/>
                    <a:lstStyle/>
                    <a:p>
                      <a:r>
                        <a:rPr lang="en-US" sz="1000"/>
                        <a:t>#NBKShabab</a:t>
                      </a:r>
                      <a:endParaRPr lang="en-US" sz="1000"/>
                    </a:p>
                  </a:txBody>
                  <a:tcPr/>
                </a:tc>
                <a:tc>
                  <a:txBody>
                    <a:bodyPr/>
                    <a:lstStyle/>
                    <a:p>
                      <a:r>
                        <a:rPr lang="en-US" sz="1000"/>
                        <a:t>4</a:t>
                      </a:r>
                      <a:endParaRPr lang="en-US" sz="1000"/>
                    </a:p>
                  </a:txBody>
                  <a:tcPr/>
                </a:tc>
                <a:tc>
                  <a:txBody>
                    <a:bodyPr/>
                    <a:lstStyle/>
                    <a:p>
                      <a:r>
                        <a:rPr lang="en-US" sz="1000"/>
                        <a:t>20.75</a:t>
                      </a:r>
                      <a:endParaRPr lang="en-US" sz="1000"/>
                    </a:p>
                  </a:txBody>
                  <a:tcPr/>
                </a:tc>
                <a:tc>
                  <a:txBody>
                    <a:bodyPr/>
                    <a:lstStyle/>
                    <a:p>
                      <a:r>
                        <a:rPr lang="en-US" sz="1000"/>
                        <a:t>0.25</a:t>
                      </a:r>
                      <a:endParaRPr lang="en-US" sz="1000"/>
                    </a:p>
                  </a:txBody>
                  <a:tcPr/>
                </a:tc>
                <a:tc>
                  <a:txBody>
                    <a:bodyPr/>
                    <a:lstStyle/>
                    <a:p>
                      <a:r>
                        <a:rPr lang="en-US" sz="1000"/>
                        <a:t>1</a:t>
                      </a:r>
                      <a:endParaRPr lang="en-US" sz="1000"/>
                    </a:p>
                  </a:txBody>
                  <a:tcPr/>
                </a:tc>
                <a:tc>
                  <a:txBody>
                    <a:bodyPr/>
                    <a:lstStyle/>
                    <a:p>
                      <a:r>
                        <a:rPr lang="en-US" sz="1000"/>
                        <a:t>22</a:t>
                      </a:r>
                      <a:endParaRPr lang="en-US" sz="1000"/>
                    </a:p>
                  </a:txBody>
                  <a:tcPr/>
                </a:tc>
                <a:extLst>
                  <a:ext uri="{0D108BD9-81ED-4DB2-BD59-A6C34878D82A}">
                    <a16:rowId xmlns:a16="http://schemas.microsoft.com/office/drawing/2014/main" val="3593604737"/>
                  </a:ext>
                </a:extLst>
              </a:tr>
              <a:tr h="370840">
                <a:tc>
                  <a:txBody>
                    <a:bodyPr/>
                    <a:lstStyle/>
                    <a:p>
                      <a:r>
                        <a:rPr lang="en-US" sz="1000"/>
                        <a:t>#NBKServices</a:t>
                      </a:r>
                      <a:endParaRPr lang="en-US" sz="1000"/>
                    </a:p>
                  </a:txBody>
                  <a:tcPr/>
                </a:tc>
                <a:tc>
                  <a:txBody>
                    <a:bodyPr/>
                    <a:lstStyle/>
                    <a:p>
                      <a:r>
                        <a:rPr lang="en-US" sz="1000"/>
                        <a:t>2</a:t>
                      </a:r>
                      <a:endParaRPr lang="en-US" sz="1000"/>
                    </a:p>
                  </a:txBody>
                  <a:tcPr/>
                </a:tc>
                <a:tc>
                  <a:txBody>
                    <a:bodyPr/>
                    <a:lstStyle/>
                    <a:p>
                      <a:r>
                        <a:rPr lang="en-US" sz="1000"/>
                        <a:t>32.5</a:t>
                      </a:r>
                      <a:endParaRPr lang="en-US" sz="1000"/>
                    </a:p>
                  </a:txBody>
                  <a:tcPr/>
                </a:tc>
                <a:tc>
                  <a:txBody>
                    <a:bodyPr/>
                    <a:lstStyle/>
                    <a:p>
                      <a:r>
                        <a:rPr lang="en-US" sz="1000"/>
                        <a:t>0.5</a:t>
                      </a:r>
                      <a:endParaRPr lang="en-US" sz="1000"/>
                    </a:p>
                  </a:txBody>
                  <a:tcPr/>
                </a:tc>
                <a:tc>
                  <a:txBody>
                    <a:bodyPr/>
                    <a:lstStyle/>
                    <a:p>
                      <a:r>
                        <a:rPr lang="en-US" sz="1000"/>
                        <a:t>1</a:t>
                      </a:r>
                      <a:endParaRPr lang="en-US" sz="1000"/>
                    </a:p>
                  </a:txBody>
                  <a:tcPr/>
                </a:tc>
                <a:tc>
                  <a:txBody>
                    <a:bodyPr/>
                    <a:lstStyle/>
                    <a:p>
                      <a:r>
                        <a:rPr lang="en-US" sz="1000"/>
                        <a:t>34</a:t>
                      </a:r>
                      <a:endParaRPr lang="en-US" sz="1000"/>
                    </a:p>
                  </a:txBody>
                  <a:tcPr/>
                </a:tc>
                <a:extLst>
                  <a:ext uri="{0D108BD9-81ED-4DB2-BD59-A6C34878D82A}">
                    <a16:rowId xmlns:a16="http://schemas.microsoft.com/office/drawing/2014/main" val="1164890301"/>
                  </a:ext>
                </a:extLst>
              </a:tr>
              <a:tr h="370840">
                <a:tc>
                  <a:txBody>
                    <a:bodyPr/>
                    <a:lstStyle/>
                    <a:p>
                      <a:r>
                        <a:rPr lang="en-US" sz="1000"/>
                        <a:t>#NBKFridayPrayer</a:t>
                      </a:r>
                      <a:endParaRPr lang="en-US" sz="1000"/>
                    </a:p>
                  </a:txBody>
                  <a:tcPr/>
                </a:tc>
                <a:tc>
                  <a:txBody>
                    <a:bodyPr/>
                    <a:lstStyle/>
                    <a:p>
                      <a:r>
                        <a:rPr lang="en-US" sz="1000"/>
                        <a:t>2</a:t>
                      </a:r>
                      <a:endParaRPr lang="en-US" sz="1000"/>
                    </a:p>
                  </a:txBody>
                  <a:tcPr/>
                </a:tc>
                <a:tc>
                  <a:txBody>
                    <a:bodyPr/>
                    <a:lstStyle/>
                    <a:p>
                      <a:r>
                        <a:rPr lang="en-US" sz="1000"/>
                        <a:t>19</a:t>
                      </a:r>
                      <a:endParaRPr lang="en-US" sz="1000"/>
                    </a:p>
                  </a:txBody>
                  <a:tcPr/>
                </a:tc>
                <a:tc>
                  <a:txBody>
                    <a:bodyPr/>
                    <a:lstStyle/>
                    <a:p>
                      <a:r>
                        <a:rPr lang="en-US" sz="1000"/>
                        <a:t>1.5</a:t>
                      </a:r>
                      <a:endParaRPr lang="en-US" sz="1000"/>
                    </a:p>
                  </a:txBody>
                  <a:tcPr/>
                </a:tc>
                <a:tc>
                  <a:txBody>
                    <a:bodyPr/>
                    <a:lstStyle/>
                    <a:p>
                      <a:r>
                        <a:rPr lang="en-US" sz="1000"/>
                        <a:t>1.5</a:t>
                      </a:r>
                      <a:endParaRPr lang="en-US" sz="1000"/>
                    </a:p>
                  </a:txBody>
                  <a:tcPr/>
                </a:tc>
                <a:tc>
                  <a:txBody>
                    <a:bodyPr/>
                    <a:lstStyle/>
                    <a:p>
                      <a:r>
                        <a:rPr lang="en-US" sz="1000"/>
                        <a:t>22</a:t>
                      </a:r>
                      <a:endParaRPr lang="en-US" sz="1000"/>
                    </a:p>
                  </a:txBody>
                  <a:tcPr/>
                </a:tc>
                <a:extLst>
                  <a:ext uri="{0D108BD9-81ED-4DB2-BD59-A6C34878D82A}">
                    <a16:rowId xmlns:a16="http://schemas.microsoft.com/office/drawing/2014/main" val="75643306"/>
                  </a:ext>
                </a:extLst>
              </a:tr>
              <a:tr h="370840">
                <a:tc>
                  <a:txBody>
                    <a:bodyPr/>
                    <a:lstStyle/>
                    <a:p>
                      <a:r>
                        <a:rPr lang="ar-AE" sz="1000"/>
                        <a:t>#100_مليون_خطوة</a:t>
                      </a:r>
                      <a:endParaRPr lang="en-US" sz="1000"/>
                    </a:p>
                  </a:txBody>
                  <a:tcPr/>
                </a:tc>
                <a:tc>
                  <a:txBody>
                    <a:bodyPr/>
                    <a:lstStyle/>
                    <a:p>
                      <a:r>
                        <a:rPr lang="en-US" sz="1000"/>
                        <a:t>18</a:t>
                      </a:r>
                      <a:endParaRPr lang="en-US" sz="1000"/>
                    </a:p>
                  </a:txBody>
                  <a:tcPr/>
                </a:tc>
                <a:tc>
                  <a:txBody>
                    <a:bodyPr/>
                    <a:lstStyle/>
                    <a:p>
                      <a:r>
                        <a:rPr lang="en-US" sz="1000"/>
                        <a:t>29.222222222222</a:t>
                      </a:r>
                      <a:endParaRPr lang="en-US" sz="1000"/>
                    </a:p>
                  </a:txBody>
                  <a:tcPr/>
                </a:tc>
                <a:tc>
                  <a:txBody>
                    <a:bodyPr/>
                    <a:lstStyle/>
                    <a:p>
                      <a:r>
                        <a:rPr lang="en-US" sz="1000"/>
                        <a:t>7.8888888888889</a:t>
                      </a:r>
                      <a:endParaRPr lang="en-US" sz="1000"/>
                    </a:p>
                  </a:txBody>
                  <a:tcPr/>
                </a:tc>
                <a:tc>
                  <a:txBody>
                    <a:bodyPr/>
                    <a:lstStyle/>
                    <a:p>
                      <a:r>
                        <a:rPr lang="en-US" sz="1000"/>
                        <a:t>3.6111111111111</a:t>
                      </a:r>
                      <a:endParaRPr lang="en-US" sz="1000"/>
                    </a:p>
                  </a:txBody>
                  <a:tcPr/>
                </a:tc>
                <a:tc>
                  <a:txBody>
                    <a:bodyPr/>
                    <a:lstStyle/>
                    <a:p>
                      <a:r>
                        <a:rPr lang="en-US" sz="1000"/>
                        <a:t>40.722222222222</a:t>
                      </a:r>
                      <a:endParaRPr lang="en-US" sz="1000"/>
                    </a:p>
                  </a:txBody>
                  <a:tcPr/>
                </a:tc>
                <a:extLst>
                  <a:ext uri="{0D108BD9-81ED-4DB2-BD59-A6C34878D82A}">
                    <a16:rowId xmlns:a16="http://schemas.microsoft.com/office/drawing/2014/main" val="1200665794"/>
                  </a:ext>
                </a:extLst>
              </a:tr>
              <a:tr h="370840">
                <a:tc>
                  <a:txBody>
                    <a:bodyPr/>
                    <a:lstStyle/>
                    <a:p>
                      <a:r>
                        <a:rPr lang="en-US" sz="1000"/>
                        <a:t>#NBKWalkathon</a:t>
                      </a:r>
                      <a:endParaRPr lang="en-US" sz="1000"/>
                    </a:p>
                  </a:txBody>
                  <a:tcPr/>
                </a:tc>
                <a:tc>
                  <a:txBody>
                    <a:bodyPr/>
                    <a:lstStyle/>
                    <a:p>
                      <a:r>
                        <a:rPr lang="en-US" sz="1000"/>
                        <a:t>11</a:t>
                      </a:r>
                      <a:endParaRPr lang="en-US" sz="1000"/>
                    </a:p>
                  </a:txBody>
                  <a:tcPr/>
                </a:tc>
                <a:tc>
                  <a:txBody>
                    <a:bodyPr/>
                    <a:lstStyle/>
                    <a:p>
                      <a:r>
                        <a:rPr lang="en-US" sz="1000"/>
                        <a:t>51.545454545455</a:t>
                      </a:r>
                      <a:endParaRPr lang="en-US" sz="1000"/>
                    </a:p>
                  </a:txBody>
                  <a:tcPr/>
                </a:tc>
                <a:tc>
                  <a:txBody>
                    <a:bodyPr/>
                    <a:lstStyle/>
                    <a:p>
                      <a:r>
                        <a:rPr lang="en-US" sz="1000"/>
                        <a:t>7.1818181818182</a:t>
                      </a:r>
                      <a:endParaRPr lang="en-US" sz="1000"/>
                    </a:p>
                  </a:txBody>
                  <a:tcPr/>
                </a:tc>
                <a:tc>
                  <a:txBody>
                    <a:bodyPr/>
                    <a:lstStyle/>
                    <a:p>
                      <a:r>
                        <a:rPr lang="en-US" sz="1000"/>
                        <a:t>6.2727272727273</a:t>
                      </a:r>
                      <a:endParaRPr lang="en-US" sz="1000"/>
                    </a:p>
                  </a:txBody>
                  <a:tcPr/>
                </a:tc>
                <a:tc>
                  <a:txBody>
                    <a:bodyPr/>
                    <a:lstStyle/>
                    <a:p>
                      <a:r>
                        <a:rPr lang="en-US" sz="1000"/>
                        <a:t>65</a:t>
                      </a:r>
                      <a:endParaRPr lang="en-US" sz="1000"/>
                    </a:p>
                  </a:txBody>
                  <a:tcPr/>
                </a:tc>
                <a:extLst>
                  <a:ext uri="{0D108BD9-81ED-4DB2-BD59-A6C34878D82A}">
                    <a16:rowId xmlns:a16="http://schemas.microsoft.com/office/drawing/2014/main" val="2610073805"/>
                  </a:ext>
                </a:extLst>
              </a:tr>
              <a:tr h="370840">
                <a:tc>
                  <a:txBody>
                    <a:bodyPr/>
                    <a:lstStyle/>
                    <a:p>
                      <a:r>
                        <a:rPr lang="en-US" sz="1000"/>
                        <a:t>#100MillionSteps</a:t>
                      </a:r>
                      <a:endParaRPr lang="en-US" sz="1000"/>
                    </a:p>
                  </a:txBody>
                  <a:tcPr/>
                </a:tc>
                <a:tc>
                  <a:txBody>
                    <a:bodyPr/>
                    <a:lstStyle/>
                    <a:p>
                      <a:r>
                        <a:rPr lang="en-US" sz="1000"/>
                        <a:t>16</a:t>
                      </a:r>
                      <a:endParaRPr lang="en-US" sz="1000"/>
                    </a:p>
                  </a:txBody>
                  <a:tcPr/>
                </a:tc>
                <a:tc>
                  <a:txBody>
                    <a:bodyPr/>
                    <a:lstStyle/>
                    <a:p>
                      <a:r>
                        <a:rPr lang="en-US" sz="1000"/>
                        <a:t>39.125</a:t>
                      </a:r>
                      <a:endParaRPr lang="en-US" sz="1000"/>
                    </a:p>
                  </a:txBody>
                  <a:tcPr/>
                </a:tc>
                <a:tc>
                  <a:txBody>
                    <a:bodyPr/>
                    <a:lstStyle/>
                    <a:p>
                      <a:r>
                        <a:rPr lang="en-US" sz="1000"/>
                        <a:t>7.8125</a:t>
                      </a:r>
                      <a:endParaRPr lang="en-US" sz="1000"/>
                    </a:p>
                  </a:txBody>
                  <a:tcPr/>
                </a:tc>
                <a:tc>
                  <a:txBody>
                    <a:bodyPr/>
                    <a:lstStyle/>
                    <a:p>
                      <a:r>
                        <a:rPr lang="en-US" sz="1000"/>
                        <a:t>5.0625</a:t>
                      </a:r>
                      <a:endParaRPr lang="en-US" sz="1000"/>
                    </a:p>
                  </a:txBody>
                  <a:tcPr/>
                </a:tc>
                <a:tc>
                  <a:txBody>
                    <a:bodyPr/>
                    <a:lstStyle/>
                    <a:p>
                      <a:r>
                        <a:rPr lang="en-US" sz="1000"/>
                        <a:t>52</a:t>
                      </a:r>
                      <a:endParaRPr lang="en-US" sz="1000"/>
                    </a:p>
                  </a:txBody>
                  <a:tcPr/>
                </a:tc>
                <a:extLst>
                  <a:ext uri="{0D108BD9-81ED-4DB2-BD59-A6C34878D82A}">
                    <a16:rowId xmlns:a16="http://schemas.microsoft.com/office/drawing/2014/main" val="121893709"/>
                  </a:ext>
                </a:extLst>
              </a:tr>
              <a:tr h="370840">
                <a:tc>
                  <a:txBody>
                    <a:bodyPr/>
                    <a:lstStyle/>
                    <a:p>
                      <a:r>
                        <a:rPr lang="en-US" sz="1000"/>
                        <a:t>#NBKWhatsapp</a:t>
                      </a:r>
                      <a:endParaRPr lang="en-US" sz="1000"/>
                    </a:p>
                  </a:txBody>
                  <a:tcPr/>
                </a:tc>
                <a:tc>
                  <a:txBody>
                    <a:bodyPr/>
                    <a:lstStyle/>
                    <a:p>
                      <a:r>
                        <a:rPr lang="en-US" sz="1000"/>
                        <a:t>3</a:t>
                      </a:r>
                      <a:endParaRPr lang="en-US" sz="1000"/>
                    </a:p>
                  </a:txBody>
                  <a:tcPr/>
                </a:tc>
                <a:tc>
                  <a:txBody>
                    <a:bodyPr/>
                    <a:lstStyle/>
                    <a:p>
                      <a:r>
                        <a:rPr lang="en-US" sz="1000"/>
                        <a:t>20.333333333333</a:t>
                      </a:r>
                      <a:endParaRPr lang="en-US" sz="1000"/>
                    </a:p>
                  </a:txBody>
                  <a:tcPr/>
                </a:tc>
                <a:tc>
                  <a:txBody>
                    <a:bodyPr/>
                    <a:lstStyle/>
                    <a:p>
                      <a:r>
                        <a:rPr lang="en-US" sz="1000"/>
                        <a:t>2.6666666666667</a:t>
                      </a:r>
                      <a:endParaRPr lang="en-US" sz="1000"/>
                    </a:p>
                  </a:txBody>
                  <a:tcPr/>
                </a:tc>
                <a:tc>
                  <a:txBody>
                    <a:bodyPr/>
                    <a:lstStyle/>
                    <a:p>
                      <a:r>
                        <a:rPr lang="en-US" sz="1000"/>
                        <a:t>0.66666666666667</a:t>
                      </a:r>
                      <a:endParaRPr lang="en-US" sz="1000"/>
                    </a:p>
                  </a:txBody>
                  <a:tcPr/>
                </a:tc>
                <a:tc>
                  <a:txBody>
                    <a:bodyPr/>
                    <a:lstStyle/>
                    <a:p>
                      <a:r>
                        <a:rPr lang="en-US" sz="1000"/>
                        <a:t>23.666666666667</a:t>
                      </a:r>
                      <a:endParaRPr lang="en-US" sz="1000"/>
                    </a:p>
                  </a:txBody>
                  <a:tcPr/>
                </a:tc>
                <a:extLst>
                  <a:ext uri="{0D108BD9-81ED-4DB2-BD59-A6C34878D82A}">
                    <a16:rowId xmlns:a16="http://schemas.microsoft.com/office/drawing/2014/main" val="1621869839"/>
                  </a:ext>
                </a:extLst>
              </a:tr>
              <a:tr h="370840">
                <a:tc>
                  <a:txBody>
                    <a:bodyPr/>
                    <a:lstStyle/>
                    <a:p>
                      <a:r>
                        <a:rPr lang="ar-AE" sz="1000"/>
                        <a:t>#عبدالله_ينتصر</a:t>
                      </a:r>
                      <a:endParaRPr lang="en-US" sz="1000"/>
                    </a:p>
                  </a:txBody>
                  <a:tcPr/>
                </a:tc>
                <a:tc>
                  <a:txBody>
                    <a:bodyPr/>
                    <a:lstStyle/>
                    <a:p>
                      <a:r>
                        <a:rPr lang="en-US" sz="1000"/>
                        <a:t>3</a:t>
                      </a:r>
                      <a:endParaRPr lang="en-US" sz="1000"/>
                    </a:p>
                  </a:txBody>
                  <a:tcPr/>
                </a:tc>
                <a:tc>
                  <a:txBody>
                    <a:bodyPr/>
                    <a:lstStyle/>
                    <a:p>
                      <a:r>
                        <a:rPr lang="en-US" sz="1000"/>
                        <a:t>6.6666666666667</a:t>
                      </a:r>
                      <a:endParaRPr lang="en-US" sz="1000"/>
                    </a:p>
                  </a:txBody>
                  <a:tcPr/>
                </a:tc>
                <a:tc>
                  <a:txBody>
                    <a:bodyPr/>
                    <a:lstStyle/>
                    <a:p>
                      <a:r>
                        <a:rPr lang="en-US" sz="1000"/>
                        <a:t>1</a:t>
                      </a:r>
                      <a:endParaRPr lang="en-US" sz="1000"/>
                    </a:p>
                  </a:txBody>
                  <a:tcPr/>
                </a:tc>
                <a:tc>
                  <a:txBody>
                    <a:bodyPr/>
                    <a:lstStyle/>
                    <a:p>
                      <a:r>
                        <a:rPr lang="en-US" sz="1000"/>
                        <a:t>0.33333333333333</a:t>
                      </a:r>
                      <a:endParaRPr lang="en-US" sz="1000"/>
                    </a:p>
                  </a:txBody>
                  <a:tcPr/>
                </a:tc>
                <a:tc>
                  <a:txBody>
                    <a:bodyPr/>
                    <a:lstStyle/>
                    <a:p>
                      <a:r>
                        <a:rPr lang="en-US" sz="1000"/>
                        <a:t>8</a:t>
                      </a:r>
                      <a:endParaRPr lang="en-US" sz="1000"/>
                    </a:p>
                  </a:txBody>
                  <a:tcPr/>
                </a:tc>
                <a:extLst>
                  <a:ext uri="{0D108BD9-81ED-4DB2-BD59-A6C34878D82A}">
                    <a16:rowId xmlns:a16="http://schemas.microsoft.com/office/drawing/2014/main" val="140941380"/>
                  </a:ext>
                </a:extLst>
              </a:tr>
              <a:tr h="370840">
                <a:tc>
                  <a:txBody>
                    <a:bodyPr/>
                    <a:lstStyle/>
                    <a:p>
                      <a:r>
                        <a:rPr lang="en-US" sz="1000"/>
                        <a:t>#MannequinChallenge</a:t>
                      </a:r>
                      <a:endParaRPr lang="en-US" sz="1000"/>
                    </a:p>
                  </a:txBody>
                  <a:tcPr/>
                </a:tc>
                <a:tc>
                  <a:txBody>
                    <a:bodyPr/>
                    <a:lstStyle/>
                    <a:p>
                      <a:r>
                        <a:rPr lang="en-US" sz="1000"/>
                        <a:t>1</a:t>
                      </a:r>
                      <a:endParaRPr lang="en-US" sz="1000"/>
                    </a:p>
                  </a:txBody>
                  <a:tcPr/>
                </a:tc>
                <a:tc>
                  <a:txBody>
                    <a:bodyPr/>
                    <a:lstStyle/>
                    <a:p>
                      <a:r>
                        <a:rPr lang="en-US" sz="1000"/>
                        <a:t>206</a:t>
                      </a:r>
                      <a:endParaRPr lang="en-US" sz="1000"/>
                    </a:p>
                  </a:txBody>
                  <a:tcPr/>
                </a:tc>
                <a:tc>
                  <a:txBody>
                    <a:bodyPr/>
                    <a:lstStyle/>
                    <a:p>
                      <a:r>
                        <a:rPr lang="en-US" sz="1000"/>
                        <a:t>22</a:t>
                      </a:r>
                      <a:endParaRPr lang="en-US" sz="1000"/>
                    </a:p>
                  </a:txBody>
                  <a:tcPr/>
                </a:tc>
                <a:tc>
                  <a:txBody>
                    <a:bodyPr/>
                    <a:lstStyle/>
                    <a:p>
                      <a:r>
                        <a:rPr lang="en-US" sz="1000"/>
                        <a:t>18</a:t>
                      </a:r>
                      <a:endParaRPr lang="en-US" sz="1000"/>
                    </a:p>
                  </a:txBody>
                  <a:tcPr/>
                </a:tc>
                <a:tc>
                  <a:txBody>
                    <a:bodyPr/>
                    <a:lstStyle/>
                    <a:p>
                      <a:r>
                        <a:rPr lang="en-US" sz="1000"/>
                        <a:t>246</a:t>
                      </a:r>
                      <a:endParaRPr lang="en-US" sz="1000"/>
                    </a:p>
                  </a:txBody>
                  <a:tcPr/>
                </a:tc>
                <a:extLst>
                  <a:ext uri="{0D108BD9-81ED-4DB2-BD59-A6C34878D82A}">
                    <a16:rowId xmlns:a16="http://schemas.microsoft.com/office/drawing/2014/main" val="3791020572"/>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41120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 - 2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5061210"/>
                    </a:ext>
                  </a:extLst>
                </a:gridCol>
                <a:gridCol w="1234440">
                  <a:extLst>
                    <a:ext uri="{9D8B030D-6E8A-4147-A177-3AD203B41FA5}">
                      <a16:colId xmlns:a16="http://schemas.microsoft.com/office/drawing/2014/main" val="3785836831"/>
                    </a:ext>
                  </a:extLst>
                </a:gridCol>
                <a:gridCol w="1234440">
                  <a:extLst>
                    <a:ext uri="{9D8B030D-6E8A-4147-A177-3AD203B41FA5}">
                      <a16:colId xmlns:a16="http://schemas.microsoft.com/office/drawing/2014/main" val="1366942310"/>
                    </a:ext>
                  </a:extLst>
                </a:gridCol>
                <a:gridCol w="1234440">
                  <a:extLst>
                    <a:ext uri="{9D8B030D-6E8A-4147-A177-3AD203B41FA5}">
                      <a16:colId xmlns:a16="http://schemas.microsoft.com/office/drawing/2014/main" val="2411129620"/>
                    </a:ext>
                  </a:extLst>
                </a:gridCol>
                <a:gridCol w="1234440">
                  <a:extLst>
                    <a:ext uri="{9D8B030D-6E8A-4147-A177-3AD203B41FA5}">
                      <a16:colId xmlns:a16="http://schemas.microsoft.com/office/drawing/2014/main" val="1967768258"/>
                    </a:ext>
                  </a:extLst>
                </a:gridCol>
                <a:gridCol w="1234440">
                  <a:extLst>
                    <a:ext uri="{9D8B030D-6E8A-4147-A177-3AD203B41FA5}">
                      <a16:colId xmlns:a16="http://schemas.microsoft.com/office/drawing/2014/main" val="196464689"/>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Reactions per Post</a:t>
                      </a:r>
                      <a:endParaRPr lang="en-US" sz="1000"/>
                    </a:p>
                  </a:txBody>
                  <a:tcPr/>
                </a:tc>
                <a:tc>
                  <a:txBody>
                    <a:bodyPr/>
                    <a:lstStyle/>
                    <a:p>
                      <a:r>
                        <a:rPr lang="en-US" sz="1000"/>
                        <a:t>Comments per Post</a:t>
                      </a:r>
                      <a:endParaRPr lang="en-US" sz="1000"/>
                    </a:p>
                  </a:txBody>
                  <a:tcPr/>
                </a:tc>
                <a:tc>
                  <a:txBody>
                    <a:bodyPr/>
                    <a:lstStyle/>
                    <a:p>
                      <a:r>
                        <a:rPr lang="en-US" sz="1000"/>
                        <a:t>Shares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1066138595"/>
                  </a:ext>
                </a:extLst>
              </a:tr>
              <a:tr h="370840">
                <a:tc>
                  <a:txBody>
                    <a:bodyPr/>
                    <a:lstStyle/>
                    <a:p>
                      <a:r>
                        <a:rPr lang="en-US" sz="1000"/>
                        <a:t>#NBKITM</a:t>
                      </a:r>
                      <a:endParaRPr lang="en-US" sz="1000"/>
                    </a:p>
                  </a:txBody>
                  <a:tcPr/>
                </a:tc>
                <a:tc>
                  <a:txBody>
                    <a:bodyPr/>
                    <a:lstStyle/>
                    <a:p>
                      <a:r>
                        <a:rPr lang="en-US" sz="1000"/>
                        <a:t>5</a:t>
                      </a:r>
                      <a:endParaRPr lang="en-US" sz="1000"/>
                    </a:p>
                  </a:txBody>
                  <a:tcPr/>
                </a:tc>
                <a:tc>
                  <a:txBody>
                    <a:bodyPr/>
                    <a:lstStyle/>
                    <a:p>
                      <a:r>
                        <a:rPr lang="en-US" sz="1000"/>
                        <a:t>19</a:t>
                      </a:r>
                      <a:endParaRPr lang="en-US" sz="1000"/>
                    </a:p>
                  </a:txBody>
                  <a:tcPr/>
                </a:tc>
                <a:tc>
                  <a:txBody>
                    <a:bodyPr/>
                    <a:lstStyle/>
                    <a:p>
                      <a:r>
                        <a:rPr lang="en-US" sz="1000"/>
                        <a:t>0.2</a:t>
                      </a:r>
                      <a:endParaRPr lang="en-US" sz="1000"/>
                    </a:p>
                  </a:txBody>
                  <a:tcPr/>
                </a:tc>
                <a:tc>
                  <a:txBody>
                    <a:bodyPr/>
                    <a:lstStyle/>
                    <a:p>
                      <a:r>
                        <a:rPr lang="en-US" sz="1000"/>
                        <a:t>0.4</a:t>
                      </a:r>
                      <a:endParaRPr lang="en-US" sz="1000"/>
                    </a:p>
                  </a:txBody>
                  <a:tcPr/>
                </a:tc>
                <a:tc>
                  <a:txBody>
                    <a:bodyPr/>
                    <a:lstStyle/>
                    <a:p>
                      <a:r>
                        <a:rPr lang="en-US" sz="1000"/>
                        <a:t>19.6</a:t>
                      </a:r>
                      <a:endParaRPr lang="en-US" sz="1000"/>
                    </a:p>
                  </a:txBody>
                  <a:tcPr/>
                </a:tc>
                <a:extLst>
                  <a:ext uri="{0D108BD9-81ED-4DB2-BD59-A6C34878D82A}">
                    <a16:rowId xmlns:a16="http://schemas.microsoft.com/office/drawing/2014/main" val="2255797885"/>
                  </a:ext>
                </a:extLst>
              </a:tr>
              <a:tr h="370840">
                <a:tc>
                  <a:txBody>
                    <a:bodyPr/>
                    <a:lstStyle/>
                    <a:p>
                      <a:r>
                        <a:rPr lang="en-US" sz="1000"/>
                        <a:t>#NBKJawhara</a:t>
                      </a:r>
                      <a:endParaRPr lang="en-US" sz="1000"/>
                    </a:p>
                  </a:txBody>
                  <a:tcPr/>
                </a:tc>
                <a:tc>
                  <a:txBody>
                    <a:bodyPr/>
                    <a:lstStyle/>
                    <a:p>
                      <a:r>
                        <a:rPr lang="en-US" sz="1000"/>
                        <a:t>5</a:t>
                      </a:r>
                      <a:endParaRPr lang="en-US" sz="1000"/>
                    </a:p>
                  </a:txBody>
                  <a:tcPr/>
                </a:tc>
                <a:tc>
                  <a:txBody>
                    <a:bodyPr/>
                    <a:lstStyle/>
                    <a:p>
                      <a:r>
                        <a:rPr lang="en-US" sz="1000"/>
                        <a:t>57.2</a:t>
                      </a:r>
                      <a:endParaRPr lang="en-US" sz="1000"/>
                    </a:p>
                  </a:txBody>
                  <a:tcPr/>
                </a:tc>
                <a:tc>
                  <a:txBody>
                    <a:bodyPr/>
                    <a:lstStyle/>
                    <a:p>
                      <a:r>
                        <a:rPr lang="en-US" sz="1000"/>
                        <a:t>10.2</a:t>
                      </a:r>
                      <a:endParaRPr lang="en-US" sz="1000"/>
                    </a:p>
                  </a:txBody>
                  <a:tcPr/>
                </a:tc>
                <a:tc>
                  <a:txBody>
                    <a:bodyPr/>
                    <a:lstStyle/>
                    <a:p>
                      <a:r>
                        <a:rPr lang="en-US" sz="1000"/>
                        <a:t>1.8</a:t>
                      </a:r>
                      <a:endParaRPr lang="en-US" sz="1000"/>
                    </a:p>
                  </a:txBody>
                  <a:tcPr/>
                </a:tc>
                <a:tc>
                  <a:txBody>
                    <a:bodyPr/>
                    <a:lstStyle/>
                    <a:p>
                      <a:r>
                        <a:rPr lang="en-US" sz="1000"/>
                        <a:t>69.2</a:t>
                      </a:r>
                      <a:endParaRPr lang="en-US" sz="1000"/>
                    </a:p>
                  </a:txBody>
                  <a:tcPr/>
                </a:tc>
                <a:extLst>
                  <a:ext uri="{0D108BD9-81ED-4DB2-BD59-A6C34878D82A}">
                    <a16:rowId xmlns:a16="http://schemas.microsoft.com/office/drawing/2014/main" val="3005646708"/>
                  </a:ext>
                </a:extLst>
              </a:tr>
              <a:tr h="370840">
                <a:tc>
                  <a:txBody>
                    <a:bodyPr/>
                    <a:lstStyle/>
                    <a:p>
                      <a:r>
                        <a:rPr lang="en-US" sz="1000"/>
                        <a:t>#NBKCSR</a:t>
                      </a:r>
                      <a:endParaRPr lang="en-US" sz="1000"/>
                    </a:p>
                  </a:txBody>
                  <a:tcPr/>
                </a:tc>
                <a:tc>
                  <a:txBody>
                    <a:bodyPr/>
                    <a:lstStyle/>
                    <a:p>
                      <a:r>
                        <a:rPr lang="en-US" sz="1000"/>
                        <a:t>1</a:t>
                      </a:r>
                      <a:endParaRPr lang="en-US" sz="1000"/>
                    </a:p>
                  </a:txBody>
                  <a:tcPr/>
                </a:tc>
                <a:tc>
                  <a:txBody>
                    <a:bodyPr/>
                    <a:lstStyle/>
                    <a:p>
                      <a:r>
                        <a:rPr lang="en-US" sz="1000"/>
                        <a:t>9</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9</a:t>
                      </a:r>
                      <a:endParaRPr lang="en-US" sz="1000"/>
                    </a:p>
                  </a:txBody>
                  <a:tcPr/>
                </a:tc>
                <a:extLst>
                  <a:ext uri="{0D108BD9-81ED-4DB2-BD59-A6C34878D82A}">
                    <a16:rowId xmlns:a16="http://schemas.microsoft.com/office/drawing/2014/main" val="3930308372"/>
                  </a:ext>
                </a:extLst>
              </a:tr>
              <a:tr h="370840">
                <a:tc>
                  <a:txBody>
                    <a:bodyPr/>
                    <a:lstStyle/>
                    <a:p>
                      <a:r>
                        <a:rPr lang="en-US" sz="1000"/>
                        <a:t>#NBKCares</a:t>
                      </a:r>
                      <a:endParaRPr lang="en-US" sz="1000"/>
                    </a:p>
                  </a:txBody>
                  <a:tcPr/>
                </a:tc>
                <a:tc>
                  <a:txBody>
                    <a:bodyPr/>
                    <a:lstStyle/>
                    <a:p>
                      <a:r>
                        <a:rPr lang="en-US" sz="1000"/>
                        <a:t>1</a:t>
                      </a:r>
                      <a:endParaRPr lang="en-US" sz="1000"/>
                    </a:p>
                  </a:txBody>
                  <a:tcPr/>
                </a:tc>
                <a:tc>
                  <a:txBody>
                    <a:bodyPr/>
                    <a:lstStyle/>
                    <a:p>
                      <a:r>
                        <a:rPr lang="en-US" sz="1000"/>
                        <a:t>9</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9</a:t>
                      </a:r>
                      <a:endParaRPr lang="en-US" sz="1000"/>
                    </a:p>
                  </a:txBody>
                  <a:tcPr/>
                </a:tc>
                <a:extLst>
                  <a:ext uri="{0D108BD9-81ED-4DB2-BD59-A6C34878D82A}">
                    <a16:rowId xmlns:a16="http://schemas.microsoft.com/office/drawing/2014/main" val="2667449356"/>
                  </a:ext>
                </a:extLst>
              </a:tr>
              <a:tr h="370840">
                <a:tc>
                  <a:txBody>
                    <a:bodyPr/>
                    <a:lstStyle/>
                    <a:p>
                      <a:r>
                        <a:rPr lang="en-US" sz="1000"/>
                        <a:t>#IDreamToBe</a:t>
                      </a:r>
                      <a:endParaRPr lang="en-US" sz="1000"/>
                    </a:p>
                  </a:txBody>
                  <a:tcPr/>
                </a:tc>
                <a:tc>
                  <a:txBody>
                    <a:bodyPr/>
                    <a:lstStyle/>
                    <a:p>
                      <a:r>
                        <a:rPr lang="en-US" sz="1000"/>
                        <a:t>1</a:t>
                      </a:r>
                      <a:endParaRPr lang="en-US" sz="1000"/>
                    </a:p>
                  </a:txBody>
                  <a:tcPr/>
                </a:tc>
                <a:tc>
                  <a:txBody>
                    <a:bodyPr/>
                    <a:lstStyle/>
                    <a:p>
                      <a:r>
                        <a:rPr lang="en-US" sz="1000"/>
                        <a:t>9</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9</a:t>
                      </a:r>
                      <a:endParaRPr lang="en-US" sz="1000"/>
                    </a:p>
                  </a:txBody>
                  <a:tcPr/>
                </a:tc>
                <a:extLst>
                  <a:ext uri="{0D108BD9-81ED-4DB2-BD59-A6C34878D82A}">
                    <a16:rowId xmlns:a16="http://schemas.microsoft.com/office/drawing/2014/main" val="2644999799"/>
                  </a:ext>
                </a:extLst>
              </a:tr>
              <a:tr h="370840">
                <a:tc>
                  <a:txBody>
                    <a:bodyPr/>
                    <a:lstStyle/>
                    <a:p>
                      <a:r>
                        <a:rPr lang="en-US" sz="1000"/>
                        <a:t>#NBKMagicMoments</a:t>
                      </a:r>
                      <a:endParaRPr lang="en-US" sz="1000"/>
                    </a:p>
                  </a:txBody>
                  <a:tcPr/>
                </a:tc>
                <a:tc>
                  <a:txBody>
                    <a:bodyPr/>
                    <a:lstStyle/>
                    <a:p>
                      <a:r>
                        <a:rPr lang="en-US" sz="1000"/>
                        <a:t>2</a:t>
                      </a:r>
                      <a:endParaRPr lang="en-US" sz="1000"/>
                    </a:p>
                  </a:txBody>
                  <a:tcPr/>
                </a:tc>
                <a:tc>
                  <a:txBody>
                    <a:bodyPr/>
                    <a:lstStyle/>
                    <a:p>
                      <a:r>
                        <a:rPr lang="en-US" sz="1000"/>
                        <a:t>53</a:t>
                      </a:r>
                      <a:endParaRPr lang="en-US" sz="1000"/>
                    </a:p>
                  </a:txBody>
                  <a:tcPr/>
                </a:tc>
                <a:tc>
                  <a:txBody>
                    <a:bodyPr/>
                    <a:lstStyle/>
                    <a:p>
                      <a:r>
                        <a:rPr lang="en-US" sz="1000"/>
                        <a:t>5.5</a:t>
                      </a:r>
                      <a:endParaRPr lang="en-US" sz="1000"/>
                    </a:p>
                  </a:txBody>
                  <a:tcPr/>
                </a:tc>
                <a:tc>
                  <a:txBody>
                    <a:bodyPr/>
                    <a:lstStyle/>
                    <a:p>
                      <a:r>
                        <a:rPr lang="en-US" sz="1000"/>
                        <a:t>2.5</a:t>
                      </a:r>
                      <a:endParaRPr lang="en-US" sz="1000"/>
                    </a:p>
                  </a:txBody>
                  <a:tcPr/>
                </a:tc>
                <a:tc>
                  <a:txBody>
                    <a:bodyPr/>
                    <a:lstStyle/>
                    <a:p>
                      <a:r>
                        <a:rPr lang="en-US" sz="1000"/>
                        <a:t>61</a:t>
                      </a:r>
                      <a:endParaRPr lang="en-US" sz="1000"/>
                    </a:p>
                  </a:txBody>
                  <a:tcPr/>
                </a:tc>
                <a:extLst>
                  <a:ext uri="{0D108BD9-81ED-4DB2-BD59-A6C34878D82A}">
                    <a16:rowId xmlns:a16="http://schemas.microsoft.com/office/drawing/2014/main" val="2420882834"/>
                  </a:ext>
                </a:extLst>
              </a:tr>
              <a:tr h="370840">
                <a:tc>
                  <a:txBody>
                    <a:bodyPr/>
                    <a:lstStyle/>
                    <a:p>
                      <a:r>
                        <a:rPr lang="en-US" sz="1000"/>
                        <a:t>#NBKSalaryPortal</a:t>
                      </a:r>
                      <a:endParaRPr lang="en-US" sz="1000"/>
                    </a:p>
                  </a:txBody>
                  <a:tcPr/>
                </a:tc>
                <a:tc>
                  <a:txBody>
                    <a:bodyPr/>
                    <a:lstStyle/>
                    <a:p>
                      <a:r>
                        <a:rPr lang="en-US" sz="1000"/>
                        <a:t>1</a:t>
                      </a:r>
                      <a:endParaRPr lang="en-US" sz="1000"/>
                    </a:p>
                  </a:txBody>
                  <a:tcPr/>
                </a:tc>
                <a:tc>
                  <a:txBody>
                    <a:bodyPr/>
                    <a:lstStyle/>
                    <a:p>
                      <a:r>
                        <a:rPr lang="en-US" sz="1000"/>
                        <a:t>22</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23</a:t>
                      </a:r>
                      <a:endParaRPr lang="en-US" sz="1000"/>
                    </a:p>
                  </a:txBody>
                  <a:tcPr/>
                </a:tc>
                <a:extLst>
                  <a:ext uri="{0D108BD9-81ED-4DB2-BD59-A6C34878D82A}">
                    <a16:rowId xmlns:a16="http://schemas.microsoft.com/office/drawing/2014/main" val="2831023308"/>
                  </a:ext>
                </a:extLst>
              </a:tr>
              <a:tr h="370840">
                <a:tc>
                  <a:txBody>
                    <a:bodyPr/>
                    <a:lstStyle/>
                    <a:p>
                      <a:r>
                        <a:rPr lang="en-US" sz="1000"/>
                        <a:t>#NBKSalaryTransfer</a:t>
                      </a:r>
                      <a:endParaRPr lang="en-US" sz="1000"/>
                    </a:p>
                  </a:txBody>
                  <a:tcPr/>
                </a:tc>
                <a:tc>
                  <a:txBody>
                    <a:bodyPr/>
                    <a:lstStyle/>
                    <a:p>
                      <a:r>
                        <a:rPr lang="en-US" sz="1000"/>
                        <a:t>2</a:t>
                      </a:r>
                      <a:endParaRPr lang="en-US" sz="1000"/>
                    </a:p>
                  </a:txBody>
                  <a:tcPr/>
                </a:tc>
                <a:tc>
                  <a:txBody>
                    <a:bodyPr/>
                    <a:lstStyle/>
                    <a:p>
                      <a:r>
                        <a:rPr lang="en-US" sz="1000"/>
                        <a:t>48</a:t>
                      </a:r>
                      <a:endParaRPr lang="en-US" sz="1000"/>
                    </a:p>
                  </a:txBody>
                  <a:tcPr/>
                </a:tc>
                <a:tc>
                  <a:txBody>
                    <a:bodyPr/>
                    <a:lstStyle/>
                    <a:p>
                      <a:r>
                        <a:rPr lang="en-US" sz="1000"/>
                        <a:t>19</a:t>
                      </a:r>
                      <a:endParaRPr lang="en-US" sz="1000"/>
                    </a:p>
                  </a:txBody>
                  <a:tcPr/>
                </a:tc>
                <a:tc>
                  <a:txBody>
                    <a:bodyPr/>
                    <a:lstStyle/>
                    <a:p>
                      <a:r>
                        <a:rPr lang="en-US" sz="1000"/>
                        <a:t>4</a:t>
                      </a:r>
                      <a:endParaRPr lang="en-US" sz="1000"/>
                    </a:p>
                  </a:txBody>
                  <a:tcPr/>
                </a:tc>
                <a:tc>
                  <a:txBody>
                    <a:bodyPr/>
                    <a:lstStyle/>
                    <a:p>
                      <a:r>
                        <a:rPr lang="en-US" sz="1000"/>
                        <a:t>71</a:t>
                      </a:r>
                      <a:endParaRPr lang="en-US" sz="1000"/>
                    </a:p>
                  </a:txBody>
                  <a:tcPr/>
                </a:tc>
                <a:extLst>
                  <a:ext uri="{0D108BD9-81ED-4DB2-BD59-A6C34878D82A}">
                    <a16:rowId xmlns:a16="http://schemas.microsoft.com/office/drawing/2014/main" val="3548986414"/>
                  </a:ext>
                </a:extLst>
              </a:tr>
              <a:tr h="370840">
                <a:tc>
                  <a:txBody>
                    <a:bodyPr/>
                    <a:lstStyle/>
                    <a:p>
                      <a:r>
                        <a:rPr lang="ar-AE" sz="1000"/>
                        <a:t>#لغتنا_الأم</a:t>
                      </a:r>
                      <a:endParaRPr lang="en-US" sz="1000"/>
                    </a:p>
                  </a:txBody>
                  <a:tcPr/>
                </a:tc>
                <a:tc>
                  <a:txBody>
                    <a:bodyPr/>
                    <a:lstStyle/>
                    <a:p>
                      <a:r>
                        <a:rPr lang="en-US" sz="1000"/>
                        <a:t>1</a:t>
                      </a:r>
                      <a:endParaRPr lang="en-US" sz="1000"/>
                    </a:p>
                  </a:txBody>
                  <a:tcPr/>
                </a:tc>
                <a:tc>
                  <a:txBody>
                    <a:bodyPr/>
                    <a:lstStyle/>
                    <a:p>
                      <a:r>
                        <a:rPr lang="en-US" sz="1000"/>
                        <a:t>12</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12</a:t>
                      </a:r>
                      <a:endParaRPr lang="en-US" sz="1000"/>
                    </a:p>
                  </a:txBody>
                  <a:tcPr/>
                </a:tc>
                <a:extLst>
                  <a:ext uri="{0D108BD9-81ED-4DB2-BD59-A6C34878D82A}">
                    <a16:rowId xmlns:a16="http://schemas.microsoft.com/office/drawing/2014/main" val="1602248799"/>
                  </a:ext>
                </a:extLst>
              </a:tr>
              <a:tr h="370840">
                <a:tc>
                  <a:txBody>
                    <a:bodyPr/>
                    <a:lstStyle/>
                    <a:p>
                      <a:r>
                        <a:rPr lang="ar-AE" sz="1000"/>
                        <a:t>#الكورال_الوطني_للتراث_الموسيقي</a:t>
                      </a:r>
                      <a:endParaRPr lang="en-US" sz="1000"/>
                    </a:p>
                  </a:txBody>
                  <a:tcPr/>
                </a:tc>
                <a:tc>
                  <a:txBody>
                    <a:bodyPr/>
                    <a:lstStyle/>
                    <a:p>
                      <a:r>
                        <a:rPr lang="en-US" sz="1000"/>
                        <a:t>1</a:t>
                      </a:r>
                      <a:endParaRPr lang="en-US" sz="1000"/>
                    </a:p>
                  </a:txBody>
                  <a:tcPr/>
                </a:tc>
                <a:tc>
                  <a:txBody>
                    <a:bodyPr/>
                    <a:lstStyle/>
                    <a:p>
                      <a:r>
                        <a:rPr lang="en-US" sz="1000"/>
                        <a:t>12</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12</a:t>
                      </a:r>
                      <a:endParaRPr lang="en-US" sz="1000"/>
                    </a:p>
                  </a:txBody>
                  <a:tcPr/>
                </a:tc>
                <a:extLst>
                  <a:ext uri="{0D108BD9-81ED-4DB2-BD59-A6C34878D82A}">
                    <a16:rowId xmlns:a16="http://schemas.microsoft.com/office/drawing/2014/main" val="2004389650"/>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79541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 - 3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71864507"/>
                    </a:ext>
                  </a:extLst>
                </a:gridCol>
                <a:gridCol w="1234440">
                  <a:extLst>
                    <a:ext uri="{9D8B030D-6E8A-4147-A177-3AD203B41FA5}">
                      <a16:colId xmlns:a16="http://schemas.microsoft.com/office/drawing/2014/main" val="4182560521"/>
                    </a:ext>
                  </a:extLst>
                </a:gridCol>
                <a:gridCol w="1234440">
                  <a:extLst>
                    <a:ext uri="{9D8B030D-6E8A-4147-A177-3AD203B41FA5}">
                      <a16:colId xmlns:a16="http://schemas.microsoft.com/office/drawing/2014/main" val="1019316764"/>
                    </a:ext>
                  </a:extLst>
                </a:gridCol>
                <a:gridCol w="1234440">
                  <a:extLst>
                    <a:ext uri="{9D8B030D-6E8A-4147-A177-3AD203B41FA5}">
                      <a16:colId xmlns:a16="http://schemas.microsoft.com/office/drawing/2014/main" val="2513736833"/>
                    </a:ext>
                  </a:extLst>
                </a:gridCol>
                <a:gridCol w="1234440">
                  <a:extLst>
                    <a:ext uri="{9D8B030D-6E8A-4147-A177-3AD203B41FA5}">
                      <a16:colId xmlns:a16="http://schemas.microsoft.com/office/drawing/2014/main" val="3577088320"/>
                    </a:ext>
                  </a:extLst>
                </a:gridCol>
                <a:gridCol w="1234440">
                  <a:extLst>
                    <a:ext uri="{9D8B030D-6E8A-4147-A177-3AD203B41FA5}">
                      <a16:colId xmlns:a16="http://schemas.microsoft.com/office/drawing/2014/main" val="170150947"/>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Reactions per Post</a:t>
                      </a:r>
                      <a:endParaRPr lang="en-US" sz="1000"/>
                    </a:p>
                  </a:txBody>
                  <a:tcPr/>
                </a:tc>
                <a:tc>
                  <a:txBody>
                    <a:bodyPr/>
                    <a:lstStyle/>
                    <a:p>
                      <a:r>
                        <a:rPr lang="en-US" sz="1000"/>
                        <a:t>Comments per Post</a:t>
                      </a:r>
                      <a:endParaRPr lang="en-US" sz="1000"/>
                    </a:p>
                  </a:txBody>
                  <a:tcPr/>
                </a:tc>
                <a:tc>
                  <a:txBody>
                    <a:bodyPr/>
                    <a:lstStyle/>
                    <a:p>
                      <a:r>
                        <a:rPr lang="en-US" sz="1000"/>
                        <a:t>Shares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3823910735"/>
                  </a:ext>
                </a:extLst>
              </a:tr>
              <a:tr h="370840">
                <a:tc>
                  <a:txBody>
                    <a:bodyPr/>
                    <a:lstStyle/>
                    <a:p>
                      <a:r>
                        <a:rPr lang="en-US" sz="1000"/>
                        <a:t>#NBKZeina</a:t>
                      </a:r>
                      <a:endParaRPr lang="en-US" sz="1000"/>
                    </a:p>
                  </a:txBody>
                  <a:tcPr/>
                </a:tc>
                <a:tc>
                  <a:txBody>
                    <a:bodyPr/>
                    <a:lstStyle/>
                    <a:p>
                      <a:r>
                        <a:rPr lang="en-US" sz="1000"/>
                        <a:t>2</a:t>
                      </a:r>
                      <a:endParaRPr lang="en-US" sz="1000"/>
                    </a:p>
                  </a:txBody>
                  <a:tcPr/>
                </a:tc>
                <a:tc>
                  <a:txBody>
                    <a:bodyPr/>
                    <a:lstStyle/>
                    <a:p>
                      <a:r>
                        <a:rPr lang="en-US" sz="1000"/>
                        <a:t>22.5</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24.5</a:t>
                      </a:r>
                      <a:endParaRPr lang="en-US" sz="1000"/>
                    </a:p>
                  </a:txBody>
                  <a:tcPr/>
                </a:tc>
                <a:extLst>
                  <a:ext uri="{0D108BD9-81ED-4DB2-BD59-A6C34878D82A}">
                    <a16:rowId xmlns:a16="http://schemas.microsoft.com/office/drawing/2014/main" val="3420355598"/>
                  </a:ext>
                </a:extLst>
              </a:tr>
              <a:tr h="370840">
                <a:tc>
                  <a:txBody>
                    <a:bodyPr/>
                    <a:lstStyle/>
                    <a:p>
                      <a:r>
                        <a:rPr lang="en-US" sz="1000"/>
                        <a:t>#NBKAcademy</a:t>
                      </a:r>
                      <a:endParaRPr lang="en-US" sz="1000"/>
                    </a:p>
                  </a:txBody>
                  <a:tcPr/>
                </a:tc>
                <a:tc>
                  <a:txBody>
                    <a:bodyPr/>
                    <a:lstStyle/>
                    <a:p>
                      <a:r>
                        <a:rPr lang="en-US" sz="1000"/>
                        <a:t>1</a:t>
                      </a:r>
                      <a:endParaRPr lang="en-US" sz="1000"/>
                    </a:p>
                  </a:txBody>
                  <a:tcPr/>
                </a:tc>
                <a:tc>
                  <a:txBody>
                    <a:bodyPr/>
                    <a:lstStyle/>
                    <a:p>
                      <a:r>
                        <a:rPr lang="en-US" sz="1000"/>
                        <a:t>44</a:t>
                      </a:r>
                      <a:endParaRPr lang="en-US" sz="1000"/>
                    </a:p>
                  </a:txBody>
                  <a:tcPr/>
                </a:tc>
                <a:tc>
                  <a:txBody>
                    <a:bodyPr/>
                    <a:lstStyle/>
                    <a:p>
                      <a:r>
                        <a:rPr lang="en-US" sz="1000"/>
                        <a:t>4</a:t>
                      </a:r>
                      <a:endParaRPr lang="en-US" sz="1000"/>
                    </a:p>
                  </a:txBody>
                  <a:tcPr/>
                </a:tc>
                <a:tc>
                  <a:txBody>
                    <a:bodyPr/>
                    <a:lstStyle/>
                    <a:p>
                      <a:r>
                        <a:rPr lang="en-US" sz="1000"/>
                        <a:t>3</a:t>
                      </a:r>
                      <a:endParaRPr lang="en-US" sz="1000"/>
                    </a:p>
                  </a:txBody>
                  <a:tcPr/>
                </a:tc>
                <a:tc>
                  <a:txBody>
                    <a:bodyPr/>
                    <a:lstStyle/>
                    <a:p>
                      <a:r>
                        <a:rPr lang="en-US" sz="1000"/>
                        <a:t>51</a:t>
                      </a:r>
                      <a:endParaRPr lang="en-US" sz="1000"/>
                    </a:p>
                  </a:txBody>
                  <a:tcPr/>
                </a:tc>
                <a:extLst>
                  <a:ext uri="{0D108BD9-81ED-4DB2-BD59-A6C34878D82A}">
                    <a16:rowId xmlns:a16="http://schemas.microsoft.com/office/drawing/2014/main" val="3995884429"/>
                  </a:ext>
                </a:extLst>
              </a:tr>
              <a:tr h="370840">
                <a:tc>
                  <a:txBody>
                    <a:bodyPr/>
                    <a:lstStyle/>
                    <a:p>
                      <a:r>
                        <a:rPr lang="en-US" sz="1000"/>
                        <a:t>#NBKTraining</a:t>
                      </a:r>
                      <a:endParaRPr lang="en-US" sz="1000"/>
                    </a:p>
                  </a:txBody>
                  <a:tcPr/>
                </a:tc>
                <a:tc>
                  <a:txBody>
                    <a:bodyPr/>
                    <a:lstStyle/>
                    <a:p>
                      <a:r>
                        <a:rPr lang="en-US" sz="1000"/>
                        <a:t>1</a:t>
                      </a:r>
                      <a:endParaRPr lang="en-US" sz="1000"/>
                    </a:p>
                  </a:txBody>
                  <a:tcPr/>
                </a:tc>
                <a:tc>
                  <a:txBody>
                    <a:bodyPr/>
                    <a:lstStyle/>
                    <a:p>
                      <a:r>
                        <a:rPr lang="en-US" sz="1000"/>
                        <a:t>44</a:t>
                      </a:r>
                      <a:endParaRPr lang="en-US" sz="1000"/>
                    </a:p>
                  </a:txBody>
                  <a:tcPr/>
                </a:tc>
                <a:tc>
                  <a:txBody>
                    <a:bodyPr/>
                    <a:lstStyle/>
                    <a:p>
                      <a:r>
                        <a:rPr lang="en-US" sz="1000"/>
                        <a:t>4</a:t>
                      </a:r>
                      <a:endParaRPr lang="en-US" sz="1000"/>
                    </a:p>
                  </a:txBody>
                  <a:tcPr/>
                </a:tc>
                <a:tc>
                  <a:txBody>
                    <a:bodyPr/>
                    <a:lstStyle/>
                    <a:p>
                      <a:r>
                        <a:rPr lang="en-US" sz="1000"/>
                        <a:t>3</a:t>
                      </a:r>
                      <a:endParaRPr lang="en-US" sz="1000"/>
                    </a:p>
                  </a:txBody>
                  <a:tcPr/>
                </a:tc>
                <a:tc>
                  <a:txBody>
                    <a:bodyPr/>
                    <a:lstStyle/>
                    <a:p>
                      <a:r>
                        <a:rPr lang="en-US" sz="1000"/>
                        <a:t>51</a:t>
                      </a:r>
                      <a:endParaRPr lang="en-US" sz="1000"/>
                    </a:p>
                  </a:txBody>
                  <a:tcPr/>
                </a:tc>
                <a:extLst>
                  <a:ext uri="{0D108BD9-81ED-4DB2-BD59-A6C34878D82A}">
                    <a16:rowId xmlns:a16="http://schemas.microsoft.com/office/drawing/2014/main" val="719239458"/>
                  </a:ext>
                </a:extLst>
              </a:tr>
              <a:tr h="370840">
                <a:tc>
                  <a:txBody>
                    <a:bodyPr/>
                    <a:lstStyle/>
                    <a:p>
                      <a:r>
                        <a:rPr lang="en-US" sz="1000"/>
                        <a:t>#NBK</a:t>
                      </a:r>
                      <a:endParaRPr lang="en-US" sz="1000"/>
                    </a:p>
                  </a:txBody>
                  <a:tcPr/>
                </a:tc>
                <a:tc>
                  <a:txBody>
                    <a:bodyPr/>
                    <a:lstStyle/>
                    <a:p>
                      <a:r>
                        <a:rPr lang="en-US" sz="1000"/>
                        <a:t>1</a:t>
                      </a:r>
                      <a:endParaRPr lang="en-US" sz="1000"/>
                    </a:p>
                  </a:txBody>
                  <a:tcPr/>
                </a:tc>
                <a:tc>
                  <a:txBody>
                    <a:bodyPr/>
                    <a:lstStyle/>
                    <a:p>
                      <a:r>
                        <a:rPr lang="en-US" sz="1000"/>
                        <a:t>18</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18</a:t>
                      </a:r>
                      <a:endParaRPr lang="en-US" sz="1000"/>
                    </a:p>
                  </a:txBody>
                  <a:tcPr/>
                </a:tc>
                <a:extLst>
                  <a:ext uri="{0D108BD9-81ED-4DB2-BD59-A6C34878D82A}">
                    <a16:rowId xmlns:a16="http://schemas.microsoft.com/office/drawing/2014/main" val="1503445949"/>
                  </a:ext>
                </a:extLst>
              </a:tr>
              <a:tr h="370840">
                <a:tc>
                  <a:txBody>
                    <a:bodyPr/>
                    <a:lstStyle/>
                    <a:p>
                      <a:r>
                        <a:rPr lang="en-US" sz="1000"/>
                        <a:t>#NBKTraning</a:t>
                      </a:r>
                      <a:endParaRPr lang="en-US" sz="1000"/>
                    </a:p>
                  </a:txBody>
                  <a:tcPr/>
                </a:tc>
                <a:tc>
                  <a:txBody>
                    <a:bodyPr/>
                    <a:lstStyle/>
                    <a:p>
                      <a:r>
                        <a:rPr lang="en-US" sz="1000"/>
                        <a:t>1</a:t>
                      </a:r>
                      <a:endParaRPr lang="en-US" sz="1000"/>
                    </a:p>
                  </a:txBody>
                  <a:tcPr/>
                </a:tc>
                <a:tc>
                  <a:txBody>
                    <a:bodyPr/>
                    <a:lstStyle/>
                    <a:p>
                      <a:r>
                        <a:rPr lang="en-US" sz="1000"/>
                        <a:t>39</a:t>
                      </a:r>
                      <a:endParaRPr lang="en-US" sz="1000"/>
                    </a:p>
                  </a:txBody>
                  <a:tcPr/>
                </a:tc>
                <a:tc>
                  <a:txBody>
                    <a:bodyPr/>
                    <a:lstStyle/>
                    <a:p>
                      <a:r>
                        <a:rPr lang="en-US" sz="1000"/>
                        <a:t>1</a:t>
                      </a:r>
                      <a:endParaRPr lang="en-US" sz="1000"/>
                    </a:p>
                  </a:txBody>
                  <a:tcPr/>
                </a:tc>
                <a:tc>
                  <a:txBody>
                    <a:bodyPr/>
                    <a:lstStyle/>
                    <a:p>
                      <a:r>
                        <a:rPr lang="en-US" sz="1000"/>
                        <a:t>3</a:t>
                      </a:r>
                      <a:endParaRPr lang="en-US" sz="1000"/>
                    </a:p>
                  </a:txBody>
                  <a:tcPr/>
                </a:tc>
                <a:tc>
                  <a:txBody>
                    <a:bodyPr/>
                    <a:lstStyle/>
                    <a:p>
                      <a:r>
                        <a:rPr lang="en-US" sz="1000"/>
                        <a:t>43</a:t>
                      </a:r>
                      <a:endParaRPr lang="en-US" sz="1000"/>
                    </a:p>
                  </a:txBody>
                  <a:tcPr/>
                </a:tc>
                <a:extLst>
                  <a:ext uri="{0D108BD9-81ED-4DB2-BD59-A6C34878D82A}">
                    <a16:rowId xmlns:a16="http://schemas.microsoft.com/office/drawing/2014/main" val="1681047289"/>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944340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 - 1 of 2</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2043715"/>
                    </a:ext>
                  </a:extLst>
                </a:gridCol>
                <a:gridCol w="1234440">
                  <a:extLst>
                    <a:ext uri="{9D8B030D-6E8A-4147-A177-3AD203B41FA5}">
                      <a16:colId xmlns:a16="http://schemas.microsoft.com/office/drawing/2014/main" val="3154821597"/>
                    </a:ext>
                  </a:extLst>
                </a:gridCol>
                <a:gridCol w="1234440">
                  <a:extLst>
                    <a:ext uri="{9D8B030D-6E8A-4147-A177-3AD203B41FA5}">
                      <a16:colId xmlns:a16="http://schemas.microsoft.com/office/drawing/2014/main" val="867092861"/>
                    </a:ext>
                  </a:extLst>
                </a:gridCol>
                <a:gridCol w="1234440">
                  <a:extLst>
                    <a:ext uri="{9D8B030D-6E8A-4147-A177-3AD203B41FA5}">
                      <a16:colId xmlns:a16="http://schemas.microsoft.com/office/drawing/2014/main" val="947156030"/>
                    </a:ext>
                  </a:extLst>
                </a:gridCol>
                <a:gridCol w="1234440">
                  <a:extLst>
                    <a:ext uri="{9D8B030D-6E8A-4147-A177-3AD203B41FA5}">
                      <a16:colId xmlns:a16="http://schemas.microsoft.com/office/drawing/2014/main" val="1046051225"/>
                    </a:ext>
                  </a:extLst>
                </a:gridCol>
                <a:gridCol w="1234440">
                  <a:extLst>
                    <a:ext uri="{9D8B030D-6E8A-4147-A177-3AD203B41FA5}">
                      <a16:colId xmlns:a16="http://schemas.microsoft.com/office/drawing/2014/main" val="812567068"/>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Reactions per Post</a:t>
                      </a:r>
                      <a:endParaRPr lang="en-US" sz="1000"/>
                    </a:p>
                  </a:txBody>
                  <a:tcPr/>
                </a:tc>
                <a:tc>
                  <a:txBody>
                    <a:bodyPr/>
                    <a:lstStyle/>
                    <a:p>
                      <a:r>
                        <a:rPr lang="en-US" sz="1000"/>
                        <a:t>Comments per Post</a:t>
                      </a:r>
                      <a:endParaRPr lang="en-US" sz="1000"/>
                    </a:p>
                  </a:txBody>
                  <a:tcPr/>
                </a:tc>
                <a:tc>
                  <a:txBody>
                    <a:bodyPr/>
                    <a:lstStyle/>
                    <a:p>
                      <a:r>
                        <a:rPr lang="en-US" sz="1000"/>
                        <a:t>Shares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1217310975"/>
                  </a:ext>
                </a:extLst>
              </a:tr>
              <a:tr h="370840">
                <a:tc>
                  <a:txBody>
                    <a:bodyPr/>
                    <a:lstStyle/>
                    <a:p>
                      <a:r>
                        <a:rPr lang="ar-AE" sz="1000"/>
                        <a:t>#مبادري_بيتك</a:t>
                      </a:r>
                      <a:endParaRPr lang="en-US" sz="1000"/>
                    </a:p>
                  </a:txBody>
                  <a:tcPr/>
                </a:tc>
                <a:tc>
                  <a:txBody>
                    <a:bodyPr/>
                    <a:lstStyle/>
                    <a:p>
                      <a:r>
                        <a:rPr lang="en-US" sz="1000"/>
                        <a:t>1</a:t>
                      </a:r>
                      <a:endParaRPr lang="en-US" sz="1000"/>
                    </a:p>
                  </a:txBody>
                  <a:tcPr/>
                </a:tc>
                <a:tc>
                  <a:txBody>
                    <a:bodyPr/>
                    <a:lstStyle/>
                    <a:p>
                      <a:r>
                        <a:rPr lang="en-US" sz="1000"/>
                        <a:t>22</a:t>
                      </a:r>
                      <a:endParaRPr lang="en-US" sz="1000"/>
                    </a:p>
                  </a:txBody>
                  <a:tcPr/>
                </a:tc>
                <a:tc>
                  <a:txBody>
                    <a:bodyPr/>
                    <a:lstStyle/>
                    <a:p>
                      <a:r>
                        <a:rPr lang="en-US" sz="1000"/>
                        <a:t>1</a:t>
                      </a:r>
                      <a:endParaRPr lang="en-US" sz="1000"/>
                    </a:p>
                  </a:txBody>
                  <a:tcPr/>
                </a:tc>
                <a:tc>
                  <a:txBody>
                    <a:bodyPr/>
                    <a:lstStyle/>
                    <a:p>
                      <a:r>
                        <a:rPr lang="en-US" sz="1000"/>
                        <a:t>6</a:t>
                      </a:r>
                      <a:endParaRPr lang="en-US" sz="1000"/>
                    </a:p>
                  </a:txBody>
                  <a:tcPr/>
                </a:tc>
                <a:tc>
                  <a:txBody>
                    <a:bodyPr/>
                    <a:lstStyle/>
                    <a:p>
                      <a:r>
                        <a:rPr lang="en-US" sz="1000"/>
                        <a:t>29</a:t>
                      </a:r>
                      <a:endParaRPr lang="en-US" sz="1000"/>
                    </a:p>
                  </a:txBody>
                  <a:tcPr/>
                </a:tc>
                <a:extLst>
                  <a:ext uri="{0D108BD9-81ED-4DB2-BD59-A6C34878D82A}">
                    <a16:rowId xmlns:a16="http://schemas.microsoft.com/office/drawing/2014/main" val="767124739"/>
                  </a:ext>
                </a:extLst>
              </a:tr>
              <a:tr h="370840">
                <a:tc>
                  <a:txBody>
                    <a:bodyPr/>
                    <a:lstStyle/>
                    <a:p>
                      <a:r>
                        <a:rPr lang="ar-AE" sz="1000"/>
                        <a:t>#اليوم_الوطني_العماني</a:t>
                      </a:r>
                      <a:endParaRPr lang="en-US" sz="1000"/>
                    </a:p>
                  </a:txBody>
                  <a:tcPr/>
                </a:tc>
                <a:tc>
                  <a:txBody>
                    <a:bodyPr/>
                    <a:lstStyle/>
                    <a:p>
                      <a:r>
                        <a:rPr lang="en-US" sz="1000"/>
                        <a:t>1</a:t>
                      </a:r>
                      <a:endParaRPr lang="en-US" sz="1000"/>
                    </a:p>
                  </a:txBody>
                  <a:tcPr/>
                </a:tc>
                <a:tc>
                  <a:txBody>
                    <a:bodyPr/>
                    <a:lstStyle/>
                    <a:p>
                      <a:r>
                        <a:rPr lang="en-US" sz="1000"/>
                        <a:t>22</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23</a:t>
                      </a:r>
                      <a:endParaRPr lang="en-US" sz="1000"/>
                    </a:p>
                  </a:txBody>
                  <a:tcPr/>
                </a:tc>
                <a:extLst>
                  <a:ext uri="{0D108BD9-81ED-4DB2-BD59-A6C34878D82A}">
                    <a16:rowId xmlns:a16="http://schemas.microsoft.com/office/drawing/2014/main" val="866142609"/>
                  </a:ext>
                </a:extLst>
              </a:tr>
              <a:tr h="370840">
                <a:tc>
                  <a:txBody>
                    <a:bodyPr/>
                    <a:lstStyle/>
                    <a:p>
                      <a:r>
                        <a:rPr lang="en-US" sz="1000"/>
                        <a:t>#KFHENG</a:t>
                      </a:r>
                      <a:endParaRPr lang="en-US" sz="1000"/>
                    </a:p>
                  </a:txBody>
                  <a:tcPr/>
                </a:tc>
                <a:tc>
                  <a:txBody>
                    <a:bodyPr/>
                    <a:lstStyle/>
                    <a:p>
                      <a:r>
                        <a:rPr lang="en-US" sz="1000"/>
                        <a:t>1</a:t>
                      </a:r>
                      <a:endParaRPr lang="en-US" sz="1000"/>
                    </a:p>
                  </a:txBody>
                  <a:tcPr/>
                </a:tc>
                <a:tc>
                  <a:txBody>
                    <a:bodyPr/>
                    <a:lstStyle/>
                    <a:p>
                      <a:r>
                        <a:rPr lang="en-US" sz="1000"/>
                        <a:t>28</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tc>
                  <a:txBody>
                    <a:bodyPr/>
                    <a:lstStyle/>
                    <a:p>
                      <a:r>
                        <a:rPr lang="en-US" sz="1000"/>
                        <a:t>30</a:t>
                      </a:r>
                      <a:endParaRPr lang="en-US" sz="1000"/>
                    </a:p>
                  </a:txBody>
                  <a:tcPr/>
                </a:tc>
                <a:extLst>
                  <a:ext uri="{0D108BD9-81ED-4DB2-BD59-A6C34878D82A}">
                    <a16:rowId xmlns:a16="http://schemas.microsoft.com/office/drawing/2014/main" val="2188519473"/>
                  </a:ext>
                </a:extLst>
              </a:tr>
              <a:tr h="370840">
                <a:tc>
                  <a:txBody>
                    <a:bodyPr/>
                    <a:lstStyle/>
                    <a:p>
                      <a:r>
                        <a:rPr lang="en-US" sz="1000"/>
                        <a:t>#KFHYouth</a:t>
                      </a:r>
                      <a:endParaRPr lang="en-US" sz="1000"/>
                    </a:p>
                  </a:txBody>
                  <a:tcPr/>
                </a:tc>
                <a:tc>
                  <a:txBody>
                    <a:bodyPr/>
                    <a:lstStyle/>
                    <a:p>
                      <a:r>
                        <a:rPr lang="en-US" sz="1000"/>
                        <a:t>1</a:t>
                      </a:r>
                      <a:endParaRPr lang="en-US" sz="1000"/>
                    </a:p>
                  </a:txBody>
                  <a:tcPr/>
                </a:tc>
                <a:tc>
                  <a:txBody>
                    <a:bodyPr/>
                    <a:lstStyle/>
                    <a:p>
                      <a:r>
                        <a:rPr lang="en-US" sz="1000"/>
                        <a:t>28</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tc>
                  <a:txBody>
                    <a:bodyPr/>
                    <a:lstStyle/>
                    <a:p>
                      <a:r>
                        <a:rPr lang="en-US" sz="1000"/>
                        <a:t>30</a:t>
                      </a:r>
                      <a:endParaRPr lang="en-US" sz="1000"/>
                    </a:p>
                  </a:txBody>
                  <a:tcPr/>
                </a:tc>
                <a:extLst>
                  <a:ext uri="{0D108BD9-81ED-4DB2-BD59-A6C34878D82A}">
                    <a16:rowId xmlns:a16="http://schemas.microsoft.com/office/drawing/2014/main" val="4253519070"/>
                  </a:ext>
                </a:extLst>
              </a:tr>
              <a:tr h="370840">
                <a:tc>
                  <a:txBody>
                    <a:bodyPr/>
                    <a:lstStyle/>
                    <a:p>
                      <a:r>
                        <a:rPr lang="ar-AE" sz="1000"/>
                        <a:t>#جمعة_مباركة</a:t>
                      </a:r>
                      <a:endParaRPr lang="en-US" sz="1000"/>
                    </a:p>
                  </a:txBody>
                  <a:tcPr/>
                </a:tc>
                <a:tc>
                  <a:txBody>
                    <a:bodyPr/>
                    <a:lstStyle/>
                    <a:p>
                      <a:r>
                        <a:rPr lang="en-US" sz="1000"/>
                        <a:t>1</a:t>
                      </a:r>
                      <a:endParaRPr lang="en-US" sz="1000"/>
                    </a:p>
                  </a:txBody>
                  <a:tcPr/>
                </a:tc>
                <a:tc>
                  <a:txBody>
                    <a:bodyPr/>
                    <a:lstStyle/>
                    <a:p>
                      <a:r>
                        <a:rPr lang="en-US" sz="1000"/>
                        <a:t>23</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tc>
                  <a:txBody>
                    <a:bodyPr/>
                    <a:lstStyle/>
                    <a:p>
                      <a:r>
                        <a:rPr lang="en-US" sz="1000"/>
                        <a:t>25</a:t>
                      </a:r>
                      <a:endParaRPr lang="en-US" sz="1000"/>
                    </a:p>
                  </a:txBody>
                  <a:tcPr/>
                </a:tc>
                <a:extLst>
                  <a:ext uri="{0D108BD9-81ED-4DB2-BD59-A6C34878D82A}">
                    <a16:rowId xmlns:a16="http://schemas.microsoft.com/office/drawing/2014/main" val="1377005372"/>
                  </a:ext>
                </a:extLst>
              </a:tr>
              <a:tr h="370840">
                <a:tc>
                  <a:txBody>
                    <a:bodyPr/>
                    <a:lstStyle/>
                    <a:p>
                      <a:r>
                        <a:rPr lang="en-US" sz="1000"/>
                        <a:t>#KFHGUST</a:t>
                      </a:r>
                      <a:endParaRPr lang="en-US" sz="1000"/>
                    </a:p>
                  </a:txBody>
                  <a:tcPr/>
                </a:tc>
                <a:tc>
                  <a:txBody>
                    <a:bodyPr/>
                    <a:lstStyle/>
                    <a:p>
                      <a:r>
                        <a:rPr lang="en-US" sz="1000"/>
                        <a:t>4</a:t>
                      </a:r>
                      <a:endParaRPr lang="en-US" sz="1000"/>
                    </a:p>
                  </a:txBody>
                  <a:tcPr/>
                </a:tc>
                <a:tc>
                  <a:txBody>
                    <a:bodyPr/>
                    <a:lstStyle/>
                    <a:p>
                      <a:r>
                        <a:rPr lang="en-US" sz="1000"/>
                        <a:t>22.5</a:t>
                      </a:r>
                      <a:endParaRPr lang="en-US" sz="1000"/>
                    </a:p>
                  </a:txBody>
                  <a:tcPr/>
                </a:tc>
                <a:tc>
                  <a:txBody>
                    <a:bodyPr/>
                    <a:lstStyle/>
                    <a:p>
                      <a:r>
                        <a:rPr lang="en-US" sz="1000"/>
                        <a:t>1</a:t>
                      </a:r>
                      <a:endParaRPr lang="en-US" sz="1000"/>
                    </a:p>
                  </a:txBody>
                  <a:tcPr/>
                </a:tc>
                <a:tc>
                  <a:txBody>
                    <a:bodyPr/>
                    <a:lstStyle/>
                    <a:p>
                      <a:r>
                        <a:rPr lang="en-US" sz="1000"/>
                        <a:t>0.25</a:t>
                      </a:r>
                      <a:endParaRPr lang="en-US" sz="1000"/>
                    </a:p>
                  </a:txBody>
                  <a:tcPr/>
                </a:tc>
                <a:tc>
                  <a:txBody>
                    <a:bodyPr/>
                    <a:lstStyle/>
                    <a:p>
                      <a:r>
                        <a:rPr lang="en-US" sz="1000"/>
                        <a:t>23.75</a:t>
                      </a:r>
                      <a:endParaRPr lang="en-US" sz="1000"/>
                    </a:p>
                  </a:txBody>
                  <a:tcPr/>
                </a:tc>
                <a:extLst>
                  <a:ext uri="{0D108BD9-81ED-4DB2-BD59-A6C34878D82A}">
                    <a16:rowId xmlns:a16="http://schemas.microsoft.com/office/drawing/2014/main" val="3431758945"/>
                  </a:ext>
                </a:extLst>
              </a:tr>
              <a:tr h="370840">
                <a:tc>
                  <a:txBody>
                    <a:bodyPr/>
                    <a:lstStyle/>
                    <a:p>
                      <a:r>
                        <a:rPr lang="ar-AE" sz="1000"/>
                        <a:t>#اليوم_العالمي_لذوي_الاحتياجات_الخاصة</a:t>
                      </a:r>
                      <a:endParaRPr lang="en-US" sz="1000"/>
                    </a:p>
                  </a:txBody>
                  <a:tcPr/>
                </a:tc>
                <a:tc>
                  <a:txBody>
                    <a:bodyPr/>
                    <a:lstStyle/>
                    <a:p>
                      <a:r>
                        <a:rPr lang="en-US" sz="1000"/>
                        <a:t>1</a:t>
                      </a:r>
                      <a:endParaRPr lang="en-US" sz="1000"/>
                    </a:p>
                  </a:txBody>
                  <a:tcPr/>
                </a:tc>
                <a:tc>
                  <a:txBody>
                    <a:bodyPr/>
                    <a:lstStyle/>
                    <a:p>
                      <a:r>
                        <a:rPr lang="en-US" sz="1000"/>
                        <a:t>24</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29</a:t>
                      </a:r>
                      <a:endParaRPr lang="en-US" sz="1000"/>
                    </a:p>
                  </a:txBody>
                  <a:tcPr/>
                </a:tc>
                <a:extLst>
                  <a:ext uri="{0D108BD9-81ED-4DB2-BD59-A6C34878D82A}">
                    <a16:rowId xmlns:a16="http://schemas.microsoft.com/office/drawing/2014/main" val="44984090"/>
                  </a:ext>
                </a:extLst>
              </a:tr>
              <a:tr h="370840">
                <a:tc>
                  <a:txBody>
                    <a:bodyPr/>
                    <a:lstStyle/>
                    <a:p>
                      <a:r>
                        <a:rPr lang="ar-AE" sz="1000"/>
                        <a:t>#اليوم_العالمي_للتطوع</a:t>
                      </a:r>
                      <a:endParaRPr lang="en-US" sz="1000"/>
                    </a:p>
                  </a:txBody>
                  <a:tcPr/>
                </a:tc>
                <a:tc>
                  <a:txBody>
                    <a:bodyPr/>
                    <a:lstStyle/>
                    <a:p>
                      <a:r>
                        <a:rPr lang="en-US" sz="1000"/>
                        <a:t>1</a:t>
                      </a:r>
                      <a:endParaRPr lang="en-US" sz="1000"/>
                    </a:p>
                  </a:txBody>
                  <a:tcPr/>
                </a:tc>
                <a:tc>
                  <a:txBody>
                    <a:bodyPr/>
                    <a:lstStyle/>
                    <a:p>
                      <a:r>
                        <a:rPr lang="en-US" sz="1000"/>
                        <a:t>29</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29</a:t>
                      </a:r>
                      <a:endParaRPr lang="en-US" sz="1000"/>
                    </a:p>
                  </a:txBody>
                  <a:tcPr/>
                </a:tc>
                <a:extLst>
                  <a:ext uri="{0D108BD9-81ED-4DB2-BD59-A6C34878D82A}">
                    <a16:rowId xmlns:a16="http://schemas.microsoft.com/office/drawing/2014/main" val="385517591"/>
                  </a:ext>
                </a:extLst>
              </a:tr>
              <a:tr h="370840">
                <a:tc>
                  <a:txBody>
                    <a:bodyPr/>
                    <a:lstStyle/>
                    <a:p>
                      <a:r>
                        <a:rPr lang="en-US" sz="1000"/>
                        <a:t>#KFHVolunteersTeam</a:t>
                      </a:r>
                      <a:endParaRPr lang="en-US" sz="1000"/>
                    </a:p>
                  </a:txBody>
                  <a:tcPr/>
                </a:tc>
                <a:tc>
                  <a:txBody>
                    <a:bodyPr/>
                    <a:lstStyle/>
                    <a:p>
                      <a:r>
                        <a:rPr lang="en-US" sz="1000"/>
                        <a:t>1</a:t>
                      </a:r>
                      <a:endParaRPr lang="en-US" sz="1000"/>
                    </a:p>
                  </a:txBody>
                  <a:tcPr/>
                </a:tc>
                <a:tc>
                  <a:txBody>
                    <a:bodyPr/>
                    <a:lstStyle/>
                    <a:p>
                      <a:r>
                        <a:rPr lang="en-US" sz="1000"/>
                        <a:t>29</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29</a:t>
                      </a:r>
                      <a:endParaRPr lang="en-US" sz="1000"/>
                    </a:p>
                  </a:txBody>
                  <a:tcPr/>
                </a:tc>
                <a:extLst>
                  <a:ext uri="{0D108BD9-81ED-4DB2-BD59-A6C34878D82A}">
                    <a16:rowId xmlns:a16="http://schemas.microsoft.com/office/drawing/2014/main" val="447885840"/>
                  </a:ext>
                </a:extLst>
              </a:tr>
              <a:tr h="370840">
                <a:tc>
                  <a:txBody>
                    <a:bodyPr/>
                    <a:lstStyle/>
                    <a:p>
                      <a:r>
                        <a:rPr lang="en-US" sz="1000"/>
                        <a:t>#kfhtips</a:t>
                      </a:r>
                      <a:endParaRPr lang="en-US" sz="1000"/>
                    </a:p>
                  </a:txBody>
                  <a:tcPr/>
                </a:tc>
                <a:tc>
                  <a:txBody>
                    <a:bodyPr/>
                    <a:lstStyle/>
                    <a:p>
                      <a:r>
                        <a:rPr lang="en-US" sz="1000"/>
                        <a:t>1</a:t>
                      </a:r>
                      <a:endParaRPr lang="en-US" sz="1000"/>
                    </a:p>
                  </a:txBody>
                  <a:tcPr/>
                </a:tc>
                <a:tc>
                  <a:txBody>
                    <a:bodyPr/>
                    <a:lstStyle/>
                    <a:p>
                      <a:r>
                        <a:rPr lang="en-US" sz="1000"/>
                        <a:t>10</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13</a:t>
                      </a:r>
                      <a:endParaRPr lang="en-US" sz="1000"/>
                    </a:p>
                  </a:txBody>
                  <a:tcPr/>
                </a:tc>
                <a:extLst>
                  <a:ext uri="{0D108BD9-81ED-4DB2-BD59-A6C34878D82A}">
                    <a16:rowId xmlns:a16="http://schemas.microsoft.com/office/drawing/2014/main" val="687890059"/>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14398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 - 2 of 2</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96895911"/>
                    </a:ext>
                  </a:extLst>
                </a:gridCol>
                <a:gridCol w="1234440">
                  <a:extLst>
                    <a:ext uri="{9D8B030D-6E8A-4147-A177-3AD203B41FA5}">
                      <a16:colId xmlns:a16="http://schemas.microsoft.com/office/drawing/2014/main" val="807452026"/>
                    </a:ext>
                  </a:extLst>
                </a:gridCol>
                <a:gridCol w="1234440">
                  <a:extLst>
                    <a:ext uri="{9D8B030D-6E8A-4147-A177-3AD203B41FA5}">
                      <a16:colId xmlns:a16="http://schemas.microsoft.com/office/drawing/2014/main" val="1892916952"/>
                    </a:ext>
                  </a:extLst>
                </a:gridCol>
                <a:gridCol w="1234440">
                  <a:extLst>
                    <a:ext uri="{9D8B030D-6E8A-4147-A177-3AD203B41FA5}">
                      <a16:colId xmlns:a16="http://schemas.microsoft.com/office/drawing/2014/main" val="2821185006"/>
                    </a:ext>
                  </a:extLst>
                </a:gridCol>
                <a:gridCol w="1234440">
                  <a:extLst>
                    <a:ext uri="{9D8B030D-6E8A-4147-A177-3AD203B41FA5}">
                      <a16:colId xmlns:a16="http://schemas.microsoft.com/office/drawing/2014/main" val="568370713"/>
                    </a:ext>
                  </a:extLst>
                </a:gridCol>
                <a:gridCol w="1234440">
                  <a:extLst>
                    <a:ext uri="{9D8B030D-6E8A-4147-A177-3AD203B41FA5}">
                      <a16:colId xmlns:a16="http://schemas.microsoft.com/office/drawing/2014/main" val="334631325"/>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Reactions per Post</a:t>
                      </a:r>
                      <a:endParaRPr lang="en-US" sz="1000"/>
                    </a:p>
                  </a:txBody>
                  <a:tcPr/>
                </a:tc>
                <a:tc>
                  <a:txBody>
                    <a:bodyPr/>
                    <a:lstStyle/>
                    <a:p>
                      <a:r>
                        <a:rPr lang="en-US" sz="1000"/>
                        <a:t>Comments per Post</a:t>
                      </a:r>
                      <a:endParaRPr lang="en-US" sz="1000"/>
                    </a:p>
                  </a:txBody>
                  <a:tcPr/>
                </a:tc>
                <a:tc>
                  <a:txBody>
                    <a:bodyPr/>
                    <a:lstStyle/>
                    <a:p>
                      <a:r>
                        <a:rPr lang="en-US" sz="1000"/>
                        <a:t>Shares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2991056009"/>
                  </a:ext>
                </a:extLst>
              </a:tr>
              <a:tr h="370840">
                <a:tc>
                  <a:txBody>
                    <a:bodyPr/>
                    <a:lstStyle/>
                    <a:p>
                      <a:r>
                        <a:rPr lang="ar-AE" sz="1000"/>
                        <a:t>#الكويت_ترحب_بسلمان</a:t>
                      </a:r>
                      <a:endParaRPr lang="en-US" sz="1000"/>
                    </a:p>
                  </a:txBody>
                  <a:tcPr/>
                </a:tc>
                <a:tc>
                  <a:txBody>
                    <a:bodyPr/>
                    <a:lstStyle/>
                    <a:p>
                      <a:r>
                        <a:rPr lang="en-US" sz="1000"/>
                        <a:t>2</a:t>
                      </a:r>
                      <a:endParaRPr lang="en-US" sz="1000"/>
                    </a:p>
                  </a:txBody>
                  <a:tcPr/>
                </a:tc>
                <a:tc>
                  <a:txBody>
                    <a:bodyPr/>
                    <a:lstStyle/>
                    <a:p>
                      <a:r>
                        <a:rPr lang="en-US" sz="1000"/>
                        <a:t>419.5</a:t>
                      </a:r>
                      <a:endParaRPr lang="en-US" sz="1000"/>
                    </a:p>
                  </a:txBody>
                  <a:tcPr/>
                </a:tc>
                <a:tc>
                  <a:txBody>
                    <a:bodyPr/>
                    <a:lstStyle/>
                    <a:p>
                      <a:r>
                        <a:rPr lang="en-US" sz="1000"/>
                        <a:t>10</a:t>
                      </a:r>
                      <a:endParaRPr lang="en-US" sz="1000"/>
                    </a:p>
                  </a:txBody>
                  <a:tcPr/>
                </a:tc>
                <a:tc>
                  <a:txBody>
                    <a:bodyPr/>
                    <a:lstStyle/>
                    <a:p>
                      <a:r>
                        <a:rPr lang="en-US" sz="1000"/>
                        <a:t>58</a:t>
                      </a:r>
                      <a:endParaRPr lang="en-US" sz="1000"/>
                    </a:p>
                  </a:txBody>
                  <a:tcPr/>
                </a:tc>
                <a:tc>
                  <a:txBody>
                    <a:bodyPr/>
                    <a:lstStyle/>
                    <a:p>
                      <a:r>
                        <a:rPr lang="en-US" sz="1000"/>
                        <a:t>487.5</a:t>
                      </a:r>
                      <a:endParaRPr lang="en-US" sz="1000"/>
                    </a:p>
                  </a:txBody>
                  <a:tcPr/>
                </a:tc>
                <a:extLst>
                  <a:ext uri="{0D108BD9-81ED-4DB2-BD59-A6C34878D82A}">
                    <a16:rowId xmlns:a16="http://schemas.microsoft.com/office/drawing/2014/main" val="1546509363"/>
                  </a:ext>
                </a:extLst>
              </a:tr>
              <a:tr h="370840">
                <a:tc>
                  <a:txBody>
                    <a:bodyPr/>
                    <a:lstStyle/>
                    <a:p>
                      <a:r>
                        <a:rPr lang="en-US" sz="1000"/>
                        <a:t>#KFHFriday</a:t>
                      </a:r>
                      <a:endParaRPr lang="en-US" sz="1000"/>
                    </a:p>
                  </a:txBody>
                  <a:tcPr/>
                </a:tc>
                <a:tc>
                  <a:txBody>
                    <a:bodyPr/>
                    <a:lstStyle/>
                    <a:p>
                      <a:r>
                        <a:rPr lang="en-US" sz="1000"/>
                        <a:t>1</a:t>
                      </a:r>
                      <a:endParaRPr lang="en-US" sz="1000"/>
                    </a:p>
                  </a:txBody>
                  <a:tcPr/>
                </a:tc>
                <a:tc>
                  <a:txBody>
                    <a:bodyPr/>
                    <a:lstStyle/>
                    <a:p>
                      <a:r>
                        <a:rPr lang="en-US" sz="1000"/>
                        <a:t>54</a:t>
                      </a:r>
                      <a:endParaRPr lang="en-US" sz="1000"/>
                    </a:p>
                  </a:txBody>
                  <a:tcPr/>
                </a:tc>
                <a:tc>
                  <a:txBody>
                    <a:bodyPr/>
                    <a:lstStyle/>
                    <a:p>
                      <a:r>
                        <a:rPr lang="en-US" sz="1000"/>
                        <a:t>5</a:t>
                      </a:r>
                      <a:endParaRPr lang="en-US" sz="1000"/>
                    </a:p>
                  </a:txBody>
                  <a:tcPr/>
                </a:tc>
                <a:tc>
                  <a:txBody>
                    <a:bodyPr/>
                    <a:lstStyle/>
                    <a:p>
                      <a:r>
                        <a:rPr lang="en-US" sz="1000"/>
                        <a:t>5</a:t>
                      </a:r>
                      <a:endParaRPr lang="en-US" sz="1000"/>
                    </a:p>
                  </a:txBody>
                  <a:tcPr/>
                </a:tc>
                <a:tc>
                  <a:txBody>
                    <a:bodyPr/>
                    <a:lstStyle/>
                    <a:p>
                      <a:r>
                        <a:rPr lang="en-US" sz="1000"/>
                        <a:t>64</a:t>
                      </a:r>
                      <a:endParaRPr lang="en-US" sz="1000"/>
                    </a:p>
                  </a:txBody>
                  <a:tcPr/>
                </a:tc>
                <a:extLst>
                  <a:ext uri="{0D108BD9-81ED-4DB2-BD59-A6C34878D82A}">
                    <a16:rowId xmlns:a16="http://schemas.microsoft.com/office/drawing/2014/main" val="1678648028"/>
                  </a:ext>
                </a:extLst>
              </a:tr>
              <a:tr h="370840">
                <a:tc>
                  <a:txBody>
                    <a:bodyPr/>
                    <a:lstStyle/>
                    <a:p>
                      <a:r>
                        <a:rPr lang="en-US" sz="1000"/>
                        <a:t>#KFHCBA</a:t>
                      </a:r>
                      <a:endParaRPr lang="en-US" sz="1000"/>
                    </a:p>
                  </a:txBody>
                  <a:tcPr/>
                </a:tc>
                <a:tc>
                  <a:txBody>
                    <a:bodyPr/>
                    <a:lstStyle/>
                    <a:p>
                      <a:r>
                        <a:rPr lang="en-US" sz="1000"/>
                        <a:t>2</a:t>
                      </a:r>
                      <a:endParaRPr lang="en-US" sz="1000"/>
                    </a:p>
                  </a:txBody>
                  <a:tcPr/>
                </a:tc>
                <a:tc>
                  <a:txBody>
                    <a:bodyPr/>
                    <a:lstStyle/>
                    <a:p>
                      <a:r>
                        <a:rPr lang="en-US" sz="1000"/>
                        <a:t>23.5</a:t>
                      </a:r>
                      <a:endParaRPr lang="en-US" sz="1000"/>
                    </a:p>
                  </a:txBody>
                  <a:tcPr/>
                </a:tc>
                <a:tc>
                  <a:txBody>
                    <a:bodyPr/>
                    <a:lstStyle/>
                    <a:p>
                      <a:r>
                        <a:rPr lang="en-US" sz="1000"/>
                        <a:t>1</a:t>
                      </a:r>
                      <a:endParaRPr lang="en-US" sz="1000"/>
                    </a:p>
                  </a:txBody>
                  <a:tcPr/>
                </a:tc>
                <a:tc>
                  <a:txBody>
                    <a:bodyPr/>
                    <a:lstStyle/>
                    <a:p>
                      <a:r>
                        <a:rPr lang="en-US" sz="1000"/>
                        <a:t>1.5</a:t>
                      </a:r>
                      <a:endParaRPr lang="en-US" sz="1000"/>
                    </a:p>
                  </a:txBody>
                  <a:tcPr/>
                </a:tc>
                <a:tc>
                  <a:txBody>
                    <a:bodyPr/>
                    <a:lstStyle/>
                    <a:p>
                      <a:r>
                        <a:rPr lang="en-US" sz="1000"/>
                        <a:t>26</a:t>
                      </a:r>
                      <a:endParaRPr lang="en-US" sz="1000"/>
                    </a:p>
                  </a:txBody>
                  <a:tcPr/>
                </a:tc>
                <a:extLst>
                  <a:ext uri="{0D108BD9-81ED-4DB2-BD59-A6C34878D82A}">
                    <a16:rowId xmlns:a16="http://schemas.microsoft.com/office/drawing/2014/main" val="1058791452"/>
                  </a:ext>
                </a:extLst>
              </a:tr>
              <a:tr h="370840">
                <a:tc>
                  <a:txBody>
                    <a:bodyPr/>
                    <a:lstStyle/>
                    <a:p>
                      <a:r>
                        <a:rPr lang="ar-AE" sz="1000"/>
                        <a:t>#امنية_بيتك</a:t>
                      </a:r>
                      <a:endParaRPr lang="en-US" sz="1000"/>
                    </a:p>
                  </a:txBody>
                  <a:tcPr/>
                </a:tc>
                <a:tc>
                  <a:txBody>
                    <a:bodyPr/>
                    <a:lstStyle/>
                    <a:p>
                      <a:r>
                        <a:rPr lang="en-US" sz="1000"/>
                        <a:t>1</a:t>
                      </a:r>
                      <a:endParaRPr lang="en-US" sz="1000"/>
                    </a:p>
                  </a:txBody>
                  <a:tcPr/>
                </a:tc>
                <a:tc>
                  <a:txBody>
                    <a:bodyPr/>
                    <a:lstStyle/>
                    <a:p>
                      <a:r>
                        <a:rPr lang="en-US" sz="1000"/>
                        <a:t>33</a:t>
                      </a:r>
                      <a:endParaRPr lang="en-US" sz="1000"/>
                    </a:p>
                  </a:txBody>
                  <a:tcPr/>
                </a:tc>
                <a:tc>
                  <a:txBody>
                    <a:bodyPr/>
                    <a:lstStyle/>
                    <a:p>
                      <a:r>
                        <a:rPr lang="en-US" sz="1000"/>
                        <a:t>1</a:t>
                      </a:r>
                      <a:endParaRPr lang="en-US" sz="1000"/>
                    </a:p>
                  </a:txBody>
                  <a:tcPr/>
                </a:tc>
                <a:tc>
                  <a:txBody>
                    <a:bodyPr/>
                    <a:lstStyle/>
                    <a:p>
                      <a:r>
                        <a:rPr lang="en-US" sz="1000"/>
                        <a:t>3</a:t>
                      </a:r>
                      <a:endParaRPr lang="en-US" sz="1000"/>
                    </a:p>
                  </a:txBody>
                  <a:tcPr/>
                </a:tc>
                <a:tc>
                  <a:txBody>
                    <a:bodyPr/>
                    <a:lstStyle/>
                    <a:p>
                      <a:r>
                        <a:rPr lang="en-US" sz="1000"/>
                        <a:t>37</a:t>
                      </a:r>
                      <a:endParaRPr lang="en-US" sz="1000"/>
                    </a:p>
                  </a:txBody>
                  <a:tcPr/>
                </a:tc>
                <a:extLst>
                  <a:ext uri="{0D108BD9-81ED-4DB2-BD59-A6C34878D82A}">
                    <a16:rowId xmlns:a16="http://schemas.microsoft.com/office/drawing/2014/main" val="1034470568"/>
                  </a:ext>
                </a:extLst>
              </a:tr>
              <a:tr h="370840">
                <a:tc>
                  <a:txBody>
                    <a:bodyPr/>
                    <a:lstStyle/>
                    <a:p>
                      <a:r>
                        <a:rPr lang="en-US" sz="1000"/>
                        <a:t>#KFHCareers</a:t>
                      </a:r>
                      <a:endParaRPr lang="en-US" sz="1000"/>
                    </a:p>
                  </a:txBody>
                  <a:tcPr/>
                </a:tc>
                <a:tc>
                  <a:txBody>
                    <a:bodyPr/>
                    <a:lstStyle/>
                    <a:p>
                      <a:r>
                        <a:rPr lang="en-US" sz="1000"/>
                        <a:t>1</a:t>
                      </a:r>
                      <a:endParaRPr lang="en-US" sz="1000"/>
                    </a:p>
                  </a:txBody>
                  <a:tcPr/>
                </a:tc>
                <a:tc>
                  <a:txBody>
                    <a:bodyPr/>
                    <a:lstStyle/>
                    <a:p>
                      <a:r>
                        <a:rPr lang="en-US" sz="1000"/>
                        <a:t>27</a:t>
                      </a:r>
                      <a:endParaRPr lang="en-US" sz="1000"/>
                    </a:p>
                  </a:txBody>
                  <a:tcPr/>
                </a:tc>
                <a:tc>
                  <a:txBody>
                    <a:bodyPr/>
                    <a:lstStyle/>
                    <a:p>
                      <a:r>
                        <a:rPr lang="en-US" sz="1000"/>
                        <a:t>1</a:t>
                      </a:r>
                      <a:endParaRPr lang="en-US" sz="1000"/>
                    </a:p>
                  </a:txBody>
                  <a:tcPr/>
                </a:tc>
                <a:tc>
                  <a:txBody>
                    <a:bodyPr/>
                    <a:lstStyle/>
                    <a:p>
                      <a:r>
                        <a:rPr lang="en-US" sz="1000"/>
                        <a:t>2</a:t>
                      </a:r>
                      <a:endParaRPr lang="en-US" sz="1000"/>
                    </a:p>
                  </a:txBody>
                  <a:tcPr/>
                </a:tc>
                <a:tc>
                  <a:txBody>
                    <a:bodyPr/>
                    <a:lstStyle/>
                    <a:p>
                      <a:r>
                        <a:rPr lang="en-US" sz="1000"/>
                        <a:t>30</a:t>
                      </a:r>
                      <a:endParaRPr lang="en-US" sz="1000"/>
                    </a:p>
                  </a:txBody>
                  <a:tcPr/>
                </a:tc>
                <a:extLst>
                  <a:ext uri="{0D108BD9-81ED-4DB2-BD59-A6C34878D82A}">
                    <a16:rowId xmlns:a16="http://schemas.microsoft.com/office/drawing/2014/main" val="909275734"/>
                  </a:ext>
                </a:extLst>
              </a:tr>
              <a:tr h="370840">
                <a:tc>
                  <a:txBody>
                    <a:bodyPr/>
                    <a:lstStyle/>
                    <a:p>
                      <a:r>
                        <a:rPr lang="en-US" sz="1000"/>
                        <a:t>#KFHAwards</a:t>
                      </a:r>
                      <a:endParaRPr lang="en-US" sz="1000"/>
                    </a:p>
                  </a:txBody>
                  <a:tcPr/>
                </a:tc>
                <a:tc>
                  <a:txBody>
                    <a:bodyPr/>
                    <a:lstStyle/>
                    <a:p>
                      <a:r>
                        <a:rPr lang="en-US" sz="1000"/>
                        <a:t>1</a:t>
                      </a:r>
                      <a:endParaRPr lang="en-US" sz="1000"/>
                    </a:p>
                  </a:txBody>
                  <a:tcPr/>
                </a:tc>
                <a:tc>
                  <a:txBody>
                    <a:bodyPr/>
                    <a:lstStyle/>
                    <a:p>
                      <a:r>
                        <a:rPr lang="en-US" sz="1000"/>
                        <a:t>45</a:t>
                      </a:r>
                      <a:endParaRPr lang="en-US" sz="1000"/>
                    </a:p>
                  </a:txBody>
                  <a:tcPr/>
                </a:tc>
                <a:tc>
                  <a:txBody>
                    <a:bodyPr/>
                    <a:lstStyle/>
                    <a:p>
                      <a:r>
                        <a:rPr lang="en-US" sz="1000"/>
                        <a:t>1</a:t>
                      </a:r>
                      <a:endParaRPr lang="en-US" sz="1000"/>
                    </a:p>
                  </a:txBody>
                  <a:tcPr/>
                </a:tc>
                <a:tc>
                  <a:txBody>
                    <a:bodyPr/>
                    <a:lstStyle/>
                    <a:p>
                      <a:r>
                        <a:rPr lang="en-US" sz="1000"/>
                        <a:t>2</a:t>
                      </a:r>
                      <a:endParaRPr lang="en-US" sz="1000"/>
                    </a:p>
                  </a:txBody>
                  <a:tcPr/>
                </a:tc>
                <a:tc>
                  <a:txBody>
                    <a:bodyPr/>
                    <a:lstStyle/>
                    <a:p>
                      <a:r>
                        <a:rPr lang="en-US" sz="1000"/>
                        <a:t>48</a:t>
                      </a:r>
                      <a:endParaRPr lang="en-US" sz="1000"/>
                    </a:p>
                  </a:txBody>
                  <a:tcPr/>
                </a:tc>
                <a:extLst>
                  <a:ext uri="{0D108BD9-81ED-4DB2-BD59-A6C34878D82A}">
                    <a16:rowId xmlns:a16="http://schemas.microsoft.com/office/drawing/2014/main" val="3303590196"/>
                  </a:ext>
                </a:extLst>
              </a:tr>
              <a:tr h="370840">
                <a:tc>
                  <a:txBody>
                    <a:bodyPr/>
                    <a:lstStyle/>
                    <a:p>
                      <a:r>
                        <a:rPr lang="en-US" sz="1000"/>
                        <a:t>#Baiti_Club</a:t>
                      </a:r>
                      <a:endParaRPr lang="en-US" sz="1000"/>
                    </a:p>
                  </a:txBody>
                  <a:tcPr/>
                </a:tc>
                <a:tc>
                  <a:txBody>
                    <a:bodyPr/>
                    <a:lstStyle/>
                    <a:p>
                      <a:r>
                        <a:rPr lang="en-US" sz="1000"/>
                        <a:t>1</a:t>
                      </a:r>
                      <a:endParaRPr lang="en-US" sz="1000"/>
                    </a:p>
                  </a:txBody>
                  <a:tcPr/>
                </a:tc>
                <a:tc>
                  <a:txBody>
                    <a:bodyPr/>
                    <a:lstStyle/>
                    <a:p>
                      <a:r>
                        <a:rPr lang="en-US" sz="1000"/>
                        <a:t>12</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14</a:t>
                      </a:r>
                      <a:endParaRPr lang="en-US" sz="1000"/>
                    </a:p>
                  </a:txBody>
                  <a:tcPr/>
                </a:tc>
                <a:extLst>
                  <a:ext uri="{0D108BD9-81ED-4DB2-BD59-A6C34878D82A}">
                    <a16:rowId xmlns:a16="http://schemas.microsoft.com/office/drawing/2014/main" val="3511201066"/>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73061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 - 1 of 2</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18190104"/>
                    </a:ext>
                  </a:extLst>
                </a:gridCol>
                <a:gridCol w="1234440">
                  <a:extLst>
                    <a:ext uri="{9D8B030D-6E8A-4147-A177-3AD203B41FA5}">
                      <a16:colId xmlns:a16="http://schemas.microsoft.com/office/drawing/2014/main" val="672315075"/>
                    </a:ext>
                  </a:extLst>
                </a:gridCol>
                <a:gridCol w="1234440">
                  <a:extLst>
                    <a:ext uri="{9D8B030D-6E8A-4147-A177-3AD203B41FA5}">
                      <a16:colId xmlns:a16="http://schemas.microsoft.com/office/drawing/2014/main" val="3753061598"/>
                    </a:ext>
                  </a:extLst>
                </a:gridCol>
                <a:gridCol w="1234440">
                  <a:extLst>
                    <a:ext uri="{9D8B030D-6E8A-4147-A177-3AD203B41FA5}">
                      <a16:colId xmlns:a16="http://schemas.microsoft.com/office/drawing/2014/main" val="421775634"/>
                    </a:ext>
                  </a:extLst>
                </a:gridCol>
                <a:gridCol w="1234440">
                  <a:extLst>
                    <a:ext uri="{9D8B030D-6E8A-4147-A177-3AD203B41FA5}">
                      <a16:colId xmlns:a16="http://schemas.microsoft.com/office/drawing/2014/main" val="2998674155"/>
                    </a:ext>
                  </a:extLst>
                </a:gridCol>
                <a:gridCol w="1234440">
                  <a:extLst>
                    <a:ext uri="{9D8B030D-6E8A-4147-A177-3AD203B41FA5}">
                      <a16:colId xmlns:a16="http://schemas.microsoft.com/office/drawing/2014/main" val="1713218869"/>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Reactions per Post</a:t>
                      </a:r>
                      <a:endParaRPr lang="en-US" sz="1000"/>
                    </a:p>
                  </a:txBody>
                  <a:tcPr/>
                </a:tc>
                <a:tc>
                  <a:txBody>
                    <a:bodyPr/>
                    <a:lstStyle/>
                    <a:p>
                      <a:r>
                        <a:rPr lang="en-US" sz="1000"/>
                        <a:t>Comments per Post</a:t>
                      </a:r>
                      <a:endParaRPr lang="en-US" sz="1000"/>
                    </a:p>
                  </a:txBody>
                  <a:tcPr/>
                </a:tc>
                <a:tc>
                  <a:txBody>
                    <a:bodyPr/>
                    <a:lstStyle/>
                    <a:p>
                      <a:r>
                        <a:rPr lang="en-US" sz="1000"/>
                        <a:t>Shares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197148532"/>
                  </a:ext>
                </a:extLst>
              </a:tr>
              <a:tr h="370840">
                <a:tc>
                  <a:txBody>
                    <a:bodyPr/>
                    <a:lstStyle/>
                    <a:p>
                      <a:r>
                        <a:rPr lang="en-US" sz="1000"/>
                        <a:t>#gulfbank642</a:t>
                      </a:r>
                      <a:endParaRPr lang="en-US" sz="1000"/>
                    </a:p>
                  </a:txBody>
                  <a:tcPr/>
                </a:tc>
                <a:tc>
                  <a:txBody>
                    <a:bodyPr/>
                    <a:lstStyle/>
                    <a:p>
                      <a:r>
                        <a:rPr lang="en-US" sz="1000"/>
                        <a:t>5</a:t>
                      </a:r>
                      <a:endParaRPr lang="en-US" sz="1000"/>
                    </a:p>
                  </a:txBody>
                  <a:tcPr/>
                </a:tc>
                <a:tc>
                  <a:txBody>
                    <a:bodyPr/>
                    <a:lstStyle/>
                    <a:p>
                      <a:r>
                        <a:rPr lang="en-US" sz="1000"/>
                        <a:t>32.2</a:t>
                      </a:r>
                      <a:endParaRPr lang="en-US" sz="1000"/>
                    </a:p>
                  </a:txBody>
                  <a:tcPr/>
                </a:tc>
                <a:tc>
                  <a:txBody>
                    <a:bodyPr/>
                    <a:lstStyle/>
                    <a:p>
                      <a:r>
                        <a:rPr lang="en-US" sz="1000"/>
                        <a:t>0.8</a:t>
                      </a:r>
                      <a:endParaRPr lang="en-US" sz="1000"/>
                    </a:p>
                  </a:txBody>
                  <a:tcPr/>
                </a:tc>
                <a:tc>
                  <a:txBody>
                    <a:bodyPr/>
                    <a:lstStyle/>
                    <a:p>
                      <a:r>
                        <a:rPr lang="en-US" sz="1000"/>
                        <a:t>0.4</a:t>
                      </a:r>
                      <a:endParaRPr lang="en-US" sz="1000"/>
                    </a:p>
                  </a:txBody>
                  <a:tcPr/>
                </a:tc>
                <a:tc>
                  <a:txBody>
                    <a:bodyPr/>
                    <a:lstStyle/>
                    <a:p>
                      <a:r>
                        <a:rPr lang="en-US" sz="1000"/>
                        <a:t>33.4</a:t>
                      </a:r>
                      <a:endParaRPr lang="en-US" sz="1000"/>
                    </a:p>
                  </a:txBody>
                  <a:tcPr/>
                </a:tc>
                <a:extLst>
                  <a:ext uri="{0D108BD9-81ED-4DB2-BD59-A6C34878D82A}">
                    <a16:rowId xmlns:a16="http://schemas.microsoft.com/office/drawing/2014/main" val="19400257"/>
                  </a:ext>
                </a:extLst>
              </a:tr>
              <a:tr h="370840">
                <a:tc>
                  <a:txBody>
                    <a:bodyPr/>
                    <a:lstStyle/>
                    <a:p>
                      <a:r>
                        <a:rPr lang="en-US" sz="1000"/>
                        <a:t>#Gulfbank</a:t>
                      </a:r>
                      <a:endParaRPr lang="en-US" sz="1000"/>
                    </a:p>
                  </a:txBody>
                  <a:tcPr/>
                </a:tc>
                <a:tc>
                  <a:txBody>
                    <a:bodyPr/>
                    <a:lstStyle/>
                    <a:p>
                      <a:r>
                        <a:rPr lang="en-US" sz="1000"/>
                        <a:t>1</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4153349051"/>
                  </a:ext>
                </a:extLst>
              </a:tr>
              <a:tr h="370840">
                <a:tc>
                  <a:txBody>
                    <a:bodyPr/>
                    <a:lstStyle/>
                    <a:p>
                      <a:r>
                        <a:rPr lang="en-US" sz="1000"/>
                        <a:t>#Gulfbankratings</a:t>
                      </a:r>
                      <a:endParaRPr lang="en-US" sz="1000"/>
                    </a:p>
                  </a:txBody>
                  <a:tcPr/>
                </a:tc>
                <a:tc>
                  <a:txBody>
                    <a:bodyPr/>
                    <a:lstStyle/>
                    <a:p>
                      <a:r>
                        <a:rPr lang="en-US" sz="1000"/>
                        <a:t>1</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3422015278"/>
                  </a:ext>
                </a:extLst>
              </a:tr>
              <a:tr h="370840">
                <a:tc>
                  <a:txBody>
                    <a:bodyPr/>
                    <a:lstStyle/>
                    <a:p>
                      <a:r>
                        <a:rPr lang="en-US" sz="1000"/>
                        <a:t>#moodys</a:t>
                      </a:r>
                      <a:endParaRPr lang="en-US" sz="1000"/>
                    </a:p>
                  </a:txBody>
                  <a:tcPr/>
                </a:tc>
                <a:tc>
                  <a:txBody>
                    <a:bodyPr/>
                    <a:lstStyle/>
                    <a:p>
                      <a:r>
                        <a:rPr lang="en-US" sz="1000"/>
                        <a:t>1</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2363540895"/>
                  </a:ext>
                </a:extLst>
              </a:tr>
              <a:tr h="370840">
                <a:tc>
                  <a:txBody>
                    <a:bodyPr/>
                    <a:lstStyle/>
                    <a:p>
                      <a:r>
                        <a:rPr lang="en-US" sz="1000"/>
                        <a:t>#standardandpoors</a:t>
                      </a:r>
                      <a:endParaRPr lang="en-US" sz="1000"/>
                    </a:p>
                  </a:txBody>
                  <a:tcPr/>
                </a:tc>
                <a:tc>
                  <a:txBody>
                    <a:bodyPr/>
                    <a:lstStyle/>
                    <a:p>
                      <a:r>
                        <a:rPr lang="en-US" sz="1000"/>
                        <a:t>1</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3020520095"/>
                  </a:ext>
                </a:extLst>
              </a:tr>
              <a:tr h="370840">
                <a:tc>
                  <a:txBody>
                    <a:bodyPr/>
                    <a:lstStyle/>
                    <a:p>
                      <a:r>
                        <a:rPr lang="en-US" sz="1000"/>
                        <a:t>#fitchratings</a:t>
                      </a:r>
                      <a:endParaRPr lang="en-US" sz="1000"/>
                    </a:p>
                  </a:txBody>
                  <a:tcPr/>
                </a:tc>
                <a:tc>
                  <a:txBody>
                    <a:bodyPr/>
                    <a:lstStyle/>
                    <a:p>
                      <a:r>
                        <a:rPr lang="en-US" sz="1000"/>
                        <a:t>1</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2185728608"/>
                  </a:ext>
                </a:extLst>
              </a:tr>
              <a:tr h="370840">
                <a:tc>
                  <a:txBody>
                    <a:bodyPr/>
                    <a:lstStyle/>
                    <a:p>
                      <a:r>
                        <a:rPr lang="en-US" sz="1000"/>
                        <a:t>#gulfbank_news</a:t>
                      </a:r>
                      <a:endParaRPr lang="en-US" sz="1000"/>
                    </a:p>
                  </a:txBody>
                  <a:tcPr/>
                </a:tc>
                <a:tc>
                  <a:txBody>
                    <a:bodyPr/>
                    <a:lstStyle/>
                    <a:p>
                      <a:r>
                        <a:rPr lang="en-US" sz="1000"/>
                        <a:t>1</a:t>
                      </a:r>
                      <a:endParaRPr lang="en-US" sz="1000"/>
                    </a:p>
                  </a:txBody>
                  <a:tcPr/>
                </a:tc>
                <a:tc>
                  <a:txBody>
                    <a:bodyPr/>
                    <a:lstStyle/>
                    <a:p>
                      <a:r>
                        <a:rPr lang="en-US" sz="1000"/>
                        <a:t>33</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34</a:t>
                      </a:r>
                      <a:endParaRPr lang="en-US" sz="1000"/>
                    </a:p>
                  </a:txBody>
                  <a:tcPr/>
                </a:tc>
                <a:extLst>
                  <a:ext uri="{0D108BD9-81ED-4DB2-BD59-A6C34878D82A}">
                    <a16:rowId xmlns:a16="http://schemas.microsoft.com/office/drawing/2014/main" val="4004938662"/>
                  </a:ext>
                </a:extLst>
              </a:tr>
              <a:tr h="370840">
                <a:tc>
                  <a:txBody>
                    <a:bodyPr/>
                    <a:lstStyle/>
                    <a:p>
                      <a:r>
                        <a:rPr lang="en-US" sz="1000"/>
                        <a:t>#gulfbank</a:t>
                      </a:r>
                      <a:endParaRPr lang="en-US" sz="1000"/>
                    </a:p>
                  </a:txBody>
                  <a:tcPr/>
                </a:tc>
                <a:tc>
                  <a:txBody>
                    <a:bodyPr/>
                    <a:lstStyle/>
                    <a:p>
                      <a:r>
                        <a:rPr lang="en-US" sz="1000"/>
                        <a:t>5</a:t>
                      </a:r>
                      <a:endParaRPr lang="en-US" sz="1000"/>
                    </a:p>
                  </a:txBody>
                  <a:tcPr/>
                </a:tc>
                <a:tc>
                  <a:txBody>
                    <a:bodyPr/>
                    <a:lstStyle/>
                    <a:p>
                      <a:r>
                        <a:rPr lang="en-US" sz="1000"/>
                        <a:t>22.6</a:t>
                      </a:r>
                      <a:endParaRPr lang="en-US" sz="1000"/>
                    </a:p>
                  </a:txBody>
                  <a:tcPr/>
                </a:tc>
                <a:tc>
                  <a:txBody>
                    <a:bodyPr/>
                    <a:lstStyle/>
                    <a:p>
                      <a:r>
                        <a:rPr lang="en-US" sz="1000"/>
                        <a:t>0</a:t>
                      </a:r>
                      <a:endParaRPr lang="en-US" sz="1000"/>
                    </a:p>
                  </a:txBody>
                  <a:tcPr/>
                </a:tc>
                <a:tc>
                  <a:txBody>
                    <a:bodyPr/>
                    <a:lstStyle/>
                    <a:p>
                      <a:r>
                        <a:rPr lang="en-US" sz="1000"/>
                        <a:t>0.6</a:t>
                      </a:r>
                      <a:endParaRPr lang="en-US" sz="1000"/>
                    </a:p>
                  </a:txBody>
                  <a:tcPr/>
                </a:tc>
                <a:tc>
                  <a:txBody>
                    <a:bodyPr/>
                    <a:lstStyle/>
                    <a:p>
                      <a:r>
                        <a:rPr lang="en-US" sz="1000"/>
                        <a:t>23.2</a:t>
                      </a:r>
                      <a:endParaRPr lang="en-US" sz="1000"/>
                    </a:p>
                  </a:txBody>
                  <a:tcPr/>
                </a:tc>
                <a:extLst>
                  <a:ext uri="{0D108BD9-81ED-4DB2-BD59-A6C34878D82A}">
                    <a16:rowId xmlns:a16="http://schemas.microsoft.com/office/drawing/2014/main" val="1416565443"/>
                  </a:ext>
                </a:extLst>
              </a:tr>
              <a:tr h="370840">
                <a:tc>
                  <a:txBody>
                    <a:bodyPr/>
                    <a:lstStyle/>
                    <a:p>
                      <a:r>
                        <a:rPr lang="en-US" sz="1000"/>
                        <a:t>#CEO</a:t>
                      </a:r>
                      <a:endParaRPr lang="en-US" sz="1000"/>
                    </a:p>
                  </a:txBody>
                  <a:tcPr/>
                </a:tc>
                <a:tc>
                  <a:txBody>
                    <a:bodyPr/>
                    <a:lstStyle/>
                    <a:p>
                      <a:r>
                        <a:rPr lang="en-US" sz="1000"/>
                        <a:t>1</a:t>
                      </a:r>
                      <a:endParaRPr lang="en-US" sz="1000"/>
                    </a:p>
                  </a:txBody>
                  <a:tcPr/>
                </a:tc>
                <a:tc>
                  <a:txBody>
                    <a:bodyPr/>
                    <a:lstStyle/>
                    <a:p>
                      <a:r>
                        <a:rPr lang="en-US" sz="1000"/>
                        <a:t>33</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34</a:t>
                      </a:r>
                      <a:endParaRPr lang="en-US" sz="1000"/>
                    </a:p>
                  </a:txBody>
                  <a:tcPr/>
                </a:tc>
                <a:extLst>
                  <a:ext uri="{0D108BD9-81ED-4DB2-BD59-A6C34878D82A}">
                    <a16:rowId xmlns:a16="http://schemas.microsoft.com/office/drawing/2014/main" val="547901510"/>
                  </a:ext>
                </a:extLst>
              </a:tr>
              <a:tr h="370840">
                <a:tc>
                  <a:txBody>
                    <a:bodyPr/>
                    <a:lstStyle/>
                    <a:p>
                      <a:r>
                        <a:rPr lang="en-US" sz="1000"/>
                        <a:t>#csr</a:t>
                      </a:r>
                      <a:endParaRPr lang="en-US" sz="1000"/>
                    </a:p>
                  </a:txBody>
                  <a:tcPr/>
                </a:tc>
                <a:tc>
                  <a:txBody>
                    <a:bodyPr/>
                    <a:lstStyle/>
                    <a:p>
                      <a:r>
                        <a:rPr lang="en-US" sz="1000"/>
                        <a:t>1</a:t>
                      </a:r>
                      <a:endParaRPr lang="en-US" sz="1000"/>
                    </a:p>
                  </a:txBody>
                  <a:tcPr/>
                </a:tc>
                <a:tc>
                  <a:txBody>
                    <a:bodyPr/>
                    <a:lstStyle/>
                    <a:p>
                      <a:r>
                        <a:rPr lang="en-US" sz="1000"/>
                        <a:t>6</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243764501"/>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74111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 - 2 of 2</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67447075"/>
                    </a:ext>
                  </a:extLst>
                </a:gridCol>
                <a:gridCol w="1234440">
                  <a:extLst>
                    <a:ext uri="{9D8B030D-6E8A-4147-A177-3AD203B41FA5}">
                      <a16:colId xmlns:a16="http://schemas.microsoft.com/office/drawing/2014/main" val="2962122207"/>
                    </a:ext>
                  </a:extLst>
                </a:gridCol>
                <a:gridCol w="1234440">
                  <a:extLst>
                    <a:ext uri="{9D8B030D-6E8A-4147-A177-3AD203B41FA5}">
                      <a16:colId xmlns:a16="http://schemas.microsoft.com/office/drawing/2014/main" val="1704751974"/>
                    </a:ext>
                  </a:extLst>
                </a:gridCol>
                <a:gridCol w="1234440">
                  <a:extLst>
                    <a:ext uri="{9D8B030D-6E8A-4147-A177-3AD203B41FA5}">
                      <a16:colId xmlns:a16="http://schemas.microsoft.com/office/drawing/2014/main" val="2714692396"/>
                    </a:ext>
                  </a:extLst>
                </a:gridCol>
                <a:gridCol w="1234440">
                  <a:extLst>
                    <a:ext uri="{9D8B030D-6E8A-4147-A177-3AD203B41FA5}">
                      <a16:colId xmlns:a16="http://schemas.microsoft.com/office/drawing/2014/main" val="4045443863"/>
                    </a:ext>
                  </a:extLst>
                </a:gridCol>
                <a:gridCol w="1234440">
                  <a:extLst>
                    <a:ext uri="{9D8B030D-6E8A-4147-A177-3AD203B41FA5}">
                      <a16:colId xmlns:a16="http://schemas.microsoft.com/office/drawing/2014/main" val="1041310942"/>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Reactions per Post</a:t>
                      </a:r>
                      <a:endParaRPr lang="en-US" sz="1000"/>
                    </a:p>
                  </a:txBody>
                  <a:tcPr/>
                </a:tc>
                <a:tc>
                  <a:txBody>
                    <a:bodyPr/>
                    <a:lstStyle/>
                    <a:p>
                      <a:r>
                        <a:rPr lang="en-US" sz="1000"/>
                        <a:t>Comments per Post</a:t>
                      </a:r>
                      <a:endParaRPr lang="en-US" sz="1000"/>
                    </a:p>
                  </a:txBody>
                  <a:tcPr/>
                </a:tc>
                <a:tc>
                  <a:txBody>
                    <a:bodyPr/>
                    <a:lstStyle/>
                    <a:p>
                      <a:r>
                        <a:rPr lang="en-US" sz="1000"/>
                        <a:t>Shares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3832959622"/>
                  </a:ext>
                </a:extLst>
              </a:tr>
              <a:tr h="370840">
                <a:tc>
                  <a:txBody>
                    <a:bodyPr/>
                    <a:lstStyle/>
                    <a:p>
                      <a:r>
                        <a:rPr lang="en-US" sz="1000"/>
                        <a:t>#fikraprogram</a:t>
                      </a:r>
                      <a:endParaRPr lang="en-US" sz="1000"/>
                    </a:p>
                  </a:txBody>
                  <a:tcPr/>
                </a:tc>
                <a:tc>
                  <a:txBody>
                    <a:bodyPr/>
                    <a:lstStyle/>
                    <a:p>
                      <a:r>
                        <a:rPr lang="en-US" sz="1000"/>
                        <a:t>1</a:t>
                      </a:r>
                      <a:endParaRPr lang="en-US" sz="1000"/>
                    </a:p>
                  </a:txBody>
                  <a:tcPr/>
                </a:tc>
                <a:tc>
                  <a:txBody>
                    <a:bodyPr/>
                    <a:lstStyle/>
                    <a:p>
                      <a:r>
                        <a:rPr lang="en-US" sz="1000"/>
                        <a:t>6</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2922523667"/>
                  </a:ext>
                </a:extLst>
              </a:tr>
              <a:tr h="370840">
                <a:tc>
                  <a:txBody>
                    <a:bodyPr/>
                    <a:lstStyle/>
                    <a:p>
                      <a:r>
                        <a:rPr lang="en-US" sz="1000"/>
                        <a:t>#award</a:t>
                      </a:r>
                      <a:endParaRPr lang="en-US" sz="1000"/>
                    </a:p>
                  </a:txBody>
                  <a:tcPr/>
                </a:tc>
                <a:tc>
                  <a:txBody>
                    <a:bodyPr/>
                    <a:lstStyle/>
                    <a:p>
                      <a:r>
                        <a:rPr lang="en-US" sz="1000"/>
                        <a:t>2</a:t>
                      </a:r>
                      <a:endParaRPr lang="en-US" sz="1000"/>
                    </a:p>
                  </a:txBody>
                  <a:tcPr/>
                </a:tc>
                <a:tc>
                  <a:txBody>
                    <a:bodyPr/>
                    <a:lstStyle/>
                    <a:p>
                      <a:r>
                        <a:rPr lang="en-US" sz="1000"/>
                        <a:t>26.5</a:t>
                      </a:r>
                      <a:endParaRPr lang="en-US" sz="1000"/>
                    </a:p>
                  </a:txBody>
                  <a:tcPr/>
                </a:tc>
                <a:tc>
                  <a:txBody>
                    <a:bodyPr/>
                    <a:lstStyle/>
                    <a:p>
                      <a:r>
                        <a:rPr lang="en-US" sz="1000"/>
                        <a:t>0</a:t>
                      </a:r>
                      <a:endParaRPr lang="en-US" sz="1000"/>
                    </a:p>
                  </a:txBody>
                  <a:tcPr/>
                </a:tc>
                <a:tc>
                  <a:txBody>
                    <a:bodyPr/>
                    <a:lstStyle/>
                    <a:p>
                      <a:r>
                        <a:rPr lang="en-US" sz="1000"/>
                        <a:t>0.5</a:t>
                      </a:r>
                      <a:endParaRPr lang="en-US" sz="1000"/>
                    </a:p>
                  </a:txBody>
                  <a:tcPr/>
                </a:tc>
                <a:tc>
                  <a:txBody>
                    <a:bodyPr/>
                    <a:lstStyle/>
                    <a:p>
                      <a:r>
                        <a:rPr lang="en-US" sz="1000"/>
                        <a:t>27</a:t>
                      </a:r>
                      <a:endParaRPr lang="en-US" sz="1000"/>
                    </a:p>
                  </a:txBody>
                  <a:tcPr/>
                </a:tc>
                <a:extLst>
                  <a:ext uri="{0D108BD9-81ED-4DB2-BD59-A6C34878D82A}">
                    <a16:rowId xmlns:a16="http://schemas.microsoft.com/office/drawing/2014/main" val="4020106179"/>
                  </a:ext>
                </a:extLst>
              </a:tr>
              <a:tr h="370840">
                <a:tc>
                  <a:txBody>
                    <a:bodyPr/>
                    <a:lstStyle/>
                    <a:p>
                      <a:r>
                        <a:rPr lang="en-US" sz="1000"/>
                        <a:t>#tvc</a:t>
                      </a:r>
                      <a:endParaRPr lang="en-US" sz="1000"/>
                    </a:p>
                  </a:txBody>
                  <a:tcPr/>
                </a:tc>
                <a:tc>
                  <a:txBody>
                    <a:bodyPr/>
                    <a:lstStyle/>
                    <a:p>
                      <a:r>
                        <a:rPr lang="en-US" sz="1000"/>
                        <a:t>1</a:t>
                      </a:r>
                      <a:endParaRPr lang="en-US" sz="1000"/>
                    </a:p>
                  </a:txBody>
                  <a:tcPr/>
                </a:tc>
                <a:tc>
                  <a:txBody>
                    <a:bodyPr/>
                    <a:lstStyle/>
                    <a:p>
                      <a:r>
                        <a:rPr lang="en-US" sz="1000"/>
                        <a:t>34</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35</a:t>
                      </a:r>
                      <a:endParaRPr lang="en-US" sz="1000"/>
                    </a:p>
                  </a:txBody>
                  <a:tcPr/>
                </a:tc>
                <a:extLst>
                  <a:ext uri="{0D108BD9-81ED-4DB2-BD59-A6C34878D82A}">
                    <a16:rowId xmlns:a16="http://schemas.microsoft.com/office/drawing/2014/main" val="1601466096"/>
                  </a:ext>
                </a:extLst>
              </a:tr>
              <a:tr h="370840">
                <a:tc>
                  <a:txBody>
                    <a:bodyPr/>
                    <a:lstStyle/>
                    <a:p>
                      <a:r>
                        <a:rPr lang="en-US" sz="1000"/>
                        <a:t>#2016</a:t>
                      </a:r>
                      <a:endParaRPr lang="en-US" sz="1000"/>
                    </a:p>
                  </a:txBody>
                  <a:tcPr/>
                </a:tc>
                <a:tc>
                  <a:txBody>
                    <a:bodyPr/>
                    <a:lstStyle/>
                    <a:p>
                      <a:r>
                        <a:rPr lang="en-US" sz="1000"/>
                        <a:t>2</a:t>
                      </a:r>
                      <a:endParaRPr lang="en-US" sz="1000"/>
                    </a:p>
                  </a:txBody>
                  <a:tcPr/>
                </a:tc>
                <a:tc>
                  <a:txBody>
                    <a:bodyPr/>
                    <a:lstStyle/>
                    <a:p>
                      <a:r>
                        <a:rPr lang="en-US" sz="1000"/>
                        <a:t>26.5</a:t>
                      </a:r>
                      <a:endParaRPr lang="en-US" sz="1000"/>
                    </a:p>
                  </a:txBody>
                  <a:tcPr/>
                </a:tc>
                <a:tc>
                  <a:txBody>
                    <a:bodyPr/>
                    <a:lstStyle/>
                    <a:p>
                      <a:r>
                        <a:rPr lang="en-US" sz="1000"/>
                        <a:t>0</a:t>
                      </a:r>
                      <a:endParaRPr lang="en-US" sz="1000"/>
                    </a:p>
                  </a:txBody>
                  <a:tcPr/>
                </a:tc>
                <a:tc>
                  <a:txBody>
                    <a:bodyPr/>
                    <a:lstStyle/>
                    <a:p>
                      <a:r>
                        <a:rPr lang="en-US" sz="1000"/>
                        <a:t>0.5</a:t>
                      </a:r>
                      <a:endParaRPr lang="en-US" sz="1000"/>
                    </a:p>
                  </a:txBody>
                  <a:tcPr/>
                </a:tc>
                <a:tc>
                  <a:txBody>
                    <a:bodyPr/>
                    <a:lstStyle/>
                    <a:p>
                      <a:r>
                        <a:rPr lang="en-US" sz="1000"/>
                        <a:t>27</a:t>
                      </a:r>
                      <a:endParaRPr lang="en-US" sz="1000"/>
                    </a:p>
                  </a:txBody>
                  <a:tcPr/>
                </a:tc>
                <a:extLst>
                  <a:ext uri="{0D108BD9-81ED-4DB2-BD59-A6C34878D82A}">
                    <a16:rowId xmlns:a16="http://schemas.microsoft.com/office/drawing/2014/main" val="828062687"/>
                  </a:ext>
                </a:extLst>
              </a:tr>
              <a:tr h="370840">
                <a:tc>
                  <a:txBody>
                    <a:bodyPr/>
                    <a:lstStyle/>
                    <a:p>
                      <a:r>
                        <a:rPr lang="en-US" sz="1000"/>
                        <a:t>#theasianbanker</a:t>
                      </a:r>
                      <a:endParaRPr lang="en-US" sz="1000"/>
                    </a:p>
                  </a:txBody>
                  <a:tcPr/>
                </a:tc>
                <a:tc>
                  <a:txBody>
                    <a:bodyPr/>
                    <a:lstStyle/>
                    <a:p>
                      <a:r>
                        <a:rPr lang="en-US" sz="1000"/>
                        <a:t>1</a:t>
                      </a:r>
                      <a:endParaRPr lang="en-US" sz="1000"/>
                    </a:p>
                  </a:txBody>
                  <a:tcPr/>
                </a:tc>
                <a:tc>
                  <a:txBody>
                    <a:bodyPr/>
                    <a:lstStyle/>
                    <a:p>
                      <a:r>
                        <a:rPr lang="en-US" sz="1000"/>
                        <a:t>19</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19</a:t>
                      </a:r>
                      <a:endParaRPr lang="en-US" sz="1000"/>
                    </a:p>
                  </a:txBody>
                  <a:tcPr/>
                </a:tc>
                <a:extLst>
                  <a:ext uri="{0D108BD9-81ED-4DB2-BD59-A6C34878D82A}">
                    <a16:rowId xmlns:a16="http://schemas.microsoft.com/office/drawing/2014/main" val="1368061497"/>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53075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 - 1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48944776"/>
                    </a:ext>
                  </a:extLst>
                </a:gridCol>
                <a:gridCol w="1234440">
                  <a:extLst>
                    <a:ext uri="{9D8B030D-6E8A-4147-A177-3AD203B41FA5}">
                      <a16:colId xmlns:a16="http://schemas.microsoft.com/office/drawing/2014/main" val="1595960284"/>
                    </a:ext>
                  </a:extLst>
                </a:gridCol>
                <a:gridCol w="1234440">
                  <a:extLst>
                    <a:ext uri="{9D8B030D-6E8A-4147-A177-3AD203B41FA5}">
                      <a16:colId xmlns:a16="http://schemas.microsoft.com/office/drawing/2014/main" val="4194926294"/>
                    </a:ext>
                  </a:extLst>
                </a:gridCol>
                <a:gridCol w="1234440">
                  <a:extLst>
                    <a:ext uri="{9D8B030D-6E8A-4147-A177-3AD203B41FA5}">
                      <a16:colId xmlns:a16="http://schemas.microsoft.com/office/drawing/2014/main" val="4148050240"/>
                    </a:ext>
                  </a:extLst>
                </a:gridCol>
                <a:gridCol w="1234440">
                  <a:extLst>
                    <a:ext uri="{9D8B030D-6E8A-4147-A177-3AD203B41FA5}">
                      <a16:colId xmlns:a16="http://schemas.microsoft.com/office/drawing/2014/main" val="183274473"/>
                    </a:ext>
                  </a:extLst>
                </a:gridCol>
                <a:gridCol w="1234440">
                  <a:extLst>
                    <a:ext uri="{9D8B030D-6E8A-4147-A177-3AD203B41FA5}">
                      <a16:colId xmlns:a16="http://schemas.microsoft.com/office/drawing/2014/main" val="2972712719"/>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Reactions per Post</a:t>
                      </a:r>
                      <a:endParaRPr lang="en-US" sz="1000"/>
                    </a:p>
                  </a:txBody>
                  <a:tcPr/>
                </a:tc>
                <a:tc>
                  <a:txBody>
                    <a:bodyPr/>
                    <a:lstStyle/>
                    <a:p>
                      <a:r>
                        <a:rPr lang="en-US" sz="1000"/>
                        <a:t>Comments per Post</a:t>
                      </a:r>
                      <a:endParaRPr lang="en-US" sz="1000"/>
                    </a:p>
                  </a:txBody>
                  <a:tcPr/>
                </a:tc>
                <a:tc>
                  <a:txBody>
                    <a:bodyPr/>
                    <a:lstStyle/>
                    <a:p>
                      <a:r>
                        <a:rPr lang="en-US" sz="1000"/>
                        <a:t>Shares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282941361"/>
                  </a:ext>
                </a:extLst>
              </a:tr>
              <a:tr h="370840">
                <a:tc>
                  <a:txBody>
                    <a:bodyPr/>
                    <a:lstStyle/>
                    <a:p>
                      <a:r>
                        <a:rPr lang="en-US" sz="1000"/>
                        <a:t>#ABK_Sunday</a:t>
                      </a:r>
                      <a:endParaRPr lang="en-US" sz="1000"/>
                    </a:p>
                  </a:txBody>
                  <a:tcPr/>
                </a:tc>
                <a:tc>
                  <a:txBody>
                    <a:bodyPr/>
                    <a:lstStyle/>
                    <a:p>
                      <a:r>
                        <a:rPr lang="en-US" sz="1000"/>
                        <a:t>4</a:t>
                      </a:r>
                      <a:endParaRPr lang="en-US" sz="1000"/>
                    </a:p>
                  </a:txBody>
                  <a:tcPr/>
                </a:tc>
                <a:tc>
                  <a:txBody>
                    <a:bodyPr/>
                    <a:lstStyle/>
                    <a:p>
                      <a:r>
                        <a:rPr lang="en-US" sz="1000"/>
                        <a:t>7.25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7.25</a:t>
                      </a:r>
                      <a:endParaRPr lang="en-US" sz="1000"/>
                    </a:p>
                  </a:txBody>
                  <a:tcPr/>
                </a:tc>
                <a:extLst>
                  <a:ext uri="{0D108BD9-81ED-4DB2-BD59-A6C34878D82A}">
                    <a16:rowId xmlns:a16="http://schemas.microsoft.com/office/drawing/2014/main" val="1657297740"/>
                  </a:ext>
                </a:extLst>
              </a:tr>
              <a:tr h="370840">
                <a:tc>
                  <a:txBody>
                    <a:bodyPr/>
                    <a:lstStyle/>
                    <a:p>
                      <a:r>
                        <a:rPr lang="ar-AE" sz="1000"/>
                        <a:t>#قطر</a:t>
                      </a:r>
                      <a:endParaRPr lang="en-US" sz="1000"/>
                    </a:p>
                  </a:txBody>
                  <a:tcPr/>
                </a:tc>
                <a:tc>
                  <a:txBody>
                    <a:bodyPr/>
                    <a:lstStyle/>
                    <a:p>
                      <a:r>
                        <a:rPr lang="en-US" sz="1000"/>
                        <a:t>1</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2860791839"/>
                  </a:ext>
                </a:extLst>
              </a:tr>
              <a:tr h="370840">
                <a:tc>
                  <a:txBody>
                    <a:bodyPr/>
                    <a:lstStyle/>
                    <a:p>
                      <a:r>
                        <a:rPr lang="en-US" sz="1000"/>
                        <a:t>#abk_kuwait</a:t>
                      </a:r>
                      <a:endParaRPr lang="en-US" sz="1000"/>
                    </a:p>
                  </a:txBody>
                  <a:tcPr/>
                </a:tc>
                <a:tc>
                  <a:txBody>
                    <a:bodyPr/>
                    <a:lstStyle/>
                    <a:p>
                      <a:r>
                        <a:rPr lang="en-US" sz="1000"/>
                        <a:t>2</a:t>
                      </a:r>
                      <a:endParaRPr lang="en-US" sz="1000"/>
                    </a:p>
                  </a:txBody>
                  <a:tcPr/>
                </a:tc>
                <a:tc>
                  <a:txBody>
                    <a:bodyPr/>
                    <a:lstStyle/>
                    <a:p>
                      <a:r>
                        <a:rPr lang="en-US" sz="1000"/>
                        <a:t>4.5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4.5</a:t>
                      </a:r>
                      <a:endParaRPr lang="en-US" sz="1000"/>
                    </a:p>
                  </a:txBody>
                  <a:tcPr/>
                </a:tc>
                <a:extLst>
                  <a:ext uri="{0D108BD9-81ED-4DB2-BD59-A6C34878D82A}">
                    <a16:rowId xmlns:a16="http://schemas.microsoft.com/office/drawing/2014/main" val="1337969126"/>
                  </a:ext>
                </a:extLst>
              </a:tr>
              <a:tr h="370840">
                <a:tc>
                  <a:txBody>
                    <a:bodyPr/>
                    <a:lstStyle/>
                    <a:p>
                      <a:r>
                        <a:rPr lang="en-US" sz="1000"/>
                        <a:t>#abk_cares</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tc>
                  <a:txBody>
                    <a:bodyPr/>
                    <a:lstStyle/>
                    <a:p>
                      <a:r>
                        <a:rPr lang="en-US" sz="1000"/>
                        <a:t>0.66666666666667</a:t>
                      </a:r>
                      <a:endParaRPr lang="en-US" sz="1000"/>
                    </a:p>
                  </a:txBody>
                  <a:tcPr/>
                </a:tc>
                <a:tc>
                  <a:txBody>
                    <a:bodyPr/>
                    <a:lstStyle/>
                    <a:p>
                      <a:r>
                        <a:rPr lang="en-US" sz="1000"/>
                        <a:t>0</a:t>
                      </a:r>
                      <a:endParaRPr lang="en-US" sz="1000"/>
                    </a:p>
                  </a:txBody>
                  <a:tcPr/>
                </a:tc>
                <a:tc>
                  <a:txBody>
                    <a:bodyPr/>
                    <a:lstStyle/>
                    <a:p>
                      <a:r>
                        <a:rPr lang="en-US" sz="1000"/>
                        <a:t>3.6666666666667</a:t>
                      </a:r>
                      <a:endParaRPr lang="en-US" sz="1000"/>
                    </a:p>
                  </a:txBody>
                  <a:tcPr/>
                </a:tc>
                <a:extLst>
                  <a:ext uri="{0D108BD9-81ED-4DB2-BD59-A6C34878D82A}">
                    <a16:rowId xmlns:a16="http://schemas.microsoft.com/office/drawing/2014/main" val="2912321063"/>
                  </a:ext>
                </a:extLst>
              </a:tr>
              <a:tr h="370840">
                <a:tc>
                  <a:txBody>
                    <a:bodyPr/>
                    <a:lstStyle/>
                    <a:p>
                      <a:r>
                        <a:rPr lang="en-US" sz="1000"/>
                        <a:t>#ABK_Cards</a:t>
                      </a:r>
                      <a:endParaRPr lang="en-US" sz="1000"/>
                    </a:p>
                  </a:txBody>
                  <a:tcPr/>
                </a:tc>
                <a:tc>
                  <a:txBody>
                    <a:bodyPr/>
                    <a:lstStyle/>
                    <a:p>
                      <a:r>
                        <a:rPr lang="en-US" sz="1000"/>
                        <a:t>10</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0.2</a:t>
                      </a:r>
                      <a:endParaRPr lang="en-US" sz="1000"/>
                    </a:p>
                  </a:txBody>
                  <a:tcPr/>
                </a:tc>
                <a:tc>
                  <a:txBody>
                    <a:bodyPr/>
                    <a:lstStyle/>
                    <a:p>
                      <a:r>
                        <a:rPr lang="en-US" sz="1000"/>
                        <a:t>4.2</a:t>
                      </a:r>
                      <a:endParaRPr lang="en-US" sz="1000"/>
                    </a:p>
                  </a:txBody>
                  <a:tcPr/>
                </a:tc>
                <a:extLst>
                  <a:ext uri="{0D108BD9-81ED-4DB2-BD59-A6C34878D82A}">
                    <a16:rowId xmlns:a16="http://schemas.microsoft.com/office/drawing/2014/main" val="2448449108"/>
                  </a:ext>
                </a:extLst>
              </a:tr>
              <a:tr h="370840">
                <a:tc>
                  <a:txBody>
                    <a:bodyPr/>
                    <a:lstStyle/>
                    <a:p>
                      <a:r>
                        <a:rPr lang="en-US" sz="1000"/>
                        <a:t>#abk_fridays</a:t>
                      </a:r>
                      <a:endParaRPr lang="en-US" sz="1000"/>
                    </a:p>
                  </a:txBody>
                  <a:tcPr/>
                </a:tc>
                <a:tc>
                  <a:txBody>
                    <a:bodyPr/>
                    <a:lstStyle/>
                    <a:p>
                      <a:r>
                        <a:rPr lang="en-US" sz="1000"/>
                        <a:t>2</a:t>
                      </a:r>
                      <a:endParaRPr lang="en-US" sz="1000"/>
                    </a:p>
                  </a:txBody>
                  <a:tcPr/>
                </a:tc>
                <a:tc>
                  <a:txBody>
                    <a:bodyPr/>
                    <a:lstStyle/>
                    <a:p>
                      <a:r>
                        <a:rPr lang="en-US" sz="1000"/>
                        <a:t>2.5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2.5</a:t>
                      </a:r>
                      <a:endParaRPr lang="en-US" sz="1000"/>
                    </a:p>
                  </a:txBody>
                  <a:tcPr/>
                </a:tc>
                <a:extLst>
                  <a:ext uri="{0D108BD9-81ED-4DB2-BD59-A6C34878D82A}">
                    <a16:rowId xmlns:a16="http://schemas.microsoft.com/office/drawing/2014/main" val="2515704550"/>
                  </a:ext>
                </a:extLst>
              </a:tr>
              <a:tr h="370840">
                <a:tc>
                  <a:txBody>
                    <a:bodyPr/>
                    <a:lstStyle/>
                    <a:p>
                      <a:r>
                        <a:rPr lang="en-US" sz="1000"/>
                        <a:t>#Ahlan_Ahli</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tc>
                  <a:txBody>
                    <a:bodyPr/>
                    <a:lstStyle/>
                    <a:p>
                      <a:r>
                        <a:rPr lang="en-US" sz="1000"/>
                        <a:t>0.33333333333333</a:t>
                      </a:r>
                      <a:endParaRPr lang="en-US" sz="1000"/>
                    </a:p>
                  </a:txBody>
                  <a:tcPr/>
                </a:tc>
                <a:tc>
                  <a:txBody>
                    <a:bodyPr/>
                    <a:lstStyle/>
                    <a:p>
                      <a:r>
                        <a:rPr lang="en-US" sz="1000"/>
                        <a:t>0</a:t>
                      </a:r>
                      <a:endParaRPr lang="en-US" sz="1000"/>
                    </a:p>
                  </a:txBody>
                  <a:tcPr/>
                </a:tc>
                <a:tc>
                  <a:txBody>
                    <a:bodyPr/>
                    <a:lstStyle/>
                    <a:p>
                      <a:r>
                        <a:rPr lang="en-US" sz="1000"/>
                        <a:t>3.3333333333333</a:t>
                      </a:r>
                      <a:endParaRPr lang="en-US" sz="1000"/>
                    </a:p>
                  </a:txBody>
                  <a:tcPr/>
                </a:tc>
                <a:extLst>
                  <a:ext uri="{0D108BD9-81ED-4DB2-BD59-A6C34878D82A}">
                    <a16:rowId xmlns:a16="http://schemas.microsoft.com/office/drawing/2014/main" val="3773135162"/>
                  </a:ext>
                </a:extLst>
              </a:tr>
              <a:tr h="370840">
                <a:tc>
                  <a:txBody>
                    <a:bodyPr/>
                    <a:lstStyle/>
                    <a:p>
                      <a:r>
                        <a:rPr lang="en-US" sz="1000"/>
                        <a:t>#Simpler_Banking</a:t>
                      </a:r>
                      <a:endParaRPr lang="en-US" sz="1000"/>
                    </a:p>
                  </a:txBody>
                  <a:tcPr/>
                </a:tc>
                <a:tc>
                  <a:txBody>
                    <a:bodyPr/>
                    <a:lstStyle/>
                    <a:p>
                      <a:r>
                        <a:rPr lang="en-US" sz="1000"/>
                        <a:t>14</a:t>
                      </a:r>
                      <a:endParaRPr lang="en-US" sz="1000"/>
                    </a:p>
                  </a:txBody>
                  <a:tcPr/>
                </a:tc>
                <a:tc>
                  <a:txBody>
                    <a:bodyPr/>
                    <a:lstStyle/>
                    <a:p>
                      <a:r>
                        <a:rPr lang="en-US" sz="1000"/>
                        <a:t>2.7142857142857</a:t>
                      </a:r>
                      <a:endParaRPr lang="en-US" sz="1000"/>
                    </a:p>
                  </a:txBody>
                  <a:tcPr/>
                </a:tc>
                <a:tc>
                  <a:txBody>
                    <a:bodyPr/>
                    <a:lstStyle/>
                    <a:p>
                      <a:r>
                        <a:rPr lang="en-US" sz="1000"/>
                        <a:t>0</a:t>
                      </a:r>
                      <a:endParaRPr lang="en-US" sz="1000"/>
                    </a:p>
                  </a:txBody>
                  <a:tcPr/>
                </a:tc>
                <a:tc>
                  <a:txBody>
                    <a:bodyPr/>
                    <a:lstStyle/>
                    <a:p>
                      <a:r>
                        <a:rPr lang="en-US" sz="1000"/>
                        <a:t>0.071428571428571</a:t>
                      </a:r>
                      <a:endParaRPr lang="en-US" sz="1000"/>
                    </a:p>
                  </a:txBody>
                  <a:tcPr/>
                </a:tc>
                <a:tc>
                  <a:txBody>
                    <a:bodyPr/>
                    <a:lstStyle/>
                    <a:p>
                      <a:r>
                        <a:rPr lang="en-US" sz="1000"/>
                        <a:t>2.7857142857143</a:t>
                      </a:r>
                      <a:endParaRPr lang="en-US" sz="1000"/>
                    </a:p>
                  </a:txBody>
                  <a:tcPr/>
                </a:tc>
                <a:extLst>
                  <a:ext uri="{0D108BD9-81ED-4DB2-BD59-A6C34878D82A}">
                    <a16:rowId xmlns:a16="http://schemas.microsoft.com/office/drawing/2014/main" val="791919441"/>
                  </a:ext>
                </a:extLst>
              </a:tr>
              <a:tr h="370840">
                <a:tc>
                  <a:txBody>
                    <a:bodyPr/>
                    <a:lstStyle/>
                    <a:p>
                      <a:r>
                        <a:rPr lang="en-US" sz="1000"/>
                        <a:t>#abk_salaries</a:t>
                      </a:r>
                      <a:endParaRPr lang="en-US" sz="1000"/>
                    </a:p>
                  </a:txBody>
                  <a:tcPr/>
                </a:tc>
                <a:tc>
                  <a:txBody>
                    <a:bodyPr/>
                    <a:lstStyle/>
                    <a:p>
                      <a:r>
                        <a:rPr lang="en-US" sz="1000"/>
                        <a:t>3</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0.33333333333333</a:t>
                      </a:r>
                      <a:endParaRPr lang="en-US" sz="1000"/>
                    </a:p>
                  </a:txBody>
                  <a:tcPr/>
                </a:tc>
                <a:tc>
                  <a:txBody>
                    <a:bodyPr/>
                    <a:lstStyle/>
                    <a:p>
                      <a:r>
                        <a:rPr lang="en-US" sz="1000"/>
                        <a:t>4.3333333333333</a:t>
                      </a:r>
                      <a:endParaRPr lang="en-US" sz="1000"/>
                    </a:p>
                  </a:txBody>
                  <a:tcPr/>
                </a:tc>
                <a:extLst>
                  <a:ext uri="{0D108BD9-81ED-4DB2-BD59-A6C34878D82A}">
                    <a16:rowId xmlns:a16="http://schemas.microsoft.com/office/drawing/2014/main" val="1246706891"/>
                  </a:ext>
                </a:extLst>
              </a:tr>
              <a:tr h="370840">
                <a:tc>
                  <a:txBody>
                    <a:bodyPr/>
                    <a:lstStyle/>
                    <a:p>
                      <a:r>
                        <a:rPr lang="en-US" sz="1000"/>
                        <a:t>#ABK_Loans</a:t>
                      </a:r>
                      <a:endParaRPr lang="en-US" sz="1000"/>
                    </a:p>
                  </a:txBody>
                  <a:tcPr/>
                </a:tc>
                <a:tc>
                  <a:txBody>
                    <a:bodyPr/>
                    <a:lstStyle/>
                    <a:p>
                      <a:r>
                        <a:rPr lang="en-US" sz="1000"/>
                        <a:t>3</a:t>
                      </a:r>
                      <a:endParaRPr lang="en-US" sz="1000"/>
                    </a:p>
                  </a:txBody>
                  <a:tcPr/>
                </a:tc>
                <a:tc>
                  <a:txBody>
                    <a:bodyPr/>
                    <a:lstStyle/>
                    <a:p>
                      <a:r>
                        <a:rPr lang="en-US" sz="1000"/>
                        <a:t>2.3333333333333</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2.3333333333333</a:t>
                      </a:r>
                      <a:endParaRPr lang="en-US" sz="1000"/>
                    </a:p>
                  </a:txBody>
                  <a:tcPr/>
                </a:tc>
                <a:extLst>
                  <a:ext uri="{0D108BD9-81ED-4DB2-BD59-A6C34878D82A}">
                    <a16:rowId xmlns:a16="http://schemas.microsoft.com/office/drawing/2014/main" val="995132643"/>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553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 - 2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23893488"/>
                    </a:ext>
                  </a:extLst>
                </a:gridCol>
                <a:gridCol w="1234440">
                  <a:extLst>
                    <a:ext uri="{9D8B030D-6E8A-4147-A177-3AD203B41FA5}">
                      <a16:colId xmlns:a16="http://schemas.microsoft.com/office/drawing/2014/main" val="1278304161"/>
                    </a:ext>
                  </a:extLst>
                </a:gridCol>
                <a:gridCol w="1234440">
                  <a:extLst>
                    <a:ext uri="{9D8B030D-6E8A-4147-A177-3AD203B41FA5}">
                      <a16:colId xmlns:a16="http://schemas.microsoft.com/office/drawing/2014/main" val="361806582"/>
                    </a:ext>
                  </a:extLst>
                </a:gridCol>
                <a:gridCol w="1234440">
                  <a:extLst>
                    <a:ext uri="{9D8B030D-6E8A-4147-A177-3AD203B41FA5}">
                      <a16:colId xmlns:a16="http://schemas.microsoft.com/office/drawing/2014/main" val="3957888234"/>
                    </a:ext>
                  </a:extLst>
                </a:gridCol>
                <a:gridCol w="1234440">
                  <a:extLst>
                    <a:ext uri="{9D8B030D-6E8A-4147-A177-3AD203B41FA5}">
                      <a16:colId xmlns:a16="http://schemas.microsoft.com/office/drawing/2014/main" val="632837869"/>
                    </a:ext>
                  </a:extLst>
                </a:gridCol>
                <a:gridCol w="1234440">
                  <a:extLst>
                    <a:ext uri="{9D8B030D-6E8A-4147-A177-3AD203B41FA5}">
                      <a16:colId xmlns:a16="http://schemas.microsoft.com/office/drawing/2014/main" val="3898652889"/>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Reactions per Post</a:t>
                      </a:r>
                      <a:endParaRPr lang="en-US" sz="1000"/>
                    </a:p>
                  </a:txBody>
                  <a:tcPr/>
                </a:tc>
                <a:tc>
                  <a:txBody>
                    <a:bodyPr/>
                    <a:lstStyle/>
                    <a:p>
                      <a:r>
                        <a:rPr lang="en-US" sz="1000"/>
                        <a:t>Comments per Post</a:t>
                      </a:r>
                      <a:endParaRPr lang="en-US" sz="1000"/>
                    </a:p>
                  </a:txBody>
                  <a:tcPr/>
                </a:tc>
                <a:tc>
                  <a:txBody>
                    <a:bodyPr/>
                    <a:lstStyle/>
                    <a:p>
                      <a:r>
                        <a:rPr lang="en-US" sz="1000"/>
                        <a:t>Shares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369147768"/>
                  </a:ext>
                </a:extLst>
              </a:tr>
              <a:tr h="370840">
                <a:tc>
                  <a:txBody>
                    <a:bodyPr/>
                    <a:lstStyle/>
                    <a:p>
                      <a:r>
                        <a:rPr lang="ar-AE" sz="1000"/>
                        <a:t>#الأهلي_أسهل</a:t>
                      </a:r>
                      <a:endParaRPr lang="en-US" sz="1000"/>
                    </a:p>
                  </a:txBody>
                  <a:tcPr/>
                </a:tc>
                <a:tc>
                  <a:txBody>
                    <a:bodyPr/>
                    <a:lstStyle/>
                    <a:p>
                      <a:r>
                        <a:rPr lang="en-US" sz="1000"/>
                        <a:t>14</a:t>
                      </a:r>
                      <a:endParaRPr lang="en-US" sz="1000"/>
                    </a:p>
                  </a:txBody>
                  <a:tcPr/>
                </a:tc>
                <a:tc>
                  <a:txBody>
                    <a:bodyPr/>
                    <a:lstStyle/>
                    <a:p>
                      <a:r>
                        <a:rPr lang="en-US" sz="1000"/>
                        <a:t>2.9285714285714</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2.9285714285714</a:t>
                      </a:r>
                      <a:endParaRPr lang="en-US" sz="1000"/>
                    </a:p>
                  </a:txBody>
                  <a:tcPr/>
                </a:tc>
                <a:extLst>
                  <a:ext uri="{0D108BD9-81ED-4DB2-BD59-A6C34878D82A}">
                    <a16:rowId xmlns:a16="http://schemas.microsoft.com/office/drawing/2014/main" val="1649571705"/>
                  </a:ext>
                </a:extLst>
              </a:tr>
              <a:tr h="370840">
                <a:tc>
                  <a:txBody>
                    <a:bodyPr/>
                    <a:lstStyle/>
                    <a:p>
                      <a:r>
                        <a:rPr lang="en-US" sz="1000"/>
                        <a:t>#Salary_Transfer</a:t>
                      </a:r>
                      <a:endParaRPr lang="en-US" sz="1000"/>
                    </a:p>
                  </a:txBody>
                  <a:tcPr/>
                </a:tc>
                <a:tc>
                  <a:txBody>
                    <a:bodyPr/>
                    <a:lstStyle/>
                    <a:p>
                      <a:r>
                        <a:rPr lang="en-US" sz="1000"/>
                        <a:t>5</a:t>
                      </a:r>
                      <a:endParaRPr lang="en-US" sz="1000"/>
                    </a:p>
                  </a:txBody>
                  <a:tcPr/>
                </a:tc>
                <a:tc>
                  <a:txBody>
                    <a:bodyPr/>
                    <a:lstStyle/>
                    <a:p>
                      <a:r>
                        <a:rPr lang="en-US" sz="1000"/>
                        <a:t>3.2</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3.2</a:t>
                      </a:r>
                      <a:endParaRPr lang="en-US" sz="1000"/>
                    </a:p>
                  </a:txBody>
                  <a:tcPr/>
                </a:tc>
                <a:extLst>
                  <a:ext uri="{0D108BD9-81ED-4DB2-BD59-A6C34878D82A}">
                    <a16:rowId xmlns:a16="http://schemas.microsoft.com/office/drawing/2014/main" val="94400979"/>
                  </a:ext>
                </a:extLst>
              </a:tr>
              <a:tr h="370840">
                <a:tc>
                  <a:txBody>
                    <a:bodyPr/>
                    <a:lstStyle/>
                    <a:p>
                      <a:r>
                        <a:rPr lang="en-US" sz="1000"/>
                        <a:t>#ABK_Award</a:t>
                      </a:r>
                      <a:endParaRPr lang="en-US" sz="1000"/>
                    </a:p>
                  </a:txBody>
                  <a:tcPr/>
                </a:tc>
                <a:tc>
                  <a:txBody>
                    <a:bodyPr/>
                    <a:lstStyle/>
                    <a:p>
                      <a:r>
                        <a:rPr lang="en-US" sz="1000"/>
                        <a:t>2</a:t>
                      </a:r>
                      <a:endParaRPr lang="en-US" sz="1000"/>
                    </a:p>
                  </a:txBody>
                  <a:tcPr/>
                </a:tc>
                <a:tc>
                  <a:txBody>
                    <a:bodyPr/>
                    <a:lstStyle/>
                    <a:p>
                      <a:r>
                        <a:rPr lang="en-US" sz="1000"/>
                        <a:t>3.5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3.5</a:t>
                      </a:r>
                      <a:endParaRPr lang="en-US" sz="1000"/>
                    </a:p>
                  </a:txBody>
                  <a:tcPr/>
                </a:tc>
                <a:extLst>
                  <a:ext uri="{0D108BD9-81ED-4DB2-BD59-A6C34878D82A}">
                    <a16:rowId xmlns:a16="http://schemas.microsoft.com/office/drawing/2014/main" val="3188505578"/>
                  </a:ext>
                </a:extLst>
              </a:tr>
              <a:tr h="370840">
                <a:tc>
                  <a:txBody>
                    <a:bodyPr/>
                    <a:lstStyle/>
                    <a:p>
                      <a:r>
                        <a:rPr lang="en-US" sz="1000"/>
                        <a:t>#ABK_ATM</a:t>
                      </a:r>
                      <a:endParaRPr lang="en-US" sz="1000"/>
                    </a:p>
                  </a:txBody>
                  <a:tcPr/>
                </a:tc>
                <a:tc>
                  <a:txBody>
                    <a:bodyPr/>
                    <a:lstStyle/>
                    <a:p>
                      <a:r>
                        <a:rPr lang="en-US" sz="1000"/>
                        <a:t>2</a:t>
                      </a:r>
                      <a:endParaRPr lang="en-US" sz="1000"/>
                    </a:p>
                  </a:txBody>
                  <a:tcPr/>
                </a:tc>
                <a:tc>
                  <a:txBody>
                    <a:bodyPr/>
                    <a:lstStyle/>
                    <a:p>
                      <a:r>
                        <a:rPr lang="en-US" sz="1000"/>
                        <a:t>3.5</a:t>
                      </a:r>
                      <a:endParaRPr lang="en-US" sz="1000"/>
                    </a:p>
                  </a:txBody>
                  <a:tcPr/>
                </a:tc>
                <a:tc>
                  <a:txBody>
                    <a:bodyPr/>
                    <a:lstStyle/>
                    <a:p>
                      <a:r>
                        <a:rPr lang="en-US" sz="1000"/>
                        <a:t>1.5</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50929050"/>
                  </a:ext>
                </a:extLst>
              </a:tr>
              <a:tr h="370840">
                <a:tc>
                  <a:txBody>
                    <a:bodyPr/>
                    <a:lstStyle/>
                    <a:p>
                      <a:r>
                        <a:rPr lang="en-US" sz="1000"/>
                        <a:t>#ABK_Cares</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881627317"/>
                  </a:ext>
                </a:extLst>
              </a:tr>
              <a:tr h="370840">
                <a:tc>
                  <a:txBody>
                    <a:bodyPr/>
                    <a:lstStyle/>
                    <a:p>
                      <a:r>
                        <a:rPr lang="en-US" sz="1000"/>
                        <a:t>#ABK_Salaries</a:t>
                      </a:r>
                      <a:endParaRPr lang="en-US" sz="1000"/>
                    </a:p>
                  </a:txBody>
                  <a:tcPr/>
                </a:tc>
                <a:tc>
                  <a:txBody>
                    <a:bodyPr/>
                    <a:lstStyle/>
                    <a:p>
                      <a:r>
                        <a:rPr lang="en-US" sz="1000"/>
                        <a:t>1</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1754344141"/>
                  </a:ext>
                </a:extLst>
              </a:tr>
              <a:tr h="370840">
                <a:tc>
                  <a:txBody>
                    <a:bodyPr/>
                    <a:lstStyle/>
                    <a:p>
                      <a:r>
                        <a:rPr lang="en-US" sz="1000"/>
                        <a:t>#ABK_Kuwait</a:t>
                      </a:r>
                      <a:endParaRPr lang="en-US" sz="1000"/>
                    </a:p>
                  </a:txBody>
                  <a:tcPr/>
                </a:tc>
                <a:tc>
                  <a:txBody>
                    <a:bodyPr/>
                    <a:lstStyle/>
                    <a:p>
                      <a:r>
                        <a:rPr lang="en-US" sz="1000"/>
                        <a:t>2</a:t>
                      </a:r>
                      <a:endParaRPr lang="en-US" sz="1000"/>
                    </a:p>
                  </a:txBody>
                  <a:tcPr/>
                </a:tc>
                <a:tc>
                  <a:txBody>
                    <a:bodyPr/>
                    <a:lstStyle/>
                    <a:p>
                      <a:r>
                        <a:rPr lang="en-US" sz="1000"/>
                        <a:t>6</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1150910566"/>
                  </a:ext>
                </a:extLst>
              </a:tr>
              <a:tr h="370840">
                <a:tc>
                  <a:txBody>
                    <a:bodyPr/>
                    <a:lstStyle/>
                    <a:p>
                      <a:r>
                        <a:rPr lang="en-US" sz="1000"/>
                        <a:t>#ABK_Friday</a:t>
                      </a:r>
                      <a:endParaRPr lang="en-US" sz="1000"/>
                    </a:p>
                  </a:txBody>
                  <a:tcPr/>
                </a:tc>
                <a:tc>
                  <a:txBody>
                    <a:bodyPr/>
                    <a:lstStyle/>
                    <a:p>
                      <a:r>
                        <a:rPr lang="en-US" sz="1000"/>
                        <a:t>3</a:t>
                      </a:r>
                      <a:endParaRPr lang="en-US" sz="1000"/>
                    </a:p>
                  </a:txBody>
                  <a:tcPr/>
                </a:tc>
                <a:tc>
                  <a:txBody>
                    <a:bodyPr/>
                    <a:lstStyle/>
                    <a:p>
                      <a:r>
                        <a:rPr lang="en-US" sz="1000"/>
                        <a:t>4</a:t>
                      </a:r>
                      <a:endParaRPr lang="en-US" sz="1000"/>
                    </a:p>
                  </a:txBody>
                  <a:tcPr/>
                </a:tc>
                <a:tc>
                  <a:txBody>
                    <a:bodyPr/>
                    <a:lstStyle/>
                    <a:p>
                      <a:r>
                        <a:rPr lang="en-US" sz="1000"/>
                        <a:t>0.66666666666667</a:t>
                      </a:r>
                      <a:endParaRPr lang="en-US" sz="1000"/>
                    </a:p>
                  </a:txBody>
                  <a:tcPr/>
                </a:tc>
                <a:tc>
                  <a:txBody>
                    <a:bodyPr/>
                    <a:lstStyle/>
                    <a:p>
                      <a:r>
                        <a:rPr lang="en-US" sz="1000"/>
                        <a:t>0</a:t>
                      </a:r>
                      <a:endParaRPr lang="en-US" sz="1000"/>
                    </a:p>
                  </a:txBody>
                  <a:tcPr/>
                </a:tc>
                <a:tc>
                  <a:txBody>
                    <a:bodyPr/>
                    <a:lstStyle/>
                    <a:p>
                      <a:r>
                        <a:rPr lang="en-US" sz="1000"/>
                        <a:t>4.6666666666667</a:t>
                      </a:r>
                      <a:endParaRPr lang="en-US" sz="1000"/>
                    </a:p>
                  </a:txBody>
                  <a:tcPr/>
                </a:tc>
                <a:extLst>
                  <a:ext uri="{0D108BD9-81ED-4DB2-BD59-A6C34878D82A}">
                    <a16:rowId xmlns:a16="http://schemas.microsoft.com/office/drawing/2014/main" val="2330619893"/>
                  </a:ext>
                </a:extLst>
              </a:tr>
              <a:tr h="370840">
                <a:tc>
                  <a:txBody>
                    <a:bodyPr/>
                    <a:lstStyle/>
                    <a:p>
                      <a:r>
                        <a:rPr lang="en-US" sz="1000"/>
                        <a:t>#ABK_Offers</a:t>
                      </a:r>
                      <a:endParaRPr lang="en-US" sz="1000"/>
                    </a:p>
                  </a:txBody>
                  <a:tcPr/>
                </a:tc>
                <a:tc>
                  <a:txBody>
                    <a:bodyPr/>
                    <a:lstStyle/>
                    <a:p>
                      <a:r>
                        <a:rPr lang="en-US" sz="1000"/>
                        <a:t>5</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3855518686"/>
                  </a:ext>
                </a:extLst>
              </a:tr>
              <a:tr h="370840">
                <a:tc>
                  <a:txBody>
                    <a:bodyPr/>
                    <a:lstStyle/>
                    <a:p>
                      <a:r>
                        <a:rPr lang="ar-AE" sz="1000"/>
                        <a:t>#عروض_البنك_الأهلي</a:t>
                      </a:r>
                      <a:endParaRPr lang="en-US" sz="1000"/>
                    </a:p>
                  </a:txBody>
                  <a:tcPr/>
                </a:tc>
                <a:tc>
                  <a:txBody>
                    <a:bodyPr/>
                    <a:lstStyle/>
                    <a:p>
                      <a:r>
                        <a:rPr lang="en-US" sz="1000"/>
                        <a:t>2</a:t>
                      </a:r>
                      <a:endParaRPr lang="en-US" sz="1000"/>
                    </a:p>
                  </a:txBody>
                  <a:tcPr/>
                </a:tc>
                <a:tc>
                  <a:txBody>
                    <a:bodyPr/>
                    <a:lstStyle/>
                    <a:p>
                      <a:r>
                        <a:rPr lang="en-US" sz="1000"/>
                        <a:t>3.5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3.5</a:t>
                      </a:r>
                      <a:endParaRPr lang="en-US" sz="1000"/>
                    </a:p>
                  </a:txBody>
                  <a:tcPr/>
                </a:tc>
                <a:extLst>
                  <a:ext uri="{0D108BD9-81ED-4DB2-BD59-A6C34878D82A}">
                    <a16:rowId xmlns:a16="http://schemas.microsoft.com/office/drawing/2014/main" val="3608705307"/>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31990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 - 3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58129734"/>
                    </a:ext>
                  </a:extLst>
                </a:gridCol>
                <a:gridCol w="1234440">
                  <a:extLst>
                    <a:ext uri="{9D8B030D-6E8A-4147-A177-3AD203B41FA5}">
                      <a16:colId xmlns:a16="http://schemas.microsoft.com/office/drawing/2014/main" val="2093117432"/>
                    </a:ext>
                  </a:extLst>
                </a:gridCol>
                <a:gridCol w="1234440">
                  <a:extLst>
                    <a:ext uri="{9D8B030D-6E8A-4147-A177-3AD203B41FA5}">
                      <a16:colId xmlns:a16="http://schemas.microsoft.com/office/drawing/2014/main" val="3364219676"/>
                    </a:ext>
                  </a:extLst>
                </a:gridCol>
                <a:gridCol w="1234440">
                  <a:extLst>
                    <a:ext uri="{9D8B030D-6E8A-4147-A177-3AD203B41FA5}">
                      <a16:colId xmlns:a16="http://schemas.microsoft.com/office/drawing/2014/main" val="2823043331"/>
                    </a:ext>
                  </a:extLst>
                </a:gridCol>
                <a:gridCol w="1234440">
                  <a:extLst>
                    <a:ext uri="{9D8B030D-6E8A-4147-A177-3AD203B41FA5}">
                      <a16:colId xmlns:a16="http://schemas.microsoft.com/office/drawing/2014/main" val="3076864303"/>
                    </a:ext>
                  </a:extLst>
                </a:gridCol>
                <a:gridCol w="1234440">
                  <a:extLst>
                    <a:ext uri="{9D8B030D-6E8A-4147-A177-3AD203B41FA5}">
                      <a16:colId xmlns:a16="http://schemas.microsoft.com/office/drawing/2014/main" val="1330701681"/>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Reactions per Post</a:t>
                      </a:r>
                      <a:endParaRPr lang="en-US" sz="1000"/>
                    </a:p>
                  </a:txBody>
                  <a:tcPr/>
                </a:tc>
                <a:tc>
                  <a:txBody>
                    <a:bodyPr/>
                    <a:lstStyle/>
                    <a:p>
                      <a:r>
                        <a:rPr lang="en-US" sz="1000"/>
                        <a:t>Comments per Post</a:t>
                      </a:r>
                      <a:endParaRPr lang="en-US" sz="1000"/>
                    </a:p>
                  </a:txBody>
                  <a:tcPr/>
                </a:tc>
                <a:tc>
                  <a:txBody>
                    <a:bodyPr/>
                    <a:lstStyle/>
                    <a:p>
                      <a:r>
                        <a:rPr lang="en-US" sz="1000"/>
                        <a:t>Shares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3039182347"/>
                  </a:ext>
                </a:extLst>
              </a:tr>
              <a:tr h="370840">
                <a:tc>
                  <a:txBody>
                    <a:bodyPr/>
                    <a:lstStyle/>
                    <a:p>
                      <a:r>
                        <a:rPr lang="en-US" sz="1000"/>
                        <a:t>#ABKMannequinChallenge</a:t>
                      </a:r>
                      <a:endParaRPr lang="en-US" sz="1000"/>
                    </a:p>
                  </a:txBody>
                  <a:tcPr/>
                </a:tc>
                <a:tc>
                  <a:txBody>
                    <a:bodyPr/>
                    <a:lstStyle/>
                    <a:p>
                      <a:r>
                        <a:rPr lang="en-US" sz="1000"/>
                        <a:t>1</a:t>
                      </a:r>
                      <a:endParaRPr lang="en-US" sz="1000"/>
                    </a:p>
                  </a:txBody>
                  <a:tcPr/>
                </a:tc>
                <a:tc>
                  <a:txBody>
                    <a:bodyPr/>
                    <a:lstStyle/>
                    <a:p>
                      <a:r>
                        <a:rPr lang="en-US" sz="1000"/>
                        <a:t>8</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8</a:t>
                      </a:r>
                      <a:endParaRPr lang="en-US" sz="1000"/>
                    </a:p>
                  </a:txBody>
                  <a:tcPr/>
                </a:tc>
                <a:extLst>
                  <a:ext uri="{0D108BD9-81ED-4DB2-BD59-A6C34878D82A}">
                    <a16:rowId xmlns:a16="http://schemas.microsoft.com/office/drawing/2014/main" val="4071514676"/>
                  </a:ext>
                </a:extLst>
              </a:tr>
              <a:tr h="370840">
                <a:tc>
                  <a:txBody>
                    <a:bodyPr/>
                    <a:lstStyle/>
                    <a:p>
                      <a:r>
                        <a:rPr lang="en-US" sz="1000"/>
                        <a:t>#ABK_Safety</a:t>
                      </a:r>
                      <a:endParaRPr lang="en-US" sz="1000"/>
                    </a:p>
                  </a:txBody>
                  <a:tcPr/>
                </a:tc>
                <a:tc>
                  <a:txBody>
                    <a:bodyPr/>
                    <a:lstStyle/>
                    <a:p>
                      <a:r>
                        <a:rPr lang="en-US" sz="1000"/>
                        <a:t>1</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1173433691"/>
                  </a:ext>
                </a:extLst>
              </a:tr>
              <a:tr h="370840">
                <a:tc>
                  <a:txBody>
                    <a:bodyPr/>
                    <a:lstStyle/>
                    <a:p>
                      <a:r>
                        <a:rPr lang="en-US" sz="1000"/>
                        <a:t>#ABK_Freedom</a:t>
                      </a:r>
                      <a:endParaRPr lang="en-US" sz="1000"/>
                    </a:p>
                  </a:txBody>
                  <a:tcPr/>
                </a:tc>
                <a:tc>
                  <a:txBody>
                    <a:bodyPr/>
                    <a:lstStyle/>
                    <a:p>
                      <a:r>
                        <a:rPr lang="en-US" sz="1000"/>
                        <a:t>3</a:t>
                      </a:r>
                      <a:endParaRPr lang="en-US" sz="1000"/>
                    </a:p>
                  </a:txBody>
                  <a:tcPr/>
                </a:tc>
                <a:tc>
                  <a:txBody>
                    <a:bodyPr/>
                    <a:lstStyle/>
                    <a:p>
                      <a:r>
                        <a:rPr lang="en-US" sz="1000"/>
                        <a:t>3.3333333333333</a:t>
                      </a:r>
                      <a:endParaRPr lang="en-US" sz="1000"/>
                    </a:p>
                  </a:txBody>
                  <a:tcPr/>
                </a:tc>
                <a:tc>
                  <a:txBody>
                    <a:bodyPr/>
                    <a:lstStyle/>
                    <a:p>
                      <a:r>
                        <a:rPr lang="en-US" sz="1000"/>
                        <a:t>0.33333333333333</a:t>
                      </a:r>
                      <a:endParaRPr lang="en-US" sz="1000"/>
                    </a:p>
                  </a:txBody>
                  <a:tcPr/>
                </a:tc>
                <a:tc>
                  <a:txBody>
                    <a:bodyPr/>
                    <a:lstStyle/>
                    <a:p>
                      <a:r>
                        <a:rPr lang="en-US" sz="1000"/>
                        <a:t>0</a:t>
                      </a:r>
                      <a:endParaRPr lang="en-US" sz="1000"/>
                    </a:p>
                  </a:txBody>
                  <a:tcPr/>
                </a:tc>
                <a:tc>
                  <a:txBody>
                    <a:bodyPr/>
                    <a:lstStyle/>
                    <a:p>
                      <a:r>
                        <a:rPr lang="en-US" sz="1000"/>
                        <a:t>3.6666666666667</a:t>
                      </a:r>
                      <a:endParaRPr lang="en-US" sz="1000"/>
                    </a:p>
                  </a:txBody>
                  <a:tcPr/>
                </a:tc>
                <a:extLst>
                  <a:ext uri="{0D108BD9-81ED-4DB2-BD59-A6C34878D82A}">
                    <a16:rowId xmlns:a16="http://schemas.microsoft.com/office/drawing/2014/main" val="2240553941"/>
                  </a:ext>
                </a:extLst>
              </a:tr>
              <a:tr h="370840">
                <a:tc>
                  <a:txBody>
                    <a:bodyPr/>
                    <a:lstStyle/>
                    <a:p>
                      <a:r>
                        <a:rPr lang="en-US" sz="1000"/>
                        <a:t>#abk_weekend</a:t>
                      </a:r>
                      <a:endParaRPr lang="en-US" sz="1000"/>
                    </a:p>
                  </a:txBody>
                  <a:tcPr/>
                </a:tc>
                <a:tc>
                  <a:txBody>
                    <a:bodyPr/>
                    <a:lstStyle/>
                    <a:p>
                      <a:r>
                        <a:rPr lang="en-US" sz="1000"/>
                        <a:t>1</a:t>
                      </a:r>
                      <a:endParaRPr lang="en-US" sz="1000"/>
                    </a:p>
                  </a:txBody>
                  <a:tcPr/>
                </a:tc>
                <a:tc>
                  <a:txBody>
                    <a:bodyPr/>
                    <a:lstStyle/>
                    <a:p>
                      <a:r>
                        <a:rPr lang="en-US" sz="1000"/>
                        <a:t>15</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16</a:t>
                      </a:r>
                      <a:endParaRPr lang="en-US" sz="1000"/>
                    </a:p>
                  </a:txBody>
                  <a:tcPr/>
                </a:tc>
                <a:extLst>
                  <a:ext uri="{0D108BD9-81ED-4DB2-BD59-A6C34878D82A}">
                    <a16:rowId xmlns:a16="http://schemas.microsoft.com/office/drawing/2014/main" val="3426767761"/>
                  </a:ext>
                </a:extLst>
              </a:tr>
              <a:tr h="370840">
                <a:tc>
                  <a:txBody>
                    <a:bodyPr/>
                    <a:lstStyle/>
                    <a:p>
                      <a:r>
                        <a:rPr lang="en-US" sz="1000"/>
                        <a:t>#ABK_UAE</a:t>
                      </a:r>
                      <a:endParaRPr lang="en-US" sz="1000"/>
                    </a:p>
                  </a:txBody>
                  <a:tcPr/>
                </a:tc>
                <a:tc>
                  <a:txBody>
                    <a:bodyPr/>
                    <a:lstStyle/>
                    <a:p>
                      <a:r>
                        <a:rPr lang="en-US" sz="1000"/>
                        <a:t>1</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1491369325"/>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5991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86953860"/>
                    </a:ext>
                  </a:extLst>
                </a:gridCol>
                <a:gridCol w="1234440">
                  <a:extLst>
                    <a:ext uri="{9D8B030D-6E8A-4147-A177-3AD203B41FA5}">
                      <a16:colId xmlns:a16="http://schemas.microsoft.com/office/drawing/2014/main" val="2039481157"/>
                    </a:ext>
                  </a:extLst>
                </a:gridCol>
                <a:gridCol w="1234440">
                  <a:extLst>
                    <a:ext uri="{9D8B030D-6E8A-4147-A177-3AD203B41FA5}">
                      <a16:colId xmlns:a16="http://schemas.microsoft.com/office/drawing/2014/main" val="2521566694"/>
                    </a:ext>
                  </a:extLst>
                </a:gridCol>
                <a:gridCol w="1234440">
                  <a:extLst>
                    <a:ext uri="{9D8B030D-6E8A-4147-A177-3AD203B41FA5}">
                      <a16:colId xmlns:a16="http://schemas.microsoft.com/office/drawing/2014/main" val="2747344814"/>
                    </a:ext>
                  </a:extLst>
                </a:gridCol>
                <a:gridCol w="1234440">
                  <a:extLst>
                    <a:ext uri="{9D8B030D-6E8A-4147-A177-3AD203B41FA5}">
                      <a16:colId xmlns:a16="http://schemas.microsoft.com/office/drawing/2014/main" val="1081140773"/>
                    </a:ext>
                  </a:extLst>
                </a:gridCol>
                <a:gridCol w="1234440">
                  <a:extLst>
                    <a:ext uri="{9D8B030D-6E8A-4147-A177-3AD203B41FA5}">
                      <a16:colId xmlns:a16="http://schemas.microsoft.com/office/drawing/2014/main" val="1174142728"/>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Reactions per Post</a:t>
                      </a:r>
                      <a:endParaRPr lang="en-US" sz="1000"/>
                    </a:p>
                  </a:txBody>
                  <a:tcPr/>
                </a:tc>
                <a:tc>
                  <a:txBody>
                    <a:bodyPr/>
                    <a:lstStyle/>
                    <a:p>
                      <a:r>
                        <a:rPr lang="en-US" sz="1000"/>
                        <a:t>Comments per Post</a:t>
                      </a:r>
                      <a:endParaRPr lang="en-US" sz="1000"/>
                    </a:p>
                  </a:txBody>
                  <a:tcPr/>
                </a:tc>
                <a:tc>
                  <a:txBody>
                    <a:bodyPr/>
                    <a:lstStyle/>
                    <a:p>
                      <a:r>
                        <a:rPr lang="en-US" sz="1000"/>
                        <a:t>Shares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54752898"/>
                  </a:ext>
                </a:extLst>
              </a:tr>
              <a:tr h="370840">
                <a:tc>
                  <a:txBody>
                    <a:bodyPr/>
                    <a:lstStyle/>
                    <a:p>
                      <a:r>
                        <a:rPr lang="ar-AE" sz="1000"/>
                        <a:t>#بنك_الكويت_الدولي</a:t>
                      </a:r>
                      <a:endParaRPr lang="en-US" sz="1000"/>
                    </a:p>
                  </a:txBody>
                  <a:tcPr/>
                </a:tc>
                <a:tc>
                  <a:txBody>
                    <a:bodyPr/>
                    <a:lstStyle/>
                    <a:p>
                      <a:r>
                        <a:rPr lang="en-US" sz="1000"/>
                        <a:t>5</a:t>
                      </a:r>
                      <a:endParaRPr lang="en-US" sz="1000"/>
                    </a:p>
                  </a:txBody>
                  <a:tcPr/>
                </a:tc>
                <a:tc>
                  <a:txBody>
                    <a:bodyPr/>
                    <a:lstStyle/>
                    <a:p>
                      <a:r>
                        <a:rPr lang="en-US" sz="1000"/>
                        <a:t>9</a:t>
                      </a:r>
                      <a:endParaRPr lang="en-US" sz="1000"/>
                    </a:p>
                  </a:txBody>
                  <a:tcPr/>
                </a:tc>
                <a:tc>
                  <a:txBody>
                    <a:bodyPr/>
                    <a:lstStyle/>
                    <a:p>
                      <a:r>
                        <a:rPr lang="en-US" sz="1000"/>
                        <a:t>0</a:t>
                      </a:r>
                      <a:endParaRPr lang="en-US" sz="1000"/>
                    </a:p>
                  </a:txBody>
                  <a:tcPr/>
                </a:tc>
                <a:tc>
                  <a:txBody>
                    <a:bodyPr/>
                    <a:lstStyle/>
                    <a:p>
                      <a:r>
                        <a:rPr lang="en-US" sz="1000"/>
                        <a:t>0.6</a:t>
                      </a:r>
                      <a:endParaRPr lang="en-US" sz="1000"/>
                    </a:p>
                  </a:txBody>
                  <a:tcPr/>
                </a:tc>
                <a:tc>
                  <a:txBody>
                    <a:bodyPr/>
                    <a:lstStyle/>
                    <a:p>
                      <a:r>
                        <a:rPr lang="en-US" sz="1000"/>
                        <a:t>9.6</a:t>
                      </a:r>
                      <a:endParaRPr lang="en-US" sz="1000"/>
                    </a:p>
                  </a:txBody>
                  <a:tcPr/>
                </a:tc>
                <a:extLst>
                  <a:ext uri="{0D108BD9-81ED-4DB2-BD59-A6C34878D82A}">
                    <a16:rowId xmlns:a16="http://schemas.microsoft.com/office/drawing/2014/main" val="3379092943"/>
                  </a:ext>
                </a:extLst>
              </a:tr>
              <a:tr h="370840">
                <a:tc>
                  <a:txBody>
                    <a:bodyPr/>
                    <a:lstStyle/>
                    <a:p>
                      <a:r>
                        <a:rPr lang="ar-AE" sz="1000"/>
                        <a:t>#رواتب</a:t>
                      </a:r>
                      <a:endParaRPr lang="en-US" sz="1000"/>
                    </a:p>
                  </a:txBody>
                  <a:tcPr/>
                </a:tc>
                <a:tc>
                  <a:txBody>
                    <a:bodyPr/>
                    <a:lstStyle/>
                    <a:p>
                      <a:r>
                        <a:rPr lang="en-US" sz="1000"/>
                        <a:t>2</a:t>
                      </a:r>
                      <a:endParaRPr lang="en-US" sz="1000"/>
                    </a:p>
                  </a:txBody>
                  <a:tcPr/>
                </a:tc>
                <a:tc>
                  <a:txBody>
                    <a:bodyPr/>
                    <a:lstStyle/>
                    <a:p>
                      <a:r>
                        <a:rPr lang="en-US" sz="1000"/>
                        <a:t>6.5</a:t>
                      </a:r>
                      <a:endParaRPr lang="en-US" sz="1000"/>
                    </a:p>
                  </a:txBody>
                  <a:tcPr/>
                </a:tc>
                <a:tc>
                  <a:txBody>
                    <a:bodyPr/>
                    <a:lstStyle/>
                    <a:p>
                      <a:r>
                        <a:rPr lang="en-US" sz="1000"/>
                        <a:t>0</a:t>
                      </a:r>
                      <a:endParaRPr lang="en-US" sz="1000"/>
                    </a:p>
                  </a:txBody>
                  <a:tcPr/>
                </a:tc>
                <a:tc>
                  <a:txBody>
                    <a:bodyPr/>
                    <a:lstStyle/>
                    <a:p>
                      <a:r>
                        <a:rPr lang="en-US" sz="1000"/>
                        <a:t>0.5</a:t>
                      </a:r>
                      <a:endParaRPr lang="en-US" sz="1000"/>
                    </a:p>
                  </a:txBody>
                  <a:tcPr/>
                </a:tc>
                <a:tc>
                  <a:txBody>
                    <a:bodyPr/>
                    <a:lstStyle/>
                    <a:p>
                      <a:r>
                        <a:rPr lang="en-US" sz="1000"/>
                        <a:t>7</a:t>
                      </a:r>
                      <a:endParaRPr lang="en-US" sz="1000"/>
                    </a:p>
                  </a:txBody>
                  <a:tcPr/>
                </a:tc>
                <a:extLst>
                  <a:ext uri="{0D108BD9-81ED-4DB2-BD59-A6C34878D82A}">
                    <a16:rowId xmlns:a16="http://schemas.microsoft.com/office/drawing/2014/main" val="85041094"/>
                  </a:ext>
                </a:extLst>
              </a:tr>
              <a:tr h="370840">
                <a:tc>
                  <a:txBody>
                    <a:bodyPr/>
                    <a:lstStyle/>
                    <a:p>
                      <a:r>
                        <a:rPr lang="ar-AE" sz="1000"/>
                        <a:t>#شاركنا_بنشر_المعرفة</a:t>
                      </a:r>
                      <a:endParaRPr lang="en-US" sz="1000"/>
                    </a:p>
                  </a:txBody>
                  <a:tcPr/>
                </a:tc>
                <a:tc>
                  <a:txBody>
                    <a:bodyPr/>
                    <a:lstStyle/>
                    <a:p>
                      <a:r>
                        <a:rPr lang="en-US" sz="1000"/>
                        <a:t>3</a:t>
                      </a:r>
                      <a:endParaRPr lang="en-US" sz="1000"/>
                    </a:p>
                  </a:txBody>
                  <a:tcPr/>
                </a:tc>
                <a:tc>
                  <a:txBody>
                    <a:bodyPr/>
                    <a:lstStyle/>
                    <a:p>
                      <a:r>
                        <a:rPr lang="en-US" sz="1000"/>
                        <a:t>7.3333333333333</a:t>
                      </a:r>
                      <a:endParaRPr lang="en-US" sz="1000"/>
                    </a:p>
                  </a:txBody>
                  <a:tcPr/>
                </a:tc>
                <a:tc>
                  <a:txBody>
                    <a:bodyPr/>
                    <a:lstStyle/>
                    <a:p>
                      <a:r>
                        <a:rPr lang="en-US" sz="1000"/>
                        <a:t>0</a:t>
                      </a:r>
                      <a:endParaRPr lang="en-US" sz="1000"/>
                    </a:p>
                  </a:txBody>
                  <a:tcPr/>
                </a:tc>
                <a:tc>
                  <a:txBody>
                    <a:bodyPr/>
                    <a:lstStyle/>
                    <a:p>
                      <a:r>
                        <a:rPr lang="en-US" sz="1000"/>
                        <a:t>0.33333333333333</a:t>
                      </a:r>
                      <a:endParaRPr lang="en-US" sz="1000"/>
                    </a:p>
                  </a:txBody>
                  <a:tcPr/>
                </a:tc>
                <a:tc>
                  <a:txBody>
                    <a:bodyPr/>
                    <a:lstStyle/>
                    <a:p>
                      <a:r>
                        <a:rPr lang="en-US" sz="1000"/>
                        <a:t>7.6666666666667</a:t>
                      </a:r>
                      <a:endParaRPr lang="en-US" sz="1000"/>
                    </a:p>
                  </a:txBody>
                  <a:tcPr/>
                </a:tc>
                <a:extLst>
                  <a:ext uri="{0D108BD9-81ED-4DB2-BD59-A6C34878D82A}">
                    <a16:rowId xmlns:a16="http://schemas.microsoft.com/office/drawing/2014/main" val="30462881"/>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64168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86934956"/>
                    </a:ext>
                  </a:extLst>
                </a:gridCol>
                <a:gridCol w="1234440">
                  <a:extLst>
                    <a:ext uri="{9D8B030D-6E8A-4147-A177-3AD203B41FA5}">
                      <a16:colId xmlns:a16="http://schemas.microsoft.com/office/drawing/2014/main" val="2577530838"/>
                    </a:ext>
                  </a:extLst>
                </a:gridCol>
                <a:gridCol w="1234440">
                  <a:extLst>
                    <a:ext uri="{9D8B030D-6E8A-4147-A177-3AD203B41FA5}">
                      <a16:colId xmlns:a16="http://schemas.microsoft.com/office/drawing/2014/main" val="3566048856"/>
                    </a:ext>
                  </a:extLst>
                </a:gridCol>
                <a:gridCol w="1234440">
                  <a:extLst>
                    <a:ext uri="{9D8B030D-6E8A-4147-A177-3AD203B41FA5}">
                      <a16:colId xmlns:a16="http://schemas.microsoft.com/office/drawing/2014/main" val="1474609625"/>
                    </a:ext>
                  </a:extLst>
                </a:gridCol>
                <a:gridCol w="1234440">
                  <a:extLst>
                    <a:ext uri="{9D8B030D-6E8A-4147-A177-3AD203B41FA5}">
                      <a16:colId xmlns:a16="http://schemas.microsoft.com/office/drawing/2014/main" val="3756539156"/>
                    </a:ext>
                  </a:extLst>
                </a:gridCol>
                <a:gridCol w="1234440">
                  <a:extLst>
                    <a:ext uri="{9D8B030D-6E8A-4147-A177-3AD203B41FA5}">
                      <a16:colId xmlns:a16="http://schemas.microsoft.com/office/drawing/2014/main" val="2152366807"/>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Reactions per Post</a:t>
                      </a:r>
                      <a:endParaRPr lang="en-US" sz="1000"/>
                    </a:p>
                  </a:txBody>
                  <a:tcPr/>
                </a:tc>
                <a:tc>
                  <a:txBody>
                    <a:bodyPr/>
                    <a:lstStyle/>
                    <a:p>
                      <a:r>
                        <a:rPr lang="en-US" sz="1000"/>
                        <a:t>Comments per Post</a:t>
                      </a:r>
                      <a:endParaRPr lang="en-US" sz="1000"/>
                    </a:p>
                  </a:txBody>
                  <a:tcPr/>
                </a:tc>
                <a:tc>
                  <a:txBody>
                    <a:bodyPr/>
                    <a:lstStyle/>
                    <a:p>
                      <a:r>
                        <a:rPr lang="en-US" sz="1000"/>
                        <a:t>Shares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3080691686"/>
                  </a:ext>
                </a:extLst>
              </a:tr>
              <a:tr h="370840">
                <a:tc>
                  <a:txBody>
                    <a:bodyPr/>
                    <a:lstStyle/>
                    <a:p>
                      <a:r>
                        <a:rPr lang="en-US" sz="1000"/>
                        <a:t>#KIPCO</a:t>
                      </a:r>
                      <a:endParaRPr lang="en-US" sz="1000"/>
                    </a:p>
                  </a:txBody>
                  <a:tcPr/>
                </a:tc>
                <a:tc>
                  <a:txBody>
                    <a:bodyPr/>
                    <a:lstStyle/>
                    <a:p>
                      <a:r>
                        <a:rPr lang="en-US" sz="1000"/>
                        <a:t>4</a:t>
                      </a:r>
                      <a:endParaRPr lang="en-US" sz="1000"/>
                    </a:p>
                  </a:txBody>
                  <a:tcPr/>
                </a:tc>
                <a:tc>
                  <a:txBody>
                    <a:bodyPr/>
                    <a:lstStyle/>
                    <a:p>
                      <a:r>
                        <a:rPr lang="en-US" sz="1000"/>
                        <a:t>2.25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2.25</a:t>
                      </a:r>
                      <a:endParaRPr lang="en-US" sz="1000"/>
                    </a:p>
                  </a:txBody>
                  <a:tcPr/>
                </a:tc>
                <a:extLst>
                  <a:ext uri="{0D108BD9-81ED-4DB2-BD59-A6C34878D82A}">
                    <a16:rowId xmlns:a16="http://schemas.microsoft.com/office/drawing/2014/main" val="1419137810"/>
                  </a:ext>
                </a:extLst>
              </a:tr>
              <a:tr h="370840">
                <a:tc>
                  <a:txBody>
                    <a:bodyPr/>
                    <a:lstStyle/>
                    <a:p>
                      <a:r>
                        <a:rPr lang="en-US" sz="1000"/>
                        <a:t>#QURAIN</a:t>
                      </a:r>
                      <a:endParaRPr lang="en-US" sz="1000"/>
                    </a:p>
                  </a:txBody>
                  <a:tcPr/>
                </a:tc>
                <a:tc>
                  <a:txBody>
                    <a:bodyPr/>
                    <a:lstStyle/>
                    <a:p>
                      <a:r>
                        <a:rPr lang="en-US" sz="1000"/>
                        <a:t>2</a:t>
                      </a:r>
                      <a:endParaRPr lang="en-US" sz="1000"/>
                    </a:p>
                  </a:txBody>
                  <a:tcPr/>
                </a:tc>
                <a:tc>
                  <a:txBody>
                    <a:bodyPr/>
                    <a:lstStyle/>
                    <a:p>
                      <a:r>
                        <a:rPr lang="en-US" sz="1000"/>
                        <a:t>1.5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1.5</a:t>
                      </a:r>
                      <a:endParaRPr lang="en-US" sz="1000"/>
                    </a:p>
                  </a:txBody>
                  <a:tcPr/>
                </a:tc>
                <a:extLst>
                  <a:ext uri="{0D108BD9-81ED-4DB2-BD59-A6C34878D82A}">
                    <a16:rowId xmlns:a16="http://schemas.microsoft.com/office/drawing/2014/main" val="2701765678"/>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09376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85400705"/>
                    </a:ext>
                  </a:extLst>
                </a:gridCol>
                <a:gridCol w="1234440">
                  <a:extLst>
                    <a:ext uri="{9D8B030D-6E8A-4147-A177-3AD203B41FA5}">
                      <a16:colId xmlns:a16="http://schemas.microsoft.com/office/drawing/2014/main" val="1367390567"/>
                    </a:ext>
                  </a:extLst>
                </a:gridCol>
                <a:gridCol w="1234440">
                  <a:extLst>
                    <a:ext uri="{9D8B030D-6E8A-4147-A177-3AD203B41FA5}">
                      <a16:colId xmlns:a16="http://schemas.microsoft.com/office/drawing/2014/main" val="409154325"/>
                    </a:ext>
                  </a:extLst>
                </a:gridCol>
                <a:gridCol w="1234440">
                  <a:extLst>
                    <a:ext uri="{9D8B030D-6E8A-4147-A177-3AD203B41FA5}">
                      <a16:colId xmlns:a16="http://schemas.microsoft.com/office/drawing/2014/main" val="2235907436"/>
                    </a:ext>
                  </a:extLst>
                </a:gridCol>
                <a:gridCol w="1234440">
                  <a:extLst>
                    <a:ext uri="{9D8B030D-6E8A-4147-A177-3AD203B41FA5}">
                      <a16:colId xmlns:a16="http://schemas.microsoft.com/office/drawing/2014/main" val="3340177893"/>
                    </a:ext>
                  </a:extLst>
                </a:gridCol>
                <a:gridCol w="1234440">
                  <a:extLst>
                    <a:ext uri="{9D8B030D-6E8A-4147-A177-3AD203B41FA5}">
                      <a16:colId xmlns:a16="http://schemas.microsoft.com/office/drawing/2014/main" val="1439634495"/>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Reactions per Post</a:t>
                      </a:r>
                      <a:endParaRPr lang="en-US" sz="1000"/>
                    </a:p>
                  </a:txBody>
                  <a:tcPr/>
                </a:tc>
                <a:tc>
                  <a:txBody>
                    <a:bodyPr/>
                    <a:lstStyle/>
                    <a:p>
                      <a:r>
                        <a:rPr lang="en-US" sz="1000"/>
                        <a:t>Comments per Post</a:t>
                      </a:r>
                      <a:endParaRPr lang="en-US" sz="1000"/>
                    </a:p>
                  </a:txBody>
                  <a:tcPr/>
                </a:tc>
                <a:tc>
                  <a:txBody>
                    <a:bodyPr/>
                    <a:lstStyle/>
                    <a:p>
                      <a:r>
                        <a:rPr lang="en-US" sz="1000"/>
                        <a:t>Shares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340853917"/>
                  </a:ext>
                </a:extLst>
              </a:tr>
              <a:tr h="370840">
                <a:tc>
                  <a:txBody>
                    <a:bodyPr/>
                    <a:lstStyle/>
                    <a:p>
                      <a:r>
                        <a:rPr lang="ar-AE" sz="1000"/>
                        <a:t>#عروض_التجاري</a:t>
                      </a:r>
                      <a:endParaRPr lang="en-US" sz="1000"/>
                    </a:p>
                  </a:txBody>
                  <a:tcPr/>
                </a:tc>
                <a:tc>
                  <a:txBody>
                    <a:bodyPr/>
                    <a:lstStyle/>
                    <a:p>
                      <a:r>
                        <a:rPr lang="en-US" sz="1000"/>
                        <a:t>22</a:t>
                      </a:r>
                      <a:endParaRPr lang="en-US" sz="1000"/>
                    </a:p>
                  </a:txBody>
                  <a:tcPr/>
                </a:tc>
                <a:tc>
                  <a:txBody>
                    <a:bodyPr/>
                    <a:lstStyle/>
                    <a:p>
                      <a:r>
                        <a:rPr lang="en-US" sz="1000"/>
                        <a:t>7.1363636363636</a:t>
                      </a:r>
                      <a:endParaRPr lang="en-US" sz="1000"/>
                    </a:p>
                  </a:txBody>
                  <a:tcPr/>
                </a:tc>
                <a:tc>
                  <a:txBody>
                    <a:bodyPr/>
                    <a:lstStyle/>
                    <a:p>
                      <a:r>
                        <a:rPr lang="en-US" sz="1000"/>
                        <a:t>0</a:t>
                      </a:r>
                      <a:endParaRPr lang="en-US" sz="1000"/>
                    </a:p>
                  </a:txBody>
                  <a:tcPr/>
                </a:tc>
                <a:tc>
                  <a:txBody>
                    <a:bodyPr/>
                    <a:lstStyle/>
                    <a:p>
                      <a:r>
                        <a:rPr lang="en-US" sz="1000"/>
                        <a:t>0.18181818181818</a:t>
                      </a:r>
                      <a:endParaRPr lang="en-US" sz="1000"/>
                    </a:p>
                  </a:txBody>
                  <a:tcPr/>
                </a:tc>
                <a:tc>
                  <a:txBody>
                    <a:bodyPr/>
                    <a:lstStyle/>
                    <a:p>
                      <a:r>
                        <a:rPr lang="en-US" sz="1000"/>
                        <a:t>7.3181818181818</a:t>
                      </a:r>
                      <a:endParaRPr lang="en-US" sz="1000"/>
                    </a:p>
                  </a:txBody>
                  <a:tcPr/>
                </a:tc>
                <a:extLst>
                  <a:ext uri="{0D108BD9-81ED-4DB2-BD59-A6C34878D82A}">
                    <a16:rowId xmlns:a16="http://schemas.microsoft.com/office/drawing/2014/main" val="373168643"/>
                  </a:ext>
                </a:extLst>
              </a:tr>
              <a:tr h="370840">
                <a:tc>
                  <a:txBody>
                    <a:bodyPr/>
                    <a:lstStyle/>
                    <a:p>
                      <a:r>
                        <a:rPr lang="ar-AE" sz="1000"/>
                        <a:t>#اليوم_العالمي_للطفل</a:t>
                      </a:r>
                      <a:endParaRPr lang="en-US" sz="1000"/>
                    </a:p>
                  </a:txBody>
                  <a:tcPr/>
                </a:tc>
                <a:tc>
                  <a:txBody>
                    <a:bodyPr/>
                    <a:lstStyle/>
                    <a:p>
                      <a:r>
                        <a:rPr lang="en-US" sz="1000"/>
                        <a:t>1</a:t>
                      </a:r>
                      <a:endParaRPr lang="en-US" sz="1000"/>
                    </a:p>
                  </a:txBody>
                  <a:tcPr/>
                </a:tc>
                <a:tc>
                  <a:txBody>
                    <a:bodyPr/>
                    <a:lstStyle/>
                    <a:p>
                      <a:r>
                        <a:rPr lang="en-US" sz="1000"/>
                        <a:t>17</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17</a:t>
                      </a:r>
                      <a:endParaRPr lang="en-US" sz="1000"/>
                    </a:p>
                  </a:txBody>
                  <a:tcPr/>
                </a:tc>
                <a:extLst>
                  <a:ext uri="{0D108BD9-81ED-4DB2-BD59-A6C34878D82A}">
                    <a16:rowId xmlns:a16="http://schemas.microsoft.com/office/drawing/2014/main" val="2822185679"/>
                  </a:ext>
                </a:extLst>
              </a:tr>
              <a:tr h="370840">
                <a:tc>
                  <a:txBody>
                    <a:bodyPr/>
                    <a:lstStyle/>
                    <a:p>
                      <a:r>
                        <a:rPr lang="en-US" sz="1000"/>
                        <a:t>#ChildrensDay</a:t>
                      </a:r>
                      <a:endParaRPr lang="en-US" sz="1000"/>
                    </a:p>
                  </a:txBody>
                  <a:tcPr/>
                </a:tc>
                <a:tc>
                  <a:txBody>
                    <a:bodyPr/>
                    <a:lstStyle/>
                    <a:p>
                      <a:r>
                        <a:rPr lang="en-US" sz="1000"/>
                        <a:t>1</a:t>
                      </a:r>
                      <a:endParaRPr lang="en-US" sz="1000"/>
                    </a:p>
                  </a:txBody>
                  <a:tcPr/>
                </a:tc>
                <a:tc>
                  <a:txBody>
                    <a:bodyPr/>
                    <a:lstStyle/>
                    <a:p>
                      <a:r>
                        <a:rPr lang="en-US" sz="1000"/>
                        <a:t>17</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17</a:t>
                      </a:r>
                      <a:endParaRPr lang="en-US" sz="1000"/>
                    </a:p>
                  </a:txBody>
                  <a:tcPr/>
                </a:tc>
                <a:extLst>
                  <a:ext uri="{0D108BD9-81ED-4DB2-BD59-A6C34878D82A}">
                    <a16:rowId xmlns:a16="http://schemas.microsoft.com/office/drawing/2014/main" val="2564925598"/>
                  </a:ext>
                </a:extLst>
              </a:tr>
              <a:tr h="370840">
                <a:tc>
                  <a:txBody>
                    <a:bodyPr/>
                    <a:lstStyle/>
                    <a:p>
                      <a:r>
                        <a:rPr lang="en-US" sz="1000"/>
                        <a:t>#AlTijariWhatsapp</a:t>
                      </a:r>
                      <a:endParaRPr lang="en-US" sz="1000"/>
                    </a:p>
                  </a:txBody>
                  <a:tcPr/>
                </a:tc>
                <a:tc>
                  <a:txBody>
                    <a:bodyPr/>
                    <a:lstStyle/>
                    <a:p>
                      <a:r>
                        <a:rPr lang="en-US" sz="1000"/>
                        <a:t>2</a:t>
                      </a:r>
                      <a:endParaRPr lang="en-US" sz="1000"/>
                    </a:p>
                  </a:txBody>
                  <a:tcPr/>
                </a:tc>
                <a:tc>
                  <a:txBody>
                    <a:bodyPr/>
                    <a:lstStyle/>
                    <a:p>
                      <a:r>
                        <a:rPr lang="en-US" sz="1000"/>
                        <a:t>19</a:t>
                      </a:r>
                      <a:endParaRPr lang="en-US" sz="1000"/>
                    </a:p>
                  </a:txBody>
                  <a:tcPr/>
                </a:tc>
                <a:tc>
                  <a:txBody>
                    <a:bodyPr/>
                    <a:lstStyle/>
                    <a:p>
                      <a:r>
                        <a:rPr lang="en-US" sz="1000"/>
                        <a:t>3.5</a:t>
                      </a:r>
                      <a:endParaRPr lang="en-US" sz="1000"/>
                    </a:p>
                  </a:txBody>
                  <a:tcPr/>
                </a:tc>
                <a:tc>
                  <a:txBody>
                    <a:bodyPr/>
                    <a:lstStyle/>
                    <a:p>
                      <a:r>
                        <a:rPr lang="en-US" sz="1000"/>
                        <a:t>1</a:t>
                      </a:r>
                      <a:endParaRPr lang="en-US" sz="1000"/>
                    </a:p>
                  </a:txBody>
                  <a:tcPr/>
                </a:tc>
                <a:tc>
                  <a:txBody>
                    <a:bodyPr/>
                    <a:lstStyle/>
                    <a:p>
                      <a:r>
                        <a:rPr lang="en-US" sz="1000"/>
                        <a:t>23.5</a:t>
                      </a:r>
                      <a:endParaRPr lang="en-US" sz="1000"/>
                    </a:p>
                  </a:txBody>
                  <a:tcPr/>
                </a:tc>
                <a:extLst>
                  <a:ext uri="{0D108BD9-81ED-4DB2-BD59-A6C34878D82A}">
                    <a16:rowId xmlns:a16="http://schemas.microsoft.com/office/drawing/2014/main" val="1358030126"/>
                  </a:ext>
                </a:extLst>
              </a:tr>
              <a:tr h="370840">
                <a:tc>
                  <a:txBody>
                    <a:bodyPr/>
                    <a:lstStyle/>
                    <a:p>
                      <a:r>
                        <a:rPr lang="ar-AE" sz="1000"/>
                        <a:t>#وطن_النهار</a:t>
                      </a:r>
                      <a:endParaRPr lang="en-US" sz="1000"/>
                    </a:p>
                  </a:txBody>
                  <a:tcPr/>
                </a:tc>
                <a:tc>
                  <a:txBody>
                    <a:bodyPr/>
                    <a:lstStyle/>
                    <a:p>
                      <a:r>
                        <a:rPr lang="en-US" sz="1000"/>
                        <a:t>1</a:t>
                      </a:r>
                      <a:endParaRPr lang="en-US" sz="1000"/>
                    </a:p>
                  </a:txBody>
                  <a:tcPr/>
                </a:tc>
                <a:tc>
                  <a:txBody>
                    <a:bodyPr/>
                    <a:lstStyle/>
                    <a:p>
                      <a:r>
                        <a:rPr lang="en-US" sz="1000"/>
                        <a:t>11</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11</a:t>
                      </a:r>
                      <a:endParaRPr lang="en-US" sz="1000"/>
                    </a:p>
                  </a:txBody>
                  <a:tcPr/>
                </a:tc>
                <a:extLst>
                  <a:ext uri="{0D108BD9-81ED-4DB2-BD59-A6C34878D82A}">
                    <a16:rowId xmlns:a16="http://schemas.microsoft.com/office/drawing/2014/main" val="3248790061"/>
                  </a:ext>
                </a:extLst>
              </a:tr>
              <a:tr h="370840">
                <a:tc>
                  <a:txBody>
                    <a:bodyPr/>
                    <a:lstStyle/>
                    <a:p>
                      <a:r>
                        <a:rPr lang="ar-AE" sz="1000"/>
                        <a:t>#الكويت</a:t>
                      </a:r>
                      <a:endParaRPr lang="en-US" sz="1000"/>
                    </a:p>
                  </a:txBody>
                  <a:tcPr/>
                </a:tc>
                <a:tc>
                  <a:txBody>
                    <a:bodyPr/>
                    <a:lstStyle/>
                    <a:p>
                      <a:r>
                        <a:rPr lang="en-US" sz="1000"/>
                        <a:t>1</a:t>
                      </a:r>
                      <a:endParaRPr lang="en-US" sz="1000"/>
                    </a:p>
                  </a:txBody>
                  <a:tcPr/>
                </a:tc>
                <a:tc>
                  <a:txBody>
                    <a:bodyPr/>
                    <a:lstStyle/>
                    <a:p>
                      <a:r>
                        <a:rPr lang="en-US" sz="1000"/>
                        <a:t>11</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11</a:t>
                      </a:r>
                      <a:endParaRPr lang="en-US" sz="1000"/>
                    </a:p>
                  </a:txBody>
                  <a:tcPr/>
                </a:tc>
                <a:extLst>
                  <a:ext uri="{0D108BD9-81ED-4DB2-BD59-A6C34878D82A}">
                    <a16:rowId xmlns:a16="http://schemas.microsoft.com/office/drawing/2014/main" val="4194443795"/>
                  </a:ext>
                </a:extLst>
              </a:tr>
              <a:tr h="370840">
                <a:tc>
                  <a:txBody>
                    <a:bodyPr/>
                    <a:lstStyle/>
                    <a:p>
                      <a:r>
                        <a:rPr lang="en-US" sz="1000"/>
                        <a:t>#altijari_offers</a:t>
                      </a:r>
                      <a:endParaRPr lang="en-US" sz="1000"/>
                    </a:p>
                  </a:txBody>
                  <a:tcPr/>
                </a:tc>
                <a:tc>
                  <a:txBody>
                    <a:bodyPr/>
                    <a:lstStyle/>
                    <a:p>
                      <a:r>
                        <a:rPr lang="en-US" sz="1000"/>
                        <a:t>2</a:t>
                      </a:r>
                      <a:endParaRPr lang="en-US" sz="1000"/>
                    </a:p>
                  </a:txBody>
                  <a:tcPr/>
                </a:tc>
                <a:tc>
                  <a:txBody>
                    <a:bodyPr/>
                    <a:lstStyle/>
                    <a:p>
                      <a:r>
                        <a:rPr lang="en-US" sz="1000"/>
                        <a:t>5.5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5.5</a:t>
                      </a:r>
                      <a:endParaRPr lang="en-US" sz="1000"/>
                    </a:p>
                  </a:txBody>
                  <a:tcPr/>
                </a:tc>
                <a:extLst>
                  <a:ext uri="{0D108BD9-81ED-4DB2-BD59-A6C34878D82A}">
                    <a16:rowId xmlns:a16="http://schemas.microsoft.com/office/drawing/2014/main" val="2333823774"/>
                  </a:ext>
                </a:extLst>
              </a:tr>
              <a:tr h="370840">
                <a:tc>
                  <a:txBody>
                    <a:bodyPr/>
                    <a:lstStyle/>
                    <a:p>
                      <a:r>
                        <a:rPr lang="en-US" sz="1000"/>
                        <a:t>#AlTijari_Offers</a:t>
                      </a:r>
                      <a:endParaRPr lang="en-US" sz="1000"/>
                    </a:p>
                  </a:txBody>
                  <a:tcPr/>
                </a:tc>
                <a:tc>
                  <a:txBody>
                    <a:bodyPr/>
                    <a:lstStyle/>
                    <a:p>
                      <a:r>
                        <a:rPr lang="en-US" sz="1000"/>
                        <a:t>1</a:t>
                      </a:r>
                      <a:endParaRPr lang="en-US" sz="1000"/>
                    </a:p>
                  </a:txBody>
                  <a:tcPr/>
                </a:tc>
                <a:tc>
                  <a:txBody>
                    <a:bodyPr/>
                    <a:lstStyle/>
                    <a:p>
                      <a:r>
                        <a:rPr lang="en-US" sz="1000"/>
                        <a:t>8</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8</a:t>
                      </a:r>
                      <a:endParaRPr lang="en-US" sz="1000"/>
                    </a:p>
                  </a:txBody>
                  <a:tcPr/>
                </a:tc>
                <a:extLst>
                  <a:ext uri="{0D108BD9-81ED-4DB2-BD59-A6C34878D82A}">
                    <a16:rowId xmlns:a16="http://schemas.microsoft.com/office/drawing/2014/main" val="408169920"/>
                  </a:ext>
                </a:extLst>
              </a:tr>
              <a:tr h="370840">
                <a:tc>
                  <a:txBody>
                    <a:bodyPr/>
                    <a:lstStyle/>
                    <a:p>
                      <a:r>
                        <a:rPr lang="en-US" sz="1000"/>
                        <a:t>#AlTijari_offers</a:t>
                      </a:r>
                      <a:endParaRPr lang="en-US" sz="1000"/>
                    </a:p>
                  </a:txBody>
                  <a:tcPr/>
                </a:tc>
                <a:tc>
                  <a:txBody>
                    <a:bodyPr/>
                    <a:lstStyle/>
                    <a:p>
                      <a:r>
                        <a:rPr lang="en-US" sz="1000"/>
                        <a:t>1</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648756428"/>
                  </a:ext>
                </a:extLst>
              </a:tr>
              <a:tr h="370840">
                <a:tc>
                  <a:txBody>
                    <a:bodyPr/>
                    <a:lstStyle/>
                    <a:p>
                      <a:r>
                        <a:rPr lang="en-US" sz="1000"/>
                        <a:t>#CBKares</a:t>
                      </a:r>
                      <a:endParaRPr lang="en-US" sz="1000"/>
                    </a:p>
                  </a:txBody>
                  <a:tcPr/>
                </a:tc>
                <a:tc>
                  <a:txBody>
                    <a:bodyPr/>
                    <a:lstStyle/>
                    <a:p>
                      <a:r>
                        <a:rPr lang="en-US" sz="1000"/>
                        <a:t>1</a:t>
                      </a:r>
                      <a:endParaRPr lang="en-US" sz="1000"/>
                    </a:p>
                  </a:txBody>
                  <a:tcPr/>
                </a:tc>
                <a:tc>
                  <a:txBody>
                    <a:bodyPr/>
                    <a:lstStyle/>
                    <a:p>
                      <a:r>
                        <a:rPr lang="en-US" sz="1000"/>
                        <a:t>16</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17</a:t>
                      </a:r>
                      <a:endParaRPr lang="en-US" sz="1000"/>
                    </a:p>
                  </a:txBody>
                  <a:tcPr/>
                </a:tc>
                <a:extLst>
                  <a:ext uri="{0D108BD9-81ED-4DB2-BD59-A6C34878D82A}">
                    <a16:rowId xmlns:a16="http://schemas.microsoft.com/office/drawing/2014/main" val="3203178914"/>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34516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 - 1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86392743"/>
                    </a:ext>
                  </a:extLst>
                </a:gridCol>
                <a:gridCol w="1234440">
                  <a:extLst>
                    <a:ext uri="{9D8B030D-6E8A-4147-A177-3AD203B41FA5}">
                      <a16:colId xmlns:a16="http://schemas.microsoft.com/office/drawing/2014/main" val="2787197472"/>
                    </a:ext>
                  </a:extLst>
                </a:gridCol>
                <a:gridCol w="1234440">
                  <a:extLst>
                    <a:ext uri="{9D8B030D-6E8A-4147-A177-3AD203B41FA5}">
                      <a16:colId xmlns:a16="http://schemas.microsoft.com/office/drawing/2014/main" val="2672821686"/>
                    </a:ext>
                  </a:extLst>
                </a:gridCol>
                <a:gridCol w="1234440">
                  <a:extLst>
                    <a:ext uri="{9D8B030D-6E8A-4147-A177-3AD203B41FA5}">
                      <a16:colId xmlns:a16="http://schemas.microsoft.com/office/drawing/2014/main" val="3610696398"/>
                    </a:ext>
                  </a:extLst>
                </a:gridCol>
                <a:gridCol w="1234440">
                  <a:extLst>
                    <a:ext uri="{9D8B030D-6E8A-4147-A177-3AD203B41FA5}">
                      <a16:colId xmlns:a16="http://schemas.microsoft.com/office/drawing/2014/main" val="4265564403"/>
                    </a:ext>
                  </a:extLst>
                </a:gridCol>
                <a:gridCol w="1234440">
                  <a:extLst>
                    <a:ext uri="{9D8B030D-6E8A-4147-A177-3AD203B41FA5}">
                      <a16:colId xmlns:a16="http://schemas.microsoft.com/office/drawing/2014/main" val="3989913479"/>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Reactions per Post</a:t>
                      </a:r>
                      <a:endParaRPr lang="en-US" sz="1000"/>
                    </a:p>
                  </a:txBody>
                  <a:tcPr/>
                </a:tc>
                <a:tc>
                  <a:txBody>
                    <a:bodyPr/>
                    <a:lstStyle/>
                    <a:p>
                      <a:r>
                        <a:rPr lang="en-US" sz="1000"/>
                        <a:t>Comments per Post</a:t>
                      </a:r>
                      <a:endParaRPr lang="en-US" sz="1000"/>
                    </a:p>
                  </a:txBody>
                  <a:tcPr/>
                </a:tc>
                <a:tc>
                  <a:txBody>
                    <a:bodyPr/>
                    <a:lstStyle/>
                    <a:p>
                      <a:r>
                        <a:rPr lang="en-US" sz="1000"/>
                        <a:t>Shares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1450291159"/>
                  </a:ext>
                </a:extLst>
              </a:tr>
              <a:tr h="370840">
                <a:tc>
                  <a:txBody>
                    <a:bodyPr/>
                    <a:lstStyle/>
                    <a:p>
                      <a:r>
                        <a:rPr lang="ar-AE" sz="1000"/>
                        <a:t>#بنك_وربة</a:t>
                      </a:r>
                      <a:endParaRPr lang="en-US" sz="1000"/>
                    </a:p>
                  </a:txBody>
                  <a:tcPr/>
                </a:tc>
                <a:tc>
                  <a:txBody>
                    <a:bodyPr/>
                    <a:lstStyle/>
                    <a:p>
                      <a:r>
                        <a:rPr lang="en-US" sz="1000"/>
                        <a:t>100</a:t>
                      </a:r>
                      <a:endParaRPr lang="en-US" sz="1000"/>
                    </a:p>
                  </a:txBody>
                  <a:tcPr/>
                </a:tc>
                <a:tc>
                  <a:txBody>
                    <a:bodyPr/>
                    <a:lstStyle/>
                    <a:p>
                      <a:r>
                        <a:rPr lang="en-US" sz="1000"/>
                        <a:t>6.34</a:t>
                      </a:r>
                      <a:endParaRPr lang="en-US" sz="1000"/>
                    </a:p>
                  </a:txBody>
                  <a:tcPr/>
                </a:tc>
                <a:tc>
                  <a:txBody>
                    <a:bodyPr/>
                    <a:lstStyle/>
                    <a:p>
                      <a:r>
                        <a:rPr lang="en-US" sz="1000"/>
                        <a:t>1.49</a:t>
                      </a:r>
                      <a:endParaRPr lang="en-US" sz="1000"/>
                    </a:p>
                  </a:txBody>
                  <a:tcPr/>
                </a:tc>
                <a:tc>
                  <a:txBody>
                    <a:bodyPr/>
                    <a:lstStyle/>
                    <a:p>
                      <a:r>
                        <a:rPr lang="en-US" sz="1000"/>
                        <a:t>0.72</a:t>
                      </a:r>
                      <a:endParaRPr lang="en-US" sz="1000"/>
                    </a:p>
                  </a:txBody>
                  <a:tcPr/>
                </a:tc>
                <a:tc>
                  <a:txBody>
                    <a:bodyPr/>
                    <a:lstStyle/>
                    <a:p>
                      <a:r>
                        <a:rPr lang="en-US" sz="1000"/>
                        <a:t>8.55</a:t>
                      </a:r>
                      <a:endParaRPr lang="en-US" sz="1000"/>
                    </a:p>
                  </a:txBody>
                  <a:tcPr/>
                </a:tc>
                <a:extLst>
                  <a:ext uri="{0D108BD9-81ED-4DB2-BD59-A6C34878D82A}">
                    <a16:rowId xmlns:a16="http://schemas.microsoft.com/office/drawing/2014/main" val="2128262151"/>
                  </a:ext>
                </a:extLst>
              </a:tr>
              <a:tr h="370840">
                <a:tc>
                  <a:txBody>
                    <a:bodyPr/>
                    <a:lstStyle/>
                    <a:p>
                      <a:r>
                        <a:rPr lang="ar-AE" sz="1000"/>
                        <a:t>#نتميز_بالحلول</a:t>
                      </a:r>
                      <a:endParaRPr lang="en-US" sz="1000"/>
                    </a:p>
                  </a:txBody>
                  <a:tcPr/>
                </a:tc>
                <a:tc>
                  <a:txBody>
                    <a:bodyPr/>
                    <a:lstStyle/>
                    <a:p>
                      <a:r>
                        <a:rPr lang="en-US" sz="1000"/>
                        <a:t>96</a:t>
                      </a:r>
                      <a:endParaRPr lang="en-US" sz="1000"/>
                    </a:p>
                  </a:txBody>
                  <a:tcPr/>
                </a:tc>
                <a:tc>
                  <a:txBody>
                    <a:bodyPr/>
                    <a:lstStyle/>
                    <a:p>
                      <a:r>
                        <a:rPr lang="en-US" sz="1000"/>
                        <a:t>6.53125</a:t>
                      </a:r>
                      <a:endParaRPr lang="en-US" sz="1000"/>
                    </a:p>
                  </a:txBody>
                  <a:tcPr/>
                </a:tc>
                <a:tc>
                  <a:txBody>
                    <a:bodyPr/>
                    <a:lstStyle/>
                    <a:p>
                      <a:r>
                        <a:rPr lang="en-US" sz="1000"/>
                        <a:t>1.53125</a:t>
                      </a:r>
                      <a:endParaRPr lang="en-US" sz="1000"/>
                    </a:p>
                  </a:txBody>
                  <a:tcPr/>
                </a:tc>
                <a:tc>
                  <a:txBody>
                    <a:bodyPr/>
                    <a:lstStyle/>
                    <a:p>
                      <a:r>
                        <a:rPr lang="en-US" sz="1000"/>
                        <a:t>0.77083333333333</a:t>
                      </a:r>
                      <a:endParaRPr lang="en-US" sz="1000"/>
                    </a:p>
                  </a:txBody>
                  <a:tcPr/>
                </a:tc>
                <a:tc>
                  <a:txBody>
                    <a:bodyPr/>
                    <a:lstStyle/>
                    <a:p>
                      <a:r>
                        <a:rPr lang="en-US" sz="1000"/>
                        <a:t>8.8333333333333</a:t>
                      </a:r>
                      <a:endParaRPr lang="en-US" sz="1000"/>
                    </a:p>
                  </a:txBody>
                  <a:tcPr/>
                </a:tc>
                <a:extLst>
                  <a:ext uri="{0D108BD9-81ED-4DB2-BD59-A6C34878D82A}">
                    <a16:rowId xmlns:a16="http://schemas.microsoft.com/office/drawing/2014/main" val="1981665887"/>
                  </a:ext>
                </a:extLst>
              </a:tr>
              <a:tr h="370840">
                <a:tc>
                  <a:txBody>
                    <a:bodyPr/>
                    <a:lstStyle/>
                    <a:p>
                      <a:r>
                        <a:rPr lang="ar-AE" sz="1000"/>
                        <a:t>#قطر</a:t>
                      </a:r>
                      <a:endParaRPr lang="en-US" sz="1000"/>
                    </a:p>
                  </a:txBody>
                  <a:tcPr/>
                </a:tc>
                <a:tc>
                  <a:txBody>
                    <a:bodyPr/>
                    <a:lstStyle/>
                    <a:p>
                      <a:r>
                        <a:rPr lang="en-US" sz="1000"/>
                        <a:t>1</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3014838430"/>
                  </a:ext>
                </a:extLst>
              </a:tr>
              <a:tr h="370840">
                <a:tc>
                  <a:txBody>
                    <a:bodyPr/>
                    <a:lstStyle/>
                    <a:p>
                      <a:r>
                        <a:rPr lang="ar-AE" sz="1000"/>
                        <a:t>#اليوم_العالمي_للغة_العربية</a:t>
                      </a:r>
                      <a:endParaRPr lang="en-US" sz="1000"/>
                    </a:p>
                  </a:txBody>
                  <a:tcPr/>
                </a:tc>
                <a:tc>
                  <a:txBody>
                    <a:bodyPr/>
                    <a:lstStyle/>
                    <a:p>
                      <a:r>
                        <a:rPr lang="en-US" sz="1000"/>
                        <a:t>1</a:t>
                      </a:r>
                      <a:endParaRPr lang="en-US" sz="1000"/>
                    </a:p>
                  </a:txBody>
                  <a:tcPr/>
                </a:tc>
                <a:tc>
                  <a:txBody>
                    <a:bodyPr/>
                    <a:lstStyle/>
                    <a:p>
                      <a:r>
                        <a:rPr lang="en-US" sz="1000"/>
                        <a:t>8</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10</a:t>
                      </a:r>
                      <a:endParaRPr lang="en-US" sz="1000"/>
                    </a:p>
                  </a:txBody>
                  <a:tcPr/>
                </a:tc>
                <a:extLst>
                  <a:ext uri="{0D108BD9-81ED-4DB2-BD59-A6C34878D82A}">
                    <a16:rowId xmlns:a16="http://schemas.microsoft.com/office/drawing/2014/main" val="2065523763"/>
                  </a:ext>
                </a:extLst>
              </a:tr>
              <a:tr h="370840">
                <a:tc>
                  <a:txBody>
                    <a:bodyPr/>
                    <a:lstStyle/>
                    <a:p>
                      <a:r>
                        <a:rPr lang="ar-AE" sz="1000"/>
                        <a:t>#الكويت</a:t>
                      </a:r>
                      <a:endParaRPr lang="en-US" sz="1000"/>
                    </a:p>
                  </a:txBody>
                  <a:tcPr/>
                </a:tc>
                <a:tc>
                  <a:txBody>
                    <a:bodyPr/>
                    <a:lstStyle/>
                    <a:p>
                      <a:r>
                        <a:rPr lang="en-US" sz="1000"/>
                        <a:t>3</a:t>
                      </a:r>
                      <a:endParaRPr lang="en-US" sz="1000"/>
                    </a:p>
                  </a:txBody>
                  <a:tcPr/>
                </a:tc>
                <a:tc>
                  <a:txBody>
                    <a:bodyPr/>
                    <a:lstStyle/>
                    <a:p>
                      <a:r>
                        <a:rPr lang="en-US" sz="1000"/>
                        <a:t>9</a:t>
                      </a:r>
                      <a:endParaRPr lang="en-US" sz="1000"/>
                    </a:p>
                  </a:txBody>
                  <a:tcPr/>
                </a:tc>
                <a:tc>
                  <a:txBody>
                    <a:bodyPr/>
                    <a:lstStyle/>
                    <a:p>
                      <a:r>
                        <a:rPr lang="en-US" sz="1000"/>
                        <a:t>0</a:t>
                      </a:r>
                      <a:endParaRPr lang="en-US" sz="1000"/>
                    </a:p>
                  </a:txBody>
                  <a:tcPr/>
                </a:tc>
                <a:tc>
                  <a:txBody>
                    <a:bodyPr/>
                    <a:lstStyle/>
                    <a:p>
                      <a:r>
                        <a:rPr lang="en-US" sz="1000"/>
                        <a:t>1.6666666666667</a:t>
                      </a:r>
                      <a:endParaRPr lang="en-US" sz="1000"/>
                    </a:p>
                  </a:txBody>
                  <a:tcPr/>
                </a:tc>
                <a:tc>
                  <a:txBody>
                    <a:bodyPr/>
                    <a:lstStyle/>
                    <a:p>
                      <a:r>
                        <a:rPr lang="en-US" sz="1000"/>
                        <a:t>10.666666666667</a:t>
                      </a:r>
                      <a:endParaRPr lang="en-US" sz="1000"/>
                    </a:p>
                  </a:txBody>
                  <a:tcPr/>
                </a:tc>
                <a:extLst>
                  <a:ext uri="{0D108BD9-81ED-4DB2-BD59-A6C34878D82A}">
                    <a16:rowId xmlns:a16="http://schemas.microsoft.com/office/drawing/2014/main" val="564161911"/>
                  </a:ext>
                </a:extLst>
              </a:tr>
              <a:tr h="370840">
                <a:tc>
                  <a:txBody>
                    <a:bodyPr/>
                    <a:lstStyle/>
                    <a:p>
                      <a:r>
                        <a:rPr lang="ar-AE" sz="1000"/>
                        <a:t>#مكافآت_وربة</a:t>
                      </a:r>
                      <a:endParaRPr lang="en-US" sz="1000"/>
                    </a:p>
                  </a:txBody>
                  <a:tcPr/>
                </a:tc>
                <a:tc>
                  <a:txBody>
                    <a:bodyPr/>
                    <a:lstStyle/>
                    <a:p>
                      <a:r>
                        <a:rPr lang="en-US" sz="1000"/>
                        <a:t>8</a:t>
                      </a:r>
                      <a:endParaRPr lang="en-US" sz="1000"/>
                    </a:p>
                  </a:txBody>
                  <a:tcPr/>
                </a:tc>
                <a:tc>
                  <a:txBody>
                    <a:bodyPr/>
                    <a:lstStyle/>
                    <a:p>
                      <a:r>
                        <a:rPr lang="en-US" sz="1000"/>
                        <a:t>2.5</a:t>
                      </a:r>
                      <a:endParaRPr lang="en-US" sz="1000"/>
                    </a:p>
                  </a:txBody>
                  <a:tcPr/>
                </a:tc>
                <a:tc>
                  <a:txBody>
                    <a:bodyPr/>
                    <a:lstStyle/>
                    <a:p>
                      <a:r>
                        <a:rPr lang="en-US" sz="1000"/>
                        <a:t>0.125</a:t>
                      </a:r>
                      <a:endParaRPr lang="en-US" sz="1000"/>
                    </a:p>
                  </a:txBody>
                  <a:tcPr/>
                </a:tc>
                <a:tc>
                  <a:txBody>
                    <a:bodyPr/>
                    <a:lstStyle/>
                    <a:p>
                      <a:r>
                        <a:rPr lang="en-US" sz="1000"/>
                        <a:t>0.125</a:t>
                      </a:r>
                      <a:endParaRPr lang="en-US" sz="1000"/>
                    </a:p>
                  </a:txBody>
                  <a:tcPr/>
                </a:tc>
                <a:tc>
                  <a:txBody>
                    <a:bodyPr/>
                    <a:lstStyle/>
                    <a:p>
                      <a:r>
                        <a:rPr lang="en-US" sz="1000"/>
                        <a:t>2.75</a:t>
                      </a:r>
                      <a:endParaRPr lang="en-US" sz="1000"/>
                    </a:p>
                  </a:txBody>
                  <a:tcPr/>
                </a:tc>
                <a:extLst>
                  <a:ext uri="{0D108BD9-81ED-4DB2-BD59-A6C34878D82A}">
                    <a16:rowId xmlns:a16="http://schemas.microsoft.com/office/drawing/2014/main" val="3174259829"/>
                  </a:ext>
                </a:extLst>
              </a:tr>
              <a:tr h="370840">
                <a:tc>
                  <a:txBody>
                    <a:bodyPr/>
                    <a:lstStyle/>
                    <a:p>
                      <a:r>
                        <a:rPr lang="ar-AE" sz="1000"/>
                        <a:t>#السنبلة</a:t>
                      </a:r>
                      <a:endParaRPr lang="en-US" sz="1000"/>
                    </a:p>
                  </a:txBody>
                  <a:tcPr/>
                </a:tc>
                <a:tc>
                  <a:txBody>
                    <a:bodyPr/>
                    <a:lstStyle/>
                    <a:p>
                      <a:r>
                        <a:rPr lang="en-US" sz="1000"/>
                        <a:t>5</a:t>
                      </a:r>
                      <a:endParaRPr lang="en-US" sz="1000"/>
                    </a:p>
                  </a:txBody>
                  <a:tcPr/>
                </a:tc>
                <a:tc>
                  <a:txBody>
                    <a:bodyPr/>
                    <a:lstStyle/>
                    <a:p>
                      <a:r>
                        <a:rPr lang="en-US" sz="1000"/>
                        <a:t>5.8</a:t>
                      </a:r>
                      <a:endParaRPr lang="en-US" sz="1000"/>
                    </a:p>
                  </a:txBody>
                  <a:tcPr/>
                </a:tc>
                <a:tc>
                  <a:txBody>
                    <a:bodyPr/>
                    <a:lstStyle/>
                    <a:p>
                      <a:r>
                        <a:rPr lang="en-US" sz="1000"/>
                        <a:t>0.2</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1284465101"/>
                  </a:ext>
                </a:extLst>
              </a:tr>
              <a:tr h="370840">
                <a:tc>
                  <a:txBody>
                    <a:bodyPr/>
                    <a:lstStyle/>
                    <a:p>
                      <a:r>
                        <a:rPr lang="ar-AE" sz="1000"/>
                        <a:t>#يوم_الطفل</a:t>
                      </a:r>
                      <a:endParaRPr lang="en-US" sz="1000"/>
                    </a:p>
                  </a:txBody>
                  <a:tcPr/>
                </a:tc>
                <a:tc>
                  <a:txBody>
                    <a:bodyPr/>
                    <a:lstStyle/>
                    <a:p>
                      <a:r>
                        <a:rPr lang="en-US" sz="1000"/>
                        <a:t>1</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3817748479"/>
                  </a:ext>
                </a:extLst>
              </a:tr>
              <a:tr h="370840">
                <a:tc>
                  <a:txBody>
                    <a:bodyPr/>
                    <a:lstStyle/>
                    <a:p>
                      <a:r>
                        <a:rPr lang="ar-AE" sz="1000"/>
                        <a:t>#عاش_المعاش</a:t>
                      </a:r>
                      <a:endParaRPr lang="en-US" sz="1000"/>
                    </a:p>
                  </a:txBody>
                  <a:tcPr/>
                </a:tc>
                <a:tc>
                  <a:txBody>
                    <a:bodyPr/>
                    <a:lstStyle/>
                    <a:p>
                      <a:r>
                        <a:rPr lang="en-US" sz="1000"/>
                        <a:t>3</a:t>
                      </a:r>
                      <a:endParaRPr lang="en-US" sz="1000"/>
                    </a:p>
                  </a:txBody>
                  <a:tcPr/>
                </a:tc>
                <a:tc>
                  <a:txBody>
                    <a:bodyPr/>
                    <a:lstStyle/>
                    <a:p>
                      <a:r>
                        <a:rPr lang="en-US" sz="1000"/>
                        <a:t>4</a:t>
                      </a:r>
                      <a:endParaRPr lang="en-US" sz="1000"/>
                    </a:p>
                  </a:txBody>
                  <a:tcPr/>
                </a:tc>
                <a:tc>
                  <a:txBody>
                    <a:bodyPr/>
                    <a:lstStyle/>
                    <a:p>
                      <a:r>
                        <a:rPr lang="en-US" sz="1000"/>
                        <a:t>0.33333333333333</a:t>
                      </a:r>
                      <a:endParaRPr lang="en-US" sz="1000"/>
                    </a:p>
                  </a:txBody>
                  <a:tcPr/>
                </a:tc>
                <a:tc>
                  <a:txBody>
                    <a:bodyPr/>
                    <a:lstStyle/>
                    <a:p>
                      <a:r>
                        <a:rPr lang="en-US" sz="1000"/>
                        <a:t>0</a:t>
                      </a:r>
                      <a:endParaRPr lang="en-US" sz="1000"/>
                    </a:p>
                  </a:txBody>
                  <a:tcPr/>
                </a:tc>
                <a:tc>
                  <a:txBody>
                    <a:bodyPr/>
                    <a:lstStyle/>
                    <a:p>
                      <a:r>
                        <a:rPr lang="en-US" sz="1000"/>
                        <a:t>4.3333333333333</a:t>
                      </a:r>
                      <a:endParaRPr lang="en-US" sz="1000"/>
                    </a:p>
                  </a:txBody>
                  <a:tcPr/>
                </a:tc>
                <a:extLst>
                  <a:ext uri="{0D108BD9-81ED-4DB2-BD59-A6C34878D82A}">
                    <a16:rowId xmlns:a16="http://schemas.microsoft.com/office/drawing/2014/main" val="896267085"/>
                  </a:ext>
                </a:extLst>
              </a:tr>
              <a:tr h="370840">
                <a:tc>
                  <a:txBody>
                    <a:bodyPr/>
                    <a:lstStyle/>
                    <a:p>
                      <a:r>
                        <a:rPr lang="ar-AE" sz="1000"/>
                        <a:t>#معاملتي_أسهل</a:t>
                      </a:r>
                      <a:endParaRPr lang="en-US" sz="1000"/>
                    </a:p>
                  </a:txBody>
                  <a:tcPr/>
                </a:tc>
                <a:tc>
                  <a:txBody>
                    <a:bodyPr/>
                    <a:lstStyle/>
                    <a:p>
                      <a:r>
                        <a:rPr lang="en-US" sz="1000"/>
                        <a:t>1</a:t>
                      </a:r>
                      <a:endParaRPr lang="en-US" sz="1000"/>
                    </a:p>
                  </a:txBody>
                  <a:tcPr/>
                </a:tc>
                <a:tc>
                  <a:txBody>
                    <a:bodyPr/>
                    <a:lstStyle/>
                    <a:p>
                      <a:r>
                        <a:rPr lang="en-US" sz="1000"/>
                        <a:t>10</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11</a:t>
                      </a:r>
                      <a:endParaRPr lang="en-US" sz="1000"/>
                    </a:p>
                  </a:txBody>
                  <a:tcPr/>
                </a:tc>
                <a:extLst>
                  <a:ext uri="{0D108BD9-81ED-4DB2-BD59-A6C34878D82A}">
                    <a16:rowId xmlns:a16="http://schemas.microsoft.com/office/drawing/2014/main" val="2202986575"/>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83469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 - 2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73956985"/>
                    </a:ext>
                  </a:extLst>
                </a:gridCol>
                <a:gridCol w="1234440">
                  <a:extLst>
                    <a:ext uri="{9D8B030D-6E8A-4147-A177-3AD203B41FA5}">
                      <a16:colId xmlns:a16="http://schemas.microsoft.com/office/drawing/2014/main" val="3612013316"/>
                    </a:ext>
                  </a:extLst>
                </a:gridCol>
                <a:gridCol w="1234440">
                  <a:extLst>
                    <a:ext uri="{9D8B030D-6E8A-4147-A177-3AD203B41FA5}">
                      <a16:colId xmlns:a16="http://schemas.microsoft.com/office/drawing/2014/main" val="243151961"/>
                    </a:ext>
                  </a:extLst>
                </a:gridCol>
                <a:gridCol w="1234440">
                  <a:extLst>
                    <a:ext uri="{9D8B030D-6E8A-4147-A177-3AD203B41FA5}">
                      <a16:colId xmlns:a16="http://schemas.microsoft.com/office/drawing/2014/main" val="298483511"/>
                    </a:ext>
                  </a:extLst>
                </a:gridCol>
                <a:gridCol w="1234440">
                  <a:extLst>
                    <a:ext uri="{9D8B030D-6E8A-4147-A177-3AD203B41FA5}">
                      <a16:colId xmlns:a16="http://schemas.microsoft.com/office/drawing/2014/main" val="3179645036"/>
                    </a:ext>
                  </a:extLst>
                </a:gridCol>
                <a:gridCol w="1234440">
                  <a:extLst>
                    <a:ext uri="{9D8B030D-6E8A-4147-A177-3AD203B41FA5}">
                      <a16:colId xmlns:a16="http://schemas.microsoft.com/office/drawing/2014/main" val="3698581567"/>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Reactions per Post</a:t>
                      </a:r>
                      <a:endParaRPr lang="en-US" sz="1000"/>
                    </a:p>
                  </a:txBody>
                  <a:tcPr/>
                </a:tc>
                <a:tc>
                  <a:txBody>
                    <a:bodyPr/>
                    <a:lstStyle/>
                    <a:p>
                      <a:r>
                        <a:rPr lang="en-US" sz="1000"/>
                        <a:t>Comments per Post</a:t>
                      </a:r>
                      <a:endParaRPr lang="en-US" sz="1000"/>
                    </a:p>
                  </a:txBody>
                  <a:tcPr/>
                </a:tc>
                <a:tc>
                  <a:txBody>
                    <a:bodyPr/>
                    <a:lstStyle/>
                    <a:p>
                      <a:r>
                        <a:rPr lang="en-US" sz="1000"/>
                        <a:t>Shares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4229617661"/>
                  </a:ext>
                </a:extLst>
              </a:tr>
              <a:tr h="370840">
                <a:tc>
                  <a:txBody>
                    <a:bodyPr/>
                    <a:lstStyle/>
                    <a:p>
                      <a:r>
                        <a:rPr lang="ar-AE" sz="1000"/>
                        <a:t>#مسابقة_وربة</a:t>
                      </a:r>
                      <a:endParaRPr lang="en-US" sz="1000"/>
                    </a:p>
                  </a:txBody>
                  <a:tcPr/>
                </a:tc>
                <a:tc>
                  <a:txBody>
                    <a:bodyPr/>
                    <a:lstStyle/>
                    <a:p>
                      <a:r>
                        <a:rPr lang="en-US" sz="1000"/>
                        <a:t>7</a:t>
                      </a:r>
                      <a:endParaRPr lang="en-US" sz="1000"/>
                    </a:p>
                  </a:txBody>
                  <a:tcPr/>
                </a:tc>
                <a:tc>
                  <a:txBody>
                    <a:bodyPr/>
                    <a:lstStyle/>
                    <a:p>
                      <a:r>
                        <a:rPr lang="en-US" sz="1000"/>
                        <a:t>3.5714285714286</a:t>
                      </a:r>
                      <a:endParaRPr lang="en-US" sz="1000"/>
                    </a:p>
                  </a:txBody>
                  <a:tcPr/>
                </a:tc>
                <a:tc>
                  <a:txBody>
                    <a:bodyPr/>
                    <a:lstStyle/>
                    <a:p>
                      <a:r>
                        <a:rPr lang="en-US" sz="1000"/>
                        <a:t>1.1428571428571</a:t>
                      </a:r>
                      <a:endParaRPr lang="en-US" sz="1000"/>
                    </a:p>
                  </a:txBody>
                  <a:tcPr/>
                </a:tc>
                <a:tc>
                  <a:txBody>
                    <a:bodyPr/>
                    <a:lstStyle/>
                    <a:p>
                      <a:r>
                        <a:rPr lang="en-US" sz="1000"/>
                        <a:t>0</a:t>
                      </a:r>
                      <a:endParaRPr lang="en-US" sz="1000"/>
                    </a:p>
                  </a:txBody>
                  <a:tcPr/>
                </a:tc>
                <a:tc>
                  <a:txBody>
                    <a:bodyPr/>
                    <a:lstStyle/>
                    <a:p>
                      <a:r>
                        <a:rPr lang="en-US" sz="1000"/>
                        <a:t>4.7142857142857</a:t>
                      </a:r>
                      <a:endParaRPr lang="en-US" sz="1000"/>
                    </a:p>
                  </a:txBody>
                  <a:tcPr/>
                </a:tc>
                <a:extLst>
                  <a:ext uri="{0D108BD9-81ED-4DB2-BD59-A6C34878D82A}">
                    <a16:rowId xmlns:a16="http://schemas.microsoft.com/office/drawing/2014/main" val="2572480827"/>
                  </a:ext>
                </a:extLst>
              </a:tr>
              <a:tr h="370840">
                <a:tc>
                  <a:txBody>
                    <a:bodyPr/>
                    <a:lstStyle/>
                    <a:p>
                      <a:r>
                        <a:rPr lang="ar-AE" sz="1000"/>
                        <a:t>#تأمين_السفر</a:t>
                      </a:r>
                      <a:endParaRPr lang="en-US" sz="1000"/>
                    </a:p>
                  </a:txBody>
                  <a:tcPr/>
                </a:tc>
                <a:tc>
                  <a:txBody>
                    <a:bodyPr/>
                    <a:lstStyle/>
                    <a:p>
                      <a:r>
                        <a:rPr lang="en-US" sz="1000"/>
                        <a:t>2</a:t>
                      </a:r>
                      <a:endParaRPr lang="en-US" sz="1000"/>
                    </a:p>
                  </a:txBody>
                  <a:tcPr/>
                </a:tc>
                <a:tc>
                  <a:txBody>
                    <a:bodyPr/>
                    <a:lstStyle/>
                    <a:p>
                      <a:r>
                        <a:rPr lang="en-US" sz="1000"/>
                        <a:t>2.5</a:t>
                      </a:r>
                      <a:endParaRPr lang="en-US" sz="1000"/>
                    </a:p>
                  </a:txBody>
                  <a:tcPr/>
                </a:tc>
                <a:tc>
                  <a:txBody>
                    <a:bodyPr/>
                    <a:lstStyle/>
                    <a:p>
                      <a:r>
                        <a:rPr lang="en-US" sz="1000"/>
                        <a:t>0</a:t>
                      </a:r>
                      <a:endParaRPr lang="en-US" sz="1000"/>
                    </a:p>
                  </a:txBody>
                  <a:tcPr/>
                </a:tc>
                <a:tc>
                  <a:txBody>
                    <a:bodyPr/>
                    <a:lstStyle/>
                    <a:p>
                      <a:r>
                        <a:rPr lang="en-US" sz="1000"/>
                        <a:t>0.5</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3590719966"/>
                  </a:ext>
                </a:extLst>
              </a:tr>
              <a:tr h="370840">
                <a:tc>
                  <a:txBody>
                    <a:bodyPr/>
                    <a:lstStyle/>
                    <a:p>
                      <a:r>
                        <a:rPr lang="ar-AE" sz="1000"/>
                        <a:t>#جمعة_مباركة</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0.33333333333333</a:t>
                      </a:r>
                      <a:endParaRPr lang="en-US" sz="1000"/>
                    </a:p>
                  </a:txBody>
                  <a:tcPr/>
                </a:tc>
                <a:tc>
                  <a:txBody>
                    <a:bodyPr/>
                    <a:lstStyle/>
                    <a:p>
                      <a:r>
                        <a:rPr lang="en-US" sz="1000"/>
                        <a:t>3.3333333333333</a:t>
                      </a:r>
                      <a:endParaRPr lang="en-US" sz="1000"/>
                    </a:p>
                  </a:txBody>
                  <a:tcPr/>
                </a:tc>
                <a:extLst>
                  <a:ext uri="{0D108BD9-81ED-4DB2-BD59-A6C34878D82A}">
                    <a16:rowId xmlns:a16="http://schemas.microsoft.com/office/drawing/2014/main" val="2146105977"/>
                  </a:ext>
                </a:extLst>
              </a:tr>
              <a:tr h="370840">
                <a:tc>
                  <a:txBody>
                    <a:bodyPr/>
                    <a:lstStyle/>
                    <a:p>
                      <a:r>
                        <a:rPr lang="ar-AE" sz="1000"/>
                        <a:t>#وربة_يمناك</a:t>
                      </a:r>
                      <a:endParaRPr lang="en-US" sz="1000"/>
                    </a:p>
                  </a:txBody>
                  <a:tcPr/>
                </a:tc>
                <a:tc>
                  <a:txBody>
                    <a:bodyPr/>
                    <a:lstStyle/>
                    <a:p>
                      <a:r>
                        <a:rPr lang="en-US" sz="1000"/>
                        <a:t>3</a:t>
                      </a:r>
                      <a:endParaRPr lang="en-US" sz="1000"/>
                    </a:p>
                  </a:txBody>
                  <a:tcPr/>
                </a:tc>
                <a:tc>
                  <a:txBody>
                    <a:bodyPr/>
                    <a:lstStyle/>
                    <a:p>
                      <a:r>
                        <a:rPr lang="en-US" sz="1000"/>
                        <a:t>3.3333333333333</a:t>
                      </a:r>
                      <a:endParaRPr lang="en-US" sz="1000"/>
                    </a:p>
                  </a:txBody>
                  <a:tcPr/>
                </a:tc>
                <a:tc>
                  <a:txBody>
                    <a:bodyPr/>
                    <a:lstStyle/>
                    <a:p>
                      <a:r>
                        <a:rPr lang="en-US" sz="1000"/>
                        <a:t>0</a:t>
                      </a:r>
                      <a:endParaRPr lang="en-US" sz="1000"/>
                    </a:p>
                  </a:txBody>
                  <a:tcPr/>
                </a:tc>
                <a:tc>
                  <a:txBody>
                    <a:bodyPr/>
                    <a:lstStyle/>
                    <a:p>
                      <a:r>
                        <a:rPr lang="en-US" sz="1000"/>
                        <a:t>0.33333333333333</a:t>
                      </a:r>
                      <a:endParaRPr lang="en-US" sz="1000"/>
                    </a:p>
                  </a:txBody>
                  <a:tcPr/>
                </a:tc>
                <a:tc>
                  <a:txBody>
                    <a:bodyPr/>
                    <a:lstStyle/>
                    <a:p>
                      <a:r>
                        <a:rPr lang="en-US" sz="1000"/>
                        <a:t>3.6666666666667</a:t>
                      </a:r>
                      <a:endParaRPr lang="en-US" sz="1000"/>
                    </a:p>
                  </a:txBody>
                  <a:tcPr/>
                </a:tc>
                <a:extLst>
                  <a:ext uri="{0D108BD9-81ED-4DB2-BD59-A6C34878D82A}">
                    <a16:rowId xmlns:a16="http://schemas.microsoft.com/office/drawing/2014/main" val="235980946"/>
                  </a:ext>
                </a:extLst>
              </a:tr>
              <a:tr h="370840">
                <a:tc>
                  <a:txBody>
                    <a:bodyPr/>
                    <a:lstStyle/>
                    <a:p>
                      <a:r>
                        <a:rPr lang="ar-AE" sz="1000"/>
                        <a:t>#راتبي_يتميز</a:t>
                      </a:r>
                      <a:endParaRPr lang="en-US" sz="1000"/>
                    </a:p>
                  </a:txBody>
                  <a:tcPr/>
                </a:tc>
                <a:tc>
                  <a:txBody>
                    <a:bodyPr/>
                    <a:lstStyle/>
                    <a:p>
                      <a:r>
                        <a:rPr lang="en-US" sz="1000"/>
                        <a:t>2</a:t>
                      </a:r>
                      <a:endParaRPr lang="en-US" sz="1000"/>
                    </a:p>
                  </a:txBody>
                  <a:tcPr/>
                </a:tc>
                <a:tc>
                  <a:txBody>
                    <a:bodyPr/>
                    <a:lstStyle/>
                    <a:p>
                      <a:r>
                        <a:rPr lang="en-US" sz="1000"/>
                        <a:t>13.5</a:t>
                      </a:r>
                      <a:endParaRPr lang="en-US" sz="1000"/>
                    </a:p>
                  </a:txBody>
                  <a:tcPr/>
                </a:tc>
                <a:tc>
                  <a:txBody>
                    <a:bodyPr/>
                    <a:lstStyle/>
                    <a:p>
                      <a:r>
                        <a:rPr lang="en-US" sz="1000"/>
                        <a:t>6</a:t>
                      </a:r>
                      <a:endParaRPr lang="en-US" sz="1000"/>
                    </a:p>
                  </a:txBody>
                  <a:tcPr/>
                </a:tc>
                <a:tc>
                  <a:txBody>
                    <a:bodyPr/>
                    <a:lstStyle/>
                    <a:p>
                      <a:r>
                        <a:rPr lang="en-US" sz="1000"/>
                        <a:t>0.5</a:t>
                      </a:r>
                      <a:endParaRPr lang="en-US" sz="1000"/>
                    </a:p>
                  </a:txBody>
                  <a:tcPr/>
                </a:tc>
                <a:tc>
                  <a:txBody>
                    <a:bodyPr/>
                    <a:lstStyle/>
                    <a:p>
                      <a:r>
                        <a:rPr lang="en-US" sz="1000"/>
                        <a:t>20</a:t>
                      </a:r>
                      <a:endParaRPr lang="en-US" sz="1000"/>
                    </a:p>
                  </a:txBody>
                  <a:tcPr/>
                </a:tc>
                <a:extLst>
                  <a:ext uri="{0D108BD9-81ED-4DB2-BD59-A6C34878D82A}">
                    <a16:rowId xmlns:a16="http://schemas.microsoft.com/office/drawing/2014/main" val="2316193151"/>
                  </a:ext>
                </a:extLst>
              </a:tr>
              <a:tr h="370840">
                <a:tc>
                  <a:txBody>
                    <a:bodyPr/>
                    <a:lstStyle/>
                    <a:p>
                      <a:r>
                        <a:rPr lang="ar-AE" sz="1000"/>
                        <a:t>#لمار</a:t>
                      </a:r>
                      <a:endParaRPr lang="en-US" sz="1000"/>
                    </a:p>
                  </a:txBody>
                  <a:tcPr/>
                </a:tc>
                <a:tc>
                  <a:txBody>
                    <a:bodyPr/>
                    <a:lstStyle/>
                    <a:p>
                      <a:r>
                        <a:rPr lang="en-US" sz="1000"/>
                        <a:t>1</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1255306665"/>
                  </a:ext>
                </a:extLst>
              </a:tr>
              <a:tr h="370840">
                <a:tc>
                  <a:txBody>
                    <a:bodyPr/>
                    <a:lstStyle/>
                    <a:p>
                      <a:r>
                        <a:rPr lang="ar-AE" sz="1000"/>
                        <a:t>#أجارك_بمكانك</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extLst>
                  <a:ext uri="{0D108BD9-81ED-4DB2-BD59-A6C34878D82A}">
                    <a16:rowId xmlns:a16="http://schemas.microsoft.com/office/drawing/2014/main" val="4081311151"/>
                  </a:ext>
                </a:extLst>
              </a:tr>
              <a:tr h="370840">
                <a:tc>
                  <a:txBody>
                    <a:bodyPr/>
                    <a:lstStyle/>
                    <a:p>
                      <a:r>
                        <a:rPr lang="ar-AE" sz="1000"/>
                        <a:t>#الامارات</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extLst>
                  <a:ext uri="{0D108BD9-81ED-4DB2-BD59-A6C34878D82A}">
                    <a16:rowId xmlns:a16="http://schemas.microsoft.com/office/drawing/2014/main" val="4275977872"/>
                  </a:ext>
                </a:extLst>
              </a:tr>
              <a:tr h="370840">
                <a:tc>
                  <a:txBody>
                    <a:bodyPr/>
                    <a:lstStyle/>
                    <a:p>
                      <a:r>
                        <a:rPr lang="ar-AE" sz="1000"/>
                        <a:t>#الاحتياجات_الخاصة</a:t>
                      </a:r>
                      <a:endParaRPr lang="en-US" sz="1000"/>
                    </a:p>
                  </a:txBody>
                  <a:tcPr/>
                </a:tc>
                <a:tc>
                  <a:txBody>
                    <a:bodyPr/>
                    <a:lstStyle/>
                    <a:p>
                      <a:r>
                        <a:rPr lang="en-US" sz="1000"/>
                        <a:t>1</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887274616"/>
                  </a:ext>
                </a:extLst>
              </a:tr>
              <a:tr h="370840">
                <a:tc>
                  <a:txBody>
                    <a:bodyPr/>
                    <a:lstStyle/>
                    <a:p>
                      <a:r>
                        <a:rPr lang="ar-AE" sz="1000"/>
                        <a:t>#برشلونة</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3781855623"/>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100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 - 3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30745722"/>
                    </a:ext>
                  </a:extLst>
                </a:gridCol>
                <a:gridCol w="1234440">
                  <a:extLst>
                    <a:ext uri="{9D8B030D-6E8A-4147-A177-3AD203B41FA5}">
                      <a16:colId xmlns:a16="http://schemas.microsoft.com/office/drawing/2014/main" val="1848638289"/>
                    </a:ext>
                  </a:extLst>
                </a:gridCol>
                <a:gridCol w="1234440">
                  <a:extLst>
                    <a:ext uri="{9D8B030D-6E8A-4147-A177-3AD203B41FA5}">
                      <a16:colId xmlns:a16="http://schemas.microsoft.com/office/drawing/2014/main" val="4196591519"/>
                    </a:ext>
                  </a:extLst>
                </a:gridCol>
                <a:gridCol w="1234440">
                  <a:extLst>
                    <a:ext uri="{9D8B030D-6E8A-4147-A177-3AD203B41FA5}">
                      <a16:colId xmlns:a16="http://schemas.microsoft.com/office/drawing/2014/main" val="3978577904"/>
                    </a:ext>
                  </a:extLst>
                </a:gridCol>
                <a:gridCol w="1234440">
                  <a:extLst>
                    <a:ext uri="{9D8B030D-6E8A-4147-A177-3AD203B41FA5}">
                      <a16:colId xmlns:a16="http://schemas.microsoft.com/office/drawing/2014/main" val="3630616233"/>
                    </a:ext>
                  </a:extLst>
                </a:gridCol>
                <a:gridCol w="1234440">
                  <a:extLst>
                    <a:ext uri="{9D8B030D-6E8A-4147-A177-3AD203B41FA5}">
                      <a16:colId xmlns:a16="http://schemas.microsoft.com/office/drawing/2014/main" val="756519063"/>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Reactions per Post</a:t>
                      </a:r>
                      <a:endParaRPr lang="en-US" sz="1000"/>
                    </a:p>
                  </a:txBody>
                  <a:tcPr/>
                </a:tc>
                <a:tc>
                  <a:txBody>
                    <a:bodyPr/>
                    <a:lstStyle/>
                    <a:p>
                      <a:r>
                        <a:rPr lang="en-US" sz="1000"/>
                        <a:t>Comments per Post</a:t>
                      </a:r>
                      <a:endParaRPr lang="en-US" sz="1000"/>
                    </a:p>
                  </a:txBody>
                  <a:tcPr/>
                </a:tc>
                <a:tc>
                  <a:txBody>
                    <a:bodyPr/>
                    <a:lstStyle/>
                    <a:p>
                      <a:r>
                        <a:rPr lang="en-US" sz="1000"/>
                        <a:t>Shares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2867559614"/>
                  </a:ext>
                </a:extLst>
              </a:tr>
              <a:tr h="370840">
                <a:tc>
                  <a:txBody>
                    <a:bodyPr/>
                    <a:lstStyle/>
                    <a:p>
                      <a:r>
                        <a:rPr lang="ar-AE" sz="1000"/>
                        <a:t>#مدريد</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1297634894"/>
                  </a:ext>
                </a:extLst>
              </a:tr>
              <a:tr h="370840">
                <a:tc>
                  <a:txBody>
                    <a:bodyPr/>
                    <a:lstStyle/>
                    <a:p>
                      <a:r>
                        <a:rPr lang="ar-AE" sz="1000"/>
                        <a:t>#صباح_الخير</a:t>
                      </a:r>
                      <a:endParaRPr lang="en-US" sz="1000"/>
                    </a:p>
                  </a:txBody>
                  <a:tcPr/>
                </a:tc>
                <a:tc>
                  <a:txBody>
                    <a:bodyPr/>
                    <a:lstStyle/>
                    <a:p>
                      <a:r>
                        <a:rPr lang="en-US" sz="1000"/>
                        <a:t>1</a:t>
                      </a:r>
                      <a:endParaRPr lang="en-US" sz="1000"/>
                    </a:p>
                  </a:txBody>
                  <a:tcPr/>
                </a:tc>
                <a:tc>
                  <a:txBody>
                    <a:bodyPr/>
                    <a:lstStyle/>
                    <a:p>
                      <a:r>
                        <a:rPr lang="en-US" sz="1000"/>
                        <a:t>5</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7</a:t>
                      </a:r>
                      <a:endParaRPr lang="en-US" sz="1000"/>
                    </a:p>
                  </a:txBody>
                  <a:tcPr/>
                </a:tc>
                <a:extLst>
                  <a:ext uri="{0D108BD9-81ED-4DB2-BD59-A6C34878D82A}">
                    <a16:rowId xmlns:a16="http://schemas.microsoft.com/office/drawing/2014/main" val="2313179745"/>
                  </a:ext>
                </a:extLst>
              </a:tr>
              <a:tr h="370840">
                <a:tc>
                  <a:txBody>
                    <a:bodyPr/>
                    <a:lstStyle/>
                    <a:p>
                      <a:r>
                        <a:rPr lang="ar-AE" sz="1000"/>
                        <a:t>#بخطوه_واحده</a:t>
                      </a:r>
                      <a:endParaRPr lang="en-US" sz="1000"/>
                    </a:p>
                  </a:txBody>
                  <a:tcPr/>
                </a:tc>
                <a:tc>
                  <a:txBody>
                    <a:bodyPr/>
                    <a:lstStyle/>
                    <a:p>
                      <a:r>
                        <a:rPr lang="en-US" sz="1000"/>
                        <a:t>1</a:t>
                      </a:r>
                      <a:endParaRPr lang="en-US" sz="1000"/>
                    </a:p>
                  </a:txBody>
                  <a:tcPr/>
                </a:tc>
                <a:tc>
                  <a:txBody>
                    <a:bodyPr/>
                    <a:lstStyle/>
                    <a:p>
                      <a:r>
                        <a:rPr lang="en-US" sz="1000"/>
                        <a:t>83</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tc>
                  <a:txBody>
                    <a:bodyPr/>
                    <a:lstStyle/>
                    <a:p>
                      <a:r>
                        <a:rPr lang="en-US" sz="1000"/>
                        <a:t>85</a:t>
                      </a:r>
                      <a:endParaRPr lang="en-US" sz="1000"/>
                    </a:p>
                  </a:txBody>
                  <a:tcPr/>
                </a:tc>
                <a:extLst>
                  <a:ext uri="{0D108BD9-81ED-4DB2-BD59-A6C34878D82A}">
                    <a16:rowId xmlns:a16="http://schemas.microsoft.com/office/drawing/2014/main" val="3480636053"/>
                  </a:ext>
                </a:extLst>
              </a:tr>
              <a:tr h="370840">
                <a:tc>
                  <a:txBody>
                    <a:bodyPr/>
                    <a:lstStyle/>
                    <a:p>
                      <a:r>
                        <a:rPr lang="ar-AE" sz="1000"/>
                        <a:t>#بخطوة_وحدة</a:t>
                      </a:r>
                      <a:endParaRPr lang="en-US" sz="1000"/>
                    </a:p>
                  </a:txBody>
                  <a:tcPr/>
                </a:tc>
                <a:tc>
                  <a:txBody>
                    <a:bodyPr/>
                    <a:lstStyle/>
                    <a:p>
                      <a:r>
                        <a:rPr lang="en-US" sz="1000"/>
                        <a:t>1</a:t>
                      </a:r>
                      <a:endParaRPr lang="en-US" sz="1000"/>
                    </a:p>
                  </a:txBody>
                  <a:tcPr/>
                </a:tc>
                <a:tc>
                  <a:txBody>
                    <a:bodyPr/>
                    <a:lstStyle/>
                    <a:p>
                      <a:r>
                        <a:rPr lang="en-US" sz="1000"/>
                        <a:t>3</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2023709933"/>
                  </a:ext>
                </a:extLst>
              </a:tr>
              <a:tr h="370840">
                <a:tc>
                  <a:txBody>
                    <a:bodyPr/>
                    <a:lstStyle/>
                    <a:p>
                      <a:r>
                        <a:rPr lang="ar-AE" sz="1000"/>
                        <a:t>#هلا_بالتصوير</a:t>
                      </a:r>
                      <a:endParaRPr lang="en-US" sz="1000"/>
                    </a:p>
                  </a:txBody>
                  <a:tcPr/>
                </a:tc>
                <a:tc>
                  <a:txBody>
                    <a:bodyPr/>
                    <a:lstStyle/>
                    <a:p>
                      <a:r>
                        <a:rPr lang="en-US" sz="1000"/>
                        <a:t>1</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3129687214"/>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31904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By Country Table - 1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661979614"/>
                    </a:ext>
                  </a:extLst>
                </a:gridCol>
                <a:gridCol w="822960">
                  <a:extLst>
                    <a:ext uri="{9D8B030D-6E8A-4147-A177-3AD203B41FA5}">
                      <a16:colId xmlns:a16="http://schemas.microsoft.com/office/drawing/2014/main" val="1691655183"/>
                    </a:ext>
                  </a:extLst>
                </a:gridCol>
                <a:gridCol w="822960">
                  <a:extLst>
                    <a:ext uri="{9D8B030D-6E8A-4147-A177-3AD203B41FA5}">
                      <a16:colId xmlns:a16="http://schemas.microsoft.com/office/drawing/2014/main" val="3585824047"/>
                    </a:ext>
                  </a:extLst>
                </a:gridCol>
                <a:gridCol w="822960">
                  <a:extLst>
                    <a:ext uri="{9D8B030D-6E8A-4147-A177-3AD203B41FA5}">
                      <a16:colId xmlns:a16="http://schemas.microsoft.com/office/drawing/2014/main" val="2405703074"/>
                    </a:ext>
                  </a:extLst>
                </a:gridCol>
                <a:gridCol w="822960">
                  <a:extLst>
                    <a:ext uri="{9D8B030D-6E8A-4147-A177-3AD203B41FA5}">
                      <a16:colId xmlns:a16="http://schemas.microsoft.com/office/drawing/2014/main" val="3221658358"/>
                    </a:ext>
                  </a:extLst>
                </a:gridCol>
              </a:tblGrid>
              <a:tr h="370840">
                <a:tc>
                  <a:txBody>
                    <a:bodyPr/>
                    <a:lstStyle/>
                    <a:p>
                      <a:r>
                        <a:rPr lang="en-US" sz="1000"/>
                        <a:t>Country</a:t>
                      </a:r>
                      <a:endParaRPr lang="en-US" sz="1000"/>
                    </a:p>
                  </a:txBody>
                  <a:tcPr/>
                </a:tc>
                <a:tc>
                  <a:txBody>
                    <a:bodyPr/>
                    <a:lstStyle/>
                    <a:p>
                      <a:r>
                        <a:rPr lang="en-US" sz="1000"/>
                        <a:t>Fans</a:t>
                      </a:r>
                      <a:endParaRPr lang="en-US" sz="1000"/>
                    </a:p>
                  </a:txBody>
                  <a:tcPr/>
                </a:tc>
                <a:tc>
                  <a:txBody>
                    <a:bodyPr/>
                    <a:lstStyle/>
                    <a:p>
                      <a:r>
                        <a:rPr lang="en-US" sz="1000"/>
                        <a:t>Share</a:t>
                      </a:r>
                      <a:endParaRPr lang="en-US" sz="1000"/>
                    </a:p>
                  </a:txBody>
                  <a:tcPr/>
                </a:tc>
                <a:tc>
                  <a:txBody>
                    <a:bodyPr/>
                    <a:lstStyle/>
                    <a:p>
                      <a:r>
                        <a:rPr lang="en-US" sz="1000"/>
                        <a:t>Change (+/-)</a:t>
                      </a:r>
                      <a:endParaRPr lang="en-US" sz="1000"/>
                    </a:p>
                  </a:txBody>
                  <a:tcPr/>
                </a:tc>
                <a:tc>
                  <a:txBody>
                    <a:bodyPr/>
                    <a:lstStyle/>
                    <a:p>
                      <a:r>
                        <a:rPr lang="en-US" sz="1000"/>
                        <a:t>Change (%)</a:t>
                      </a:r>
                      <a:endParaRPr lang="en-US" sz="1000"/>
                    </a:p>
                  </a:txBody>
                  <a:tcPr/>
                </a:tc>
                <a:extLst>
                  <a:ext uri="{0D108BD9-81ED-4DB2-BD59-A6C34878D82A}">
                    <a16:rowId xmlns:a16="http://schemas.microsoft.com/office/drawing/2014/main" val="3065535810"/>
                  </a:ext>
                </a:extLst>
              </a:tr>
              <a:tr h="370840">
                <a:tc>
                  <a:txBody>
                    <a:bodyPr/>
                    <a:lstStyle/>
                    <a:p>
                      <a:r>
                        <a:rPr lang="en-US" sz="1000"/>
                        <a:t>United Arab Emirates</a:t>
                      </a:r>
                      <a:endParaRPr lang="en-US" sz="1000"/>
                    </a:p>
                  </a:txBody>
                  <a:tcPr/>
                </a:tc>
                <a:tc>
                  <a:txBody>
                    <a:bodyPr/>
                    <a:lstStyle/>
                    <a:p>
                      <a:r>
                        <a:rPr lang="en-US" sz="1000"/>
                        <a:t>5176</a:t>
                      </a:r>
                      <a:endParaRPr lang="en-US" sz="1000"/>
                    </a:p>
                  </a:txBody>
                  <a:tcPr/>
                </a:tc>
                <a:tc>
                  <a:txBody>
                    <a:bodyPr/>
                    <a:lstStyle/>
                    <a:p>
                      <a:r>
                        <a:rPr lang="en-US" sz="1000"/>
                        <a:t>1.0%</a:t>
                      </a:r>
                      <a:endParaRPr lang="en-US" sz="1000"/>
                    </a:p>
                  </a:txBody>
                  <a:tcPr/>
                </a:tc>
                <a:tc>
                  <a:txBody>
                    <a:bodyPr/>
                    <a:lstStyle/>
                    <a:p>
                      <a:r>
                        <a:rPr lang="en-US" sz="1000"/>
                        <a:t>7</a:t>
                      </a:r>
                      <a:endParaRPr lang="en-US" sz="1000"/>
                    </a:p>
                  </a:txBody>
                  <a:tcPr/>
                </a:tc>
                <a:tc>
                  <a:txBody>
                    <a:bodyPr/>
                    <a:lstStyle/>
                    <a:p>
                      <a:r>
                        <a:rPr lang="en-US" sz="1000"/>
                        <a:t>9.0%</a:t>
                      </a:r>
                      <a:endParaRPr lang="en-US" sz="1000"/>
                    </a:p>
                  </a:txBody>
                  <a:tcPr/>
                </a:tc>
                <a:extLst>
                  <a:ext uri="{0D108BD9-81ED-4DB2-BD59-A6C34878D82A}">
                    <a16:rowId xmlns:a16="http://schemas.microsoft.com/office/drawing/2014/main" val="3999880539"/>
                  </a:ext>
                </a:extLst>
              </a:tr>
              <a:tr h="370840">
                <a:tc>
                  <a:txBody>
                    <a:bodyPr/>
                    <a:lstStyle/>
                    <a:p>
                      <a:r>
                        <a:rPr lang="en-US" sz="1000"/>
                        <a:t>Afghanistan</a:t>
                      </a:r>
                      <a:endParaRPr lang="en-US" sz="1000"/>
                    </a:p>
                  </a:txBody>
                  <a:tcPr/>
                </a:tc>
                <a:tc>
                  <a:txBody>
                    <a:bodyPr/>
                    <a:lstStyle/>
                    <a:p>
                      <a:r>
                        <a:rPr lang="en-US" sz="1000"/>
                        <a:t>351</a:t>
                      </a:r>
                      <a:endParaRPr lang="en-US" sz="1000"/>
                    </a:p>
                  </a:txBody>
                  <a:tcPr/>
                </a:tc>
                <a:tc>
                  <a:txBody>
                    <a:bodyPr/>
                    <a:lstStyle/>
                    <a:p>
                      <a:r>
                        <a:rPr lang="en-US" sz="1000"/>
                        <a:t>0.1%</a:t>
                      </a:r>
                      <a:endParaRPr lang="en-US" sz="1000"/>
                    </a:p>
                  </a:txBody>
                  <a:tcPr/>
                </a:tc>
                <a:tc>
                  <a:txBody>
                    <a:bodyPr/>
                    <a:lstStyle/>
                    <a:p>
                      <a:r>
                        <a:rPr lang="en-US" sz="1000"/>
                        <a:t>-1</a:t>
                      </a:r>
                      <a:endParaRPr lang="en-US" sz="1000"/>
                    </a:p>
                  </a:txBody>
                  <a:tcPr/>
                </a:tc>
                <a:tc>
                  <a:txBody>
                    <a:bodyPr/>
                    <a:lstStyle/>
                    <a:p>
                      <a:r>
                        <a:rPr lang="en-US" sz="1000"/>
                        <a:t>-10.0%</a:t>
                      </a:r>
                      <a:endParaRPr lang="en-US" sz="1000"/>
                    </a:p>
                  </a:txBody>
                  <a:tcPr/>
                </a:tc>
                <a:extLst>
                  <a:ext uri="{0D108BD9-81ED-4DB2-BD59-A6C34878D82A}">
                    <a16:rowId xmlns:a16="http://schemas.microsoft.com/office/drawing/2014/main" val="1613424393"/>
                  </a:ext>
                </a:extLst>
              </a:tr>
              <a:tr h="370840">
                <a:tc>
                  <a:txBody>
                    <a:bodyPr/>
                    <a:lstStyle/>
                    <a:p>
                      <a:r>
                        <a:rPr lang="en-US" sz="1000"/>
                        <a:t>Argentina</a:t>
                      </a:r>
                      <a:endParaRPr lang="en-US" sz="1000"/>
                    </a:p>
                  </a:txBody>
                  <a:tcPr/>
                </a:tc>
                <a:tc>
                  <a:txBody>
                    <a:bodyPr/>
                    <a:lstStyle/>
                    <a:p>
                      <a:r>
                        <a:rPr lang="en-US" sz="1000"/>
                        <a:t>127</a:t>
                      </a:r>
                      <a:endParaRPr lang="en-US" sz="1000"/>
                    </a:p>
                  </a:txBody>
                  <a:tcPr/>
                </a:tc>
                <a:tc>
                  <a:txBody>
                    <a:bodyPr/>
                    <a:lstStyle/>
                    <a:p>
                      <a:r>
                        <a:rPr lang="en-US" sz="1000"/>
                        <a:t>0.0%</a:t>
                      </a:r>
                      <a:endParaRPr lang="en-US" sz="1000"/>
                    </a:p>
                  </a:txBody>
                  <a:tcPr/>
                </a:tc>
                <a:tc>
                  <a:txBody>
                    <a:bodyPr/>
                    <a:lstStyle/>
                    <a:p>
                      <a:r>
                        <a:rPr lang="en-US" sz="1000"/>
                        <a:t>n/a</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937944961"/>
                  </a:ext>
                </a:extLst>
              </a:tr>
              <a:tr h="370840">
                <a:tc>
                  <a:txBody>
                    <a:bodyPr/>
                    <a:lstStyle/>
                    <a:p>
                      <a:r>
                        <a:rPr lang="en-US" sz="1000"/>
                        <a:t>Austria</a:t>
                      </a:r>
                      <a:endParaRPr lang="en-US" sz="1000"/>
                    </a:p>
                  </a:txBody>
                  <a:tcPr/>
                </a:tc>
                <a:tc>
                  <a:txBody>
                    <a:bodyPr/>
                    <a:lstStyle/>
                    <a:p>
                      <a:r>
                        <a:rPr lang="en-US" sz="1000"/>
                        <a:t>n/a</a:t>
                      </a:r>
                      <a:endParaRPr lang="en-US" sz="1000"/>
                    </a:p>
                  </a:txBody>
                  <a:tcPr/>
                </a:tc>
                <a:tc>
                  <a:txBody>
                    <a:bodyPr/>
                    <a:lstStyle/>
                    <a:p>
                      <a:r>
                        <a:rPr lang="en-US" sz="1000"/>
                        <a:t>0.0%</a:t>
                      </a:r>
                      <a:endParaRPr lang="en-US" sz="1000"/>
                    </a:p>
                  </a:txBody>
                  <a:tcPr/>
                </a:tc>
                <a:tc>
                  <a:txBody>
                    <a:bodyPr/>
                    <a:lstStyle/>
                    <a:p>
                      <a:r>
                        <a:rPr lang="en-US" sz="1000"/>
                        <a:t>n/a</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834597888"/>
                  </a:ext>
                </a:extLst>
              </a:tr>
              <a:tr h="370840">
                <a:tc>
                  <a:txBody>
                    <a:bodyPr/>
                    <a:lstStyle/>
                    <a:p>
                      <a:r>
                        <a:rPr lang="en-US" sz="1000"/>
                        <a:t>Australia</a:t>
                      </a:r>
                      <a:endParaRPr lang="en-US" sz="1000"/>
                    </a:p>
                  </a:txBody>
                  <a:tcPr/>
                </a:tc>
                <a:tc>
                  <a:txBody>
                    <a:bodyPr/>
                    <a:lstStyle/>
                    <a:p>
                      <a:r>
                        <a:rPr lang="en-US" sz="1000"/>
                        <a:t>594</a:t>
                      </a:r>
                      <a:endParaRPr lang="en-US" sz="1000"/>
                    </a:p>
                  </a:txBody>
                  <a:tcPr/>
                </a:tc>
                <a:tc>
                  <a:txBody>
                    <a:bodyPr/>
                    <a:lstStyle/>
                    <a:p>
                      <a:r>
                        <a:rPr lang="en-US" sz="1000"/>
                        <a:t>0.1%</a:t>
                      </a:r>
                      <a:endParaRPr lang="en-US" sz="1000"/>
                    </a:p>
                  </a:txBody>
                  <a:tcPr/>
                </a:tc>
                <a:tc>
                  <a:txBody>
                    <a:bodyPr/>
                    <a:lstStyle/>
                    <a:p>
                      <a:r>
                        <a:rPr lang="en-US" sz="1000"/>
                        <a:t>0</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059294902"/>
                  </a:ext>
                </a:extLst>
              </a:tr>
              <a:tr h="370840">
                <a:tc>
                  <a:txBody>
                    <a:bodyPr/>
                    <a:lstStyle/>
                    <a:p>
                      <a:r>
                        <a:rPr lang="en-US" sz="1000"/>
                        <a:t>Bangladesh</a:t>
                      </a:r>
                      <a:endParaRPr lang="en-US" sz="1000"/>
                    </a:p>
                  </a:txBody>
                  <a:tcPr/>
                </a:tc>
                <a:tc>
                  <a:txBody>
                    <a:bodyPr/>
                    <a:lstStyle/>
                    <a:p>
                      <a:r>
                        <a:rPr lang="en-US" sz="1000"/>
                        <a:t>2679</a:t>
                      </a:r>
                      <a:endParaRPr lang="en-US" sz="1000"/>
                    </a:p>
                  </a:txBody>
                  <a:tcPr/>
                </a:tc>
                <a:tc>
                  <a:txBody>
                    <a:bodyPr/>
                    <a:lstStyle/>
                    <a:p>
                      <a:r>
                        <a:rPr lang="en-US" sz="1000"/>
                        <a:t>0.5%</a:t>
                      </a:r>
                      <a:endParaRPr lang="en-US" sz="1000"/>
                    </a:p>
                  </a:txBody>
                  <a:tcPr/>
                </a:tc>
                <a:tc>
                  <a:txBody>
                    <a:bodyPr/>
                    <a:lstStyle/>
                    <a:p>
                      <a:r>
                        <a:rPr lang="en-US" sz="1000"/>
                        <a:t>0</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430924332"/>
                  </a:ext>
                </a:extLst>
              </a:tr>
              <a:tr h="370840">
                <a:tc>
                  <a:txBody>
                    <a:bodyPr/>
                    <a:lstStyle/>
                    <a:p>
                      <a:r>
                        <a:rPr lang="en-US" sz="1000"/>
                        <a:t>Bahrain</a:t>
                      </a:r>
                      <a:endParaRPr lang="en-US" sz="1000"/>
                    </a:p>
                  </a:txBody>
                  <a:tcPr/>
                </a:tc>
                <a:tc>
                  <a:txBody>
                    <a:bodyPr/>
                    <a:lstStyle/>
                    <a:p>
                      <a:r>
                        <a:rPr lang="en-US" sz="1000"/>
                        <a:t>801</a:t>
                      </a:r>
                      <a:endParaRPr lang="en-US" sz="1000"/>
                    </a:p>
                  </a:txBody>
                  <a:tcPr/>
                </a:tc>
                <a:tc>
                  <a:txBody>
                    <a:bodyPr/>
                    <a:lstStyle/>
                    <a:p>
                      <a:r>
                        <a:rPr lang="en-US" sz="1000"/>
                        <a:t>0.1%</a:t>
                      </a:r>
                      <a:endParaRPr lang="en-US" sz="1000"/>
                    </a:p>
                  </a:txBody>
                  <a:tcPr/>
                </a:tc>
                <a:tc>
                  <a:txBody>
                    <a:bodyPr/>
                    <a:lstStyle/>
                    <a:p>
                      <a:r>
                        <a:rPr lang="en-US" sz="1000"/>
                        <a:t>0</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4175465239"/>
                  </a:ext>
                </a:extLst>
              </a:tr>
              <a:tr h="370840">
                <a:tc>
                  <a:txBody>
                    <a:bodyPr/>
                    <a:lstStyle/>
                    <a:p>
                      <a:r>
                        <a:rPr lang="en-US" sz="1000"/>
                        <a:t>Benin</a:t>
                      </a:r>
                      <a:endParaRPr lang="en-US" sz="1000"/>
                    </a:p>
                  </a:txBody>
                  <a:tcPr/>
                </a:tc>
                <a:tc>
                  <a:txBody>
                    <a:bodyPr/>
                    <a:lstStyle/>
                    <a:p>
                      <a:r>
                        <a:rPr lang="en-US" sz="1000"/>
                        <a:t>2</a:t>
                      </a:r>
                      <a:endParaRPr lang="en-US" sz="1000"/>
                    </a:p>
                  </a:txBody>
                  <a:tcPr/>
                </a:tc>
                <a:tc>
                  <a:txBody>
                    <a:bodyPr/>
                    <a:lstStyle/>
                    <a:p>
                      <a:r>
                        <a:rPr lang="en-US" sz="1000"/>
                        <a:t>0.0%</a:t>
                      </a:r>
                      <a:endParaRPr lang="en-US" sz="1000"/>
                    </a:p>
                  </a:txBody>
                  <a:tcPr/>
                </a:tc>
                <a:tc>
                  <a:txBody>
                    <a:bodyPr/>
                    <a:lstStyle/>
                    <a:p>
                      <a:r>
                        <a:rPr lang="en-US" sz="1000"/>
                        <a:t>0</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163052970"/>
                  </a:ext>
                </a:extLst>
              </a:tr>
              <a:tr h="370840">
                <a:tc>
                  <a:txBody>
                    <a:bodyPr/>
                    <a:lstStyle/>
                    <a:p>
                      <a:r>
                        <a:rPr lang="en-US" sz="1000"/>
                        <a:t>Brazil</a:t>
                      </a:r>
                      <a:endParaRPr lang="en-US" sz="1000"/>
                    </a:p>
                  </a:txBody>
                  <a:tcPr/>
                </a:tc>
                <a:tc>
                  <a:txBody>
                    <a:bodyPr/>
                    <a:lstStyle/>
                    <a:p>
                      <a:r>
                        <a:rPr lang="en-US" sz="1000"/>
                        <a:t>340</a:t>
                      </a:r>
                      <a:endParaRPr lang="en-US" sz="1000"/>
                    </a:p>
                  </a:txBody>
                  <a:tcPr/>
                </a:tc>
                <a:tc>
                  <a:txBody>
                    <a:bodyPr/>
                    <a:lstStyle/>
                    <a:p>
                      <a:r>
                        <a:rPr lang="en-US" sz="1000"/>
                        <a:t>0.1%</a:t>
                      </a:r>
                      <a:endParaRPr lang="en-US" sz="1000"/>
                    </a:p>
                  </a:txBody>
                  <a:tcPr/>
                </a:tc>
                <a:tc>
                  <a:txBody>
                    <a:bodyPr/>
                    <a:lstStyle/>
                    <a:p>
                      <a:r>
                        <a:rPr lang="en-US" sz="1000"/>
                        <a:t>n/a</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763452193"/>
                  </a:ext>
                </a:extLst>
              </a:tr>
              <a:tr h="370840">
                <a:tc>
                  <a:txBody>
                    <a:bodyPr/>
                    <a:lstStyle/>
                    <a:p>
                      <a:r>
                        <a:rPr lang="en-US" sz="1000"/>
                        <a:t>Canada</a:t>
                      </a:r>
                      <a:endParaRPr lang="en-US" sz="1000"/>
                    </a:p>
                  </a:txBody>
                  <a:tcPr/>
                </a:tc>
                <a:tc>
                  <a:txBody>
                    <a:bodyPr/>
                    <a:lstStyle/>
                    <a:p>
                      <a:r>
                        <a:rPr lang="en-US" sz="1000"/>
                        <a:t>1554</a:t>
                      </a:r>
                      <a:endParaRPr lang="en-US" sz="1000"/>
                    </a:p>
                  </a:txBody>
                  <a:tcPr/>
                </a:tc>
                <a:tc>
                  <a:txBody>
                    <a:bodyPr/>
                    <a:lstStyle/>
                    <a:p>
                      <a:r>
                        <a:rPr lang="en-US" sz="1000"/>
                        <a:t>0.3%</a:t>
                      </a:r>
                      <a:endParaRPr lang="en-US" sz="1000"/>
                    </a:p>
                  </a:txBody>
                  <a:tcPr/>
                </a:tc>
                <a:tc>
                  <a:txBody>
                    <a:bodyPr/>
                    <a:lstStyle/>
                    <a:p>
                      <a:r>
                        <a:rPr lang="en-US" sz="1000"/>
                        <a:t>-1</a:t>
                      </a:r>
                      <a:endParaRPr lang="en-US" sz="1000"/>
                    </a:p>
                  </a:txBody>
                  <a:tcPr/>
                </a:tc>
                <a:tc>
                  <a:txBody>
                    <a:bodyPr/>
                    <a:lstStyle/>
                    <a:p>
                      <a:r>
                        <a:rPr lang="en-US" sz="1000"/>
                        <a:t>-3.6%</a:t>
                      </a:r>
                      <a:endParaRPr lang="en-US" sz="1000"/>
                    </a:p>
                  </a:txBody>
                  <a:tcPr/>
                </a:tc>
                <a:extLst>
                  <a:ext uri="{0D108BD9-81ED-4DB2-BD59-A6C34878D82A}">
                    <a16:rowId xmlns:a16="http://schemas.microsoft.com/office/drawing/2014/main" val="3977040513"/>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24291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By Country Table - 2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222143862"/>
                    </a:ext>
                  </a:extLst>
                </a:gridCol>
                <a:gridCol w="822960">
                  <a:extLst>
                    <a:ext uri="{9D8B030D-6E8A-4147-A177-3AD203B41FA5}">
                      <a16:colId xmlns:a16="http://schemas.microsoft.com/office/drawing/2014/main" val="3418710521"/>
                    </a:ext>
                  </a:extLst>
                </a:gridCol>
                <a:gridCol w="822960">
                  <a:extLst>
                    <a:ext uri="{9D8B030D-6E8A-4147-A177-3AD203B41FA5}">
                      <a16:colId xmlns:a16="http://schemas.microsoft.com/office/drawing/2014/main" val="686477047"/>
                    </a:ext>
                  </a:extLst>
                </a:gridCol>
                <a:gridCol w="822960">
                  <a:extLst>
                    <a:ext uri="{9D8B030D-6E8A-4147-A177-3AD203B41FA5}">
                      <a16:colId xmlns:a16="http://schemas.microsoft.com/office/drawing/2014/main" val="3533853647"/>
                    </a:ext>
                  </a:extLst>
                </a:gridCol>
                <a:gridCol w="822960">
                  <a:extLst>
                    <a:ext uri="{9D8B030D-6E8A-4147-A177-3AD203B41FA5}">
                      <a16:colId xmlns:a16="http://schemas.microsoft.com/office/drawing/2014/main" val="1751682441"/>
                    </a:ext>
                  </a:extLst>
                </a:gridCol>
              </a:tblGrid>
              <a:tr h="370840">
                <a:tc>
                  <a:txBody>
                    <a:bodyPr/>
                    <a:lstStyle/>
                    <a:p>
                      <a:r>
                        <a:rPr lang="en-US" sz="1000"/>
                        <a:t>Country</a:t>
                      </a:r>
                      <a:endParaRPr lang="en-US" sz="1000"/>
                    </a:p>
                  </a:txBody>
                  <a:tcPr/>
                </a:tc>
                <a:tc>
                  <a:txBody>
                    <a:bodyPr/>
                    <a:lstStyle/>
                    <a:p>
                      <a:r>
                        <a:rPr lang="en-US" sz="1000"/>
                        <a:t>Fans</a:t>
                      </a:r>
                      <a:endParaRPr lang="en-US" sz="1000"/>
                    </a:p>
                  </a:txBody>
                  <a:tcPr/>
                </a:tc>
                <a:tc>
                  <a:txBody>
                    <a:bodyPr/>
                    <a:lstStyle/>
                    <a:p>
                      <a:r>
                        <a:rPr lang="en-US" sz="1000"/>
                        <a:t>Share</a:t>
                      </a:r>
                      <a:endParaRPr lang="en-US" sz="1000"/>
                    </a:p>
                  </a:txBody>
                  <a:tcPr/>
                </a:tc>
                <a:tc>
                  <a:txBody>
                    <a:bodyPr/>
                    <a:lstStyle/>
                    <a:p>
                      <a:r>
                        <a:rPr lang="en-US" sz="1000"/>
                        <a:t>Change (+/-)</a:t>
                      </a:r>
                      <a:endParaRPr lang="en-US" sz="1000"/>
                    </a:p>
                  </a:txBody>
                  <a:tcPr/>
                </a:tc>
                <a:tc>
                  <a:txBody>
                    <a:bodyPr/>
                    <a:lstStyle/>
                    <a:p>
                      <a:r>
                        <a:rPr lang="en-US" sz="1000"/>
                        <a:t>Change (%)</a:t>
                      </a:r>
                      <a:endParaRPr lang="en-US" sz="1000"/>
                    </a:p>
                  </a:txBody>
                  <a:tcPr/>
                </a:tc>
                <a:extLst>
                  <a:ext uri="{0D108BD9-81ED-4DB2-BD59-A6C34878D82A}">
                    <a16:rowId xmlns:a16="http://schemas.microsoft.com/office/drawing/2014/main" val="2824187020"/>
                  </a:ext>
                </a:extLst>
              </a:tr>
              <a:tr h="370840">
                <a:tc>
                  <a:txBody>
                    <a:bodyPr/>
                    <a:lstStyle/>
                    <a:p>
                      <a:r>
                        <a:rPr lang="en-US" sz="1000"/>
                        <a:t>Chile</a:t>
                      </a:r>
                      <a:endParaRPr lang="en-US" sz="1000"/>
                    </a:p>
                  </a:txBody>
                  <a:tcPr/>
                </a:tc>
                <a:tc>
                  <a:txBody>
                    <a:bodyPr/>
                    <a:lstStyle/>
                    <a:p>
                      <a:r>
                        <a:rPr lang="en-US" sz="1000"/>
                        <a:t>296</a:t>
                      </a:r>
                      <a:endParaRPr lang="en-US" sz="1000"/>
                    </a:p>
                  </a:txBody>
                  <a:tcPr/>
                </a:tc>
                <a:tc>
                  <a:txBody>
                    <a:bodyPr/>
                    <a:lstStyle/>
                    <a:p>
                      <a:r>
                        <a:rPr lang="en-US" sz="1000"/>
                        <a:t>0.1%</a:t>
                      </a:r>
                      <a:endParaRPr lang="en-US" sz="1000"/>
                    </a:p>
                  </a:txBody>
                  <a:tcPr/>
                </a:tc>
                <a:tc>
                  <a:txBody>
                    <a:bodyPr/>
                    <a:lstStyle/>
                    <a:p>
                      <a:r>
                        <a:rPr lang="en-US" sz="1000"/>
                        <a:t>0</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834106606"/>
                  </a:ext>
                </a:extLst>
              </a:tr>
              <a:tr h="370840">
                <a:tc>
                  <a:txBody>
                    <a:bodyPr/>
                    <a:lstStyle/>
                    <a:p>
                      <a:r>
                        <a:rPr lang="en-US" sz="1000"/>
                        <a:t>China</a:t>
                      </a:r>
                      <a:endParaRPr lang="en-US" sz="1000"/>
                    </a:p>
                  </a:txBody>
                  <a:tcPr/>
                </a:tc>
                <a:tc>
                  <a:txBody>
                    <a:bodyPr/>
                    <a:lstStyle/>
                    <a:p>
                      <a:r>
                        <a:rPr lang="en-US" sz="1000"/>
                        <a:t>10</a:t>
                      </a:r>
                      <a:endParaRPr lang="en-US" sz="1000"/>
                    </a:p>
                  </a:txBody>
                  <a:tcPr/>
                </a:tc>
                <a:tc>
                  <a:txBody>
                    <a:bodyPr/>
                    <a:lstStyle/>
                    <a:p>
                      <a:r>
                        <a:rPr lang="en-US" sz="1000"/>
                        <a:t>0.0%</a:t>
                      </a:r>
                      <a:endParaRPr lang="en-US" sz="1000"/>
                    </a:p>
                  </a:txBody>
                  <a:tcPr/>
                </a:tc>
                <a:tc>
                  <a:txBody>
                    <a:bodyPr/>
                    <a:lstStyle/>
                    <a:p>
                      <a:r>
                        <a:rPr lang="en-US" sz="1000"/>
                        <a:t>0</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492104533"/>
                  </a:ext>
                </a:extLst>
              </a:tr>
              <a:tr h="370840">
                <a:tc>
                  <a:txBody>
                    <a:bodyPr/>
                    <a:lstStyle/>
                    <a:p>
                      <a:r>
                        <a:rPr lang="en-US" sz="1000"/>
                        <a:t>Colombia</a:t>
                      </a:r>
                      <a:endParaRPr lang="en-US" sz="1000"/>
                    </a:p>
                  </a:txBody>
                  <a:tcPr/>
                </a:tc>
                <a:tc>
                  <a:txBody>
                    <a:bodyPr/>
                    <a:lstStyle/>
                    <a:p>
                      <a:r>
                        <a:rPr lang="en-US" sz="1000"/>
                        <a:t>n/a</a:t>
                      </a:r>
                      <a:endParaRPr lang="en-US" sz="1000"/>
                    </a:p>
                  </a:txBody>
                  <a:tcPr/>
                </a:tc>
                <a:tc>
                  <a:txBody>
                    <a:bodyPr/>
                    <a:lstStyle/>
                    <a:p>
                      <a:r>
                        <a:rPr lang="en-US" sz="1000"/>
                        <a:t>0.0%</a:t>
                      </a:r>
                      <a:endParaRPr lang="en-US" sz="1000"/>
                    </a:p>
                  </a:txBody>
                  <a:tcPr/>
                </a:tc>
                <a:tc>
                  <a:txBody>
                    <a:bodyPr/>
                    <a:lstStyle/>
                    <a:p>
                      <a:r>
                        <a:rPr lang="en-US" sz="1000"/>
                        <a:t>n/a</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659382795"/>
                  </a:ext>
                </a:extLst>
              </a:tr>
              <a:tr h="370840">
                <a:tc>
                  <a:txBody>
                    <a:bodyPr/>
                    <a:lstStyle/>
                    <a:p>
                      <a:r>
                        <a:rPr lang="en-US" sz="1000"/>
                        <a:t>Cyprus</a:t>
                      </a:r>
                      <a:endParaRPr lang="en-US" sz="1000"/>
                    </a:p>
                  </a:txBody>
                  <a:tcPr/>
                </a:tc>
                <a:tc>
                  <a:txBody>
                    <a:bodyPr/>
                    <a:lstStyle/>
                    <a:p>
                      <a:r>
                        <a:rPr lang="en-US" sz="1000"/>
                        <a:t>75</a:t>
                      </a:r>
                      <a:endParaRPr lang="en-US" sz="1000"/>
                    </a:p>
                  </a:txBody>
                  <a:tcPr/>
                </a:tc>
                <a:tc>
                  <a:txBody>
                    <a:bodyPr/>
                    <a:lstStyle/>
                    <a:p>
                      <a:r>
                        <a:rPr lang="en-US" sz="1000"/>
                        <a:t>0.0%</a:t>
                      </a:r>
                      <a:endParaRPr lang="en-US" sz="1000"/>
                    </a:p>
                  </a:txBody>
                  <a:tcPr/>
                </a:tc>
                <a:tc>
                  <a:txBody>
                    <a:bodyPr/>
                    <a:lstStyle/>
                    <a:p>
                      <a:r>
                        <a:rPr lang="en-US" sz="1000"/>
                        <a:t>n/a</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90556794"/>
                  </a:ext>
                </a:extLst>
              </a:tr>
              <a:tr h="370840">
                <a:tc>
                  <a:txBody>
                    <a:bodyPr/>
                    <a:lstStyle/>
                    <a:p>
                      <a:r>
                        <a:rPr lang="en-US" sz="1000"/>
                        <a:t>Germany</a:t>
                      </a:r>
                      <a:endParaRPr lang="en-US" sz="1000"/>
                    </a:p>
                  </a:txBody>
                  <a:tcPr/>
                </a:tc>
                <a:tc>
                  <a:txBody>
                    <a:bodyPr/>
                    <a:lstStyle/>
                    <a:p>
                      <a:r>
                        <a:rPr lang="en-US" sz="1000"/>
                        <a:t>774</a:t>
                      </a:r>
                      <a:endParaRPr lang="en-US" sz="1000"/>
                    </a:p>
                  </a:txBody>
                  <a:tcPr/>
                </a:tc>
                <a:tc>
                  <a:txBody>
                    <a:bodyPr/>
                    <a:lstStyle/>
                    <a:p>
                      <a:r>
                        <a:rPr lang="en-US" sz="1000"/>
                        <a:t>0.1%</a:t>
                      </a:r>
                      <a:endParaRPr lang="en-US" sz="1000"/>
                    </a:p>
                  </a:txBody>
                  <a:tcPr/>
                </a:tc>
                <a:tc>
                  <a:txBody>
                    <a:bodyPr/>
                    <a:lstStyle/>
                    <a:p>
                      <a:r>
                        <a:rPr lang="en-US" sz="1000"/>
                        <a:t>-2</a:t>
                      </a:r>
                      <a:endParaRPr lang="en-US" sz="1000"/>
                    </a:p>
                  </a:txBody>
                  <a:tcPr/>
                </a:tc>
                <a:tc>
                  <a:txBody>
                    <a:bodyPr/>
                    <a:lstStyle/>
                    <a:p>
                      <a:r>
                        <a:rPr lang="en-US" sz="1000"/>
                        <a:t>-15.4%</a:t>
                      </a:r>
                      <a:endParaRPr lang="en-US" sz="1000"/>
                    </a:p>
                  </a:txBody>
                  <a:tcPr/>
                </a:tc>
                <a:extLst>
                  <a:ext uri="{0D108BD9-81ED-4DB2-BD59-A6C34878D82A}">
                    <a16:rowId xmlns:a16="http://schemas.microsoft.com/office/drawing/2014/main" val="3311884072"/>
                  </a:ext>
                </a:extLst>
              </a:tr>
              <a:tr h="370840">
                <a:tc>
                  <a:txBody>
                    <a:bodyPr/>
                    <a:lstStyle/>
                    <a:p>
                      <a:r>
                        <a:rPr lang="en-US" sz="1000"/>
                        <a:t>Djibouti</a:t>
                      </a:r>
                      <a:endParaRPr lang="en-US" sz="1000"/>
                    </a:p>
                  </a:txBody>
                  <a:tcPr/>
                </a:tc>
                <a:tc>
                  <a:txBody>
                    <a:bodyPr/>
                    <a:lstStyle/>
                    <a:p>
                      <a:r>
                        <a:rPr lang="en-US" sz="1000"/>
                        <a:t>n/a</a:t>
                      </a:r>
                      <a:endParaRPr lang="en-US" sz="1000"/>
                    </a:p>
                  </a:txBody>
                  <a:tcPr/>
                </a:tc>
                <a:tc>
                  <a:txBody>
                    <a:bodyPr/>
                    <a:lstStyle/>
                    <a:p>
                      <a:r>
                        <a:rPr lang="en-US" sz="1000"/>
                        <a:t>0.0%</a:t>
                      </a:r>
                      <a:endParaRPr lang="en-US" sz="1000"/>
                    </a:p>
                  </a:txBody>
                  <a:tcPr/>
                </a:tc>
                <a:tc>
                  <a:txBody>
                    <a:bodyPr/>
                    <a:lstStyle/>
                    <a:p>
                      <a:r>
                        <a:rPr lang="en-US" sz="1000"/>
                        <a:t>n/a</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739943721"/>
                  </a:ext>
                </a:extLst>
              </a:tr>
              <a:tr h="370840">
                <a:tc>
                  <a:txBody>
                    <a:bodyPr/>
                    <a:lstStyle/>
                    <a:p>
                      <a:r>
                        <a:rPr lang="en-US" sz="1000"/>
                        <a:t>Algeria</a:t>
                      </a:r>
                      <a:endParaRPr lang="en-US" sz="1000"/>
                    </a:p>
                  </a:txBody>
                  <a:tcPr/>
                </a:tc>
                <a:tc>
                  <a:txBody>
                    <a:bodyPr/>
                    <a:lstStyle/>
                    <a:p>
                      <a:r>
                        <a:rPr lang="en-US" sz="1000"/>
                        <a:t>993</a:t>
                      </a:r>
                      <a:endParaRPr lang="en-US" sz="1000"/>
                    </a:p>
                  </a:txBody>
                  <a:tcPr/>
                </a:tc>
                <a:tc>
                  <a:txBody>
                    <a:bodyPr/>
                    <a:lstStyle/>
                    <a:p>
                      <a:r>
                        <a:rPr lang="en-US" sz="1000"/>
                        <a:t>0.2%</a:t>
                      </a:r>
                      <a:endParaRPr lang="en-US" sz="1000"/>
                    </a:p>
                  </a:txBody>
                  <a:tcPr/>
                </a:tc>
                <a:tc>
                  <a:txBody>
                    <a:bodyPr/>
                    <a:lstStyle/>
                    <a:p>
                      <a:r>
                        <a:rPr lang="en-US" sz="1000"/>
                        <a:t>2</a:t>
                      </a:r>
                      <a:endParaRPr lang="en-US" sz="1000"/>
                    </a:p>
                  </a:txBody>
                  <a:tcPr/>
                </a:tc>
                <a:tc>
                  <a:txBody>
                    <a:bodyPr/>
                    <a:lstStyle/>
                    <a:p>
                      <a:r>
                        <a:rPr lang="en-US" sz="1000"/>
                        <a:t>11.1%</a:t>
                      </a:r>
                      <a:endParaRPr lang="en-US" sz="1000"/>
                    </a:p>
                  </a:txBody>
                  <a:tcPr/>
                </a:tc>
                <a:extLst>
                  <a:ext uri="{0D108BD9-81ED-4DB2-BD59-A6C34878D82A}">
                    <a16:rowId xmlns:a16="http://schemas.microsoft.com/office/drawing/2014/main" val="3799427442"/>
                  </a:ext>
                </a:extLst>
              </a:tr>
              <a:tr h="370840">
                <a:tc>
                  <a:txBody>
                    <a:bodyPr/>
                    <a:lstStyle/>
                    <a:p>
                      <a:r>
                        <a:rPr lang="en-US" sz="1000"/>
                        <a:t>Egypt</a:t>
                      </a:r>
                      <a:endParaRPr lang="en-US" sz="1000"/>
                    </a:p>
                  </a:txBody>
                  <a:tcPr/>
                </a:tc>
                <a:tc>
                  <a:txBody>
                    <a:bodyPr/>
                    <a:lstStyle/>
                    <a:p>
                      <a:r>
                        <a:rPr lang="en-US" sz="1000"/>
                        <a:t>58593</a:t>
                      </a:r>
                      <a:endParaRPr lang="en-US" sz="1000"/>
                    </a:p>
                  </a:txBody>
                  <a:tcPr/>
                </a:tc>
                <a:tc>
                  <a:txBody>
                    <a:bodyPr/>
                    <a:lstStyle/>
                    <a:p>
                      <a:r>
                        <a:rPr lang="en-US" sz="1000"/>
                        <a:t>10.9%</a:t>
                      </a:r>
                      <a:endParaRPr lang="en-US" sz="1000"/>
                    </a:p>
                  </a:txBody>
                  <a:tcPr/>
                </a:tc>
                <a:tc>
                  <a:txBody>
                    <a:bodyPr/>
                    <a:lstStyle/>
                    <a:p>
                      <a:r>
                        <a:rPr lang="en-US" sz="1000"/>
                        <a:t>-7</a:t>
                      </a:r>
                      <a:endParaRPr lang="en-US" sz="1000"/>
                    </a:p>
                  </a:txBody>
                  <a:tcPr/>
                </a:tc>
                <a:tc>
                  <a:txBody>
                    <a:bodyPr/>
                    <a:lstStyle/>
                    <a:p>
                      <a:r>
                        <a:rPr lang="en-US" sz="1000"/>
                        <a:t>-1.3%</a:t>
                      </a:r>
                      <a:endParaRPr lang="en-US" sz="1000"/>
                    </a:p>
                  </a:txBody>
                  <a:tcPr/>
                </a:tc>
                <a:extLst>
                  <a:ext uri="{0D108BD9-81ED-4DB2-BD59-A6C34878D82A}">
                    <a16:rowId xmlns:a16="http://schemas.microsoft.com/office/drawing/2014/main" val="4126095589"/>
                  </a:ext>
                </a:extLst>
              </a:tr>
              <a:tr h="370840">
                <a:tc>
                  <a:txBody>
                    <a:bodyPr/>
                    <a:lstStyle/>
                    <a:p>
                      <a:r>
                        <a:rPr lang="en-US" sz="1000"/>
                        <a:t>Spain</a:t>
                      </a:r>
                      <a:endParaRPr lang="en-US" sz="1000"/>
                    </a:p>
                  </a:txBody>
                  <a:tcPr/>
                </a:tc>
                <a:tc>
                  <a:txBody>
                    <a:bodyPr/>
                    <a:lstStyle/>
                    <a:p>
                      <a:r>
                        <a:rPr lang="en-US" sz="1000"/>
                        <a:t>230</a:t>
                      </a:r>
                      <a:endParaRPr lang="en-US" sz="1000"/>
                    </a:p>
                  </a:txBody>
                  <a:tcPr/>
                </a:tc>
                <a:tc>
                  <a:txBody>
                    <a:bodyPr/>
                    <a:lstStyle/>
                    <a:p>
                      <a:r>
                        <a:rPr lang="en-US" sz="1000"/>
                        <a:t>0.0%</a:t>
                      </a:r>
                      <a:endParaRPr lang="en-US" sz="1000"/>
                    </a:p>
                  </a:txBody>
                  <a:tcPr/>
                </a:tc>
                <a:tc>
                  <a:txBody>
                    <a:bodyPr/>
                    <a:lstStyle/>
                    <a:p>
                      <a:r>
                        <a:rPr lang="en-US" sz="1000"/>
                        <a:t>0</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121638145"/>
                  </a:ext>
                </a:extLst>
              </a:tr>
              <a:tr h="370840">
                <a:tc>
                  <a:txBody>
                    <a:bodyPr/>
                    <a:lstStyle/>
                    <a:p>
                      <a:r>
                        <a:rPr lang="en-US" sz="1000"/>
                        <a:t>Ethiopia</a:t>
                      </a:r>
                      <a:endParaRPr lang="en-US" sz="1000"/>
                    </a:p>
                  </a:txBody>
                  <a:tcPr/>
                </a:tc>
                <a:tc>
                  <a:txBody>
                    <a:bodyPr/>
                    <a:lstStyle/>
                    <a:p>
                      <a:r>
                        <a:rPr lang="en-US" sz="1000"/>
                        <a:t>365</a:t>
                      </a:r>
                      <a:endParaRPr lang="en-US" sz="1000"/>
                    </a:p>
                  </a:txBody>
                  <a:tcPr/>
                </a:tc>
                <a:tc>
                  <a:txBody>
                    <a:bodyPr/>
                    <a:lstStyle/>
                    <a:p>
                      <a:r>
                        <a:rPr lang="en-US" sz="1000"/>
                        <a:t>0.1%</a:t>
                      </a:r>
                      <a:endParaRPr lang="en-US" sz="1000"/>
                    </a:p>
                  </a:txBody>
                  <a:tcPr/>
                </a:tc>
                <a:tc>
                  <a:txBody>
                    <a:bodyPr/>
                    <a:lstStyle/>
                    <a:p>
                      <a:r>
                        <a:rPr lang="en-US" sz="1000"/>
                        <a:t>0</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276941722"/>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8334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By Country Table - 3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098246585"/>
                    </a:ext>
                  </a:extLst>
                </a:gridCol>
                <a:gridCol w="822960">
                  <a:extLst>
                    <a:ext uri="{9D8B030D-6E8A-4147-A177-3AD203B41FA5}">
                      <a16:colId xmlns:a16="http://schemas.microsoft.com/office/drawing/2014/main" val="3609212206"/>
                    </a:ext>
                  </a:extLst>
                </a:gridCol>
                <a:gridCol w="822960">
                  <a:extLst>
                    <a:ext uri="{9D8B030D-6E8A-4147-A177-3AD203B41FA5}">
                      <a16:colId xmlns:a16="http://schemas.microsoft.com/office/drawing/2014/main" val="735757632"/>
                    </a:ext>
                  </a:extLst>
                </a:gridCol>
                <a:gridCol w="822960">
                  <a:extLst>
                    <a:ext uri="{9D8B030D-6E8A-4147-A177-3AD203B41FA5}">
                      <a16:colId xmlns:a16="http://schemas.microsoft.com/office/drawing/2014/main" val="121899158"/>
                    </a:ext>
                  </a:extLst>
                </a:gridCol>
                <a:gridCol w="822960">
                  <a:extLst>
                    <a:ext uri="{9D8B030D-6E8A-4147-A177-3AD203B41FA5}">
                      <a16:colId xmlns:a16="http://schemas.microsoft.com/office/drawing/2014/main" val="1825674179"/>
                    </a:ext>
                  </a:extLst>
                </a:gridCol>
              </a:tblGrid>
              <a:tr h="370840">
                <a:tc>
                  <a:txBody>
                    <a:bodyPr/>
                    <a:lstStyle/>
                    <a:p>
                      <a:r>
                        <a:rPr lang="en-US" sz="1000"/>
                        <a:t>Country</a:t>
                      </a:r>
                      <a:endParaRPr lang="en-US" sz="1000"/>
                    </a:p>
                  </a:txBody>
                  <a:tcPr/>
                </a:tc>
                <a:tc>
                  <a:txBody>
                    <a:bodyPr/>
                    <a:lstStyle/>
                    <a:p>
                      <a:r>
                        <a:rPr lang="en-US" sz="1000"/>
                        <a:t>Fans</a:t>
                      </a:r>
                      <a:endParaRPr lang="en-US" sz="1000"/>
                    </a:p>
                  </a:txBody>
                  <a:tcPr/>
                </a:tc>
                <a:tc>
                  <a:txBody>
                    <a:bodyPr/>
                    <a:lstStyle/>
                    <a:p>
                      <a:r>
                        <a:rPr lang="en-US" sz="1000"/>
                        <a:t>Share</a:t>
                      </a:r>
                      <a:endParaRPr lang="en-US" sz="1000"/>
                    </a:p>
                  </a:txBody>
                  <a:tcPr/>
                </a:tc>
                <a:tc>
                  <a:txBody>
                    <a:bodyPr/>
                    <a:lstStyle/>
                    <a:p>
                      <a:r>
                        <a:rPr lang="en-US" sz="1000"/>
                        <a:t>Change (+/-)</a:t>
                      </a:r>
                      <a:endParaRPr lang="en-US" sz="1000"/>
                    </a:p>
                  </a:txBody>
                  <a:tcPr/>
                </a:tc>
                <a:tc>
                  <a:txBody>
                    <a:bodyPr/>
                    <a:lstStyle/>
                    <a:p>
                      <a:r>
                        <a:rPr lang="en-US" sz="1000"/>
                        <a:t>Change (%)</a:t>
                      </a:r>
                      <a:endParaRPr lang="en-US" sz="1000"/>
                    </a:p>
                  </a:txBody>
                  <a:tcPr/>
                </a:tc>
                <a:extLst>
                  <a:ext uri="{0D108BD9-81ED-4DB2-BD59-A6C34878D82A}">
                    <a16:rowId xmlns:a16="http://schemas.microsoft.com/office/drawing/2014/main" val="3249473799"/>
                  </a:ext>
                </a:extLst>
              </a:tr>
              <a:tr h="370840">
                <a:tc>
                  <a:txBody>
                    <a:bodyPr/>
                    <a:lstStyle/>
                    <a:p>
                      <a:r>
                        <a:rPr lang="en-US" sz="1000"/>
                        <a:t>Fiji</a:t>
                      </a:r>
                      <a:endParaRPr lang="en-US" sz="1000"/>
                    </a:p>
                  </a:txBody>
                  <a:tcPr/>
                </a:tc>
                <a:tc>
                  <a:txBody>
                    <a:bodyPr/>
                    <a:lstStyle/>
                    <a:p>
                      <a:r>
                        <a:rPr lang="en-US" sz="1000"/>
                        <a:t>n/a</a:t>
                      </a:r>
                      <a:endParaRPr lang="en-US" sz="1000"/>
                    </a:p>
                  </a:txBody>
                  <a:tcPr/>
                </a:tc>
                <a:tc>
                  <a:txBody>
                    <a:bodyPr/>
                    <a:lstStyle/>
                    <a:p>
                      <a:r>
                        <a:rPr lang="en-US" sz="1000"/>
                        <a:t>0.0%</a:t>
                      </a:r>
                      <a:endParaRPr lang="en-US" sz="1000"/>
                    </a:p>
                  </a:txBody>
                  <a:tcPr/>
                </a:tc>
                <a:tc>
                  <a:txBody>
                    <a:bodyPr/>
                    <a:lstStyle/>
                    <a:p>
                      <a:r>
                        <a:rPr lang="en-US" sz="1000"/>
                        <a:t>n/a</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307643217"/>
                  </a:ext>
                </a:extLst>
              </a:tr>
              <a:tr h="370840">
                <a:tc>
                  <a:txBody>
                    <a:bodyPr/>
                    <a:lstStyle/>
                    <a:p>
                      <a:r>
                        <a:rPr lang="en-US" sz="1000"/>
                        <a:t>France</a:t>
                      </a:r>
                      <a:endParaRPr lang="en-US" sz="1000"/>
                    </a:p>
                  </a:txBody>
                  <a:tcPr/>
                </a:tc>
                <a:tc>
                  <a:txBody>
                    <a:bodyPr/>
                    <a:lstStyle/>
                    <a:p>
                      <a:r>
                        <a:rPr lang="en-US" sz="1000"/>
                        <a:t>487</a:t>
                      </a:r>
                      <a:endParaRPr lang="en-US" sz="1000"/>
                    </a:p>
                  </a:txBody>
                  <a:tcPr/>
                </a:tc>
                <a:tc>
                  <a:txBody>
                    <a:bodyPr/>
                    <a:lstStyle/>
                    <a:p>
                      <a:r>
                        <a:rPr lang="en-US" sz="1000"/>
                        <a:t>0.1%</a:t>
                      </a:r>
                      <a:endParaRPr lang="en-US" sz="1000"/>
                    </a:p>
                  </a:txBody>
                  <a:tcPr/>
                </a:tc>
                <a:tc>
                  <a:txBody>
                    <a:bodyPr/>
                    <a:lstStyle/>
                    <a:p>
                      <a:r>
                        <a:rPr lang="en-US" sz="1000"/>
                        <a:t>0</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1942020171"/>
                  </a:ext>
                </a:extLst>
              </a:tr>
              <a:tr h="370840">
                <a:tc>
                  <a:txBody>
                    <a:bodyPr/>
                    <a:lstStyle/>
                    <a:p>
                      <a:r>
                        <a:rPr lang="en-US" sz="1000"/>
                        <a:t>United Kingdom</a:t>
                      </a:r>
                      <a:endParaRPr lang="en-US" sz="1000"/>
                    </a:p>
                  </a:txBody>
                  <a:tcPr/>
                </a:tc>
                <a:tc>
                  <a:txBody>
                    <a:bodyPr/>
                    <a:lstStyle/>
                    <a:p>
                      <a:r>
                        <a:rPr lang="en-US" sz="1000"/>
                        <a:t>1728</a:t>
                      </a:r>
                      <a:endParaRPr lang="en-US" sz="1000"/>
                    </a:p>
                  </a:txBody>
                  <a:tcPr/>
                </a:tc>
                <a:tc>
                  <a:txBody>
                    <a:bodyPr/>
                    <a:lstStyle/>
                    <a:p>
                      <a:r>
                        <a:rPr lang="en-US" sz="1000"/>
                        <a:t>0.3%</a:t>
                      </a:r>
                      <a:endParaRPr lang="en-US" sz="1000"/>
                    </a:p>
                  </a:txBody>
                  <a:tcPr/>
                </a:tc>
                <a:tc>
                  <a:txBody>
                    <a:bodyPr/>
                    <a:lstStyle/>
                    <a:p>
                      <a:r>
                        <a:rPr lang="en-US" sz="1000"/>
                        <a:t>0</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414303885"/>
                  </a:ext>
                </a:extLst>
              </a:tr>
              <a:tr h="370840">
                <a:tc>
                  <a:txBody>
                    <a:bodyPr/>
                    <a:lstStyle/>
                    <a:p>
                      <a:r>
                        <a:rPr lang="en-US" sz="1000"/>
                        <a:t>Ghana</a:t>
                      </a:r>
                      <a:endParaRPr lang="en-US" sz="1000"/>
                    </a:p>
                  </a:txBody>
                  <a:tcPr/>
                </a:tc>
                <a:tc>
                  <a:txBody>
                    <a:bodyPr/>
                    <a:lstStyle/>
                    <a:p>
                      <a:r>
                        <a:rPr lang="en-US" sz="1000"/>
                        <a:t>42</a:t>
                      </a:r>
                      <a:endParaRPr lang="en-US" sz="1000"/>
                    </a:p>
                  </a:txBody>
                  <a:tcPr/>
                </a:tc>
                <a:tc>
                  <a:txBody>
                    <a:bodyPr/>
                    <a:lstStyle/>
                    <a:p>
                      <a:r>
                        <a:rPr lang="en-US" sz="1000"/>
                        <a:t>0.0%</a:t>
                      </a:r>
                      <a:endParaRPr lang="en-US" sz="1000"/>
                    </a:p>
                  </a:txBody>
                  <a:tcPr/>
                </a:tc>
                <a:tc>
                  <a:txBody>
                    <a:bodyPr/>
                    <a:lstStyle/>
                    <a:p>
                      <a:r>
                        <a:rPr lang="en-US" sz="1000"/>
                        <a:t>n/a</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4241920643"/>
                  </a:ext>
                </a:extLst>
              </a:tr>
              <a:tr h="370840">
                <a:tc>
                  <a:txBody>
                    <a:bodyPr/>
                    <a:lstStyle/>
                    <a:p>
                      <a:r>
                        <a:rPr lang="en-US" sz="1000"/>
                        <a:t>Hong Kong</a:t>
                      </a:r>
                      <a:endParaRPr lang="en-US" sz="1000"/>
                    </a:p>
                  </a:txBody>
                  <a:tcPr/>
                </a:tc>
                <a:tc>
                  <a:txBody>
                    <a:bodyPr/>
                    <a:lstStyle/>
                    <a:p>
                      <a:r>
                        <a:rPr lang="en-US" sz="1000"/>
                        <a:t>427</a:t>
                      </a:r>
                      <a:endParaRPr lang="en-US" sz="1000"/>
                    </a:p>
                  </a:txBody>
                  <a:tcPr/>
                </a:tc>
                <a:tc>
                  <a:txBody>
                    <a:bodyPr/>
                    <a:lstStyle/>
                    <a:p>
                      <a:r>
                        <a:rPr lang="en-US" sz="1000"/>
                        <a:t>0.1%</a:t>
                      </a:r>
                      <a:endParaRPr lang="en-US" sz="1000"/>
                    </a:p>
                  </a:txBody>
                  <a:tcPr/>
                </a:tc>
                <a:tc>
                  <a:txBody>
                    <a:bodyPr/>
                    <a:lstStyle/>
                    <a:p>
                      <a:r>
                        <a:rPr lang="en-US" sz="1000"/>
                        <a:t>0</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4006815418"/>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61664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- 1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40255844"/>
                    </a:ext>
                  </a:extLst>
                </a:gridCol>
                <a:gridCol w="2468880">
                  <a:extLst>
                    <a:ext uri="{9D8B030D-6E8A-4147-A177-3AD203B41FA5}">
                      <a16:colId xmlns:a16="http://schemas.microsoft.com/office/drawing/2014/main" val="23262298"/>
                    </a:ext>
                  </a:extLst>
                </a:gridCol>
                <a:gridCol w="822960">
                  <a:extLst>
                    <a:ext uri="{9D8B030D-6E8A-4147-A177-3AD203B41FA5}">
                      <a16:colId xmlns:a16="http://schemas.microsoft.com/office/drawing/2014/main" val="633387259"/>
                    </a:ext>
                  </a:extLst>
                </a:gridCol>
                <a:gridCol w="822960">
                  <a:extLst>
                    <a:ext uri="{9D8B030D-6E8A-4147-A177-3AD203B41FA5}">
                      <a16:colId xmlns:a16="http://schemas.microsoft.com/office/drawing/2014/main" val="3830711933"/>
                    </a:ext>
                  </a:extLst>
                </a:gridCol>
                <a:gridCol w="822960">
                  <a:extLst>
                    <a:ext uri="{9D8B030D-6E8A-4147-A177-3AD203B41FA5}">
                      <a16:colId xmlns:a16="http://schemas.microsoft.com/office/drawing/2014/main" val="1197964113"/>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310100421"/>
                  </a:ext>
                </a:extLst>
              </a:tr>
              <a:tr h="370840">
                <a:tc>
                  <a:txBody>
                    <a:bodyPr/>
                    <a:lstStyle/>
                    <a:p>
                      <a:r>
                        <a:rPr lang="en-US" sz="1000"/>
                        <a:t>Abu Saud</a:t>
                      </a:r>
                      <a:endParaRPr lang="en-US" sz="1000"/>
                    </a:p>
                  </a:txBody>
                  <a:tcPr/>
                </a:tc>
                <a:tc>
                  <a:txBody>
                    <a:bodyPr/>
                    <a:lstStyle/>
                    <a:p>
                      <a:r>
                        <a:rPr lang="en-US" sz="1000"/>
                        <a:t>Kuwait Finance House ( KFH ) (38), NBKGroup (12)</a:t>
                      </a:r>
                      <a:endParaRPr lang="en-US" sz="1000"/>
                    </a:p>
                  </a:txBody>
                  <a:tcPr/>
                </a:tc>
                <a:tc>
                  <a:txBody>
                    <a:bodyPr/>
                    <a:lstStyle/>
                    <a:p>
                      <a:r>
                        <a:rPr lang="en-US" sz="1000"/>
                        <a:t>0</a:t>
                      </a:r>
                      <a:endParaRPr lang="en-US" sz="1000"/>
                    </a:p>
                  </a:txBody>
                  <a:tcPr/>
                </a:tc>
                <a:tc>
                  <a:txBody>
                    <a:bodyPr/>
                    <a:lstStyle/>
                    <a:p>
                      <a:r>
                        <a:rPr lang="en-US" sz="1000"/>
                        <a:t>50</a:t>
                      </a:r>
                      <a:endParaRPr lang="en-US" sz="1000"/>
                    </a:p>
                  </a:txBody>
                  <a:tcPr/>
                </a:tc>
                <a:tc>
                  <a:txBody>
                    <a:bodyPr/>
                    <a:lstStyle/>
                    <a:p>
                      <a:r>
                        <a:rPr lang="en-US" sz="1000"/>
                        <a:t>50</a:t>
                      </a:r>
                      <a:endParaRPr lang="en-US" sz="1000"/>
                    </a:p>
                  </a:txBody>
                  <a:tcPr/>
                </a:tc>
                <a:extLst>
                  <a:ext uri="{0D108BD9-81ED-4DB2-BD59-A6C34878D82A}">
                    <a16:rowId xmlns:a16="http://schemas.microsoft.com/office/drawing/2014/main" val="3821993803"/>
                  </a:ext>
                </a:extLst>
              </a:tr>
              <a:tr h="370840">
                <a:tc>
                  <a:txBody>
                    <a:bodyPr/>
                    <a:lstStyle/>
                    <a:p>
                      <a:r>
                        <a:rPr lang="ar-AE" sz="1000"/>
                        <a:t>ابو خديجه</a:t>
                      </a:r>
                      <a:endParaRPr lang="en-US" sz="1000"/>
                    </a:p>
                  </a:txBody>
                  <a:tcPr/>
                </a:tc>
                <a:tc>
                  <a:txBody>
                    <a:bodyPr/>
                    <a:lstStyle/>
                    <a:p>
                      <a:r>
                        <a:rPr lang="en-US" sz="1000"/>
                        <a:t>Kuwait Finance House ( KFH ) (23)</a:t>
                      </a:r>
                      <a:endParaRPr lang="en-US" sz="1000"/>
                    </a:p>
                  </a:txBody>
                  <a:tcPr/>
                </a:tc>
                <a:tc>
                  <a:txBody>
                    <a:bodyPr/>
                    <a:lstStyle/>
                    <a:p>
                      <a:r>
                        <a:rPr lang="en-US" sz="1000"/>
                        <a:t>0</a:t>
                      </a:r>
                      <a:endParaRPr lang="en-US" sz="1000"/>
                    </a:p>
                  </a:txBody>
                  <a:tcPr/>
                </a:tc>
                <a:tc>
                  <a:txBody>
                    <a:bodyPr/>
                    <a:lstStyle/>
                    <a:p>
                      <a:r>
                        <a:rPr lang="en-US" sz="1000"/>
                        <a:t>23</a:t>
                      </a:r>
                      <a:endParaRPr lang="en-US" sz="1000"/>
                    </a:p>
                  </a:txBody>
                  <a:tcPr/>
                </a:tc>
                <a:tc>
                  <a:txBody>
                    <a:bodyPr/>
                    <a:lstStyle/>
                    <a:p>
                      <a:r>
                        <a:rPr lang="en-US" sz="1000"/>
                        <a:t>23</a:t>
                      </a:r>
                      <a:endParaRPr lang="en-US" sz="1000"/>
                    </a:p>
                  </a:txBody>
                  <a:tcPr/>
                </a:tc>
                <a:extLst>
                  <a:ext uri="{0D108BD9-81ED-4DB2-BD59-A6C34878D82A}">
                    <a16:rowId xmlns:a16="http://schemas.microsoft.com/office/drawing/2014/main" val="2716716099"/>
                  </a:ext>
                </a:extLst>
              </a:tr>
              <a:tr h="370840">
                <a:tc>
                  <a:txBody>
                    <a:bodyPr/>
                    <a:lstStyle/>
                    <a:p>
                      <a:r>
                        <a:rPr lang="ar-AE" sz="1000"/>
                        <a:t>اناقة فكر</a:t>
                      </a:r>
                      <a:endParaRPr lang="en-US" sz="1000"/>
                    </a:p>
                  </a:txBody>
                  <a:tcPr/>
                </a:tc>
                <a:tc>
                  <a:txBody>
                    <a:bodyPr/>
                    <a:lstStyle/>
                    <a:p>
                      <a:r>
                        <a:rPr lang="en-US" sz="1000"/>
                        <a:t>NBKGroup (17)</a:t>
                      </a:r>
                      <a:endParaRPr lang="en-US" sz="1000"/>
                    </a:p>
                  </a:txBody>
                  <a:tcPr/>
                </a:tc>
                <a:tc>
                  <a:txBody>
                    <a:bodyPr/>
                    <a:lstStyle/>
                    <a:p>
                      <a:r>
                        <a:rPr lang="en-US" sz="1000"/>
                        <a:t>0</a:t>
                      </a:r>
                      <a:endParaRPr lang="en-US" sz="1000"/>
                    </a:p>
                  </a:txBody>
                  <a:tcPr/>
                </a:tc>
                <a:tc>
                  <a:txBody>
                    <a:bodyPr/>
                    <a:lstStyle/>
                    <a:p>
                      <a:r>
                        <a:rPr lang="en-US" sz="1000"/>
                        <a:t>17</a:t>
                      </a:r>
                      <a:endParaRPr lang="en-US" sz="1000"/>
                    </a:p>
                  </a:txBody>
                  <a:tcPr/>
                </a:tc>
                <a:tc>
                  <a:txBody>
                    <a:bodyPr/>
                    <a:lstStyle/>
                    <a:p>
                      <a:r>
                        <a:rPr lang="en-US" sz="1000"/>
                        <a:t>17</a:t>
                      </a:r>
                      <a:endParaRPr lang="en-US" sz="1000"/>
                    </a:p>
                  </a:txBody>
                  <a:tcPr/>
                </a:tc>
                <a:extLst>
                  <a:ext uri="{0D108BD9-81ED-4DB2-BD59-A6C34878D82A}">
                    <a16:rowId xmlns:a16="http://schemas.microsoft.com/office/drawing/2014/main" val="335690530"/>
                  </a:ext>
                </a:extLst>
              </a:tr>
              <a:tr h="370840">
                <a:tc>
                  <a:txBody>
                    <a:bodyPr/>
                    <a:lstStyle/>
                    <a:p>
                      <a:r>
                        <a:rPr lang="en-US" sz="1000"/>
                        <a:t>Ayman Fouda</a:t>
                      </a:r>
                      <a:endParaRPr lang="en-US" sz="1000"/>
                    </a:p>
                  </a:txBody>
                  <a:tcPr/>
                </a:tc>
                <a:tc>
                  <a:txBody>
                    <a:bodyPr/>
                    <a:lstStyle/>
                    <a:p>
                      <a:r>
                        <a:rPr lang="en-US" sz="1000"/>
                        <a:t>NBKGroup (15)</a:t>
                      </a:r>
                      <a:endParaRPr lang="en-US" sz="1000"/>
                    </a:p>
                  </a:txBody>
                  <a:tcPr/>
                </a:tc>
                <a:tc>
                  <a:txBody>
                    <a:bodyPr/>
                    <a:lstStyle/>
                    <a:p>
                      <a:r>
                        <a:rPr lang="en-US" sz="1000"/>
                        <a:t>0</a:t>
                      </a:r>
                      <a:endParaRPr lang="en-US" sz="1000"/>
                    </a:p>
                  </a:txBody>
                  <a:tcPr/>
                </a:tc>
                <a:tc>
                  <a:txBody>
                    <a:bodyPr/>
                    <a:lstStyle/>
                    <a:p>
                      <a:r>
                        <a:rPr lang="en-US" sz="1000"/>
                        <a:t>15</a:t>
                      </a:r>
                      <a:endParaRPr lang="en-US" sz="1000"/>
                    </a:p>
                  </a:txBody>
                  <a:tcPr/>
                </a:tc>
                <a:tc>
                  <a:txBody>
                    <a:bodyPr/>
                    <a:lstStyle/>
                    <a:p>
                      <a:r>
                        <a:rPr lang="en-US" sz="1000"/>
                        <a:t>15</a:t>
                      </a:r>
                      <a:endParaRPr lang="en-US" sz="1000"/>
                    </a:p>
                  </a:txBody>
                  <a:tcPr/>
                </a:tc>
                <a:extLst>
                  <a:ext uri="{0D108BD9-81ED-4DB2-BD59-A6C34878D82A}">
                    <a16:rowId xmlns:a16="http://schemas.microsoft.com/office/drawing/2014/main" val="3911011297"/>
                  </a:ext>
                </a:extLst>
              </a:tr>
              <a:tr h="370840">
                <a:tc>
                  <a:txBody>
                    <a:bodyPr/>
                    <a:lstStyle/>
                    <a:p>
                      <a:r>
                        <a:rPr lang="en-US" sz="1000"/>
                        <a:t>Amr Amr</a:t>
                      </a:r>
                      <a:endParaRPr lang="en-US" sz="1000"/>
                    </a:p>
                  </a:txBody>
                  <a:tcPr/>
                </a:tc>
                <a:tc>
                  <a:txBody>
                    <a:bodyPr/>
                    <a:lstStyle/>
                    <a:p>
                      <a:r>
                        <a:rPr lang="en-US" sz="1000"/>
                        <a:t>NBKGroup (11)</a:t>
                      </a:r>
                      <a:endParaRPr lang="en-US" sz="1000"/>
                    </a:p>
                  </a:txBody>
                  <a:tcPr/>
                </a:tc>
                <a:tc>
                  <a:txBody>
                    <a:bodyPr/>
                    <a:lstStyle/>
                    <a:p>
                      <a:r>
                        <a:rPr lang="en-US" sz="1000"/>
                        <a:t>0</a:t>
                      </a:r>
                      <a:endParaRPr lang="en-US" sz="1000"/>
                    </a:p>
                  </a:txBody>
                  <a:tcPr/>
                </a:tc>
                <a:tc>
                  <a:txBody>
                    <a:bodyPr/>
                    <a:lstStyle/>
                    <a:p>
                      <a:r>
                        <a:rPr lang="en-US" sz="1000"/>
                        <a:t>11</a:t>
                      </a:r>
                      <a:endParaRPr lang="en-US" sz="1000"/>
                    </a:p>
                  </a:txBody>
                  <a:tcPr/>
                </a:tc>
                <a:tc>
                  <a:txBody>
                    <a:bodyPr/>
                    <a:lstStyle/>
                    <a:p>
                      <a:r>
                        <a:rPr lang="en-US" sz="1000"/>
                        <a:t>11</a:t>
                      </a:r>
                      <a:endParaRPr lang="en-US" sz="1000"/>
                    </a:p>
                  </a:txBody>
                  <a:tcPr/>
                </a:tc>
                <a:extLst>
                  <a:ext uri="{0D108BD9-81ED-4DB2-BD59-A6C34878D82A}">
                    <a16:rowId xmlns:a16="http://schemas.microsoft.com/office/drawing/2014/main" val="746584743"/>
                  </a:ext>
                </a:extLst>
              </a:tr>
              <a:tr h="370840">
                <a:tc>
                  <a:txBody>
                    <a:bodyPr/>
                    <a:lstStyle/>
                    <a:p>
                      <a:r>
                        <a:rPr lang="en-US" sz="1000"/>
                        <a:t>Abdul Samad Rifai</a:t>
                      </a:r>
                      <a:endParaRPr lang="en-US" sz="1000"/>
                    </a:p>
                  </a:txBody>
                  <a:tcPr/>
                </a:tc>
                <a:tc>
                  <a:txBody>
                    <a:bodyPr/>
                    <a:lstStyle/>
                    <a:p>
                      <a:r>
                        <a:rPr lang="en-US" sz="1000"/>
                        <a:t>Kuwait Finance House ( KFH ) (10)</a:t>
                      </a:r>
                      <a:endParaRPr lang="en-US" sz="1000"/>
                    </a:p>
                  </a:txBody>
                  <a:tcPr/>
                </a:tc>
                <a:tc>
                  <a:txBody>
                    <a:bodyPr/>
                    <a:lstStyle/>
                    <a:p>
                      <a:r>
                        <a:rPr lang="en-US" sz="1000"/>
                        <a:t>0</a:t>
                      </a:r>
                      <a:endParaRPr lang="en-US" sz="1000"/>
                    </a:p>
                  </a:txBody>
                  <a:tcPr/>
                </a:tc>
                <a:tc>
                  <a:txBody>
                    <a:bodyPr/>
                    <a:lstStyle/>
                    <a:p>
                      <a:r>
                        <a:rPr lang="en-US" sz="1000"/>
                        <a:t>10</a:t>
                      </a:r>
                      <a:endParaRPr lang="en-US" sz="1000"/>
                    </a:p>
                  </a:txBody>
                  <a:tcPr/>
                </a:tc>
                <a:tc>
                  <a:txBody>
                    <a:bodyPr/>
                    <a:lstStyle/>
                    <a:p>
                      <a:r>
                        <a:rPr lang="en-US" sz="1000"/>
                        <a:t>10</a:t>
                      </a:r>
                      <a:endParaRPr lang="en-US" sz="1000"/>
                    </a:p>
                  </a:txBody>
                  <a:tcPr/>
                </a:tc>
                <a:extLst>
                  <a:ext uri="{0D108BD9-81ED-4DB2-BD59-A6C34878D82A}">
                    <a16:rowId xmlns:a16="http://schemas.microsoft.com/office/drawing/2014/main" val="3254354900"/>
                  </a:ext>
                </a:extLst>
              </a:tr>
              <a:tr h="370840">
                <a:tc>
                  <a:txBody>
                    <a:bodyPr/>
                    <a:lstStyle/>
                    <a:p>
                      <a:r>
                        <a:rPr lang="ar-AE" sz="1000"/>
                        <a:t>عقيل الكوفي العيساوي</a:t>
                      </a:r>
                      <a:endParaRPr lang="en-US" sz="1000"/>
                    </a:p>
                  </a:txBody>
                  <a:tcPr/>
                </a:tc>
                <a:tc>
                  <a:txBody>
                    <a:bodyPr/>
                    <a:lstStyle/>
                    <a:p>
                      <a:r>
                        <a:rPr lang="en-US" sz="1000"/>
                        <a:t>NBKGroup (9)</a:t>
                      </a:r>
                      <a:endParaRPr lang="en-US" sz="1000"/>
                    </a:p>
                  </a:txBody>
                  <a:tcPr/>
                </a:tc>
                <a:tc>
                  <a:txBody>
                    <a:bodyPr/>
                    <a:lstStyle/>
                    <a:p>
                      <a:r>
                        <a:rPr lang="en-US" sz="1000"/>
                        <a:t>0</a:t>
                      </a:r>
                      <a:endParaRPr lang="en-US" sz="1000"/>
                    </a:p>
                  </a:txBody>
                  <a:tcPr/>
                </a:tc>
                <a:tc>
                  <a:txBody>
                    <a:bodyPr/>
                    <a:lstStyle/>
                    <a:p>
                      <a:r>
                        <a:rPr lang="en-US" sz="1000"/>
                        <a:t>9</a:t>
                      </a:r>
                      <a:endParaRPr lang="en-US" sz="1000"/>
                    </a:p>
                  </a:txBody>
                  <a:tcPr/>
                </a:tc>
                <a:tc>
                  <a:txBody>
                    <a:bodyPr/>
                    <a:lstStyle/>
                    <a:p>
                      <a:r>
                        <a:rPr lang="en-US" sz="1000"/>
                        <a:t>9</a:t>
                      </a:r>
                      <a:endParaRPr lang="en-US" sz="1000"/>
                    </a:p>
                  </a:txBody>
                  <a:tcPr/>
                </a:tc>
                <a:extLst>
                  <a:ext uri="{0D108BD9-81ED-4DB2-BD59-A6C34878D82A}">
                    <a16:rowId xmlns:a16="http://schemas.microsoft.com/office/drawing/2014/main" val="1634246365"/>
                  </a:ext>
                </a:extLst>
              </a:tr>
              <a:tr h="370840">
                <a:tc>
                  <a:txBody>
                    <a:bodyPr/>
                    <a:lstStyle/>
                    <a:p>
                      <a:r>
                        <a:rPr lang="en-US" sz="1000"/>
                        <a:t>Ayman Siha</a:t>
                      </a:r>
                      <a:endParaRPr lang="en-US" sz="1000"/>
                    </a:p>
                  </a:txBody>
                  <a:tcPr/>
                </a:tc>
                <a:tc>
                  <a:txBody>
                    <a:bodyPr/>
                    <a:lstStyle/>
                    <a:p>
                      <a:r>
                        <a:rPr lang="en-US" sz="1000"/>
                        <a:t>NBKGroup (9)</a:t>
                      </a:r>
                      <a:endParaRPr lang="en-US" sz="1000"/>
                    </a:p>
                  </a:txBody>
                  <a:tcPr/>
                </a:tc>
                <a:tc>
                  <a:txBody>
                    <a:bodyPr/>
                    <a:lstStyle/>
                    <a:p>
                      <a:r>
                        <a:rPr lang="en-US" sz="1000"/>
                        <a:t>0</a:t>
                      </a:r>
                      <a:endParaRPr lang="en-US" sz="1000"/>
                    </a:p>
                  </a:txBody>
                  <a:tcPr/>
                </a:tc>
                <a:tc>
                  <a:txBody>
                    <a:bodyPr/>
                    <a:lstStyle/>
                    <a:p>
                      <a:r>
                        <a:rPr lang="en-US" sz="1000"/>
                        <a:t>9</a:t>
                      </a:r>
                      <a:endParaRPr lang="en-US" sz="1000"/>
                    </a:p>
                  </a:txBody>
                  <a:tcPr/>
                </a:tc>
                <a:tc>
                  <a:txBody>
                    <a:bodyPr/>
                    <a:lstStyle/>
                    <a:p>
                      <a:r>
                        <a:rPr lang="en-US" sz="1000"/>
                        <a:t>9</a:t>
                      </a:r>
                      <a:endParaRPr lang="en-US" sz="1000"/>
                    </a:p>
                  </a:txBody>
                  <a:tcPr/>
                </a:tc>
                <a:extLst>
                  <a:ext uri="{0D108BD9-81ED-4DB2-BD59-A6C34878D82A}">
                    <a16:rowId xmlns:a16="http://schemas.microsoft.com/office/drawing/2014/main" val="4229876674"/>
                  </a:ext>
                </a:extLst>
              </a:tr>
              <a:tr h="370840">
                <a:tc>
                  <a:txBody>
                    <a:bodyPr/>
                    <a:lstStyle/>
                    <a:p>
                      <a:r>
                        <a:rPr lang="en-US" sz="1000"/>
                        <a:t>Yasin Taky</a:t>
                      </a:r>
                      <a:endParaRPr lang="en-US" sz="1000"/>
                    </a:p>
                  </a:txBody>
                  <a:tcPr/>
                </a:tc>
                <a:tc>
                  <a:txBody>
                    <a:bodyPr/>
                    <a:lstStyle/>
                    <a:p>
                      <a:r>
                        <a:rPr lang="en-US" sz="1000"/>
                        <a:t>NBKGroup (9)</a:t>
                      </a:r>
                      <a:endParaRPr lang="en-US" sz="1000"/>
                    </a:p>
                  </a:txBody>
                  <a:tcPr/>
                </a:tc>
                <a:tc>
                  <a:txBody>
                    <a:bodyPr/>
                    <a:lstStyle/>
                    <a:p>
                      <a:r>
                        <a:rPr lang="en-US" sz="1000"/>
                        <a:t>0</a:t>
                      </a:r>
                      <a:endParaRPr lang="en-US" sz="1000"/>
                    </a:p>
                  </a:txBody>
                  <a:tcPr/>
                </a:tc>
                <a:tc>
                  <a:txBody>
                    <a:bodyPr/>
                    <a:lstStyle/>
                    <a:p>
                      <a:r>
                        <a:rPr lang="en-US" sz="1000"/>
                        <a:t>9</a:t>
                      </a:r>
                      <a:endParaRPr lang="en-US" sz="1000"/>
                    </a:p>
                  </a:txBody>
                  <a:tcPr/>
                </a:tc>
                <a:tc>
                  <a:txBody>
                    <a:bodyPr/>
                    <a:lstStyle/>
                    <a:p>
                      <a:r>
                        <a:rPr lang="en-US" sz="1000"/>
                        <a:t>9</a:t>
                      </a:r>
                      <a:endParaRPr lang="en-US" sz="1000"/>
                    </a:p>
                  </a:txBody>
                  <a:tcPr/>
                </a:tc>
                <a:extLst>
                  <a:ext uri="{0D108BD9-81ED-4DB2-BD59-A6C34878D82A}">
                    <a16:rowId xmlns:a16="http://schemas.microsoft.com/office/drawing/2014/main" val="1856513828"/>
                  </a:ext>
                </a:extLst>
              </a:tr>
              <a:tr h="370840">
                <a:tc>
                  <a:txBody>
                    <a:bodyPr/>
                    <a:lstStyle/>
                    <a:p>
                      <a:r>
                        <a:rPr lang="en-US" sz="1000"/>
                        <a:t>Rima Mohmad</a:t>
                      </a:r>
                      <a:endParaRPr lang="en-US" sz="1000"/>
                    </a:p>
                  </a:txBody>
                  <a:tcPr/>
                </a:tc>
                <a:tc>
                  <a:txBody>
                    <a:bodyPr/>
                    <a:lstStyle/>
                    <a:p>
                      <a:r>
                        <a:rPr lang="en-US" sz="1000"/>
                        <a:t>NBKGroup (8)</a:t>
                      </a:r>
                      <a:endParaRPr lang="en-US" sz="1000"/>
                    </a:p>
                  </a:txBody>
                  <a:tcPr/>
                </a:tc>
                <a:tc>
                  <a:txBody>
                    <a:bodyPr/>
                    <a:lstStyle/>
                    <a:p>
                      <a:r>
                        <a:rPr lang="en-US" sz="1000"/>
                        <a:t>0</a:t>
                      </a:r>
                      <a:endParaRPr lang="en-US" sz="1000"/>
                    </a:p>
                  </a:txBody>
                  <a:tcPr/>
                </a:tc>
                <a:tc>
                  <a:txBody>
                    <a:bodyPr/>
                    <a:lstStyle/>
                    <a:p>
                      <a:r>
                        <a:rPr lang="en-US" sz="1000"/>
                        <a:t>8</a:t>
                      </a:r>
                      <a:endParaRPr lang="en-US" sz="1000"/>
                    </a:p>
                  </a:txBody>
                  <a:tcPr/>
                </a:tc>
                <a:tc>
                  <a:txBody>
                    <a:bodyPr/>
                    <a:lstStyle/>
                    <a:p>
                      <a:r>
                        <a:rPr lang="en-US" sz="1000"/>
                        <a:t>8</a:t>
                      </a:r>
                      <a:endParaRPr lang="en-US" sz="1000"/>
                    </a:p>
                  </a:txBody>
                  <a:tcPr/>
                </a:tc>
                <a:extLst>
                  <a:ext uri="{0D108BD9-81ED-4DB2-BD59-A6C34878D82A}">
                    <a16:rowId xmlns:a16="http://schemas.microsoft.com/office/drawing/2014/main" val="3642937688"/>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9436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- 2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59372837"/>
                    </a:ext>
                  </a:extLst>
                </a:gridCol>
                <a:gridCol w="2468880">
                  <a:extLst>
                    <a:ext uri="{9D8B030D-6E8A-4147-A177-3AD203B41FA5}">
                      <a16:colId xmlns:a16="http://schemas.microsoft.com/office/drawing/2014/main" val="1282123296"/>
                    </a:ext>
                  </a:extLst>
                </a:gridCol>
                <a:gridCol w="822960">
                  <a:extLst>
                    <a:ext uri="{9D8B030D-6E8A-4147-A177-3AD203B41FA5}">
                      <a16:colId xmlns:a16="http://schemas.microsoft.com/office/drawing/2014/main" val="97558892"/>
                    </a:ext>
                  </a:extLst>
                </a:gridCol>
                <a:gridCol w="822960">
                  <a:extLst>
                    <a:ext uri="{9D8B030D-6E8A-4147-A177-3AD203B41FA5}">
                      <a16:colId xmlns:a16="http://schemas.microsoft.com/office/drawing/2014/main" val="1900301548"/>
                    </a:ext>
                  </a:extLst>
                </a:gridCol>
                <a:gridCol w="822960">
                  <a:extLst>
                    <a:ext uri="{9D8B030D-6E8A-4147-A177-3AD203B41FA5}">
                      <a16:colId xmlns:a16="http://schemas.microsoft.com/office/drawing/2014/main" val="3125320047"/>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1299354748"/>
                  </a:ext>
                </a:extLst>
              </a:tr>
              <a:tr h="370840">
                <a:tc>
                  <a:txBody>
                    <a:bodyPr/>
                    <a:lstStyle/>
                    <a:p>
                      <a:r>
                        <a:rPr lang="en-US" sz="1000"/>
                        <a:t>Arun Kumar</a:t>
                      </a:r>
                      <a:endParaRPr lang="en-US" sz="1000"/>
                    </a:p>
                  </a:txBody>
                  <a:tcPr/>
                </a:tc>
                <a:tc>
                  <a:txBody>
                    <a:bodyPr/>
                    <a:lstStyle/>
                    <a:p>
                      <a:r>
                        <a:rPr lang="en-US" sz="1000"/>
                        <a:t>Commercial Bank of Kuwait (8)</a:t>
                      </a:r>
                      <a:endParaRPr lang="en-US" sz="1000"/>
                    </a:p>
                  </a:txBody>
                  <a:tcPr/>
                </a:tc>
                <a:tc>
                  <a:txBody>
                    <a:bodyPr/>
                    <a:lstStyle/>
                    <a:p>
                      <a:r>
                        <a:rPr lang="en-US" sz="1000"/>
                        <a:t>0</a:t>
                      </a:r>
                      <a:endParaRPr lang="en-US" sz="1000"/>
                    </a:p>
                  </a:txBody>
                  <a:tcPr/>
                </a:tc>
                <a:tc>
                  <a:txBody>
                    <a:bodyPr/>
                    <a:lstStyle/>
                    <a:p>
                      <a:r>
                        <a:rPr lang="en-US" sz="1000"/>
                        <a:t>8</a:t>
                      </a:r>
                      <a:endParaRPr lang="en-US" sz="1000"/>
                    </a:p>
                  </a:txBody>
                  <a:tcPr/>
                </a:tc>
                <a:tc>
                  <a:txBody>
                    <a:bodyPr/>
                    <a:lstStyle/>
                    <a:p>
                      <a:r>
                        <a:rPr lang="en-US" sz="1000"/>
                        <a:t>8</a:t>
                      </a:r>
                      <a:endParaRPr lang="en-US" sz="1000"/>
                    </a:p>
                  </a:txBody>
                  <a:tcPr/>
                </a:tc>
                <a:extLst>
                  <a:ext uri="{0D108BD9-81ED-4DB2-BD59-A6C34878D82A}">
                    <a16:rowId xmlns:a16="http://schemas.microsoft.com/office/drawing/2014/main" val="2372843407"/>
                  </a:ext>
                </a:extLst>
              </a:tr>
              <a:tr h="370840">
                <a:tc>
                  <a:txBody>
                    <a:bodyPr/>
                    <a:lstStyle/>
                    <a:p>
                      <a:r>
                        <a:rPr lang="en-US" sz="1000"/>
                        <a:t>Myra Quehayco</a:t>
                      </a:r>
                      <a:endParaRPr lang="en-US" sz="1000"/>
                    </a:p>
                  </a:txBody>
                  <a:tcPr/>
                </a:tc>
                <a:tc>
                  <a:txBody>
                    <a:bodyPr/>
                    <a:lstStyle/>
                    <a:p>
                      <a:r>
                        <a:rPr lang="en-US" sz="1000"/>
                        <a:t>NBKGroup (7)</a:t>
                      </a:r>
                      <a:endParaRPr lang="en-US" sz="1000"/>
                    </a:p>
                  </a:txBody>
                  <a:tcPr/>
                </a:tc>
                <a:tc>
                  <a:txBody>
                    <a:bodyPr/>
                    <a:lstStyle/>
                    <a:p>
                      <a:r>
                        <a:rPr lang="en-US" sz="1000"/>
                        <a:t>0</a:t>
                      </a:r>
                      <a:endParaRPr lang="en-US" sz="1000"/>
                    </a:p>
                  </a:txBody>
                  <a:tcPr/>
                </a:tc>
                <a:tc>
                  <a:txBody>
                    <a:bodyPr/>
                    <a:lstStyle/>
                    <a:p>
                      <a:r>
                        <a:rPr lang="en-US" sz="1000"/>
                        <a:t>7</a:t>
                      </a:r>
                      <a:endParaRPr lang="en-US" sz="1000"/>
                    </a:p>
                  </a:txBody>
                  <a:tcPr/>
                </a:tc>
                <a:tc>
                  <a:txBody>
                    <a:bodyPr/>
                    <a:lstStyle/>
                    <a:p>
                      <a:r>
                        <a:rPr lang="en-US" sz="1000"/>
                        <a:t>7</a:t>
                      </a:r>
                      <a:endParaRPr lang="en-US" sz="1000"/>
                    </a:p>
                  </a:txBody>
                  <a:tcPr/>
                </a:tc>
                <a:extLst>
                  <a:ext uri="{0D108BD9-81ED-4DB2-BD59-A6C34878D82A}">
                    <a16:rowId xmlns:a16="http://schemas.microsoft.com/office/drawing/2014/main" val="3677105278"/>
                  </a:ext>
                </a:extLst>
              </a:tr>
              <a:tr h="370840">
                <a:tc>
                  <a:txBody>
                    <a:bodyPr/>
                    <a:lstStyle/>
                    <a:p>
                      <a:r>
                        <a:rPr lang="ar-AE" sz="1000"/>
                        <a:t>الجزار الاسطورة</a:t>
                      </a:r>
                      <a:endParaRPr lang="en-US" sz="1000"/>
                    </a:p>
                  </a:txBody>
                  <a:tcPr/>
                </a:tc>
                <a:tc>
                  <a:txBody>
                    <a:bodyPr/>
                    <a:lstStyle/>
                    <a:p>
                      <a:r>
                        <a:rPr lang="en-US" sz="1000"/>
                        <a:t>NBKGroup (7)</a:t>
                      </a:r>
                      <a:endParaRPr lang="en-US" sz="1000"/>
                    </a:p>
                  </a:txBody>
                  <a:tcPr/>
                </a:tc>
                <a:tc>
                  <a:txBody>
                    <a:bodyPr/>
                    <a:lstStyle/>
                    <a:p>
                      <a:r>
                        <a:rPr lang="en-US" sz="1000"/>
                        <a:t>0</a:t>
                      </a:r>
                      <a:endParaRPr lang="en-US" sz="1000"/>
                    </a:p>
                  </a:txBody>
                  <a:tcPr/>
                </a:tc>
                <a:tc>
                  <a:txBody>
                    <a:bodyPr/>
                    <a:lstStyle/>
                    <a:p>
                      <a:r>
                        <a:rPr lang="en-US" sz="1000"/>
                        <a:t>7</a:t>
                      </a:r>
                      <a:endParaRPr lang="en-US" sz="1000"/>
                    </a:p>
                  </a:txBody>
                  <a:tcPr/>
                </a:tc>
                <a:tc>
                  <a:txBody>
                    <a:bodyPr/>
                    <a:lstStyle/>
                    <a:p>
                      <a:r>
                        <a:rPr lang="en-US" sz="1000"/>
                        <a:t>7</a:t>
                      </a:r>
                      <a:endParaRPr lang="en-US" sz="1000"/>
                    </a:p>
                  </a:txBody>
                  <a:tcPr/>
                </a:tc>
                <a:extLst>
                  <a:ext uri="{0D108BD9-81ED-4DB2-BD59-A6C34878D82A}">
                    <a16:rowId xmlns:a16="http://schemas.microsoft.com/office/drawing/2014/main" val="733360692"/>
                  </a:ext>
                </a:extLst>
              </a:tr>
              <a:tr h="370840">
                <a:tc>
                  <a:txBody>
                    <a:bodyPr/>
                    <a:lstStyle/>
                    <a:p>
                      <a:r>
                        <a:rPr lang="en-US" sz="1000"/>
                        <a:t>Vikky Love</a:t>
                      </a:r>
                      <a:endParaRPr lang="en-US" sz="1000"/>
                    </a:p>
                  </a:txBody>
                  <a:tcPr/>
                </a:tc>
                <a:tc>
                  <a:txBody>
                    <a:bodyPr/>
                    <a:lstStyle/>
                    <a:p>
                      <a:r>
                        <a:rPr lang="en-US" sz="1000"/>
                        <a:t>NBKGroup (7)</a:t>
                      </a:r>
                      <a:endParaRPr lang="en-US" sz="1000"/>
                    </a:p>
                  </a:txBody>
                  <a:tcPr/>
                </a:tc>
                <a:tc>
                  <a:txBody>
                    <a:bodyPr/>
                    <a:lstStyle/>
                    <a:p>
                      <a:r>
                        <a:rPr lang="en-US" sz="1000"/>
                        <a:t>0</a:t>
                      </a:r>
                      <a:endParaRPr lang="en-US" sz="1000"/>
                    </a:p>
                  </a:txBody>
                  <a:tcPr/>
                </a:tc>
                <a:tc>
                  <a:txBody>
                    <a:bodyPr/>
                    <a:lstStyle/>
                    <a:p>
                      <a:r>
                        <a:rPr lang="en-US" sz="1000"/>
                        <a:t>7</a:t>
                      </a:r>
                      <a:endParaRPr lang="en-US" sz="1000"/>
                    </a:p>
                  </a:txBody>
                  <a:tcPr/>
                </a:tc>
                <a:tc>
                  <a:txBody>
                    <a:bodyPr/>
                    <a:lstStyle/>
                    <a:p>
                      <a:r>
                        <a:rPr lang="en-US" sz="1000"/>
                        <a:t>7</a:t>
                      </a:r>
                      <a:endParaRPr lang="en-US" sz="1000"/>
                    </a:p>
                  </a:txBody>
                  <a:tcPr/>
                </a:tc>
                <a:extLst>
                  <a:ext uri="{0D108BD9-81ED-4DB2-BD59-A6C34878D82A}">
                    <a16:rowId xmlns:a16="http://schemas.microsoft.com/office/drawing/2014/main" val="1424074865"/>
                  </a:ext>
                </a:extLst>
              </a:tr>
              <a:tr h="370840">
                <a:tc>
                  <a:txBody>
                    <a:bodyPr/>
                    <a:lstStyle/>
                    <a:p>
                      <a:r>
                        <a:rPr lang="ar-AE" sz="1000"/>
                        <a:t>أحمد شاهين</a:t>
                      </a:r>
                      <a:endParaRPr lang="en-US" sz="1000"/>
                    </a:p>
                  </a:txBody>
                  <a:tcPr/>
                </a:tc>
                <a:tc>
                  <a:txBody>
                    <a:bodyPr/>
                    <a:lstStyle/>
                    <a:p>
                      <a:r>
                        <a:rPr lang="en-US" sz="1000"/>
                        <a:t>Warba Bank (7)</a:t>
                      </a:r>
                      <a:endParaRPr lang="en-US" sz="1000"/>
                    </a:p>
                  </a:txBody>
                  <a:tcPr/>
                </a:tc>
                <a:tc>
                  <a:txBody>
                    <a:bodyPr/>
                    <a:lstStyle/>
                    <a:p>
                      <a:r>
                        <a:rPr lang="en-US" sz="1000"/>
                        <a:t>0</a:t>
                      </a:r>
                      <a:endParaRPr lang="en-US" sz="1000"/>
                    </a:p>
                  </a:txBody>
                  <a:tcPr/>
                </a:tc>
                <a:tc>
                  <a:txBody>
                    <a:bodyPr/>
                    <a:lstStyle/>
                    <a:p>
                      <a:r>
                        <a:rPr lang="en-US" sz="1000"/>
                        <a:t>7</a:t>
                      </a:r>
                      <a:endParaRPr lang="en-US" sz="1000"/>
                    </a:p>
                  </a:txBody>
                  <a:tcPr/>
                </a:tc>
                <a:tc>
                  <a:txBody>
                    <a:bodyPr/>
                    <a:lstStyle/>
                    <a:p>
                      <a:r>
                        <a:rPr lang="en-US" sz="1000"/>
                        <a:t>7</a:t>
                      </a:r>
                      <a:endParaRPr lang="en-US" sz="1000"/>
                    </a:p>
                  </a:txBody>
                  <a:tcPr/>
                </a:tc>
                <a:extLst>
                  <a:ext uri="{0D108BD9-81ED-4DB2-BD59-A6C34878D82A}">
                    <a16:rowId xmlns:a16="http://schemas.microsoft.com/office/drawing/2014/main" val="1556589098"/>
                  </a:ext>
                </a:extLst>
              </a:tr>
              <a:tr h="370840">
                <a:tc>
                  <a:txBody>
                    <a:bodyPr/>
                    <a:lstStyle/>
                    <a:p>
                      <a:r>
                        <a:rPr lang="ar-AE" sz="1000"/>
                        <a:t>محمد الزعبي</a:t>
                      </a:r>
                      <a:endParaRPr lang="en-US" sz="1000"/>
                    </a:p>
                  </a:txBody>
                  <a:tcPr/>
                </a:tc>
                <a:tc>
                  <a:txBody>
                    <a:bodyPr/>
                    <a:lstStyle/>
                    <a:p>
                      <a:r>
                        <a:rPr lang="en-US" sz="1000"/>
                        <a:t>Kuwait Finance House ( KFH ) (4), NBKGroup (3)</a:t>
                      </a:r>
                      <a:endParaRPr lang="en-US" sz="1000"/>
                    </a:p>
                  </a:txBody>
                  <a:tcPr/>
                </a:tc>
                <a:tc>
                  <a:txBody>
                    <a:bodyPr/>
                    <a:lstStyle/>
                    <a:p>
                      <a:r>
                        <a:rPr lang="en-US" sz="1000"/>
                        <a:t>0</a:t>
                      </a:r>
                      <a:endParaRPr lang="en-US" sz="1000"/>
                    </a:p>
                  </a:txBody>
                  <a:tcPr/>
                </a:tc>
                <a:tc>
                  <a:txBody>
                    <a:bodyPr/>
                    <a:lstStyle/>
                    <a:p>
                      <a:r>
                        <a:rPr lang="en-US" sz="1000"/>
                        <a:t>7</a:t>
                      </a:r>
                      <a:endParaRPr lang="en-US" sz="1000"/>
                    </a:p>
                  </a:txBody>
                  <a:tcPr/>
                </a:tc>
                <a:tc>
                  <a:txBody>
                    <a:bodyPr/>
                    <a:lstStyle/>
                    <a:p>
                      <a:r>
                        <a:rPr lang="en-US" sz="1000"/>
                        <a:t>7</a:t>
                      </a:r>
                      <a:endParaRPr lang="en-US" sz="1000"/>
                    </a:p>
                  </a:txBody>
                  <a:tcPr/>
                </a:tc>
                <a:extLst>
                  <a:ext uri="{0D108BD9-81ED-4DB2-BD59-A6C34878D82A}">
                    <a16:rowId xmlns:a16="http://schemas.microsoft.com/office/drawing/2014/main" val="3584405443"/>
                  </a:ext>
                </a:extLst>
              </a:tr>
              <a:tr h="370840">
                <a:tc>
                  <a:txBody>
                    <a:bodyPr/>
                    <a:lstStyle/>
                    <a:p>
                      <a:r>
                        <a:rPr lang="en-US" sz="1000"/>
                        <a:t>Miscstuff1405</a:t>
                      </a:r>
                      <a:endParaRPr lang="en-US" sz="1000"/>
                    </a:p>
                  </a:txBody>
                  <a:tcPr/>
                </a:tc>
                <a:tc>
                  <a:txBody>
                    <a:bodyPr/>
                    <a:lstStyle/>
                    <a:p>
                      <a:r>
                        <a:rPr lang="en-US" sz="1000"/>
                        <a:t>Kuwait Finance House ( KFH ) (1), Kuwait International Bank </a:t>
                      </a:r>
                      <a:r>
                        <a:rPr lang="ar-AE" sz="1000"/>
                        <a:t>بنك الكويت الدولي (1), </a:t>
                      </a:r>
                      <a:r>
                        <a:rPr lang="en-US" sz="1000"/>
                        <a:t>NBKGroup (5)</a:t>
                      </a:r>
                      <a:endParaRPr lang="en-US" sz="1000"/>
                    </a:p>
                  </a:txBody>
                  <a:tcPr/>
                </a:tc>
                <a:tc>
                  <a:txBody>
                    <a:bodyPr/>
                    <a:lstStyle/>
                    <a:p>
                      <a:r>
                        <a:rPr lang="en-US" sz="1000"/>
                        <a:t>0</a:t>
                      </a:r>
                      <a:endParaRPr lang="en-US" sz="1000"/>
                    </a:p>
                  </a:txBody>
                  <a:tcPr/>
                </a:tc>
                <a:tc>
                  <a:txBody>
                    <a:bodyPr/>
                    <a:lstStyle/>
                    <a:p>
                      <a:r>
                        <a:rPr lang="en-US" sz="1000"/>
                        <a:t>7</a:t>
                      </a:r>
                      <a:endParaRPr lang="en-US" sz="1000"/>
                    </a:p>
                  </a:txBody>
                  <a:tcPr/>
                </a:tc>
                <a:tc>
                  <a:txBody>
                    <a:bodyPr/>
                    <a:lstStyle/>
                    <a:p>
                      <a:r>
                        <a:rPr lang="en-US" sz="1000"/>
                        <a:t>7</a:t>
                      </a:r>
                      <a:endParaRPr lang="en-US" sz="1000"/>
                    </a:p>
                  </a:txBody>
                  <a:tcPr/>
                </a:tc>
                <a:extLst>
                  <a:ext uri="{0D108BD9-81ED-4DB2-BD59-A6C34878D82A}">
                    <a16:rowId xmlns:a16="http://schemas.microsoft.com/office/drawing/2014/main" val="1996724229"/>
                  </a:ext>
                </a:extLst>
              </a:tr>
              <a:tr h="370840">
                <a:tc>
                  <a:txBody>
                    <a:bodyPr/>
                    <a:lstStyle/>
                    <a:p>
                      <a:r>
                        <a:rPr lang="en-US" sz="1000"/>
                        <a:t>Ibrahim Kasem</a:t>
                      </a:r>
                      <a:endParaRPr lang="en-US" sz="1000"/>
                    </a:p>
                  </a:txBody>
                  <a:tcPr/>
                </a:tc>
                <a:tc>
                  <a:txBody>
                    <a:bodyPr/>
                    <a:lstStyle/>
                    <a:p>
                      <a:r>
                        <a:rPr lang="en-US" sz="1000"/>
                        <a:t>NBKGroup (6)</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3944199506"/>
                  </a:ext>
                </a:extLst>
              </a:tr>
              <a:tr h="370840">
                <a:tc>
                  <a:txBody>
                    <a:bodyPr/>
                    <a:lstStyle/>
                    <a:p>
                      <a:r>
                        <a:rPr lang="ar-AE" sz="1000"/>
                        <a:t>طارق مقلد مقلد</a:t>
                      </a:r>
                      <a:endParaRPr lang="en-US" sz="1000"/>
                    </a:p>
                  </a:txBody>
                  <a:tcPr/>
                </a:tc>
                <a:tc>
                  <a:txBody>
                    <a:bodyPr/>
                    <a:lstStyle/>
                    <a:p>
                      <a:r>
                        <a:rPr lang="en-US" sz="1000"/>
                        <a:t>NBKGroup (5), Commercial Bank of Kuwait (1)</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842405570"/>
                  </a:ext>
                </a:extLst>
              </a:tr>
              <a:tr h="370840">
                <a:tc>
                  <a:txBody>
                    <a:bodyPr/>
                    <a:lstStyle/>
                    <a:p>
                      <a:r>
                        <a:rPr lang="ar-AE" sz="1000"/>
                        <a:t>هيثم هيثم</a:t>
                      </a:r>
                      <a:endParaRPr lang="en-US" sz="1000"/>
                    </a:p>
                  </a:txBody>
                  <a:tcPr/>
                </a:tc>
                <a:tc>
                  <a:txBody>
                    <a:bodyPr/>
                    <a:lstStyle/>
                    <a:p>
                      <a:r>
                        <a:rPr lang="en-US" sz="1000"/>
                        <a:t>Commercial Bank of Kuwait (6)</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4238484464"/>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80725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- 3 of 3</a:t>
            </a:r>
            <a:endParaRPr lang="en-US"/>
          </a:p>
        </p:txBody>
      </p:sp>
      <p:graphicFrame>
        <p:nvGraphicFramePr>
          <p:cNvPr id="6" name="Table Placeholder 5"/>
          <p:cNvGraphicFramePr>
            <a:graphicFrameLocks noGrp="1"/>
          </p:cNvGraphicFramePr>
          <p:nvPr>
            <p:ph type="tbl" sz="quarter" idx="13"/>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23935110"/>
                    </a:ext>
                  </a:extLst>
                </a:gridCol>
                <a:gridCol w="2468880">
                  <a:extLst>
                    <a:ext uri="{9D8B030D-6E8A-4147-A177-3AD203B41FA5}">
                      <a16:colId xmlns:a16="http://schemas.microsoft.com/office/drawing/2014/main" val="2754681339"/>
                    </a:ext>
                  </a:extLst>
                </a:gridCol>
                <a:gridCol w="822960">
                  <a:extLst>
                    <a:ext uri="{9D8B030D-6E8A-4147-A177-3AD203B41FA5}">
                      <a16:colId xmlns:a16="http://schemas.microsoft.com/office/drawing/2014/main" val="1638715272"/>
                    </a:ext>
                  </a:extLst>
                </a:gridCol>
                <a:gridCol w="822960">
                  <a:extLst>
                    <a:ext uri="{9D8B030D-6E8A-4147-A177-3AD203B41FA5}">
                      <a16:colId xmlns:a16="http://schemas.microsoft.com/office/drawing/2014/main" val="982545767"/>
                    </a:ext>
                  </a:extLst>
                </a:gridCol>
                <a:gridCol w="822960">
                  <a:extLst>
                    <a:ext uri="{9D8B030D-6E8A-4147-A177-3AD203B41FA5}">
                      <a16:colId xmlns:a16="http://schemas.microsoft.com/office/drawing/2014/main" val="3201604231"/>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1069902519"/>
                  </a:ext>
                </a:extLst>
              </a:tr>
              <a:tr h="370840">
                <a:tc>
                  <a:txBody>
                    <a:bodyPr/>
                    <a:lstStyle/>
                    <a:p>
                      <a:r>
                        <a:rPr lang="en-US" sz="1000"/>
                        <a:t>Kadijah Dapin Khadijah</a:t>
                      </a:r>
                      <a:endParaRPr lang="en-US" sz="1000"/>
                    </a:p>
                  </a:txBody>
                  <a:tcPr/>
                </a:tc>
                <a:tc>
                  <a:txBody>
                    <a:bodyPr/>
                    <a:lstStyle/>
                    <a:p>
                      <a:r>
                        <a:rPr lang="en-US" sz="1000"/>
                        <a:t>Kuwait Finance House ( KFH ) (6)</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227927225"/>
                  </a:ext>
                </a:extLst>
              </a:tr>
              <a:tr h="370840">
                <a:tc>
                  <a:txBody>
                    <a:bodyPr/>
                    <a:lstStyle/>
                    <a:p>
                      <a:r>
                        <a:rPr lang="en-US" sz="1000"/>
                        <a:t>Mohamed Magdy</a:t>
                      </a:r>
                      <a:endParaRPr lang="en-US" sz="1000"/>
                    </a:p>
                  </a:txBody>
                  <a:tcPr/>
                </a:tc>
                <a:tc>
                  <a:txBody>
                    <a:bodyPr/>
                    <a:lstStyle/>
                    <a:p>
                      <a:r>
                        <a:rPr lang="en-US" sz="1000"/>
                        <a:t>Warba Bank (6)</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951286795"/>
                  </a:ext>
                </a:extLst>
              </a:tr>
              <a:tr h="370840">
                <a:tc>
                  <a:txBody>
                    <a:bodyPr/>
                    <a:lstStyle/>
                    <a:p>
                      <a:r>
                        <a:rPr lang="en-US" sz="1000"/>
                        <a:t>DIVE in EGYPT</a:t>
                      </a:r>
                      <a:endParaRPr lang="en-US" sz="1000"/>
                    </a:p>
                  </a:txBody>
                  <a:tcPr/>
                </a:tc>
                <a:tc>
                  <a:txBody>
                    <a:bodyPr/>
                    <a:lstStyle/>
                    <a:p>
                      <a:r>
                        <a:rPr lang="en-US" sz="1000"/>
                        <a:t>NBKGroup (4), Al Ahli Bank of Kuwait (2)</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2108388454"/>
                  </a:ext>
                </a:extLst>
              </a:tr>
              <a:tr h="370840">
                <a:tc>
                  <a:txBody>
                    <a:bodyPr/>
                    <a:lstStyle/>
                    <a:p>
                      <a:r>
                        <a:rPr lang="en-US" sz="1000"/>
                        <a:t>Fåhād Āzīz Gõñdäl Gondal</a:t>
                      </a:r>
                      <a:endParaRPr lang="en-US" sz="1000"/>
                    </a:p>
                  </a:txBody>
                  <a:tcPr/>
                </a:tc>
                <a:tc>
                  <a:txBody>
                    <a:bodyPr/>
                    <a:lstStyle/>
                    <a:p>
                      <a:r>
                        <a:rPr lang="en-US" sz="1000"/>
                        <a:t>Commercial Bank of Kuwait (5)</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2630636211"/>
                  </a:ext>
                </a:extLst>
              </a:tr>
              <a:tr h="370840">
                <a:tc>
                  <a:txBody>
                    <a:bodyPr/>
                    <a:lstStyle/>
                    <a:p>
                      <a:r>
                        <a:rPr lang="ar-AE" sz="1000"/>
                        <a:t>ابو يحيى</a:t>
                      </a:r>
                      <a:endParaRPr lang="en-US" sz="1000"/>
                    </a:p>
                  </a:txBody>
                  <a:tcPr/>
                </a:tc>
                <a:tc>
                  <a:txBody>
                    <a:bodyPr/>
                    <a:lstStyle/>
                    <a:p>
                      <a:r>
                        <a:rPr lang="en-US" sz="1000"/>
                        <a:t>Warba Bank (5)</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5</a:t>
                      </a:r>
                      <a:endParaRPr lang="en-US" sz="1000"/>
                    </a:p>
                  </a:txBody>
                  <a:tcPr/>
                </a:tc>
                <a:extLst>
                  <a:ext uri="{0D108BD9-81ED-4DB2-BD59-A6C34878D82A}">
                    <a16:rowId xmlns:a16="http://schemas.microsoft.com/office/drawing/2014/main" val="3724799101"/>
                  </a:ext>
                </a:extLst>
              </a:tr>
            </a:tbl>
          </a:graphicData>
        </a:graphic>
      </p:graphicFrame>
      <p:sp>
        <p:nvSpPr>
          <p:cNvPr id="4" name="Text Placeholder 3"/>
          <p:cNvSpPr>
            <a:spLocks noGrp="1"/>
          </p:cNvSpPr>
          <p:nvPr>
            <p:ph type="body" sz="quarter" idx="14"/>
          </p:nvPr>
        </p:nvSpPr>
        <p:spPr/>
        <p:txBody>
          <a:bodyPr/>
          <a:lstStyle/>
          <a:p>
            <a:r>
              <a:rPr lang="en-US"/>
              <a:t>11/18/2016 - 12/18/2016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10574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2812</Words>
  <Application>Microsoft Office PowerPoint</Application>
  <PresentationFormat>On-screen Show (4:3)</PresentationFormat>
  <Paragraphs>1596</Paragraphs>
  <Slides>39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quintly_template</vt:lpstr>
      <vt:lpstr>FB - Social Media Newsletter </vt:lpstr>
      <vt:lpstr>Key Metrics Table</vt:lpstr>
      <vt:lpstr>Fan Distribution</vt:lpstr>
      <vt:lpstr>Interaction Rate</vt:lpstr>
      <vt:lpstr>Interactions Distribution</vt:lpstr>
      <vt:lpstr>Interaction Rate By Weekday</vt:lpstr>
      <vt:lpstr>Fans Change Per Weekday</vt:lpstr>
      <vt:lpstr>Key Metrics Radar</vt:lpstr>
      <vt:lpstr>Post Type Distribution</vt:lpstr>
      <vt:lpstr>Hashtag Detection - 1 of 3</vt:lpstr>
      <vt:lpstr>Hashtag Detection - 2 of 3</vt:lpstr>
      <vt:lpstr>Hashtag Detection - 3 of 3</vt:lpstr>
      <vt:lpstr>Own Posts Table - 1 of 3</vt:lpstr>
      <vt:lpstr>Own Posts Table - 2 of 3</vt:lpstr>
      <vt:lpstr>Own Posts Table - 3 of 3</vt:lpstr>
      <vt:lpstr>Interaction Rate By Post Type</vt:lpstr>
      <vt:lpstr>Sponsored Posts Distribution</vt:lpstr>
      <vt:lpstr>Hashtag Detection - 1 of 3</vt:lpstr>
      <vt:lpstr>Hashtag Detection - 2 of 3</vt:lpstr>
      <vt:lpstr>Hashtag Detection - 3 of 3</vt:lpstr>
      <vt:lpstr>Hashtag Detection - 1 of 2</vt:lpstr>
      <vt:lpstr>Hashtag Detection - 2 of 2</vt:lpstr>
      <vt:lpstr>Hashtag Detection - 1 of 2</vt:lpstr>
      <vt:lpstr>Hashtag Detection - 2 of 2</vt:lpstr>
      <vt:lpstr>Hashtag Detection - 1 of 3</vt:lpstr>
      <vt:lpstr>Hashtag Detection - 2 of 3</vt:lpstr>
      <vt:lpstr>Hashtag Detection - 3 of 3</vt:lpstr>
      <vt:lpstr>Hashtag Detection</vt:lpstr>
      <vt:lpstr>Hashtag Detection</vt:lpstr>
      <vt:lpstr>Hashtag Detection</vt:lpstr>
      <vt:lpstr>Hashtag Detection - 1 of 3</vt:lpstr>
      <vt:lpstr>Hashtag Detection - 2 of 3</vt:lpstr>
      <vt:lpstr>Hashtag Detection - 3 of 3</vt:lpstr>
      <vt:lpstr>Fans By Country Table - 1 of 3</vt:lpstr>
      <vt:lpstr>Fans By Country Table - 2 of 3</vt:lpstr>
      <vt:lpstr>Fans By Country Table - 3 of 3</vt:lpstr>
      <vt:lpstr>Key Influencers - 1 of 3</vt:lpstr>
      <vt:lpstr>Key Influencers - 2 of 3</vt:lpstr>
      <vt:lpstr>Key Influencers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FB - Social Media Newsletter </dc:title>
  <dc:creator>Administrator</dc:creator>
  <cp:lastModifiedBy>Administrator</cp:lastModifiedBy>
  <cp:revision>1</cp:revision>
  <dcterms:created xsi:type="dcterms:W3CDTF">2016-12-20T14:20:33Z</dcterms:created>
  <dcterms:modified xsi:type="dcterms:W3CDTF">2016-12-20T14:22:48Z</dcterms:modified>
</cp:coreProperties>
</file>