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Sheet1!$A$1:$I$1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Sheet1!$A$2:$I$2</c:f>
              <c:numCache>
                <c:formatCode>General</c:formatCode>
                <c:ptCount val="9"/>
                <c:pt idx="0">
                  <c:v>170372</c:v>
                </c:pt>
                <c:pt idx="1">
                  <c:v>45959</c:v>
                </c:pt>
                <c:pt idx="2">
                  <c:v>16415</c:v>
                </c:pt>
                <c:pt idx="3">
                  <c:v>165648</c:v>
                </c:pt>
                <c:pt idx="4">
                  <c:v>98200</c:v>
                </c:pt>
                <c:pt idx="5">
                  <c:v>21103</c:v>
                </c:pt>
                <c:pt idx="6">
                  <c:v>7317</c:v>
                </c:pt>
                <c:pt idx="7">
                  <c:v>10543</c:v>
                </c:pt>
                <c:pt idx="8">
                  <c:v>8796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28-4D5B-9B4A-11CD5B89A4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3.4983279178427001E-2</c:v>
                </c:pt>
                <c:pt idx="1">
                  <c:v>2.0140390368154001E-2</c:v>
                </c:pt>
                <c:pt idx="2">
                  <c:v>1.8787760439782E-2</c:v>
                </c:pt>
                <c:pt idx="3">
                  <c:v>2.0394530718891999E-2</c:v>
                </c:pt>
                <c:pt idx="4">
                  <c:v>1.7953745482034E-2</c:v>
                </c:pt>
                <c:pt idx="5">
                  <c:v>2.2418614529621999E-2</c:v>
                </c:pt>
                <c:pt idx="6">
                  <c:v>2.1804595465823001E-2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931-44B9-8207-C46AE4E584E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3.2692559173531997E-2</c:v>
                </c:pt>
                <c:pt idx="1">
                  <c:v>0</c:v>
                </c:pt>
                <c:pt idx="2">
                  <c:v>0</c:v>
                </c:pt>
                <c:pt idx="3">
                  <c:v>3.7045915143062998E-2</c:v>
                </c:pt>
                <c:pt idx="4">
                  <c:v>2.3968274720007E-2</c:v>
                </c:pt>
                <c:pt idx="5">
                  <c:v>2.6140943252369001E-2</c:v>
                </c:pt>
                <c:pt idx="6">
                  <c:v>1.5245562452358001E-2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931-44B9-8207-C46AE4E584E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931-44B9-8207-C46AE4E584E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2.2096591288106E-2</c:v>
                </c:pt>
                <c:pt idx="1">
                  <c:v>8.7318268852950003E-3</c:v>
                </c:pt>
                <c:pt idx="2">
                  <c:v>1.6334683667182999E-2</c:v>
                </c:pt>
                <c:pt idx="3">
                  <c:v>1.3167701863354E-2</c:v>
                </c:pt>
                <c:pt idx="4">
                  <c:v>3.3250516828685003E-2</c:v>
                </c:pt>
                <c:pt idx="5">
                  <c:v>1.8723301958318998E-2</c:v>
                </c:pt>
                <c:pt idx="6">
                  <c:v>1.2347733183876001E-2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931-44B9-8207-C46AE4E584E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1.8682128675708998E-2</c:v>
                </c:pt>
                <c:pt idx="3">
                  <c:v>2.1397784819799998E-2</c:v>
                </c:pt>
                <c:pt idx="4">
                  <c:v>3.4640502898595001E-2</c:v>
                </c:pt>
                <c:pt idx="5">
                  <c:v>1.3752916127586E-2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931-44B9-8207-C46AE4E584E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2.1337126600284001E-2</c:v>
                </c:pt>
                <c:pt idx="1">
                  <c:v>4.5833135776714003E-2</c:v>
                </c:pt>
                <c:pt idx="2">
                  <c:v>4.5045045045045001E-2</c:v>
                </c:pt>
                <c:pt idx="3">
                  <c:v>4.6237018068004003E-2</c:v>
                </c:pt>
                <c:pt idx="4">
                  <c:v>2.6559165283377002E-2</c:v>
                </c:pt>
                <c:pt idx="5">
                  <c:v>3.1618053908782001E-2</c:v>
                </c:pt>
                <c:pt idx="6">
                  <c:v>4.2680324370464998E-2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931-44B9-8207-C46AE4E584E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0.13271096467143001</c:v>
                </c:pt>
                <c:pt idx="1">
                  <c:v>6.5202470830473994E-2</c:v>
                </c:pt>
                <c:pt idx="2">
                  <c:v>0.18386388583974</c:v>
                </c:pt>
                <c:pt idx="3">
                  <c:v>0.22398976046808999</c:v>
                </c:pt>
                <c:pt idx="4">
                  <c:v>9.9369517543860003E-2</c:v>
                </c:pt>
                <c:pt idx="5">
                  <c:v>0.21637907422624</c:v>
                </c:pt>
                <c:pt idx="6">
                  <c:v>0.10606267962228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B931-44B9-8207-C46AE4E584E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4.8885412592881997E-2</c:v>
                </c:pt>
                <c:pt idx="1">
                  <c:v>3.8986354775828E-2</c:v>
                </c:pt>
                <c:pt idx="2">
                  <c:v>7.7722724181483002E-2</c:v>
                </c:pt>
                <c:pt idx="3">
                  <c:v>3.2287227172929998E-2</c:v>
                </c:pt>
                <c:pt idx="4">
                  <c:v>2.4126616483304001E-2</c:v>
                </c:pt>
                <c:pt idx="5">
                  <c:v>3.8457840592250998E-2</c:v>
                </c:pt>
                <c:pt idx="6">
                  <c:v>4.5528611137736E-2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B931-44B9-8207-C46AE4E584EE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3.4238758274367002E-2</c:v>
                </c:pt>
                <c:pt idx="3">
                  <c:v>0</c:v>
                </c:pt>
                <c:pt idx="4">
                  <c:v>3.4207525655644E-2</c:v>
                </c:pt>
                <c:pt idx="5">
                  <c:v>3.4188034188033997E-2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B931-44B9-8207-C46AE4E584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633472"/>
        <c:axId val="245631504"/>
      </c:lineChart>
      <c:catAx>
        <c:axId val="245633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631504"/>
        <c:crosses val="autoZero"/>
        <c:auto val="1"/>
        <c:lblAlgn val="ctr"/>
        <c:lblOffset val="100"/>
        <c:noMultiLvlLbl val="0"/>
      </c:catAx>
      <c:valAx>
        <c:axId val="245631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633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37</c:v>
                </c:pt>
                <c:pt idx="1">
                  <c:v>7</c:v>
                </c:pt>
                <c:pt idx="2">
                  <c:v>0</c:v>
                </c:pt>
                <c:pt idx="3">
                  <c:v>67</c:v>
                </c:pt>
                <c:pt idx="4">
                  <c:v>0</c:v>
                </c:pt>
                <c:pt idx="5">
                  <c:v>9</c:v>
                </c:pt>
                <c:pt idx="6">
                  <c:v>84</c:v>
                </c:pt>
                <c:pt idx="7">
                  <c:v>28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2C-41C0-B8E4-C0E16290437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72C-41C0-B8E4-C0E16290437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72C-41C0-B8E4-C0E16290437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Sheet1!$E$2:$E$10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72C-41C0-B8E4-C0E16290437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Sheet1!$F$2:$F$10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72C-41C0-B8E4-C0E16290437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Sheet1!$G$2:$G$10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72C-41C0-B8E4-C0E16290437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Sheet1!$H$2:$H$10</c:f>
              <c:numCache>
                <c:formatCode>General</c:formatCode>
                <c:ptCount val="9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12</c:v>
                </c:pt>
                <c:pt idx="4">
                  <c:v>0</c:v>
                </c:pt>
                <c:pt idx="5">
                  <c:v>0</c:v>
                </c:pt>
                <c:pt idx="6">
                  <c:v>21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72C-41C0-B8E4-C0E16290437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Sheet1!$I$2:$I$10</c:f>
              <c:numCache>
                <c:formatCode>General</c:formatCode>
                <c:ptCount val="9"/>
                <c:pt idx="0">
                  <c:v>4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3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72C-41C0-B8E4-C0E1629043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5630192"/>
        <c:axId val="245630520"/>
      </c:barChart>
      <c:catAx>
        <c:axId val="245630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630520"/>
        <c:crosses val="autoZero"/>
        <c:auto val="1"/>
        <c:lblAlgn val="ctr"/>
        <c:lblOffset val="100"/>
        <c:noMultiLvlLbl val="0"/>
      </c:catAx>
      <c:valAx>
        <c:axId val="245630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630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8.4129630064408E-3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E5-4A18-96E1-72DE297FEDD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1.5230966731217E-2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2E5-4A18-96E1-72DE297FEDD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2E5-4A18-96E1-72DE297FEDD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5.0106249396309997E-3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2E5-4A18-96E1-72DE297FEDD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2E5-4A18-96E1-72DE297FEDD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1.8954650997489001E-2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2E5-4A18-96E1-72DE297FEDD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0.28973623069563997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2E5-4A18-96E1-72DE297FEDD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5.6909797970217002E-2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2E5-4A18-96E1-72DE297FEDD6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2E5-4A18-96E1-72DE297FED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5640688"/>
        <c:axId val="245641344"/>
      </c:barChart>
      <c:catAx>
        <c:axId val="245640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641344"/>
        <c:crosses val="autoZero"/>
        <c:auto val="1"/>
        <c:lblAlgn val="ctr"/>
        <c:lblOffset val="100"/>
        <c:noMultiLvlLbl val="0"/>
      </c:catAx>
      <c:valAx>
        <c:axId val="245641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640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76</c:v>
                </c:pt>
                <c:pt idx="1">
                  <c:v>0</c:v>
                </c:pt>
                <c:pt idx="2">
                  <c:v>0</c:v>
                </c:pt>
                <c:pt idx="3">
                  <c:v>180</c:v>
                </c:pt>
                <c:pt idx="4">
                  <c:v>196</c:v>
                </c:pt>
                <c:pt idx="5">
                  <c:v>186</c:v>
                </c:pt>
                <c:pt idx="6">
                  <c:v>211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57-49DE-A0E4-0DE3EAC52F7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5</c:v>
                </c:pt>
                <c:pt idx="4">
                  <c:v>4</c:v>
                </c:pt>
                <c:pt idx="5">
                  <c:v>22</c:v>
                </c:pt>
                <c:pt idx="6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457-49DE-A0E4-0DE3EAC52F7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3</c:v>
                </c:pt>
                <c:pt idx="5">
                  <c:v>2</c:v>
                </c:pt>
                <c:pt idx="6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457-49DE-A0E4-0DE3EAC52F7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141</c:v>
                </c:pt>
                <c:pt idx="1">
                  <c:v>0</c:v>
                </c:pt>
                <c:pt idx="2">
                  <c:v>0</c:v>
                </c:pt>
                <c:pt idx="3">
                  <c:v>676</c:v>
                </c:pt>
                <c:pt idx="4">
                  <c:v>660</c:v>
                </c:pt>
                <c:pt idx="5">
                  <c:v>705</c:v>
                </c:pt>
                <c:pt idx="6">
                  <c:v>815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457-49DE-A0E4-0DE3EAC52F7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13</c:v>
                </c:pt>
                <c:pt idx="4">
                  <c:v>3</c:v>
                </c:pt>
                <c:pt idx="5">
                  <c:v>11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457-49DE-A0E4-0DE3EAC52F7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3</c:v>
                </c:pt>
                <c:pt idx="5">
                  <c:v>9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457-49DE-A0E4-0DE3EAC52F7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7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6</c:v>
                </c:pt>
                <c:pt idx="5">
                  <c:v>1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457-49DE-A0E4-0DE3EAC52F7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22</c:v>
                </c:pt>
                <c:pt idx="1">
                  <c:v>0</c:v>
                </c:pt>
                <c:pt idx="2">
                  <c:v>0</c:v>
                </c:pt>
                <c:pt idx="3">
                  <c:v>30</c:v>
                </c:pt>
                <c:pt idx="4">
                  <c:v>32</c:v>
                </c:pt>
                <c:pt idx="5">
                  <c:v>30</c:v>
                </c:pt>
                <c:pt idx="6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457-49DE-A0E4-0DE3EAC52F70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4</c:v>
                </c:pt>
                <c:pt idx="1">
                  <c:v>0</c:v>
                </c:pt>
                <c:pt idx="2">
                  <c:v>0</c:v>
                </c:pt>
                <c:pt idx="3">
                  <c:v>3</c:v>
                </c:pt>
                <c:pt idx="4">
                  <c:v>5</c:v>
                </c:pt>
                <c:pt idx="5">
                  <c:v>6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457-49DE-A0E4-0DE3EAC52F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5436992"/>
        <c:axId val="240008888"/>
      </c:barChart>
      <c:catAx>
        <c:axId val="245436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008888"/>
        <c:crosses val="autoZero"/>
        <c:auto val="1"/>
        <c:lblAlgn val="ctr"/>
        <c:lblOffset val="100"/>
        <c:noMultiLvlLbl val="0"/>
      </c:catAx>
      <c:valAx>
        <c:axId val="240008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436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30</c:v>
                </c:pt>
                <c:pt idx="2">
                  <c:v>40.566000000000003</c:v>
                </c:pt>
                <c:pt idx="3">
                  <c:v>0</c:v>
                </c:pt>
                <c:pt idx="4">
                  <c:v>2.9051</c:v>
                </c:pt>
                <c:pt idx="5">
                  <c:v>13.754200000000001</c:v>
                </c:pt>
                <c:pt idx="6">
                  <c:v>25.078900000000001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5B-4985-9560-070D5876567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26.9757</c:v>
                </c:pt>
                <c:pt idx="1">
                  <c:v>10</c:v>
                </c:pt>
                <c:pt idx="2">
                  <c:v>6.6037999999999997</c:v>
                </c:pt>
                <c:pt idx="3">
                  <c:v>0</c:v>
                </c:pt>
                <c:pt idx="4">
                  <c:v>5.2569999999999997</c:v>
                </c:pt>
                <c:pt idx="5">
                  <c:v>4.4535</c:v>
                </c:pt>
                <c:pt idx="6">
                  <c:v>6.6031000000000004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5B-4985-9560-070D5876567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9.6348000000000003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1.4881</c:v>
                </c:pt>
                <c:pt idx="6">
                  <c:v>-1.232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65B-4985-9560-070D5876567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97.227199999999996</c:v>
                </c:pt>
                <c:pt idx="1">
                  <c:v>100</c:v>
                </c:pt>
                <c:pt idx="2">
                  <c:v>78.301900000000003</c:v>
                </c:pt>
                <c:pt idx="3">
                  <c:v>0</c:v>
                </c:pt>
                <c:pt idx="4">
                  <c:v>1.7334000000000001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65B-4985-9560-070D5876567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57.638599999999997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2.831</c:v>
                </c:pt>
                <c:pt idx="6">
                  <c:v>0.82389999999999997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65B-4985-9560-070D5876567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12.3864</c:v>
                </c:pt>
                <c:pt idx="1">
                  <c:v>30</c:v>
                </c:pt>
                <c:pt idx="2">
                  <c:v>11.3208</c:v>
                </c:pt>
                <c:pt idx="3">
                  <c:v>0</c:v>
                </c:pt>
                <c:pt idx="4">
                  <c:v>6.5418000000000003</c:v>
                </c:pt>
                <c:pt idx="5">
                  <c:v>13.5764</c:v>
                </c:pt>
                <c:pt idx="6">
                  <c:v>2.8755999999999999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65B-4985-9560-070D5876567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4.2946999999999997</c:v>
                </c:pt>
                <c:pt idx="1">
                  <c:v>50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22.129000000000001</c:v>
                </c:pt>
                <c:pt idx="6">
                  <c:v>5.5297000000000001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65B-4985-9560-070D5876567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6.1882000000000001</c:v>
                </c:pt>
                <c:pt idx="1">
                  <c:v>50</c:v>
                </c:pt>
                <c:pt idx="2">
                  <c:v>28.3019</c:v>
                </c:pt>
                <c:pt idx="3">
                  <c:v>0</c:v>
                </c:pt>
                <c:pt idx="4">
                  <c:v>19.670999999999999</c:v>
                </c:pt>
                <c:pt idx="5">
                  <c:v>32.271599999999999</c:v>
                </c:pt>
                <c:pt idx="6">
                  <c:v>63.503500000000003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65B-4985-9560-070D5876567C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5.1627999999999998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7.6809000000000003</c:v>
                </c:pt>
                <c:pt idx="6">
                  <c:v>11.5032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65B-4985-9560-070D587656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5503512"/>
        <c:axId val="295505808"/>
      </c:radarChart>
      <c:catAx>
        <c:axId val="295503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505808"/>
        <c:crosses val="autoZero"/>
        <c:auto val="1"/>
        <c:lblAlgn val="ctr"/>
        <c:lblOffset val="100"/>
        <c:noMultiLvlLbl val="0"/>
      </c:catAx>
      <c:valAx>
        <c:axId val="295505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503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25-4ADF-B1D4-9115EF75071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8</c:v>
                </c:pt>
                <c:pt idx="4">
                  <c:v>0</c:v>
                </c:pt>
                <c:pt idx="5">
                  <c:v>3</c:v>
                </c:pt>
                <c:pt idx="6">
                  <c:v>5</c:v>
                </c:pt>
                <c:pt idx="7">
                  <c:v>5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D25-4ADF-B1D4-9115EF75071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D25-4ADF-B1D4-9115EF7507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5508760"/>
        <c:axId val="295507120"/>
      </c:barChart>
      <c:catAx>
        <c:axId val="295508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507120"/>
        <c:crosses val="autoZero"/>
        <c:auto val="1"/>
        <c:lblAlgn val="ctr"/>
        <c:lblOffset val="100"/>
        <c:noMultiLvlLbl val="0"/>
      </c:catAx>
      <c:valAx>
        <c:axId val="295507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508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1.1152067241096001E-2</c:v>
                </c:pt>
                <c:pt idx="3">
                  <c:v>0</c:v>
                </c:pt>
                <c:pt idx="4">
                  <c:v>2.9347545371305002E-3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A1-4186-8876-F93F6240D57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1.5230966731217E-2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4A1-4186-8876-F93F6240D57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4A1-4186-8876-F93F6240D57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1.2073795035254999E-3</c:v>
                </c:pt>
                <c:pt idx="2">
                  <c:v>6.1123587365981003E-3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4A1-4186-8876-F93F6240D57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4A1-4186-8876-F93F6240D57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1.8954650997489001E-2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4A1-4186-8876-F93F6240D57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0.28973623069563997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4A1-4186-8876-F93F6240D57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5.6909797970217002E-2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4A1-4186-8876-F93F6240D570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4A1-4186-8876-F93F6240D5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4532888"/>
        <c:axId val="304529280"/>
      </c:barChart>
      <c:catAx>
        <c:axId val="304532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529280"/>
        <c:crosses val="autoZero"/>
        <c:auto val="1"/>
        <c:lblAlgn val="ctr"/>
        <c:lblOffset val="100"/>
        <c:noMultiLvlLbl val="0"/>
      </c:catAx>
      <c:valAx>
        <c:axId val="304529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532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F2-4FA0-BB0D-850036675D4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3F2-4FA0-BB0D-850036675D4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3</c:v>
                </c:pt>
                <c:pt idx="1">
                  <c:v>1</c:v>
                </c:pt>
                <c:pt idx="2">
                  <c:v>0</c:v>
                </c:pt>
                <c:pt idx="3">
                  <c:v>10</c:v>
                </c:pt>
                <c:pt idx="4">
                  <c:v>0</c:v>
                </c:pt>
                <c:pt idx="5">
                  <c:v>3</c:v>
                </c:pt>
                <c:pt idx="6">
                  <c:v>5</c:v>
                </c:pt>
                <c:pt idx="7">
                  <c:v>5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3F2-4FA0-BB0D-850036675D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4519440"/>
        <c:axId val="299873312"/>
      </c:barChart>
      <c:catAx>
        <c:axId val="304519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873312"/>
        <c:crosses val="autoZero"/>
        <c:auto val="1"/>
        <c:lblAlgn val="ctr"/>
        <c:lblOffset val="100"/>
        <c:noMultiLvlLbl val="0"/>
      </c:catAx>
      <c:valAx>
        <c:axId val="299873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519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FB - Social Media Newsletter 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dotcom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083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8715494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50847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559314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250083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793981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581068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752181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931701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607855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686815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0670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Kuwait Finance House ( KFH 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170372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551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Kuwait International Bank </a:t>
                      </a:r>
                      <a:r>
                        <a:rPr lang="ar-AE" sz="1000"/>
                        <a:t>بنك الكويت الدولي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45959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4818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Bank Boubyan - Official Page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5338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NBKGroup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165648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0.0050%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7977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Gulf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98200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404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Warba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0.0190%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6548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0.2898%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708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/>
                        <a:t>Al Ahli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0.0570%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8716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Burgan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527804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97738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889147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67960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062666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12/09/2016 - 12/15/2016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81449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992702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005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886893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556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241255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12/15/2016 - 12/19/2016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95398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007641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4548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301363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99447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7028705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1175850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0878367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6637984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2198853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198555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8343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#بنك_وربة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0807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#نتميز_بالحلول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971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#قطر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974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#اليوم_العالمي_للغة_العربية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551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#ABK_Sunday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368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4339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#abk_cares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4711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#ABK_Cards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9155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#NBKComminuty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2559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#NBKShabab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811570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39478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6347690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6619549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4166313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8070758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4519740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90287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6094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#NBKServices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244214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52476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1225528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1333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51055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57157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44401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63121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28859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06670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9324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Commercial Bank of Kuwait - 2016-12-18 11:01:54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نهنئ الفائزين بسحب النجمة اليومي من 11/12/2016 إلى 15/12/2016 وترقبوا السحب على ٢٥٠,٠٠٠ د.ك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0.8610%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2388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Kuwait Finance House ( KFH ) - 2016-12-18 08:48:22</a:t>
                      </a:r>
                      <a:r>
                        <a:rPr lang="en-US" sz="1000"/>
                        <a:t>
.
- </a:t>
                      </a:r>
                      <a:r>
                        <a:rPr lang="ar-AE" sz="1000"/>
                        <a:t>لا تشارك أحد كلمة السر الخاصة بحسابك البنكي
- لا تدخل على حسابك البنكي عن طريق رابط مرفق بالبريد الالكتروني عند الدخول، احرص على الدخول عبر العنوان الالكتروني 
</a:t>
                      </a:r>
                      <a:r>
                        <a:rPr lang="en-US" sz="1000"/>
                        <a:t>www.kfhonline.com ، 
</a:t>
                      </a:r>
                      <a:r>
                        <a:rPr lang="ar-AE" sz="1000"/>
                        <a:t>أو عبر تطبيق </a:t>
                      </a:r>
                      <a:r>
                        <a:rPr lang="en-US" sz="1000"/>
                        <a:t>KFHOnline
- </a:t>
                      </a:r>
                      <a:r>
                        <a:rPr lang="ar-AE" sz="1000"/>
                        <a:t>احرص دائماً عند الإنتهاء على تسجيل خروج من صفحة الحساب البنكي الخاص بك
- احرص على مسح ذاكرة التخزين المؤقت بعد كل استخدام في حال الدخول على حسابك البنكي من جهاز مشترك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0.0147%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4332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- 2016-12-18 08:55:06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الآن، يمكنك الدفع بمنتهى السرعة والسهولة مع بطاقات </a:t>
                      </a:r>
                      <a:r>
                        <a:rPr lang="en-US" sz="1000"/>
                        <a:t>Tap &amp; Pay NBK </a:t>
                      </a:r>
                      <a:r>
                        <a:rPr lang="ar-AE" sz="1000"/>
                        <a:t>التي تدعم تقنية جديدة من نوعها للدفع بمجرد تمرير بطاقتك. للمزيد 1801801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0.0139%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6455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- 2016-12-18 08:54:35</a:t>
                      </a:r>
                      <a:r>
                        <a:rPr lang="en-US" sz="1000"/>
                        <a:t>
Transactions are now faster and more convenient with NBK Tap &amp; Pay. NBK Cards now facilitate contactless transactions! Call 1801801 for more information!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657691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5317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9559387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03000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96552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02533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63868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0284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03366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6860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1692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Commercial Bank of Kuwait - 2016-12-18 15:19:57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من أجل تسهيل وضمان سرعة معاملات القروض، تم تحديد الأفرع التالية لاستقبال ومتابعة معاملاتكم؛
-فرع المنصورية
-فرع القرين
-فرع الأندلس
-فرع جنوب السرة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0.2187%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308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- 2016-12-18 05:06:45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ترقبوا!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2848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Kuwait Finance House ( KFH ) - 2016-12-18 06:44:30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هذي قطـــــــــر
هذي قطر تاريخها يرفع الراس
هي من بنات المجد والمجد منها
الطيب هي ساسه اذا كان له ساس
يومه تخير وين يسكن سكنها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4859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Al Ahli Bank of Kuwait - 2016-12-18 05:36:59</a:t>
                      </a:r>
                      <a:r>
                        <a:rPr lang="en-US" sz="1000"/>
                        <a:t>
ABK wishes you a happy Sunday! 
#ABK_Sunday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0.0948%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262566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06213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5155395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8258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01062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12476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24705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63390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48154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38704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737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Commercial Bank of Kuwait - 2016-12-18 14:09:34</a:t>
                      </a:r>
                      <a:r>
                        <a:rPr lang="en-US" sz="1000"/>
                        <a:t>
💚</a:t>
                      </a:r>
                      <a:r>
                        <a:rPr lang="ar-AE" sz="1000"/>
                        <a:t>حرية الإستخدام أينما كنت 
بطاقة التجاري مسبقة الدفع هي الإختيار الأمثل، حيث تمنحك إمكانية التسوق عبر الإنترنت والتسوق الإعتيادي. بالإضافة إلى السحب من أجهزة الـ </a:t>
                      </a:r>
                      <a:r>
                        <a:rPr lang="en-US" sz="1000"/>
                        <a:t>ATM </a:t>
                      </a:r>
                      <a:r>
                        <a:rPr lang="ar-AE" sz="1000"/>
                        <a:t>من داخل وخارج الكويت.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0.1367%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9343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Commercial Bank of Kuwait - 2016-12-18 10:02:52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اليوم العالمي للغة العربية
18 ديسمبر هو اليوم الذي أصدرت فيه الجمعية العامة للأمم المتحدة قرار ادخال اللغة العربية ضمن اللغات الرسمية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0.1367%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594144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5531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Post Type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466338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15793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Sponsored Posts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450546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86301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0504296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4230600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4979788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1411884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5663252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531356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091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#NBKComminuty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1606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#NBKShabab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5971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#NBKServices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459517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46343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1868115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6207102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9974318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0852001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7020672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384713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1749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#ABK_Sunday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5662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#قطر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5804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9055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#abk_cares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8266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#ABK_Cards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758521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69885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5816139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5125886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1525193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1127470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6274384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811288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8964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#بنك_وربة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3352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#نتميز_بالحلول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232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#قطر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7255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#اليوم_العالمي_للغة_العربية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904273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8681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By Country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8508333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50421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83203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44018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44448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Country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(+/-)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(%)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526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United Arab Emirates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9335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Afghanistan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7076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Argentina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5367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Australia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5189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Bangladesh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2117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Bahrain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3735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Benin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8140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Brazil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9811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Canada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8514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Chile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799016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12/12/2016 - 12/18/2016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7327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By Country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1930359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3605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39648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94770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74127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Country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(+/-)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(%)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019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1884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Colombia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8173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Cyprus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0301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Germany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7525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Algeria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7381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Egypt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1623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Spain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4905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Ethiopia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5595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Fiji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7231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France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007588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12/12/2016 - 12/18/2016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13551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By Country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5923270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41809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81789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67356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43132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Country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(+/-)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(%)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8356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United Kingdom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1600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Ghana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8782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Hong Kong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0993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Honduras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0914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Indonesia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787698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12/12/2016 - 12/18/2016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31918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390615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513970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40417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61177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80139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5673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Mostafa Darsh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8602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أفغاني تلکاني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Kuwait Finance House ( KFH ) (1), NBKGroup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9077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Hamzeh Masarwah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2852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Muhammad Akbar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NBKGroup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589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Amr Elsaied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4908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ديفيد باشا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8403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Ayman Siha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NBKGroup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804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Kiran Jamal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Kuwait Finance House ( KFH )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2114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صقر البوادي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NBKGroup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031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Yousef El-Kordi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NBKGroup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410560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5529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4009884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719660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27479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76925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23868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688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Asem Eltorky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NBKGroup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906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HmaDa SanDro Al Sharif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0861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Ali Shah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8425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Faraz Aslam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212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Hasan Iqbal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0882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هيثم هيثم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2944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Mohamed Abdel Aal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9695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Abo Radwan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4246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أمجد المصري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0157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Tareef Hero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295727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2352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54350871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068836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74799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91357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17691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7016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Kuwiq Waleed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8822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Abdrhman Basha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97044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60080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1456</Words>
  <Application>Microsoft Office PowerPoint</Application>
  <PresentationFormat>On-screen Show (4:3)</PresentationFormat>
  <Paragraphs>711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quintly_template</vt:lpstr>
      <vt:lpstr>FB - Social Media Newsletter </vt:lpstr>
      <vt:lpstr>Key Metrics Table</vt:lpstr>
      <vt:lpstr>Fan Distribution</vt:lpstr>
      <vt:lpstr>Interaction Rate</vt:lpstr>
      <vt:lpstr>Interactions Distribution</vt:lpstr>
      <vt:lpstr>Interaction Rate By Weekday</vt:lpstr>
      <vt:lpstr>Fans Change Per Weekday</vt:lpstr>
      <vt:lpstr>Key Metrics Radar</vt:lpstr>
      <vt:lpstr>Post Type Distribution</vt:lpstr>
      <vt:lpstr>Hashtag Detection - 1 of 2</vt:lpstr>
      <vt:lpstr>Hashtag Detection - 2 of 2</vt:lpstr>
      <vt:lpstr>Own Posts Table - 1 of 3</vt:lpstr>
      <vt:lpstr>Own Posts Table - 2 of 3</vt:lpstr>
      <vt:lpstr>Own Posts Table - 3 of 3</vt:lpstr>
      <vt:lpstr>Interaction Rate By Post Type</vt:lpstr>
      <vt:lpstr>Sponsored Posts Distribution</vt:lpstr>
      <vt:lpstr>Hashtag Detection</vt:lpstr>
      <vt:lpstr>Hashtag Detection</vt:lpstr>
      <vt:lpstr>Hashtag Detection</vt:lpstr>
      <vt:lpstr>Fans By Country Table - 1 of 3</vt:lpstr>
      <vt:lpstr>Fans By Country Table - 2 of 3</vt:lpstr>
      <vt:lpstr>Fans By Country Table - 3 of 3</vt:lpstr>
      <vt:lpstr>Key Influencers - 1 of 3</vt:lpstr>
      <vt:lpstr>Key Influencers - 2 of 3</vt:lpstr>
      <vt:lpstr>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FB - Social Media Newsletter </dc:title>
  <dc:creator>Administrator</dc:creator>
  <cp:lastModifiedBy>Administrator</cp:lastModifiedBy>
  <cp:revision>1</cp:revision>
  <dcterms:created xsi:type="dcterms:W3CDTF">2016-12-19T12:11:53Z</dcterms:created>
  <dcterms:modified xsi:type="dcterms:W3CDTF">2016-12-19T12:12:55Z</dcterms:modified>
</cp:coreProperties>
</file>