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Sheet1!$A$1:$I$1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Sheet1!$A$2:$I$2</c:f>
              <c:numCache>
                <c:formatCode>General</c:formatCode>
                <c:ptCount val="9"/>
                <c:pt idx="0">
                  <c:v>170372</c:v>
                </c:pt>
                <c:pt idx="1">
                  <c:v>45959</c:v>
                </c:pt>
                <c:pt idx="2">
                  <c:v>16415</c:v>
                </c:pt>
                <c:pt idx="3">
                  <c:v>165648</c:v>
                </c:pt>
                <c:pt idx="4">
                  <c:v>98200</c:v>
                </c:pt>
                <c:pt idx="5">
                  <c:v>21103</c:v>
                </c:pt>
                <c:pt idx="6">
                  <c:v>7317</c:v>
                </c:pt>
                <c:pt idx="7">
                  <c:v>10543</c:v>
                </c:pt>
                <c:pt idx="8">
                  <c:v>8796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AB-45A6-AF1B-C21AB7906A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3.4983279178427001E-2</c:v>
                </c:pt>
                <c:pt idx="1">
                  <c:v>2.0140390368154001E-2</c:v>
                </c:pt>
                <c:pt idx="2">
                  <c:v>1.8787760439782E-2</c:v>
                </c:pt>
                <c:pt idx="3">
                  <c:v>2.0394530718891999E-2</c:v>
                </c:pt>
                <c:pt idx="4">
                  <c:v>1.7953745482034E-2</c:v>
                </c:pt>
                <c:pt idx="5">
                  <c:v>2.2418614529621999E-2</c:v>
                </c:pt>
                <c:pt idx="6">
                  <c:v>2.1804595465823001E-2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4D6-4BC6-9F68-79E8DAF39F3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3.2692559173531997E-2</c:v>
                </c:pt>
                <c:pt idx="1">
                  <c:v>0</c:v>
                </c:pt>
                <c:pt idx="2">
                  <c:v>0</c:v>
                </c:pt>
                <c:pt idx="3">
                  <c:v>3.7045915143062998E-2</c:v>
                </c:pt>
                <c:pt idx="4">
                  <c:v>2.3968274720007E-2</c:v>
                </c:pt>
                <c:pt idx="5">
                  <c:v>2.6140943252369001E-2</c:v>
                </c:pt>
                <c:pt idx="6">
                  <c:v>1.5245562452358001E-2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4D6-4BC6-9F68-79E8DAF39F3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4D6-4BC6-9F68-79E8DAF39F3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2.2096591288106E-2</c:v>
                </c:pt>
                <c:pt idx="1">
                  <c:v>8.7318268852950003E-3</c:v>
                </c:pt>
                <c:pt idx="2">
                  <c:v>1.6334683667182999E-2</c:v>
                </c:pt>
                <c:pt idx="3">
                  <c:v>1.3167701863354E-2</c:v>
                </c:pt>
                <c:pt idx="4">
                  <c:v>3.3250516828685003E-2</c:v>
                </c:pt>
                <c:pt idx="5">
                  <c:v>1.8723301958318998E-2</c:v>
                </c:pt>
                <c:pt idx="6">
                  <c:v>1.2347733183876001E-2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4D6-4BC6-9F68-79E8DAF39F3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1.8682128675708998E-2</c:v>
                </c:pt>
                <c:pt idx="3">
                  <c:v>2.1397784819799998E-2</c:v>
                </c:pt>
                <c:pt idx="4">
                  <c:v>3.4640502898595001E-2</c:v>
                </c:pt>
                <c:pt idx="5">
                  <c:v>1.3752916127586E-2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4D6-4BC6-9F68-79E8DAF39F3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2.1337126600284001E-2</c:v>
                </c:pt>
                <c:pt idx="1">
                  <c:v>4.5833135776714003E-2</c:v>
                </c:pt>
                <c:pt idx="2">
                  <c:v>4.5045045045045001E-2</c:v>
                </c:pt>
                <c:pt idx="3">
                  <c:v>4.6237018068004003E-2</c:v>
                </c:pt>
                <c:pt idx="4">
                  <c:v>2.6559165283377002E-2</c:v>
                </c:pt>
                <c:pt idx="5">
                  <c:v>3.1618053908782001E-2</c:v>
                </c:pt>
                <c:pt idx="6">
                  <c:v>4.2680324370464998E-2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4D6-4BC6-9F68-79E8DAF39F3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0.13271096467143001</c:v>
                </c:pt>
                <c:pt idx="1">
                  <c:v>6.5202470830473994E-2</c:v>
                </c:pt>
                <c:pt idx="2">
                  <c:v>0.18386388583974</c:v>
                </c:pt>
                <c:pt idx="3">
                  <c:v>0.22398976046808999</c:v>
                </c:pt>
                <c:pt idx="4">
                  <c:v>9.9369517543860003E-2</c:v>
                </c:pt>
                <c:pt idx="5">
                  <c:v>0.21637907422624</c:v>
                </c:pt>
                <c:pt idx="6">
                  <c:v>0.10606267962228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F4D6-4BC6-9F68-79E8DAF39F31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4.8885412592881997E-2</c:v>
                </c:pt>
                <c:pt idx="1">
                  <c:v>3.8986354775828E-2</c:v>
                </c:pt>
                <c:pt idx="2">
                  <c:v>7.7722724181483002E-2</c:v>
                </c:pt>
                <c:pt idx="3">
                  <c:v>3.2287227172929998E-2</c:v>
                </c:pt>
                <c:pt idx="4">
                  <c:v>2.4126616483304001E-2</c:v>
                </c:pt>
                <c:pt idx="5">
                  <c:v>3.8457840592250998E-2</c:v>
                </c:pt>
                <c:pt idx="6">
                  <c:v>4.5528611137736E-2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F4D6-4BC6-9F68-79E8DAF39F31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9/12/2016</c:v>
                </c:pt>
                <c:pt idx="1">
                  <c:v>10/12/2016</c:v>
                </c:pt>
                <c:pt idx="2">
                  <c:v>11/12/2016</c:v>
                </c:pt>
                <c:pt idx="3">
                  <c:v>12/12/2016</c:v>
                </c:pt>
                <c:pt idx="4">
                  <c:v>13/12/2016</c:v>
                </c:pt>
                <c:pt idx="5">
                  <c:v>14/12/2016</c:v>
                </c:pt>
                <c:pt idx="6">
                  <c:v>15/12/2016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3.4238758274367002E-2</c:v>
                </c:pt>
                <c:pt idx="3">
                  <c:v>0</c:v>
                </c:pt>
                <c:pt idx="4">
                  <c:v>3.4207525655644E-2</c:v>
                </c:pt>
                <c:pt idx="5">
                  <c:v>3.4188034188033997E-2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F4D6-4BC6-9F68-79E8DAF39F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3578456"/>
        <c:axId val="233574848"/>
      </c:lineChart>
      <c:catAx>
        <c:axId val="233578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574848"/>
        <c:crosses val="autoZero"/>
        <c:auto val="1"/>
        <c:lblAlgn val="ctr"/>
        <c:lblOffset val="100"/>
        <c:noMultiLvlLbl val="0"/>
      </c:catAx>
      <c:valAx>
        <c:axId val="233574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578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37</c:v>
                </c:pt>
                <c:pt idx="1">
                  <c:v>3</c:v>
                </c:pt>
                <c:pt idx="2">
                  <c:v>0</c:v>
                </c:pt>
                <c:pt idx="3">
                  <c:v>67</c:v>
                </c:pt>
                <c:pt idx="4">
                  <c:v>0</c:v>
                </c:pt>
                <c:pt idx="5">
                  <c:v>9</c:v>
                </c:pt>
                <c:pt idx="6">
                  <c:v>84</c:v>
                </c:pt>
                <c:pt idx="7">
                  <c:v>28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8F2-459E-9F91-7E2010B6046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1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8F2-459E-9F91-7E2010B6046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8F2-459E-9F91-7E2010B6046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Sheet1!$E$2:$E$10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8F2-459E-9F91-7E2010B6046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Sheet1!$F$2:$F$10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8F2-459E-9F91-7E2010B6046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Sheet1!$G$2:$G$10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8F2-459E-9F91-7E2010B6046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Sheet1!$H$2:$H$10</c:f>
              <c:numCache>
                <c:formatCode>General</c:formatCode>
                <c:ptCount val="9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12</c:v>
                </c:pt>
                <c:pt idx="4">
                  <c:v>0</c:v>
                </c:pt>
                <c:pt idx="5">
                  <c:v>0</c:v>
                </c:pt>
                <c:pt idx="6">
                  <c:v>21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8F2-459E-9F91-7E2010B60463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Sheet1!$I$2:$I$10</c:f>
              <c:numCache>
                <c:formatCode>General</c:formatCode>
                <c:ptCount val="9"/>
                <c:pt idx="0">
                  <c:v>4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  <c:pt idx="5">
                  <c:v>3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8F2-459E-9F91-7E2010B604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3576488"/>
        <c:axId val="233580752"/>
      </c:barChart>
      <c:catAx>
        <c:axId val="233576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580752"/>
        <c:crosses val="autoZero"/>
        <c:auto val="1"/>
        <c:lblAlgn val="ctr"/>
        <c:lblOffset val="100"/>
        <c:noMultiLvlLbl val="0"/>
      </c:catAx>
      <c:valAx>
        <c:axId val="233580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576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8.4129630064408E-3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3D-4A29-8006-84D97699E8B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6.5275571705216001E-3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73D-4A29-8006-84D97699E8B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73D-4A29-8006-84D97699E8B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5.0106249396309997E-3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73D-4A29-8006-84D97699E8B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73D-4A29-8006-84D97699E8B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1.8954650997489001E-2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73D-4A29-8006-84D97699E8B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0.28973623069563997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73D-4A29-8006-84D97699E8B9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5.6909797970217002E-2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73D-4A29-8006-84D97699E8B9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73D-4A29-8006-84D97699E8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0141448"/>
        <c:axId val="290144072"/>
      </c:barChart>
      <c:catAx>
        <c:axId val="290141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144072"/>
        <c:crosses val="autoZero"/>
        <c:auto val="1"/>
        <c:lblAlgn val="ctr"/>
        <c:lblOffset val="100"/>
        <c:noMultiLvlLbl val="0"/>
      </c:catAx>
      <c:valAx>
        <c:axId val="290144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141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76</c:v>
                </c:pt>
                <c:pt idx="1">
                  <c:v>0</c:v>
                </c:pt>
                <c:pt idx="2">
                  <c:v>0</c:v>
                </c:pt>
                <c:pt idx="3">
                  <c:v>180</c:v>
                </c:pt>
                <c:pt idx="4">
                  <c:v>196</c:v>
                </c:pt>
                <c:pt idx="5">
                  <c:v>186</c:v>
                </c:pt>
                <c:pt idx="6">
                  <c:v>211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B7-4FFE-885D-C5D5E03BF81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5</c:v>
                </c:pt>
                <c:pt idx="4">
                  <c:v>4</c:v>
                </c:pt>
                <c:pt idx="5">
                  <c:v>22</c:v>
                </c:pt>
                <c:pt idx="6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0B7-4FFE-885D-C5D5E03BF81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-2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3</c:v>
                </c:pt>
                <c:pt idx="5">
                  <c:v>2</c:v>
                </c:pt>
                <c:pt idx="6">
                  <c:v>-1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0B7-4FFE-885D-C5D5E03BF81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141</c:v>
                </c:pt>
                <c:pt idx="1">
                  <c:v>0</c:v>
                </c:pt>
                <c:pt idx="2">
                  <c:v>0</c:v>
                </c:pt>
                <c:pt idx="3">
                  <c:v>676</c:v>
                </c:pt>
                <c:pt idx="4">
                  <c:v>660</c:v>
                </c:pt>
                <c:pt idx="5">
                  <c:v>705</c:v>
                </c:pt>
                <c:pt idx="6">
                  <c:v>815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0B7-4FFE-885D-C5D5E03BF81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13</c:v>
                </c:pt>
                <c:pt idx="4">
                  <c:v>3</c:v>
                </c:pt>
                <c:pt idx="5">
                  <c:v>11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0B7-4FFE-885D-C5D5E03BF81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3</c:v>
                </c:pt>
                <c:pt idx="5">
                  <c:v>9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0B7-4FFE-885D-C5D5E03BF81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6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6</c:v>
                </c:pt>
                <c:pt idx="5">
                  <c:v>1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0B7-4FFE-885D-C5D5E03BF81A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14</c:v>
                </c:pt>
                <c:pt idx="1">
                  <c:v>0</c:v>
                </c:pt>
                <c:pt idx="2">
                  <c:v>0</c:v>
                </c:pt>
                <c:pt idx="3">
                  <c:v>30</c:v>
                </c:pt>
                <c:pt idx="4">
                  <c:v>32</c:v>
                </c:pt>
                <c:pt idx="5">
                  <c:v>30</c:v>
                </c:pt>
                <c:pt idx="6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0B7-4FFE-885D-C5D5E03BF81A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3</c:v>
                </c:pt>
                <c:pt idx="4">
                  <c:v>5</c:v>
                </c:pt>
                <c:pt idx="5">
                  <c:v>6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0B7-4FFE-885D-C5D5E03BF8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0146040"/>
        <c:axId val="290141776"/>
      </c:barChart>
      <c:catAx>
        <c:axId val="290146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141776"/>
        <c:crosses val="autoZero"/>
        <c:auto val="1"/>
        <c:lblAlgn val="ctr"/>
        <c:lblOffset val="100"/>
        <c:noMultiLvlLbl val="0"/>
      </c:catAx>
      <c:valAx>
        <c:axId val="290141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146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30</c:v>
                </c:pt>
                <c:pt idx="2">
                  <c:v>40.566000000000003</c:v>
                </c:pt>
                <c:pt idx="3">
                  <c:v>0</c:v>
                </c:pt>
                <c:pt idx="4">
                  <c:v>2.9051</c:v>
                </c:pt>
                <c:pt idx="5">
                  <c:v>13.754200000000001</c:v>
                </c:pt>
                <c:pt idx="6">
                  <c:v>25.078900000000001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EB-44A3-8E39-446E41915F0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26.9757</c:v>
                </c:pt>
                <c:pt idx="1">
                  <c:v>10</c:v>
                </c:pt>
                <c:pt idx="2">
                  <c:v>2.8302</c:v>
                </c:pt>
                <c:pt idx="3">
                  <c:v>0</c:v>
                </c:pt>
                <c:pt idx="4">
                  <c:v>2.2530000000000001</c:v>
                </c:pt>
                <c:pt idx="5">
                  <c:v>4.4535</c:v>
                </c:pt>
                <c:pt idx="6">
                  <c:v>6.6031000000000004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1EB-44A3-8E39-446E41915F0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9.6348000000000003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1.4881</c:v>
                </c:pt>
                <c:pt idx="6">
                  <c:v>-1.232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1EB-44A3-8E39-446E41915F0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97.227199999999996</c:v>
                </c:pt>
                <c:pt idx="1">
                  <c:v>100</c:v>
                </c:pt>
                <c:pt idx="2">
                  <c:v>78.301900000000003</c:v>
                </c:pt>
                <c:pt idx="3">
                  <c:v>0</c:v>
                </c:pt>
                <c:pt idx="4">
                  <c:v>1.7334000000000001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1EB-44A3-8E39-446E41915F0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57.638599999999997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2.831</c:v>
                </c:pt>
                <c:pt idx="6">
                  <c:v>0.82389999999999997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1EB-44A3-8E39-446E41915F0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12.3864</c:v>
                </c:pt>
                <c:pt idx="1">
                  <c:v>30</c:v>
                </c:pt>
                <c:pt idx="2">
                  <c:v>11.3208</c:v>
                </c:pt>
                <c:pt idx="3">
                  <c:v>0</c:v>
                </c:pt>
                <c:pt idx="4">
                  <c:v>6.5418000000000003</c:v>
                </c:pt>
                <c:pt idx="5">
                  <c:v>13.5764</c:v>
                </c:pt>
                <c:pt idx="6">
                  <c:v>2.8755999999999999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1EB-44A3-8E39-446E41915F06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4.2946999999999997</c:v>
                </c:pt>
                <c:pt idx="1">
                  <c:v>50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22.129000000000001</c:v>
                </c:pt>
                <c:pt idx="6">
                  <c:v>5.5297000000000001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1EB-44A3-8E39-446E41915F06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6.1882000000000001</c:v>
                </c:pt>
                <c:pt idx="1">
                  <c:v>50</c:v>
                </c:pt>
                <c:pt idx="2">
                  <c:v>28.3019</c:v>
                </c:pt>
                <c:pt idx="3">
                  <c:v>0</c:v>
                </c:pt>
                <c:pt idx="4">
                  <c:v>19.670999999999999</c:v>
                </c:pt>
                <c:pt idx="5">
                  <c:v>32.271599999999999</c:v>
                </c:pt>
                <c:pt idx="6">
                  <c:v>63.503500000000003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1EB-44A3-8E39-446E41915F06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5.1627999999999998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7.6809000000000003</c:v>
                </c:pt>
                <c:pt idx="6">
                  <c:v>11.5032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1EB-44A3-8E39-446E41915F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0145056"/>
        <c:axId val="290147680"/>
      </c:radarChart>
      <c:catAx>
        <c:axId val="290145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147680"/>
        <c:crosses val="autoZero"/>
        <c:auto val="1"/>
        <c:lblAlgn val="ctr"/>
        <c:lblOffset val="100"/>
        <c:noMultiLvlLbl val="0"/>
      </c:catAx>
      <c:valAx>
        <c:axId val="290147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145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FE-4A65-9421-242CF20EFD8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2</c:v>
                </c:pt>
                <c:pt idx="1">
                  <c:v>1</c:v>
                </c:pt>
                <c:pt idx="2">
                  <c:v>0</c:v>
                </c:pt>
                <c:pt idx="3">
                  <c:v>8</c:v>
                </c:pt>
                <c:pt idx="4">
                  <c:v>0</c:v>
                </c:pt>
                <c:pt idx="5">
                  <c:v>3</c:v>
                </c:pt>
                <c:pt idx="6">
                  <c:v>5</c:v>
                </c:pt>
                <c:pt idx="7">
                  <c:v>5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2FE-4A65-9421-242CF20EFD8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2FE-4A65-9421-242CF20EFD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0143088"/>
        <c:axId val="290143416"/>
      </c:barChart>
      <c:catAx>
        <c:axId val="290143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143416"/>
        <c:crosses val="autoZero"/>
        <c:auto val="1"/>
        <c:lblAlgn val="ctr"/>
        <c:lblOffset val="100"/>
        <c:noMultiLvlLbl val="0"/>
      </c:catAx>
      <c:valAx>
        <c:axId val="290143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143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1.1152067241096001E-2</c:v>
                </c:pt>
                <c:pt idx="3">
                  <c:v>0</c:v>
                </c:pt>
                <c:pt idx="4">
                  <c:v>2.9347545371305002E-3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31-4E39-A289-CC1250C6D3B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6.5275571705216001E-3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831-4E39-A289-CC1250C6D3B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831-4E39-A289-CC1250C6D3B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1.2073795035254999E-3</c:v>
                </c:pt>
                <c:pt idx="2">
                  <c:v>6.1123587365981003E-3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831-4E39-A289-CC1250C6D3B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831-4E39-A289-CC1250C6D3B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1.8954650997489001E-2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831-4E39-A289-CC1250C6D3B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0.28973623069563997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831-4E39-A289-CC1250C6D3BE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5.6909797970217002E-2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831-4E39-A289-CC1250C6D3BE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831-4E39-A289-CC1250C6D3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3236280"/>
        <c:axId val="293236608"/>
      </c:barChart>
      <c:catAx>
        <c:axId val="293236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236608"/>
        <c:crosses val="autoZero"/>
        <c:auto val="1"/>
        <c:lblAlgn val="ctr"/>
        <c:lblOffset val="100"/>
        <c:noMultiLvlLbl val="0"/>
      </c:catAx>
      <c:valAx>
        <c:axId val="293236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236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D1-4874-A207-7460C9899DF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BD1-4874-A207-7460C9899DF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Kuwait Finance House ( KFH )</c:v>
                </c:pt>
                <c:pt idx="1">
                  <c:v>Kuwait International Bank بنك الكويت الدولي</c:v>
                </c:pt>
                <c:pt idx="2">
                  <c:v>Bank Boubyan - Official Page</c:v>
                </c:pt>
                <c:pt idx="3">
                  <c:v>NBKGroup</c:v>
                </c:pt>
                <c:pt idx="4">
                  <c:v>Gulf Bank</c:v>
                </c:pt>
                <c:pt idx="5">
                  <c:v>Warba Bank</c:v>
                </c:pt>
                <c:pt idx="6">
                  <c:v>Commercial Bank of Kuwait</c:v>
                </c:pt>
                <c:pt idx="7">
                  <c:v>Al Ahli Bank of Kuwait</c:v>
                </c:pt>
                <c:pt idx="8">
                  <c:v>Burgan Bank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3</c:v>
                </c:pt>
                <c:pt idx="1">
                  <c:v>1</c:v>
                </c:pt>
                <c:pt idx="2">
                  <c:v>0</c:v>
                </c:pt>
                <c:pt idx="3">
                  <c:v>10</c:v>
                </c:pt>
                <c:pt idx="4">
                  <c:v>0</c:v>
                </c:pt>
                <c:pt idx="5">
                  <c:v>3</c:v>
                </c:pt>
                <c:pt idx="6">
                  <c:v>5</c:v>
                </c:pt>
                <c:pt idx="7">
                  <c:v>5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BD1-4874-A207-7460C9899D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2719928"/>
        <c:axId val="302715008"/>
      </c:barChart>
      <c:catAx>
        <c:axId val="302719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715008"/>
        <c:crosses val="autoZero"/>
        <c:auto val="1"/>
        <c:lblAlgn val="ctr"/>
        <c:lblOffset val="100"/>
        <c:noMultiLvlLbl val="0"/>
      </c:catAx>
      <c:valAx>
        <c:axId val="302715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719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FB - Social Media Newsletter 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dotcom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3023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5873628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82572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415048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396417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987845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826326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43080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727965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252168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894554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3261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Kuwait Finance House ( KFH 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170372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6320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Kuwait International Bank </a:t>
                      </a:r>
                      <a:r>
                        <a:rPr lang="ar-AE" sz="1000"/>
                        <a:t>بنك الكويت الدولي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45959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0056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Bank Boubyan - Official Page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2840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NBKGroup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165648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0.0050%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3258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Gulf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98200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2024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Warba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21103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0.0190%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2357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0.2898%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6410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000"/>
                        <a:t>Al Ahli Bank of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0.0570%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5294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Burgan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709069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41006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426842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93695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273594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12/09/2016 - 12/15/2016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97983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Interactions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584055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82665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715983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96529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232281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12/15/2016 - 12/19/2016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5112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344658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46016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1168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90675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327022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6540973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6955980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5022978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7367767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260756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3712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#NBKComminuty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1736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#NBKShabab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0132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#NBKServices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1183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#بنك_وربة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3921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#نتميز_بالحلول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7979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#قطر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6035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#اليوم_العالمي_للغة_العربية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140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#ABK_Sunday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364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7699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#abk_cares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362101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95659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5869999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0046995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8502125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2611867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1500694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013085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5298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#ABK_Cards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594738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68951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0088441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05787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36954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67710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66288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71583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1638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494041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4890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Commercial Bank of Kuwait - 2016-12-18 11:01:54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نهنئ الفائزين بسحب النجمة اليومي من 11/12/2016 إلى 15/12/2016 وترقبوا السحب على ٢٥٠,٠٠٠ د.ك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0.8610%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3355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Kuwait Finance House ( KFH ) - 2016-12-18 08:48:22</a:t>
                      </a:r>
                      <a:r>
                        <a:rPr lang="en-US" sz="1000"/>
                        <a:t>
.
- </a:t>
                      </a:r>
                      <a:r>
                        <a:rPr lang="ar-AE" sz="1000"/>
                        <a:t>لا تشارك أحد كلمة السر الخاصة بحسابك البنكي
- لا تدخل على حسابك البنكي عن طريق رابط مرفق بالبريد الالكتروني عند الدخول، احرص على الدخول عبر العنوان الالكتروني 
</a:t>
                      </a:r>
                      <a:r>
                        <a:rPr lang="en-US" sz="1000"/>
                        <a:t>www.kfhonline.com ، 
</a:t>
                      </a:r>
                      <a:r>
                        <a:rPr lang="ar-AE" sz="1000"/>
                        <a:t>أو عبر تطبيق </a:t>
                      </a:r>
                      <a:r>
                        <a:rPr lang="en-US" sz="1000"/>
                        <a:t>KFHOnline
- </a:t>
                      </a:r>
                      <a:r>
                        <a:rPr lang="ar-AE" sz="1000"/>
                        <a:t>احرص دائماً عند الإنتهاء على تسجيل خروج من صفحة الحساب البنكي الخاص بك
- احرص على مسح ذاكرة التخزين المؤقت بعد كل استخدام في حال الدخول على حسابك البنكي من جهاز مشترك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0.0147%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8662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- 2016-12-18 08:55:06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الآن، يمكنك الدفع بمنتهى السرعة والسهولة مع بطاقات </a:t>
                      </a:r>
                      <a:r>
                        <a:rPr lang="en-US" sz="1000"/>
                        <a:t>Tap &amp; Pay NBK </a:t>
                      </a:r>
                      <a:r>
                        <a:rPr lang="ar-AE" sz="1000"/>
                        <a:t>التي تدعم تقنية جديدة من نوعها للدفع بمجرد تمرير بطاقتك. للمزيد 1801801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0.0139%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1720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- 2016-12-18 08:54:35</a:t>
                      </a:r>
                      <a:r>
                        <a:rPr lang="en-US" sz="1000"/>
                        <a:t>
Transactions are now faster and more convenient with NBK Tap &amp; Pay. NBK Cards now facilitate contactless transactions! Call 1801801 for more information!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683907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60124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3946441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281655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338429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278736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284609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67637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34057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992915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6199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Commercial Bank of Kuwait - 2016-12-18 15:19:57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من أجل تسهيل وضمان سرعة معاملات القروض، تم تحديد الأفرع التالية لاستقبال ومتابعة معاملاتكم؛
-فرع المنصورية
-فرع القرين
-فرع الأندلس
-فرع جنوب السرة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0.2187%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7990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NBKGroup - 2016-12-18 05:06:45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ترقبوا!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781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Kuwait Finance House ( KFH ) - 2016-12-18 06:44:30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هذي قطـــــــــر
هذي قطر تاريخها يرفع الراس
هي من بنات المجد والمجد منها
الطيب هي ساسه اذا كان له ساس
يومه تخير وين يسكن سكنها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7378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Al Ahli Bank of Kuwait - 2016-12-18 05:36:59</a:t>
                      </a:r>
                      <a:r>
                        <a:rPr lang="en-US" sz="1000"/>
                        <a:t>
ABK wishes you a happy Sunday! 
#ABK_Sunday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0.0948%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821186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09966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554260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15372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668162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83620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539468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95681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332823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42321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7073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Commercial Bank of Kuwait - 2016-12-18 10:02:52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اليوم العالمي للغة العربية
18 ديسمبر هو اليوم الذي أصدرت فيه الجمعية العامة للأمم المتحدة قرار ادخال اللغة العربية ضمن اللغات الرسمية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0.1367%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282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Commercial Bank of Kuwait - 2016-12-18 14:09:34</a:t>
                      </a:r>
                      <a:r>
                        <a:rPr lang="en-US" sz="1000"/>
                        <a:t>
💚</a:t>
                      </a:r>
                      <a:r>
                        <a:rPr lang="ar-AE" sz="1000"/>
                        <a:t>حرية الإستخدام أينما كنت 
بطاقة التجاري مسبقة الدفع هي الإختيار الأمثل، حيث تمنحك إمكانية التسوق عبر الإنترنت والتسوق الإعتيادي. بالإضافة إلى السحب من أجهزة الـ </a:t>
                      </a:r>
                      <a:r>
                        <a:rPr lang="en-US" sz="1000"/>
                        <a:t>ATM </a:t>
                      </a:r>
                      <a:r>
                        <a:rPr lang="ar-AE" sz="1000"/>
                        <a:t>من داخل وخارج الكويت.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0.1367%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429649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42777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Post Type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21891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02198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Sponsored Posts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424862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35723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4731873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5045693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876191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272130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050241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256079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7607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#NBKComminuty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5682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#NBKShabab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2843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#NBKServices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0415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#بنك_وربة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0132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#نتميز_بالحلول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3806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#قطر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3886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#اليوم_العالمي_للغة_العربية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3117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#ABK_Sunday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559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0178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#abk_cares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814478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30280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1670696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3749693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7126068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374303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9671328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800446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8177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#ABK_Cards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163708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52032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By Country Table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796082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36544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95067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523916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68989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Country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(+/-)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(%)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065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United Arab Emirates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1070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Afghanistan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5443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Argentina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9331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Australia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8567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Bangladesh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4283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Bahrain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6674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Benin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8235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Brazil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0342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Canada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1438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Chile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736432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12/12/2016 - 12/18/2016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34421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By Country Table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0787458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88229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697533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03632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83641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Country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(+/-)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(%)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8118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China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1315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Colombia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800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Cyprus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052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Germany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0001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Algeria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2183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Egypt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473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Spain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7758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Ethiopia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9968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Fiji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3212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France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844953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12/12/2016 - 12/18/2016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9408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By Country Table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5626914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31400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68582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96118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08912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Country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(+/-)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(%)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63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United Kingdom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3009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Ghana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7189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Hong Kong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486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Honduras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1253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Indonesia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504431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12/12/2016 - 12/18/2016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4754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14149962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549808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46972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105190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53337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6240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Hamzeh Masarwah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8163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أفغاني تلکاني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Kuwait Finance House ( KFH ) (1), NBKGroup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8199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Mostafa Darsh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0328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Muhammad Akbar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NBKGroup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3862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Amr Elsaied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1622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ديفيد باشا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0170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Asem Eltorky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NBKGroup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1993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صقر البوادي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NBKGroup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1479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Kiran Jamal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Kuwait Finance House ( KFH )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1918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Ayman Siha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NBKGroup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725135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472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2006746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11812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85234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28179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4546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4378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Yousef El-Kordi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NBKGroup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1349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HmaDa SanDro Al Sharif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1872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Ali Shah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3027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Faraz Aslam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2997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Hasan Iqbal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9935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هيثم هيثم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7696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Mohamed Abdel Aal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4672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Abo Radwan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5754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أمجد المصري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2355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Tareef Hero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777038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37207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10165596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837692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54008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72542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53357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0878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Kuwiq Waleed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5178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Abdrhman Basha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158230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595335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1434</Words>
  <Application>Microsoft Office PowerPoint</Application>
  <PresentationFormat>On-screen Show (4:3)</PresentationFormat>
  <Paragraphs>696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quintly_template</vt:lpstr>
      <vt:lpstr>FB - Social Media Newsletter </vt:lpstr>
      <vt:lpstr>Key Metrics Table</vt:lpstr>
      <vt:lpstr>Fan Distribution</vt:lpstr>
      <vt:lpstr>Interaction Rate</vt:lpstr>
      <vt:lpstr>Interactions Distribution</vt:lpstr>
      <vt:lpstr>Interaction Rate By Weekday</vt:lpstr>
      <vt:lpstr>Fans Change Per Weekday</vt:lpstr>
      <vt:lpstr>Key Metrics Radar</vt:lpstr>
      <vt:lpstr>Post Type Distribution</vt:lpstr>
      <vt:lpstr>Hashtag Detection - 1 of 2</vt:lpstr>
      <vt:lpstr>Hashtag Detection - 2 of 2</vt:lpstr>
      <vt:lpstr>Own Posts Table - 1 of 3</vt:lpstr>
      <vt:lpstr>Own Posts Table - 2 of 3</vt:lpstr>
      <vt:lpstr>Own Posts Table - 3 of 3</vt:lpstr>
      <vt:lpstr>Interaction Rate By Post Type</vt:lpstr>
      <vt:lpstr>Sponsored Posts Distribution</vt:lpstr>
      <vt:lpstr>Hashtag Detection - 1 of 2</vt:lpstr>
      <vt:lpstr>Hashtag Detection - 2 of 2</vt:lpstr>
      <vt:lpstr>Fans By Country Table - 1 of 3</vt:lpstr>
      <vt:lpstr>Fans By Country Table - 2 of 3</vt:lpstr>
      <vt:lpstr>Fans By Country Table - 3 of 3</vt:lpstr>
      <vt:lpstr>Key Influencers - 1 of 3</vt:lpstr>
      <vt:lpstr>Key Influencers - 2 of 3</vt:lpstr>
      <vt:lpstr>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FB - Social Media Newsletter </dc:title>
  <dc:creator>Administrator</dc:creator>
  <cp:lastModifiedBy>Administrator</cp:lastModifiedBy>
  <cp:revision>1</cp:revision>
  <dcterms:created xsi:type="dcterms:W3CDTF">2016-12-19T11:01:22Z</dcterms:created>
  <dcterms:modified xsi:type="dcterms:W3CDTF">2016-12-19T11:02:22Z</dcterms:modified>
</cp:coreProperties>
</file>