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cat>
            <c:strRef>
              <c:f>Sheet1!$A$1:$I$1</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Sheet1!$A$2:$I$2</c:f>
              <c:numCache>
                <c:formatCode>General</c:formatCode>
                <c:ptCount val="9"/>
                <c:pt idx="0">
                  <c:v>174875</c:v>
                </c:pt>
                <c:pt idx="1">
                  <c:v>24375</c:v>
                </c:pt>
                <c:pt idx="2">
                  <c:v>190871</c:v>
                </c:pt>
                <c:pt idx="3">
                  <c:v>234464</c:v>
                </c:pt>
                <c:pt idx="4">
                  <c:v>59821</c:v>
                </c:pt>
                <c:pt idx="5">
                  <c:v>77836</c:v>
                </c:pt>
                <c:pt idx="6">
                  <c:v>20131</c:v>
                </c:pt>
                <c:pt idx="7">
                  <c:v>25451</c:v>
                </c:pt>
                <c:pt idx="8">
                  <c:v>9926</c:v>
                </c:pt>
              </c:numCache>
            </c:numRef>
          </c:val>
          <c:extLst>
            <c:ext xmlns:c16="http://schemas.microsoft.com/office/drawing/2014/chart" uri="{C3380CC4-5D6E-409C-BE32-E72D297353CC}">
              <c16:uniqueId val="{00000000-5938-4530-A090-67AAD2FCB7F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Sheet1!$B$2:$B$10</c:f>
              <c:numCache>
                <c:formatCode>General</c:formatCode>
                <c:ptCount val="9"/>
                <c:pt idx="0">
                  <c:v>2481</c:v>
                </c:pt>
                <c:pt idx="1">
                  <c:v>177</c:v>
                </c:pt>
                <c:pt idx="2">
                  <c:v>13696</c:v>
                </c:pt>
                <c:pt idx="3">
                  <c:v>13100</c:v>
                </c:pt>
                <c:pt idx="4">
                  <c:v>1704</c:v>
                </c:pt>
                <c:pt idx="5">
                  <c:v>1862</c:v>
                </c:pt>
                <c:pt idx="6">
                  <c:v>722</c:v>
                </c:pt>
                <c:pt idx="7">
                  <c:v>531</c:v>
                </c:pt>
                <c:pt idx="8">
                  <c:v>529</c:v>
                </c:pt>
              </c:numCache>
            </c:numRef>
          </c:val>
          <c:extLst>
            <c:ext xmlns:c16="http://schemas.microsoft.com/office/drawing/2014/chart" uri="{C3380CC4-5D6E-409C-BE32-E72D297353CC}">
              <c16:uniqueId val="{00000000-B1EF-4965-94CF-50EDFBF8E176}"/>
            </c:ext>
          </c:extLst>
        </c:ser>
        <c:ser>
          <c:idx val="1"/>
          <c:order val="1"/>
          <c:tx>
            <c:strRef>
              <c:f>Sheet1!$C$1</c:f>
              <c:strCache>
                <c:ptCount val="1"/>
                <c:pt idx="0">
                  <c:v>Comments</c:v>
                </c:pt>
              </c:strCache>
            </c:strRef>
          </c:tx>
          <c:spPr>
            <a:solidFill>
              <a:schemeClr val="accent2"/>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Sheet1!$C$2:$C$10</c:f>
              <c:numCache>
                <c:formatCode>General</c:formatCode>
                <c:ptCount val="9"/>
                <c:pt idx="0">
                  <c:v>85</c:v>
                </c:pt>
                <c:pt idx="1">
                  <c:v>5</c:v>
                </c:pt>
                <c:pt idx="2">
                  <c:v>14652</c:v>
                </c:pt>
                <c:pt idx="3">
                  <c:v>4945</c:v>
                </c:pt>
                <c:pt idx="4">
                  <c:v>33</c:v>
                </c:pt>
                <c:pt idx="5">
                  <c:v>94</c:v>
                </c:pt>
                <c:pt idx="6">
                  <c:v>35</c:v>
                </c:pt>
                <c:pt idx="7">
                  <c:v>5</c:v>
                </c:pt>
                <c:pt idx="8">
                  <c:v>18</c:v>
                </c:pt>
              </c:numCache>
            </c:numRef>
          </c:val>
          <c:extLst>
            <c:ext xmlns:c16="http://schemas.microsoft.com/office/drawing/2014/chart" uri="{C3380CC4-5D6E-409C-BE32-E72D297353CC}">
              <c16:uniqueId val="{00000001-B1EF-4965-94CF-50EDFBF8E176}"/>
            </c:ext>
          </c:extLst>
        </c:ser>
        <c:dLbls>
          <c:showLegendKey val="0"/>
          <c:showVal val="0"/>
          <c:showCatName val="0"/>
          <c:showSerName val="0"/>
          <c:showPercent val="0"/>
          <c:showBubbleSize val="0"/>
        </c:dLbls>
        <c:gapWidth val="150"/>
        <c:overlap val="100"/>
        <c:axId val="285395688"/>
        <c:axId val="285391096"/>
      </c:barChart>
      <c:catAx>
        <c:axId val="285395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391096"/>
        <c:crosses val="autoZero"/>
        <c:auto val="1"/>
        <c:lblAlgn val="ctr"/>
        <c:lblOffset val="100"/>
        <c:noMultiLvlLbl val="0"/>
      </c:catAx>
      <c:valAx>
        <c:axId val="285391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39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0.36696145617628001</c:v>
                </c:pt>
              </c:numCache>
            </c:numRef>
          </c:val>
          <c:smooth val="0"/>
          <c:extLst>
            <c:ext xmlns:c16="http://schemas.microsoft.com/office/drawing/2014/chart" uri="{C3380CC4-5D6E-409C-BE32-E72D297353CC}">
              <c16:uniqueId val="{00000000-FF9D-4AED-8A82-59B97958BC57}"/>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0.74761748274729001</c:v>
                </c:pt>
              </c:numCache>
            </c:numRef>
          </c:val>
          <c:smooth val="0"/>
          <c:extLst>
            <c:ext xmlns:c16="http://schemas.microsoft.com/office/drawing/2014/chart" uri="{C3380CC4-5D6E-409C-BE32-E72D297353CC}">
              <c16:uniqueId val="{00000001-FF9D-4AED-8A82-59B97958BC57}"/>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2.9760273792839</c:v>
                </c:pt>
              </c:numCache>
            </c:numRef>
          </c:val>
          <c:smooth val="0"/>
          <c:extLst>
            <c:ext xmlns:c16="http://schemas.microsoft.com/office/drawing/2014/chart" uri="{C3380CC4-5D6E-409C-BE32-E72D297353CC}">
              <c16:uniqueId val="{00000002-FF9D-4AED-8A82-59B97958BC57}"/>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0.85548856717399002</c:v>
                </c:pt>
              </c:numCache>
            </c:numRef>
          </c:val>
          <c:smooth val="0"/>
          <c:extLst>
            <c:ext xmlns:c16="http://schemas.microsoft.com/office/drawing/2014/chart" uri="{C3380CC4-5D6E-409C-BE32-E72D297353CC}">
              <c16:uniqueId val="{00000003-FF9D-4AED-8A82-59B97958BC57}"/>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0.72619485601525002</c:v>
                </c:pt>
              </c:numCache>
            </c:numRef>
          </c:val>
          <c:smooth val="0"/>
          <c:extLst>
            <c:ext xmlns:c16="http://schemas.microsoft.com/office/drawing/2014/chart" uri="{C3380CC4-5D6E-409C-BE32-E72D297353CC}">
              <c16:uniqueId val="{00000004-FF9D-4AED-8A82-59B97958BC57}"/>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0.62853470437018</c:v>
                </c:pt>
              </c:numCache>
            </c:numRef>
          </c:val>
          <c:smooth val="0"/>
          <c:extLst>
            <c:ext xmlns:c16="http://schemas.microsoft.com/office/drawing/2014/chart" uri="{C3380CC4-5D6E-409C-BE32-E72D297353CC}">
              <c16:uniqueId val="{00000005-FF9D-4AED-8A82-59B97958BC57}"/>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0.75226075722944996</c:v>
                </c:pt>
              </c:numCache>
            </c:numRef>
          </c:val>
          <c:smooth val="0"/>
          <c:extLst>
            <c:ext xmlns:c16="http://schemas.microsoft.com/office/drawing/2014/chart" uri="{C3380CC4-5D6E-409C-BE32-E72D297353CC}">
              <c16:uniqueId val="{00000006-FF9D-4AED-8A82-59B97958BC57}"/>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0.52701958625029</c:v>
                </c:pt>
              </c:numCache>
            </c:numRef>
          </c:val>
          <c:smooth val="0"/>
          <c:extLst>
            <c:ext xmlns:c16="http://schemas.microsoft.com/office/drawing/2014/chart" uri="{C3380CC4-5D6E-409C-BE32-E72D297353CC}">
              <c16:uniqueId val="{00000007-FF9D-4AED-8A82-59B97958BC57}"/>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1.1043811831213</c:v>
                </c:pt>
              </c:numCache>
            </c:numRef>
          </c:val>
          <c:smooth val="0"/>
          <c:extLst>
            <c:ext xmlns:c16="http://schemas.microsoft.com/office/drawing/2014/chart" uri="{C3380CC4-5D6E-409C-BE32-E72D297353CC}">
              <c16:uniqueId val="{00000008-FF9D-4AED-8A82-59B97958BC57}"/>
            </c:ext>
          </c:extLst>
        </c:ser>
        <c:dLbls>
          <c:showLegendKey val="0"/>
          <c:showVal val="0"/>
          <c:showCatName val="0"/>
          <c:showSerName val="0"/>
          <c:showPercent val="0"/>
          <c:showBubbleSize val="0"/>
        </c:dLbls>
        <c:smooth val="0"/>
        <c:axId val="262242112"/>
        <c:axId val="262241784"/>
      </c:lineChart>
      <c:catAx>
        <c:axId val="26224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241784"/>
        <c:crosses val="autoZero"/>
        <c:auto val="1"/>
        <c:lblAlgn val="ctr"/>
        <c:lblOffset val="100"/>
        <c:noMultiLvlLbl val="0"/>
      </c:catAx>
      <c:valAx>
        <c:axId val="262241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24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kfhgroup (Kuwait Finance House)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0.36683345246604998</c:v>
                </c:pt>
              </c:numCache>
            </c:numRef>
          </c:val>
          <c:extLst>
            <c:ext xmlns:c16="http://schemas.microsoft.com/office/drawing/2014/chart" uri="{C3380CC4-5D6E-409C-BE32-E72D297353CC}">
              <c16:uniqueId val="{00000000-6B23-491D-B73C-D6A2938E22A4}"/>
            </c:ext>
          </c:extLst>
        </c:ser>
        <c:ser>
          <c:idx val="1"/>
          <c:order val="1"/>
          <c:tx>
            <c:strRef>
              <c:f>Sheet1!$C$1</c:f>
              <c:strCache>
                <c:ptCount val="1"/>
                <c:pt idx="0">
                  <c:v>aldawlibank (بنك الكويت الدولي KIB)</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0.74666666666667003</c:v>
                </c:pt>
              </c:numCache>
            </c:numRef>
          </c:val>
          <c:extLst>
            <c:ext xmlns:c16="http://schemas.microsoft.com/office/drawing/2014/chart" uri="{C3380CC4-5D6E-409C-BE32-E72D297353CC}">
              <c16:uniqueId val="{00000001-6B23-491D-B73C-D6A2938E22A4}"/>
            </c:ext>
          </c:extLst>
        </c:ser>
        <c:ser>
          <c:idx val="2"/>
          <c:order val="2"/>
          <c:tx>
            <c:strRef>
              <c:f>Sheet1!$D$1</c:f>
              <c:strCache>
                <c:ptCount val="1"/>
                <c:pt idx="0">
                  <c:v>bankboubyan (بنك بوبيان⠀⠀⠀)</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2.9703831383499999</c:v>
                </c:pt>
              </c:numCache>
            </c:numRef>
          </c:val>
          <c:extLst>
            <c:ext xmlns:c16="http://schemas.microsoft.com/office/drawing/2014/chart" uri="{C3380CC4-5D6E-409C-BE32-E72D297353CC}">
              <c16:uniqueId val="{00000002-6B23-491D-B73C-D6A2938E22A4}"/>
            </c:ext>
          </c:extLst>
        </c:ser>
        <c:ser>
          <c:idx val="3"/>
          <c:order val="3"/>
          <c:tx>
            <c:strRef>
              <c:f>Sheet1!$E$1</c:f>
              <c:strCache>
                <c:ptCount val="1"/>
                <c:pt idx="0">
                  <c:v>nbkgroup (National Bank of Kuwait)</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0.85514194076702998</c:v>
                </c:pt>
              </c:numCache>
            </c:numRef>
          </c:val>
          <c:extLst>
            <c:ext xmlns:c16="http://schemas.microsoft.com/office/drawing/2014/chart" uri="{C3380CC4-5D6E-409C-BE32-E72D297353CC}">
              <c16:uniqueId val="{00000003-6B23-491D-B73C-D6A2938E22A4}"/>
            </c:ext>
          </c:extLst>
        </c:ser>
        <c:ser>
          <c:idx val="4"/>
          <c:order val="4"/>
          <c:tx>
            <c:strRef>
              <c:f>Sheet1!$F$1</c:f>
              <c:strCache>
                <c:ptCount val="1"/>
                <c:pt idx="0">
                  <c:v>warba_bank (Warba Bank بنك وربة)</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0.72591564835091005</c:v>
                </c:pt>
              </c:numCache>
            </c:numRef>
          </c:val>
          <c:extLst>
            <c:ext xmlns:c16="http://schemas.microsoft.com/office/drawing/2014/chart" uri="{C3380CC4-5D6E-409C-BE32-E72D297353CC}">
              <c16:uniqueId val="{00000004-6B23-491D-B73C-D6A2938E22A4}"/>
            </c:ext>
          </c:extLst>
        </c:ser>
        <c:ser>
          <c:idx val="5"/>
          <c:order val="5"/>
          <c:tx>
            <c:strRef>
              <c:f>Sheet1!$G$1</c:f>
              <c:strCache>
                <c:ptCount val="1"/>
                <c:pt idx="0">
                  <c:v>gulf_bank (Gulf Bank - بنك الخليج)</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0.62824400020556004</c:v>
                </c:pt>
              </c:numCache>
            </c:numRef>
          </c:val>
          <c:extLst>
            <c:ext xmlns:c16="http://schemas.microsoft.com/office/drawing/2014/chart" uri="{C3380CC4-5D6E-409C-BE32-E72D297353CC}">
              <c16:uniqueId val="{00000005-6B23-491D-B73C-D6A2938E22A4}"/>
            </c:ext>
          </c:extLst>
        </c:ser>
        <c:ser>
          <c:idx val="6"/>
          <c:order val="6"/>
          <c:tx>
            <c:strRef>
              <c:f>Sheet1!$H$1</c:f>
              <c:strCache>
                <c:ptCount val="1"/>
                <c:pt idx="0">
                  <c:v>altijaricbk (Commercial Bank Of Kuwait)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0.75207391585117001</c:v>
                </c:pt>
              </c:numCache>
            </c:numRef>
          </c:val>
          <c:extLst>
            <c:ext xmlns:c16="http://schemas.microsoft.com/office/drawing/2014/chart" uri="{C3380CC4-5D6E-409C-BE32-E72D297353CC}">
              <c16:uniqueId val="{00000006-6B23-491D-B73C-D6A2938E22A4}"/>
            </c:ext>
          </c:extLst>
        </c:ser>
        <c:ser>
          <c:idx val="7"/>
          <c:order val="7"/>
          <c:tx>
            <c:strRef>
              <c:f>Sheet1!$I$1</c:f>
              <c:strCache>
                <c:ptCount val="1"/>
                <c:pt idx="0">
                  <c:v>abk_kuwait (البنك الأهلي الكويتي)</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0.52650190562257004</c:v>
                </c:pt>
              </c:numCache>
            </c:numRef>
          </c:val>
          <c:extLst>
            <c:ext xmlns:c16="http://schemas.microsoft.com/office/drawing/2014/chart" uri="{C3380CC4-5D6E-409C-BE32-E72D297353CC}">
              <c16:uniqueId val="{00000007-6B23-491D-B73C-D6A2938E22A4}"/>
            </c:ext>
          </c:extLst>
        </c:ser>
        <c:ser>
          <c:idx val="8"/>
          <c:order val="8"/>
          <c:tx>
            <c:strRef>
              <c:f>Sheet1!$J$1</c:f>
              <c:strCache>
                <c:ptCount val="1"/>
                <c:pt idx="0">
                  <c:v>burganbankkuwait (Burgan Bank)</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c:v>
                </c:pt>
                <c:pt idx="1">
                  <c:v>0</c:v>
                </c:pt>
                <c:pt idx="2">
                  <c:v>0</c:v>
                </c:pt>
                <c:pt idx="3">
                  <c:v>0</c:v>
                </c:pt>
                <c:pt idx="4">
                  <c:v>0</c:v>
                </c:pt>
                <c:pt idx="5">
                  <c:v>0</c:v>
                </c:pt>
                <c:pt idx="6">
                  <c:v>1.1021559540600001</c:v>
                </c:pt>
              </c:numCache>
            </c:numRef>
          </c:val>
          <c:extLst>
            <c:ext xmlns:c16="http://schemas.microsoft.com/office/drawing/2014/chart" uri="{C3380CC4-5D6E-409C-BE32-E72D297353CC}">
              <c16:uniqueId val="{00000008-6B23-491D-B73C-D6A2938E22A4}"/>
            </c:ext>
          </c:extLst>
        </c:ser>
        <c:dLbls>
          <c:showLegendKey val="0"/>
          <c:showVal val="0"/>
          <c:showCatName val="0"/>
          <c:showSerName val="0"/>
          <c:showPercent val="0"/>
          <c:showBubbleSize val="0"/>
        </c:dLbls>
        <c:gapWidth val="219"/>
        <c:overlap val="-27"/>
        <c:axId val="262228664"/>
        <c:axId val="262229320"/>
      </c:barChart>
      <c:catAx>
        <c:axId val="262228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229320"/>
        <c:crosses val="autoZero"/>
        <c:auto val="1"/>
        <c:lblAlgn val="ctr"/>
        <c:lblOffset val="100"/>
        <c:noMultiLvlLbl val="0"/>
      </c:catAx>
      <c:valAx>
        <c:axId val="262229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22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IG - Social Media Newsletter</a:t>
            </a:r>
            <a:endParaRPr lang="en-US"/>
          </a:p>
        </p:txBody>
      </p:sp>
      <p:sp>
        <p:nvSpPr>
          <p:cNvPr id="3" name="Subtitle 2"/>
          <p:cNvSpPr>
            <a:spLocks noGrp="1"/>
          </p:cNvSpPr>
          <p:nvPr>
            <p:ph type="subTitle" idx="1"/>
          </p:nvPr>
        </p:nvSpPr>
        <p:spPr/>
        <p:txBody>
          <a:bodyPr/>
          <a:lstStyle/>
          <a:p>
            <a:r>
              <a:rPr lang="en-US"/>
              <a:t>dotcom</a:t>
            </a:r>
            <a:endParaRPr lang="en-US"/>
          </a:p>
        </p:txBody>
      </p:sp>
    </p:spTree>
    <p:extLst>
      <p:ext uri="{BB962C8B-B14F-4D97-AF65-F5344CB8AC3E}">
        <p14:creationId xmlns:p14="http://schemas.microsoft.com/office/powerpoint/2010/main" val="2290704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91048505"/>
                    </a:ext>
                  </a:extLst>
                </a:gridCol>
                <a:gridCol w="740664">
                  <a:extLst>
                    <a:ext uri="{9D8B030D-6E8A-4147-A177-3AD203B41FA5}">
                      <a16:colId xmlns:a16="http://schemas.microsoft.com/office/drawing/2014/main" val="2908173980"/>
                    </a:ext>
                  </a:extLst>
                </a:gridCol>
                <a:gridCol w="740664">
                  <a:extLst>
                    <a:ext uri="{9D8B030D-6E8A-4147-A177-3AD203B41FA5}">
                      <a16:colId xmlns:a16="http://schemas.microsoft.com/office/drawing/2014/main" val="579176914"/>
                    </a:ext>
                  </a:extLst>
                </a:gridCol>
                <a:gridCol w="740664">
                  <a:extLst>
                    <a:ext uri="{9D8B030D-6E8A-4147-A177-3AD203B41FA5}">
                      <a16:colId xmlns:a16="http://schemas.microsoft.com/office/drawing/2014/main" val="4108894535"/>
                    </a:ext>
                  </a:extLst>
                </a:gridCol>
                <a:gridCol w="740664">
                  <a:extLst>
                    <a:ext uri="{9D8B030D-6E8A-4147-A177-3AD203B41FA5}">
                      <a16:colId xmlns:a16="http://schemas.microsoft.com/office/drawing/2014/main" val="1228849113"/>
                    </a:ext>
                  </a:extLst>
                </a:gridCol>
                <a:gridCol w="740664">
                  <a:extLst>
                    <a:ext uri="{9D8B030D-6E8A-4147-A177-3AD203B41FA5}">
                      <a16:colId xmlns:a16="http://schemas.microsoft.com/office/drawing/2014/main" val="3453650001"/>
                    </a:ext>
                  </a:extLst>
                </a:gridCol>
                <a:gridCol w="740664">
                  <a:extLst>
                    <a:ext uri="{9D8B030D-6E8A-4147-A177-3AD203B41FA5}">
                      <a16:colId xmlns:a16="http://schemas.microsoft.com/office/drawing/2014/main" val="3574191527"/>
                    </a:ext>
                  </a:extLst>
                </a:gridCol>
                <a:gridCol w="740664">
                  <a:extLst>
                    <a:ext uri="{9D8B030D-6E8A-4147-A177-3AD203B41FA5}">
                      <a16:colId xmlns:a16="http://schemas.microsoft.com/office/drawing/2014/main" val="2614877511"/>
                    </a:ext>
                  </a:extLst>
                </a:gridCol>
                <a:gridCol w="740664">
                  <a:extLst>
                    <a:ext uri="{9D8B030D-6E8A-4147-A177-3AD203B41FA5}">
                      <a16:colId xmlns:a16="http://schemas.microsoft.com/office/drawing/2014/main" val="4216227284"/>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Images</a:t>
                      </a:r>
                      <a:endParaRPr lang="en-US" sz="1000"/>
                    </a:p>
                  </a:txBody>
                  <a:tcPr/>
                </a:tc>
                <a:tc>
                  <a:txBody>
                    <a:bodyPr/>
                    <a:lstStyle/>
                    <a:p>
                      <a:r>
                        <a:rPr lang="en-US" sz="1000"/>
                        <a:t>Videos</a:t>
                      </a:r>
                      <a:endParaRPr lang="en-US" sz="1000"/>
                    </a:p>
                  </a:txBody>
                  <a:tcPr/>
                </a:tc>
                <a:tc>
                  <a:txBody>
                    <a:bodyPr/>
                    <a:lstStyle/>
                    <a:p>
                      <a:r>
                        <a:rPr lang="en-US" sz="1000"/>
                        <a:t>Posts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3708000055"/>
                  </a:ext>
                </a:extLst>
              </a:tr>
              <a:tr h="370840">
                <a:tc>
                  <a:txBody>
                    <a:bodyPr/>
                    <a:lstStyle/>
                    <a:p>
                      <a:r>
                        <a:rPr lang="en-US" sz="1000"/>
                        <a:t>nbkgroup (National Bank of Kuwait)</a:t>
                      </a:r>
                      <a:endParaRPr lang="en-US" sz="1000"/>
                    </a:p>
                  </a:txBody>
                  <a:tcPr/>
                </a:tc>
                <a:tc>
                  <a:txBody>
                    <a:bodyPr/>
                    <a:lstStyle/>
                    <a:p>
                      <a:r>
                        <a:rPr lang="en-US" sz="1000"/>
                        <a:t>234464</a:t>
                      </a:r>
                      <a:endParaRPr lang="en-US" sz="1000"/>
                    </a:p>
                  </a:txBody>
                  <a:tcPr/>
                </a:tc>
                <a:tc>
                  <a:txBody>
                    <a:bodyPr/>
                    <a:lstStyle/>
                    <a:p>
                      <a:r>
                        <a:rPr lang="en-US" sz="1000"/>
                        <a:t>189</a:t>
                      </a:r>
                      <a:endParaRPr lang="en-US" sz="1000"/>
                    </a:p>
                  </a:txBody>
                  <a:tcPr/>
                </a:tc>
                <a:tc>
                  <a:txBody>
                    <a:bodyPr/>
                    <a:lstStyle/>
                    <a:p>
                      <a:r>
                        <a:rPr lang="en-US" sz="1000"/>
                        <a:t>6</a:t>
                      </a:r>
                      <a:endParaRPr lang="en-US" sz="1000"/>
                    </a:p>
                  </a:txBody>
                  <a:tcPr/>
                </a:tc>
                <a:tc>
                  <a:txBody>
                    <a:bodyPr/>
                    <a:lstStyle/>
                    <a:p>
                      <a:r>
                        <a:rPr lang="en-US" sz="1000"/>
                        <a:t>3</a:t>
                      </a:r>
                      <a:endParaRPr lang="en-US" sz="1000"/>
                    </a:p>
                  </a:txBody>
                  <a:tcPr/>
                </a:tc>
                <a:tc>
                  <a:txBody>
                    <a:bodyPr/>
                    <a:lstStyle/>
                    <a:p>
                      <a:r>
                        <a:rPr lang="en-US" sz="1000"/>
                        <a:t>9</a:t>
                      </a:r>
                      <a:endParaRPr lang="en-US" sz="1000"/>
                    </a:p>
                  </a:txBody>
                  <a:tcPr/>
                </a:tc>
                <a:tc>
                  <a:txBody>
                    <a:bodyPr/>
                    <a:lstStyle/>
                    <a:p>
                      <a:r>
                        <a:rPr lang="en-US" sz="1000"/>
                        <a:t>13100</a:t>
                      </a:r>
                      <a:endParaRPr lang="en-US" sz="1000"/>
                    </a:p>
                  </a:txBody>
                  <a:tcPr/>
                </a:tc>
                <a:tc>
                  <a:txBody>
                    <a:bodyPr/>
                    <a:lstStyle/>
                    <a:p>
                      <a:r>
                        <a:rPr lang="en-US" sz="1000"/>
                        <a:t>4945</a:t>
                      </a:r>
                      <a:endParaRPr lang="en-US" sz="1000"/>
                    </a:p>
                  </a:txBody>
                  <a:tcPr/>
                </a:tc>
                <a:tc>
                  <a:txBody>
                    <a:bodyPr/>
                    <a:lstStyle/>
                    <a:p>
                      <a:r>
                        <a:rPr lang="en-US" sz="1000"/>
                        <a:t>0.8555%</a:t>
                      </a:r>
                      <a:endParaRPr lang="en-US" sz="1000"/>
                    </a:p>
                  </a:txBody>
                  <a:tcPr/>
                </a:tc>
                <a:extLst>
                  <a:ext uri="{0D108BD9-81ED-4DB2-BD59-A6C34878D82A}">
                    <a16:rowId xmlns:a16="http://schemas.microsoft.com/office/drawing/2014/main" val="4045179732"/>
                  </a:ext>
                </a:extLst>
              </a:tr>
              <a:tr h="370840">
                <a:tc>
                  <a:txBody>
                    <a:bodyPr/>
                    <a:lstStyle/>
                    <a:p>
                      <a:r>
                        <a:rPr lang="en-US" sz="1000"/>
                        <a:t>abk_kuwait (</a:t>
                      </a:r>
                      <a:r>
                        <a:rPr lang="ar-AE" sz="1000"/>
                        <a:t>البنك الأهلي الكويتي)</a:t>
                      </a:r>
                      <a:endParaRPr lang="en-US" sz="1000"/>
                    </a:p>
                  </a:txBody>
                  <a:tcPr/>
                </a:tc>
                <a:tc>
                  <a:txBody>
                    <a:bodyPr/>
                    <a:lstStyle/>
                    <a:p>
                      <a:r>
                        <a:rPr lang="en-US" sz="1000"/>
                        <a:t>25451</a:t>
                      </a:r>
                      <a:endParaRPr lang="en-US" sz="1000"/>
                    </a:p>
                  </a:txBody>
                  <a:tcPr/>
                </a:tc>
                <a:tc>
                  <a:txBody>
                    <a:bodyPr/>
                    <a:lstStyle/>
                    <a:p>
                      <a:r>
                        <a:rPr lang="en-US" sz="1000"/>
                        <a:t>49</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531</a:t>
                      </a:r>
                      <a:endParaRPr lang="en-US" sz="1000"/>
                    </a:p>
                  </a:txBody>
                  <a:tcPr/>
                </a:tc>
                <a:tc>
                  <a:txBody>
                    <a:bodyPr/>
                    <a:lstStyle/>
                    <a:p>
                      <a:r>
                        <a:rPr lang="en-US" sz="1000"/>
                        <a:t>5</a:t>
                      </a:r>
                      <a:endParaRPr lang="en-US" sz="1000"/>
                    </a:p>
                  </a:txBody>
                  <a:tcPr/>
                </a:tc>
                <a:tc>
                  <a:txBody>
                    <a:bodyPr/>
                    <a:lstStyle/>
                    <a:p>
                      <a:r>
                        <a:rPr lang="en-US" sz="1000"/>
                        <a:t>0.5270%</a:t>
                      </a:r>
                      <a:endParaRPr lang="en-US" sz="1000"/>
                    </a:p>
                  </a:txBody>
                  <a:tcPr/>
                </a:tc>
                <a:extLst>
                  <a:ext uri="{0D108BD9-81ED-4DB2-BD59-A6C34878D82A}">
                    <a16:rowId xmlns:a16="http://schemas.microsoft.com/office/drawing/2014/main" val="3311262375"/>
                  </a:ext>
                </a:extLst>
              </a:tr>
              <a:tr h="370840">
                <a:tc>
                  <a:txBody>
                    <a:bodyPr/>
                    <a:lstStyle/>
                    <a:p>
                      <a:r>
                        <a:rPr lang="en-US" sz="1000"/>
                        <a:t>kfhgroup (Kuwait Finance House)</a:t>
                      </a:r>
                      <a:endParaRPr lang="en-US" sz="1000"/>
                    </a:p>
                  </a:txBody>
                  <a:tcPr/>
                </a:tc>
                <a:tc>
                  <a:txBody>
                    <a:bodyPr/>
                    <a:lstStyle/>
                    <a:p>
                      <a:r>
                        <a:rPr lang="en-US" sz="1000"/>
                        <a:t>174875</a:t>
                      </a:r>
                      <a:endParaRPr lang="en-US" sz="1000"/>
                    </a:p>
                  </a:txBody>
                  <a:tcPr/>
                </a:tc>
                <a:tc>
                  <a:txBody>
                    <a:bodyPr/>
                    <a:lstStyle/>
                    <a:p>
                      <a:r>
                        <a:rPr lang="en-US" sz="1000"/>
                        <a:t>122</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2481</a:t>
                      </a:r>
                      <a:endParaRPr lang="en-US" sz="1000"/>
                    </a:p>
                  </a:txBody>
                  <a:tcPr/>
                </a:tc>
                <a:tc>
                  <a:txBody>
                    <a:bodyPr/>
                    <a:lstStyle/>
                    <a:p>
                      <a:r>
                        <a:rPr lang="en-US" sz="1000"/>
                        <a:t>85</a:t>
                      </a:r>
                      <a:endParaRPr lang="en-US" sz="1000"/>
                    </a:p>
                  </a:txBody>
                  <a:tcPr/>
                </a:tc>
                <a:tc>
                  <a:txBody>
                    <a:bodyPr/>
                    <a:lstStyle/>
                    <a:p>
                      <a:r>
                        <a:rPr lang="en-US" sz="1000"/>
                        <a:t>0.3670%</a:t>
                      </a:r>
                      <a:endParaRPr lang="en-US" sz="1000"/>
                    </a:p>
                  </a:txBody>
                  <a:tcPr/>
                </a:tc>
                <a:extLst>
                  <a:ext uri="{0D108BD9-81ED-4DB2-BD59-A6C34878D82A}">
                    <a16:rowId xmlns:a16="http://schemas.microsoft.com/office/drawing/2014/main" val="4050941417"/>
                  </a:ext>
                </a:extLst>
              </a:tr>
              <a:tr h="370840">
                <a:tc>
                  <a:txBody>
                    <a:bodyPr/>
                    <a:lstStyle/>
                    <a:p>
                      <a:r>
                        <a:rPr lang="en-US" sz="1000"/>
                        <a:t>aldawlibank (</a:t>
                      </a:r>
                      <a:r>
                        <a:rPr lang="ar-AE" sz="1000"/>
                        <a:t>بنك الكويت الدولي </a:t>
                      </a:r>
                      <a:r>
                        <a:rPr lang="en-US" sz="1000"/>
                        <a:t>KIB)</a:t>
                      </a:r>
                      <a:endParaRPr lang="en-US" sz="1000"/>
                    </a:p>
                  </a:txBody>
                  <a:tcPr/>
                </a:tc>
                <a:tc>
                  <a:txBody>
                    <a:bodyPr/>
                    <a:lstStyle/>
                    <a:p>
                      <a:r>
                        <a:rPr lang="en-US" sz="1000"/>
                        <a:t>24375</a:t>
                      </a:r>
                      <a:endParaRPr lang="en-US" sz="1000"/>
                    </a:p>
                  </a:txBody>
                  <a:tcPr/>
                </a:tc>
                <a:tc>
                  <a:txBody>
                    <a:bodyPr/>
                    <a:lstStyle/>
                    <a:p>
                      <a:r>
                        <a:rPr lang="en-US" sz="1000"/>
                        <a:t>62</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177</a:t>
                      </a:r>
                      <a:endParaRPr lang="en-US" sz="1000"/>
                    </a:p>
                  </a:txBody>
                  <a:tcPr/>
                </a:tc>
                <a:tc>
                  <a:txBody>
                    <a:bodyPr/>
                    <a:lstStyle/>
                    <a:p>
                      <a:r>
                        <a:rPr lang="en-US" sz="1000"/>
                        <a:t>5</a:t>
                      </a:r>
                      <a:endParaRPr lang="en-US" sz="1000"/>
                    </a:p>
                  </a:txBody>
                  <a:tcPr/>
                </a:tc>
                <a:tc>
                  <a:txBody>
                    <a:bodyPr/>
                    <a:lstStyle/>
                    <a:p>
                      <a:r>
                        <a:rPr lang="en-US" sz="1000"/>
                        <a:t>0.7476%</a:t>
                      </a:r>
                      <a:endParaRPr lang="en-US" sz="1000"/>
                    </a:p>
                  </a:txBody>
                  <a:tcPr/>
                </a:tc>
                <a:extLst>
                  <a:ext uri="{0D108BD9-81ED-4DB2-BD59-A6C34878D82A}">
                    <a16:rowId xmlns:a16="http://schemas.microsoft.com/office/drawing/2014/main" val="2525384406"/>
                  </a:ext>
                </a:extLst>
              </a:tr>
              <a:tr h="370840">
                <a:tc>
                  <a:txBody>
                    <a:bodyPr/>
                    <a:lstStyle/>
                    <a:p>
                      <a:r>
                        <a:rPr lang="en-US" sz="1000"/>
                        <a:t>bankboubyan (</a:t>
                      </a:r>
                      <a:r>
                        <a:rPr lang="ar-AE" sz="1000"/>
                        <a:t>بنك بوبيان</a:t>
                      </a:r>
                      <a:r>
                        <a:rPr lang="en-US" sz="1000"/>
                        <a:t>⠀⠀⠀)</a:t>
                      </a:r>
                      <a:endParaRPr lang="en-US" sz="1000"/>
                    </a:p>
                  </a:txBody>
                  <a:tcPr/>
                </a:tc>
                <a:tc>
                  <a:txBody>
                    <a:bodyPr/>
                    <a:lstStyle/>
                    <a:p>
                      <a:r>
                        <a:rPr lang="en-US" sz="1000"/>
                        <a:t>190871</a:t>
                      </a:r>
                      <a:endParaRPr lang="en-US" sz="1000"/>
                    </a:p>
                  </a:txBody>
                  <a:tcPr/>
                </a:tc>
                <a:tc>
                  <a:txBody>
                    <a:bodyPr/>
                    <a:lstStyle/>
                    <a:p>
                      <a:r>
                        <a:rPr lang="en-US" sz="1000"/>
                        <a:t>724</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13696</a:t>
                      </a:r>
                      <a:endParaRPr lang="en-US" sz="1000"/>
                    </a:p>
                  </a:txBody>
                  <a:tcPr/>
                </a:tc>
                <a:tc>
                  <a:txBody>
                    <a:bodyPr/>
                    <a:lstStyle/>
                    <a:p>
                      <a:r>
                        <a:rPr lang="en-US" sz="1000"/>
                        <a:t>14652</a:t>
                      </a:r>
                      <a:endParaRPr lang="en-US" sz="1000"/>
                    </a:p>
                  </a:txBody>
                  <a:tcPr/>
                </a:tc>
                <a:tc>
                  <a:txBody>
                    <a:bodyPr/>
                    <a:lstStyle/>
                    <a:p>
                      <a:r>
                        <a:rPr lang="en-US" sz="1000"/>
                        <a:t>2.9760%</a:t>
                      </a:r>
                      <a:endParaRPr lang="en-US" sz="1000"/>
                    </a:p>
                  </a:txBody>
                  <a:tcPr/>
                </a:tc>
                <a:extLst>
                  <a:ext uri="{0D108BD9-81ED-4DB2-BD59-A6C34878D82A}">
                    <a16:rowId xmlns:a16="http://schemas.microsoft.com/office/drawing/2014/main" val="779338786"/>
                  </a:ext>
                </a:extLst>
              </a:tr>
              <a:tr h="370840">
                <a:tc>
                  <a:txBody>
                    <a:bodyPr/>
                    <a:lstStyle/>
                    <a:p>
                      <a:r>
                        <a:rPr lang="en-US" sz="1000"/>
                        <a:t>warba_bank (Warba Bank </a:t>
                      </a:r>
                      <a:r>
                        <a:rPr lang="ar-AE" sz="1000"/>
                        <a:t>بنك وربة)</a:t>
                      </a:r>
                      <a:endParaRPr lang="en-US" sz="1000"/>
                    </a:p>
                  </a:txBody>
                  <a:tcPr/>
                </a:tc>
                <a:tc>
                  <a:txBody>
                    <a:bodyPr/>
                    <a:lstStyle/>
                    <a:p>
                      <a:r>
                        <a:rPr lang="en-US" sz="1000"/>
                        <a:t>59821</a:t>
                      </a:r>
                      <a:endParaRPr lang="en-US" sz="1000"/>
                    </a:p>
                  </a:txBody>
                  <a:tcPr/>
                </a:tc>
                <a:tc>
                  <a:txBody>
                    <a:bodyPr/>
                    <a:lstStyle/>
                    <a:p>
                      <a:r>
                        <a:rPr lang="en-US" sz="1000"/>
                        <a:t>45</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1704</a:t>
                      </a:r>
                      <a:endParaRPr lang="en-US" sz="1000"/>
                    </a:p>
                  </a:txBody>
                  <a:tcPr/>
                </a:tc>
                <a:tc>
                  <a:txBody>
                    <a:bodyPr/>
                    <a:lstStyle/>
                    <a:p>
                      <a:r>
                        <a:rPr lang="en-US" sz="1000"/>
                        <a:t>33</a:t>
                      </a:r>
                      <a:endParaRPr lang="en-US" sz="1000"/>
                    </a:p>
                  </a:txBody>
                  <a:tcPr/>
                </a:tc>
                <a:tc>
                  <a:txBody>
                    <a:bodyPr/>
                    <a:lstStyle/>
                    <a:p>
                      <a:r>
                        <a:rPr lang="en-US" sz="1000"/>
                        <a:t>0.7262%</a:t>
                      </a:r>
                      <a:endParaRPr lang="en-US" sz="1000"/>
                    </a:p>
                  </a:txBody>
                  <a:tcPr/>
                </a:tc>
                <a:extLst>
                  <a:ext uri="{0D108BD9-81ED-4DB2-BD59-A6C34878D82A}">
                    <a16:rowId xmlns:a16="http://schemas.microsoft.com/office/drawing/2014/main" val="1842684981"/>
                  </a:ext>
                </a:extLst>
              </a:tr>
              <a:tr h="370840">
                <a:tc>
                  <a:txBody>
                    <a:bodyPr/>
                    <a:lstStyle/>
                    <a:p>
                      <a:r>
                        <a:rPr lang="en-US" sz="1000"/>
                        <a:t>gulf_bank (Gulf Bank - </a:t>
                      </a:r>
                      <a:r>
                        <a:rPr lang="ar-AE" sz="1000"/>
                        <a:t>بنك الخليج)</a:t>
                      </a:r>
                      <a:endParaRPr lang="en-US" sz="1000"/>
                    </a:p>
                  </a:txBody>
                  <a:tcPr/>
                </a:tc>
                <a:tc>
                  <a:txBody>
                    <a:bodyPr/>
                    <a:lstStyle/>
                    <a:p>
                      <a:r>
                        <a:rPr lang="en-US" sz="1000"/>
                        <a:t>77836</a:t>
                      </a:r>
                      <a:endParaRPr lang="en-US" sz="1000"/>
                    </a:p>
                  </a:txBody>
                  <a:tcPr/>
                </a:tc>
                <a:tc>
                  <a:txBody>
                    <a:bodyPr/>
                    <a:lstStyle/>
                    <a:p>
                      <a:r>
                        <a:rPr lang="en-US" sz="1000"/>
                        <a:t>71</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1862</a:t>
                      </a:r>
                      <a:endParaRPr lang="en-US" sz="1000"/>
                    </a:p>
                  </a:txBody>
                  <a:tcPr/>
                </a:tc>
                <a:tc>
                  <a:txBody>
                    <a:bodyPr/>
                    <a:lstStyle/>
                    <a:p>
                      <a:r>
                        <a:rPr lang="en-US" sz="1000"/>
                        <a:t>94</a:t>
                      </a:r>
                      <a:endParaRPr lang="en-US" sz="1000"/>
                    </a:p>
                  </a:txBody>
                  <a:tcPr/>
                </a:tc>
                <a:tc>
                  <a:txBody>
                    <a:bodyPr/>
                    <a:lstStyle/>
                    <a:p>
                      <a:r>
                        <a:rPr lang="en-US" sz="1000"/>
                        <a:t>0.6285%</a:t>
                      </a:r>
                      <a:endParaRPr lang="en-US" sz="1000"/>
                    </a:p>
                  </a:txBody>
                  <a:tcPr/>
                </a:tc>
                <a:extLst>
                  <a:ext uri="{0D108BD9-81ED-4DB2-BD59-A6C34878D82A}">
                    <a16:rowId xmlns:a16="http://schemas.microsoft.com/office/drawing/2014/main" val="3571233311"/>
                  </a:ext>
                </a:extLst>
              </a:tr>
              <a:tr h="370840">
                <a:tc>
                  <a:txBody>
                    <a:bodyPr/>
                    <a:lstStyle/>
                    <a:p>
                      <a:r>
                        <a:rPr lang="en-US" sz="1000"/>
                        <a:t>altijaricbk (Commercial Bank Of Kuwait)</a:t>
                      </a:r>
                      <a:endParaRPr lang="en-US" sz="1000"/>
                    </a:p>
                  </a:txBody>
                  <a:tcPr/>
                </a:tc>
                <a:tc>
                  <a:txBody>
                    <a:bodyPr/>
                    <a:lstStyle/>
                    <a:p>
                      <a:r>
                        <a:rPr lang="en-US" sz="1000"/>
                        <a:t>20131</a:t>
                      </a:r>
                      <a:endParaRPr lang="en-US" sz="1000"/>
                    </a:p>
                  </a:txBody>
                  <a:tcPr/>
                </a:tc>
                <a:tc>
                  <a:txBody>
                    <a:bodyPr/>
                    <a:lstStyle/>
                    <a:p>
                      <a:r>
                        <a:rPr lang="en-US" sz="1000"/>
                        <a:t>9</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722</a:t>
                      </a:r>
                      <a:endParaRPr lang="en-US" sz="1000"/>
                    </a:p>
                  </a:txBody>
                  <a:tcPr/>
                </a:tc>
                <a:tc>
                  <a:txBody>
                    <a:bodyPr/>
                    <a:lstStyle/>
                    <a:p>
                      <a:r>
                        <a:rPr lang="en-US" sz="1000"/>
                        <a:t>35</a:t>
                      </a:r>
                      <a:endParaRPr lang="en-US" sz="1000"/>
                    </a:p>
                  </a:txBody>
                  <a:tcPr/>
                </a:tc>
                <a:tc>
                  <a:txBody>
                    <a:bodyPr/>
                    <a:lstStyle/>
                    <a:p>
                      <a:r>
                        <a:rPr lang="en-US" sz="1000"/>
                        <a:t>0.7523%</a:t>
                      </a:r>
                      <a:endParaRPr lang="en-US" sz="1000"/>
                    </a:p>
                  </a:txBody>
                  <a:tcPr/>
                </a:tc>
                <a:extLst>
                  <a:ext uri="{0D108BD9-81ED-4DB2-BD59-A6C34878D82A}">
                    <a16:rowId xmlns:a16="http://schemas.microsoft.com/office/drawing/2014/main" val="647758203"/>
                  </a:ext>
                </a:extLst>
              </a:tr>
              <a:tr h="370840">
                <a:tc>
                  <a:txBody>
                    <a:bodyPr/>
                    <a:lstStyle/>
                    <a:p>
                      <a:r>
                        <a:rPr lang="en-US" sz="1000"/>
                        <a:t>burganbankkuwait (Burgan Bank)</a:t>
                      </a:r>
                      <a:endParaRPr lang="en-US" sz="1000"/>
                    </a:p>
                  </a:txBody>
                  <a:tcPr/>
                </a:tc>
                <a:tc>
                  <a:txBody>
                    <a:bodyPr/>
                    <a:lstStyle/>
                    <a:p>
                      <a:r>
                        <a:rPr lang="en-US" sz="1000"/>
                        <a:t>9926</a:t>
                      </a:r>
                      <a:endParaRPr lang="en-US" sz="1000"/>
                    </a:p>
                  </a:txBody>
                  <a:tcPr/>
                </a:tc>
                <a:tc>
                  <a:txBody>
                    <a:bodyPr/>
                    <a:lstStyle/>
                    <a:p>
                      <a:r>
                        <a:rPr lang="en-US" sz="1000"/>
                        <a:t>40</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529</a:t>
                      </a:r>
                      <a:endParaRPr lang="en-US" sz="1000"/>
                    </a:p>
                  </a:txBody>
                  <a:tcPr/>
                </a:tc>
                <a:tc>
                  <a:txBody>
                    <a:bodyPr/>
                    <a:lstStyle/>
                    <a:p>
                      <a:r>
                        <a:rPr lang="en-US" sz="1000"/>
                        <a:t>18</a:t>
                      </a:r>
                      <a:endParaRPr lang="en-US" sz="1000"/>
                    </a:p>
                  </a:txBody>
                  <a:tcPr/>
                </a:tc>
                <a:tc>
                  <a:txBody>
                    <a:bodyPr/>
                    <a:lstStyle/>
                    <a:p>
                      <a:r>
                        <a:rPr lang="en-US" sz="1000"/>
                        <a:t>1.1044%</a:t>
                      </a:r>
                      <a:endParaRPr lang="en-US" sz="1000"/>
                    </a:p>
                  </a:txBody>
                  <a:tcPr/>
                </a:tc>
                <a:extLst>
                  <a:ext uri="{0D108BD9-81ED-4DB2-BD59-A6C34878D82A}">
                    <a16:rowId xmlns:a16="http://schemas.microsoft.com/office/drawing/2014/main" val="3457987355"/>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7781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Followers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65604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2929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05997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9898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6194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4824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08692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7631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3109582"/>
                    </a:ext>
                  </a:extLst>
                </a:gridCol>
                <a:gridCol w="987552">
                  <a:extLst>
                    <a:ext uri="{9D8B030D-6E8A-4147-A177-3AD203B41FA5}">
                      <a16:colId xmlns:a16="http://schemas.microsoft.com/office/drawing/2014/main" val="525109077"/>
                    </a:ext>
                  </a:extLst>
                </a:gridCol>
                <a:gridCol w="987552">
                  <a:extLst>
                    <a:ext uri="{9D8B030D-6E8A-4147-A177-3AD203B41FA5}">
                      <a16:colId xmlns:a16="http://schemas.microsoft.com/office/drawing/2014/main" val="2211743534"/>
                    </a:ext>
                  </a:extLst>
                </a:gridCol>
                <a:gridCol w="987552">
                  <a:extLst>
                    <a:ext uri="{9D8B030D-6E8A-4147-A177-3AD203B41FA5}">
                      <a16:colId xmlns:a16="http://schemas.microsoft.com/office/drawing/2014/main" val="2541591080"/>
                    </a:ext>
                  </a:extLst>
                </a:gridCol>
                <a:gridCol w="987552">
                  <a:extLst>
                    <a:ext uri="{9D8B030D-6E8A-4147-A177-3AD203B41FA5}">
                      <a16:colId xmlns:a16="http://schemas.microsoft.com/office/drawing/2014/main" val="3041212924"/>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900270295"/>
                  </a:ext>
                </a:extLst>
              </a:tr>
              <a:tr h="370840">
                <a:tc>
                  <a:txBody>
                    <a:bodyPr/>
                    <a:lstStyle/>
                    <a:p>
                      <a:r>
                        <a:rPr lang="en-US" sz="1000" b="1"/>
                        <a:t>bankboubyan (</a:t>
                      </a:r>
                      <a:r>
                        <a:rPr lang="ar-AE" sz="1000" b="1"/>
                        <a:t>بنك بوبيان</a:t>
                      </a:r>
                      <a:r>
                        <a:rPr lang="en-US" sz="1000" b="1"/>
                        <a:t>⠀⠀⠀) - 2016-12-18 06:06:44</a:t>
                      </a:r>
                      <a:r>
                        <a:rPr lang="en-US" sz="1000"/>
                        <a:t>
:
</a:t>
                      </a:r>
                      <a:r>
                        <a:rPr lang="ar-AE" sz="1000"/>
                        <a:t>هو سوق تقليدي يجمع بين العراقة والأصالة والمدنية الحديثة، وهو أشهر معلم سياحي وتراثي يقصده السياح والمواطنون في مدينة الدوحة.
يشتهر السوق ببيع المشغولات التراثية وتناول الطعام العربي والشعبي والعالمي.
هل يمكنك معرفته؟
جاوب و قد تربح 50 د.ك
آخر موعد لإحتساب التوقعات غدا 19 ديسمبر 12 ظهراً.
سيتم إعلان الفائز يوم  السبت 24 ديسمبر بإذن الله 
شروط المسابقة: 
١- متابعة حساب بنك بوبيان @</a:t>
                      </a:r>
                      <a:r>
                        <a:rPr lang="en-US" sz="1000"/>
                        <a:t>BankBoubyan 
٢- </a:t>
                      </a:r>
                      <a:r>
                        <a:rPr lang="ar-AE" sz="1000"/>
                        <a:t>المشاركة من داخل الكويت فقط 
٣- إجابة واحدة لكل مشارك
٤- مشاركة موظفين بنك بوبيان لن تحتسب
#</a:t>
                      </a:r>
                      <a:r>
                        <a:rPr lang="en-US" sz="1000"/>
                        <a:t>BoubyanCompetitions</a:t>
                      </a:r>
                      <a:endParaRPr lang="en-US" sz="1000"/>
                    </a:p>
                  </a:txBody>
                  <a:tcPr/>
                </a:tc>
                <a:tc>
                  <a:txBody>
                    <a:bodyPr/>
                    <a:lstStyle/>
                    <a:p>
                      <a:r>
                        <a:rPr lang="en-US" sz="1000"/>
                        <a:t>5208</a:t>
                      </a:r>
                      <a:endParaRPr lang="en-US" sz="1000"/>
                    </a:p>
                  </a:txBody>
                  <a:tcPr/>
                </a:tc>
                <a:tc>
                  <a:txBody>
                    <a:bodyPr/>
                    <a:lstStyle/>
                    <a:p>
                      <a:r>
                        <a:rPr lang="en-US" sz="1000"/>
                        <a:t>8140</a:t>
                      </a:r>
                      <a:endParaRPr lang="en-US" sz="1000"/>
                    </a:p>
                  </a:txBody>
                  <a:tcPr/>
                </a:tc>
                <a:tc>
                  <a:txBody>
                    <a:bodyPr/>
                    <a:lstStyle/>
                    <a:p>
                      <a:r>
                        <a:rPr lang="en-US" sz="1000"/>
                        <a:t>6.9932%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373164951"/>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5321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42849505"/>
                    </a:ext>
                  </a:extLst>
                </a:gridCol>
                <a:gridCol w="987552">
                  <a:extLst>
                    <a:ext uri="{9D8B030D-6E8A-4147-A177-3AD203B41FA5}">
                      <a16:colId xmlns:a16="http://schemas.microsoft.com/office/drawing/2014/main" val="1374670585"/>
                    </a:ext>
                  </a:extLst>
                </a:gridCol>
                <a:gridCol w="987552">
                  <a:extLst>
                    <a:ext uri="{9D8B030D-6E8A-4147-A177-3AD203B41FA5}">
                      <a16:colId xmlns:a16="http://schemas.microsoft.com/office/drawing/2014/main" val="2405655792"/>
                    </a:ext>
                  </a:extLst>
                </a:gridCol>
                <a:gridCol w="987552">
                  <a:extLst>
                    <a:ext uri="{9D8B030D-6E8A-4147-A177-3AD203B41FA5}">
                      <a16:colId xmlns:a16="http://schemas.microsoft.com/office/drawing/2014/main" val="2418644986"/>
                    </a:ext>
                  </a:extLst>
                </a:gridCol>
                <a:gridCol w="987552">
                  <a:extLst>
                    <a:ext uri="{9D8B030D-6E8A-4147-A177-3AD203B41FA5}">
                      <a16:colId xmlns:a16="http://schemas.microsoft.com/office/drawing/2014/main" val="2219372458"/>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039518797"/>
                  </a:ext>
                </a:extLst>
              </a:tr>
              <a:tr h="370840">
                <a:tc>
                  <a:txBody>
                    <a:bodyPr/>
                    <a:lstStyle/>
                    <a:p>
                      <a:r>
                        <a:rPr lang="en-US" sz="1000" b="1"/>
                        <a:t>bankboubyan (</a:t>
                      </a:r>
                      <a:r>
                        <a:rPr lang="ar-AE" sz="1000" b="1"/>
                        <a:t>بنك بوبيان</a:t>
                      </a:r>
                      <a:r>
                        <a:rPr lang="en-US" sz="1000" b="1"/>
                        <a:t>⠀⠀⠀) - 2016-12-18 13:13:07</a:t>
                      </a:r>
                      <a:r>
                        <a:rPr lang="en-US" sz="1000"/>
                        <a:t>
:
</a:t>
                      </a:r>
                      <a:r>
                        <a:rPr lang="ar-AE" sz="1000"/>
                        <a:t>توقّع نتيجة مباراة  أرسنال </a:t>
                      </a:r>
                      <a:r>
                        <a:rPr lang="en-US" sz="1000"/>
                        <a:t>x </a:t>
                      </a:r>
                      <a:r>
                        <a:rPr lang="ar-AE" sz="1000"/>
                        <a:t>مانشستر سيتي وقد تربح 100 د.ك 
آخر موعد لاحتساب التوقعات اليوم الساعة 7 مساء.
سيتم إعلان إسم الفائز يوم الخميس 22  ديسمبر بإذن الله 
شروط المسابقة:
١- متابعة حساب بنك بوبيان @</a:t>
                      </a:r>
                      <a:r>
                        <a:rPr lang="en-US" sz="1000"/>
                        <a:t>BankBoubyan
٢- </a:t>
                      </a:r>
                      <a:r>
                        <a:rPr lang="ar-AE" sz="1000"/>
                        <a:t>المشاركة من داخل الكويت فقط
٣- كل التوقعات بعد انطلاق المباراة لن تحتسب
٤- توقّع واحد لكل مشارك
٥- مشاركة موظفين بنك بوبيان لن تحتسب
#</a:t>
                      </a:r>
                      <a:r>
                        <a:rPr lang="en-US" sz="1000"/>
                        <a:t>BoubyanCompetitions</a:t>
                      </a:r>
                      <a:endParaRPr lang="en-US" sz="1000"/>
                    </a:p>
                  </a:txBody>
                  <a:tcPr/>
                </a:tc>
                <a:tc>
                  <a:txBody>
                    <a:bodyPr/>
                    <a:lstStyle/>
                    <a:p>
                      <a:r>
                        <a:rPr lang="en-US" sz="1000"/>
                        <a:t>4551</a:t>
                      </a:r>
                      <a:endParaRPr lang="en-US" sz="1000"/>
                    </a:p>
                  </a:txBody>
                  <a:tcPr/>
                </a:tc>
                <a:tc>
                  <a:txBody>
                    <a:bodyPr/>
                    <a:lstStyle/>
                    <a:p>
                      <a:r>
                        <a:rPr lang="en-US" sz="1000"/>
                        <a:t>6375</a:t>
                      </a:r>
                      <a:endParaRPr lang="en-US" sz="1000"/>
                    </a:p>
                  </a:txBody>
                  <a:tcPr/>
                </a:tc>
                <a:tc>
                  <a:txBody>
                    <a:bodyPr/>
                    <a:lstStyle/>
                    <a:p>
                      <a:r>
                        <a:rPr lang="en-US" sz="1000"/>
                        <a:t>5.7243%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214374709"/>
                  </a:ext>
                </a:extLst>
              </a:tr>
              <a:tr h="370840">
                <a:tc>
                  <a:txBody>
                    <a:bodyPr/>
                    <a:lstStyle/>
                    <a:p>
                      <a:r>
                        <a:rPr lang="en-US" sz="1000" b="1"/>
                        <a:t>nbkgroup (National Bank of Kuwait) - 2016-12-18 13:02:55</a:t>
                      </a:r>
                      <a:r>
                        <a:rPr lang="en-US" sz="1000"/>
                        <a:t>
#NBKCompetitions
</a:t>
                      </a:r>
                      <a:r>
                        <a:rPr lang="ar-AE" sz="1000"/>
                        <a:t>توقع الفريق الفائز ويمكن تكون الرابح معانا
شروط المسابقة:
- على المشترك أن يتابع حساب بنك الكويت الوطني
- آخر موعد لاحتساب المشاركة عند ابتداء المباراة
- سيتم احتساب مشاركة واحدة فقط لكل مشترك
- لا يتم احتساب مشاركة أي موظف في البنك الوطني
-في حال عدم رد الفائز خلال 24 ساعة سيتم اختيار فائز آخر
- سيتم إعلان اسم الفائز بتاريخ 22/12/2016</a:t>
                      </a:r>
                      <a:endParaRPr lang="en-US" sz="1000"/>
                    </a:p>
                  </a:txBody>
                  <a:tcPr/>
                </a:tc>
                <a:tc>
                  <a:txBody>
                    <a:bodyPr/>
                    <a:lstStyle/>
                    <a:p>
                      <a:r>
                        <a:rPr lang="en-US" sz="1000"/>
                        <a:t>3941</a:t>
                      </a:r>
                      <a:endParaRPr lang="en-US" sz="1000"/>
                    </a:p>
                  </a:txBody>
                  <a:tcPr/>
                </a:tc>
                <a:tc>
                  <a:txBody>
                    <a:bodyPr/>
                    <a:lstStyle/>
                    <a:p>
                      <a:r>
                        <a:rPr lang="en-US" sz="1000"/>
                        <a:t>4561</a:t>
                      </a:r>
                      <a:endParaRPr lang="en-US" sz="1000"/>
                    </a:p>
                  </a:txBody>
                  <a:tcPr/>
                </a:tc>
                <a:tc>
                  <a:txBody>
                    <a:bodyPr/>
                    <a:lstStyle/>
                    <a:p>
                      <a:r>
                        <a:rPr lang="en-US" sz="1000"/>
                        <a:t>3.6261%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651559589"/>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6217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33583833"/>
                    </a:ext>
                  </a:extLst>
                </a:gridCol>
                <a:gridCol w="987552">
                  <a:extLst>
                    <a:ext uri="{9D8B030D-6E8A-4147-A177-3AD203B41FA5}">
                      <a16:colId xmlns:a16="http://schemas.microsoft.com/office/drawing/2014/main" val="3152681132"/>
                    </a:ext>
                  </a:extLst>
                </a:gridCol>
                <a:gridCol w="987552">
                  <a:extLst>
                    <a:ext uri="{9D8B030D-6E8A-4147-A177-3AD203B41FA5}">
                      <a16:colId xmlns:a16="http://schemas.microsoft.com/office/drawing/2014/main" val="1228606080"/>
                    </a:ext>
                  </a:extLst>
                </a:gridCol>
                <a:gridCol w="987552">
                  <a:extLst>
                    <a:ext uri="{9D8B030D-6E8A-4147-A177-3AD203B41FA5}">
                      <a16:colId xmlns:a16="http://schemas.microsoft.com/office/drawing/2014/main" val="4238041815"/>
                    </a:ext>
                  </a:extLst>
                </a:gridCol>
                <a:gridCol w="987552">
                  <a:extLst>
                    <a:ext uri="{9D8B030D-6E8A-4147-A177-3AD203B41FA5}">
                      <a16:colId xmlns:a16="http://schemas.microsoft.com/office/drawing/2014/main" val="384333046"/>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953576329"/>
                  </a:ext>
                </a:extLst>
              </a:tr>
              <a:tr h="370840">
                <a:tc>
                  <a:txBody>
                    <a:bodyPr/>
                    <a:lstStyle/>
                    <a:p>
                      <a:r>
                        <a:rPr lang="en-US" sz="1000" b="1"/>
                        <a:t>burganbankkuwait (Burgan Bank) - 2016-12-18 10:33:26</a:t>
                      </a:r>
                      <a:r>
                        <a:rPr lang="en-US" sz="1000"/>
                        <a:t>
.
#BurganBankDraws #BurganBankWinners #BurganBankYawmi 
</a:t>
                      </a:r>
                      <a:r>
                        <a:rPr lang="ar-AE" sz="1000"/>
                        <a:t>مبروك للرابحين بجائزة 5000 د.ك مع حساب يومي.. حساب يومي من بنك برقان هو أول حساب بالكويت بجوائز يوميه .. افتح حساب يومي ، و يمكن يكون اليوم يومك! 
</a:t>
                      </a:r>
                      <a:r>
                        <a:rPr lang="en-US" sz="1000"/>
                        <a:t>Congratulations to the lucky winners of the Yawmi KD 5,000 daily prize .. Yawmi is the first account in Kuwait to offer daily prizes.. Open a Yawmi account today, it may be your day!</a:t>
                      </a:r>
                      <a:endParaRPr lang="en-US" sz="1000"/>
                    </a:p>
                  </a:txBody>
                  <a:tcPr/>
                </a:tc>
                <a:tc>
                  <a:txBody>
                    <a:bodyPr/>
                    <a:lstStyle/>
                    <a:p>
                      <a:r>
                        <a:rPr lang="en-US" sz="1000"/>
                        <a:t>109</a:t>
                      </a:r>
                      <a:endParaRPr lang="en-US" sz="1000"/>
                    </a:p>
                  </a:txBody>
                  <a:tcPr/>
                </a:tc>
                <a:tc>
                  <a:txBody>
                    <a:bodyPr/>
                    <a:lstStyle/>
                    <a:p>
                      <a:r>
                        <a:rPr lang="en-US" sz="1000"/>
                        <a:t>7</a:t>
                      </a:r>
                      <a:endParaRPr lang="en-US" sz="1000"/>
                    </a:p>
                  </a:txBody>
                  <a:tcPr/>
                </a:tc>
                <a:tc>
                  <a:txBody>
                    <a:bodyPr/>
                    <a:lstStyle/>
                    <a:p>
                      <a:r>
                        <a:rPr lang="en-US" sz="1000"/>
                        <a:t>1.1686%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232779785"/>
                  </a:ext>
                </a:extLst>
              </a:tr>
              <a:tr h="370840">
                <a:tc>
                  <a:txBody>
                    <a:bodyPr/>
                    <a:lstStyle/>
                    <a:p>
                      <a:r>
                        <a:rPr lang="en-US" sz="1000" b="1"/>
                        <a:t>burganbankkuwait (Burgan Bank) - 2016-12-18 14:00:25</a:t>
                      </a:r>
                      <a:r>
                        <a:rPr lang="en-US" sz="1000"/>
                        <a:t>
.
</a:t>
                      </a:r>
                      <a:r>
                        <a:rPr lang="ar-AE" sz="1000"/>
                        <a:t>سيتم ايداع بدل الكتب لطلبة الكلية الأسترالية اليوم</a:t>
                      </a:r>
                      <a:endParaRPr lang="en-US" sz="1000"/>
                    </a:p>
                  </a:txBody>
                  <a:tcPr/>
                </a:tc>
                <a:tc>
                  <a:txBody>
                    <a:bodyPr/>
                    <a:lstStyle/>
                    <a:p>
                      <a:r>
                        <a:rPr lang="en-US" sz="1000"/>
                        <a:t>106</a:t>
                      </a:r>
                      <a:endParaRPr lang="en-US" sz="1000"/>
                    </a:p>
                  </a:txBody>
                  <a:tcPr/>
                </a:tc>
                <a:tc>
                  <a:txBody>
                    <a:bodyPr/>
                    <a:lstStyle/>
                    <a:p>
                      <a:r>
                        <a:rPr lang="en-US" sz="1000"/>
                        <a:t>9</a:t>
                      </a:r>
                      <a:endParaRPr lang="en-US" sz="1000"/>
                    </a:p>
                  </a:txBody>
                  <a:tcPr/>
                </a:tc>
                <a:tc>
                  <a:txBody>
                    <a:bodyPr/>
                    <a:lstStyle/>
                    <a:p>
                      <a:r>
                        <a:rPr lang="en-US" sz="1000"/>
                        <a:t>1.1586%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2651784"/>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8282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11322595"/>
                    </a:ext>
                  </a:extLst>
                </a:gridCol>
                <a:gridCol w="1481328">
                  <a:extLst>
                    <a:ext uri="{9D8B030D-6E8A-4147-A177-3AD203B41FA5}">
                      <a16:colId xmlns:a16="http://schemas.microsoft.com/office/drawing/2014/main" val="2344030594"/>
                    </a:ext>
                  </a:extLst>
                </a:gridCol>
                <a:gridCol w="1481328">
                  <a:extLst>
                    <a:ext uri="{9D8B030D-6E8A-4147-A177-3AD203B41FA5}">
                      <a16:colId xmlns:a16="http://schemas.microsoft.com/office/drawing/2014/main" val="3554852242"/>
                    </a:ext>
                  </a:extLst>
                </a:gridCol>
                <a:gridCol w="1481328">
                  <a:extLst>
                    <a:ext uri="{9D8B030D-6E8A-4147-A177-3AD203B41FA5}">
                      <a16:colId xmlns:a16="http://schemas.microsoft.com/office/drawing/2014/main" val="2239165671"/>
                    </a:ext>
                  </a:extLst>
                </a:gridCol>
                <a:gridCol w="1481328">
                  <a:extLst>
                    <a:ext uri="{9D8B030D-6E8A-4147-A177-3AD203B41FA5}">
                      <a16:colId xmlns:a16="http://schemas.microsoft.com/office/drawing/2014/main" val="3595071213"/>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204914424"/>
                  </a:ext>
                </a:extLst>
              </a:tr>
              <a:tr h="370840">
                <a:tc>
                  <a:txBody>
                    <a:bodyPr/>
                    <a:lstStyle/>
                    <a:p>
                      <a:r>
                        <a:rPr lang="en-US" sz="1000"/>
                        <a:t>#NBKServices</a:t>
                      </a:r>
                      <a:endParaRPr lang="en-US" sz="1000"/>
                    </a:p>
                  </a:txBody>
                  <a:tcPr/>
                </a:tc>
                <a:tc>
                  <a:txBody>
                    <a:bodyPr/>
                    <a:lstStyle/>
                    <a:p>
                      <a:r>
                        <a:rPr lang="en-US" sz="1000"/>
                        <a:t>5</a:t>
                      </a:r>
                      <a:endParaRPr lang="en-US" sz="1000"/>
                    </a:p>
                  </a:txBody>
                  <a:tcPr/>
                </a:tc>
                <a:tc>
                  <a:txBody>
                    <a:bodyPr/>
                    <a:lstStyle/>
                    <a:p>
                      <a:r>
                        <a:rPr lang="en-US" sz="1000"/>
                        <a:t>1208.6</a:t>
                      </a:r>
                      <a:endParaRPr lang="en-US" sz="1000"/>
                    </a:p>
                  </a:txBody>
                  <a:tcPr/>
                </a:tc>
                <a:tc>
                  <a:txBody>
                    <a:bodyPr/>
                    <a:lstStyle/>
                    <a:p>
                      <a:r>
                        <a:rPr lang="en-US" sz="1000"/>
                        <a:t>64.4</a:t>
                      </a:r>
                      <a:endParaRPr lang="en-US" sz="1000"/>
                    </a:p>
                  </a:txBody>
                  <a:tcPr/>
                </a:tc>
                <a:tc>
                  <a:txBody>
                    <a:bodyPr/>
                    <a:lstStyle/>
                    <a:p>
                      <a:r>
                        <a:rPr lang="en-US" sz="1000"/>
                        <a:t>1273</a:t>
                      </a:r>
                      <a:endParaRPr lang="en-US" sz="1000"/>
                    </a:p>
                  </a:txBody>
                  <a:tcPr/>
                </a:tc>
                <a:extLst>
                  <a:ext uri="{0D108BD9-81ED-4DB2-BD59-A6C34878D82A}">
                    <a16:rowId xmlns:a16="http://schemas.microsoft.com/office/drawing/2014/main" val="2569509191"/>
                  </a:ext>
                </a:extLst>
              </a:tr>
              <a:tr h="370840">
                <a:tc>
                  <a:txBody>
                    <a:bodyPr/>
                    <a:lstStyle/>
                    <a:p>
                      <a:r>
                        <a:rPr lang="en-US" sz="1000"/>
                        <a:t>#NBKOffers</a:t>
                      </a:r>
                      <a:endParaRPr lang="en-US" sz="1000"/>
                    </a:p>
                  </a:txBody>
                  <a:tcPr/>
                </a:tc>
                <a:tc>
                  <a:txBody>
                    <a:bodyPr/>
                    <a:lstStyle/>
                    <a:p>
                      <a:r>
                        <a:rPr lang="en-US" sz="1000"/>
                        <a:t>1</a:t>
                      </a:r>
                      <a:endParaRPr lang="en-US" sz="1000"/>
                    </a:p>
                  </a:txBody>
                  <a:tcPr/>
                </a:tc>
                <a:tc>
                  <a:txBody>
                    <a:bodyPr/>
                    <a:lstStyle/>
                    <a:p>
                      <a:r>
                        <a:rPr lang="en-US" sz="1000"/>
                        <a:t>1048</a:t>
                      </a:r>
                      <a:endParaRPr lang="en-US" sz="1000"/>
                    </a:p>
                  </a:txBody>
                  <a:tcPr/>
                </a:tc>
                <a:tc>
                  <a:txBody>
                    <a:bodyPr/>
                    <a:lstStyle/>
                    <a:p>
                      <a:r>
                        <a:rPr lang="en-US" sz="1000"/>
                        <a:t>29</a:t>
                      </a:r>
                      <a:endParaRPr lang="en-US" sz="1000"/>
                    </a:p>
                  </a:txBody>
                  <a:tcPr/>
                </a:tc>
                <a:tc>
                  <a:txBody>
                    <a:bodyPr/>
                    <a:lstStyle/>
                    <a:p>
                      <a:r>
                        <a:rPr lang="en-US" sz="1000"/>
                        <a:t>1077</a:t>
                      </a:r>
                      <a:endParaRPr lang="en-US" sz="1000"/>
                    </a:p>
                  </a:txBody>
                  <a:tcPr/>
                </a:tc>
                <a:extLst>
                  <a:ext uri="{0D108BD9-81ED-4DB2-BD59-A6C34878D82A}">
                    <a16:rowId xmlns:a16="http://schemas.microsoft.com/office/drawing/2014/main" val="2152440951"/>
                  </a:ext>
                </a:extLst>
              </a:tr>
              <a:tr h="370840">
                <a:tc>
                  <a:txBody>
                    <a:bodyPr/>
                    <a:lstStyle/>
                    <a:p>
                      <a:r>
                        <a:rPr lang="en-US" sz="1000"/>
                        <a:t>#NBKComminuty</a:t>
                      </a:r>
                      <a:endParaRPr lang="en-US" sz="1000"/>
                    </a:p>
                  </a:txBody>
                  <a:tcPr/>
                </a:tc>
                <a:tc>
                  <a:txBody>
                    <a:bodyPr/>
                    <a:lstStyle/>
                    <a:p>
                      <a:r>
                        <a:rPr lang="en-US" sz="1000"/>
                        <a:t>1</a:t>
                      </a:r>
                      <a:endParaRPr lang="en-US" sz="1000"/>
                    </a:p>
                  </a:txBody>
                  <a:tcPr/>
                </a:tc>
                <a:tc>
                  <a:txBody>
                    <a:bodyPr/>
                    <a:lstStyle/>
                    <a:p>
                      <a:r>
                        <a:rPr lang="en-US" sz="1000"/>
                        <a:t>1045</a:t>
                      </a:r>
                      <a:endParaRPr lang="en-US" sz="1000"/>
                    </a:p>
                  </a:txBody>
                  <a:tcPr/>
                </a:tc>
                <a:tc>
                  <a:txBody>
                    <a:bodyPr/>
                    <a:lstStyle/>
                    <a:p>
                      <a:r>
                        <a:rPr lang="en-US" sz="1000"/>
                        <a:t>12</a:t>
                      </a:r>
                      <a:endParaRPr lang="en-US" sz="1000"/>
                    </a:p>
                  </a:txBody>
                  <a:tcPr/>
                </a:tc>
                <a:tc>
                  <a:txBody>
                    <a:bodyPr/>
                    <a:lstStyle/>
                    <a:p>
                      <a:r>
                        <a:rPr lang="en-US" sz="1000"/>
                        <a:t>1057</a:t>
                      </a:r>
                      <a:endParaRPr lang="en-US" sz="1000"/>
                    </a:p>
                  </a:txBody>
                  <a:tcPr/>
                </a:tc>
                <a:extLst>
                  <a:ext uri="{0D108BD9-81ED-4DB2-BD59-A6C34878D82A}">
                    <a16:rowId xmlns:a16="http://schemas.microsoft.com/office/drawing/2014/main" val="3894963899"/>
                  </a:ext>
                </a:extLst>
              </a:tr>
              <a:tr h="370840">
                <a:tc>
                  <a:txBody>
                    <a:bodyPr/>
                    <a:lstStyle/>
                    <a:p>
                      <a:r>
                        <a:rPr lang="en-US" sz="1000"/>
                        <a:t>#NBKShabab</a:t>
                      </a:r>
                      <a:endParaRPr lang="en-US" sz="1000"/>
                    </a:p>
                  </a:txBody>
                  <a:tcPr/>
                </a:tc>
                <a:tc>
                  <a:txBody>
                    <a:bodyPr/>
                    <a:lstStyle/>
                    <a:p>
                      <a:r>
                        <a:rPr lang="en-US" sz="1000"/>
                        <a:t>1</a:t>
                      </a:r>
                      <a:endParaRPr lang="en-US" sz="1000"/>
                    </a:p>
                  </a:txBody>
                  <a:tcPr/>
                </a:tc>
                <a:tc>
                  <a:txBody>
                    <a:bodyPr/>
                    <a:lstStyle/>
                    <a:p>
                      <a:r>
                        <a:rPr lang="en-US" sz="1000"/>
                        <a:t>1045</a:t>
                      </a:r>
                      <a:endParaRPr lang="en-US" sz="1000"/>
                    </a:p>
                  </a:txBody>
                  <a:tcPr/>
                </a:tc>
                <a:tc>
                  <a:txBody>
                    <a:bodyPr/>
                    <a:lstStyle/>
                    <a:p>
                      <a:r>
                        <a:rPr lang="en-US" sz="1000"/>
                        <a:t>12</a:t>
                      </a:r>
                      <a:endParaRPr lang="en-US" sz="1000"/>
                    </a:p>
                  </a:txBody>
                  <a:tcPr/>
                </a:tc>
                <a:tc>
                  <a:txBody>
                    <a:bodyPr/>
                    <a:lstStyle/>
                    <a:p>
                      <a:r>
                        <a:rPr lang="en-US" sz="1000"/>
                        <a:t>1057</a:t>
                      </a:r>
                      <a:endParaRPr lang="en-US" sz="1000"/>
                    </a:p>
                  </a:txBody>
                  <a:tcPr/>
                </a:tc>
                <a:extLst>
                  <a:ext uri="{0D108BD9-81ED-4DB2-BD59-A6C34878D82A}">
                    <a16:rowId xmlns:a16="http://schemas.microsoft.com/office/drawing/2014/main" val="1875518424"/>
                  </a:ext>
                </a:extLst>
              </a:tr>
              <a:tr h="370840">
                <a:tc>
                  <a:txBody>
                    <a:bodyPr/>
                    <a:lstStyle/>
                    <a:p>
                      <a:r>
                        <a:rPr lang="en-US" sz="1000"/>
                        <a:t>#NBKCompetitions</a:t>
                      </a:r>
                      <a:endParaRPr lang="en-US" sz="1000"/>
                    </a:p>
                  </a:txBody>
                  <a:tcPr/>
                </a:tc>
                <a:tc>
                  <a:txBody>
                    <a:bodyPr/>
                    <a:lstStyle/>
                    <a:p>
                      <a:r>
                        <a:rPr lang="en-US" sz="1000"/>
                        <a:t>1</a:t>
                      </a:r>
                      <a:endParaRPr lang="en-US" sz="1000"/>
                    </a:p>
                  </a:txBody>
                  <a:tcPr/>
                </a:tc>
                <a:tc>
                  <a:txBody>
                    <a:bodyPr/>
                    <a:lstStyle/>
                    <a:p>
                      <a:r>
                        <a:rPr lang="en-US" sz="1000"/>
                        <a:t>3941</a:t>
                      </a:r>
                      <a:endParaRPr lang="en-US" sz="1000"/>
                    </a:p>
                  </a:txBody>
                  <a:tcPr/>
                </a:tc>
                <a:tc>
                  <a:txBody>
                    <a:bodyPr/>
                    <a:lstStyle/>
                    <a:p>
                      <a:r>
                        <a:rPr lang="en-US" sz="1000"/>
                        <a:t>4561</a:t>
                      </a:r>
                      <a:endParaRPr lang="en-US" sz="1000"/>
                    </a:p>
                  </a:txBody>
                  <a:tcPr/>
                </a:tc>
                <a:tc>
                  <a:txBody>
                    <a:bodyPr/>
                    <a:lstStyle/>
                    <a:p>
                      <a:r>
                        <a:rPr lang="en-US" sz="1000"/>
                        <a:t>8502</a:t>
                      </a:r>
                      <a:endParaRPr lang="en-US" sz="1000"/>
                    </a:p>
                  </a:txBody>
                  <a:tcPr/>
                </a:tc>
                <a:extLst>
                  <a:ext uri="{0D108BD9-81ED-4DB2-BD59-A6C34878D82A}">
                    <a16:rowId xmlns:a16="http://schemas.microsoft.com/office/drawing/2014/main" val="4206083786"/>
                  </a:ext>
                </a:extLst>
              </a:tr>
              <a:tr h="370840">
                <a:tc>
                  <a:txBody>
                    <a:bodyPr/>
                    <a:lstStyle/>
                    <a:p>
                      <a:r>
                        <a:rPr lang="en-US" sz="1000"/>
                        <a:t>#NBKCommunity</a:t>
                      </a:r>
                      <a:endParaRPr lang="en-US" sz="1000"/>
                    </a:p>
                  </a:txBody>
                  <a:tcPr/>
                </a:tc>
                <a:tc>
                  <a:txBody>
                    <a:bodyPr/>
                    <a:lstStyle/>
                    <a:p>
                      <a:r>
                        <a:rPr lang="en-US" sz="1000"/>
                        <a:t>1</a:t>
                      </a:r>
                      <a:endParaRPr lang="en-US" sz="1000"/>
                    </a:p>
                  </a:txBody>
                  <a:tcPr/>
                </a:tc>
                <a:tc>
                  <a:txBody>
                    <a:bodyPr/>
                    <a:lstStyle/>
                    <a:p>
                      <a:r>
                        <a:rPr lang="en-US" sz="1000"/>
                        <a:t>1023</a:t>
                      </a:r>
                      <a:endParaRPr lang="en-US" sz="1000"/>
                    </a:p>
                  </a:txBody>
                  <a:tcPr/>
                </a:tc>
                <a:tc>
                  <a:txBody>
                    <a:bodyPr/>
                    <a:lstStyle/>
                    <a:p>
                      <a:r>
                        <a:rPr lang="en-US" sz="1000"/>
                        <a:t>21</a:t>
                      </a:r>
                      <a:endParaRPr lang="en-US" sz="1000"/>
                    </a:p>
                  </a:txBody>
                  <a:tcPr/>
                </a:tc>
                <a:tc>
                  <a:txBody>
                    <a:bodyPr/>
                    <a:lstStyle/>
                    <a:p>
                      <a:r>
                        <a:rPr lang="en-US" sz="1000"/>
                        <a:t>1044</a:t>
                      </a:r>
                      <a:endParaRPr lang="en-US" sz="1000"/>
                    </a:p>
                  </a:txBody>
                  <a:tcPr/>
                </a:tc>
                <a:extLst>
                  <a:ext uri="{0D108BD9-81ED-4DB2-BD59-A6C34878D82A}">
                    <a16:rowId xmlns:a16="http://schemas.microsoft.com/office/drawing/2014/main" val="3485703350"/>
                  </a:ext>
                </a:extLst>
              </a:tr>
              <a:tr h="370840">
                <a:tc>
                  <a:txBody>
                    <a:bodyPr/>
                    <a:lstStyle/>
                    <a:p>
                      <a:r>
                        <a:rPr lang="ar-AE" sz="1000"/>
                        <a:t>#عبدالله_ينتصر</a:t>
                      </a:r>
                      <a:endParaRPr lang="en-US" sz="1000"/>
                    </a:p>
                  </a:txBody>
                  <a:tcPr/>
                </a:tc>
                <a:tc>
                  <a:txBody>
                    <a:bodyPr/>
                    <a:lstStyle/>
                    <a:p>
                      <a:r>
                        <a:rPr lang="en-US" sz="1000"/>
                        <a:t>1</a:t>
                      </a:r>
                      <a:endParaRPr lang="en-US" sz="1000"/>
                    </a:p>
                  </a:txBody>
                  <a:tcPr/>
                </a:tc>
                <a:tc>
                  <a:txBody>
                    <a:bodyPr/>
                    <a:lstStyle/>
                    <a:p>
                      <a:r>
                        <a:rPr lang="en-US" sz="1000"/>
                        <a:t>1023</a:t>
                      </a:r>
                      <a:endParaRPr lang="en-US" sz="1000"/>
                    </a:p>
                  </a:txBody>
                  <a:tcPr/>
                </a:tc>
                <a:tc>
                  <a:txBody>
                    <a:bodyPr/>
                    <a:lstStyle/>
                    <a:p>
                      <a:r>
                        <a:rPr lang="en-US" sz="1000"/>
                        <a:t>21</a:t>
                      </a:r>
                      <a:endParaRPr lang="en-US" sz="1000"/>
                    </a:p>
                  </a:txBody>
                  <a:tcPr/>
                </a:tc>
                <a:tc>
                  <a:txBody>
                    <a:bodyPr/>
                    <a:lstStyle/>
                    <a:p>
                      <a:r>
                        <a:rPr lang="en-US" sz="1000"/>
                        <a:t>1044</a:t>
                      </a:r>
                      <a:endParaRPr lang="en-US" sz="1000"/>
                    </a:p>
                  </a:txBody>
                  <a:tcPr/>
                </a:tc>
                <a:extLst>
                  <a:ext uri="{0D108BD9-81ED-4DB2-BD59-A6C34878D82A}">
                    <a16:rowId xmlns:a16="http://schemas.microsoft.com/office/drawing/2014/main" val="1730110118"/>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6891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58173590"/>
                    </a:ext>
                  </a:extLst>
                </a:gridCol>
                <a:gridCol w="1481328">
                  <a:extLst>
                    <a:ext uri="{9D8B030D-6E8A-4147-A177-3AD203B41FA5}">
                      <a16:colId xmlns:a16="http://schemas.microsoft.com/office/drawing/2014/main" val="3245804852"/>
                    </a:ext>
                  </a:extLst>
                </a:gridCol>
                <a:gridCol w="1481328">
                  <a:extLst>
                    <a:ext uri="{9D8B030D-6E8A-4147-A177-3AD203B41FA5}">
                      <a16:colId xmlns:a16="http://schemas.microsoft.com/office/drawing/2014/main" val="883652296"/>
                    </a:ext>
                  </a:extLst>
                </a:gridCol>
                <a:gridCol w="1481328">
                  <a:extLst>
                    <a:ext uri="{9D8B030D-6E8A-4147-A177-3AD203B41FA5}">
                      <a16:colId xmlns:a16="http://schemas.microsoft.com/office/drawing/2014/main" val="3302255279"/>
                    </a:ext>
                  </a:extLst>
                </a:gridCol>
                <a:gridCol w="1481328">
                  <a:extLst>
                    <a:ext uri="{9D8B030D-6E8A-4147-A177-3AD203B41FA5}">
                      <a16:colId xmlns:a16="http://schemas.microsoft.com/office/drawing/2014/main" val="2619201586"/>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083042480"/>
                  </a:ext>
                </a:extLst>
              </a:tr>
              <a:tr h="370840">
                <a:tc>
                  <a:txBody>
                    <a:bodyPr/>
                    <a:lstStyle/>
                    <a:p>
                      <a:r>
                        <a:rPr lang="en-US" sz="1000"/>
                        <a:t>#BoubyanCompetitions</a:t>
                      </a:r>
                      <a:endParaRPr lang="en-US" sz="1000"/>
                    </a:p>
                  </a:txBody>
                  <a:tcPr/>
                </a:tc>
                <a:tc>
                  <a:txBody>
                    <a:bodyPr/>
                    <a:lstStyle/>
                    <a:p>
                      <a:r>
                        <a:rPr lang="en-US" sz="1000"/>
                        <a:t>2</a:t>
                      </a:r>
                      <a:endParaRPr lang="en-US" sz="1000"/>
                    </a:p>
                  </a:txBody>
                  <a:tcPr/>
                </a:tc>
                <a:tc>
                  <a:txBody>
                    <a:bodyPr/>
                    <a:lstStyle/>
                    <a:p>
                      <a:r>
                        <a:rPr lang="en-US" sz="1000"/>
                        <a:t>4879.5</a:t>
                      </a:r>
                      <a:endParaRPr lang="en-US" sz="1000"/>
                    </a:p>
                  </a:txBody>
                  <a:tcPr/>
                </a:tc>
                <a:tc>
                  <a:txBody>
                    <a:bodyPr/>
                    <a:lstStyle/>
                    <a:p>
                      <a:r>
                        <a:rPr lang="en-US" sz="1000"/>
                        <a:t>7257.5</a:t>
                      </a:r>
                      <a:endParaRPr lang="en-US" sz="1000"/>
                    </a:p>
                  </a:txBody>
                  <a:tcPr/>
                </a:tc>
                <a:tc>
                  <a:txBody>
                    <a:bodyPr/>
                    <a:lstStyle/>
                    <a:p>
                      <a:r>
                        <a:rPr lang="en-US" sz="1000"/>
                        <a:t>12137</a:t>
                      </a:r>
                      <a:endParaRPr lang="en-US" sz="1000"/>
                    </a:p>
                  </a:txBody>
                  <a:tcPr/>
                </a:tc>
                <a:extLst>
                  <a:ext uri="{0D108BD9-81ED-4DB2-BD59-A6C34878D82A}">
                    <a16:rowId xmlns:a16="http://schemas.microsoft.com/office/drawing/2014/main" val="2591696298"/>
                  </a:ext>
                </a:extLst>
              </a:tr>
              <a:tr h="370840">
                <a:tc>
                  <a:txBody>
                    <a:bodyPr/>
                    <a:lstStyle/>
                    <a:p>
                      <a:r>
                        <a:rPr lang="ar-AE" sz="1000"/>
                        <a:t>#خلك_مبتسم</a:t>
                      </a:r>
                      <a:endParaRPr lang="en-US" sz="1000"/>
                    </a:p>
                  </a:txBody>
                  <a:tcPr/>
                </a:tc>
                <a:tc>
                  <a:txBody>
                    <a:bodyPr/>
                    <a:lstStyle/>
                    <a:p>
                      <a:r>
                        <a:rPr lang="en-US" sz="1000"/>
                        <a:t>1</a:t>
                      </a:r>
                      <a:endParaRPr lang="en-US" sz="1000"/>
                    </a:p>
                  </a:txBody>
                  <a:tcPr/>
                </a:tc>
                <a:tc>
                  <a:txBody>
                    <a:bodyPr/>
                    <a:lstStyle/>
                    <a:p>
                      <a:r>
                        <a:rPr lang="en-US" sz="1000"/>
                        <a:t>1460</a:t>
                      </a:r>
                      <a:endParaRPr lang="en-US" sz="1000"/>
                    </a:p>
                  </a:txBody>
                  <a:tcPr/>
                </a:tc>
                <a:tc>
                  <a:txBody>
                    <a:bodyPr/>
                    <a:lstStyle/>
                    <a:p>
                      <a:r>
                        <a:rPr lang="en-US" sz="1000"/>
                        <a:t>74</a:t>
                      </a:r>
                      <a:endParaRPr lang="en-US" sz="1000"/>
                    </a:p>
                  </a:txBody>
                  <a:tcPr/>
                </a:tc>
                <a:tc>
                  <a:txBody>
                    <a:bodyPr/>
                    <a:lstStyle/>
                    <a:p>
                      <a:r>
                        <a:rPr lang="en-US" sz="1000"/>
                        <a:t>1534</a:t>
                      </a:r>
                      <a:endParaRPr lang="en-US" sz="1000"/>
                    </a:p>
                  </a:txBody>
                  <a:tcPr/>
                </a:tc>
                <a:extLst>
                  <a:ext uri="{0D108BD9-81ED-4DB2-BD59-A6C34878D82A}">
                    <a16:rowId xmlns:a16="http://schemas.microsoft.com/office/drawing/2014/main" val="3980777483"/>
                  </a:ext>
                </a:extLst>
              </a:tr>
              <a:tr h="370840">
                <a:tc>
                  <a:txBody>
                    <a:bodyPr/>
                    <a:lstStyle/>
                    <a:p>
                      <a:r>
                        <a:rPr lang="en-US" sz="1000"/>
                        <a:t>#BoubyanPromotions</a:t>
                      </a:r>
                      <a:endParaRPr lang="en-US" sz="1000"/>
                    </a:p>
                  </a:txBody>
                  <a:tcPr/>
                </a:tc>
                <a:tc>
                  <a:txBody>
                    <a:bodyPr/>
                    <a:lstStyle/>
                    <a:p>
                      <a:r>
                        <a:rPr lang="en-US" sz="1000"/>
                        <a:t>1</a:t>
                      </a:r>
                      <a:endParaRPr lang="en-US" sz="1000"/>
                    </a:p>
                  </a:txBody>
                  <a:tcPr/>
                </a:tc>
                <a:tc>
                  <a:txBody>
                    <a:bodyPr/>
                    <a:lstStyle/>
                    <a:p>
                      <a:r>
                        <a:rPr lang="en-US" sz="1000"/>
                        <a:t>1306</a:t>
                      </a:r>
                      <a:endParaRPr lang="en-US" sz="1000"/>
                    </a:p>
                  </a:txBody>
                  <a:tcPr/>
                </a:tc>
                <a:tc>
                  <a:txBody>
                    <a:bodyPr/>
                    <a:lstStyle/>
                    <a:p>
                      <a:r>
                        <a:rPr lang="en-US" sz="1000"/>
                        <a:t>41</a:t>
                      </a:r>
                      <a:endParaRPr lang="en-US" sz="1000"/>
                    </a:p>
                  </a:txBody>
                  <a:tcPr/>
                </a:tc>
                <a:tc>
                  <a:txBody>
                    <a:bodyPr/>
                    <a:lstStyle/>
                    <a:p>
                      <a:r>
                        <a:rPr lang="en-US" sz="1000"/>
                        <a:t>1347</a:t>
                      </a:r>
                      <a:endParaRPr lang="en-US" sz="1000"/>
                    </a:p>
                  </a:txBody>
                  <a:tcPr/>
                </a:tc>
                <a:extLst>
                  <a:ext uri="{0D108BD9-81ED-4DB2-BD59-A6C34878D82A}">
                    <a16:rowId xmlns:a16="http://schemas.microsoft.com/office/drawing/2014/main" val="3500982282"/>
                  </a:ext>
                </a:extLst>
              </a:tr>
              <a:tr h="370840">
                <a:tc>
                  <a:txBody>
                    <a:bodyPr/>
                    <a:lstStyle/>
                    <a:p>
                      <a:r>
                        <a:rPr lang="en-US" sz="1000"/>
                        <a:t>#boubyanservices</a:t>
                      </a:r>
                      <a:endParaRPr lang="en-US" sz="1000"/>
                    </a:p>
                  </a:txBody>
                  <a:tcPr/>
                </a:tc>
                <a:tc>
                  <a:txBody>
                    <a:bodyPr/>
                    <a:lstStyle/>
                    <a:p>
                      <a:r>
                        <a:rPr lang="en-US" sz="1000"/>
                        <a:t>1</a:t>
                      </a:r>
                      <a:endParaRPr lang="en-US" sz="1000"/>
                    </a:p>
                  </a:txBody>
                  <a:tcPr/>
                </a:tc>
                <a:tc>
                  <a:txBody>
                    <a:bodyPr/>
                    <a:lstStyle/>
                    <a:p>
                      <a:r>
                        <a:rPr lang="en-US" sz="1000"/>
                        <a:t>1171</a:t>
                      </a:r>
                      <a:endParaRPr lang="en-US" sz="1000"/>
                    </a:p>
                  </a:txBody>
                  <a:tcPr/>
                </a:tc>
                <a:tc>
                  <a:txBody>
                    <a:bodyPr/>
                    <a:lstStyle/>
                    <a:p>
                      <a:r>
                        <a:rPr lang="en-US" sz="1000"/>
                        <a:t>22</a:t>
                      </a:r>
                      <a:endParaRPr lang="en-US" sz="1000"/>
                    </a:p>
                  </a:txBody>
                  <a:tcPr/>
                </a:tc>
                <a:tc>
                  <a:txBody>
                    <a:bodyPr/>
                    <a:lstStyle/>
                    <a:p>
                      <a:r>
                        <a:rPr lang="en-US" sz="1000"/>
                        <a:t>1193</a:t>
                      </a:r>
                      <a:endParaRPr lang="en-US" sz="1000"/>
                    </a:p>
                  </a:txBody>
                  <a:tcPr/>
                </a:tc>
                <a:extLst>
                  <a:ext uri="{0D108BD9-81ED-4DB2-BD59-A6C34878D82A}">
                    <a16:rowId xmlns:a16="http://schemas.microsoft.com/office/drawing/2014/main" val="1326025881"/>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7196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20456154"/>
                    </a:ext>
                  </a:extLst>
                </a:gridCol>
                <a:gridCol w="1481328">
                  <a:extLst>
                    <a:ext uri="{9D8B030D-6E8A-4147-A177-3AD203B41FA5}">
                      <a16:colId xmlns:a16="http://schemas.microsoft.com/office/drawing/2014/main" val="28573351"/>
                    </a:ext>
                  </a:extLst>
                </a:gridCol>
                <a:gridCol w="1481328">
                  <a:extLst>
                    <a:ext uri="{9D8B030D-6E8A-4147-A177-3AD203B41FA5}">
                      <a16:colId xmlns:a16="http://schemas.microsoft.com/office/drawing/2014/main" val="4202981399"/>
                    </a:ext>
                  </a:extLst>
                </a:gridCol>
                <a:gridCol w="1481328">
                  <a:extLst>
                    <a:ext uri="{9D8B030D-6E8A-4147-A177-3AD203B41FA5}">
                      <a16:colId xmlns:a16="http://schemas.microsoft.com/office/drawing/2014/main" val="745699533"/>
                    </a:ext>
                  </a:extLst>
                </a:gridCol>
                <a:gridCol w="1481328">
                  <a:extLst>
                    <a:ext uri="{9D8B030D-6E8A-4147-A177-3AD203B41FA5}">
                      <a16:colId xmlns:a16="http://schemas.microsoft.com/office/drawing/2014/main" val="418873782"/>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906454435"/>
                  </a:ext>
                </a:extLst>
              </a:tr>
              <a:tr h="370840">
                <a:tc>
                  <a:txBody>
                    <a:bodyPr/>
                    <a:lstStyle/>
                    <a:p>
                      <a:r>
                        <a:rPr lang="ar-AE" sz="1000"/>
                        <a:t>#بنك_وربة</a:t>
                      </a:r>
                      <a:endParaRPr lang="en-US" sz="1000"/>
                    </a:p>
                  </a:txBody>
                  <a:tcPr/>
                </a:tc>
                <a:tc>
                  <a:txBody>
                    <a:bodyPr/>
                    <a:lstStyle/>
                    <a:p>
                      <a:r>
                        <a:rPr lang="en-US" sz="1000"/>
                        <a:t>3</a:t>
                      </a:r>
                      <a:endParaRPr lang="en-US" sz="1000"/>
                    </a:p>
                  </a:txBody>
                  <a:tcPr/>
                </a:tc>
                <a:tc>
                  <a:txBody>
                    <a:bodyPr/>
                    <a:lstStyle/>
                    <a:p>
                      <a:r>
                        <a:rPr lang="en-US" sz="1000"/>
                        <a:t>433.33333333333</a:t>
                      </a:r>
                      <a:endParaRPr lang="en-US" sz="1000"/>
                    </a:p>
                  </a:txBody>
                  <a:tcPr/>
                </a:tc>
                <a:tc>
                  <a:txBody>
                    <a:bodyPr/>
                    <a:lstStyle/>
                    <a:p>
                      <a:r>
                        <a:rPr lang="en-US" sz="1000"/>
                        <a:t>10.333333333333</a:t>
                      </a:r>
                      <a:endParaRPr lang="en-US" sz="1000"/>
                    </a:p>
                  </a:txBody>
                  <a:tcPr/>
                </a:tc>
                <a:tc>
                  <a:txBody>
                    <a:bodyPr/>
                    <a:lstStyle/>
                    <a:p>
                      <a:r>
                        <a:rPr lang="en-US" sz="1000"/>
                        <a:t>443.66666666667</a:t>
                      </a:r>
                      <a:endParaRPr lang="en-US" sz="1000"/>
                    </a:p>
                  </a:txBody>
                  <a:tcPr/>
                </a:tc>
                <a:extLst>
                  <a:ext uri="{0D108BD9-81ED-4DB2-BD59-A6C34878D82A}">
                    <a16:rowId xmlns:a16="http://schemas.microsoft.com/office/drawing/2014/main" val="1157921797"/>
                  </a:ext>
                </a:extLst>
              </a:tr>
              <a:tr h="370840">
                <a:tc>
                  <a:txBody>
                    <a:bodyPr/>
                    <a:lstStyle/>
                    <a:p>
                      <a:r>
                        <a:rPr lang="ar-AE" sz="1000"/>
                        <a:t>#نتميز_بالحلول</a:t>
                      </a:r>
                      <a:endParaRPr lang="en-US" sz="1000"/>
                    </a:p>
                  </a:txBody>
                  <a:tcPr/>
                </a:tc>
                <a:tc>
                  <a:txBody>
                    <a:bodyPr/>
                    <a:lstStyle/>
                    <a:p>
                      <a:r>
                        <a:rPr lang="en-US" sz="1000"/>
                        <a:t>3</a:t>
                      </a:r>
                      <a:endParaRPr lang="en-US" sz="1000"/>
                    </a:p>
                  </a:txBody>
                  <a:tcPr/>
                </a:tc>
                <a:tc>
                  <a:txBody>
                    <a:bodyPr/>
                    <a:lstStyle/>
                    <a:p>
                      <a:r>
                        <a:rPr lang="en-US" sz="1000"/>
                        <a:t>433.33333333333</a:t>
                      </a:r>
                      <a:endParaRPr lang="en-US" sz="1000"/>
                    </a:p>
                  </a:txBody>
                  <a:tcPr/>
                </a:tc>
                <a:tc>
                  <a:txBody>
                    <a:bodyPr/>
                    <a:lstStyle/>
                    <a:p>
                      <a:r>
                        <a:rPr lang="en-US" sz="1000"/>
                        <a:t>10.333333333333</a:t>
                      </a:r>
                      <a:endParaRPr lang="en-US" sz="1000"/>
                    </a:p>
                  </a:txBody>
                  <a:tcPr/>
                </a:tc>
                <a:tc>
                  <a:txBody>
                    <a:bodyPr/>
                    <a:lstStyle/>
                    <a:p>
                      <a:r>
                        <a:rPr lang="en-US" sz="1000"/>
                        <a:t>443.66666666667</a:t>
                      </a:r>
                      <a:endParaRPr lang="en-US" sz="1000"/>
                    </a:p>
                  </a:txBody>
                  <a:tcPr/>
                </a:tc>
                <a:extLst>
                  <a:ext uri="{0D108BD9-81ED-4DB2-BD59-A6C34878D82A}">
                    <a16:rowId xmlns:a16="http://schemas.microsoft.com/office/drawing/2014/main" val="3079589825"/>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461</a:t>
                      </a:r>
                      <a:endParaRPr lang="en-US" sz="1000"/>
                    </a:p>
                  </a:txBody>
                  <a:tcPr/>
                </a:tc>
                <a:tc>
                  <a:txBody>
                    <a:bodyPr/>
                    <a:lstStyle/>
                    <a:p>
                      <a:r>
                        <a:rPr lang="en-US" sz="1000"/>
                        <a:t>17</a:t>
                      </a:r>
                      <a:endParaRPr lang="en-US" sz="1000"/>
                    </a:p>
                  </a:txBody>
                  <a:tcPr/>
                </a:tc>
                <a:tc>
                  <a:txBody>
                    <a:bodyPr/>
                    <a:lstStyle/>
                    <a:p>
                      <a:r>
                        <a:rPr lang="en-US" sz="1000"/>
                        <a:t>478</a:t>
                      </a:r>
                      <a:endParaRPr lang="en-US" sz="1000"/>
                    </a:p>
                  </a:txBody>
                  <a:tcPr/>
                </a:tc>
                <a:extLst>
                  <a:ext uri="{0D108BD9-81ED-4DB2-BD59-A6C34878D82A}">
                    <a16:rowId xmlns:a16="http://schemas.microsoft.com/office/drawing/2014/main" val="678818588"/>
                  </a:ext>
                </a:extLst>
              </a:tr>
              <a:tr h="370840">
                <a:tc>
                  <a:txBody>
                    <a:bodyPr/>
                    <a:lstStyle/>
                    <a:p>
                      <a:r>
                        <a:rPr lang="ar-AE" sz="1000"/>
                        <a:t>#اليوم_العالمي_للغة_العربية</a:t>
                      </a:r>
                      <a:endParaRPr lang="en-US" sz="1000"/>
                    </a:p>
                  </a:txBody>
                  <a:tcPr/>
                </a:tc>
                <a:tc>
                  <a:txBody>
                    <a:bodyPr/>
                    <a:lstStyle/>
                    <a:p>
                      <a:r>
                        <a:rPr lang="en-US" sz="1000"/>
                        <a:t>1</a:t>
                      </a:r>
                      <a:endParaRPr lang="en-US" sz="1000"/>
                    </a:p>
                  </a:txBody>
                  <a:tcPr/>
                </a:tc>
                <a:tc>
                  <a:txBody>
                    <a:bodyPr/>
                    <a:lstStyle/>
                    <a:p>
                      <a:r>
                        <a:rPr lang="en-US" sz="1000"/>
                        <a:t>404</a:t>
                      </a:r>
                      <a:endParaRPr lang="en-US" sz="1000"/>
                    </a:p>
                  </a:txBody>
                  <a:tcPr/>
                </a:tc>
                <a:tc>
                  <a:txBody>
                    <a:bodyPr/>
                    <a:lstStyle/>
                    <a:p>
                      <a:r>
                        <a:rPr lang="en-US" sz="1000"/>
                        <a:t>2</a:t>
                      </a:r>
                      <a:endParaRPr lang="en-US" sz="1000"/>
                    </a:p>
                  </a:txBody>
                  <a:tcPr/>
                </a:tc>
                <a:tc>
                  <a:txBody>
                    <a:bodyPr/>
                    <a:lstStyle/>
                    <a:p>
                      <a:r>
                        <a:rPr lang="en-US" sz="1000"/>
                        <a:t>406</a:t>
                      </a:r>
                      <a:endParaRPr lang="en-US" sz="1000"/>
                    </a:p>
                  </a:txBody>
                  <a:tcPr/>
                </a:tc>
                <a:extLst>
                  <a:ext uri="{0D108BD9-81ED-4DB2-BD59-A6C34878D82A}">
                    <a16:rowId xmlns:a16="http://schemas.microsoft.com/office/drawing/2014/main" val="1812211307"/>
                  </a:ext>
                </a:extLst>
              </a:tr>
              <a:tr h="370840">
                <a:tc>
                  <a:txBody>
                    <a:bodyPr/>
                    <a:lstStyle/>
                    <a:p>
                      <a:r>
                        <a:rPr lang="ar-AE" sz="1000"/>
                        <a:t>#الكويت</a:t>
                      </a:r>
                      <a:endParaRPr lang="en-US" sz="1000"/>
                    </a:p>
                  </a:txBody>
                  <a:tcPr/>
                </a:tc>
                <a:tc>
                  <a:txBody>
                    <a:bodyPr/>
                    <a:lstStyle/>
                    <a:p>
                      <a:r>
                        <a:rPr lang="en-US" sz="1000"/>
                        <a:t>1</a:t>
                      </a:r>
                      <a:endParaRPr lang="en-US" sz="1000"/>
                    </a:p>
                  </a:txBody>
                  <a:tcPr/>
                </a:tc>
                <a:tc>
                  <a:txBody>
                    <a:bodyPr/>
                    <a:lstStyle/>
                    <a:p>
                      <a:r>
                        <a:rPr lang="en-US" sz="1000"/>
                        <a:t>444</a:t>
                      </a:r>
                      <a:endParaRPr lang="en-US" sz="1000"/>
                    </a:p>
                  </a:txBody>
                  <a:tcPr/>
                </a:tc>
                <a:tc>
                  <a:txBody>
                    <a:bodyPr/>
                    <a:lstStyle/>
                    <a:p>
                      <a:r>
                        <a:rPr lang="en-US" sz="1000"/>
                        <a:t>8</a:t>
                      </a:r>
                      <a:endParaRPr lang="en-US" sz="1000"/>
                    </a:p>
                  </a:txBody>
                  <a:tcPr/>
                </a:tc>
                <a:tc>
                  <a:txBody>
                    <a:bodyPr/>
                    <a:lstStyle/>
                    <a:p>
                      <a:r>
                        <a:rPr lang="en-US" sz="1000"/>
                        <a:t>452</a:t>
                      </a:r>
                      <a:endParaRPr lang="en-US" sz="1000"/>
                    </a:p>
                  </a:txBody>
                  <a:tcPr/>
                </a:tc>
                <a:extLst>
                  <a:ext uri="{0D108BD9-81ED-4DB2-BD59-A6C34878D82A}">
                    <a16:rowId xmlns:a16="http://schemas.microsoft.com/office/drawing/2014/main" val="2033143182"/>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1108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73542796"/>
                    </a:ext>
                  </a:extLst>
                </a:gridCol>
                <a:gridCol w="1481328">
                  <a:extLst>
                    <a:ext uri="{9D8B030D-6E8A-4147-A177-3AD203B41FA5}">
                      <a16:colId xmlns:a16="http://schemas.microsoft.com/office/drawing/2014/main" val="2076193989"/>
                    </a:ext>
                  </a:extLst>
                </a:gridCol>
                <a:gridCol w="1481328">
                  <a:extLst>
                    <a:ext uri="{9D8B030D-6E8A-4147-A177-3AD203B41FA5}">
                      <a16:colId xmlns:a16="http://schemas.microsoft.com/office/drawing/2014/main" val="969493153"/>
                    </a:ext>
                  </a:extLst>
                </a:gridCol>
                <a:gridCol w="1481328">
                  <a:extLst>
                    <a:ext uri="{9D8B030D-6E8A-4147-A177-3AD203B41FA5}">
                      <a16:colId xmlns:a16="http://schemas.microsoft.com/office/drawing/2014/main" val="849609677"/>
                    </a:ext>
                  </a:extLst>
                </a:gridCol>
                <a:gridCol w="1481328">
                  <a:extLst>
                    <a:ext uri="{9D8B030D-6E8A-4147-A177-3AD203B41FA5}">
                      <a16:colId xmlns:a16="http://schemas.microsoft.com/office/drawing/2014/main" val="72727945"/>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4221037246"/>
                  </a:ext>
                </a:extLst>
              </a:tr>
              <a:tr h="370840">
                <a:tc>
                  <a:txBody>
                    <a:bodyPr/>
                    <a:lstStyle/>
                    <a:p>
                      <a:r>
                        <a:rPr lang="en-US" sz="1000"/>
                        <a:t>#abk_sunday</a:t>
                      </a:r>
                      <a:endParaRPr lang="en-US" sz="1000"/>
                    </a:p>
                  </a:txBody>
                  <a:tcPr/>
                </a:tc>
                <a:tc>
                  <a:txBody>
                    <a:bodyPr/>
                    <a:lstStyle/>
                    <a:p>
                      <a:r>
                        <a:rPr lang="en-US" sz="1000"/>
                        <a:t>1</a:t>
                      </a:r>
                      <a:endParaRPr lang="en-US" sz="1000"/>
                    </a:p>
                  </a:txBody>
                  <a:tcPr/>
                </a:tc>
                <a:tc>
                  <a:txBody>
                    <a:bodyPr/>
                    <a:lstStyle/>
                    <a:p>
                      <a:r>
                        <a:rPr lang="en-US" sz="1000"/>
                        <a:t>151</a:t>
                      </a:r>
                      <a:endParaRPr lang="en-US" sz="1000"/>
                    </a:p>
                  </a:txBody>
                  <a:tcPr/>
                </a:tc>
                <a:tc>
                  <a:txBody>
                    <a:bodyPr/>
                    <a:lstStyle/>
                    <a:p>
                      <a:r>
                        <a:rPr lang="en-US" sz="1000"/>
                        <a:t>0</a:t>
                      </a:r>
                      <a:endParaRPr lang="en-US" sz="1000"/>
                    </a:p>
                  </a:txBody>
                  <a:tcPr/>
                </a:tc>
                <a:tc>
                  <a:txBody>
                    <a:bodyPr/>
                    <a:lstStyle/>
                    <a:p>
                      <a:r>
                        <a:rPr lang="en-US" sz="1000"/>
                        <a:t>151</a:t>
                      </a:r>
                      <a:endParaRPr lang="en-US" sz="1000"/>
                    </a:p>
                  </a:txBody>
                  <a:tcPr/>
                </a:tc>
                <a:extLst>
                  <a:ext uri="{0D108BD9-81ED-4DB2-BD59-A6C34878D82A}">
                    <a16:rowId xmlns:a16="http://schemas.microsoft.com/office/drawing/2014/main" val="1198801417"/>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113</a:t>
                      </a:r>
                      <a:endParaRPr lang="en-US" sz="1000"/>
                    </a:p>
                  </a:txBody>
                  <a:tcPr/>
                </a:tc>
                <a:tc>
                  <a:txBody>
                    <a:bodyPr/>
                    <a:lstStyle/>
                    <a:p>
                      <a:r>
                        <a:rPr lang="en-US" sz="1000"/>
                        <a:t>0</a:t>
                      </a:r>
                      <a:endParaRPr lang="en-US" sz="1000"/>
                    </a:p>
                  </a:txBody>
                  <a:tcPr/>
                </a:tc>
                <a:tc>
                  <a:txBody>
                    <a:bodyPr/>
                    <a:lstStyle/>
                    <a:p>
                      <a:r>
                        <a:rPr lang="en-US" sz="1000"/>
                        <a:t>113</a:t>
                      </a:r>
                      <a:endParaRPr lang="en-US" sz="1000"/>
                    </a:p>
                  </a:txBody>
                  <a:tcPr/>
                </a:tc>
                <a:extLst>
                  <a:ext uri="{0D108BD9-81ED-4DB2-BD59-A6C34878D82A}">
                    <a16:rowId xmlns:a16="http://schemas.microsoft.com/office/drawing/2014/main" val="849540302"/>
                  </a:ext>
                </a:extLst>
              </a:tr>
              <a:tr h="370840">
                <a:tc>
                  <a:txBody>
                    <a:bodyPr/>
                    <a:lstStyle/>
                    <a:p>
                      <a:r>
                        <a:rPr lang="en-US" sz="1000"/>
                        <a:t>#abk_kuwait</a:t>
                      </a:r>
                      <a:endParaRPr lang="en-US" sz="1000"/>
                    </a:p>
                  </a:txBody>
                  <a:tcPr/>
                </a:tc>
                <a:tc>
                  <a:txBody>
                    <a:bodyPr/>
                    <a:lstStyle/>
                    <a:p>
                      <a:r>
                        <a:rPr lang="en-US" sz="1000"/>
                        <a:t>1</a:t>
                      </a:r>
                      <a:endParaRPr lang="en-US" sz="1000"/>
                    </a:p>
                  </a:txBody>
                  <a:tcPr/>
                </a:tc>
                <a:tc>
                  <a:txBody>
                    <a:bodyPr/>
                    <a:lstStyle/>
                    <a:p>
                      <a:r>
                        <a:rPr lang="en-US" sz="1000"/>
                        <a:t>113</a:t>
                      </a:r>
                      <a:endParaRPr lang="en-US" sz="1000"/>
                    </a:p>
                  </a:txBody>
                  <a:tcPr/>
                </a:tc>
                <a:tc>
                  <a:txBody>
                    <a:bodyPr/>
                    <a:lstStyle/>
                    <a:p>
                      <a:r>
                        <a:rPr lang="en-US" sz="1000"/>
                        <a:t>0</a:t>
                      </a:r>
                      <a:endParaRPr lang="en-US" sz="1000"/>
                    </a:p>
                  </a:txBody>
                  <a:tcPr/>
                </a:tc>
                <a:tc>
                  <a:txBody>
                    <a:bodyPr/>
                    <a:lstStyle/>
                    <a:p>
                      <a:r>
                        <a:rPr lang="en-US" sz="1000"/>
                        <a:t>113</a:t>
                      </a:r>
                      <a:endParaRPr lang="en-US" sz="1000"/>
                    </a:p>
                  </a:txBody>
                  <a:tcPr/>
                </a:tc>
                <a:extLst>
                  <a:ext uri="{0D108BD9-81ED-4DB2-BD59-A6C34878D82A}">
                    <a16:rowId xmlns:a16="http://schemas.microsoft.com/office/drawing/2014/main" val="3691678245"/>
                  </a:ext>
                </a:extLst>
              </a:tr>
              <a:tr h="370840">
                <a:tc>
                  <a:txBody>
                    <a:bodyPr/>
                    <a:lstStyle/>
                    <a:p>
                      <a:r>
                        <a:rPr lang="en-US" sz="1000"/>
                        <a:t>#abk_cares</a:t>
                      </a:r>
                      <a:endParaRPr lang="en-US" sz="1000"/>
                    </a:p>
                  </a:txBody>
                  <a:tcPr/>
                </a:tc>
                <a:tc>
                  <a:txBody>
                    <a:bodyPr/>
                    <a:lstStyle/>
                    <a:p>
                      <a:r>
                        <a:rPr lang="en-US" sz="1000"/>
                        <a:t>1</a:t>
                      </a:r>
                      <a:endParaRPr lang="en-US" sz="1000"/>
                    </a:p>
                  </a:txBody>
                  <a:tcPr/>
                </a:tc>
                <a:tc>
                  <a:txBody>
                    <a:bodyPr/>
                    <a:lstStyle/>
                    <a:p>
                      <a:r>
                        <a:rPr lang="en-US" sz="1000"/>
                        <a:t>168</a:t>
                      </a:r>
                      <a:endParaRPr lang="en-US" sz="1000"/>
                    </a:p>
                  </a:txBody>
                  <a:tcPr/>
                </a:tc>
                <a:tc>
                  <a:txBody>
                    <a:bodyPr/>
                    <a:lstStyle/>
                    <a:p>
                      <a:r>
                        <a:rPr lang="en-US" sz="1000"/>
                        <a:t>5</a:t>
                      </a:r>
                      <a:endParaRPr lang="en-US" sz="1000"/>
                    </a:p>
                  </a:txBody>
                  <a:tcPr/>
                </a:tc>
                <a:tc>
                  <a:txBody>
                    <a:bodyPr/>
                    <a:lstStyle/>
                    <a:p>
                      <a:r>
                        <a:rPr lang="en-US" sz="1000"/>
                        <a:t>173</a:t>
                      </a:r>
                      <a:endParaRPr lang="en-US" sz="1000"/>
                    </a:p>
                  </a:txBody>
                  <a:tcPr/>
                </a:tc>
                <a:extLst>
                  <a:ext uri="{0D108BD9-81ED-4DB2-BD59-A6C34878D82A}">
                    <a16:rowId xmlns:a16="http://schemas.microsoft.com/office/drawing/2014/main" val="3063095006"/>
                  </a:ext>
                </a:extLst>
              </a:tr>
              <a:tr h="370840">
                <a:tc>
                  <a:txBody>
                    <a:bodyPr/>
                    <a:lstStyle/>
                    <a:p>
                      <a:r>
                        <a:rPr lang="en-US" sz="1000"/>
                        <a:t>#ABK_Cards</a:t>
                      </a:r>
                      <a:endParaRPr lang="en-US" sz="1000"/>
                    </a:p>
                  </a:txBody>
                  <a:tcPr/>
                </a:tc>
                <a:tc>
                  <a:txBody>
                    <a:bodyPr/>
                    <a:lstStyle/>
                    <a:p>
                      <a:r>
                        <a:rPr lang="en-US" sz="1000"/>
                        <a:t>1</a:t>
                      </a:r>
                      <a:endParaRPr lang="en-US" sz="1000"/>
                    </a:p>
                  </a:txBody>
                  <a:tcPr/>
                </a:tc>
                <a:tc>
                  <a:txBody>
                    <a:bodyPr/>
                    <a:lstStyle/>
                    <a:p>
                      <a:r>
                        <a:rPr lang="en-US" sz="1000"/>
                        <a:t>99</a:t>
                      </a:r>
                      <a:endParaRPr lang="en-US" sz="1000"/>
                    </a:p>
                  </a:txBody>
                  <a:tcPr/>
                </a:tc>
                <a:tc>
                  <a:txBody>
                    <a:bodyPr/>
                    <a:lstStyle/>
                    <a:p>
                      <a:r>
                        <a:rPr lang="en-US" sz="1000"/>
                        <a:t>0</a:t>
                      </a:r>
                      <a:endParaRPr lang="en-US" sz="1000"/>
                    </a:p>
                  </a:txBody>
                  <a:tcPr/>
                </a:tc>
                <a:tc>
                  <a:txBody>
                    <a:bodyPr/>
                    <a:lstStyle/>
                    <a:p>
                      <a:r>
                        <a:rPr lang="en-US" sz="1000"/>
                        <a:t>99</a:t>
                      </a:r>
                      <a:endParaRPr lang="en-US" sz="1000"/>
                    </a:p>
                  </a:txBody>
                  <a:tcPr/>
                </a:tc>
                <a:extLst>
                  <a:ext uri="{0D108BD9-81ED-4DB2-BD59-A6C34878D82A}">
                    <a16:rowId xmlns:a16="http://schemas.microsoft.com/office/drawing/2014/main" val="2445037775"/>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1788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20144442"/>
                    </a:ext>
                  </a:extLst>
                </a:gridCol>
                <a:gridCol w="1481328">
                  <a:extLst>
                    <a:ext uri="{9D8B030D-6E8A-4147-A177-3AD203B41FA5}">
                      <a16:colId xmlns:a16="http://schemas.microsoft.com/office/drawing/2014/main" val="2842947179"/>
                    </a:ext>
                  </a:extLst>
                </a:gridCol>
                <a:gridCol w="1481328">
                  <a:extLst>
                    <a:ext uri="{9D8B030D-6E8A-4147-A177-3AD203B41FA5}">
                      <a16:colId xmlns:a16="http://schemas.microsoft.com/office/drawing/2014/main" val="2528794364"/>
                    </a:ext>
                  </a:extLst>
                </a:gridCol>
                <a:gridCol w="1481328">
                  <a:extLst>
                    <a:ext uri="{9D8B030D-6E8A-4147-A177-3AD203B41FA5}">
                      <a16:colId xmlns:a16="http://schemas.microsoft.com/office/drawing/2014/main" val="3002657741"/>
                    </a:ext>
                  </a:extLst>
                </a:gridCol>
                <a:gridCol w="1481328">
                  <a:extLst>
                    <a:ext uri="{9D8B030D-6E8A-4147-A177-3AD203B41FA5}">
                      <a16:colId xmlns:a16="http://schemas.microsoft.com/office/drawing/2014/main" val="4064171340"/>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562813218"/>
                  </a:ext>
                </a:extLst>
              </a:tr>
              <a:tr h="370840">
                <a:tc>
                  <a:txBody>
                    <a:bodyPr/>
                    <a:lstStyle/>
                    <a:p>
                      <a:r>
                        <a:rPr lang="en-US" sz="1000"/>
                        <a:t>#Gulfbank</a:t>
                      </a:r>
                      <a:endParaRPr lang="en-US" sz="1000"/>
                    </a:p>
                  </a:txBody>
                  <a:tcPr/>
                </a:tc>
                <a:tc>
                  <a:txBody>
                    <a:bodyPr/>
                    <a:lstStyle/>
                    <a:p>
                      <a:r>
                        <a:rPr lang="en-US" sz="1000"/>
                        <a:t>1</a:t>
                      </a:r>
                      <a:endParaRPr lang="en-US" sz="1000"/>
                    </a:p>
                  </a:txBody>
                  <a:tcPr/>
                </a:tc>
                <a:tc>
                  <a:txBody>
                    <a:bodyPr/>
                    <a:lstStyle/>
                    <a:p>
                      <a:r>
                        <a:rPr lang="en-US" sz="1000"/>
                        <a:t>388</a:t>
                      </a:r>
                      <a:endParaRPr lang="en-US" sz="1000"/>
                    </a:p>
                  </a:txBody>
                  <a:tcPr/>
                </a:tc>
                <a:tc>
                  <a:txBody>
                    <a:bodyPr/>
                    <a:lstStyle/>
                    <a:p>
                      <a:r>
                        <a:rPr lang="en-US" sz="1000"/>
                        <a:t>31</a:t>
                      </a:r>
                      <a:endParaRPr lang="en-US" sz="1000"/>
                    </a:p>
                  </a:txBody>
                  <a:tcPr/>
                </a:tc>
                <a:tc>
                  <a:txBody>
                    <a:bodyPr/>
                    <a:lstStyle/>
                    <a:p>
                      <a:r>
                        <a:rPr lang="en-US" sz="1000"/>
                        <a:t>419</a:t>
                      </a:r>
                      <a:endParaRPr lang="en-US" sz="1000"/>
                    </a:p>
                  </a:txBody>
                  <a:tcPr/>
                </a:tc>
                <a:extLst>
                  <a:ext uri="{0D108BD9-81ED-4DB2-BD59-A6C34878D82A}">
                    <a16:rowId xmlns:a16="http://schemas.microsoft.com/office/drawing/2014/main" val="2328044380"/>
                  </a:ext>
                </a:extLst>
              </a:tr>
              <a:tr h="370840">
                <a:tc>
                  <a:txBody>
                    <a:bodyPr/>
                    <a:lstStyle/>
                    <a:p>
                      <a:r>
                        <a:rPr lang="en-US" sz="1000"/>
                        <a:t>#gulfbankCSR</a:t>
                      </a:r>
                      <a:endParaRPr lang="en-US" sz="1000"/>
                    </a:p>
                  </a:txBody>
                  <a:tcPr/>
                </a:tc>
                <a:tc>
                  <a:txBody>
                    <a:bodyPr/>
                    <a:lstStyle/>
                    <a:p>
                      <a:r>
                        <a:rPr lang="en-US" sz="1000"/>
                        <a:t>1</a:t>
                      </a:r>
                      <a:endParaRPr lang="en-US" sz="1000"/>
                    </a:p>
                  </a:txBody>
                  <a:tcPr/>
                </a:tc>
                <a:tc>
                  <a:txBody>
                    <a:bodyPr/>
                    <a:lstStyle/>
                    <a:p>
                      <a:r>
                        <a:rPr lang="en-US" sz="1000"/>
                        <a:t>388</a:t>
                      </a:r>
                      <a:endParaRPr lang="en-US" sz="1000"/>
                    </a:p>
                  </a:txBody>
                  <a:tcPr/>
                </a:tc>
                <a:tc>
                  <a:txBody>
                    <a:bodyPr/>
                    <a:lstStyle/>
                    <a:p>
                      <a:r>
                        <a:rPr lang="en-US" sz="1000"/>
                        <a:t>31</a:t>
                      </a:r>
                      <a:endParaRPr lang="en-US" sz="1000"/>
                    </a:p>
                  </a:txBody>
                  <a:tcPr/>
                </a:tc>
                <a:tc>
                  <a:txBody>
                    <a:bodyPr/>
                    <a:lstStyle/>
                    <a:p>
                      <a:r>
                        <a:rPr lang="en-US" sz="1000"/>
                        <a:t>419</a:t>
                      </a:r>
                      <a:endParaRPr lang="en-US" sz="1000"/>
                    </a:p>
                  </a:txBody>
                  <a:tcPr/>
                </a:tc>
                <a:extLst>
                  <a:ext uri="{0D108BD9-81ED-4DB2-BD59-A6C34878D82A}">
                    <a16:rowId xmlns:a16="http://schemas.microsoft.com/office/drawing/2014/main" val="2305951065"/>
                  </a:ext>
                </a:extLst>
              </a:tr>
              <a:tr h="370840">
                <a:tc>
                  <a:txBody>
                    <a:bodyPr/>
                    <a:lstStyle/>
                    <a:p>
                      <a:r>
                        <a:rPr lang="en-US" sz="1000"/>
                        <a:t>#CSR</a:t>
                      </a:r>
                      <a:endParaRPr lang="en-US" sz="1000"/>
                    </a:p>
                  </a:txBody>
                  <a:tcPr/>
                </a:tc>
                <a:tc>
                  <a:txBody>
                    <a:bodyPr/>
                    <a:lstStyle/>
                    <a:p>
                      <a:r>
                        <a:rPr lang="en-US" sz="1000"/>
                        <a:t>1</a:t>
                      </a:r>
                      <a:endParaRPr lang="en-US" sz="1000"/>
                    </a:p>
                  </a:txBody>
                  <a:tcPr/>
                </a:tc>
                <a:tc>
                  <a:txBody>
                    <a:bodyPr/>
                    <a:lstStyle/>
                    <a:p>
                      <a:r>
                        <a:rPr lang="en-US" sz="1000"/>
                        <a:t>388</a:t>
                      </a:r>
                      <a:endParaRPr lang="en-US" sz="1000"/>
                    </a:p>
                  </a:txBody>
                  <a:tcPr/>
                </a:tc>
                <a:tc>
                  <a:txBody>
                    <a:bodyPr/>
                    <a:lstStyle/>
                    <a:p>
                      <a:r>
                        <a:rPr lang="en-US" sz="1000"/>
                        <a:t>31</a:t>
                      </a:r>
                      <a:endParaRPr lang="en-US" sz="1000"/>
                    </a:p>
                  </a:txBody>
                  <a:tcPr/>
                </a:tc>
                <a:tc>
                  <a:txBody>
                    <a:bodyPr/>
                    <a:lstStyle/>
                    <a:p>
                      <a:r>
                        <a:rPr lang="en-US" sz="1000"/>
                        <a:t>419</a:t>
                      </a:r>
                      <a:endParaRPr lang="en-US" sz="1000"/>
                    </a:p>
                  </a:txBody>
                  <a:tcPr/>
                </a:tc>
                <a:extLst>
                  <a:ext uri="{0D108BD9-81ED-4DB2-BD59-A6C34878D82A}">
                    <a16:rowId xmlns:a16="http://schemas.microsoft.com/office/drawing/2014/main" val="3401744582"/>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1531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252016"/>
                    </a:ext>
                  </a:extLst>
                </a:gridCol>
                <a:gridCol w="1481328">
                  <a:extLst>
                    <a:ext uri="{9D8B030D-6E8A-4147-A177-3AD203B41FA5}">
                      <a16:colId xmlns:a16="http://schemas.microsoft.com/office/drawing/2014/main" val="3066448969"/>
                    </a:ext>
                  </a:extLst>
                </a:gridCol>
                <a:gridCol w="1481328">
                  <a:extLst>
                    <a:ext uri="{9D8B030D-6E8A-4147-A177-3AD203B41FA5}">
                      <a16:colId xmlns:a16="http://schemas.microsoft.com/office/drawing/2014/main" val="1442991669"/>
                    </a:ext>
                  </a:extLst>
                </a:gridCol>
                <a:gridCol w="1481328">
                  <a:extLst>
                    <a:ext uri="{9D8B030D-6E8A-4147-A177-3AD203B41FA5}">
                      <a16:colId xmlns:a16="http://schemas.microsoft.com/office/drawing/2014/main" val="229214831"/>
                    </a:ext>
                  </a:extLst>
                </a:gridCol>
                <a:gridCol w="1481328">
                  <a:extLst>
                    <a:ext uri="{9D8B030D-6E8A-4147-A177-3AD203B41FA5}">
                      <a16:colId xmlns:a16="http://schemas.microsoft.com/office/drawing/2014/main" val="1119264925"/>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416111587"/>
                  </a:ext>
                </a:extLst>
              </a:tr>
              <a:tr h="370840">
                <a:tc>
                  <a:txBody>
                    <a:bodyPr/>
                    <a:lstStyle/>
                    <a:p>
                      <a:r>
                        <a:rPr lang="en-US" sz="1000"/>
                        <a:t>#BurganBankDraws</a:t>
                      </a:r>
                      <a:endParaRPr lang="en-US" sz="1000"/>
                    </a:p>
                  </a:txBody>
                  <a:tcPr/>
                </a:tc>
                <a:tc>
                  <a:txBody>
                    <a:bodyPr/>
                    <a:lstStyle/>
                    <a:p>
                      <a:r>
                        <a:rPr lang="en-US" sz="1000"/>
                        <a:t>3</a:t>
                      </a:r>
                      <a:endParaRPr lang="en-US" sz="1000"/>
                    </a:p>
                  </a:txBody>
                  <a:tcPr/>
                </a:tc>
                <a:tc>
                  <a:txBody>
                    <a:bodyPr/>
                    <a:lstStyle/>
                    <a:p>
                      <a:r>
                        <a:rPr lang="en-US" sz="1000"/>
                        <a:t>107.33333333333</a:t>
                      </a:r>
                      <a:endParaRPr lang="en-US" sz="1000"/>
                    </a:p>
                  </a:txBody>
                  <a:tcPr/>
                </a:tc>
                <a:tc>
                  <a:txBody>
                    <a:bodyPr/>
                    <a:lstStyle/>
                    <a:p>
                      <a:r>
                        <a:rPr lang="en-US" sz="1000"/>
                        <a:t>3</a:t>
                      </a:r>
                      <a:endParaRPr lang="en-US" sz="1000"/>
                    </a:p>
                  </a:txBody>
                  <a:tcPr/>
                </a:tc>
                <a:tc>
                  <a:txBody>
                    <a:bodyPr/>
                    <a:lstStyle/>
                    <a:p>
                      <a:r>
                        <a:rPr lang="en-US" sz="1000"/>
                        <a:t>110.33333333333</a:t>
                      </a:r>
                      <a:endParaRPr lang="en-US" sz="1000"/>
                    </a:p>
                  </a:txBody>
                  <a:tcPr/>
                </a:tc>
                <a:extLst>
                  <a:ext uri="{0D108BD9-81ED-4DB2-BD59-A6C34878D82A}">
                    <a16:rowId xmlns:a16="http://schemas.microsoft.com/office/drawing/2014/main" val="2588850976"/>
                  </a:ext>
                </a:extLst>
              </a:tr>
              <a:tr h="370840">
                <a:tc>
                  <a:txBody>
                    <a:bodyPr/>
                    <a:lstStyle/>
                    <a:p>
                      <a:r>
                        <a:rPr lang="en-US" sz="1000"/>
                        <a:t>#BurganBankWinners</a:t>
                      </a:r>
                      <a:endParaRPr lang="en-US" sz="1000"/>
                    </a:p>
                  </a:txBody>
                  <a:tcPr/>
                </a:tc>
                <a:tc>
                  <a:txBody>
                    <a:bodyPr/>
                    <a:lstStyle/>
                    <a:p>
                      <a:r>
                        <a:rPr lang="en-US" sz="1000"/>
                        <a:t>3</a:t>
                      </a:r>
                      <a:endParaRPr lang="en-US" sz="1000"/>
                    </a:p>
                  </a:txBody>
                  <a:tcPr/>
                </a:tc>
                <a:tc>
                  <a:txBody>
                    <a:bodyPr/>
                    <a:lstStyle/>
                    <a:p>
                      <a:r>
                        <a:rPr lang="en-US" sz="1000"/>
                        <a:t>107.33333333333</a:t>
                      </a:r>
                      <a:endParaRPr lang="en-US" sz="1000"/>
                    </a:p>
                  </a:txBody>
                  <a:tcPr/>
                </a:tc>
                <a:tc>
                  <a:txBody>
                    <a:bodyPr/>
                    <a:lstStyle/>
                    <a:p>
                      <a:r>
                        <a:rPr lang="en-US" sz="1000"/>
                        <a:t>3</a:t>
                      </a:r>
                      <a:endParaRPr lang="en-US" sz="1000"/>
                    </a:p>
                  </a:txBody>
                  <a:tcPr/>
                </a:tc>
                <a:tc>
                  <a:txBody>
                    <a:bodyPr/>
                    <a:lstStyle/>
                    <a:p>
                      <a:r>
                        <a:rPr lang="en-US" sz="1000"/>
                        <a:t>110.33333333333</a:t>
                      </a:r>
                      <a:endParaRPr lang="en-US" sz="1000"/>
                    </a:p>
                  </a:txBody>
                  <a:tcPr/>
                </a:tc>
                <a:extLst>
                  <a:ext uri="{0D108BD9-81ED-4DB2-BD59-A6C34878D82A}">
                    <a16:rowId xmlns:a16="http://schemas.microsoft.com/office/drawing/2014/main" val="2323843664"/>
                  </a:ext>
                </a:extLst>
              </a:tr>
              <a:tr h="370840">
                <a:tc>
                  <a:txBody>
                    <a:bodyPr/>
                    <a:lstStyle/>
                    <a:p>
                      <a:r>
                        <a:rPr lang="en-US" sz="1000"/>
                        <a:t>#BurganBankYawmi</a:t>
                      </a:r>
                      <a:endParaRPr lang="en-US" sz="1000"/>
                    </a:p>
                  </a:txBody>
                  <a:tcPr/>
                </a:tc>
                <a:tc>
                  <a:txBody>
                    <a:bodyPr/>
                    <a:lstStyle/>
                    <a:p>
                      <a:r>
                        <a:rPr lang="en-US" sz="1000"/>
                        <a:t>2</a:t>
                      </a:r>
                      <a:endParaRPr lang="en-US" sz="1000"/>
                    </a:p>
                  </a:txBody>
                  <a:tcPr/>
                </a:tc>
                <a:tc>
                  <a:txBody>
                    <a:bodyPr/>
                    <a:lstStyle/>
                    <a:p>
                      <a:r>
                        <a:rPr lang="en-US" sz="1000"/>
                        <a:t>106</a:t>
                      </a:r>
                      <a:endParaRPr lang="en-US" sz="1000"/>
                    </a:p>
                  </a:txBody>
                  <a:tcPr/>
                </a:tc>
                <a:tc>
                  <a:txBody>
                    <a:bodyPr/>
                    <a:lstStyle/>
                    <a:p>
                      <a:r>
                        <a:rPr lang="en-US" sz="1000"/>
                        <a:t>4.5</a:t>
                      </a:r>
                      <a:endParaRPr lang="en-US" sz="1000"/>
                    </a:p>
                  </a:txBody>
                  <a:tcPr/>
                </a:tc>
                <a:tc>
                  <a:txBody>
                    <a:bodyPr/>
                    <a:lstStyle/>
                    <a:p>
                      <a:r>
                        <a:rPr lang="en-US" sz="1000"/>
                        <a:t>110.5</a:t>
                      </a:r>
                      <a:endParaRPr lang="en-US" sz="1000"/>
                    </a:p>
                  </a:txBody>
                  <a:tcPr/>
                </a:tc>
                <a:extLst>
                  <a:ext uri="{0D108BD9-81ED-4DB2-BD59-A6C34878D82A}">
                    <a16:rowId xmlns:a16="http://schemas.microsoft.com/office/drawing/2014/main" val="1828078483"/>
                  </a:ext>
                </a:extLst>
              </a:tr>
              <a:tr h="370840">
                <a:tc>
                  <a:txBody>
                    <a:bodyPr/>
                    <a:lstStyle/>
                    <a:p>
                      <a:r>
                        <a:rPr lang="en-US" sz="1000"/>
                        <a:t>#BurganBankYouth</a:t>
                      </a:r>
                      <a:endParaRPr lang="en-US" sz="1000"/>
                    </a:p>
                  </a:txBody>
                  <a:tcPr/>
                </a:tc>
                <a:tc>
                  <a:txBody>
                    <a:bodyPr/>
                    <a:lstStyle/>
                    <a:p>
                      <a:r>
                        <a:rPr lang="en-US" sz="1000"/>
                        <a:t>1</a:t>
                      </a:r>
                      <a:endParaRPr lang="en-US" sz="1000"/>
                    </a:p>
                  </a:txBody>
                  <a:tcPr/>
                </a:tc>
                <a:tc>
                  <a:txBody>
                    <a:bodyPr/>
                    <a:lstStyle/>
                    <a:p>
                      <a:r>
                        <a:rPr lang="en-US" sz="1000"/>
                        <a:t>110</a:t>
                      </a:r>
                      <a:endParaRPr lang="en-US" sz="1000"/>
                    </a:p>
                  </a:txBody>
                  <a:tcPr/>
                </a:tc>
                <a:tc>
                  <a:txBody>
                    <a:bodyPr/>
                    <a:lstStyle/>
                    <a:p>
                      <a:r>
                        <a:rPr lang="en-US" sz="1000"/>
                        <a:t>0</a:t>
                      </a:r>
                      <a:endParaRPr lang="en-US" sz="1000"/>
                    </a:p>
                  </a:txBody>
                  <a:tcPr/>
                </a:tc>
                <a:tc>
                  <a:txBody>
                    <a:bodyPr/>
                    <a:lstStyle/>
                    <a:p>
                      <a:r>
                        <a:rPr lang="en-US" sz="1000"/>
                        <a:t>110</a:t>
                      </a:r>
                      <a:endParaRPr lang="en-US" sz="1000"/>
                    </a:p>
                  </a:txBody>
                  <a:tcPr/>
                </a:tc>
                <a:extLst>
                  <a:ext uri="{0D108BD9-81ED-4DB2-BD59-A6C34878D82A}">
                    <a16:rowId xmlns:a16="http://schemas.microsoft.com/office/drawing/2014/main" val="493742355"/>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1773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634</Words>
  <Application>Microsoft Office PowerPoint</Application>
  <PresentationFormat>On-screen Show (4:3)</PresentationFormat>
  <Paragraphs>344</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IG - Social Media Newsletter</vt:lpstr>
      <vt:lpstr>Key Metrics Table</vt:lpstr>
      <vt:lpstr>Followers Distribution</vt:lpstr>
      <vt:lpstr>Interactions Distribution</vt:lpstr>
      <vt:lpstr>Interaction Rate</vt:lpstr>
      <vt:lpstr>Interaction Rate By Weekday</vt:lpstr>
      <vt:lpstr>Posts Table - 1 of 3</vt:lpstr>
      <vt:lpstr>Posts Table - 2 of 3</vt:lpstr>
      <vt:lpstr>Posts Table - 3 of 3</vt:lpstr>
      <vt:lpstr>Hashtag Detection</vt:lpstr>
      <vt:lpstr>Hashtag Detection</vt:lpstr>
      <vt:lpstr>Hashtag Detection</vt:lpstr>
      <vt:lpstr>Hashtag Detection</vt:lpstr>
      <vt:lpstr>Hashtag Detection</vt:lpstr>
      <vt:lpstr>Hashtag Detection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 - Social Media Newsletter</dc:title>
  <dc:creator>Administrator</dc:creator>
  <cp:lastModifiedBy>Administrator</cp:lastModifiedBy>
  <cp:revision>1</cp:revision>
  <dcterms:created xsi:type="dcterms:W3CDTF">2016-12-19T10:56:49Z</dcterms:created>
  <dcterms:modified xsi:type="dcterms:W3CDTF">2016-12-19T10:57:18Z</dcterms:modified>
</cp:coreProperties>
</file>