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174875</c:v>
                </c:pt>
                <c:pt idx="1">
                  <c:v>24375</c:v>
                </c:pt>
                <c:pt idx="2">
                  <c:v>190871</c:v>
                </c:pt>
                <c:pt idx="3">
                  <c:v>234464</c:v>
                </c:pt>
                <c:pt idx="4">
                  <c:v>59821</c:v>
                </c:pt>
                <c:pt idx="5">
                  <c:v>77836</c:v>
                </c:pt>
                <c:pt idx="6">
                  <c:v>20131</c:v>
                </c:pt>
                <c:pt idx="7">
                  <c:v>25451</c:v>
                </c:pt>
                <c:pt idx="8">
                  <c:v>9926</c:v>
                </c:pt>
              </c:numCache>
            </c:numRef>
          </c:val>
          <c:extLst>
            <c:ext xmlns:c16="http://schemas.microsoft.com/office/drawing/2014/chart" uri="{C3380CC4-5D6E-409C-BE32-E72D297353CC}">
              <c16:uniqueId val="{00000000-E5D3-498B-BFFF-830DD49C96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2481</c:v>
                </c:pt>
                <c:pt idx="1">
                  <c:v>177</c:v>
                </c:pt>
                <c:pt idx="2">
                  <c:v>13696</c:v>
                </c:pt>
                <c:pt idx="3">
                  <c:v>13100</c:v>
                </c:pt>
                <c:pt idx="4">
                  <c:v>1704</c:v>
                </c:pt>
                <c:pt idx="5">
                  <c:v>1862</c:v>
                </c:pt>
                <c:pt idx="6">
                  <c:v>722</c:v>
                </c:pt>
                <c:pt idx="7">
                  <c:v>531</c:v>
                </c:pt>
                <c:pt idx="8">
                  <c:v>529</c:v>
                </c:pt>
              </c:numCache>
            </c:numRef>
          </c:val>
          <c:extLst>
            <c:ext xmlns:c16="http://schemas.microsoft.com/office/drawing/2014/chart" uri="{C3380CC4-5D6E-409C-BE32-E72D297353CC}">
              <c16:uniqueId val="{00000000-CEFD-4DCB-BAF2-A2865D113FB3}"/>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85</c:v>
                </c:pt>
                <c:pt idx="1">
                  <c:v>5</c:v>
                </c:pt>
                <c:pt idx="2">
                  <c:v>14652</c:v>
                </c:pt>
                <c:pt idx="3">
                  <c:v>4945</c:v>
                </c:pt>
                <c:pt idx="4">
                  <c:v>33</c:v>
                </c:pt>
                <c:pt idx="5">
                  <c:v>94</c:v>
                </c:pt>
                <c:pt idx="6">
                  <c:v>35</c:v>
                </c:pt>
                <c:pt idx="7">
                  <c:v>5</c:v>
                </c:pt>
                <c:pt idx="8">
                  <c:v>18</c:v>
                </c:pt>
              </c:numCache>
            </c:numRef>
          </c:val>
          <c:extLst>
            <c:ext xmlns:c16="http://schemas.microsoft.com/office/drawing/2014/chart" uri="{C3380CC4-5D6E-409C-BE32-E72D297353CC}">
              <c16:uniqueId val="{00000001-CEFD-4DCB-BAF2-A2865D113FB3}"/>
            </c:ext>
          </c:extLst>
        </c:ser>
        <c:dLbls>
          <c:showLegendKey val="0"/>
          <c:showVal val="0"/>
          <c:showCatName val="0"/>
          <c:showSerName val="0"/>
          <c:showPercent val="0"/>
          <c:showBubbleSize val="0"/>
        </c:dLbls>
        <c:gapWidth val="150"/>
        <c:overlap val="100"/>
        <c:axId val="273575008"/>
        <c:axId val="273575336"/>
      </c:barChart>
      <c:catAx>
        <c:axId val="27357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75336"/>
        <c:crosses val="autoZero"/>
        <c:auto val="1"/>
        <c:lblAlgn val="ctr"/>
        <c:lblOffset val="100"/>
        <c:noMultiLvlLbl val="0"/>
      </c:catAx>
      <c:valAx>
        <c:axId val="273575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7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0.36696145617628001</c:v>
                </c:pt>
              </c:numCache>
            </c:numRef>
          </c:val>
          <c:smooth val="0"/>
          <c:extLst>
            <c:ext xmlns:c16="http://schemas.microsoft.com/office/drawing/2014/chart" uri="{C3380CC4-5D6E-409C-BE32-E72D297353CC}">
              <c16:uniqueId val="{00000000-22C2-4389-9791-FAC17D7EE779}"/>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0.74761748274729001</c:v>
                </c:pt>
              </c:numCache>
            </c:numRef>
          </c:val>
          <c:smooth val="0"/>
          <c:extLst>
            <c:ext xmlns:c16="http://schemas.microsoft.com/office/drawing/2014/chart" uri="{C3380CC4-5D6E-409C-BE32-E72D297353CC}">
              <c16:uniqueId val="{00000001-22C2-4389-9791-FAC17D7EE779}"/>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2.9760273792839</c:v>
                </c:pt>
              </c:numCache>
            </c:numRef>
          </c:val>
          <c:smooth val="0"/>
          <c:extLst>
            <c:ext xmlns:c16="http://schemas.microsoft.com/office/drawing/2014/chart" uri="{C3380CC4-5D6E-409C-BE32-E72D297353CC}">
              <c16:uniqueId val="{00000002-22C2-4389-9791-FAC17D7EE779}"/>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0.85548856717399002</c:v>
                </c:pt>
              </c:numCache>
            </c:numRef>
          </c:val>
          <c:smooth val="0"/>
          <c:extLst>
            <c:ext xmlns:c16="http://schemas.microsoft.com/office/drawing/2014/chart" uri="{C3380CC4-5D6E-409C-BE32-E72D297353CC}">
              <c16:uniqueId val="{00000003-22C2-4389-9791-FAC17D7EE779}"/>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0.72619485601525002</c:v>
                </c:pt>
              </c:numCache>
            </c:numRef>
          </c:val>
          <c:smooth val="0"/>
          <c:extLst>
            <c:ext xmlns:c16="http://schemas.microsoft.com/office/drawing/2014/chart" uri="{C3380CC4-5D6E-409C-BE32-E72D297353CC}">
              <c16:uniqueId val="{00000004-22C2-4389-9791-FAC17D7EE779}"/>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0.62853470437018</c:v>
                </c:pt>
              </c:numCache>
            </c:numRef>
          </c:val>
          <c:smooth val="0"/>
          <c:extLst>
            <c:ext xmlns:c16="http://schemas.microsoft.com/office/drawing/2014/chart" uri="{C3380CC4-5D6E-409C-BE32-E72D297353CC}">
              <c16:uniqueId val="{00000005-22C2-4389-9791-FAC17D7EE779}"/>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0.75226075722944996</c:v>
                </c:pt>
              </c:numCache>
            </c:numRef>
          </c:val>
          <c:smooth val="0"/>
          <c:extLst>
            <c:ext xmlns:c16="http://schemas.microsoft.com/office/drawing/2014/chart" uri="{C3380CC4-5D6E-409C-BE32-E72D297353CC}">
              <c16:uniqueId val="{00000006-22C2-4389-9791-FAC17D7EE779}"/>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0.52701958625029</c:v>
                </c:pt>
              </c:numCache>
            </c:numRef>
          </c:val>
          <c:smooth val="0"/>
          <c:extLst>
            <c:ext xmlns:c16="http://schemas.microsoft.com/office/drawing/2014/chart" uri="{C3380CC4-5D6E-409C-BE32-E72D297353CC}">
              <c16:uniqueId val="{00000007-22C2-4389-9791-FAC17D7EE779}"/>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1.1043811831213</c:v>
                </c:pt>
              </c:numCache>
            </c:numRef>
          </c:val>
          <c:smooth val="0"/>
          <c:extLst>
            <c:ext xmlns:c16="http://schemas.microsoft.com/office/drawing/2014/chart" uri="{C3380CC4-5D6E-409C-BE32-E72D297353CC}">
              <c16:uniqueId val="{00000008-22C2-4389-9791-FAC17D7EE779}"/>
            </c:ext>
          </c:extLst>
        </c:ser>
        <c:dLbls>
          <c:showLegendKey val="0"/>
          <c:showVal val="0"/>
          <c:showCatName val="0"/>
          <c:showSerName val="0"/>
          <c:showPercent val="0"/>
          <c:showBubbleSize val="0"/>
        </c:dLbls>
        <c:smooth val="0"/>
        <c:axId val="284590464"/>
        <c:axId val="284597352"/>
      </c:lineChart>
      <c:catAx>
        <c:axId val="28459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97352"/>
        <c:crosses val="autoZero"/>
        <c:auto val="1"/>
        <c:lblAlgn val="ctr"/>
        <c:lblOffset val="100"/>
        <c:noMultiLvlLbl val="0"/>
      </c:catAx>
      <c:valAx>
        <c:axId val="28459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9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0.36683345246604998</c:v>
                </c:pt>
              </c:numCache>
            </c:numRef>
          </c:val>
          <c:extLst>
            <c:ext xmlns:c16="http://schemas.microsoft.com/office/drawing/2014/chart" uri="{C3380CC4-5D6E-409C-BE32-E72D297353CC}">
              <c16:uniqueId val="{00000000-98A9-464D-AF55-35AD270D3C90}"/>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0.74666666666667003</c:v>
                </c:pt>
              </c:numCache>
            </c:numRef>
          </c:val>
          <c:extLst>
            <c:ext xmlns:c16="http://schemas.microsoft.com/office/drawing/2014/chart" uri="{C3380CC4-5D6E-409C-BE32-E72D297353CC}">
              <c16:uniqueId val="{00000001-98A9-464D-AF55-35AD270D3C90}"/>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2.9703831383499999</c:v>
                </c:pt>
              </c:numCache>
            </c:numRef>
          </c:val>
          <c:extLst>
            <c:ext xmlns:c16="http://schemas.microsoft.com/office/drawing/2014/chart" uri="{C3380CC4-5D6E-409C-BE32-E72D297353CC}">
              <c16:uniqueId val="{00000002-98A9-464D-AF55-35AD270D3C90}"/>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0.85514194076702998</c:v>
                </c:pt>
              </c:numCache>
            </c:numRef>
          </c:val>
          <c:extLst>
            <c:ext xmlns:c16="http://schemas.microsoft.com/office/drawing/2014/chart" uri="{C3380CC4-5D6E-409C-BE32-E72D297353CC}">
              <c16:uniqueId val="{00000003-98A9-464D-AF55-35AD270D3C90}"/>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0.72591564835091005</c:v>
                </c:pt>
              </c:numCache>
            </c:numRef>
          </c:val>
          <c:extLst>
            <c:ext xmlns:c16="http://schemas.microsoft.com/office/drawing/2014/chart" uri="{C3380CC4-5D6E-409C-BE32-E72D297353CC}">
              <c16:uniqueId val="{00000004-98A9-464D-AF55-35AD270D3C90}"/>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0.62824400020556004</c:v>
                </c:pt>
              </c:numCache>
            </c:numRef>
          </c:val>
          <c:extLst>
            <c:ext xmlns:c16="http://schemas.microsoft.com/office/drawing/2014/chart" uri="{C3380CC4-5D6E-409C-BE32-E72D297353CC}">
              <c16:uniqueId val="{00000005-98A9-464D-AF55-35AD270D3C90}"/>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0.75207391585117001</c:v>
                </c:pt>
              </c:numCache>
            </c:numRef>
          </c:val>
          <c:extLst>
            <c:ext xmlns:c16="http://schemas.microsoft.com/office/drawing/2014/chart" uri="{C3380CC4-5D6E-409C-BE32-E72D297353CC}">
              <c16:uniqueId val="{00000006-98A9-464D-AF55-35AD270D3C90}"/>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0.52650190562257004</c:v>
                </c:pt>
              </c:numCache>
            </c:numRef>
          </c:val>
          <c:extLst>
            <c:ext xmlns:c16="http://schemas.microsoft.com/office/drawing/2014/chart" uri="{C3380CC4-5D6E-409C-BE32-E72D297353CC}">
              <c16:uniqueId val="{00000007-98A9-464D-AF55-35AD270D3C90}"/>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1.1021559540600001</c:v>
                </c:pt>
              </c:numCache>
            </c:numRef>
          </c:val>
          <c:extLst>
            <c:ext xmlns:c16="http://schemas.microsoft.com/office/drawing/2014/chart" uri="{C3380CC4-5D6E-409C-BE32-E72D297353CC}">
              <c16:uniqueId val="{00000008-98A9-464D-AF55-35AD270D3C90}"/>
            </c:ext>
          </c:extLst>
        </c:ser>
        <c:dLbls>
          <c:showLegendKey val="0"/>
          <c:showVal val="0"/>
          <c:showCatName val="0"/>
          <c:showSerName val="0"/>
          <c:showPercent val="0"/>
          <c:showBubbleSize val="0"/>
        </c:dLbls>
        <c:gapWidth val="219"/>
        <c:overlap val="-27"/>
        <c:axId val="284594728"/>
        <c:axId val="284594072"/>
      </c:barChart>
      <c:catAx>
        <c:axId val="28459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94072"/>
        <c:crosses val="autoZero"/>
        <c:auto val="1"/>
        <c:lblAlgn val="ctr"/>
        <c:lblOffset val="100"/>
        <c:noMultiLvlLbl val="0"/>
      </c:catAx>
      <c:valAx>
        <c:axId val="28459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9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564312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73984808"/>
                    </a:ext>
                  </a:extLst>
                </a:gridCol>
                <a:gridCol w="740664">
                  <a:extLst>
                    <a:ext uri="{9D8B030D-6E8A-4147-A177-3AD203B41FA5}">
                      <a16:colId xmlns:a16="http://schemas.microsoft.com/office/drawing/2014/main" val="3989073368"/>
                    </a:ext>
                  </a:extLst>
                </a:gridCol>
                <a:gridCol w="740664">
                  <a:extLst>
                    <a:ext uri="{9D8B030D-6E8A-4147-A177-3AD203B41FA5}">
                      <a16:colId xmlns:a16="http://schemas.microsoft.com/office/drawing/2014/main" val="3149121908"/>
                    </a:ext>
                  </a:extLst>
                </a:gridCol>
                <a:gridCol w="740664">
                  <a:extLst>
                    <a:ext uri="{9D8B030D-6E8A-4147-A177-3AD203B41FA5}">
                      <a16:colId xmlns:a16="http://schemas.microsoft.com/office/drawing/2014/main" val="1832822091"/>
                    </a:ext>
                  </a:extLst>
                </a:gridCol>
                <a:gridCol w="740664">
                  <a:extLst>
                    <a:ext uri="{9D8B030D-6E8A-4147-A177-3AD203B41FA5}">
                      <a16:colId xmlns:a16="http://schemas.microsoft.com/office/drawing/2014/main" val="3183138891"/>
                    </a:ext>
                  </a:extLst>
                </a:gridCol>
                <a:gridCol w="740664">
                  <a:extLst>
                    <a:ext uri="{9D8B030D-6E8A-4147-A177-3AD203B41FA5}">
                      <a16:colId xmlns:a16="http://schemas.microsoft.com/office/drawing/2014/main" val="2496091291"/>
                    </a:ext>
                  </a:extLst>
                </a:gridCol>
                <a:gridCol w="740664">
                  <a:extLst>
                    <a:ext uri="{9D8B030D-6E8A-4147-A177-3AD203B41FA5}">
                      <a16:colId xmlns:a16="http://schemas.microsoft.com/office/drawing/2014/main" val="2383705896"/>
                    </a:ext>
                  </a:extLst>
                </a:gridCol>
                <a:gridCol w="740664">
                  <a:extLst>
                    <a:ext uri="{9D8B030D-6E8A-4147-A177-3AD203B41FA5}">
                      <a16:colId xmlns:a16="http://schemas.microsoft.com/office/drawing/2014/main" val="752270946"/>
                    </a:ext>
                  </a:extLst>
                </a:gridCol>
                <a:gridCol w="740664">
                  <a:extLst>
                    <a:ext uri="{9D8B030D-6E8A-4147-A177-3AD203B41FA5}">
                      <a16:colId xmlns:a16="http://schemas.microsoft.com/office/drawing/2014/main" val="2299003543"/>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085209123"/>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13100</a:t>
                      </a:r>
                      <a:endParaRPr lang="en-US" sz="1000"/>
                    </a:p>
                  </a:txBody>
                  <a:tcPr/>
                </a:tc>
                <a:tc>
                  <a:txBody>
                    <a:bodyPr/>
                    <a:lstStyle/>
                    <a:p>
                      <a:r>
                        <a:rPr lang="en-US" sz="1000"/>
                        <a:t>4945</a:t>
                      </a:r>
                      <a:endParaRPr lang="en-US" sz="1000"/>
                    </a:p>
                  </a:txBody>
                  <a:tcPr/>
                </a:tc>
                <a:tc>
                  <a:txBody>
                    <a:bodyPr/>
                    <a:lstStyle/>
                    <a:p>
                      <a:r>
                        <a:rPr lang="en-US" sz="1000"/>
                        <a:t>0.8555%</a:t>
                      </a:r>
                      <a:endParaRPr lang="en-US" sz="1000"/>
                    </a:p>
                  </a:txBody>
                  <a:tcPr/>
                </a:tc>
                <a:extLst>
                  <a:ext uri="{0D108BD9-81ED-4DB2-BD59-A6C34878D82A}">
                    <a16:rowId xmlns:a16="http://schemas.microsoft.com/office/drawing/2014/main" val="3823411396"/>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531</a:t>
                      </a:r>
                      <a:endParaRPr lang="en-US" sz="1000"/>
                    </a:p>
                  </a:txBody>
                  <a:tcPr/>
                </a:tc>
                <a:tc>
                  <a:txBody>
                    <a:bodyPr/>
                    <a:lstStyle/>
                    <a:p>
                      <a:r>
                        <a:rPr lang="en-US" sz="1000"/>
                        <a:t>5</a:t>
                      </a:r>
                      <a:endParaRPr lang="en-US" sz="1000"/>
                    </a:p>
                  </a:txBody>
                  <a:tcPr/>
                </a:tc>
                <a:tc>
                  <a:txBody>
                    <a:bodyPr/>
                    <a:lstStyle/>
                    <a:p>
                      <a:r>
                        <a:rPr lang="en-US" sz="1000"/>
                        <a:t>0.5270%</a:t>
                      </a:r>
                      <a:endParaRPr lang="en-US" sz="1000"/>
                    </a:p>
                  </a:txBody>
                  <a:tcPr/>
                </a:tc>
                <a:extLst>
                  <a:ext uri="{0D108BD9-81ED-4DB2-BD59-A6C34878D82A}">
                    <a16:rowId xmlns:a16="http://schemas.microsoft.com/office/drawing/2014/main" val="1816709810"/>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2481</a:t>
                      </a:r>
                      <a:endParaRPr lang="en-US" sz="1000"/>
                    </a:p>
                  </a:txBody>
                  <a:tcPr/>
                </a:tc>
                <a:tc>
                  <a:txBody>
                    <a:bodyPr/>
                    <a:lstStyle/>
                    <a:p>
                      <a:r>
                        <a:rPr lang="en-US" sz="1000"/>
                        <a:t>85</a:t>
                      </a:r>
                      <a:endParaRPr lang="en-US" sz="1000"/>
                    </a:p>
                  </a:txBody>
                  <a:tcPr/>
                </a:tc>
                <a:tc>
                  <a:txBody>
                    <a:bodyPr/>
                    <a:lstStyle/>
                    <a:p>
                      <a:r>
                        <a:rPr lang="en-US" sz="1000"/>
                        <a:t>0.3670%</a:t>
                      </a:r>
                      <a:endParaRPr lang="en-US" sz="1000"/>
                    </a:p>
                  </a:txBody>
                  <a:tcPr/>
                </a:tc>
                <a:extLst>
                  <a:ext uri="{0D108BD9-81ED-4DB2-BD59-A6C34878D82A}">
                    <a16:rowId xmlns:a16="http://schemas.microsoft.com/office/drawing/2014/main" val="3480534606"/>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177</a:t>
                      </a:r>
                      <a:endParaRPr lang="en-US" sz="1000"/>
                    </a:p>
                  </a:txBody>
                  <a:tcPr/>
                </a:tc>
                <a:tc>
                  <a:txBody>
                    <a:bodyPr/>
                    <a:lstStyle/>
                    <a:p>
                      <a:r>
                        <a:rPr lang="en-US" sz="1000"/>
                        <a:t>5</a:t>
                      </a:r>
                      <a:endParaRPr lang="en-US" sz="1000"/>
                    </a:p>
                  </a:txBody>
                  <a:tcPr/>
                </a:tc>
                <a:tc>
                  <a:txBody>
                    <a:bodyPr/>
                    <a:lstStyle/>
                    <a:p>
                      <a:r>
                        <a:rPr lang="en-US" sz="1000"/>
                        <a:t>0.7476%</a:t>
                      </a:r>
                      <a:endParaRPr lang="en-US" sz="1000"/>
                    </a:p>
                  </a:txBody>
                  <a:tcPr/>
                </a:tc>
                <a:extLst>
                  <a:ext uri="{0D108BD9-81ED-4DB2-BD59-A6C34878D82A}">
                    <a16:rowId xmlns:a16="http://schemas.microsoft.com/office/drawing/2014/main" val="2456005756"/>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13696</a:t>
                      </a:r>
                      <a:endParaRPr lang="en-US" sz="1000"/>
                    </a:p>
                  </a:txBody>
                  <a:tcPr/>
                </a:tc>
                <a:tc>
                  <a:txBody>
                    <a:bodyPr/>
                    <a:lstStyle/>
                    <a:p>
                      <a:r>
                        <a:rPr lang="en-US" sz="1000"/>
                        <a:t>14652</a:t>
                      </a:r>
                      <a:endParaRPr lang="en-US" sz="1000"/>
                    </a:p>
                  </a:txBody>
                  <a:tcPr/>
                </a:tc>
                <a:tc>
                  <a:txBody>
                    <a:bodyPr/>
                    <a:lstStyle/>
                    <a:p>
                      <a:r>
                        <a:rPr lang="en-US" sz="1000"/>
                        <a:t>2.9760%</a:t>
                      </a:r>
                      <a:endParaRPr lang="en-US" sz="1000"/>
                    </a:p>
                  </a:txBody>
                  <a:tcPr/>
                </a:tc>
                <a:extLst>
                  <a:ext uri="{0D108BD9-81ED-4DB2-BD59-A6C34878D82A}">
                    <a16:rowId xmlns:a16="http://schemas.microsoft.com/office/drawing/2014/main" val="2758690614"/>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1704</a:t>
                      </a:r>
                      <a:endParaRPr lang="en-US" sz="1000"/>
                    </a:p>
                  </a:txBody>
                  <a:tcPr/>
                </a:tc>
                <a:tc>
                  <a:txBody>
                    <a:bodyPr/>
                    <a:lstStyle/>
                    <a:p>
                      <a:r>
                        <a:rPr lang="en-US" sz="1000"/>
                        <a:t>33</a:t>
                      </a:r>
                      <a:endParaRPr lang="en-US" sz="1000"/>
                    </a:p>
                  </a:txBody>
                  <a:tcPr/>
                </a:tc>
                <a:tc>
                  <a:txBody>
                    <a:bodyPr/>
                    <a:lstStyle/>
                    <a:p>
                      <a:r>
                        <a:rPr lang="en-US" sz="1000"/>
                        <a:t>0.7262%</a:t>
                      </a:r>
                      <a:endParaRPr lang="en-US" sz="1000"/>
                    </a:p>
                  </a:txBody>
                  <a:tcPr/>
                </a:tc>
                <a:extLst>
                  <a:ext uri="{0D108BD9-81ED-4DB2-BD59-A6C34878D82A}">
                    <a16:rowId xmlns:a16="http://schemas.microsoft.com/office/drawing/2014/main" val="342741555"/>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1862</a:t>
                      </a:r>
                      <a:endParaRPr lang="en-US" sz="1000"/>
                    </a:p>
                  </a:txBody>
                  <a:tcPr/>
                </a:tc>
                <a:tc>
                  <a:txBody>
                    <a:bodyPr/>
                    <a:lstStyle/>
                    <a:p>
                      <a:r>
                        <a:rPr lang="en-US" sz="1000"/>
                        <a:t>94</a:t>
                      </a:r>
                      <a:endParaRPr lang="en-US" sz="1000"/>
                    </a:p>
                  </a:txBody>
                  <a:tcPr/>
                </a:tc>
                <a:tc>
                  <a:txBody>
                    <a:bodyPr/>
                    <a:lstStyle/>
                    <a:p>
                      <a:r>
                        <a:rPr lang="en-US" sz="1000"/>
                        <a:t>0.6285%</a:t>
                      </a:r>
                      <a:endParaRPr lang="en-US" sz="1000"/>
                    </a:p>
                  </a:txBody>
                  <a:tcPr/>
                </a:tc>
                <a:extLst>
                  <a:ext uri="{0D108BD9-81ED-4DB2-BD59-A6C34878D82A}">
                    <a16:rowId xmlns:a16="http://schemas.microsoft.com/office/drawing/2014/main" val="2976073621"/>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722</a:t>
                      </a:r>
                      <a:endParaRPr lang="en-US" sz="1000"/>
                    </a:p>
                  </a:txBody>
                  <a:tcPr/>
                </a:tc>
                <a:tc>
                  <a:txBody>
                    <a:bodyPr/>
                    <a:lstStyle/>
                    <a:p>
                      <a:r>
                        <a:rPr lang="en-US" sz="1000"/>
                        <a:t>35</a:t>
                      </a:r>
                      <a:endParaRPr lang="en-US" sz="1000"/>
                    </a:p>
                  </a:txBody>
                  <a:tcPr/>
                </a:tc>
                <a:tc>
                  <a:txBody>
                    <a:bodyPr/>
                    <a:lstStyle/>
                    <a:p>
                      <a:r>
                        <a:rPr lang="en-US" sz="1000"/>
                        <a:t>0.7523%</a:t>
                      </a:r>
                      <a:endParaRPr lang="en-US" sz="1000"/>
                    </a:p>
                  </a:txBody>
                  <a:tcPr/>
                </a:tc>
                <a:extLst>
                  <a:ext uri="{0D108BD9-81ED-4DB2-BD59-A6C34878D82A}">
                    <a16:rowId xmlns:a16="http://schemas.microsoft.com/office/drawing/2014/main" val="1504366034"/>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529</a:t>
                      </a:r>
                      <a:endParaRPr lang="en-US" sz="1000"/>
                    </a:p>
                  </a:txBody>
                  <a:tcPr/>
                </a:tc>
                <a:tc>
                  <a:txBody>
                    <a:bodyPr/>
                    <a:lstStyle/>
                    <a:p>
                      <a:r>
                        <a:rPr lang="en-US" sz="1000"/>
                        <a:t>18</a:t>
                      </a:r>
                      <a:endParaRPr lang="en-US" sz="1000"/>
                    </a:p>
                  </a:txBody>
                  <a:tcPr/>
                </a:tc>
                <a:tc>
                  <a:txBody>
                    <a:bodyPr/>
                    <a:lstStyle/>
                    <a:p>
                      <a:r>
                        <a:rPr lang="en-US" sz="1000"/>
                        <a:t>1.1044%</a:t>
                      </a:r>
                      <a:endParaRPr lang="en-US" sz="1000"/>
                    </a:p>
                  </a:txBody>
                  <a:tcPr/>
                </a:tc>
                <a:extLst>
                  <a:ext uri="{0D108BD9-81ED-4DB2-BD59-A6C34878D82A}">
                    <a16:rowId xmlns:a16="http://schemas.microsoft.com/office/drawing/2014/main" val="286753278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569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10212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4367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45557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4010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95429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73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286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4259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96746164"/>
                    </a:ext>
                  </a:extLst>
                </a:gridCol>
                <a:gridCol w="987552">
                  <a:extLst>
                    <a:ext uri="{9D8B030D-6E8A-4147-A177-3AD203B41FA5}">
                      <a16:colId xmlns:a16="http://schemas.microsoft.com/office/drawing/2014/main" val="862207052"/>
                    </a:ext>
                  </a:extLst>
                </a:gridCol>
                <a:gridCol w="987552">
                  <a:extLst>
                    <a:ext uri="{9D8B030D-6E8A-4147-A177-3AD203B41FA5}">
                      <a16:colId xmlns:a16="http://schemas.microsoft.com/office/drawing/2014/main" val="148153631"/>
                    </a:ext>
                  </a:extLst>
                </a:gridCol>
                <a:gridCol w="987552">
                  <a:extLst>
                    <a:ext uri="{9D8B030D-6E8A-4147-A177-3AD203B41FA5}">
                      <a16:colId xmlns:a16="http://schemas.microsoft.com/office/drawing/2014/main" val="1836698672"/>
                    </a:ext>
                  </a:extLst>
                </a:gridCol>
                <a:gridCol w="987552">
                  <a:extLst>
                    <a:ext uri="{9D8B030D-6E8A-4147-A177-3AD203B41FA5}">
                      <a16:colId xmlns:a16="http://schemas.microsoft.com/office/drawing/2014/main" val="998188614"/>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368253710"/>
                  </a:ext>
                </a:extLst>
              </a:tr>
              <a:tr h="370840">
                <a:tc>
                  <a:txBody>
                    <a:bodyPr/>
                    <a:lstStyle/>
                    <a:p>
                      <a:r>
                        <a:rPr lang="en-US" sz="1000" b="1"/>
                        <a:t>bankboubyan (</a:t>
                      </a:r>
                      <a:r>
                        <a:rPr lang="ar-AE" sz="1000" b="1"/>
                        <a:t>بنك بوبيان</a:t>
                      </a:r>
                      <a:r>
                        <a:rPr lang="en-US" sz="1000" b="1"/>
                        <a:t>⠀⠀⠀) - 2016-12-18 06:06:44</a:t>
                      </a:r>
                      <a:r>
                        <a:rPr lang="en-US" sz="1000"/>
                        <a:t>
:
</a:t>
                      </a:r>
                      <a:r>
                        <a:rPr lang="ar-AE" sz="1000"/>
                        <a:t>هو سوق تقليدي يجمع بين العراقة والأصالة والمدنية الحديثة، وهو أشهر معلم سياحي وتراثي يقصده السياح والمواطنون في مدينة الدوحة.
يشتهر السوق ببيع المشغولات التراثية وتناول الطعام العربي والشعبي والعالمي.
هل يمكنك معرفته؟
جاوب و قد تربح 50 د.ك
آخر موعد لإحتساب التوقعات غدا 19 ديسمبر 12 ظهراً.
سيتم إعلان الفائز يوم  السبت 24 ديسمبر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5208</a:t>
                      </a:r>
                      <a:endParaRPr lang="en-US" sz="1000"/>
                    </a:p>
                  </a:txBody>
                  <a:tcPr/>
                </a:tc>
                <a:tc>
                  <a:txBody>
                    <a:bodyPr/>
                    <a:lstStyle/>
                    <a:p>
                      <a:r>
                        <a:rPr lang="en-US" sz="1000"/>
                        <a:t>8140</a:t>
                      </a:r>
                      <a:endParaRPr lang="en-US" sz="1000"/>
                    </a:p>
                  </a:txBody>
                  <a:tcPr/>
                </a:tc>
                <a:tc>
                  <a:txBody>
                    <a:bodyPr/>
                    <a:lstStyle/>
                    <a:p>
                      <a:r>
                        <a:rPr lang="en-US" sz="1000"/>
                        <a:t>6.9932%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0145789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0071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9419050"/>
                    </a:ext>
                  </a:extLst>
                </a:gridCol>
                <a:gridCol w="987552">
                  <a:extLst>
                    <a:ext uri="{9D8B030D-6E8A-4147-A177-3AD203B41FA5}">
                      <a16:colId xmlns:a16="http://schemas.microsoft.com/office/drawing/2014/main" val="2044874337"/>
                    </a:ext>
                  </a:extLst>
                </a:gridCol>
                <a:gridCol w="987552">
                  <a:extLst>
                    <a:ext uri="{9D8B030D-6E8A-4147-A177-3AD203B41FA5}">
                      <a16:colId xmlns:a16="http://schemas.microsoft.com/office/drawing/2014/main" val="2652107220"/>
                    </a:ext>
                  </a:extLst>
                </a:gridCol>
                <a:gridCol w="987552">
                  <a:extLst>
                    <a:ext uri="{9D8B030D-6E8A-4147-A177-3AD203B41FA5}">
                      <a16:colId xmlns:a16="http://schemas.microsoft.com/office/drawing/2014/main" val="2047295151"/>
                    </a:ext>
                  </a:extLst>
                </a:gridCol>
                <a:gridCol w="987552">
                  <a:extLst>
                    <a:ext uri="{9D8B030D-6E8A-4147-A177-3AD203B41FA5}">
                      <a16:colId xmlns:a16="http://schemas.microsoft.com/office/drawing/2014/main" val="407189553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558005575"/>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4551</a:t>
                      </a:r>
                      <a:endParaRPr lang="en-US" sz="1000"/>
                    </a:p>
                  </a:txBody>
                  <a:tcPr/>
                </a:tc>
                <a:tc>
                  <a:txBody>
                    <a:bodyPr/>
                    <a:lstStyle/>
                    <a:p>
                      <a:r>
                        <a:rPr lang="en-US" sz="1000"/>
                        <a:t>6375</a:t>
                      </a:r>
                      <a:endParaRPr lang="en-US" sz="1000"/>
                    </a:p>
                  </a:txBody>
                  <a:tcPr/>
                </a:tc>
                <a:tc>
                  <a:txBody>
                    <a:bodyPr/>
                    <a:lstStyle/>
                    <a:p>
                      <a:r>
                        <a:rPr lang="en-US" sz="1000"/>
                        <a:t>5.7243%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29998246"/>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3941</a:t>
                      </a:r>
                      <a:endParaRPr lang="en-US" sz="1000"/>
                    </a:p>
                  </a:txBody>
                  <a:tcPr/>
                </a:tc>
                <a:tc>
                  <a:txBody>
                    <a:bodyPr/>
                    <a:lstStyle/>
                    <a:p>
                      <a:r>
                        <a:rPr lang="en-US" sz="1000"/>
                        <a:t>4561</a:t>
                      </a:r>
                      <a:endParaRPr lang="en-US" sz="1000"/>
                    </a:p>
                  </a:txBody>
                  <a:tcPr/>
                </a:tc>
                <a:tc>
                  <a:txBody>
                    <a:bodyPr/>
                    <a:lstStyle/>
                    <a:p>
                      <a:r>
                        <a:rPr lang="en-US" sz="1000"/>
                        <a:t>3.6261%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14382952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137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39398429"/>
                    </a:ext>
                  </a:extLst>
                </a:gridCol>
                <a:gridCol w="987552">
                  <a:extLst>
                    <a:ext uri="{9D8B030D-6E8A-4147-A177-3AD203B41FA5}">
                      <a16:colId xmlns:a16="http://schemas.microsoft.com/office/drawing/2014/main" val="4228331494"/>
                    </a:ext>
                  </a:extLst>
                </a:gridCol>
                <a:gridCol w="987552">
                  <a:extLst>
                    <a:ext uri="{9D8B030D-6E8A-4147-A177-3AD203B41FA5}">
                      <a16:colId xmlns:a16="http://schemas.microsoft.com/office/drawing/2014/main" val="4199464566"/>
                    </a:ext>
                  </a:extLst>
                </a:gridCol>
                <a:gridCol w="987552">
                  <a:extLst>
                    <a:ext uri="{9D8B030D-6E8A-4147-A177-3AD203B41FA5}">
                      <a16:colId xmlns:a16="http://schemas.microsoft.com/office/drawing/2014/main" val="542853010"/>
                    </a:ext>
                  </a:extLst>
                </a:gridCol>
                <a:gridCol w="987552">
                  <a:extLst>
                    <a:ext uri="{9D8B030D-6E8A-4147-A177-3AD203B41FA5}">
                      <a16:colId xmlns:a16="http://schemas.microsoft.com/office/drawing/2014/main" val="159415925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175978211"/>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109</a:t>
                      </a:r>
                      <a:endParaRPr lang="en-US" sz="1000"/>
                    </a:p>
                  </a:txBody>
                  <a:tcPr/>
                </a:tc>
                <a:tc>
                  <a:txBody>
                    <a:bodyPr/>
                    <a:lstStyle/>
                    <a:p>
                      <a:r>
                        <a:rPr lang="en-US" sz="1000"/>
                        <a:t>7</a:t>
                      </a:r>
                      <a:endParaRPr lang="en-US" sz="1000"/>
                    </a:p>
                  </a:txBody>
                  <a:tcPr/>
                </a:tc>
                <a:tc>
                  <a:txBody>
                    <a:bodyPr/>
                    <a:lstStyle/>
                    <a:p>
                      <a:r>
                        <a:rPr lang="en-US" sz="1000"/>
                        <a:t>1.1686%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13001846"/>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106</a:t>
                      </a:r>
                      <a:endParaRPr lang="en-US" sz="1000"/>
                    </a:p>
                  </a:txBody>
                  <a:tcPr/>
                </a:tc>
                <a:tc>
                  <a:txBody>
                    <a:bodyPr/>
                    <a:lstStyle/>
                    <a:p>
                      <a:r>
                        <a:rPr lang="en-US" sz="1000"/>
                        <a:t>9</a:t>
                      </a:r>
                      <a:endParaRPr lang="en-US" sz="1000"/>
                    </a:p>
                  </a:txBody>
                  <a:tcPr/>
                </a:tc>
                <a:tc>
                  <a:txBody>
                    <a:bodyPr/>
                    <a:lstStyle/>
                    <a:p>
                      <a:r>
                        <a:rPr lang="en-US" sz="1000"/>
                        <a:t>1.1586%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63366726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213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79985919"/>
                    </a:ext>
                  </a:extLst>
                </a:gridCol>
                <a:gridCol w="1481328">
                  <a:extLst>
                    <a:ext uri="{9D8B030D-6E8A-4147-A177-3AD203B41FA5}">
                      <a16:colId xmlns:a16="http://schemas.microsoft.com/office/drawing/2014/main" val="1727560785"/>
                    </a:ext>
                  </a:extLst>
                </a:gridCol>
                <a:gridCol w="1481328">
                  <a:extLst>
                    <a:ext uri="{9D8B030D-6E8A-4147-A177-3AD203B41FA5}">
                      <a16:colId xmlns:a16="http://schemas.microsoft.com/office/drawing/2014/main" val="480998570"/>
                    </a:ext>
                  </a:extLst>
                </a:gridCol>
                <a:gridCol w="1481328">
                  <a:extLst>
                    <a:ext uri="{9D8B030D-6E8A-4147-A177-3AD203B41FA5}">
                      <a16:colId xmlns:a16="http://schemas.microsoft.com/office/drawing/2014/main" val="4110400594"/>
                    </a:ext>
                  </a:extLst>
                </a:gridCol>
                <a:gridCol w="1481328">
                  <a:extLst>
                    <a:ext uri="{9D8B030D-6E8A-4147-A177-3AD203B41FA5}">
                      <a16:colId xmlns:a16="http://schemas.microsoft.com/office/drawing/2014/main" val="7113147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674797813"/>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1208.6</a:t>
                      </a:r>
                      <a:endParaRPr lang="en-US" sz="1000"/>
                    </a:p>
                  </a:txBody>
                  <a:tcPr/>
                </a:tc>
                <a:tc>
                  <a:txBody>
                    <a:bodyPr/>
                    <a:lstStyle/>
                    <a:p>
                      <a:r>
                        <a:rPr lang="en-US" sz="1000"/>
                        <a:t>64.4</a:t>
                      </a:r>
                      <a:endParaRPr lang="en-US" sz="1000"/>
                    </a:p>
                  </a:txBody>
                  <a:tcPr/>
                </a:tc>
                <a:tc>
                  <a:txBody>
                    <a:bodyPr/>
                    <a:lstStyle/>
                    <a:p>
                      <a:r>
                        <a:rPr lang="en-US" sz="1000"/>
                        <a:t>1273</a:t>
                      </a:r>
                      <a:endParaRPr lang="en-US" sz="1000"/>
                    </a:p>
                  </a:txBody>
                  <a:tcPr/>
                </a:tc>
                <a:extLst>
                  <a:ext uri="{0D108BD9-81ED-4DB2-BD59-A6C34878D82A}">
                    <a16:rowId xmlns:a16="http://schemas.microsoft.com/office/drawing/2014/main" val="2520094399"/>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1048</a:t>
                      </a:r>
                      <a:endParaRPr lang="en-US" sz="1000"/>
                    </a:p>
                  </a:txBody>
                  <a:tcPr/>
                </a:tc>
                <a:tc>
                  <a:txBody>
                    <a:bodyPr/>
                    <a:lstStyle/>
                    <a:p>
                      <a:r>
                        <a:rPr lang="en-US" sz="1000"/>
                        <a:t>29</a:t>
                      </a:r>
                      <a:endParaRPr lang="en-US" sz="1000"/>
                    </a:p>
                  </a:txBody>
                  <a:tcPr/>
                </a:tc>
                <a:tc>
                  <a:txBody>
                    <a:bodyPr/>
                    <a:lstStyle/>
                    <a:p>
                      <a:r>
                        <a:rPr lang="en-US" sz="1000"/>
                        <a:t>1077</a:t>
                      </a:r>
                      <a:endParaRPr lang="en-US" sz="1000"/>
                    </a:p>
                  </a:txBody>
                  <a:tcPr/>
                </a:tc>
                <a:extLst>
                  <a:ext uri="{0D108BD9-81ED-4DB2-BD59-A6C34878D82A}">
                    <a16:rowId xmlns:a16="http://schemas.microsoft.com/office/drawing/2014/main" val="3018194486"/>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1045</a:t>
                      </a:r>
                      <a:endParaRPr lang="en-US" sz="1000"/>
                    </a:p>
                  </a:txBody>
                  <a:tcPr/>
                </a:tc>
                <a:tc>
                  <a:txBody>
                    <a:bodyPr/>
                    <a:lstStyle/>
                    <a:p>
                      <a:r>
                        <a:rPr lang="en-US" sz="1000"/>
                        <a:t>12</a:t>
                      </a:r>
                      <a:endParaRPr lang="en-US" sz="1000"/>
                    </a:p>
                  </a:txBody>
                  <a:tcPr/>
                </a:tc>
                <a:tc>
                  <a:txBody>
                    <a:bodyPr/>
                    <a:lstStyle/>
                    <a:p>
                      <a:r>
                        <a:rPr lang="en-US" sz="1000"/>
                        <a:t>1057</a:t>
                      </a:r>
                      <a:endParaRPr lang="en-US" sz="1000"/>
                    </a:p>
                  </a:txBody>
                  <a:tcPr/>
                </a:tc>
                <a:extLst>
                  <a:ext uri="{0D108BD9-81ED-4DB2-BD59-A6C34878D82A}">
                    <a16:rowId xmlns:a16="http://schemas.microsoft.com/office/drawing/2014/main" val="2610425771"/>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1045</a:t>
                      </a:r>
                      <a:endParaRPr lang="en-US" sz="1000"/>
                    </a:p>
                  </a:txBody>
                  <a:tcPr/>
                </a:tc>
                <a:tc>
                  <a:txBody>
                    <a:bodyPr/>
                    <a:lstStyle/>
                    <a:p>
                      <a:r>
                        <a:rPr lang="en-US" sz="1000"/>
                        <a:t>12</a:t>
                      </a:r>
                      <a:endParaRPr lang="en-US" sz="1000"/>
                    </a:p>
                  </a:txBody>
                  <a:tcPr/>
                </a:tc>
                <a:tc>
                  <a:txBody>
                    <a:bodyPr/>
                    <a:lstStyle/>
                    <a:p>
                      <a:r>
                        <a:rPr lang="en-US" sz="1000"/>
                        <a:t>1057</a:t>
                      </a:r>
                      <a:endParaRPr lang="en-US" sz="1000"/>
                    </a:p>
                  </a:txBody>
                  <a:tcPr/>
                </a:tc>
                <a:extLst>
                  <a:ext uri="{0D108BD9-81ED-4DB2-BD59-A6C34878D82A}">
                    <a16:rowId xmlns:a16="http://schemas.microsoft.com/office/drawing/2014/main" val="4283818160"/>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3941</a:t>
                      </a:r>
                      <a:endParaRPr lang="en-US" sz="1000"/>
                    </a:p>
                  </a:txBody>
                  <a:tcPr/>
                </a:tc>
                <a:tc>
                  <a:txBody>
                    <a:bodyPr/>
                    <a:lstStyle/>
                    <a:p>
                      <a:r>
                        <a:rPr lang="en-US" sz="1000"/>
                        <a:t>4561</a:t>
                      </a:r>
                      <a:endParaRPr lang="en-US" sz="1000"/>
                    </a:p>
                  </a:txBody>
                  <a:tcPr/>
                </a:tc>
                <a:tc>
                  <a:txBody>
                    <a:bodyPr/>
                    <a:lstStyle/>
                    <a:p>
                      <a:r>
                        <a:rPr lang="en-US" sz="1000"/>
                        <a:t>8502</a:t>
                      </a:r>
                      <a:endParaRPr lang="en-US" sz="1000"/>
                    </a:p>
                  </a:txBody>
                  <a:tcPr/>
                </a:tc>
                <a:extLst>
                  <a:ext uri="{0D108BD9-81ED-4DB2-BD59-A6C34878D82A}">
                    <a16:rowId xmlns:a16="http://schemas.microsoft.com/office/drawing/2014/main" val="3246532551"/>
                  </a:ext>
                </a:extLst>
              </a:tr>
              <a:tr h="370840">
                <a:tc>
                  <a:txBody>
                    <a:bodyPr/>
                    <a:lstStyle/>
                    <a:p>
                      <a:r>
                        <a:rPr lang="en-US" sz="1000"/>
                        <a:t>#NBKCommunity</a:t>
                      </a:r>
                      <a:endParaRPr lang="en-US" sz="1000"/>
                    </a:p>
                  </a:txBody>
                  <a:tcPr/>
                </a:tc>
                <a:tc>
                  <a:txBody>
                    <a:bodyPr/>
                    <a:lstStyle/>
                    <a:p>
                      <a:r>
                        <a:rPr lang="en-US" sz="1000"/>
                        <a:t>1</a:t>
                      </a:r>
                      <a:endParaRPr lang="en-US" sz="1000"/>
                    </a:p>
                  </a:txBody>
                  <a:tcPr/>
                </a:tc>
                <a:tc>
                  <a:txBody>
                    <a:bodyPr/>
                    <a:lstStyle/>
                    <a:p>
                      <a:r>
                        <a:rPr lang="en-US" sz="1000"/>
                        <a:t>1023</a:t>
                      </a:r>
                      <a:endParaRPr lang="en-US" sz="1000"/>
                    </a:p>
                  </a:txBody>
                  <a:tcPr/>
                </a:tc>
                <a:tc>
                  <a:txBody>
                    <a:bodyPr/>
                    <a:lstStyle/>
                    <a:p>
                      <a:r>
                        <a:rPr lang="en-US" sz="1000"/>
                        <a:t>21</a:t>
                      </a:r>
                      <a:endParaRPr lang="en-US" sz="1000"/>
                    </a:p>
                  </a:txBody>
                  <a:tcPr/>
                </a:tc>
                <a:tc>
                  <a:txBody>
                    <a:bodyPr/>
                    <a:lstStyle/>
                    <a:p>
                      <a:r>
                        <a:rPr lang="en-US" sz="1000"/>
                        <a:t>1044</a:t>
                      </a:r>
                      <a:endParaRPr lang="en-US" sz="1000"/>
                    </a:p>
                  </a:txBody>
                  <a:tcPr/>
                </a:tc>
                <a:extLst>
                  <a:ext uri="{0D108BD9-81ED-4DB2-BD59-A6C34878D82A}">
                    <a16:rowId xmlns:a16="http://schemas.microsoft.com/office/drawing/2014/main" val="1138115538"/>
                  </a:ext>
                </a:extLst>
              </a:tr>
              <a:tr h="370840">
                <a:tc>
                  <a:txBody>
                    <a:bodyPr/>
                    <a:lstStyle/>
                    <a:p>
                      <a:r>
                        <a:rPr lang="ar-AE" sz="1000"/>
                        <a:t>#عبدالله_ينتصر</a:t>
                      </a:r>
                      <a:endParaRPr lang="en-US" sz="1000"/>
                    </a:p>
                  </a:txBody>
                  <a:tcPr/>
                </a:tc>
                <a:tc>
                  <a:txBody>
                    <a:bodyPr/>
                    <a:lstStyle/>
                    <a:p>
                      <a:r>
                        <a:rPr lang="en-US" sz="1000"/>
                        <a:t>1</a:t>
                      </a:r>
                      <a:endParaRPr lang="en-US" sz="1000"/>
                    </a:p>
                  </a:txBody>
                  <a:tcPr/>
                </a:tc>
                <a:tc>
                  <a:txBody>
                    <a:bodyPr/>
                    <a:lstStyle/>
                    <a:p>
                      <a:r>
                        <a:rPr lang="en-US" sz="1000"/>
                        <a:t>1023</a:t>
                      </a:r>
                      <a:endParaRPr lang="en-US" sz="1000"/>
                    </a:p>
                  </a:txBody>
                  <a:tcPr/>
                </a:tc>
                <a:tc>
                  <a:txBody>
                    <a:bodyPr/>
                    <a:lstStyle/>
                    <a:p>
                      <a:r>
                        <a:rPr lang="en-US" sz="1000"/>
                        <a:t>21</a:t>
                      </a:r>
                      <a:endParaRPr lang="en-US" sz="1000"/>
                    </a:p>
                  </a:txBody>
                  <a:tcPr/>
                </a:tc>
                <a:tc>
                  <a:txBody>
                    <a:bodyPr/>
                    <a:lstStyle/>
                    <a:p>
                      <a:r>
                        <a:rPr lang="en-US" sz="1000"/>
                        <a:t>1044</a:t>
                      </a:r>
                      <a:endParaRPr lang="en-US" sz="1000"/>
                    </a:p>
                  </a:txBody>
                  <a:tcPr/>
                </a:tc>
                <a:extLst>
                  <a:ext uri="{0D108BD9-81ED-4DB2-BD59-A6C34878D82A}">
                    <a16:rowId xmlns:a16="http://schemas.microsoft.com/office/drawing/2014/main" val="405890676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7912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53277405"/>
                    </a:ext>
                  </a:extLst>
                </a:gridCol>
                <a:gridCol w="1481328">
                  <a:extLst>
                    <a:ext uri="{9D8B030D-6E8A-4147-A177-3AD203B41FA5}">
                      <a16:colId xmlns:a16="http://schemas.microsoft.com/office/drawing/2014/main" val="3963361083"/>
                    </a:ext>
                  </a:extLst>
                </a:gridCol>
                <a:gridCol w="1481328">
                  <a:extLst>
                    <a:ext uri="{9D8B030D-6E8A-4147-A177-3AD203B41FA5}">
                      <a16:colId xmlns:a16="http://schemas.microsoft.com/office/drawing/2014/main" val="2998565135"/>
                    </a:ext>
                  </a:extLst>
                </a:gridCol>
                <a:gridCol w="1481328">
                  <a:extLst>
                    <a:ext uri="{9D8B030D-6E8A-4147-A177-3AD203B41FA5}">
                      <a16:colId xmlns:a16="http://schemas.microsoft.com/office/drawing/2014/main" val="4261792497"/>
                    </a:ext>
                  </a:extLst>
                </a:gridCol>
                <a:gridCol w="1481328">
                  <a:extLst>
                    <a:ext uri="{9D8B030D-6E8A-4147-A177-3AD203B41FA5}">
                      <a16:colId xmlns:a16="http://schemas.microsoft.com/office/drawing/2014/main" val="286102022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572647185"/>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4879.5</a:t>
                      </a:r>
                      <a:endParaRPr lang="en-US" sz="1000"/>
                    </a:p>
                  </a:txBody>
                  <a:tcPr/>
                </a:tc>
                <a:tc>
                  <a:txBody>
                    <a:bodyPr/>
                    <a:lstStyle/>
                    <a:p>
                      <a:r>
                        <a:rPr lang="en-US" sz="1000"/>
                        <a:t>7257.5</a:t>
                      </a:r>
                      <a:endParaRPr lang="en-US" sz="1000"/>
                    </a:p>
                  </a:txBody>
                  <a:tcPr/>
                </a:tc>
                <a:tc>
                  <a:txBody>
                    <a:bodyPr/>
                    <a:lstStyle/>
                    <a:p>
                      <a:r>
                        <a:rPr lang="en-US" sz="1000"/>
                        <a:t>12137</a:t>
                      </a:r>
                      <a:endParaRPr lang="en-US" sz="1000"/>
                    </a:p>
                  </a:txBody>
                  <a:tcPr/>
                </a:tc>
                <a:extLst>
                  <a:ext uri="{0D108BD9-81ED-4DB2-BD59-A6C34878D82A}">
                    <a16:rowId xmlns:a16="http://schemas.microsoft.com/office/drawing/2014/main" val="2207594117"/>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1460</a:t>
                      </a:r>
                      <a:endParaRPr lang="en-US" sz="1000"/>
                    </a:p>
                  </a:txBody>
                  <a:tcPr/>
                </a:tc>
                <a:tc>
                  <a:txBody>
                    <a:bodyPr/>
                    <a:lstStyle/>
                    <a:p>
                      <a:r>
                        <a:rPr lang="en-US" sz="1000"/>
                        <a:t>74</a:t>
                      </a:r>
                      <a:endParaRPr lang="en-US" sz="1000"/>
                    </a:p>
                  </a:txBody>
                  <a:tcPr/>
                </a:tc>
                <a:tc>
                  <a:txBody>
                    <a:bodyPr/>
                    <a:lstStyle/>
                    <a:p>
                      <a:r>
                        <a:rPr lang="en-US" sz="1000"/>
                        <a:t>1534</a:t>
                      </a:r>
                      <a:endParaRPr lang="en-US" sz="1000"/>
                    </a:p>
                  </a:txBody>
                  <a:tcPr/>
                </a:tc>
                <a:extLst>
                  <a:ext uri="{0D108BD9-81ED-4DB2-BD59-A6C34878D82A}">
                    <a16:rowId xmlns:a16="http://schemas.microsoft.com/office/drawing/2014/main" val="33221646"/>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1306</a:t>
                      </a:r>
                      <a:endParaRPr lang="en-US" sz="1000"/>
                    </a:p>
                  </a:txBody>
                  <a:tcPr/>
                </a:tc>
                <a:tc>
                  <a:txBody>
                    <a:bodyPr/>
                    <a:lstStyle/>
                    <a:p>
                      <a:r>
                        <a:rPr lang="en-US" sz="1000"/>
                        <a:t>41</a:t>
                      </a:r>
                      <a:endParaRPr lang="en-US" sz="1000"/>
                    </a:p>
                  </a:txBody>
                  <a:tcPr/>
                </a:tc>
                <a:tc>
                  <a:txBody>
                    <a:bodyPr/>
                    <a:lstStyle/>
                    <a:p>
                      <a:r>
                        <a:rPr lang="en-US" sz="1000"/>
                        <a:t>1347</a:t>
                      </a:r>
                      <a:endParaRPr lang="en-US" sz="1000"/>
                    </a:p>
                  </a:txBody>
                  <a:tcPr/>
                </a:tc>
                <a:extLst>
                  <a:ext uri="{0D108BD9-81ED-4DB2-BD59-A6C34878D82A}">
                    <a16:rowId xmlns:a16="http://schemas.microsoft.com/office/drawing/2014/main" val="2185849826"/>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1171</a:t>
                      </a:r>
                      <a:endParaRPr lang="en-US" sz="1000"/>
                    </a:p>
                  </a:txBody>
                  <a:tcPr/>
                </a:tc>
                <a:tc>
                  <a:txBody>
                    <a:bodyPr/>
                    <a:lstStyle/>
                    <a:p>
                      <a:r>
                        <a:rPr lang="en-US" sz="1000"/>
                        <a:t>22</a:t>
                      </a:r>
                      <a:endParaRPr lang="en-US" sz="1000"/>
                    </a:p>
                  </a:txBody>
                  <a:tcPr/>
                </a:tc>
                <a:tc>
                  <a:txBody>
                    <a:bodyPr/>
                    <a:lstStyle/>
                    <a:p>
                      <a:r>
                        <a:rPr lang="en-US" sz="1000"/>
                        <a:t>1193</a:t>
                      </a:r>
                      <a:endParaRPr lang="en-US" sz="1000"/>
                    </a:p>
                  </a:txBody>
                  <a:tcPr/>
                </a:tc>
                <a:extLst>
                  <a:ext uri="{0D108BD9-81ED-4DB2-BD59-A6C34878D82A}">
                    <a16:rowId xmlns:a16="http://schemas.microsoft.com/office/drawing/2014/main" val="120733555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286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41790111"/>
                    </a:ext>
                  </a:extLst>
                </a:gridCol>
                <a:gridCol w="1481328">
                  <a:extLst>
                    <a:ext uri="{9D8B030D-6E8A-4147-A177-3AD203B41FA5}">
                      <a16:colId xmlns:a16="http://schemas.microsoft.com/office/drawing/2014/main" val="2013014613"/>
                    </a:ext>
                  </a:extLst>
                </a:gridCol>
                <a:gridCol w="1481328">
                  <a:extLst>
                    <a:ext uri="{9D8B030D-6E8A-4147-A177-3AD203B41FA5}">
                      <a16:colId xmlns:a16="http://schemas.microsoft.com/office/drawing/2014/main" val="2769597406"/>
                    </a:ext>
                  </a:extLst>
                </a:gridCol>
                <a:gridCol w="1481328">
                  <a:extLst>
                    <a:ext uri="{9D8B030D-6E8A-4147-A177-3AD203B41FA5}">
                      <a16:colId xmlns:a16="http://schemas.microsoft.com/office/drawing/2014/main" val="3407852005"/>
                    </a:ext>
                  </a:extLst>
                </a:gridCol>
                <a:gridCol w="1481328">
                  <a:extLst>
                    <a:ext uri="{9D8B030D-6E8A-4147-A177-3AD203B41FA5}">
                      <a16:colId xmlns:a16="http://schemas.microsoft.com/office/drawing/2014/main" val="100847677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204667902"/>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433.33333333333</a:t>
                      </a:r>
                      <a:endParaRPr lang="en-US" sz="1000"/>
                    </a:p>
                  </a:txBody>
                  <a:tcPr/>
                </a:tc>
                <a:tc>
                  <a:txBody>
                    <a:bodyPr/>
                    <a:lstStyle/>
                    <a:p>
                      <a:r>
                        <a:rPr lang="en-US" sz="1000"/>
                        <a:t>10.333333333333</a:t>
                      </a:r>
                      <a:endParaRPr lang="en-US" sz="1000"/>
                    </a:p>
                  </a:txBody>
                  <a:tcPr/>
                </a:tc>
                <a:tc>
                  <a:txBody>
                    <a:bodyPr/>
                    <a:lstStyle/>
                    <a:p>
                      <a:r>
                        <a:rPr lang="en-US" sz="1000"/>
                        <a:t>443.66666666667</a:t>
                      </a:r>
                      <a:endParaRPr lang="en-US" sz="1000"/>
                    </a:p>
                  </a:txBody>
                  <a:tcPr/>
                </a:tc>
                <a:extLst>
                  <a:ext uri="{0D108BD9-81ED-4DB2-BD59-A6C34878D82A}">
                    <a16:rowId xmlns:a16="http://schemas.microsoft.com/office/drawing/2014/main" val="4217545733"/>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433.33333333333</a:t>
                      </a:r>
                      <a:endParaRPr lang="en-US" sz="1000"/>
                    </a:p>
                  </a:txBody>
                  <a:tcPr/>
                </a:tc>
                <a:tc>
                  <a:txBody>
                    <a:bodyPr/>
                    <a:lstStyle/>
                    <a:p>
                      <a:r>
                        <a:rPr lang="en-US" sz="1000"/>
                        <a:t>10.333333333333</a:t>
                      </a:r>
                      <a:endParaRPr lang="en-US" sz="1000"/>
                    </a:p>
                  </a:txBody>
                  <a:tcPr/>
                </a:tc>
                <a:tc>
                  <a:txBody>
                    <a:bodyPr/>
                    <a:lstStyle/>
                    <a:p>
                      <a:r>
                        <a:rPr lang="en-US" sz="1000"/>
                        <a:t>443.66666666667</a:t>
                      </a:r>
                      <a:endParaRPr lang="en-US" sz="1000"/>
                    </a:p>
                  </a:txBody>
                  <a:tcPr/>
                </a:tc>
                <a:extLst>
                  <a:ext uri="{0D108BD9-81ED-4DB2-BD59-A6C34878D82A}">
                    <a16:rowId xmlns:a16="http://schemas.microsoft.com/office/drawing/2014/main" val="667383133"/>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461</a:t>
                      </a:r>
                      <a:endParaRPr lang="en-US" sz="1000"/>
                    </a:p>
                  </a:txBody>
                  <a:tcPr/>
                </a:tc>
                <a:tc>
                  <a:txBody>
                    <a:bodyPr/>
                    <a:lstStyle/>
                    <a:p>
                      <a:r>
                        <a:rPr lang="en-US" sz="1000"/>
                        <a:t>17</a:t>
                      </a:r>
                      <a:endParaRPr lang="en-US" sz="1000"/>
                    </a:p>
                  </a:txBody>
                  <a:tcPr/>
                </a:tc>
                <a:tc>
                  <a:txBody>
                    <a:bodyPr/>
                    <a:lstStyle/>
                    <a:p>
                      <a:r>
                        <a:rPr lang="en-US" sz="1000"/>
                        <a:t>478</a:t>
                      </a:r>
                      <a:endParaRPr lang="en-US" sz="1000"/>
                    </a:p>
                  </a:txBody>
                  <a:tcPr/>
                </a:tc>
                <a:extLst>
                  <a:ext uri="{0D108BD9-81ED-4DB2-BD59-A6C34878D82A}">
                    <a16:rowId xmlns:a16="http://schemas.microsoft.com/office/drawing/2014/main" val="1784606298"/>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404</a:t>
                      </a:r>
                      <a:endParaRPr lang="en-US" sz="1000"/>
                    </a:p>
                  </a:txBody>
                  <a:tcPr/>
                </a:tc>
                <a:tc>
                  <a:txBody>
                    <a:bodyPr/>
                    <a:lstStyle/>
                    <a:p>
                      <a:r>
                        <a:rPr lang="en-US" sz="1000"/>
                        <a:t>2</a:t>
                      </a:r>
                      <a:endParaRPr lang="en-US" sz="1000"/>
                    </a:p>
                  </a:txBody>
                  <a:tcPr/>
                </a:tc>
                <a:tc>
                  <a:txBody>
                    <a:bodyPr/>
                    <a:lstStyle/>
                    <a:p>
                      <a:r>
                        <a:rPr lang="en-US" sz="1000"/>
                        <a:t>406</a:t>
                      </a:r>
                      <a:endParaRPr lang="en-US" sz="1000"/>
                    </a:p>
                  </a:txBody>
                  <a:tcPr/>
                </a:tc>
                <a:extLst>
                  <a:ext uri="{0D108BD9-81ED-4DB2-BD59-A6C34878D82A}">
                    <a16:rowId xmlns:a16="http://schemas.microsoft.com/office/drawing/2014/main" val="1975752545"/>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444</a:t>
                      </a:r>
                      <a:endParaRPr lang="en-US" sz="1000"/>
                    </a:p>
                  </a:txBody>
                  <a:tcPr/>
                </a:tc>
                <a:tc>
                  <a:txBody>
                    <a:bodyPr/>
                    <a:lstStyle/>
                    <a:p>
                      <a:r>
                        <a:rPr lang="en-US" sz="1000"/>
                        <a:t>8</a:t>
                      </a:r>
                      <a:endParaRPr lang="en-US" sz="1000"/>
                    </a:p>
                  </a:txBody>
                  <a:tcPr/>
                </a:tc>
                <a:tc>
                  <a:txBody>
                    <a:bodyPr/>
                    <a:lstStyle/>
                    <a:p>
                      <a:r>
                        <a:rPr lang="en-US" sz="1000"/>
                        <a:t>452</a:t>
                      </a:r>
                      <a:endParaRPr lang="en-US" sz="1000"/>
                    </a:p>
                  </a:txBody>
                  <a:tcPr/>
                </a:tc>
                <a:extLst>
                  <a:ext uri="{0D108BD9-81ED-4DB2-BD59-A6C34878D82A}">
                    <a16:rowId xmlns:a16="http://schemas.microsoft.com/office/drawing/2014/main" val="1238080094"/>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918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06492082"/>
                    </a:ext>
                  </a:extLst>
                </a:gridCol>
                <a:gridCol w="1481328">
                  <a:extLst>
                    <a:ext uri="{9D8B030D-6E8A-4147-A177-3AD203B41FA5}">
                      <a16:colId xmlns:a16="http://schemas.microsoft.com/office/drawing/2014/main" val="3355183380"/>
                    </a:ext>
                  </a:extLst>
                </a:gridCol>
                <a:gridCol w="1481328">
                  <a:extLst>
                    <a:ext uri="{9D8B030D-6E8A-4147-A177-3AD203B41FA5}">
                      <a16:colId xmlns:a16="http://schemas.microsoft.com/office/drawing/2014/main" val="3544983687"/>
                    </a:ext>
                  </a:extLst>
                </a:gridCol>
                <a:gridCol w="1481328">
                  <a:extLst>
                    <a:ext uri="{9D8B030D-6E8A-4147-A177-3AD203B41FA5}">
                      <a16:colId xmlns:a16="http://schemas.microsoft.com/office/drawing/2014/main" val="1278538587"/>
                    </a:ext>
                  </a:extLst>
                </a:gridCol>
                <a:gridCol w="1481328">
                  <a:extLst>
                    <a:ext uri="{9D8B030D-6E8A-4147-A177-3AD203B41FA5}">
                      <a16:colId xmlns:a16="http://schemas.microsoft.com/office/drawing/2014/main" val="325655792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135570141"/>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151</a:t>
                      </a:r>
                      <a:endParaRPr lang="en-US" sz="1000"/>
                    </a:p>
                  </a:txBody>
                  <a:tcPr/>
                </a:tc>
                <a:tc>
                  <a:txBody>
                    <a:bodyPr/>
                    <a:lstStyle/>
                    <a:p>
                      <a:r>
                        <a:rPr lang="en-US" sz="1000"/>
                        <a:t>0</a:t>
                      </a:r>
                      <a:endParaRPr lang="en-US" sz="1000"/>
                    </a:p>
                  </a:txBody>
                  <a:tcPr/>
                </a:tc>
                <a:tc>
                  <a:txBody>
                    <a:bodyPr/>
                    <a:lstStyle/>
                    <a:p>
                      <a:r>
                        <a:rPr lang="en-US" sz="1000"/>
                        <a:t>151</a:t>
                      </a:r>
                      <a:endParaRPr lang="en-US" sz="1000"/>
                    </a:p>
                  </a:txBody>
                  <a:tcPr/>
                </a:tc>
                <a:extLst>
                  <a:ext uri="{0D108BD9-81ED-4DB2-BD59-A6C34878D82A}">
                    <a16:rowId xmlns:a16="http://schemas.microsoft.com/office/drawing/2014/main" val="744081497"/>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113</a:t>
                      </a:r>
                      <a:endParaRPr lang="en-US" sz="1000"/>
                    </a:p>
                  </a:txBody>
                  <a:tcPr/>
                </a:tc>
                <a:tc>
                  <a:txBody>
                    <a:bodyPr/>
                    <a:lstStyle/>
                    <a:p>
                      <a:r>
                        <a:rPr lang="en-US" sz="1000"/>
                        <a:t>0</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2497148929"/>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113</a:t>
                      </a:r>
                      <a:endParaRPr lang="en-US" sz="1000"/>
                    </a:p>
                  </a:txBody>
                  <a:tcPr/>
                </a:tc>
                <a:tc>
                  <a:txBody>
                    <a:bodyPr/>
                    <a:lstStyle/>
                    <a:p>
                      <a:r>
                        <a:rPr lang="en-US" sz="1000"/>
                        <a:t>0</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2731239403"/>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168</a:t>
                      </a:r>
                      <a:endParaRPr lang="en-US" sz="1000"/>
                    </a:p>
                  </a:txBody>
                  <a:tcPr/>
                </a:tc>
                <a:tc>
                  <a:txBody>
                    <a:bodyPr/>
                    <a:lstStyle/>
                    <a:p>
                      <a:r>
                        <a:rPr lang="en-US" sz="1000"/>
                        <a:t>5</a:t>
                      </a:r>
                      <a:endParaRPr lang="en-US" sz="1000"/>
                    </a:p>
                  </a:txBody>
                  <a:tcPr/>
                </a:tc>
                <a:tc>
                  <a:txBody>
                    <a:bodyPr/>
                    <a:lstStyle/>
                    <a:p>
                      <a:r>
                        <a:rPr lang="en-US" sz="1000"/>
                        <a:t>173</a:t>
                      </a:r>
                      <a:endParaRPr lang="en-US" sz="1000"/>
                    </a:p>
                  </a:txBody>
                  <a:tcPr/>
                </a:tc>
                <a:extLst>
                  <a:ext uri="{0D108BD9-81ED-4DB2-BD59-A6C34878D82A}">
                    <a16:rowId xmlns:a16="http://schemas.microsoft.com/office/drawing/2014/main" val="782505357"/>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99</a:t>
                      </a:r>
                      <a:endParaRPr lang="en-US" sz="1000"/>
                    </a:p>
                  </a:txBody>
                  <a:tcPr/>
                </a:tc>
                <a:tc>
                  <a:txBody>
                    <a:bodyPr/>
                    <a:lstStyle/>
                    <a:p>
                      <a:r>
                        <a:rPr lang="en-US" sz="1000"/>
                        <a:t>0</a:t>
                      </a:r>
                      <a:endParaRPr lang="en-US" sz="1000"/>
                    </a:p>
                  </a:txBody>
                  <a:tcPr/>
                </a:tc>
                <a:tc>
                  <a:txBody>
                    <a:bodyPr/>
                    <a:lstStyle/>
                    <a:p>
                      <a:r>
                        <a:rPr lang="en-US" sz="1000"/>
                        <a:t>99</a:t>
                      </a:r>
                      <a:endParaRPr lang="en-US" sz="1000"/>
                    </a:p>
                  </a:txBody>
                  <a:tcPr/>
                </a:tc>
                <a:extLst>
                  <a:ext uri="{0D108BD9-81ED-4DB2-BD59-A6C34878D82A}">
                    <a16:rowId xmlns:a16="http://schemas.microsoft.com/office/drawing/2014/main" val="78074646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598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3057665"/>
                    </a:ext>
                  </a:extLst>
                </a:gridCol>
                <a:gridCol w="1481328">
                  <a:extLst>
                    <a:ext uri="{9D8B030D-6E8A-4147-A177-3AD203B41FA5}">
                      <a16:colId xmlns:a16="http://schemas.microsoft.com/office/drawing/2014/main" val="2835855361"/>
                    </a:ext>
                  </a:extLst>
                </a:gridCol>
                <a:gridCol w="1481328">
                  <a:extLst>
                    <a:ext uri="{9D8B030D-6E8A-4147-A177-3AD203B41FA5}">
                      <a16:colId xmlns:a16="http://schemas.microsoft.com/office/drawing/2014/main" val="824987485"/>
                    </a:ext>
                  </a:extLst>
                </a:gridCol>
                <a:gridCol w="1481328">
                  <a:extLst>
                    <a:ext uri="{9D8B030D-6E8A-4147-A177-3AD203B41FA5}">
                      <a16:colId xmlns:a16="http://schemas.microsoft.com/office/drawing/2014/main" val="2044814177"/>
                    </a:ext>
                  </a:extLst>
                </a:gridCol>
                <a:gridCol w="1481328">
                  <a:extLst>
                    <a:ext uri="{9D8B030D-6E8A-4147-A177-3AD203B41FA5}">
                      <a16:colId xmlns:a16="http://schemas.microsoft.com/office/drawing/2014/main" val="3664539134"/>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053212548"/>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1893264595"/>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2014122911"/>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264018257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895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6548774"/>
                    </a:ext>
                  </a:extLst>
                </a:gridCol>
                <a:gridCol w="1481328">
                  <a:extLst>
                    <a:ext uri="{9D8B030D-6E8A-4147-A177-3AD203B41FA5}">
                      <a16:colId xmlns:a16="http://schemas.microsoft.com/office/drawing/2014/main" val="2792465948"/>
                    </a:ext>
                  </a:extLst>
                </a:gridCol>
                <a:gridCol w="1481328">
                  <a:extLst>
                    <a:ext uri="{9D8B030D-6E8A-4147-A177-3AD203B41FA5}">
                      <a16:colId xmlns:a16="http://schemas.microsoft.com/office/drawing/2014/main" val="3276005340"/>
                    </a:ext>
                  </a:extLst>
                </a:gridCol>
                <a:gridCol w="1481328">
                  <a:extLst>
                    <a:ext uri="{9D8B030D-6E8A-4147-A177-3AD203B41FA5}">
                      <a16:colId xmlns:a16="http://schemas.microsoft.com/office/drawing/2014/main" val="224537564"/>
                    </a:ext>
                  </a:extLst>
                </a:gridCol>
                <a:gridCol w="1481328">
                  <a:extLst>
                    <a:ext uri="{9D8B030D-6E8A-4147-A177-3AD203B41FA5}">
                      <a16:colId xmlns:a16="http://schemas.microsoft.com/office/drawing/2014/main" val="283733483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856788516"/>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107.33333333333</a:t>
                      </a:r>
                      <a:endParaRPr lang="en-US" sz="1000"/>
                    </a:p>
                  </a:txBody>
                  <a:tcPr/>
                </a:tc>
                <a:tc>
                  <a:txBody>
                    <a:bodyPr/>
                    <a:lstStyle/>
                    <a:p>
                      <a:r>
                        <a:rPr lang="en-US" sz="1000"/>
                        <a:t>3</a:t>
                      </a:r>
                      <a:endParaRPr lang="en-US" sz="1000"/>
                    </a:p>
                  </a:txBody>
                  <a:tcPr/>
                </a:tc>
                <a:tc>
                  <a:txBody>
                    <a:bodyPr/>
                    <a:lstStyle/>
                    <a:p>
                      <a:r>
                        <a:rPr lang="en-US" sz="1000"/>
                        <a:t>110.33333333333</a:t>
                      </a:r>
                      <a:endParaRPr lang="en-US" sz="1000"/>
                    </a:p>
                  </a:txBody>
                  <a:tcPr/>
                </a:tc>
                <a:extLst>
                  <a:ext uri="{0D108BD9-81ED-4DB2-BD59-A6C34878D82A}">
                    <a16:rowId xmlns:a16="http://schemas.microsoft.com/office/drawing/2014/main" val="2180893349"/>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107.33333333333</a:t>
                      </a:r>
                      <a:endParaRPr lang="en-US" sz="1000"/>
                    </a:p>
                  </a:txBody>
                  <a:tcPr/>
                </a:tc>
                <a:tc>
                  <a:txBody>
                    <a:bodyPr/>
                    <a:lstStyle/>
                    <a:p>
                      <a:r>
                        <a:rPr lang="en-US" sz="1000"/>
                        <a:t>3</a:t>
                      </a:r>
                      <a:endParaRPr lang="en-US" sz="1000"/>
                    </a:p>
                  </a:txBody>
                  <a:tcPr/>
                </a:tc>
                <a:tc>
                  <a:txBody>
                    <a:bodyPr/>
                    <a:lstStyle/>
                    <a:p>
                      <a:r>
                        <a:rPr lang="en-US" sz="1000"/>
                        <a:t>110.33333333333</a:t>
                      </a:r>
                      <a:endParaRPr lang="en-US" sz="1000"/>
                    </a:p>
                  </a:txBody>
                  <a:tcPr/>
                </a:tc>
                <a:extLst>
                  <a:ext uri="{0D108BD9-81ED-4DB2-BD59-A6C34878D82A}">
                    <a16:rowId xmlns:a16="http://schemas.microsoft.com/office/drawing/2014/main" val="1095827027"/>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106</a:t>
                      </a:r>
                      <a:endParaRPr lang="en-US" sz="1000"/>
                    </a:p>
                  </a:txBody>
                  <a:tcPr/>
                </a:tc>
                <a:tc>
                  <a:txBody>
                    <a:bodyPr/>
                    <a:lstStyle/>
                    <a:p>
                      <a:r>
                        <a:rPr lang="en-US" sz="1000"/>
                        <a:t>4.5</a:t>
                      </a:r>
                      <a:endParaRPr lang="en-US" sz="1000"/>
                    </a:p>
                  </a:txBody>
                  <a:tcPr/>
                </a:tc>
                <a:tc>
                  <a:txBody>
                    <a:bodyPr/>
                    <a:lstStyle/>
                    <a:p>
                      <a:r>
                        <a:rPr lang="en-US" sz="1000"/>
                        <a:t>110.5</a:t>
                      </a:r>
                      <a:endParaRPr lang="en-US" sz="1000"/>
                    </a:p>
                  </a:txBody>
                  <a:tcPr/>
                </a:tc>
                <a:extLst>
                  <a:ext uri="{0D108BD9-81ED-4DB2-BD59-A6C34878D82A}">
                    <a16:rowId xmlns:a16="http://schemas.microsoft.com/office/drawing/2014/main" val="1518425864"/>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110</a:t>
                      </a:r>
                      <a:endParaRPr lang="en-US" sz="1000"/>
                    </a:p>
                  </a:txBody>
                  <a:tcPr/>
                </a:tc>
                <a:tc>
                  <a:txBody>
                    <a:bodyPr/>
                    <a:lstStyle/>
                    <a:p>
                      <a:r>
                        <a:rPr lang="en-US" sz="1000"/>
                        <a:t>0</a:t>
                      </a:r>
                      <a:endParaRPr lang="en-US" sz="1000"/>
                    </a:p>
                  </a:txBody>
                  <a:tcPr/>
                </a:tc>
                <a:tc>
                  <a:txBody>
                    <a:bodyPr/>
                    <a:lstStyle/>
                    <a:p>
                      <a:r>
                        <a:rPr lang="en-US" sz="1000"/>
                        <a:t>110</a:t>
                      </a:r>
                      <a:endParaRPr lang="en-US" sz="1000"/>
                    </a:p>
                  </a:txBody>
                  <a:tcPr/>
                </a:tc>
                <a:extLst>
                  <a:ext uri="{0D108BD9-81ED-4DB2-BD59-A6C34878D82A}">
                    <a16:rowId xmlns:a16="http://schemas.microsoft.com/office/drawing/2014/main" val="99575309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7749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634</Words>
  <Application>Microsoft Office PowerPoint</Application>
  <PresentationFormat>On-screen Show (4:3)</PresentationFormat>
  <Paragraphs>344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IG - Social Media Newsletter</vt:lpstr>
      <vt:lpstr>Key Metrics Table</vt:lpstr>
      <vt:lpstr>Followers Distribution</vt:lpstr>
      <vt:lpstr>Interactions Distribution</vt:lpstr>
      <vt:lpstr>Interaction Rate</vt:lpstr>
      <vt:lpstr>Interaction Rate By Weekday</vt:lpstr>
      <vt:lpstr>Posts Table - 1 of 3</vt:lpstr>
      <vt:lpstr>Posts Table - 2 of 3</vt:lpstr>
      <vt:lpstr>Posts Table - 3 of 3</vt:lpstr>
      <vt:lpstr>Hashtag Detection</vt:lpstr>
      <vt:lpstr>Hashtag Detection</vt:lpstr>
      <vt:lpstr>Hashtag Detection</vt:lpstr>
      <vt:lpstr>Hashtag Detection</vt:lpstr>
      <vt:lpstr>Hashtag Detection</vt:lpstr>
      <vt:lpstr>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2016-12-19T10:43:14Z</dcterms:created>
  <dcterms:modified xsi:type="dcterms:W3CDTF">2016-12-19T10:43:44Z</dcterms:modified>
</cp:coreProperties>
</file>