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3"/>
      <p:bold r:id="rId24"/>
      <p:italic r:id="rId25"/>
      <p:boldItalic r:id="rId2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Sheet1!$A$1:$I$1</c:f>
              <c:strCache>
                <c:ptCount val="9"/>
                <c:pt idx="0">
                  <c:v>Kuwait Finance House ( KFH )</c:v>
                </c:pt>
                <c:pt idx="1">
                  <c:v>Kuwait International Bank بنك الكويت الدولي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</c:strCache>
            </c:strRef>
          </c:cat>
          <c:val>
            <c:numRef>
              <c:f>Sheet1!$A$2:$I$2</c:f>
              <c:numCache>
                <c:formatCode>General</c:formatCode>
                <c:ptCount val="9"/>
                <c:pt idx="0">
                  <c:v>170372</c:v>
                </c:pt>
                <c:pt idx="1">
                  <c:v>45959</c:v>
                </c:pt>
                <c:pt idx="2">
                  <c:v>16415</c:v>
                </c:pt>
                <c:pt idx="3">
                  <c:v>165648</c:v>
                </c:pt>
                <c:pt idx="4">
                  <c:v>98200</c:v>
                </c:pt>
                <c:pt idx="5">
                  <c:v>21103</c:v>
                </c:pt>
                <c:pt idx="6">
                  <c:v>7317</c:v>
                </c:pt>
                <c:pt idx="7">
                  <c:v>10543</c:v>
                </c:pt>
                <c:pt idx="8">
                  <c:v>8796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09F-4FC2-B2BE-697D41ABF8C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Kuwait Finance House ( KFH 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9/12/2016</c:v>
                </c:pt>
                <c:pt idx="1">
                  <c:v>10/12/2016</c:v>
                </c:pt>
                <c:pt idx="2">
                  <c:v>11/12/2016</c:v>
                </c:pt>
                <c:pt idx="3">
                  <c:v>12/12/2016</c:v>
                </c:pt>
                <c:pt idx="4">
                  <c:v>13/12/2016</c:v>
                </c:pt>
                <c:pt idx="5">
                  <c:v>14/12/2016</c:v>
                </c:pt>
                <c:pt idx="6">
                  <c:v>15/12/2016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3.4983279178427001E-2</c:v>
                </c:pt>
                <c:pt idx="1">
                  <c:v>2.0140390368154001E-2</c:v>
                </c:pt>
                <c:pt idx="2">
                  <c:v>1.8787760439782E-2</c:v>
                </c:pt>
                <c:pt idx="3">
                  <c:v>2.0394530718891999E-2</c:v>
                </c:pt>
                <c:pt idx="4">
                  <c:v>1.7953745482034E-2</c:v>
                </c:pt>
                <c:pt idx="5">
                  <c:v>2.2418614529621999E-2</c:v>
                </c:pt>
                <c:pt idx="6">
                  <c:v>2.1804595465823001E-2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73D-4953-826F-8AF0C249D1C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Kuwait International Bank بنك الكويت الدولي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9/12/2016</c:v>
                </c:pt>
                <c:pt idx="1">
                  <c:v>10/12/2016</c:v>
                </c:pt>
                <c:pt idx="2">
                  <c:v>11/12/2016</c:v>
                </c:pt>
                <c:pt idx="3">
                  <c:v>12/12/2016</c:v>
                </c:pt>
                <c:pt idx="4">
                  <c:v>13/12/2016</c:v>
                </c:pt>
                <c:pt idx="5">
                  <c:v>14/12/2016</c:v>
                </c:pt>
                <c:pt idx="6">
                  <c:v>15/12/2016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3.2692559173531997E-2</c:v>
                </c:pt>
                <c:pt idx="1">
                  <c:v>0</c:v>
                </c:pt>
                <c:pt idx="2">
                  <c:v>0</c:v>
                </c:pt>
                <c:pt idx="3">
                  <c:v>3.7045915143062998E-2</c:v>
                </c:pt>
                <c:pt idx="4">
                  <c:v>2.3968274720007E-2</c:v>
                </c:pt>
                <c:pt idx="5">
                  <c:v>2.6140943252369001E-2</c:v>
                </c:pt>
                <c:pt idx="6">
                  <c:v>1.5245562452358001E-2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73D-4953-826F-8AF0C249D1C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Bank Boubyan - Official Page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9/12/2016</c:v>
                </c:pt>
                <c:pt idx="1">
                  <c:v>10/12/2016</c:v>
                </c:pt>
                <c:pt idx="2">
                  <c:v>11/12/2016</c:v>
                </c:pt>
                <c:pt idx="3">
                  <c:v>12/12/2016</c:v>
                </c:pt>
                <c:pt idx="4">
                  <c:v>13/12/2016</c:v>
                </c:pt>
                <c:pt idx="5">
                  <c:v>14/12/2016</c:v>
                </c:pt>
                <c:pt idx="6">
                  <c:v>15/12/2016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73D-4953-826F-8AF0C249D1C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NBKGroup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9/12/2016</c:v>
                </c:pt>
                <c:pt idx="1">
                  <c:v>10/12/2016</c:v>
                </c:pt>
                <c:pt idx="2">
                  <c:v>11/12/2016</c:v>
                </c:pt>
                <c:pt idx="3">
                  <c:v>12/12/2016</c:v>
                </c:pt>
                <c:pt idx="4">
                  <c:v>13/12/2016</c:v>
                </c:pt>
                <c:pt idx="5">
                  <c:v>14/12/2016</c:v>
                </c:pt>
                <c:pt idx="6">
                  <c:v>15/12/2016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2.2096591288106E-2</c:v>
                </c:pt>
                <c:pt idx="1">
                  <c:v>8.7318268852950003E-3</c:v>
                </c:pt>
                <c:pt idx="2">
                  <c:v>1.6334683667182999E-2</c:v>
                </c:pt>
                <c:pt idx="3">
                  <c:v>1.3167701863354E-2</c:v>
                </c:pt>
                <c:pt idx="4">
                  <c:v>3.3250516828685003E-2</c:v>
                </c:pt>
                <c:pt idx="5">
                  <c:v>1.8723301958318998E-2</c:v>
                </c:pt>
                <c:pt idx="6">
                  <c:v>1.2347733183876001E-2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B73D-4953-826F-8AF0C249D1C0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Gulf Bank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9/12/2016</c:v>
                </c:pt>
                <c:pt idx="1">
                  <c:v>10/12/2016</c:v>
                </c:pt>
                <c:pt idx="2">
                  <c:v>11/12/2016</c:v>
                </c:pt>
                <c:pt idx="3">
                  <c:v>12/12/2016</c:v>
                </c:pt>
                <c:pt idx="4">
                  <c:v>13/12/2016</c:v>
                </c:pt>
                <c:pt idx="5">
                  <c:v>14/12/2016</c:v>
                </c:pt>
                <c:pt idx="6">
                  <c:v>15/12/2016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1.8682128675708998E-2</c:v>
                </c:pt>
                <c:pt idx="3">
                  <c:v>2.1397784819799998E-2</c:v>
                </c:pt>
                <c:pt idx="4">
                  <c:v>3.4640502898595001E-2</c:v>
                </c:pt>
                <c:pt idx="5">
                  <c:v>1.3752916127586E-2</c:v>
                </c:pt>
                <c:pt idx="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B73D-4953-826F-8AF0C249D1C0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Warba Bank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9/12/2016</c:v>
                </c:pt>
                <c:pt idx="1">
                  <c:v>10/12/2016</c:v>
                </c:pt>
                <c:pt idx="2">
                  <c:v>11/12/2016</c:v>
                </c:pt>
                <c:pt idx="3">
                  <c:v>12/12/2016</c:v>
                </c:pt>
                <c:pt idx="4">
                  <c:v>13/12/2016</c:v>
                </c:pt>
                <c:pt idx="5">
                  <c:v>14/12/2016</c:v>
                </c:pt>
                <c:pt idx="6">
                  <c:v>15/12/2016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2.1337126600284001E-2</c:v>
                </c:pt>
                <c:pt idx="1">
                  <c:v>4.5833135776714003E-2</c:v>
                </c:pt>
                <c:pt idx="2">
                  <c:v>4.5045045045045001E-2</c:v>
                </c:pt>
                <c:pt idx="3">
                  <c:v>4.6237018068004003E-2</c:v>
                </c:pt>
                <c:pt idx="4">
                  <c:v>2.6559165283377002E-2</c:v>
                </c:pt>
                <c:pt idx="5">
                  <c:v>3.1618053908782001E-2</c:v>
                </c:pt>
                <c:pt idx="6">
                  <c:v>4.2680324370464998E-2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B73D-4953-826F-8AF0C249D1C0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Commercial Bank of Kuwait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9/12/2016</c:v>
                </c:pt>
                <c:pt idx="1">
                  <c:v>10/12/2016</c:v>
                </c:pt>
                <c:pt idx="2">
                  <c:v>11/12/2016</c:v>
                </c:pt>
                <c:pt idx="3">
                  <c:v>12/12/2016</c:v>
                </c:pt>
                <c:pt idx="4">
                  <c:v>13/12/2016</c:v>
                </c:pt>
                <c:pt idx="5">
                  <c:v>14/12/2016</c:v>
                </c:pt>
                <c:pt idx="6">
                  <c:v>15/12/2016</c:v>
                </c:pt>
              </c:strCache>
            </c:strRef>
          </c:cat>
          <c:val>
            <c:numRef>
              <c:f>Sheet1!$H$2:$H$8</c:f>
              <c:numCache>
                <c:formatCode>General</c:formatCode>
                <c:ptCount val="7"/>
                <c:pt idx="0">
                  <c:v>0.13271096467143001</c:v>
                </c:pt>
                <c:pt idx="1">
                  <c:v>6.5202470830473994E-2</c:v>
                </c:pt>
                <c:pt idx="2">
                  <c:v>0.18386388583974</c:v>
                </c:pt>
                <c:pt idx="3">
                  <c:v>0.22398976046808999</c:v>
                </c:pt>
                <c:pt idx="4">
                  <c:v>9.9369517543860003E-2</c:v>
                </c:pt>
                <c:pt idx="5">
                  <c:v>0.21637907422624</c:v>
                </c:pt>
                <c:pt idx="6">
                  <c:v>0.10606267962228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B73D-4953-826F-8AF0C249D1C0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Al Ahli Bank of Kuwait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9/12/2016</c:v>
                </c:pt>
                <c:pt idx="1">
                  <c:v>10/12/2016</c:v>
                </c:pt>
                <c:pt idx="2">
                  <c:v>11/12/2016</c:v>
                </c:pt>
                <c:pt idx="3">
                  <c:v>12/12/2016</c:v>
                </c:pt>
                <c:pt idx="4">
                  <c:v>13/12/2016</c:v>
                </c:pt>
                <c:pt idx="5">
                  <c:v>14/12/2016</c:v>
                </c:pt>
                <c:pt idx="6">
                  <c:v>15/12/2016</c:v>
                </c:pt>
              </c:strCache>
            </c:strRef>
          </c:cat>
          <c:val>
            <c:numRef>
              <c:f>Sheet1!$I$2:$I$8</c:f>
              <c:numCache>
                <c:formatCode>General</c:formatCode>
                <c:ptCount val="7"/>
                <c:pt idx="0">
                  <c:v>4.8885412592881997E-2</c:v>
                </c:pt>
                <c:pt idx="1">
                  <c:v>3.8986354775828E-2</c:v>
                </c:pt>
                <c:pt idx="2">
                  <c:v>7.7722724181483002E-2</c:v>
                </c:pt>
                <c:pt idx="3">
                  <c:v>3.2287227172929998E-2</c:v>
                </c:pt>
                <c:pt idx="4">
                  <c:v>2.4126616483304001E-2</c:v>
                </c:pt>
                <c:pt idx="5">
                  <c:v>3.8457840592250998E-2</c:v>
                </c:pt>
                <c:pt idx="6">
                  <c:v>4.5528611137736E-2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B73D-4953-826F-8AF0C249D1C0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Burgan Bank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9/12/2016</c:v>
                </c:pt>
                <c:pt idx="1">
                  <c:v>10/12/2016</c:v>
                </c:pt>
                <c:pt idx="2">
                  <c:v>11/12/2016</c:v>
                </c:pt>
                <c:pt idx="3">
                  <c:v>12/12/2016</c:v>
                </c:pt>
                <c:pt idx="4">
                  <c:v>13/12/2016</c:v>
                </c:pt>
                <c:pt idx="5">
                  <c:v>14/12/2016</c:v>
                </c:pt>
                <c:pt idx="6">
                  <c:v>15/12/2016</c:v>
                </c:pt>
              </c:strCache>
            </c:strRef>
          </c:cat>
          <c:val>
            <c:numRef>
              <c:f>Sheet1!$J$2:$J$8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3.4238758274367002E-2</c:v>
                </c:pt>
                <c:pt idx="3">
                  <c:v>0</c:v>
                </c:pt>
                <c:pt idx="4">
                  <c:v>3.4207525655644E-2</c:v>
                </c:pt>
                <c:pt idx="5">
                  <c:v>3.4188034188033997E-2</c:v>
                </c:pt>
                <c:pt idx="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B73D-4953-826F-8AF0C249D1C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5330896"/>
        <c:axId val="265328928"/>
      </c:lineChart>
      <c:catAx>
        <c:axId val="2653308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5328928"/>
        <c:crosses val="autoZero"/>
        <c:auto val="1"/>
        <c:lblAlgn val="ctr"/>
        <c:lblOffset val="100"/>
        <c:noMultiLvlLbl val="0"/>
      </c:catAx>
      <c:valAx>
        <c:axId val="2653289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53308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Kuwait Finance House ( KFH )</c:v>
                </c:pt>
                <c:pt idx="1">
                  <c:v>Kuwait International Bank بنك الكويت الدولي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37</c:v>
                </c:pt>
                <c:pt idx="1">
                  <c:v>3</c:v>
                </c:pt>
                <c:pt idx="2">
                  <c:v>0</c:v>
                </c:pt>
                <c:pt idx="3">
                  <c:v>67</c:v>
                </c:pt>
                <c:pt idx="4">
                  <c:v>0</c:v>
                </c:pt>
                <c:pt idx="5">
                  <c:v>9</c:v>
                </c:pt>
                <c:pt idx="6">
                  <c:v>84</c:v>
                </c:pt>
                <c:pt idx="7">
                  <c:v>9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A87-422F-B7BB-BE74770E1AC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Kuwait Finance House ( KFH )</c:v>
                </c:pt>
                <c:pt idx="1">
                  <c:v>Kuwait International Bank بنك الكويت الدولي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</c:strCache>
            </c:strRef>
          </c:cat>
          <c:val>
            <c:numRef>
              <c:f>Sheet1!$C$2:$C$10</c:f>
              <c:numCache>
                <c:formatCode>General</c:formatCode>
                <c:ptCount val="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A87-422F-B7BB-BE74770E1AC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Kuwait Finance House ( KFH )</c:v>
                </c:pt>
                <c:pt idx="1">
                  <c:v>Kuwait International Bank بنك الكويت الدولي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</c:strCache>
            </c:strRef>
          </c:cat>
          <c:val>
            <c:numRef>
              <c:f>Sheet1!$D$2:$D$10</c:f>
              <c:numCache>
                <c:formatCode>General</c:formatCode>
                <c:ptCount val="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A87-422F-B7BB-BE74770E1AC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Kuwait Finance House ( KFH )</c:v>
                </c:pt>
                <c:pt idx="1">
                  <c:v>Kuwait International Bank بنك الكويت الدولي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</c:strCache>
            </c:strRef>
          </c:cat>
          <c:val>
            <c:numRef>
              <c:f>Sheet1!$E$2:$E$10</c:f>
              <c:numCache>
                <c:formatCode>General</c:formatCode>
                <c:ptCount val="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A87-422F-B7BB-BE74770E1ACF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Kuwait Finance House ( KFH )</c:v>
                </c:pt>
                <c:pt idx="1">
                  <c:v>Kuwait International Bank بنك الكويت الدولي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</c:strCache>
            </c:strRef>
          </c:cat>
          <c:val>
            <c:numRef>
              <c:f>Sheet1!$F$2:$F$10</c:f>
              <c:numCache>
                <c:formatCode>General</c:formatCode>
                <c:ptCount val="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A87-422F-B7BB-BE74770E1ACF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Kuwait Finance House ( KFH )</c:v>
                </c:pt>
                <c:pt idx="1">
                  <c:v>Kuwait International Bank بنك الكويت الدولي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</c:strCache>
            </c:strRef>
          </c:cat>
          <c:val>
            <c:numRef>
              <c:f>Sheet1!$G$2:$G$10</c:f>
              <c:numCache>
                <c:formatCode>General</c:formatCode>
                <c:ptCount val="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1A87-422F-B7BB-BE74770E1ACF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Kuwait Finance House ( KFH )</c:v>
                </c:pt>
                <c:pt idx="1">
                  <c:v>Kuwait International Bank بنك الكويت الدولي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</c:strCache>
            </c:strRef>
          </c:cat>
          <c:val>
            <c:numRef>
              <c:f>Sheet1!$H$2:$H$10</c:f>
              <c:numCache>
                <c:formatCode>General</c:formatCode>
                <c:ptCount val="9"/>
                <c:pt idx="0">
                  <c:v>2</c:v>
                </c:pt>
                <c:pt idx="1">
                  <c:v>0</c:v>
                </c:pt>
                <c:pt idx="2">
                  <c:v>0</c:v>
                </c:pt>
                <c:pt idx="3">
                  <c:v>12</c:v>
                </c:pt>
                <c:pt idx="4">
                  <c:v>0</c:v>
                </c:pt>
                <c:pt idx="5">
                  <c:v>0</c:v>
                </c:pt>
                <c:pt idx="6">
                  <c:v>21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1A87-422F-B7BB-BE74770E1ACF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Kuwait Finance House ( KFH )</c:v>
                </c:pt>
                <c:pt idx="1">
                  <c:v>Kuwait International Bank بنك الكويت الدولي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</c:strCache>
            </c:strRef>
          </c:cat>
          <c:val>
            <c:numRef>
              <c:f>Sheet1!$I$2:$I$10</c:f>
              <c:numCache>
                <c:formatCode>General</c:formatCode>
                <c:ptCount val="9"/>
                <c:pt idx="0">
                  <c:v>4</c:v>
                </c:pt>
                <c:pt idx="1">
                  <c:v>0</c:v>
                </c:pt>
                <c:pt idx="2">
                  <c:v>0</c:v>
                </c:pt>
                <c:pt idx="3">
                  <c:v>2</c:v>
                </c:pt>
                <c:pt idx="4">
                  <c:v>0</c:v>
                </c:pt>
                <c:pt idx="5">
                  <c:v>3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1A87-422F-B7BB-BE74770E1AC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65330568"/>
        <c:axId val="265327288"/>
      </c:barChart>
      <c:catAx>
        <c:axId val="2653305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5327288"/>
        <c:crosses val="autoZero"/>
        <c:auto val="1"/>
        <c:lblAlgn val="ctr"/>
        <c:lblOffset val="100"/>
        <c:noMultiLvlLbl val="0"/>
      </c:catAx>
      <c:valAx>
        <c:axId val="265327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53305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Kuwait Finance House ( KFH 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8.4129630064408E-3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FF2-42AE-A14E-A4F82E158B1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Kuwait International Bank بنك الكويت الدولي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6.5275571705216001E-3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FF2-42AE-A14E-A4F82E158B1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Bank Boubyan - Official Page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FF2-42AE-A14E-A4F82E158B1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NBKGroup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5.0106249396309997E-3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FF2-42AE-A14E-A4F82E158B1E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Gulf Bank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FF2-42AE-A14E-A4F82E158B1E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Warba Bank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1.8954650997489001E-2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5FF2-42AE-A14E-A4F82E158B1E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Commercial Bank of Kuwait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Sheet1!$H$2:$H$8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0.28973623069563997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5FF2-42AE-A14E-A4F82E158B1E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Al Ahli Bank of Kuwait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Sheet1!$I$2:$I$8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4.2682348477663001E-2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5FF2-42AE-A14E-A4F82E158B1E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Burgan Bank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Sheet1!$J$2:$J$8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5FF2-42AE-A14E-A4F82E158B1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3760992"/>
        <c:axId val="273756728"/>
      </c:barChart>
      <c:catAx>
        <c:axId val="2737609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756728"/>
        <c:crosses val="autoZero"/>
        <c:auto val="1"/>
        <c:lblAlgn val="ctr"/>
        <c:lblOffset val="100"/>
        <c:noMultiLvlLbl val="0"/>
      </c:catAx>
      <c:valAx>
        <c:axId val="2737567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760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Kuwait Finance House ( KFH 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76</c:v>
                </c:pt>
                <c:pt idx="1">
                  <c:v>0</c:v>
                </c:pt>
                <c:pt idx="2">
                  <c:v>0</c:v>
                </c:pt>
                <c:pt idx="3">
                  <c:v>180</c:v>
                </c:pt>
                <c:pt idx="4">
                  <c:v>196</c:v>
                </c:pt>
                <c:pt idx="5">
                  <c:v>186</c:v>
                </c:pt>
                <c:pt idx="6">
                  <c:v>211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5D5-4864-9C19-941DAA2FD7B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Kuwait International Bank بنك الكويت الدولي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5</c:v>
                </c:pt>
                <c:pt idx="4">
                  <c:v>4</c:v>
                </c:pt>
                <c:pt idx="5">
                  <c:v>22</c:v>
                </c:pt>
                <c:pt idx="6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5D5-4864-9C19-941DAA2FD7B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Bank Boubyan - Official Page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-2</c:v>
                </c:pt>
                <c:pt idx="1">
                  <c:v>0</c:v>
                </c:pt>
                <c:pt idx="2">
                  <c:v>0</c:v>
                </c:pt>
                <c:pt idx="3">
                  <c:v>2</c:v>
                </c:pt>
                <c:pt idx="4">
                  <c:v>3</c:v>
                </c:pt>
                <c:pt idx="5">
                  <c:v>2</c:v>
                </c:pt>
                <c:pt idx="6">
                  <c:v>-1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5D5-4864-9C19-941DAA2FD7B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NBKGroup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141</c:v>
                </c:pt>
                <c:pt idx="1">
                  <c:v>0</c:v>
                </c:pt>
                <c:pt idx="2">
                  <c:v>0</c:v>
                </c:pt>
                <c:pt idx="3">
                  <c:v>676</c:v>
                </c:pt>
                <c:pt idx="4">
                  <c:v>660</c:v>
                </c:pt>
                <c:pt idx="5">
                  <c:v>705</c:v>
                </c:pt>
                <c:pt idx="6">
                  <c:v>815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5D5-4864-9C19-941DAA2FD7BD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Gulf Bank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2</c:v>
                </c:pt>
                <c:pt idx="1">
                  <c:v>0</c:v>
                </c:pt>
                <c:pt idx="2">
                  <c:v>0</c:v>
                </c:pt>
                <c:pt idx="3">
                  <c:v>13</c:v>
                </c:pt>
                <c:pt idx="4">
                  <c:v>3</c:v>
                </c:pt>
                <c:pt idx="5">
                  <c:v>11</c:v>
                </c:pt>
                <c:pt idx="6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5D5-4864-9C19-941DAA2FD7BD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Warba Bank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2</c:v>
                </c:pt>
                <c:pt idx="4">
                  <c:v>3</c:v>
                </c:pt>
                <c:pt idx="5">
                  <c:v>9</c:v>
                </c:pt>
                <c:pt idx="6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D5D5-4864-9C19-941DAA2FD7BD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Commercial Bank of Kuwait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Sheet1!$H$2:$H$8</c:f>
              <c:numCache>
                <c:formatCode>General</c:formatCode>
                <c:ptCount val="7"/>
                <c:pt idx="0">
                  <c:v>6</c:v>
                </c:pt>
                <c:pt idx="1">
                  <c:v>0</c:v>
                </c:pt>
                <c:pt idx="2">
                  <c:v>0</c:v>
                </c:pt>
                <c:pt idx="3">
                  <c:v>2</c:v>
                </c:pt>
                <c:pt idx="4">
                  <c:v>6</c:v>
                </c:pt>
                <c:pt idx="5">
                  <c:v>1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D5D5-4864-9C19-941DAA2FD7BD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Al Ahli Bank of Kuwait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Sheet1!$I$2:$I$8</c:f>
              <c:numCache>
                <c:formatCode>General</c:formatCode>
                <c:ptCount val="7"/>
                <c:pt idx="0">
                  <c:v>14</c:v>
                </c:pt>
                <c:pt idx="1">
                  <c:v>0</c:v>
                </c:pt>
                <c:pt idx="2">
                  <c:v>0</c:v>
                </c:pt>
                <c:pt idx="3">
                  <c:v>30</c:v>
                </c:pt>
                <c:pt idx="4">
                  <c:v>32</c:v>
                </c:pt>
                <c:pt idx="5">
                  <c:v>30</c:v>
                </c:pt>
                <c:pt idx="6">
                  <c:v>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D5D5-4864-9C19-941DAA2FD7BD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Burgan Bank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Sheet1!$J$2:$J$8</c:f>
              <c:numCache>
                <c:formatCode>General</c:formatCode>
                <c:ptCount val="7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3</c:v>
                </c:pt>
                <c:pt idx="4">
                  <c:v>5</c:v>
                </c:pt>
                <c:pt idx="5">
                  <c:v>6</c:v>
                </c:pt>
                <c:pt idx="6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D5D5-4864-9C19-941DAA2FD7B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3754104"/>
        <c:axId val="273761648"/>
      </c:barChart>
      <c:catAx>
        <c:axId val="2737541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761648"/>
        <c:crosses val="autoZero"/>
        <c:auto val="1"/>
        <c:lblAlgn val="ctr"/>
        <c:lblOffset val="100"/>
        <c:noMultiLvlLbl val="0"/>
      </c:catAx>
      <c:valAx>
        <c:axId val="2737616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7541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Kuwait Finance House ( KFH )</c:v>
                </c:pt>
                <c:pt idx="1">
                  <c:v>Kuwait International Bank بنك الكويت الدولي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DA7-4135-B993-F9C7A9E1827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Kuwait Finance House ( KFH )</c:v>
                </c:pt>
                <c:pt idx="1">
                  <c:v>Kuwait International Bank بنك الكويت الدولي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</c:strCache>
            </c:strRef>
          </c:cat>
          <c:val>
            <c:numRef>
              <c:f>Sheet1!$C$2:$C$10</c:f>
              <c:numCache>
                <c:formatCode>General</c:formatCode>
                <c:ptCount val="9"/>
                <c:pt idx="0">
                  <c:v>2</c:v>
                </c:pt>
                <c:pt idx="1">
                  <c:v>1</c:v>
                </c:pt>
                <c:pt idx="2">
                  <c:v>0</c:v>
                </c:pt>
                <c:pt idx="3">
                  <c:v>8</c:v>
                </c:pt>
                <c:pt idx="4">
                  <c:v>0</c:v>
                </c:pt>
                <c:pt idx="5">
                  <c:v>3</c:v>
                </c:pt>
                <c:pt idx="6">
                  <c:v>5</c:v>
                </c:pt>
                <c:pt idx="7">
                  <c:v>2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DA7-4135-B993-F9C7A9E1827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Kuwait Finance House ( KFH )</c:v>
                </c:pt>
                <c:pt idx="1">
                  <c:v>Kuwait International Bank بنك الكويت الدولي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</c:strCache>
            </c:strRef>
          </c:cat>
          <c:val>
            <c:numRef>
              <c:f>Sheet1!$D$2:$D$10</c:f>
              <c:numCache>
                <c:formatCode>General</c:formatCode>
                <c:ptCount val="9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DA7-4135-B993-F9C7A9E1827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73767552"/>
        <c:axId val="265324008"/>
      </c:barChart>
      <c:catAx>
        <c:axId val="2737675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5324008"/>
        <c:crosses val="autoZero"/>
        <c:auto val="1"/>
        <c:lblAlgn val="ctr"/>
        <c:lblOffset val="100"/>
        <c:noMultiLvlLbl val="0"/>
      </c:catAx>
      <c:valAx>
        <c:axId val="265324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767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Kuwait Finance House ( KFH 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1.1152067241096001E-2</c:v>
                </c:pt>
                <c:pt idx="3">
                  <c:v>0</c:v>
                </c:pt>
                <c:pt idx="4">
                  <c:v>2.9347545371305002E-3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250-44F2-AB1F-25362C6A119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Kuwait International Bank بنك الكويت الدولي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6.5275571705216001E-3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250-44F2-AB1F-25362C6A119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Bank Boubyan - Official Page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250-44F2-AB1F-25362C6A119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NBKGroup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0</c:v>
                </c:pt>
                <c:pt idx="1">
                  <c:v>1.2073795035254999E-3</c:v>
                </c:pt>
                <c:pt idx="2">
                  <c:v>6.1123587365981003E-3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250-44F2-AB1F-25362C6A1191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Gulf Bank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250-44F2-AB1F-25362C6A1191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Warba Bank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1.8954650997489001E-2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A250-44F2-AB1F-25362C6A1191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Commercial Bank of Kuwait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Sheet1!$H$2:$H$8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0.28973623069563997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A250-44F2-AB1F-25362C6A1191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Al Ahli Bank of Kuwait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Sheet1!$I$2:$I$8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4.2682348477663001E-2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A250-44F2-AB1F-25362C6A1191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Burgan Bank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Sheet1!$J$2:$J$8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A250-44F2-AB1F-25362C6A119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8377008"/>
        <c:axId val="278375368"/>
      </c:barChart>
      <c:catAx>
        <c:axId val="2783770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375368"/>
        <c:crosses val="autoZero"/>
        <c:auto val="1"/>
        <c:lblAlgn val="ctr"/>
        <c:lblOffset val="100"/>
        <c:noMultiLvlLbl val="0"/>
      </c:catAx>
      <c:valAx>
        <c:axId val="2783753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3770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Organic Posts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Kuwait Finance House ( KFH )</c:v>
                </c:pt>
                <c:pt idx="1">
                  <c:v>Kuwait International Bank بنك الكويت الدولي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3D7-46CA-A916-1251B0E6DF5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Sponsored Posts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Kuwait Finance House ( KFH )</c:v>
                </c:pt>
                <c:pt idx="1">
                  <c:v>Kuwait International Bank بنك الكويت الدولي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</c:strCache>
            </c:strRef>
          </c:cat>
          <c:val>
            <c:numRef>
              <c:f>Sheet1!$C$2:$C$10</c:f>
              <c:numCache>
                <c:formatCode>General</c:formatCode>
                <c:ptCount val="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3D7-46CA-A916-1251B0E6DF5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Not yet tagged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Kuwait Finance House ( KFH )</c:v>
                </c:pt>
                <c:pt idx="1">
                  <c:v>Kuwait International Bank بنك الكويت الدولي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</c:strCache>
            </c:strRef>
          </c:cat>
          <c:val>
            <c:numRef>
              <c:f>Sheet1!$D$2:$D$10</c:f>
              <c:numCache>
                <c:formatCode>General</c:formatCode>
                <c:ptCount val="9"/>
                <c:pt idx="0">
                  <c:v>3</c:v>
                </c:pt>
                <c:pt idx="1">
                  <c:v>1</c:v>
                </c:pt>
                <c:pt idx="2">
                  <c:v>0</c:v>
                </c:pt>
                <c:pt idx="3">
                  <c:v>10</c:v>
                </c:pt>
                <c:pt idx="4">
                  <c:v>0</c:v>
                </c:pt>
                <c:pt idx="5">
                  <c:v>3</c:v>
                </c:pt>
                <c:pt idx="6">
                  <c:v>5</c:v>
                </c:pt>
                <c:pt idx="7">
                  <c:v>2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3D7-46CA-A916-1251B0E6DF5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57879048"/>
        <c:axId val="157876096"/>
      </c:barChart>
      <c:catAx>
        <c:axId val="1578790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7876096"/>
        <c:crosses val="autoZero"/>
        <c:auto val="1"/>
        <c:lblAlgn val="ctr"/>
        <c:lblOffset val="100"/>
        <c:noMultiLvlLbl val="0"/>
      </c:catAx>
      <c:valAx>
        <c:axId val="1578760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78790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12/19/2016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12/19/2016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12/19/2016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12/19/2016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12/19/2016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12/19/2016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12/19/2016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12/19/2016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12/19/2016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12/19/2016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FB - Social Media Newsletter 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dotcom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51210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Table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417641167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6112715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2807567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5814575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7947981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6054288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8510151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4416666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0050492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695357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00527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Kuwait Finance House ( KFH 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170372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0.0084%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41975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Kuwait International Bank </a:t>
                      </a:r>
                      <a:r>
                        <a:rPr lang="ar-AE" sz="1000"/>
                        <a:t>بنك الكويت الدولي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45959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0.0065%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12741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Bank Boubyan - Official Page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16415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72056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NBKGroup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165648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0.0050%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87332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Gulf Bank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98200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75352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Warba Bank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21103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0.0190%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09283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Commercial Bank of Kuwait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0.2898%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04425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sz="1000"/>
                        <a:t>Al Ahli Bank of Kuwait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10543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0.0428%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41007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Burgan Bank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8796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031227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1891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 Distribution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616822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06415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4460234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12/09/2016 - 12/15/2016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66373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Interactions Distribution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9866239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71371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 By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9152638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22857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 Change Per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2824387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12/15/2016 - 12/19/2016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534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 Type Distribution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4252249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31118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Hashtag Detection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82752233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47576901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91365813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69822322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68807327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930805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Post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40092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#ABK_Sunday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9426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#قطر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74045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#abk_kuwait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67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#NBKComminuty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72691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#NBKShabab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70195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#NBKServices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02290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#بنك_وربة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96411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#نتميز_بالحلول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89555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#اليوم_العالمي_للغة_العربية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962555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37756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Table - 1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6684784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82138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470776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611503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644733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515500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274980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711931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29030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Commercial Bank of Kuwait - 2016-12-18 11:01:54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نهنئ الفائزين بسحب النجمة اليومي من 11/12/2016 إلى 15/12/2016 وترقبوا السحب على ٢٥٠,٠٠٠ د.ك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0.8610%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46498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Kuwait Finance House ( KFH ) - 2016-12-18 08:48:22</a:t>
                      </a:r>
                      <a:r>
                        <a:rPr lang="en-US" sz="1000"/>
                        <a:t>
.
- </a:t>
                      </a:r>
                      <a:r>
                        <a:rPr lang="ar-AE" sz="1000"/>
                        <a:t>لا تشارك أحد كلمة السر الخاصة بحسابك البنكي
- لا تدخل على حسابك البنكي عن طريق رابط مرفق بالبريد الالكتروني عند الدخول، احرص على الدخول عبر العنوان الالكتروني 
</a:t>
                      </a:r>
                      <a:r>
                        <a:rPr lang="en-US" sz="1000"/>
                        <a:t>www.kfhonline.com ، 
</a:t>
                      </a:r>
                      <a:r>
                        <a:rPr lang="ar-AE" sz="1000"/>
                        <a:t>أو عبر تطبيق </a:t>
                      </a:r>
                      <a:r>
                        <a:rPr lang="en-US" sz="1000"/>
                        <a:t>KFHOnline
- </a:t>
                      </a:r>
                      <a:r>
                        <a:rPr lang="ar-AE" sz="1000"/>
                        <a:t>احرص دائماً عند الإنتهاء على تسجيل خروج من صفحة الحساب البنكي الخاص بك
- احرص على مسح ذاكرة التخزين المؤقت بعد كل استخدام في حال الدخول على حسابك البنكي من جهاز مشترك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0.0147%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10459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NBKGroup - 2016-12-18 08:55:06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الآن، يمكنك الدفع بمنتهى السرعة والسهولة مع بطاقات </a:t>
                      </a:r>
                      <a:r>
                        <a:rPr lang="en-US" sz="1000"/>
                        <a:t>Tap &amp; Pay NBK </a:t>
                      </a:r>
                      <a:r>
                        <a:rPr lang="ar-AE" sz="1000"/>
                        <a:t>التي تدعم تقنية جديدة من نوعها للدفع بمجرد تمرير بطاقتك. للمزيد 1801801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0.0139%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95443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NBKGroup - 2016-12-18 08:54:35</a:t>
                      </a:r>
                      <a:r>
                        <a:rPr lang="en-US" sz="1000"/>
                        <a:t>
Transactions are now faster and more convenient with NBK Tap &amp; Pay. NBK Cards now facilitate contactless transactions! Call 1801801 for more information!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0.0109%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294958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00137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Table - 2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5976420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864975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943317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770325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609816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800544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859604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504639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01311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Commercial Bank of Kuwait - 2016-12-18 15:19:57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من أجل تسهيل وضمان سرعة معاملات القروض، تم تحديد الأفرع التالية لاستقبال ومتابعة معاملاتكم؛
-فرع المنصورية
-فرع القرين
-فرع الأندلس
-فرع جنوب السرة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0.2187%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57027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NBKGroup - 2016-12-18 05:06:45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ترقبوا!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0.0078%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45607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Kuwait Finance House ( KFH ) - 2016-12-18 06:44:30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هذي قطـــــــــر
هذي قطر تاريخها يرفع الراس
هي من بنات المجد والمجد منها
الطيب هي ساسه اذا كان له ساس
يومه تخير وين يسكن سكنها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0.0076%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60540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Commercial Bank of Kuwait - 2016-12-18 10:02:52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اليوم العالمي للغة العربية
18 ديسمبر هو اليوم الذي أصدرت فيه الجمعية العامة للأمم المتحدة قرار ادخال اللغة العربية ضمن اللغات الرسمية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0.1367%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170591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98202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Table - 3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1153664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418469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015758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636054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260116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793908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769785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738614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49047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Commercial Bank of Kuwait - 2016-12-18 14:09:34</a:t>
                      </a:r>
                      <a:r>
                        <a:rPr lang="en-US" sz="1000"/>
                        <a:t>
💚</a:t>
                      </a:r>
                      <a:r>
                        <a:rPr lang="ar-AE" sz="1000"/>
                        <a:t>حرية الإستخدام أينما كنت 
بطاقة التجاري مسبقة الدفع هي الإختيار الأمثل، حيث تمنحك إمكانية التسوق عبر الإنترنت والتسوق الإعتيادي. بالإضافة إلى السحب من أجهزة الـ </a:t>
                      </a:r>
                      <a:r>
                        <a:rPr lang="en-US" sz="1000"/>
                        <a:t>ATM </a:t>
                      </a:r>
                      <a:r>
                        <a:rPr lang="ar-AE" sz="1000"/>
                        <a:t>من داخل وخارج الكويت.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0.1367%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20532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NBKGroup - 2016-12-18 07:00:30</a:t>
                      </a:r>
                      <a:r>
                        <a:rPr lang="en-US" sz="1000"/>
                        <a:t>
Do you hate waiting in long line just to make a simple purchase?  Wait for it….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0.0048%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483433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35493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 By Post Type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4843363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03627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Sponsored Posts Distribution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9060369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90781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Hashtag Detection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12278398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12830000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06486003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88860537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50981052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950681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Post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13053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#ABK_Sunday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00445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#قطر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67476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#abk_kuwait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08494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#NBKComminuty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71699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#NBKShabab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10954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#NBKServices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55714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#بنك_وربة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01323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#نتميز_بالحلول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36005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#اليوم_العالمي_للغة_العربية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598700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30913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 By Country Table - 1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7650303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62828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758664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211587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20672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Country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Change (+/-)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Change (%)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24234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United Arab Emirates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55361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Afghanistan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76802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Argentina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77818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Australia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45744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Bangladesh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29498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Bahrain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04448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Benin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23531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Brazil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18650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Canada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94351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Chile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18384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12/12/2016 - 12/18/2016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23177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 By Country Table - 2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0789689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85490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361109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448184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903051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Country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Change (+/-)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Change (%)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85920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China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18831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Colombia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94856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Cyprus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52510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Germany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3353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Algeria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42731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Egypt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16704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Spain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64821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Ethiopia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98805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Fiji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89773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France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314687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12/12/2016 - 12/18/2016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62270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 By Country Table - 3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200830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645654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112887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03512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885164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Country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Change (+/-)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Change (%)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31194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United Kingdom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45399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Ghana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08496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Hong Kong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59253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Honduras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29705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Indonesia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592555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12/12/2016 - 12/18/2016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994351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Influencers - 1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63630497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0138382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323200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08863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610587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Pages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34176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Mostafa Darsh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Commercial Bank of Kuwait (2)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17560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Muhammad Akbar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NBKGroup (2)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94018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Hamzeh Masarwah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Commercial Bank of Kuwait (2)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22358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أفغاني تلکاني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Kuwait Finance House ( KFH ) (1), NBKGroup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41080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Kuwiq Waleed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Commercial Bank of Kuwait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79048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Kiran Jamal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Kuwait Finance House ( KFH )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04740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Abo Radwan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Commercial Bank of Kuwait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49093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Tareef Hero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Commercial Bank of Kuwait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20710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HmaDa SanDro Al Sharif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Commercial Bank of Kuwait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9246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Amr Elsaied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Commercial Bank of Kuwait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325600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455867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Influencers - 2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17922653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8020440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572237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760975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237215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Pages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4582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Abdrhman Basha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Commercial Bank of Kuwait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88424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ديفيد باشا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Commercial Bank of Kuwait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80746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Ali Shah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Commercial Bank of Kuwait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34572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Yousef El-Kordi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NBKGroup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79893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صقر البوادي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NBKGroup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44854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Asem Eltorky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NBKGroup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38894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Ayman Siha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NBKGroup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91486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أمجد المصري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Commercial Bank of Kuwait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69382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Faraz Aslam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Commercial Bank of Kuwait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00585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Hasan Iqbal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Commercial Bank of Kuwait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758822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358095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Influencers - 3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18707766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1971225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497012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288700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311802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Pages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26923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هيثم هيثم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Commercial Bank of Kuwait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99219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Mohamed Abdel Aal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Commercial Bank of Kuwait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062562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859347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1323</Words>
  <Application>Microsoft Office PowerPoint</Application>
  <PresentationFormat>On-screen Show (4:3)</PresentationFormat>
  <Paragraphs>651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Arial</vt:lpstr>
      <vt:lpstr>Calibri</vt:lpstr>
      <vt:lpstr>quintly_template</vt:lpstr>
      <vt:lpstr>FB - Social Media Newsletter </vt:lpstr>
      <vt:lpstr>Key Metrics Table</vt:lpstr>
      <vt:lpstr>Fan Distribution</vt:lpstr>
      <vt:lpstr>Interaction Rate</vt:lpstr>
      <vt:lpstr>Interactions Distribution</vt:lpstr>
      <vt:lpstr>Interaction Rate By Weekday</vt:lpstr>
      <vt:lpstr>Fans Change Per Weekday</vt:lpstr>
      <vt:lpstr>Post Type Distribution</vt:lpstr>
      <vt:lpstr>Hashtag Detection</vt:lpstr>
      <vt:lpstr>Own Posts Table - 1 of 3</vt:lpstr>
      <vt:lpstr>Own Posts Table - 2 of 3</vt:lpstr>
      <vt:lpstr>Own Posts Table - 3 of 3</vt:lpstr>
      <vt:lpstr>Interaction Rate By Post Type</vt:lpstr>
      <vt:lpstr>Sponsored Posts Distribution</vt:lpstr>
      <vt:lpstr>Hashtag Detection</vt:lpstr>
      <vt:lpstr>Fans By Country Table - 1 of 3</vt:lpstr>
      <vt:lpstr>Fans By Country Table - 2 of 3</vt:lpstr>
      <vt:lpstr>Fans By Country Table - 3 of 3</vt:lpstr>
      <vt:lpstr>Key Influencers - 1 of 3</vt:lpstr>
      <vt:lpstr>Key Influencers - 2 of 3</vt:lpstr>
      <vt:lpstr>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FB - Social Media Newsletter </dc:title>
  <dc:creator>Administrator</dc:creator>
  <cp:lastModifiedBy>Administrator</cp:lastModifiedBy>
  <cp:revision>1</cp:revision>
  <dcterms:created xsi:type="dcterms:W3CDTF">2016-12-19T10:40:13Z</dcterms:created>
  <dcterms:modified xsi:type="dcterms:W3CDTF">2016-12-19T10:41:10Z</dcterms:modified>
</cp:coreProperties>
</file>