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Sheet1!$A$2:$I$2</c:f>
              <c:numCache>
                <c:formatCode>General</c:formatCode>
                <c:ptCount val="9"/>
                <c:pt idx="0">
                  <c:v>169779</c:v>
                </c:pt>
                <c:pt idx="1">
                  <c:v>45918</c:v>
                </c:pt>
                <c:pt idx="2">
                  <c:v>16411</c:v>
                </c:pt>
                <c:pt idx="3">
                  <c:v>163468</c:v>
                </c:pt>
                <c:pt idx="4">
                  <c:v>98182</c:v>
                </c:pt>
                <c:pt idx="5">
                  <c:v>21088</c:v>
                </c:pt>
                <c:pt idx="6">
                  <c:v>7308</c:v>
                </c:pt>
                <c:pt idx="7">
                  <c:v>10448</c:v>
                </c:pt>
                <c:pt idx="8">
                  <c:v>8780</c:v>
                </c:pt>
              </c:numCache>
            </c:numRef>
          </c:val>
          <c:extLst>
            <c:ext xmlns:c16="http://schemas.microsoft.com/office/drawing/2014/chart" uri="{C3380CC4-5D6E-409C-BE32-E72D297353CC}">
              <c16:uniqueId val="{00000000-9E95-4673-A897-E09038560B5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Kuwait Finance House ( KFH )</c:v>
                </c:pt>
              </c:strCache>
            </c:strRef>
          </c:tx>
          <c:spPr>
            <a:solidFill>
              <a:schemeClr val="accent1"/>
            </a:solidFill>
            <a:ln>
              <a:noFill/>
            </a:ln>
            <a:effectLst/>
          </c:spPr>
          <c:cat>
            <c:strRef>
              <c:f>Sheet1!$A$2</c:f>
              <c:strCache>
                <c:ptCount val="1"/>
                <c:pt idx="0">
                  <c:v>15/12/2016</c:v>
                </c:pt>
              </c:strCache>
            </c:strRef>
          </c:cat>
          <c:val>
            <c:numRef>
              <c:f>Sheet1!$B$2</c:f>
              <c:numCache>
                <c:formatCode>General</c:formatCode>
                <c:ptCount val="1"/>
                <c:pt idx="0">
                  <c:v>169779</c:v>
                </c:pt>
              </c:numCache>
            </c:numRef>
          </c:val>
          <c:extLst>
            <c:ext xmlns:c16="http://schemas.microsoft.com/office/drawing/2014/chart" uri="{C3380CC4-5D6E-409C-BE32-E72D297353CC}">
              <c16:uniqueId val="{00000000-7BCF-4AED-9F97-EF79275DACA6}"/>
            </c:ext>
          </c:extLst>
        </c:ser>
        <c:ser>
          <c:idx val="1"/>
          <c:order val="1"/>
          <c:tx>
            <c:strRef>
              <c:f>Sheet1!$C$1</c:f>
              <c:strCache>
                <c:ptCount val="1"/>
                <c:pt idx="0">
                  <c:v>Kuwait International Bank بنك الكويت الدولي</c:v>
                </c:pt>
              </c:strCache>
            </c:strRef>
          </c:tx>
          <c:spPr>
            <a:solidFill>
              <a:schemeClr val="accent2"/>
            </a:solidFill>
            <a:ln>
              <a:noFill/>
            </a:ln>
            <a:effectLst/>
          </c:spPr>
          <c:cat>
            <c:strRef>
              <c:f>Sheet1!$A$2</c:f>
              <c:strCache>
                <c:ptCount val="1"/>
                <c:pt idx="0">
                  <c:v>15/12/2016</c:v>
                </c:pt>
              </c:strCache>
            </c:strRef>
          </c:cat>
          <c:val>
            <c:numRef>
              <c:f>Sheet1!$C$2</c:f>
              <c:numCache>
                <c:formatCode>General</c:formatCode>
                <c:ptCount val="1"/>
                <c:pt idx="0">
                  <c:v>45918</c:v>
                </c:pt>
              </c:numCache>
            </c:numRef>
          </c:val>
          <c:extLst>
            <c:ext xmlns:c16="http://schemas.microsoft.com/office/drawing/2014/chart" uri="{C3380CC4-5D6E-409C-BE32-E72D297353CC}">
              <c16:uniqueId val="{00000001-7BCF-4AED-9F97-EF79275DACA6}"/>
            </c:ext>
          </c:extLst>
        </c:ser>
        <c:ser>
          <c:idx val="2"/>
          <c:order val="2"/>
          <c:tx>
            <c:strRef>
              <c:f>Sheet1!$D$1</c:f>
              <c:strCache>
                <c:ptCount val="1"/>
                <c:pt idx="0">
                  <c:v>Bank Boubyan - Official Page</c:v>
                </c:pt>
              </c:strCache>
            </c:strRef>
          </c:tx>
          <c:spPr>
            <a:solidFill>
              <a:schemeClr val="accent3"/>
            </a:solidFill>
            <a:ln w="25400">
              <a:noFill/>
            </a:ln>
            <a:effectLst/>
          </c:spPr>
          <c:cat>
            <c:strRef>
              <c:f>Sheet1!$A$2</c:f>
              <c:strCache>
                <c:ptCount val="1"/>
                <c:pt idx="0">
                  <c:v>15/12/2016</c:v>
                </c:pt>
              </c:strCache>
            </c:strRef>
          </c:cat>
          <c:val>
            <c:numRef>
              <c:f>Sheet1!$D$2</c:f>
              <c:numCache>
                <c:formatCode>General</c:formatCode>
                <c:ptCount val="1"/>
                <c:pt idx="0">
                  <c:v>16411</c:v>
                </c:pt>
              </c:numCache>
            </c:numRef>
          </c:val>
          <c:extLst>
            <c:ext xmlns:c16="http://schemas.microsoft.com/office/drawing/2014/chart" uri="{C3380CC4-5D6E-409C-BE32-E72D297353CC}">
              <c16:uniqueId val="{00000002-7BCF-4AED-9F97-EF79275DACA6}"/>
            </c:ext>
          </c:extLst>
        </c:ser>
        <c:ser>
          <c:idx val="3"/>
          <c:order val="3"/>
          <c:tx>
            <c:strRef>
              <c:f>Sheet1!$E$1</c:f>
              <c:strCache>
                <c:ptCount val="1"/>
                <c:pt idx="0">
                  <c:v>NBKGroup</c:v>
                </c:pt>
              </c:strCache>
            </c:strRef>
          </c:tx>
          <c:spPr>
            <a:solidFill>
              <a:schemeClr val="accent4"/>
            </a:solidFill>
            <a:ln w="25400">
              <a:noFill/>
            </a:ln>
            <a:effectLst/>
          </c:spPr>
          <c:cat>
            <c:strRef>
              <c:f>Sheet1!$A$2</c:f>
              <c:strCache>
                <c:ptCount val="1"/>
                <c:pt idx="0">
                  <c:v>15/12/2016</c:v>
                </c:pt>
              </c:strCache>
            </c:strRef>
          </c:cat>
          <c:val>
            <c:numRef>
              <c:f>Sheet1!$E$2</c:f>
              <c:numCache>
                <c:formatCode>General</c:formatCode>
                <c:ptCount val="1"/>
                <c:pt idx="0">
                  <c:v>163468</c:v>
                </c:pt>
              </c:numCache>
            </c:numRef>
          </c:val>
          <c:extLst>
            <c:ext xmlns:c16="http://schemas.microsoft.com/office/drawing/2014/chart" uri="{C3380CC4-5D6E-409C-BE32-E72D297353CC}">
              <c16:uniqueId val="{00000003-7BCF-4AED-9F97-EF79275DACA6}"/>
            </c:ext>
          </c:extLst>
        </c:ser>
        <c:ser>
          <c:idx val="4"/>
          <c:order val="4"/>
          <c:tx>
            <c:strRef>
              <c:f>Sheet1!$F$1</c:f>
              <c:strCache>
                <c:ptCount val="1"/>
                <c:pt idx="0">
                  <c:v>Gulf Bank</c:v>
                </c:pt>
              </c:strCache>
            </c:strRef>
          </c:tx>
          <c:spPr>
            <a:solidFill>
              <a:schemeClr val="accent5"/>
            </a:solidFill>
            <a:ln w="25400">
              <a:noFill/>
            </a:ln>
            <a:effectLst/>
          </c:spPr>
          <c:cat>
            <c:strRef>
              <c:f>Sheet1!$A$2</c:f>
              <c:strCache>
                <c:ptCount val="1"/>
                <c:pt idx="0">
                  <c:v>15/12/2016</c:v>
                </c:pt>
              </c:strCache>
            </c:strRef>
          </c:cat>
          <c:val>
            <c:numRef>
              <c:f>Sheet1!$F$2</c:f>
              <c:numCache>
                <c:formatCode>General</c:formatCode>
                <c:ptCount val="1"/>
                <c:pt idx="0">
                  <c:v>98182</c:v>
                </c:pt>
              </c:numCache>
            </c:numRef>
          </c:val>
          <c:extLst>
            <c:ext xmlns:c16="http://schemas.microsoft.com/office/drawing/2014/chart" uri="{C3380CC4-5D6E-409C-BE32-E72D297353CC}">
              <c16:uniqueId val="{00000004-7BCF-4AED-9F97-EF79275DACA6}"/>
            </c:ext>
          </c:extLst>
        </c:ser>
        <c:ser>
          <c:idx val="5"/>
          <c:order val="5"/>
          <c:tx>
            <c:strRef>
              <c:f>Sheet1!$G$1</c:f>
              <c:strCache>
                <c:ptCount val="1"/>
                <c:pt idx="0">
                  <c:v>Warba Bank</c:v>
                </c:pt>
              </c:strCache>
            </c:strRef>
          </c:tx>
          <c:spPr>
            <a:solidFill>
              <a:schemeClr val="accent6"/>
            </a:solidFill>
            <a:ln w="25400">
              <a:noFill/>
            </a:ln>
            <a:effectLst/>
          </c:spPr>
          <c:cat>
            <c:strRef>
              <c:f>Sheet1!$A$2</c:f>
              <c:strCache>
                <c:ptCount val="1"/>
                <c:pt idx="0">
                  <c:v>15/12/2016</c:v>
                </c:pt>
              </c:strCache>
            </c:strRef>
          </c:cat>
          <c:val>
            <c:numRef>
              <c:f>Sheet1!$G$2</c:f>
              <c:numCache>
                <c:formatCode>General</c:formatCode>
                <c:ptCount val="1"/>
                <c:pt idx="0">
                  <c:v>21088</c:v>
                </c:pt>
              </c:numCache>
            </c:numRef>
          </c:val>
          <c:extLst>
            <c:ext xmlns:c16="http://schemas.microsoft.com/office/drawing/2014/chart" uri="{C3380CC4-5D6E-409C-BE32-E72D297353CC}">
              <c16:uniqueId val="{00000005-7BCF-4AED-9F97-EF79275DACA6}"/>
            </c:ext>
          </c:extLst>
        </c:ser>
        <c:ser>
          <c:idx val="6"/>
          <c:order val="6"/>
          <c:tx>
            <c:strRef>
              <c:f>Sheet1!$H$1</c:f>
              <c:strCache>
                <c:ptCount val="1"/>
                <c:pt idx="0">
                  <c:v>Commercial Bank of Kuwait</c:v>
                </c:pt>
              </c:strCache>
            </c:strRef>
          </c:tx>
          <c:spPr>
            <a:solidFill>
              <a:schemeClr val="accent1">
                <a:lumMod val="60000"/>
              </a:schemeClr>
            </a:solidFill>
            <a:ln w="25400">
              <a:noFill/>
            </a:ln>
            <a:effectLst/>
          </c:spPr>
          <c:cat>
            <c:strRef>
              <c:f>Sheet1!$A$2</c:f>
              <c:strCache>
                <c:ptCount val="1"/>
                <c:pt idx="0">
                  <c:v>15/12/2016</c:v>
                </c:pt>
              </c:strCache>
            </c:strRef>
          </c:cat>
          <c:val>
            <c:numRef>
              <c:f>Sheet1!$H$2</c:f>
              <c:numCache>
                <c:formatCode>General</c:formatCode>
                <c:ptCount val="1"/>
                <c:pt idx="0">
                  <c:v>7308</c:v>
                </c:pt>
              </c:numCache>
            </c:numRef>
          </c:val>
          <c:extLst>
            <c:ext xmlns:c16="http://schemas.microsoft.com/office/drawing/2014/chart" uri="{C3380CC4-5D6E-409C-BE32-E72D297353CC}">
              <c16:uniqueId val="{00000006-7BCF-4AED-9F97-EF79275DACA6}"/>
            </c:ext>
          </c:extLst>
        </c:ser>
        <c:ser>
          <c:idx val="7"/>
          <c:order val="7"/>
          <c:tx>
            <c:strRef>
              <c:f>Sheet1!$I$1</c:f>
              <c:strCache>
                <c:ptCount val="1"/>
                <c:pt idx="0">
                  <c:v>Al Ahli Bank of Kuwait</c:v>
                </c:pt>
              </c:strCache>
            </c:strRef>
          </c:tx>
          <c:spPr>
            <a:solidFill>
              <a:schemeClr val="accent2">
                <a:lumMod val="60000"/>
              </a:schemeClr>
            </a:solidFill>
            <a:ln w="25400">
              <a:noFill/>
            </a:ln>
            <a:effectLst/>
          </c:spPr>
          <c:cat>
            <c:strRef>
              <c:f>Sheet1!$A$2</c:f>
              <c:strCache>
                <c:ptCount val="1"/>
                <c:pt idx="0">
                  <c:v>15/12/2016</c:v>
                </c:pt>
              </c:strCache>
            </c:strRef>
          </c:cat>
          <c:val>
            <c:numRef>
              <c:f>Sheet1!$I$2</c:f>
              <c:numCache>
                <c:formatCode>General</c:formatCode>
                <c:ptCount val="1"/>
                <c:pt idx="0">
                  <c:v>10448</c:v>
                </c:pt>
              </c:numCache>
            </c:numRef>
          </c:val>
          <c:extLst>
            <c:ext xmlns:c16="http://schemas.microsoft.com/office/drawing/2014/chart" uri="{C3380CC4-5D6E-409C-BE32-E72D297353CC}">
              <c16:uniqueId val="{00000007-7BCF-4AED-9F97-EF79275DACA6}"/>
            </c:ext>
          </c:extLst>
        </c:ser>
        <c:ser>
          <c:idx val="8"/>
          <c:order val="8"/>
          <c:tx>
            <c:strRef>
              <c:f>Sheet1!$J$1</c:f>
              <c:strCache>
                <c:ptCount val="1"/>
                <c:pt idx="0">
                  <c:v>Burgan Bank</c:v>
                </c:pt>
              </c:strCache>
            </c:strRef>
          </c:tx>
          <c:spPr>
            <a:solidFill>
              <a:schemeClr val="accent3">
                <a:lumMod val="60000"/>
              </a:schemeClr>
            </a:solidFill>
            <a:ln w="25400">
              <a:noFill/>
            </a:ln>
            <a:effectLst/>
          </c:spPr>
          <c:cat>
            <c:strRef>
              <c:f>Sheet1!$A$2</c:f>
              <c:strCache>
                <c:ptCount val="1"/>
                <c:pt idx="0">
                  <c:v>15/12/2016</c:v>
                </c:pt>
              </c:strCache>
            </c:strRef>
          </c:cat>
          <c:val>
            <c:numRef>
              <c:f>Sheet1!$J$2</c:f>
              <c:numCache>
                <c:formatCode>General</c:formatCode>
                <c:ptCount val="1"/>
                <c:pt idx="0">
                  <c:v>8780</c:v>
                </c:pt>
              </c:numCache>
            </c:numRef>
          </c:val>
          <c:extLst>
            <c:ext xmlns:c16="http://schemas.microsoft.com/office/drawing/2014/chart" uri="{C3380CC4-5D6E-409C-BE32-E72D297353CC}">
              <c16:uniqueId val="{00000008-7BCF-4AED-9F97-EF79275DACA6}"/>
            </c:ext>
          </c:extLst>
        </c:ser>
        <c:dLbls>
          <c:showLegendKey val="0"/>
          <c:showVal val="0"/>
          <c:showCatName val="0"/>
          <c:showSerName val="0"/>
          <c:showPercent val="0"/>
          <c:showBubbleSize val="0"/>
        </c:dLbls>
        <c:axId val="272821184"/>
        <c:axId val="272818232"/>
      </c:areaChart>
      <c:catAx>
        <c:axId val="2728211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18232"/>
        <c:crosses val="autoZero"/>
        <c:auto val="1"/>
        <c:lblAlgn val="ctr"/>
        <c:lblOffset val="100"/>
        <c:noMultiLvlLbl val="0"/>
      </c:catAx>
      <c:valAx>
        <c:axId val="272818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211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Sheet1!$B$2:$B$8</c:f>
              <c:numCache>
                <c:formatCode>General</c:formatCode>
                <c:ptCount val="7"/>
                <c:pt idx="0">
                  <c:v>3.4983279178427001E-2</c:v>
                </c:pt>
                <c:pt idx="1">
                  <c:v>2.0140390368154001E-2</c:v>
                </c:pt>
                <c:pt idx="2">
                  <c:v>1.8787760439782E-2</c:v>
                </c:pt>
                <c:pt idx="3">
                  <c:v>2.0394530718891999E-2</c:v>
                </c:pt>
                <c:pt idx="4">
                  <c:v>1.7953745482034E-2</c:v>
                </c:pt>
                <c:pt idx="5">
                  <c:v>2.2418614529621999E-2</c:v>
                </c:pt>
                <c:pt idx="6">
                  <c:v>2.1804595465823001E-2</c:v>
                </c:pt>
              </c:numCache>
            </c:numRef>
          </c:val>
          <c:smooth val="0"/>
          <c:extLst>
            <c:ext xmlns:c16="http://schemas.microsoft.com/office/drawing/2014/chart" uri="{C3380CC4-5D6E-409C-BE32-E72D297353CC}">
              <c16:uniqueId val="{00000000-7583-4B38-99CD-570337140C60}"/>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Sheet1!$C$2:$C$8</c:f>
              <c:numCache>
                <c:formatCode>General</c:formatCode>
                <c:ptCount val="7"/>
                <c:pt idx="0">
                  <c:v>3.2692559173531997E-2</c:v>
                </c:pt>
                <c:pt idx="1">
                  <c:v>0</c:v>
                </c:pt>
                <c:pt idx="2">
                  <c:v>0</c:v>
                </c:pt>
                <c:pt idx="3">
                  <c:v>3.7045915143062998E-2</c:v>
                </c:pt>
                <c:pt idx="4">
                  <c:v>2.3968274720007E-2</c:v>
                </c:pt>
                <c:pt idx="5">
                  <c:v>2.6140943252369001E-2</c:v>
                </c:pt>
                <c:pt idx="6">
                  <c:v>1.5245562452358001E-2</c:v>
                </c:pt>
              </c:numCache>
            </c:numRef>
          </c:val>
          <c:smooth val="0"/>
          <c:extLst>
            <c:ext xmlns:c16="http://schemas.microsoft.com/office/drawing/2014/chart" uri="{C3380CC4-5D6E-409C-BE32-E72D297353CC}">
              <c16:uniqueId val="{00000001-7583-4B38-99CD-570337140C60}"/>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7583-4B38-99CD-570337140C60}"/>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Sheet1!$E$2:$E$8</c:f>
              <c:numCache>
                <c:formatCode>General</c:formatCode>
                <c:ptCount val="7"/>
                <c:pt idx="0">
                  <c:v>2.2096591288106E-2</c:v>
                </c:pt>
                <c:pt idx="1">
                  <c:v>8.7318268852950003E-3</c:v>
                </c:pt>
                <c:pt idx="2">
                  <c:v>1.6334683667182999E-2</c:v>
                </c:pt>
                <c:pt idx="3">
                  <c:v>1.3167701863354E-2</c:v>
                </c:pt>
                <c:pt idx="4">
                  <c:v>3.3250516828685003E-2</c:v>
                </c:pt>
                <c:pt idx="5">
                  <c:v>1.8723301958318998E-2</c:v>
                </c:pt>
                <c:pt idx="6">
                  <c:v>1.2347733183876001E-2</c:v>
                </c:pt>
              </c:numCache>
            </c:numRef>
          </c:val>
          <c:smooth val="0"/>
          <c:extLst>
            <c:ext xmlns:c16="http://schemas.microsoft.com/office/drawing/2014/chart" uri="{C3380CC4-5D6E-409C-BE32-E72D297353CC}">
              <c16:uniqueId val="{00000003-7583-4B38-99CD-570337140C60}"/>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Sheet1!$F$2:$F$8</c:f>
              <c:numCache>
                <c:formatCode>General</c:formatCode>
                <c:ptCount val="7"/>
                <c:pt idx="0">
                  <c:v>0</c:v>
                </c:pt>
                <c:pt idx="1">
                  <c:v>0</c:v>
                </c:pt>
                <c:pt idx="2">
                  <c:v>1.8682128675708998E-2</c:v>
                </c:pt>
                <c:pt idx="3">
                  <c:v>2.1397784819799998E-2</c:v>
                </c:pt>
                <c:pt idx="4">
                  <c:v>3.4640502898595001E-2</c:v>
                </c:pt>
                <c:pt idx="5">
                  <c:v>1.3752916127586E-2</c:v>
                </c:pt>
                <c:pt idx="6">
                  <c:v>0</c:v>
                </c:pt>
              </c:numCache>
            </c:numRef>
          </c:val>
          <c:smooth val="0"/>
          <c:extLst>
            <c:ext xmlns:c16="http://schemas.microsoft.com/office/drawing/2014/chart" uri="{C3380CC4-5D6E-409C-BE32-E72D297353CC}">
              <c16:uniqueId val="{00000004-7583-4B38-99CD-570337140C60}"/>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Sheet1!$G$2:$G$8</c:f>
              <c:numCache>
                <c:formatCode>General</c:formatCode>
                <c:ptCount val="7"/>
                <c:pt idx="0">
                  <c:v>2.1337126600284001E-2</c:v>
                </c:pt>
                <c:pt idx="1">
                  <c:v>4.5833135776714003E-2</c:v>
                </c:pt>
                <c:pt idx="2">
                  <c:v>4.5045045045045001E-2</c:v>
                </c:pt>
                <c:pt idx="3">
                  <c:v>4.6237018068004003E-2</c:v>
                </c:pt>
                <c:pt idx="4">
                  <c:v>2.6559165283377002E-2</c:v>
                </c:pt>
                <c:pt idx="5">
                  <c:v>3.1618053908782001E-2</c:v>
                </c:pt>
                <c:pt idx="6">
                  <c:v>4.2680324370464998E-2</c:v>
                </c:pt>
              </c:numCache>
            </c:numRef>
          </c:val>
          <c:smooth val="0"/>
          <c:extLst>
            <c:ext xmlns:c16="http://schemas.microsoft.com/office/drawing/2014/chart" uri="{C3380CC4-5D6E-409C-BE32-E72D297353CC}">
              <c16:uniqueId val="{00000005-7583-4B38-99CD-570337140C60}"/>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Sheet1!$H$2:$H$8</c:f>
              <c:numCache>
                <c:formatCode>General</c:formatCode>
                <c:ptCount val="7"/>
                <c:pt idx="0">
                  <c:v>0.13271096467143001</c:v>
                </c:pt>
                <c:pt idx="1">
                  <c:v>6.5202470830473994E-2</c:v>
                </c:pt>
                <c:pt idx="2">
                  <c:v>0.18386388583974</c:v>
                </c:pt>
                <c:pt idx="3">
                  <c:v>0.22398976046808999</c:v>
                </c:pt>
                <c:pt idx="4">
                  <c:v>9.9369517543860003E-2</c:v>
                </c:pt>
                <c:pt idx="5">
                  <c:v>0.21637907422624</c:v>
                </c:pt>
                <c:pt idx="6">
                  <c:v>0.10606267962228</c:v>
                </c:pt>
              </c:numCache>
            </c:numRef>
          </c:val>
          <c:smooth val="0"/>
          <c:extLst>
            <c:ext xmlns:c16="http://schemas.microsoft.com/office/drawing/2014/chart" uri="{C3380CC4-5D6E-409C-BE32-E72D297353CC}">
              <c16:uniqueId val="{00000006-7583-4B38-99CD-570337140C60}"/>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Sheet1!$I$2:$I$8</c:f>
              <c:numCache>
                <c:formatCode>General</c:formatCode>
                <c:ptCount val="7"/>
                <c:pt idx="0">
                  <c:v>4.8885412592881997E-2</c:v>
                </c:pt>
                <c:pt idx="1">
                  <c:v>3.8986354775828E-2</c:v>
                </c:pt>
                <c:pt idx="2">
                  <c:v>7.7722724181483002E-2</c:v>
                </c:pt>
                <c:pt idx="3">
                  <c:v>3.2287227172929998E-2</c:v>
                </c:pt>
                <c:pt idx="4">
                  <c:v>2.4126616483304001E-2</c:v>
                </c:pt>
                <c:pt idx="5">
                  <c:v>3.8457840592250998E-2</c:v>
                </c:pt>
                <c:pt idx="6">
                  <c:v>4.5528611137736E-2</c:v>
                </c:pt>
              </c:numCache>
            </c:numRef>
          </c:val>
          <c:smooth val="0"/>
          <c:extLst>
            <c:ext xmlns:c16="http://schemas.microsoft.com/office/drawing/2014/chart" uri="{C3380CC4-5D6E-409C-BE32-E72D297353CC}">
              <c16:uniqueId val="{00000007-7583-4B38-99CD-570337140C60}"/>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Sheet1!$J$2:$J$8</c:f>
              <c:numCache>
                <c:formatCode>General</c:formatCode>
                <c:ptCount val="7"/>
                <c:pt idx="0">
                  <c:v>0</c:v>
                </c:pt>
                <c:pt idx="1">
                  <c:v>0</c:v>
                </c:pt>
                <c:pt idx="2">
                  <c:v>3.4238758274367002E-2</c:v>
                </c:pt>
                <c:pt idx="3">
                  <c:v>0</c:v>
                </c:pt>
                <c:pt idx="4">
                  <c:v>3.4207525655644E-2</c:v>
                </c:pt>
                <c:pt idx="5">
                  <c:v>3.4188034188033997E-2</c:v>
                </c:pt>
                <c:pt idx="6">
                  <c:v>0</c:v>
                </c:pt>
              </c:numCache>
            </c:numRef>
          </c:val>
          <c:smooth val="0"/>
          <c:extLst>
            <c:ext xmlns:c16="http://schemas.microsoft.com/office/drawing/2014/chart" uri="{C3380CC4-5D6E-409C-BE32-E72D297353CC}">
              <c16:uniqueId val="{00000008-7583-4B38-99CD-570337140C60}"/>
            </c:ext>
          </c:extLst>
        </c:ser>
        <c:dLbls>
          <c:showLegendKey val="0"/>
          <c:showVal val="0"/>
          <c:showCatName val="0"/>
          <c:showSerName val="0"/>
          <c:showPercent val="0"/>
          <c:showBubbleSize val="0"/>
        </c:dLbls>
        <c:smooth val="0"/>
        <c:axId val="272833320"/>
        <c:axId val="272829384"/>
      </c:lineChart>
      <c:catAx>
        <c:axId val="27283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29384"/>
        <c:crosses val="autoZero"/>
        <c:auto val="1"/>
        <c:lblAlgn val="ctr"/>
        <c:lblOffset val="100"/>
        <c:noMultiLvlLbl val="0"/>
      </c:catAx>
      <c:valAx>
        <c:axId val="27282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3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108</c:v>
                </c:pt>
                <c:pt idx="1">
                  <c:v>7</c:v>
                </c:pt>
                <c:pt idx="2">
                  <c:v>0</c:v>
                </c:pt>
                <c:pt idx="3">
                  <c:v>132</c:v>
                </c:pt>
                <c:pt idx="4">
                  <c:v>0</c:v>
                </c:pt>
                <c:pt idx="5">
                  <c:v>25</c:v>
                </c:pt>
                <c:pt idx="6">
                  <c:v>28</c:v>
                </c:pt>
                <c:pt idx="7">
                  <c:v>18</c:v>
                </c:pt>
                <c:pt idx="8">
                  <c:v>0</c:v>
                </c:pt>
              </c:numCache>
            </c:numRef>
          </c:val>
          <c:extLst>
            <c:ext xmlns:c16="http://schemas.microsoft.com/office/drawing/2014/chart" uri="{C3380CC4-5D6E-409C-BE32-E72D297353CC}">
              <c16:uniqueId val="{00000000-313C-4504-A9B4-BC07C38D0C84}"/>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0</c:v>
                </c:pt>
                <c:pt idx="1">
                  <c:v>0</c:v>
                </c:pt>
                <c:pt idx="2">
                  <c:v>0</c:v>
                </c:pt>
                <c:pt idx="3">
                  <c:v>0</c:v>
                </c:pt>
                <c:pt idx="4">
                  <c:v>0</c:v>
                </c:pt>
                <c:pt idx="5">
                  <c:v>1</c:v>
                </c:pt>
                <c:pt idx="6">
                  <c:v>3</c:v>
                </c:pt>
                <c:pt idx="7">
                  <c:v>0</c:v>
                </c:pt>
                <c:pt idx="8">
                  <c:v>0</c:v>
                </c:pt>
              </c:numCache>
            </c:numRef>
          </c:val>
          <c:extLst>
            <c:ext xmlns:c16="http://schemas.microsoft.com/office/drawing/2014/chart" uri="{C3380CC4-5D6E-409C-BE32-E72D297353CC}">
              <c16:uniqueId val="{00000001-313C-4504-A9B4-BC07C38D0C84}"/>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0</c:v>
                </c:pt>
                <c:pt idx="1">
                  <c:v>0</c:v>
                </c:pt>
                <c:pt idx="2">
                  <c:v>0</c:v>
                </c:pt>
                <c:pt idx="3">
                  <c:v>1</c:v>
                </c:pt>
                <c:pt idx="4">
                  <c:v>0</c:v>
                </c:pt>
                <c:pt idx="5">
                  <c:v>0</c:v>
                </c:pt>
                <c:pt idx="6">
                  <c:v>0</c:v>
                </c:pt>
                <c:pt idx="7">
                  <c:v>0</c:v>
                </c:pt>
                <c:pt idx="8">
                  <c:v>0</c:v>
                </c:pt>
              </c:numCache>
            </c:numRef>
          </c:val>
          <c:extLst>
            <c:ext xmlns:c16="http://schemas.microsoft.com/office/drawing/2014/chart" uri="{C3380CC4-5D6E-409C-BE32-E72D297353CC}">
              <c16:uniqueId val="{00000002-313C-4504-A9B4-BC07C38D0C84}"/>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3-313C-4504-A9B4-BC07C38D0C84}"/>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Sheet1!$F$2:$F$10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4-313C-4504-A9B4-BC07C38D0C84}"/>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Sheet1!$G$2:$G$10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5-313C-4504-A9B4-BC07C38D0C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Sheet1!$H$2:$H$10</c:f>
              <c:numCache>
                <c:formatCode>General</c:formatCode>
                <c:ptCount val="9"/>
                <c:pt idx="0">
                  <c:v>1</c:v>
                </c:pt>
                <c:pt idx="1">
                  <c:v>0</c:v>
                </c:pt>
                <c:pt idx="2">
                  <c:v>0</c:v>
                </c:pt>
                <c:pt idx="3">
                  <c:v>5</c:v>
                </c:pt>
                <c:pt idx="4">
                  <c:v>0</c:v>
                </c:pt>
                <c:pt idx="5">
                  <c:v>1</c:v>
                </c:pt>
                <c:pt idx="6">
                  <c:v>0</c:v>
                </c:pt>
                <c:pt idx="7">
                  <c:v>0</c:v>
                </c:pt>
                <c:pt idx="8">
                  <c:v>0</c:v>
                </c:pt>
              </c:numCache>
            </c:numRef>
          </c:val>
          <c:extLst>
            <c:ext xmlns:c16="http://schemas.microsoft.com/office/drawing/2014/chart" uri="{C3380CC4-5D6E-409C-BE32-E72D297353CC}">
              <c16:uniqueId val="{00000006-313C-4504-A9B4-BC07C38D0C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Sheet1!$I$2:$I$10</c:f>
              <c:numCache>
                <c:formatCode>General</c:formatCode>
                <c:ptCount val="9"/>
                <c:pt idx="0">
                  <c:v>2</c:v>
                </c:pt>
                <c:pt idx="1">
                  <c:v>0</c:v>
                </c:pt>
                <c:pt idx="2">
                  <c:v>0</c:v>
                </c:pt>
                <c:pt idx="3">
                  <c:v>3</c:v>
                </c:pt>
                <c:pt idx="4">
                  <c:v>0</c:v>
                </c:pt>
                <c:pt idx="5">
                  <c:v>9</c:v>
                </c:pt>
                <c:pt idx="6">
                  <c:v>0</c:v>
                </c:pt>
                <c:pt idx="7">
                  <c:v>1</c:v>
                </c:pt>
                <c:pt idx="8">
                  <c:v>0</c:v>
                </c:pt>
              </c:numCache>
            </c:numRef>
          </c:val>
          <c:extLst>
            <c:ext xmlns:c16="http://schemas.microsoft.com/office/drawing/2014/chart" uri="{C3380CC4-5D6E-409C-BE32-E72D297353CC}">
              <c16:uniqueId val="{00000007-313C-4504-A9B4-BC07C38D0C84}"/>
            </c:ext>
          </c:extLst>
        </c:ser>
        <c:dLbls>
          <c:showLegendKey val="0"/>
          <c:showVal val="0"/>
          <c:showCatName val="0"/>
          <c:showSerName val="0"/>
          <c:showPercent val="0"/>
          <c:showBubbleSize val="0"/>
        </c:dLbls>
        <c:gapWidth val="150"/>
        <c:overlap val="100"/>
        <c:axId val="272831352"/>
        <c:axId val="272831680"/>
      </c:barChart>
      <c:catAx>
        <c:axId val="27283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31680"/>
        <c:crosses val="autoZero"/>
        <c:auto val="1"/>
        <c:lblAlgn val="ctr"/>
        <c:lblOffset val="100"/>
        <c:noMultiLvlLbl val="0"/>
      </c:catAx>
      <c:valAx>
        <c:axId val="27283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3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2.1793036830231999E-2</c:v>
                </c:pt>
                <c:pt idx="4">
                  <c:v>0</c:v>
                </c:pt>
                <c:pt idx="5">
                  <c:v>0</c:v>
                </c:pt>
                <c:pt idx="6">
                  <c:v>0</c:v>
                </c:pt>
              </c:numCache>
            </c:numRef>
          </c:val>
          <c:extLst>
            <c:ext xmlns:c16="http://schemas.microsoft.com/office/drawing/2014/chart" uri="{C3380CC4-5D6E-409C-BE32-E72D297353CC}">
              <c16:uniqueId val="{00000000-C5B4-4977-B490-DC7E621C99E2}"/>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1.5244566400976E-2</c:v>
                </c:pt>
                <c:pt idx="4">
                  <c:v>0</c:v>
                </c:pt>
                <c:pt idx="5">
                  <c:v>0</c:v>
                </c:pt>
                <c:pt idx="6">
                  <c:v>0</c:v>
                </c:pt>
              </c:numCache>
            </c:numRef>
          </c:val>
          <c:extLst>
            <c:ext xmlns:c16="http://schemas.microsoft.com/office/drawing/2014/chart" uri="{C3380CC4-5D6E-409C-BE32-E72D297353CC}">
              <c16:uniqueId val="{00000001-C5B4-4977-B490-DC7E621C99E2}"/>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4">
                  <c:v>0</c:v>
                </c:pt>
                <c:pt idx="5">
                  <c:v>0</c:v>
                </c:pt>
                <c:pt idx="6">
                  <c:v>0</c:v>
                </c:pt>
              </c:numCache>
            </c:numRef>
          </c:val>
          <c:extLst>
            <c:ext xmlns:c16="http://schemas.microsoft.com/office/drawing/2014/chart" uri="{C3380CC4-5D6E-409C-BE32-E72D297353CC}">
              <c16:uniqueId val="{00000002-C5B4-4977-B490-DC7E621C99E2}"/>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1.2322201986234E-2</c:v>
                </c:pt>
                <c:pt idx="4">
                  <c:v>0</c:v>
                </c:pt>
                <c:pt idx="5">
                  <c:v>0</c:v>
                </c:pt>
                <c:pt idx="6">
                  <c:v>0</c:v>
                </c:pt>
              </c:numCache>
            </c:numRef>
          </c:val>
          <c:extLst>
            <c:ext xmlns:c16="http://schemas.microsoft.com/office/drawing/2014/chart" uri="{C3380CC4-5D6E-409C-BE32-E72D297353CC}">
              <c16:uniqueId val="{00000003-C5B4-4977-B490-DC7E621C99E2}"/>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4">
                  <c:v>0</c:v>
                </c:pt>
                <c:pt idx="5">
                  <c:v>0</c:v>
                </c:pt>
                <c:pt idx="6">
                  <c:v>0</c:v>
                </c:pt>
              </c:numCache>
            </c:numRef>
          </c:val>
          <c:extLst>
            <c:ext xmlns:c16="http://schemas.microsoft.com/office/drawing/2014/chart" uri="{C3380CC4-5D6E-409C-BE32-E72D297353CC}">
              <c16:uniqueId val="{00000004-C5B4-4977-B490-DC7E621C99E2}"/>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4.2678300455234998E-2</c:v>
                </c:pt>
                <c:pt idx="4">
                  <c:v>0</c:v>
                </c:pt>
                <c:pt idx="5">
                  <c:v>0</c:v>
                </c:pt>
                <c:pt idx="6">
                  <c:v>0</c:v>
                </c:pt>
              </c:numCache>
            </c:numRef>
          </c:val>
          <c:extLst>
            <c:ext xmlns:c16="http://schemas.microsoft.com/office/drawing/2014/chart" uri="{C3380CC4-5D6E-409C-BE32-E72D297353CC}">
              <c16:uniqueId val="{00000005-C5B4-4977-B490-DC7E621C99E2}"/>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0.10604816639299</c:v>
                </c:pt>
                <c:pt idx="4">
                  <c:v>0</c:v>
                </c:pt>
                <c:pt idx="5">
                  <c:v>0</c:v>
                </c:pt>
                <c:pt idx="6">
                  <c:v>0</c:v>
                </c:pt>
              </c:numCache>
            </c:numRef>
          </c:val>
          <c:extLst>
            <c:ext xmlns:c16="http://schemas.microsoft.com/office/drawing/2014/chart" uri="{C3380CC4-5D6E-409C-BE32-E72D297353CC}">
              <c16:uniqueId val="{00000006-C5B4-4977-B490-DC7E621C99E2}"/>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4.5463246554363998E-2</c:v>
                </c:pt>
                <c:pt idx="4">
                  <c:v>0</c:v>
                </c:pt>
                <c:pt idx="5">
                  <c:v>0</c:v>
                </c:pt>
                <c:pt idx="6">
                  <c:v>0</c:v>
                </c:pt>
              </c:numCache>
            </c:numRef>
          </c:val>
          <c:extLst>
            <c:ext xmlns:c16="http://schemas.microsoft.com/office/drawing/2014/chart" uri="{C3380CC4-5D6E-409C-BE32-E72D297353CC}">
              <c16:uniqueId val="{00000007-C5B4-4977-B490-DC7E621C99E2}"/>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4">
                  <c:v>0</c:v>
                </c:pt>
                <c:pt idx="5">
                  <c:v>0</c:v>
                </c:pt>
                <c:pt idx="6">
                  <c:v>0</c:v>
                </c:pt>
              </c:numCache>
            </c:numRef>
          </c:val>
          <c:extLst>
            <c:ext xmlns:c16="http://schemas.microsoft.com/office/drawing/2014/chart" uri="{C3380CC4-5D6E-409C-BE32-E72D297353CC}">
              <c16:uniqueId val="{00000008-C5B4-4977-B490-DC7E621C99E2}"/>
            </c:ext>
          </c:extLst>
        </c:ser>
        <c:dLbls>
          <c:showLegendKey val="0"/>
          <c:showVal val="0"/>
          <c:showCatName val="0"/>
          <c:showSerName val="0"/>
          <c:showPercent val="0"/>
          <c:showBubbleSize val="0"/>
        </c:dLbls>
        <c:gapWidth val="219"/>
        <c:overlap val="-27"/>
        <c:axId val="272828400"/>
        <c:axId val="272819216"/>
      </c:barChart>
      <c:catAx>
        <c:axId val="27282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19216"/>
        <c:crosses val="autoZero"/>
        <c:auto val="1"/>
        <c:lblAlgn val="ctr"/>
        <c:lblOffset val="100"/>
        <c:noMultiLvlLbl val="0"/>
      </c:catAx>
      <c:valAx>
        <c:axId val="27281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2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3</c:v>
                </c:pt>
                <c:pt idx="1">
                  <c:v>1</c:v>
                </c:pt>
                <c:pt idx="2">
                  <c:v>0</c:v>
                </c:pt>
                <c:pt idx="3">
                  <c:v>6</c:v>
                </c:pt>
                <c:pt idx="4">
                  <c:v>0</c:v>
                </c:pt>
                <c:pt idx="5">
                  <c:v>3</c:v>
                </c:pt>
                <c:pt idx="6">
                  <c:v>4</c:v>
                </c:pt>
                <c:pt idx="7">
                  <c:v>4</c:v>
                </c:pt>
                <c:pt idx="8">
                  <c:v>0</c:v>
                </c:pt>
              </c:numCache>
            </c:numRef>
          </c:val>
          <c:extLst>
            <c:ext xmlns:c16="http://schemas.microsoft.com/office/drawing/2014/chart" uri="{C3380CC4-5D6E-409C-BE32-E72D297353CC}">
              <c16:uniqueId val="{00000000-A9F8-47D3-8BF8-76F4FD493036}"/>
            </c:ext>
          </c:extLst>
        </c:ser>
        <c:ser>
          <c:idx val="1"/>
          <c:order val="1"/>
          <c:tx>
            <c:strRef>
              <c:f>Sheet1!$C$1</c:f>
              <c:strCache>
                <c:ptCount val="1"/>
                <c:pt idx="0">
                  <c:v>Video</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0</c:v>
                </c:pt>
                <c:pt idx="1">
                  <c:v>0</c:v>
                </c:pt>
                <c:pt idx="2">
                  <c:v>0</c:v>
                </c:pt>
                <c:pt idx="3">
                  <c:v>1</c:v>
                </c:pt>
                <c:pt idx="4">
                  <c:v>0</c:v>
                </c:pt>
                <c:pt idx="5">
                  <c:v>1</c:v>
                </c:pt>
                <c:pt idx="6">
                  <c:v>0</c:v>
                </c:pt>
                <c:pt idx="7">
                  <c:v>0</c:v>
                </c:pt>
                <c:pt idx="8">
                  <c:v>0</c:v>
                </c:pt>
              </c:numCache>
            </c:numRef>
          </c:val>
          <c:extLst>
            <c:ext xmlns:c16="http://schemas.microsoft.com/office/drawing/2014/chart" uri="{C3380CC4-5D6E-409C-BE32-E72D297353CC}">
              <c16:uniqueId val="{00000001-A9F8-47D3-8BF8-76F4FD493036}"/>
            </c:ext>
          </c:extLst>
        </c:ser>
        <c:dLbls>
          <c:showLegendKey val="0"/>
          <c:showVal val="0"/>
          <c:showCatName val="0"/>
          <c:showSerName val="0"/>
          <c:showPercent val="0"/>
          <c:showBubbleSize val="0"/>
        </c:dLbls>
        <c:gapWidth val="150"/>
        <c:overlap val="100"/>
        <c:axId val="272826104"/>
        <c:axId val="272823480"/>
      </c:barChart>
      <c:catAx>
        <c:axId val="27282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23480"/>
        <c:crosses val="autoZero"/>
        <c:auto val="1"/>
        <c:lblAlgn val="ctr"/>
        <c:lblOffset val="100"/>
        <c:noMultiLvlLbl val="0"/>
      </c:catAx>
      <c:valAx>
        <c:axId val="272823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2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2.1793036830231999E-2</c:v>
                </c:pt>
                <c:pt idx="3">
                  <c:v>0</c:v>
                </c:pt>
                <c:pt idx="4">
                  <c:v>0</c:v>
                </c:pt>
                <c:pt idx="5">
                  <c:v>0</c:v>
                </c:pt>
                <c:pt idx="6">
                  <c:v>0</c:v>
                </c:pt>
              </c:numCache>
            </c:numRef>
          </c:val>
          <c:extLst>
            <c:ext xmlns:c16="http://schemas.microsoft.com/office/drawing/2014/chart" uri="{C3380CC4-5D6E-409C-BE32-E72D297353CC}">
              <c16:uniqueId val="{00000000-38F5-4881-9280-6F52CDB072DB}"/>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1.5244566400976E-2</c:v>
                </c:pt>
                <c:pt idx="3">
                  <c:v>0</c:v>
                </c:pt>
                <c:pt idx="4">
                  <c:v>0</c:v>
                </c:pt>
                <c:pt idx="5">
                  <c:v>0</c:v>
                </c:pt>
                <c:pt idx="6">
                  <c:v>0</c:v>
                </c:pt>
              </c:numCache>
            </c:numRef>
          </c:val>
          <c:extLst>
            <c:ext xmlns:c16="http://schemas.microsoft.com/office/drawing/2014/chart" uri="{C3380CC4-5D6E-409C-BE32-E72D297353CC}">
              <c16:uniqueId val="{00000001-38F5-4881-9280-6F52CDB072DB}"/>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38F5-4881-9280-6F52CDB072DB}"/>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1.14191564506E-2</c:v>
                </c:pt>
                <c:pt idx="3">
                  <c:v>0</c:v>
                </c:pt>
                <c:pt idx="4">
                  <c:v>1.7740475200039001E-2</c:v>
                </c:pt>
                <c:pt idx="5">
                  <c:v>0</c:v>
                </c:pt>
                <c:pt idx="6">
                  <c:v>0</c:v>
                </c:pt>
              </c:numCache>
            </c:numRef>
          </c:val>
          <c:extLst>
            <c:ext xmlns:c16="http://schemas.microsoft.com/office/drawing/2014/chart" uri="{C3380CC4-5D6E-409C-BE32-E72D297353CC}">
              <c16:uniqueId val="{00000003-38F5-4881-9280-6F52CDB072DB}"/>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38F5-4881-9280-6F52CDB072DB}"/>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3.3194233687404998E-2</c:v>
                </c:pt>
                <c:pt idx="3">
                  <c:v>0</c:v>
                </c:pt>
                <c:pt idx="4">
                  <c:v>7.1130500758724999E-2</c:v>
                </c:pt>
                <c:pt idx="5">
                  <c:v>0</c:v>
                </c:pt>
                <c:pt idx="6">
                  <c:v>0</c:v>
                </c:pt>
              </c:numCache>
            </c:numRef>
          </c:val>
          <c:extLst>
            <c:ext xmlns:c16="http://schemas.microsoft.com/office/drawing/2014/chart" uri="{C3380CC4-5D6E-409C-BE32-E72D297353CC}">
              <c16:uniqueId val="{00000005-38F5-4881-9280-6F52CDB072DB}"/>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0</c:v>
                </c:pt>
                <c:pt idx="2">
                  <c:v>0.10604816639300001</c:v>
                </c:pt>
                <c:pt idx="3">
                  <c:v>0</c:v>
                </c:pt>
                <c:pt idx="4">
                  <c:v>0</c:v>
                </c:pt>
                <c:pt idx="5">
                  <c:v>0</c:v>
                </c:pt>
                <c:pt idx="6">
                  <c:v>0</c:v>
                </c:pt>
              </c:numCache>
            </c:numRef>
          </c:val>
          <c:extLst>
            <c:ext xmlns:c16="http://schemas.microsoft.com/office/drawing/2014/chart" uri="{C3380CC4-5D6E-409C-BE32-E72D297353CC}">
              <c16:uniqueId val="{00000006-38F5-4881-9280-6F52CDB072DB}"/>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c:v>
                </c:pt>
                <c:pt idx="2">
                  <c:v>4.5463246554363998E-2</c:v>
                </c:pt>
                <c:pt idx="3">
                  <c:v>0</c:v>
                </c:pt>
                <c:pt idx="4">
                  <c:v>0</c:v>
                </c:pt>
                <c:pt idx="5">
                  <c:v>0</c:v>
                </c:pt>
                <c:pt idx="6">
                  <c:v>0</c:v>
                </c:pt>
              </c:numCache>
            </c:numRef>
          </c:val>
          <c:extLst>
            <c:ext xmlns:c16="http://schemas.microsoft.com/office/drawing/2014/chart" uri="{C3380CC4-5D6E-409C-BE32-E72D297353CC}">
              <c16:uniqueId val="{00000007-38F5-4881-9280-6F52CDB072DB}"/>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8-38F5-4881-9280-6F52CDB072DB}"/>
            </c:ext>
          </c:extLst>
        </c:ser>
        <c:dLbls>
          <c:showLegendKey val="0"/>
          <c:showVal val="0"/>
          <c:showCatName val="0"/>
          <c:showSerName val="0"/>
          <c:showPercent val="0"/>
          <c:showBubbleSize val="0"/>
        </c:dLbls>
        <c:gapWidth val="219"/>
        <c:overlap val="-27"/>
        <c:axId val="301451416"/>
        <c:axId val="301445512"/>
      </c:barChart>
      <c:catAx>
        <c:axId val="30145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45512"/>
        <c:crosses val="autoZero"/>
        <c:auto val="1"/>
        <c:lblAlgn val="ctr"/>
        <c:lblOffset val="100"/>
        <c:noMultiLvlLbl val="0"/>
      </c:catAx>
      <c:valAx>
        <c:axId val="30144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5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3</c:v>
                </c:pt>
                <c:pt idx="1">
                  <c:v>1</c:v>
                </c:pt>
                <c:pt idx="2">
                  <c:v>0</c:v>
                </c:pt>
                <c:pt idx="3">
                  <c:v>7</c:v>
                </c:pt>
                <c:pt idx="4">
                  <c:v>0</c:v>
                </c:pt>
                <c:pt idx="5">
                  <c:v>4</c:v>
                </c:pt>
                <c:pt idx="6">
                  <c:v>4</c:v>
                </c:pt>
                <c:pt idx="7">
                  <c:v>4</c:v>
                </c:pt>
                <c:pt idx="8">
                  <c:v>0</c:v>
                </c:pt>
              </c:numCache>
            </c:numRef>
          </c:val>
          <c:extLst>
            <c:ext xmlns:c16="http://schemas.microsoft.com/office/drawing/2014/chart" uri="{C3380CC4-5D6E-409C-BE32-E72D297353CC}">
              <c16:uniqueId val="{00000000-58B6-4EA1-A9E7-F7251D3B359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1-58B6-4EA1-A9E7-F7251D3B359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0</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2-58B6-4EA1-A9E7-F7251D3B359A}"/>
            </c:ext>
          </c:extLst>
        </c:ser>
        <c:dLbls>
          <c:showLegendKey val="0"/>
          <c:showVal val="0"/>
          <c:showCatName val="0"/>
          <c:showSerName val="0"/>
          <c:showPercent val="0"/>
          <c:showBubbleSize val="0"/>
        </c:dLbls>
        <c:gapWidth val="150"/>
        <c:overlap val="100"/>
        <c:axId val="301450432"/>
        <c:axId val="301446496"/>
      </c:barChart>
      <c:catAx>
        <c:axId val="30145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46496"/>
        <c:crosses val="autoZero"/>
        <c:auto val="1"/>
        <c:lblAlgn val="ctr"/>
        <c:lblOffset val="100"/>
        <c:noMultiLvlLbl val="0"/>
      </c:catAx>
      <c:valAx>
        <c:axId val="301446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5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FB - Social Media Newsletter </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776251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9254578"/>
                    </a:ext>
                  </a:extLst>
                </a:gridCol>
                <a:gridCol w="740664">
                  <a:extLst>
                    <a:ext uri="{9D8B030D-6E8A-4147-A177-3AD203B41FA5}">
                      <a16:colId xmlns:a16="http://schemas.microsoft.com/office/drawing/2014/main" val="116252504"/>
                    </a:ext>
                  </a:extLst>
                </a:gridCol>
                <a:gridCol w="740664">
                  <a:extLst>
                    <a:ext uri="{9D8B030D-6E8A-4147-A177-3AD203B41FA5}">
                      <a16:colId xmlns:a16="http://schemas.microsoft.com/office/drawing/2014/main" val="3949991419"/>
                    </a:ext>
                  </a:extLst>
                </a:gridCol>
                <a:gridCol w="740664">
                  <a:extLst>
                    <a:ext uri="{9D8B030D-6E8A-4147-A177-3AD203B41FA5}">
                      <a16:colId xmlns:a16="http://schemas.microsoft.com/office/drawing/2014/main" val="4181751347"/>
                    </a:ext>
                  </a:extLst>
                </a:gridCol>
                <a:gridCol w="740664">
                  <a:extLst>
                    <a:ext uri="{9D8B030D-6E8A-4147-A177-3AD203B41FA5}">
                      <a16:colId xmlns:a16="http://schemas.microsoft.com/office/drawing/2014/main" val="3730780926"/>
                    </a:ext>
                  </a:extLst>
                </a:gridCol>
                <a:gridCol w="740664">
                  <a:extLst>
                    <a:ext uri="{9D8B030D-6E8A-4147-A177-3AD203B41FA5}">
                      <a16:colId xmlns:a16="http://schemas.microsoft.com/office/drawing/2014/main" val="2816414778"/>
                    </a:ext>
                  </a:extLst>
                </a:gridCol>
                <a:gridCol w="740664">
                  <a:extLst>
                    <a:ext uri="{9D8B030D-6E8A-4147-A177-3AD203B41FA5}">
                      <a16:colId xmlns:a16="http://schemas.microsoft.com/office/drawing/2014/main" val="1847831254"/>
                    </a:ext>
                  </a:extLst>
                </a:gridCol>
                <a:gridCol w="740664">
                  <a:extLst>
                    <a:ext uri="{9D8B030D-6E8A-4147-A177-3AD203B41FA5}">
                      <a16:colId xmlns:a16="http://schemas.microsoft.com/office/drawing/2014/main" val="2479580731"/>
                    </a:ext>
                  </a:extLst>
                </a:gridCol>
                <a:gridCol w="740664">
                  <a:extLst>
                    <a:ext uri="{9D8B030D-6E8A-4147-A177-3AD203B41FA5}">
                      <a16:colId xmlns:a16="http://schemas.microsoft.com/office/drawing/2014/main" val="2491688038"/>
                    </a:ext>
                  </a:extLst>
                </a:gridCol>
                <a:gridCol w="740664">
                  <a:extLst>
                    <a:ext uri="{9D8B030D-6E8A-4147-A177-3AD203B41FA5}">
                      <a16:colId xmlns:a16="http://schemas.microsoft.com/office/drawing/2014/main" val="206129911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973902520"/>
                  </a:ext>
                </a:extLst>
              </a:tr>
              <a:tr h="370840">
                <a:tc>
                  <a:txBody>
                    <a:bodyPr/>
                    <a:lstStyle/>
                    <a:p>
                      <a:r>
                        <a:rPr lang="en-US" sz="1000"/>
                        <a:t>Kuwait Finance House ( KFH )</a:t>
                      </a:r>
                      <a:endParaRPr lang="en-US" sz="1000"/>
                    </a:p>
                  </a:txBody>
                  <a:tcPr/>
                </a:tc>
                <a:tc>
                  <a:txBody>
                    <a:bodyPr/>
                    <a:lstStyle/>
                    <a:p>
                      <a:r>
                        <a:rPr lang="en-US" sz="1000"/>
                        <a:t>169779</a:t>
                      </a:r>
                      <a:endParaRPr lang="en-US" sz="1000"/>
                    </a:p>
                  </a:txBody>
                  <a:tcPr/>
                </a:tc>
                <a:tc>
                  <a:txBody>
                    <a:bodyPr/>
                    <a:lstStyle/>
                    <a:p>
                      <a:r>
                        <a:rPr lang="en-US" sz="1000"/>
                        <a:t>180</a:t>
                      </a:r>
                      <a:endParaRPr lang="en-US" sz="1000"/>
                    </a:p>
                  </a:txBody>
                  <a:tcPr/>
                </a:tc>
                <a:tc>
                  <a:txBody>
                    <a:bodyPr/>
                    <a:lstStyle/>
                    <a:p>
                      <a:r>
                        <a:rPr lang="en-US" sz="1000"/>
                        <a:t>3</a:t>
                      </a:r>
                      <a:endParaRPr lang="en-US" sz="1000"/>
                    </a:p>
                  </a:txBody>
                  <a:tcPr/>
                </a:tc>
                <a:tc>
                  <a:txBody>
                    <a:bodyPr/>
                    <a:lstStyle/>
                    <a:p>
                      <a:r>
                        <a:rPr lang="en-US" sz="1000"/>
                        <a:t>108</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0.0218%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76991096"/>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45918</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0.0152%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46349399"/>
                  </a:ext>
                </a:extLst>
              </a:tr>
              <a:tr h="370840">
                <a:tc>
                  <a:txBody>
                    <a:bodyPr/>
                    <a:lstStyle/>
                    <a:p>
                      <a:r>
                        <a:rPr lang="en-US" sz="1000"/>
                        <a:t>Bank Boubyan - Official Page</a:t>
                      </a:r>
                      <a:endParaRPr lang="en-US" sz="1000"/>
                    </a:p>
                  </a:txBody>
                  <a:tcPr/>
                </a:tc>
                <a:tc>
                  <a:txBody>
                    <a:bodyPr/>
                    <a:lstStyle/>
                    <a:p>
                      <a:r>
                        <a:rPr lang="en-US" sz="1000"/>
                        <a:t>16411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85738684"/>
                  </a:ext>
                </a:extLst>
              </a:tr>
              <a:tr h="370840">
                <a:tc>
                  <a:txBody>
                    <a:bodyPr/>
                    <a:lstStyle/>
                    <a:p>
                      <a:r>
                        <a:rPr lang="en-US" sz="1000"/>
                        <a:t>NBKGroup</a:t>
                      </a:r>
                      <a:endParaRPr lang="en-US" sz="1000"/>
                    </a:p>
                  </a:txBody>
                  <a:tcPr/>
                </a:tc>
                <a:tc>
                  <a:txBody>
                    <a:bodyPr/>
                    <a:lstStyle/>
                    <a:p>
                      <a:r>
                        <a:rPr lang="en-US" sz="1000"/>
                        <a:t>163468</a:t>
                      </a:r>
                      <a:endParaRPr lang="en-US" sz="1000"/>
                    </a:p>
                  </a:txBody>
                  <a:tcPr/>
                </a:tc>
                <a:tc>
                  <a:txBody>
                    <a:bodyPr/>
                    <a:lstStyle/>
                    <a:p>
                      <a:r>
                        <a:rPr lang="en-US" sz="1000"/>
                        <a:t>676</a:t>
                      </a:r>
                      <a:endParaRPr lang="en-US" sz="1000"/>
                    </a:p>
                  </a:txBody>
                  <a:tcPr/>
                </a:tc>
                <a:tc>
                  <a:txBody>
                    <a:bodyPr/>
                    <a:lstStyle/>
                    <a:p>
                      <a:r>
                        <a:rPr lang="en-US" sz="1000"/>
                        <a:t>7</a:t>
                      </a:r>
                      <a:endParaRPr lang="en-US" sz="1000"/>
                    </a:p>
                  </a:txBody>
                  <a:tcPr/>
                </a:tc>
                <a:tc>
                  <a:txBody>
                    <a:bodyPr/>
                    <a:lstStyle/>
                    <a:p>
                      <a:r>
                        <a:rPr lang="en-US" sz="1000"/>
                        <a:t>133</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0.0123%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12908100"/>
                  </a:ext>
                </a:extLst>
              </a:tr>
              <a:tr h="370840">
                <a:tc>
                  <a:txBody>
                    <a:bodyPr/>
                    <a:lstStyle/>
                    <a:p>
                      <a:r>
                        <a:rPr lang="en-US" sz="1000"/>
                        <a:t>Gulf Bank</a:t>
                      </a:r>
                      <a:endParaRPr lang="en-US" sz="1000"/>
                    </a:p>
                  </a:txBody>
                  <a:tcPr/>
                </a:tc>
                <a:tc>
                  <a:txBody>
                    <a:bodyPr/>
                    <a:lstStyle/>
                    <a:p>
                      <a:r>
                        <a:rPr lang="en-US" sz="1000"/>
                        <a:t>98182</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2950058"/>
                  </a:ext>
                </a:extLst>
              </a:tr>
              <a:tr h="370840">
                <a:tc>
                  <a:txBody>
                    <a:bodyPr/>
                    <a:lstStyle/>
                    <a:p>
                      <a:r>
                        <a:rPr lang="en-US" sz="1000"/>
                        <a:t>Warba Bank</a:t>
                      </a:r>
                      <a:endParaRPr lang="en-US" sz="1000"/>
                    </a:p>
                  </a:txBody>
                  <a:tcPr/>
                </a:tc>
                <a:tc>
                  <a:txBody>
                    <a:bodyPr/>
                    <a:lstStyle/>
                    <a:p>
                      <a:r>
                        <a:rPr lang="en-US" sz="1000"/>
                        <a:t>21088</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0.0427%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293212296"/>
                  </a:ext>
                </a:extLst>
              </a:tr>
              <a:tr h="370840">
                <a:tc>
                  <a:txBody>
                    <a:bodyPr/>
                    <a:lstStyle/>
                    <a:p>
                      <a:r>
                        <a:rPr lang="en-US" sz="1000"/>
                        <a:t>Commercial Bank of Kuwait</a:t>
                      </a:r>
                      <a:endParaRPr lang="en-US" sz="1000"/>
                    </a:p>
                  </a:txBody>
                  <a:tcPr/>
                </a:tc>
                <a:tc>
                  <a:txBody>
                    <a:bodyPr/>
                    <a:lstStyle/>
                    <a:p>
                      <a:r>
                        <a:rPr lang="en-US" sz="1000"/>
                        <a:t>7308</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0.1061%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94323302"/>
                  </a:ext>
                </a:extLst>
              </a:tr>
              <a:tr h="370840">
                <a:tc>
                  <a:txBody>
                    <a:bodyPr/>
                    <a:lstStyle/>
                    <a:p>
                      <a:r>
                        <a:rPr lang="nl-NL" sz="1000"/>
                        <a:t>Al Ahli Bank of Kuwait</a:t>
                      </a:r>
                      <a:endParaRPr lang="en-US" sz="1000"/>
                    </a:p>
                  </a:txBody>
                  <a:tcPr/>
                </a:tc>
                <a:tc>
                  <a:txBody>
                    <a:bodyPr/>
                    <a:lstStyle/>
                    <a:p>
                      <a:r>
                        <a:rPr lang="en-US" sz="1000"/>
                        <a:t>10448</a:t>
                      </a:r>
                      <a:endParaRPr lang="en-US" sz="1000"/>
                    </a:p>
                  </a:txBody>
                  <a:tcPr/>
                </a:tc>
                <a:tc>
                  <a:txBody>
                    <a:bodyPr/>
                    <a:lstStyle/>
                    <a:p>
                      <a:r>
                        <a:rPr lang="en-US" sz="1000"/>
                        <a:t>30</a:t>
                      </a:r>
                      <a:endParaRPr lang="en-US" sz="1000"/>
                    </a:p>
                  </a:txBody>
                  <a:tcPr/>
                </a:tc>
                <a:tc>
                  <a:txBody>
                    <a:bodyPr/>
                    <a:lstStyle/>
                    <a:p>
                      <a:r>
                        <a:rPr lang="en-US" sz="1000"/>
                        <a:t>4</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0.0455%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05054112"/>
                  </a:ext>
                </a:extLst>
              </a:tr>
              <a:tr h="370840">
                <a:tc>
                  <a:txBody>
                    <a:bodyPr/>
                    <a:lstStyle/>
                    <a:p>
                      <a:r>
                        <a:rPr lang="en-US" sz="1000"/>
                        <a:t>Burgan Bank</a:t>
                      </a:r>
                      <a:endParaRPr lang="en-US" sz="1000"/>
                    </a:p>
                  </a:txBody>
                  <a:tcPr/>
                </a:tc>
                <a:tc>
                  <a:txBody>
                    <a:bodyPr/>
                    <a:lstStyle/>
                    <a:p>
                      <a:r>
                        <a:rPr lang="en-US" sz="1000"/>
                        <a:t>8780</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69807524"/>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2616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6534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73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Distribution Development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0074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8366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60130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12/09/2016 - 12/15/2016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9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93197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058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7321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4350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1957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8424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8573897"/>
                    </a:ext>
                  </a:extLst>
                </a:gridCol>
                <a:gridCol w="1234440">
                  <a:extLst>
                    <a:ext uri="{9D8B030D-6E8A-4147-A177-3AD203B41FA5}">
                      <a16:colId xmlns:a16="http://schemas.microsoft.com/office/drawing/2014/main" val="552694885"/>
                    </a:ext>
                  </a:extLst>
                </a:gridCol>
                <a:gridCol w="1234440">
                  <a:extLst>
                    <a:ext uri="{9D8B030D-6E8A-4147-A177-3AD203B41FA5}">
                      <a16:colId xmlns:a16="http://schemas.microsoft.com/office/drawing/2014/main" val="227919981"/>
                    </a:ext>
                  </a:extLst>
                </a:gridCol>
                <a:gridCol w="1234440">
                  <a:extLst>
                    <a:ext uri="{9D8B030D-6E8A-4147-A177-3AD203B41FA5}">
                      <a16:colId xmlns:a16="http://schemas.microsoft.com/office/drawing/2014/main" val="2229996742"/>
                    </a:ext>
                  </a:extLst>
                </a:gridCol>
                <a:gridCol w="1234440">
                  <a:extLst>
                    <a:ext uri="{9D8B030D-6E8A-4147-A177-3AD203B41FA5}">
                      <a16:colId xmlns:a16="http://schemas.microsoft.com/office/drawing/2014/main" val="1341623136"/>
                    </a:ext>
                  </a:extLst>
                </a:gridCol>
                <a:gridCol w="1234440">
                  <a:extLst>
                    <a:ext uri="{9D8B030D-6E8A-4147-A177-3AD203B41FA5}">
                      <a16:colId xmlns:a16="http://schemas.microsoft.com/office/drawing/2014/main" val="63012370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158416259"/>
                  </a:ext>
                </a:extLst>
              </a:tr>
              <a:tr h="370840">
                <a:tc>
                  <a:txBody>
                    <a:bodyPr/>
                    <a:lstStyle/>
                    <a:p>
                      <a:r>
                        <a:rPr lang="ar-AE" sz="1000"/>
                        <a:t>#بنك_وربة</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0.5</a:t>
                      </a:r>
                      <a:endParaRPr lang="en-US" sz="1000"/>
                    </a:p>
                  </a:txBody>
                  <a:tcPr/>
                </a:tc>
                <a:tc>
                  <a:txBody>
                    <a:bodyPr/>
                    <a:lstStyle/>
                    <a:p>
                      <a:r>
                        <a:rPr lang="en-US" sz="1000"/>
                        <a:t>3.5</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420388813"/>
                  </a:ext>
                </a:extLst>
              </a:tr>
              <a:tr h="370840">
                <a:tc>
                  <a:txBody>
                    <a:bodyPr/>
                    <a:lstStyle/>
                    <a:p>
                      <a:r>
                        <a:rPr lang="ar-AE" sz="1000"/>
                        <a:t>#نتميز_بالحلول</a:t>
                      </a:r>
                      <a:endParaRPr lang="en-US" sz="1000"/>
                    </a:p>
                  </a:txBody>
                  <a:tcPr/>
                </a:tc>
                <a:tc>
                  <a:txBody>
                    <a:bodyPr/>
                    <a:lstStyle/>
                    <a:p>
                      <a:r>
                        <a:rPr lang="en-US" sz="1000"/>
                        <a:t>4</a:t>
                      </a:r>
                      <a:endParaRPr lang="en-US" sz="1000"/>
                    </a:p>
                  </a:txBody>
                  <a:tcPr/>
                </a:tc>
                <a:tc>
                  <a:txBody>
                    <a:bodyPr/>
                    <a:lstStyle/>
                    <a:p>
                      <a:r>
                        <a:rPr lang="en-US" sz="1000"/>
                        <a:t>6.5</a:t>
                      </a:r>
                      <a:endParaRPr lang="en-US" sz="1000"/>
                    </a:p>
                  </a:txBody>
                  <a:tcPr/>
                </a:tc>
                <a:tc>
                  <a:txBody>
                    <a:bodyPr/>
                    <a:lstStyle/>
                    <a:p>
                      <a:r>
                        <a:rPr lang="en-US" sz="1000"/>
                        <a:t>0.25</a:t>
                      </a:r>
                      <a:endParaRPr lang="en-US" sz="1000"/>
                    </a:p>
                  </a:txBody>
                  <a:tcPr/>
                </a:tc>
                <a:tc>
                  <a:txBody>
                    <a:bodyPr/>
                    <a:lstStyle/>
                    <a:p>
                      <a:r>
                        <a:rPr lang="en-US" sz="1000"/>
                        <a:t>2.25</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207449640"/>
                  </a:ext>
                </a:extLst>
              </a:tr>
              <a:tr h="370840">
                <a:tc>
                  <a:txBody>
                    <a:bodyPr/>
                    <a:lstStyle/>
                    <a:p>
                      <a:r>
                        <a:rPr lang="en-US" sz="1000"/>
                        <a:t>#NBKWhatsapp</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3177389038"/>
                  </a:ext>
                </a:extLst>
              </a:tr>
              <a:tr h="370840">
                <a:tc>
                  <a:txBody>
                    <a:bodyPr/>
                    <a:lstStyle/>
                    <a:p>
                      <a:r>
                        <a:rPr lang="en-US" sz="1000"/>
                        <a:t>#NBKRewards</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603044985"/>
                  </a:ext>
                </a:extLst>
              </a:tr>
              <a:tr h="370840">
                <a:tc>
                  <a:txBody>
                    <a:bodyPr/>
                    <a:lstStyle/>
                    <a:p>
                      <a:r>
                        <a:rPr lang="ar-AE" sz="1000"/>
                        <a:t>#الأهلي_أسهل</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352617321"/>
                  </a:ext>
                </a:extLst>
              </a:tr>
              <a:tr h="370840">
                <a:tc>
                  <a:txBody>
                    <a:bodyPr/>
                    <a:lstStyle/>
                    <a:p>
                      <a:r>
                        <a:rPr lang="en-US" sz="1000"/>
                        <a:t>#Salary_Transfer</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459590168"/>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022090279"/>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202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0926036"/>
                    </a:ext>
                  </a:extLst>
                </a:gridCol>
                <a:gridCol w="658368">
                  <a:extLst>
                    <a:ext uri="{9D8B030D-6E8A-4147-A177-3AD203B41FA5}">
                      <a16:colId xmlns:a16="http://schemas.microsoft.com/office/drawing/2014/main" val="3939379611"/>
                    </a:ext>
                  </a:extLst>
                </a:gridCol>
                <a:gridCol w="658368">
                  <a:extLst>
                    <a:ext uri="{9D8B030D-6E8A-4147-A177-3AD203B41FA5}">
                      <a16:colId xmlns:a16="http://schemas.microsoft.com/office/drawing/2014/main" val="1749679325"/>
                    </a:ext>
                  </a:extLst>
                </a:gridCol>
                <a:gridCol w="658368">
                  <a:extLst>
                    <a:ext uri="{9D8B030D-6E8A-4147-A177-3AD203B41FA5}">
                      <a16:colId xmlns:a16="http://schemas.microsoft.com/office/drawing/2014/main" val="3636092373"/>
                    </a:ext>
                  </a:extLst>
                </a:gridCol>
                <a:gridCol w="658368">
                  <a:extLst>
                    <a:ext uri="{9D8B030D-6E8A-4147-A177-3AD203B41FA5}">
                      <a16:colId xmlns:a16="http://schemas.microsoft.com/office/drawing/2014/main" val="2073129169"/>
                    </a:ext>
                  </a:extLst>
                </a:gridCol>
                <a:gridCol w="658368">
                  <a:extLst>
                    <a:ext uri="{9D8B030D-6E8A-4147-A177-3AD203B41FA5}">
                      <a16:colId xmlns:a16="http://schemas.microsoft.com/office/drawing/2014/main" val="3345637324"/>
                    </a:ext>
                  </a:extLst>
                </a:gridCol>
                <a:gridCol w="658368">
                  <a:extLst>
                    <a:ext uri="{9D8B030D-6E8A-4147-A177-3AD203B41FA5}">
                      <a16:colId xmlns:a16="http://schemas.microsoft.com/office/drawing/2014/main" val="474729708"/>
                    </a:ext>
                  </a:extLst>
                </a:gridCol>
                <a:gridCol w="658368">
                  <a:extLst>
                    <a:ext uri="{9D8B030D-6E8A-4147-A177-3AD203B41FA5}">
                      <a16:colId xmlns:a16="http://schemas.microsoft.com/office/drawing/2014/main" val="148062821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73606320"/>
                  </a:ext>
                </a:extLst>
              </a:tr>
              <a:tr h="370840">
                <a:tc>
                  <a:txBody>
                    <a:bodyPr/>
                    <a:lstStyle/>
                    <a:p>
                      <a:r>
                        <a:rPr lang="en-US" sz="1000" b="1"/>
                        <a:t>Kuwait Finance House ( KFH ) - 2016-12-15 05:08:52</a:t>
                      </a:r>
                      <a:r>
                        <a:rPr lang="en-US" sz="1000"/>
                        <a:t>
</a:t>
                      </a:r>
                      <a:r>
                        <a:rPr lang="ar-AE" sz="1000"/>
                        <a:t>نتمنى للجميع السلامة مع الأخذ بالحيطة والحذر نتيجة التقلبات الجوية التي تتسبب بعدم وضوح الرؤية خاصة لدى قائدي المركبات</a:t>
                      </a:r>
                      <a:endParaRPr lang="en-US" sz="1000"/>
                    </a:p>
                  </a:txBody>
                  <a:tcPr/>
                </a:tc>
                <a:tc>
                  <a:txBody>
                    <a:bodyPr/>
                    <a:lstStyle/>
                    <a:p>
                      <a:r>
                        <a:rPr lang="en-US" sz="1000"/>
                        <a:t>60</a:t>
                      </a:r>
                      <a:endParaRPr lang="en-US" sz="1000"/>
                    </a:p>
                  </a:txBody>
                  <a:tcPr/>
                </a:tc>
                <a:tc>
                  <a:txBody>
                    <a:bodyPr/>
                    <a:lstStyle/>
                    <a:p>
                      <a:r>
                        <a:rPr lang="en-US" sz="1000"/>
                        <a:t>60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0.0353%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43993812"/>
                  </a:ext>
                </a:extLst>
              </a:tr>
              <a:tr h="370840">
                <a:tc>
                  <a:txBody>
                    <a:bodyPr/>
                    <a:lstStyle/>
                    <a:p>
                      <a:r>
                        <a:rPr lang="en-US" sz="1000" b="1"/>
                        <a:t>Kuwait Finance House ( KFH ) - 2016-12-15 14:07:41</a:t>
                      </a:r>
                      <a:r>
                        <a:rPr lang="en-US" sz="1000"/>
                        <a:t>
</a:t>
                      </a:r>
                      <a:r>
                        <a:rPr lang="ar-AE" sz="1000"/>
                        <a:t>تفضلوا بزيارتنا في معارض "بيتك" لتقديم أفضل الخدمات التمويلية في الشويخ – الري على الدائري الرابع – الضجيج على الدائري السادس – الأحمدي شارع المعارض.
للتواصل: 1800700 - 1803333</a:t>
                      </a:r>
                      <a:endParaRPr lang="en-US" sz="1000"/>
                    </a:p>
                  </a:txBody>
                  <a:tcPr/>
                </a:tc>
                <a:tc>
                  <a:txBody>
                    <a:bodyPr/>
                    <a:lstStyle/>
                    <a:p>
                      <a:r>
                        <a:rPr lang="en-US" sz="1000"/>
                        <a:t>32</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14730473"/>
                  </a:ext>
                </a:extLst>
              </a:tr>
              <a:tr h="370840">
                <a:tc>
                  <a:txBody>
                    <a:bodyPr/>
                    <a:lstStyle/>
                    <a:p>
                      <a:r>
                        <a:rPr lang="en-US" sz="1000" b="1"/>
                        <a:t>NBKGroup - 2016-12-15 05:30:53</a:t>
                      </a:r>
                      <a:r>
                        <a:rPr lang="en-US" sz="1000"/>
                        <a:t>
#NBKWhatsapp
</a:t>
                      </a:r>
                      <a:r>
                        <a:rPr lang="ar-AE" sz="1000"/>
                        <a:t>عندك سؤال؟ تواصلوا معانا عبر خدمة  </a:t>
                      </a:r>
                      <a:r>
                        <a:rPr lang="en-US" sz="1000"/>
                        <a:t>NBK Whatsapp </a:t>
                      </a:r>
                      <a:r>
                        <a:rPr lang="ar-AE" sz="1000"/>
                        <a:t>على 52221333 و سيتم الإجابه على كل أسئلتكم بسرور!
</a:t>
                      </a:r>
                      <a:r>
                        <a:rPr lang="en-US" sz="1000"/>
                        <a:t>Do you have a question? Contact us now on Whatsapp 52221333 and we will be more than happy to assist you!</a:t>
                      </a:r>
                      <a:endParaRPr lang="en-US" sz="1000"/>
                    </a:p>
                  </a:txBody>
                  <a:tcPr/>
                </a:tc>
                <a:tc>
                  <a:txBody>
                    <a:bodyPr/>
                    <a:lstStyle/>
                    <a:p>
                      <a:r>
                        <a:rPr lang="en-US" sz="1000"/>
                        <a:t>29</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0.0177%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72275383"/>
                  </a:ext>
                </a:extLst>
              </a:tr>
              <a:tr h="370840">
                <a:tc>
                  <a:txBody>
                    <a:bodyPr/>
                    <a:lstStyle/>
                    <a:p>
                      <a:r>
                        <a:rPr lang="en-US" sz="1000" b="1"/>
                        <a:t>NBKGroup - 2016-12-15 10:30:28</a:t>
                      </a:r>
                      <a:r>
                        <a:rPr lang="en-US" sz="1000"/>
                        <a:t>
If you're thirsty @whitevanillakw has you covered! Now part of the #NBKRewards program, use your NBK credit card today and get 10% discount.</a:t>
                      </a:r>
                      <a:endParaRPr lang="en-US" sz="1000"/>
                    </a:p>
                  </a:txBody>
                  <a:tcPr/>
                </a:tc>
                <a:tc>
                  <a:txBody>
                    <a:bodyPr/>
                    <a:lstStyle/>
                    <a:p>
                      <a:r>
                        <a:rPr lang="en-US" sz="1000"/>
                        <a:t>29</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88702428"/>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9925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780504"/>
                    </a:ext>
                  </a:extLst>
                </a:gridCol>
                <a:gridCol w="658368">
                  <a:extLst>
                    <a:ext uri="{9D8B030D-6E8A-4147-A177-3AD203B41FA5}">
                      <a16:colId xmlns:a16="http://schemas.microsoft.com/office/drawing/2014/main" val="3772765324"/>
                    </a:ext>
                  </a:extLst>
                </a:gridCol>
                <a:gridCol w="658368">
                  <a:extLst>
                    <a:ext uri="{9D8B030D-6E8A-4147-A177-3AD203B41FA5}">
                      <a16:colId xmlns:a16="http://schemas.microsoft.com/office/drawing/2014/main" val="3815889757"/>
                    </a:ext>
                  </a:extLst>
                </a:gridCol>
                <a:gridCol w="658368">
                  <a:extLst>
                    <a:ext uri="{9D8B030D-6E8A-4147-A177-3AD203B41FA5}">
                      <a16:colId xmlns:a16="http://schemas.microsoft.com/office/drawing/2014/main" val="891349315"/>
                    </a:ext>
                  </a:extLst>
                </a:gridCol>
                <a:gridCol w="658368">
                  <a:extLst>
                    <a:ext uri="{9D8B030D-6E8A-4147-A177-3AD203B41FA5}">
                      <a16:colId xmlns:a16="http://schemas.microsoft.com/office/drawing/2014/main" val="1526133107"/>
                    </a:ext>
                  </a:extLst>
                </a:gridCol>
                <a:gridCol w="658368">
                  <a:extLst>
                    <a:ext uri="{9D8B030D-6E8A-4147-A177-3AD203B41FA5}">
                      <a16:colId xmlns:a16="http://schemas.microsoft.com/office/drawing/2014/main" val="3950383043"/>
                    </a:ext>
                  </a:extLst>
                </a:gridCol>
                <a:gridCol w="658368">
                  <a:extLst>
                    <a:ext uri="{9D8B030D-6E8A-4147-A177-3AD203B41FA5}">
                      <a16:colId xmlns:a16="http://schemas.microsoft.com/office/drawing/2014/main" val="3851420283"/>
                    </a:ext>
                  </a:extLst>
                </a:gridCol>
                <a:gridCol w="658368">
                  <a:extLst>
                    <a:ext uri="{9D8B030D-6E8A-4147-A177-3AD203B41FA5}">
                      <a16:colId xmlns:a16="http://schemas.microsoft.com/office/drawing/2014/main" val="110594053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12001776"/>
                  </a:ext>
                </a:extLst>
              </a:tr>
              <a:tr h="370840">
                <a:tc>
                  <a:txBody>
                    <a:bodyPr/>
                    <a:lstStyle/>
                    <a:p>
                      <a:r>
                        <a:rPr lang="en-US" sz="1000" b="1"/>
                        <a:t>NBKGroup - 2016-12-15 12:00:13</a:t>
                      </a:r>
                      <a:r>
                        <a:rPr lang="en-US" sz="1000"/>
                        <a:t>
Announcement!</a:t>
                      </a:r>
                      <a:endParaRPr lang="en-US" sz="1000"/>
                    </a:p>
                  </a:txBody>
                  <a:tcPr/>
                </a:tc>
                <a:tc>
                  <a:txBody>
                    <a:bodyPr/>
                    <a:lstStyle/>
                    <a:p>
                      <a:r>
                        <a:rPr lang="en-US" sz="1000"/>
                        <a:t>24</a:t>
                      </a:r>
                      <a:endParaRPr lang="en-US" sz="1000"/>
                    </a:p>
                  </a:txBody>
                  <a:tcPr/>
                </a:tc>
                <a:tc>
                  <a:txBody>
                    <a:bodyPr/>
                    <a:lstStyle/>
                    <a:p>
                      <a:r>
                        <a:rPr lang="en-US" sz="1000"/>
                        <a:t>23</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87618527"/>
                  </a:ext>
                </a:extLst>
              </a:tr>
              <a:tr h="370840">
                <a:tc>
                  <a:txBody>
                    <a:bodyPr/>
                    <a:lstStyle/>
                    <a:p>
                      <a:r>
                        <a:rPr lang="en-US" sz="1000" b="1"/>
                        <a:t>Kuwait Finance House ( KFH ) - 2016-12-15 19:46:06</a:t>
                      </a:r>
                      <a:r>
                        <a:rPr lang="en-US" sz="1000"/>
                        <a:t>
"</a:t>
                      </a:r>
                      <a:r>
                        <a:rPr lang="ar-AE" sz="1000"/>
                        <a:t>بها قوم إذا وثبوا لمجد
تحقق من وثوبهم المحال
وإن قالوا على الأيام قولا
رأيت القول تدعمه الفعال"
من قصيدة شاعر البحرين المرحوم بإذن الله الشيخ أحمد بن محمد آل خليفة</a:t>
                      </a:r>
                      <a:endParaRPr lang="en-US" sz="1000"/>
                    </a:p>
                  </a:txBody>
                  <a:tcPr/>
                </a:tc>
                <a:tc>
                  <a:txBody>
                    <a:bodyPr/>
                    <a:lstStyle/>
                    <a:p>
                      <a:r>
                        <a:rPr lang="en-US" sz="1000"/>
                        <a:t>19</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20770373"/>
                  </a:ext>
                </a:extLst>
              </a:tr>
              <a:tr h="370840">
                <a:tc>
                  <a:txBody>
                    <a:bodyPr/>
                    <a:lstStyle/>
                    <a:p>
                      <a:r>
                        <a:rPr lang="en-US" sz="1000" b="1"/>
                        <a:t>NBKGroup - 2016-12-15 10:30:32</a:t>
                      </a:r>
                      <a:r>
                        <a:rPr lang="en-US" sz="1000"/>
                        <a:t>
</a:t>
                      </a:r>
                      <a:r>
                        <a:rPr lang="ar-AE" sz="1000"/>
                        <a:t>يوعان؟ استخدم بطاقة الوطني الائتمانية في @</a:t>
                      </a:r>
                      <a:r>
                        <a:rPr lang="en-US" sz="1000"/>
                        <a:t>whitevanillakw  </a:t>
                      </a:r>
                      <a:r>
                        <a:rPr lang="ar-AE" sz="1000"/>
                        <a:t>و استمتع بخصم 10% مع برنامج مكافآت الوطني!</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22292503"/>
                  </a:ext>
                </a:extLst>
              </a:tr>
              <a:tr h="370840">
                <a:tc>
                  <a:txBody>
                    <a:bodyPr/>
                    <a:lstStyle/>
                    <a:p>
                      <a:r>
                        <a:rPr lang="en-US" sz="1000" b="1"/>
                        <a:t>NBKGroup - 2016-12-15 12:00:17</a:t>
                      </a:r>
                      <a:r>
                        <a:rPr lang="en-US" sz="1000"/>
                        <a:t>
</a:t>
                      </a:r>
                      <a:r>
                        <a:rPr lang="ar-AE" sz="1000"/>
                        <a:t>اعلان!</a:t>
                      </a:r>
                      <a:endParaRPr lang="en-US" sz="1000"/>
                    </a:p>
                  </a:txBody>
                  <a:tcPr/>
                </a:tc>
                <a:tc>
                  <a:txBody>
                    <a:bodyPr/>
                    <a:lstStyle/>
                    <a:p>
                      <a:r>
                        <a:rPr lang="en-US" sz="1000"/>
                        <a:t>16</a:t>
                      </a:r>
                      <a:endParaRPr lang="en-US" sz="1000"/>
                    </a:p>
                  </a:txBody>
                  <a:tcPr/>
                </a:tc>
                <a:tc>
                  <a:txBody>
                    <a:bodyPr/>
                    <a:lstStyle/>
                    <a:p>
                      <a:r>
                        <a:rPr lang="en-US" sz="1000"/>
                        <a:t>13</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0.0098%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18371817"/>
                  </a:ext>
                </a:extLst>
              </a:tr>
              <a:tr h="370840">
                <a:tc>
                  <a:txBody>
                    <a:bodyPr/>
                    <a:lstStyle/>
                    <a:p>
                      <a:r>
                        <a:rPr lang="en-US" sz="1000" b="1"/>
                        <a:t>NBKGroup - 2016-12-15 08:09:35</a:t>
                      </a:r>
                      <a:r>
                        <a:rPr lang="en-US" sz="1000"/>
                        <a:t>
</a:t>
                      </a:r>
                      <a:r>
                        <a:rPr lang="ar-AE" sz="1000"/>
                        <a:t>نظرًا للأحوال الجوية، تم تأجيل موعد حلقات القراءة التفاعلية. سيتم الإعلان عن الموعد الجديد قريبًا.</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56921424"/>
                  </a:ext>
                </a:extLst>
              </a:tr>
              <a:tr h="370840">
                <a:tc>
                  <a:txBody>
                    <a:bodyPr/>
                    <a:lstStyle/>
                    <a:p>
                      <a:r>
                        <a:rPr lang="en-US" sz="1000" b="1"/>
                        <a:t>Warba Bank - 2016-12-15 07:20:18</a:t>
                      </a:r>
                      <a:r>
                        <a:rPr lang="en-US" sz="1000"/>
                        <a:t>
</a:t>
                      </a:r>
                      <a:r>
                        <a:rPr lang="ar-AE" sz="1000"/>
                        <a:t>جانب من مشاركتنا في معرض النخبة العقاري في أرض المعارض
#بنك_وربة #نتميز_بالحلول</a:t>
                      </a:r>
                      <a:endParaRPr lang="en-US" sz="1000"/>
                    </a:p>
                  </a:txBody>
                  <a:tcPr/>
                </a:tc>
                <a:tc>
                  <a:txBody>
                    <a:bodyPr/>
                    <a:lstStyle/>
                    <a:p>
                      <a:r>
                        <a:rPr lang="en-US" sz="1000"/>
                        <a:t>15</a:t>
                      </a:r>
                      <a:endParaRPr lang="en-US" sz="1000"/>
                    </a:p>
                  </a:txBody>
                  <a:tcPr/>
                </a:tc>
                <a:tc>
                  <a:txBody>
                    <a:bodyPr/>
                    <a:lstStyle/>
                    <a:p>
                      <a:r>
                        <a:rPr lang="en-US" sz="1000"/>
                        <a:t>9</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0.0711%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14552161"/>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433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46943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228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Sponsored Posts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5737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3897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6301931"/>
                    </a:ext>
                  </a:extLst>
                </a:gridCol>
                <a:gridCol w="1234440">
                  <a:extLst>
                    <a:ext uri="{9D8B030D-6E8A-4147-A177-3AD203B41FA5}">
                      <a16:colId xmlns:a16="http://schemas.microsoft.com/office/drawing/2014/main" val="4173002735"/>
                    </a:ext>
                  </a:extLst>
                </a:gridCol>
                <a:gridCol w="1234440">
                  <a:extLst>
                    <a:ext uri="{9D8B030D-6E8A-4147-A177-3AD203B41FA5}">
                      <a16:colId xmlns:a16="http://schemas.microsoft.com/office/drawing/2014/main" val="740812700"/>
                    </a:ext>
                  </a:extLst>
                </a:gridCol>
                <a:gridCol w="1234440">
                  <a:extLst>
                    <a:ext uri="{9D8B030D-6E8A-4147-A177-3AD203B41FA5}">
                      <a16:colId xmlns:a16="http://schemas.microsoft.com/office/drawing/2014/main" val="3461786002"/>
                    </a:ext>
                  </a:extLst>
                </a:gridCol>
                <a:gridCol w="1234440">
                  <a:extLst>
                    <a:ext uri="{9D8B030D-6E8A-4147-A177-3AD203B41FA5}">
                      <a16:colId xmlns:a16="http://schemas.microsoft.com/office/drawing/2014/main" val="2449081268"/>
                    </a:ext>
                  </a:extLst>
                </a:gridCol>
                <a:gridCol w="1234440">
                  <a:extLst>
                    <a:ext uri="{9D8B030D-6E8A-4147-A177-3AD203B41FA5}">
                      <a16:colId xmlns:a16="http://schemas.microsoft.com/office/drawing/2014/main" val="292575386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630198715"/>
                  </a:ext>
                </a:extLst>
              </a:tr>
              <a:tr h="370840">
                <a:tc>
                  <a:txBody>
                    <a:bodyPr/>
                    <a:lstStyle/>
                    <a:p>
                      <a:r>
                        <a:rPr lang="ar-AE" sz="1000"/>
                        <a:t>#بنك_وربة</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0.5</a:t>
                      </a:r>
                      <a:endParaRPr lang="en-US" sz="1000"/>
                    </a:p>
                  </a:txBody>
                  <a:tcPr/>
                </a:tc>
                <a:tc>
                  <a:txBody>
                    <a:bodyPr/>
                    <a:lstStyle/>
                    <a:p>
                      <a:r>
                        <a:rPr lang="en-US" sz="1000"/>
                        <a:t>3.5</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333695548"/>
                  </a:ext>
                </a:extLst>
              </a:tr>
              <a:tr h="370840">
                <a:tc>
                  <a:txBody>
                    <a:bodyPr/>
                    <a:lstStyle/>
                    <a:p>
                      <a:r>
                        <a:rPr lang="ar-AE" sz="1000"/>
                        <a:t>#نتميز_بالحلول</a:t>
                      </a:r>
                      <a:endParaRPr lang="en-US" sz="1000"/>
                    </a:p>
                  </a:txBody>
                  <a:tcPr/>
                </a:tc>
                <a:tc>
                  <a:txBody>
                    <a:bodyPr/>
                    <a:lstStyle/>
                    <a:p>
                      <a:r>
                        <a:rPr lang="en-US" sz="1000"/>
                        <a:t>4</a:t>
                      </a:r>
                      <a:endParaRPr lang="en-US" sz="1000"/>
                    </a:p>
                  </a:txBody>
                  <a:tcPr/>
                </a:tc>
                <a:tc>
                  <a:txBody>
                    <a:bodyPr/>
                    <a:lstStyle/>
                    <a:p>
                      <a:r>
                        <a:rPr lang="en-US" sz="1000"/>
                        <a:t>6.5</a:t>
                      </a:r>
                      <a:endParaRPr lang="en-US" sz="1000"/>
                    </a:p>
                  </a:txBody>
                  <a:tcPr/>
                </a:tc>
                <a:tc>
                  <a:txBody>
                    <a:bodyPr/>
                    <a:lstStyle/>
                    <a:p>
                      <a:r>
                        <a:rPr lang="en-US" sz="1000"/>
                        <a:t>0.25</a:t>
                      </a:r>
                      <a:endParaRPr lang="en-US" sz="1000"/>
                    </a:p>
                  </a:txBody>
                  <a:tcPr/>
                </a:tc>
                <a:tc>
                  <a:txBody>
                    <a:bodyPr/>
                    <a:lstStyle/>
                    <a:p>
                      <a:r>
                        <a:rPr lang="en-US" sz="1000"/>
                        <a:t>2.25</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140777781"/>
                  </a:ext>
                </a:extLst>
              </a:tr>
              <a:tr h="370840">
                <a:tc>
                  <a:txBody>
                    <a:bodyPr/>
                    <a:lstStyle/>
                    <a:p>
                      <a:r>
                        <a:rPr lang="en-US" sz="1000"/>
                        <a:t>#NBKWhatsapp</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56854018"/>
                  </a:ext>
                </a:extLst>
              </a:tr>
              <a:tr h="370840">
                <a:tc>
                  <a:txBody>
                    <a:bodyPr/>
                    <a:lstStyle/>
                    <a:p>
                      <a:r>
                        <a:rPr lang="en-US" sz="1000"/>
                        <a:t>#NBKRewards</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54061651"/>
                  </a:ext>
                </a:extLst>
              </a:tr>
              <a:tr h="370840">
                <a:tc>
                  <a:txBody>
                    <a:bodyPr/>
                    <a:lstStyle/>
                    <a:p>
                      <a:r>
                        <a:rPr lang="ar-AE" sz="1000"/>
                        <a:t>#الأهلي_أسهل</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560756458"/>
                  </a:ext>
                </a:extLst>
              </a:tr>
              <a:tr h="370840">
                <a:tc>
                  <a:txBody>
                    <a:bodyPr/>
                    <a:lstStyle/>
                    <a:p>
                      <a:r>
                        <a:rPr lang="en-US" sz="1000"/>
                        <a:t>#Salary_Transfer</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105830385"/>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428983706"/>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222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2854586"/>
                    </a:ext>
                  </a:extLst>
                </a:gridCol>
                <a:gridCol w="2468880">
                  <a:extLst>
                    <a:ext uri="{9D8B030D-6E8A-4147-A177-3AD203B41FA5}">
                      <a16:colId xmlns:a16="http://schemas.microsoft.com/office/drawing/2014/main" val="439376268"/>
                    </a:ext>
                  </a:extLst>
                </a:gridCol>
                <a:gridCol w="822960">
                  <a:extLst>
                    <a:ext uri="{9D8B030D-6E8A-4147-A177-3AD203B41FA5}">
                      <a16:colId xmlns:a16="http://schemas.microsoft.com/office/drawing/2014/main" val="4283084779"/>
                    </a:ext>
                  </a:extLst>
                </a:gridCol>
                <a:gridCol w="822960">
                  <a:extLst>
                    <a:ext uri="{9D8B030D-6E8A-4147-A177-3AD203B41FA5}">
                      <a16:colId xmlns:a16="http://schemas.microsoft.com/office/drawing/2014/main" val="685581729"/>
                    </a:ext>
                  </a:extLst>
                </a:gridCol>
                <a:gridCol w="822960">
                  <a:extLst>
                    <a:ext uri="{9D8B030D-6E8A-4147-A177-3AD203B41FA5}">
                      <a16:colId xmlns:a16="http://schemas.microsoft.com/office/drawing/2014/main" val="153782954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613320648"/>
                  </a:ext>
                </a:extLst>
              </a:tr>
              <a:tr h="370840">
                <a:tc>
                  <a:txBody>
                    <a:bodyPr/>
                    <a:lstStyle/>
                    <a:p>
                      <a:r>
                        <a:rPr lang="ar-AE" sz="1000"/>
                        <a:t>حمدي الشيمى</a:t>
                      </a:r>
                      <a:endParaRPr lang="en-US" sz="1000"/>
                    </a:p>
                  </a:txBody>
                  <a:tcPr/>
                </a:tc>
                <a:tc>
                  <a:txBody>
                    <a:bodyPr/>
                    <a:lstStyle/>
                    <a:p>
                      <a:r>
                        <a:rPr lang="en-US" sz="1000"/>
                        <a:t>NBKGroup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041166560"/>
                  </a:ext>
                </a:extLst>
              </a:tr>
              <a:tr h="370840">
                <a:tc>
                  <a:txBody>
                    <a:bodyPr/>
                    <a:lstStyle/>
                    <a:p>
                      <a:r>
                        <a:rPr lang="en-US" sz="1000"/>
                        <a:t>Amen Abu Ziad</a:t>
                      </a:r>
                      <a:endParaRPr lang="en-US" sz="1000"/>
                    </a:p>
                  </a:txBody>
                  <a:tcPr/>
                </a:tc>
                <a:tc>
                  <a:txBody>
                    <a:bodyPr/>
                    <a:lstStyle/>
                    <a:p>
                      <a:r>
                        <a:rPr lang="en-US" sz="1000"/>
                        <a:t>Kuwait Finance House ( KFH )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535168655"/>
                  </a:ext>
                </a:extLst>
              </a:tr>
              <a:tr h="370840">
                <a:tc>
                  <a:txBody>
                    <a:bodyPr/>
                    <a:lstStyle/>
                    <a:p>
                      <a:r>
                        <a:rPr lang="en-US" sz="1000"/>
                        <a:t>Miscstuff1405</a:t>
                      </a:r>
                      <a:endParaRPr lang="en-US" sz="1000"/>
                    </a:p>
                  </a:txBody>
                  <a:tcPr/>
                </a:tc>
                <a:tc>
                  <a:txBody>
                    <a:bodyPr/>
                    <a:lstStyle/>
                    <a:p>
                      <a:r>
                        <a:rPr lang="en-US" sz="1000"/>
                        <a:t>NBKGroup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641815175"/>
                  </a:ext>
                </a:extLst>
              </a:tr>
              <a:tr h="370840">
                <a:tc>
                  <a:txBody>
                    <a:bodyPr/>
                    <a:lstStyle/>
                    <a:p>
                      <a:r>
                        <a:rPr lang="en-US" sz="1000"/>
                        <a:t>Raheem Fadel</a:t>
                      </a:r>
                      <a:endParaRPr lang="en-US" sz="1000"/>
                    </a:p>
                  </a:txBody>
                  <a:tcPr/>
                </a:tc>
                <a:tc>
                  <a:txBody>
                    <a:bodyPr/>
                    <a:lstStyle/>
                    <a:p>
                      <a:r>
                        <a:rPr lang="en-US" sz="1000"/>
                        <a:t>NBKGroup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434067523"/>
                  </a:ext>
                </a:extLst>
              </a:tr>
              <a:tr h="370840">
                <a:tc>
                  <a:txBody>
                    <a:bodyPr/>
                    <a:lstStyle/>
                    <a:p>
                      <a:r>
                        <a:rPr lang="ar-AE" sz="1000"/>
                        <a:t>امجد الوقفي</a:t>
                      </a:r>
                      <a:endParaRPr lang="en-US" sz="1000"/>
                    </a:p>
                  </a:txBody>
                  <a:tcPr/>
                </a:tc>
                <a:tc>
                  <a:txBody>
                    <a:bodyPr/>
                    <a:lstStyle/>
                    <a:p>
                      <a:r>
                        <a:rPr lang="en-US" sz="1000"/>
                        <a:t>Warba Bank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9105370"/>
                  </a:ext>
                </a:extLst>
              </a:tr>
            </a:tbl>
          </a:graphicData>
        </a:graphic>
      </p:graphicFrame>
      <p:sp>
        <p:nvSpPr>
          <p:cNvPr id="4" name="Text Placeholder 3"/>
          <p:cNvSpPr>
            <a:spLocks noGrp="1"/>
          </p:cNvSpPr>
          <p:nvPr>
            <p:ph type="body" sz="quarter" idx="14"/>
          </p:nvPr>
        </p:nvSpPr>
        <p:spPr/>
        <p:txBody>
          <a:bodyPr/>
          <a:lstStyle/>
          <a:p>
            <a:r>
              <a:rPr lang="en-US"/>
              <a:t>12/15/2016 - 12/15/2016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8056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645</Words>
  <Application>Microsoft Office PowerPoint</Application>
  <PresentationFormat>On-screen Show (4:3)</PresentationFormat>
  <Paragraphs>366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FB - Social Media Newsletter </vt:lpstr>
      <vt:lpstr>Key Metrics Table</vt:lpstr>
      <vt:lpstr>Fan Distribution</vt:lpstr>
      <vt:lpstr>Fan Distribution Development</vt:lpstr>
      <vt:lpstr>Interaction Rate</vt:lpstr>
      <vt:lpstr>Interactions Distribution</vt:lpstr>
      <vt:lpstr>Interaction Rate By Weekday</vt:lpstr>
      <vt:lpstr>Post Type Distribution</vt:lpstr>
      <vt:lpstr>Hashtag Detection</vt:lpstr>
      <vt:lpstr>Own Posts Table - 1 of 2</vt:lpstr>
      <vt:lpstr>Own Posts Table - 2 of 2</vt:lpstr>
      <vt:lpstr>Interaction Rate By Post Type</vt:lpstr>
      <vt:lpstr>Sponsored Posts Distribution</vt:lpstr>
      <vt:lpstr>Hashtag Detection</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Social Media Newsletter </dc:title>
  <dc:creator>Administrator</dc:creator>
  <cp:lastModifiedBy>Administrator</cp:lastModifiedBy>
  <cp:revision>1</cp:revision>
  <dcterms:created xsi:type="dcterms:W3CDTF">2016-12-19T09:27:06Z</dcterms:created>
  <dcterms:modified xsi:type="dcterms:W3CDTF">2016-12-19T09:27:42Z</dcterms:modified>
</cp:coreProperties>
</file>