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</c:v>
                </c:pt>
                <c:pt idx="1">
                  <c:v>112</c:v>
                </c:pt>
                <c:pt idx="2">
                  <c:v>92</c:v>
                </c:pt>
                <c:pt idx="3">
                  <c:v>88</c:v>
                </c:pt>
                <c:pt idx="4">
                  <c:v>59</c:v>
                </c:pt>
                <c:pt idx="5">
                  <c:v>99</c:v>
                </c:pt>
                <c:pt idx="6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1-4594-B3DE-04A414231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33</c:v>
                </c:pt>
                <c:pt idx="2">
                  <c:v>38</c:v>
                </c:pt>
                <c:pt idx="3">
                  <c:v>41</c:v>
                </c:pt>
                <c:pt idx="4">
                  <c:v>33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31-4594-B3DE-04A4142314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61</c:v>
                </c:pt>
                <c:pt idx="1">
                  <c:v>28</c:v>
                </c:pt>
                <c:pt idx="2">
                  <c:v>118</c:v>
                </c:pt>
                <c:pt idx="3">
                  <c:v>95</c:v>
                </c:pt>
                <c:pt idx="4">
                  <c:v>72</c:v>
                </c:pt>
                <c:pt idx="5">
                  <c:v>349</c:v>
                </c:pt>
                <c:pt idx="6">
                  <c:v>1267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31-4594-B3DE-04A4142314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216</c:v>
                </c:pt>
                <c:pt idx="1">
                  <c:v>132</c:v>
                </c:pt>
                <c:pt idx="2">
                  <c:v>204</c:v>
                </c:pt>
                <c:pt idx="3">
                  <c:v>220</c:v>
                </c:pt>
                <c:pt idx="4">
                  <c:v>158</c:v>
                </c:pt>
                <c:pt idx="5">
                  <c:v>92</c:v>
                </c:pt>
                <c:pt idx="6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31-4594-B3DE-04A4142314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60</c:v>
                </c:pt>
                <c:pt idx="3">
                  <c:v>40</c:v>
                </c:pt>
                <c:pt idx="4">
                  <c:v>29</c:v>
                </c:pt>
                <c:pt idx="5">
                  <c:v>22</c:v>
                </c:pt>
                <c:pt idx="6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31-4594-B3DE-04A4142314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24</c:v>
                </c:pt>
                <c:pt idx="2">
                  <c:v>53</c:v>
                </c:pt>
                <c:pt idx="3">
                  <c:v>52</c:v>
                </c:pt>
                <c:pt idx="4">
                  <c:v>38</c:v>
                </c:pt>
                <c:pt idx="5">
                  <c:v>38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31-4594-B3DE-04A4142314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</c:v>
                </c:pt>
                <c:pt idx="1">
                  <c:v>13</c:v>
                </c:pt>
                <c:pt idx="2">
                  <c:v>22</c:v>
                </c:pt>
                <c:pt idx="3">
                  <c:v>22</c:v>
                </c:pt>
                <c:pt idx="4">
                  <c:v>-1</c:v>
                </c:pt>
                <c:pt idx="5">
                  <c:v>14</c:v>
                </c:pt>
                <c:pt idx="6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31-4594-B3DE-04A4142314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24</c:v>
                </c:pt>
                <c:pt idx="1">
                  <c:v>28</c:v>
                </c:pt>
                <c:pt idx="2">
                  <c:v>60</c:v>
                </c:pt>
                <c:pt idx="3">
                  <c:v>50</c:v>
                </c:pt>
                <c:pt idx="4">
                  <c:v>33</c:v>
                </c:pt>
                <c:pt idx="5">
                  <c:v>33</c:v>
                </c:pt>
                <c:pt idx="6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C31-4594-B3DE-04A4142314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16</c:v>
                </c:pt>
                <c:pt idx="1">
                  <c:v>31</c:v>
                </c:pt>
                <c:pt idx="2">
                  <c:v>51</c:v>
                </c:pt>
                <c:pt idx="3">
                  <c:v>40</c:v>
                </c:pt>
                <c:pt idx="4">
                  <c:v>35</c:v>
                </c:pt>
                <c:pt idx="5">
                  <c:v>45</c:v>
                </c:pt>
                <c:pt idx="6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C31-4594-B3DE-04A414231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12848"/>
        <c:axId val="238913504"/>
      </c:lineChart>
      <c:catAx>
        <c:axId val="23891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13504"/>
        <c:crosses val="autoZero"/>
        <c:auto val="1"/>
        <c:lblAlgn val="ctr"/>
        <c:lblOffset val="100"/>
        <c:noMultiLvlLbl val="0"/>
      </c:catAx>
      <c:valAx>
        <c:axId val="23891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1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174537</c:v>
                </c:pt>
                <c:pt idx="1">
                  <c:v>24199</c:v>
                </c:pt>
                <c:pt idx="2">
                  <c:v>188664</c:v>
                </c:pt>
                <c:pt idx="3">
                  <c:v>233945</c:v>
                </c:pt>
                <c:pt idx="4">
                  <c:v>59682</c:v>
                </c:pt>
                <c:pt idx="5">
                  <c:v>77636</c:v>
                </c:pt>
                <c:pt idx="6">
                  <c:v>20073</c:v>
                </c:pt>
                <c:pt idx="7">
                  <c:v>25311</c:v>
                </c:pt>
                <c:pt idx="8">
                  <c:v>9807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9-454C-B880-03A9914BA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C-4C51-A1B0-3B4F39E07B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3C-4C51-A1B0-3B4F39E07B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188664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3C-4C51-A1B0-3B4F39E07B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3C-4C51-A1B0-3B4F39E07B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59682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C-4C51-A1B0-3B4F39E07B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77636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3C-4C51-A1B0-3B4F39E07B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3C-4C51-A1B0-3B4F39E07B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73C-4C51-A1B0-3B4F39E07B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9807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3C-4C51-A1B0-3B4F39E07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588272"/>
        <c:axId val="279585976"/>
      </c:areaChart>
      <c:catAx>
        <c:axId val="27958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5976"/>
        <c:crosses val="autoZero"/>
        <c:auto val="1"/>
        <c:lblAlgn val="ctr"/>
        <c:lblOffset val="100"/>
        <c:noMultiLvlLbl val="0"/>
      </c:catAx>
      <c:valAx>
        <c:axId val="27958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8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0.41450316930871001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FD-4465-A423-E87E27226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0.45896216663221001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FD-4465-A423-E87E272260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1.6484958074066001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FD-4465-A423-E87E272260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0.47568148641302999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FD-4465-A423-E87E272260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0.62388965239835004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FD-4465-A423-E87E272260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0.54333822885264005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EFD-4465-A423-E87E272260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0.67085326953748003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EFD-4465-A423-E87E272260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0.61291470599866005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EFD-4465-A423-E87E272260D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1.6349887594523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EFD-4465-A423-E87E27226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83680"/>
        <c:axId val="279584336"/>
      </c:lineChart>
      <c:catAx>
        <c:axId val="27958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4336"/>
        <c:crosses val="autoZero"/>
        <c:auto val="1"/>
        <c:lblAlgn val="ctr"/>
        <c:lblOffset val="100"/>
        <c:noMultiLvlLbl val="0"/>
      </c:catAx>
      <c:valAx>
        <c:axId val="27958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2844</c:v>
                </c:pt>
                <c:pt idx="1">
                  <c:v>111</c:v>
                </c:pt>
                <c:pt idx="2">
                  <c:v>11319</c:v>
                </c:pt>
                <c:pt idx="3">
                  <c:v>7584</c:v>
                </c:pt>
                <c:pt idx="4">
                  <c:v>1461</c:v>
                </c:pt>
                <c:pt idx="5">
                  <c:v>1660</c:v>
                </c:pt>
                <c:pt idx="6">
                  <c:v>657</c:v>
                </c:pt>
                <c:pt idx="7">
                  <c:v>580</c:v>
                </c:pt>
                <c:pt idx="8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A-4B34-8EEF-F4FC34D69B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49</c:v>
                </c:pt>
                <c:pt idx="1">
                  <c:v>0</c:v>
                </c:pt>
                <c:pt idx="2">
                  <c:v>7279</c:v>
                </c:pt>
                <c:pt idx="3">
                  <c:v>204</c:v>
                </c:pt>
                <c:pt idx="4">
                  <c:v>28</c:v>
                </c:pt>
                <c:pt idx="5">
                  <c:v>27</c:v>
                </c:pt>
                <c:pt idx="6">
                  <c:v>16</c:v>
                </c:pt>
                <c:pt idx="7">
                  <c:v>40</c:v>
                </c:pt>
                <c:pt idx="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8A-4B34-8EEF-F4FC34D69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312880"/>
        <c:axId val="273313208"/>
      </c:barChart>
      <c:catAx>
        <c:axId val="27331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13208"/>
        <c:crosses val="autoZero"/>
        <c:auto val="1"/>
        <c:lblAlgn val="ctr"/>
        <c:lblOffset val="100"/>
        <c:noMultiLvlLbl val="0"/>
      </c:catAx>
      <c:valAx>
        <c:axId val="2733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1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0.41438205079724999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6B-422B-B2C9-397E82B50B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0.45869664035704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6B-422B-B2C9-397E82B50B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1.6429560841849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6B-422B-B2C9-397E82B50B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0.47556965465021001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6B-422B-B2C9-397E82B50B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0.62372239536208995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6B-422B-B2C9-397E82B50B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0.54324024936884996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6B-422B-B2C9-397E82B50B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0.67055248343546003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6B-422B-B2C9-397E82B50BB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0.61238196831417002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6B-422B-B2C9-397E82B50BB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1.6314877128581999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6B-422B-B2C9-397E82B50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06648"/>
        <c:axId val="273302384"/>
      </c:barChart>
      <c:catAx>
        <c:axId val="27330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02384"/>
        <c:crosses val="autoZero"/>
        <c:auto val="1"/>
        <c:lblAlgn val="ctr"/>
        <c:lblOffset val="100"/>
        <c:noMultiLvlLbl val="0"/>
      </c:catAx>
      <c:valAx>
        <c:axId val="27330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0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IG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4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40695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8384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9618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3696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7196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4217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9655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67201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98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65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0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 - </a:t>
                      </a:r>
                      <a:r>
                        <a:rPr lang="ar-AE" sz="1000"/>
                        <a:t>بنك الخليج)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9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3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5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2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1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1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892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0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836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2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984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457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213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7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670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68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839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96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216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8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884173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00350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544357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29748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8066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2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4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#Salary_Transfer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3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9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0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2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7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5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#NBKZeina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2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65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2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89714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065369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00671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892341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074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7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#NBKWinners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0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#NBKAnnouncement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20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63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4594.3333333333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27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468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2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21597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5644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4180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2452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282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99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16:29:25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اكتشف القطعة التي تكمل صورة  بنك بوبيان واربح 50 د.ك.
آخر موعد لإحتساب التوقعات غدا 16 ديسمبر 12 ظهراً.
سيتم إعلان الفائز يوم الثلاثاء 20 ديسمبر بإذن الله 
شروط المسابقة: 
١- متابعة حساب بنك بوبيان @</a:t>
                      </a:r>
                      <a:r>
                        <a:rPr lang="en-US" sz="1000"/>
                        <a:t>BankBoubyan 
٢- </a:t>
                      </a:r>
                      <a:r>
                        <a:rPr lang="ar-AE" sz="1000"/>
                        <a:t>المشاركة من داخل الكويت فقط 
٣- إجابة واحدة لكل مشارك
٤- مشاركة موظفين بنك بوبيان لن تحتسب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5.9206%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06:06:42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4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11:33:17</a:t>
                      </a:r>
                      <a:r>
                        <a:rPr lang="en-US" sz="1000"/>
                        <a:t>
#NBKCompetitions #NBKWinners 
</a:t>
                      </a:r>
                      <a:r>
                        <a:rPr lang="ar-AE" sz="1000"/>
                        <a:t>مبروك للفائز </a:t>
                      </a:r>
                      <a:r>
                        <a:rPr lang="en-US" sz="1000"/>
                        <a:t>✨
</a:t>
                      </a:r>
                      <a:r>
                        <a:rPr lang="ar-AE" sz="1000"/>
                        <a:t>لاستلام الجائزة يرجى زيارة إدارة العلاقات العامة في برج الراية، طابق 34 خلال أيام الأسبوع من الساعة 8 صباحاً لغاية الساعة 2 عصراً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05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33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91726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9445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9270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4560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432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2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14:30:55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موسى طفل عمره 7 سنوات هو وشقيقه إبراهيم 10 سنوات ولدوا وهم لايبصرون قام د.منصور الشمري بإجراء العملية للشقيقين ولأول مرة رأى كل منهما الآخر
مقتطفات من رحلة ( نور بوبيان ) في النيجر والتى شملت عمليات اعادة النظر لاكثر من الف طفل وشخص 
بالغ مكنتهم بمشيئة الله من ممارسة حياتهم بشكل طبيعي
#</a:t>
                      </a:r>
                      <a:r>
                        <a:rPr lang="en-US" sz="1000"/>
                        <a:t>NoorBoubyan
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974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56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65170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8545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8729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1355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8059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4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12:29:57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مبروك للفائز توقّع نتيجة مباراة مانشستر يونايتد </a:t>
                      </a:r>
                      <a:r>
                        <a:rPr lang="en-US" sz="1000"/>
                        <a:t>x </a:t>
                      </a:r>
                      <a:r>
                        <a:rPr lang="ar-AE" sz="1000"/>
                        <a:t>توتنهام
100 د.ك
@</a:t>
                      </a:r>
                      <a:r>
                        <a:rPr lang="en-US" sz="1000"/>
                        <a:t>fhd_alfahad
</a:t>
                      </a:r>
                      <a:r>
                        <a:rPr lang="ar-AE" sz="1000"/>
                        <a:t>الاحتياط الأول:
@</a:t>
                      </a:r>
                      <a:r>
                        <a:rPr lang="en-US" sz="1000"/>
                        <a:t>failakawi_86 
</a:t>
                      </a:r>
                      <a:r>
                        <a:rPr lang="ar-AE" sz="1000"/>
                        <a:t>الاحتياط الثاني:
@</a:t>
                      </a:r>
                      <a:r>
                        <a:rPr lang="en-US" sz="1000"/>
                        <a:t>anas_alharran
</a:t>
                      </a:r>
                      <a:r>
                        <a:rPr lang="ar-AE" sz="1000"/>
                        <a:t>يرجى إرسال بيانات الإتصال على بريدنا الإلكتروني لإستلام الجائزة.
</a:t>
                      </a:r>
                      <a:r>
                        <a:rPr lang="en-US" sz="1000"/>
                        <a:t>social@bankboubyan.com
(</a:t>
                      </a:r>
                      <a:r>
                        <a:rPr lang="ar-AE" sz="1000"/>
                        <a:t>الإسم الثلاثي - رقم الهاتف - المباراة -إسم الحساب في الإنستغرام) 
شكرًا للجميع على مشاركتكم وتابعونا لمعرفة مسابقة التوقعات القادمة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9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08:13:20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بدل الكتب لطلبة الكلية الاسترالية في 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03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63036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738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41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6311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2267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2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09:00:01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اليوم الخميس ١٥/١٢/٢٠١٦ من الساعة ٥:٠٠ إلى ٩:٠٠ مساءً 
احنا متواجدين في جراند أفنيوز  شاركنا تحدي فيفا 17 في 
</a:t>
                      </a:r>
                      <a:r>
                        <a:rPr lang="en-US" sz="1000"/>
                        <a:t>CLICK PlayStation Event 
</a:t>
                      </a:r>
                      <a:r>
                        <a:rPr lang="ar-AE" sz="1000"/>
                        <a:t>جوائز تصل قيمتها لغاية ٦٠٠٠ د.ك
#</a:t>
                      </a:r>
                      <a:r>
                        <a:rPr lang="en-US" sz="1000"/>
                        <a:t>WeCLICK
#BoubyanCLICK *</a:t>
                      </a:r>
                      <a:r>
                        <a:rPr lang="ar-AE" sz="1000"/>
                        <a:t>هذا النشاط لعملاء بنك بوبيان وغير عملاء بنك 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031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34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90601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8875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6159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00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435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5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11:59:31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الجواب: سنة 1911
مبروك للفائز
50 د.ك
@</a:t>
                      </a:r>
                      <a:r>
                        <a:rPr lang="en-US" sz="1000"/>
                        <a:t>mohamed_alhashash
</a:t>
                      </a:r>
                      <a:r>
                        <a:rPr lang="ar-AE" sz="1000"/>
                        <a:t>الاحتياط الأول:
@</a:t>
                      </a:r>
                      <a:r>
                        <a:rPr lang="en-US" sz="1000"/>
                        <a:t>muneera_almattar
</a:t>
                      </a:r>
                      <a:r>
                        <a:rPr lang="ar-AE" sz="1000"/>
                        <a:t>الاحتياط الثاني:
@</a:t>
                      </a:r>
                      <a:r>
                        <a:rPr lang="en-US" sz="1000"/>
                        <a:t>abdullah.alrwashed
</a:t>
                      </a:r>
                      <a:r>
                        <a:rPr lang="ar-AE" sz="1000"/>
                        <a:t>يرجى إرسال بيانات الإتصال على بريدنا الإلكتروني لإستلام الجائزة.
</a:t>
                      </a:r>
                      <a:r>
                        <a:rPr lang="en-US" sz="1000"/>
                        <a:t>social@bankboubyan.com .
(</a:t>
                      </a:r>
                      <a:r>
                        <a:rPr lang="ar-AE" sz="1000"/>
                        <a:t>الإسم الثلاثي - رقم الهاتف - إسم المسابقة -إسم الحساب في الإنستغرام) 
شكرًا للجميع على مشاركتكم وتابعونا لمعرفة مسابقاتنا القادمة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542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20351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6333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2291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294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1460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9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12:03:49</a:t>
                      </a:r>
                      <a:r>
                        <a:rPr lang="en-US" sz="1000"/>
                        <a:t>
#NBKAnnouncement 
Dear Customers,
To better serve our clients, a system maintenance will take place on Friday December 16th, 2016 between 6:00am and 7:00am. You may experience some difficulties when using ATM, Point of Sale facilities, NBK Online Banking &amp; NBK Mobile Banking. If you face difficulty using our electronic channels, kindly contact us via NBK Social Media channels, or NBK Whatsapp: 52221333. 
Thank you for your understanding.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10:34:53</a:t>
                      </a:r>
                      <a:r>
                        <a:rPr lang="en-US" sz="1000"/>
                        <a:t>
#NBKRewards
</a:t>
                      </a:r>
                      <a:r>
                        <a:rPr lang="ar-AE" sz="1000"/>
                        <a:t>عطشان؟ استخدم بطاقة الوطني الائتمانية في @</a:t>
                      </a:r>
                      <a:r>
                        <a:rPr lang="en-US" sz="1000"/>
                        <a:t>whitevanillakw  </a:t>
                      </a:r>
                      <a:r>
                        <a:rPr lang="ar-AE" sz="1000"/>
                        <a:t>و استمتع بخصم 10% مع برنامج مكافآت الوطني!
</a:t>
                      </a:r>
                      <a:r>
                        <a:rPr lang="en-US" sz="1000"/>
                        <a:t>If you're thirsty @whitevanillakw has you covered! Now part of the #NBKRewards program, use your NBK credit card today and get 10% discount.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977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07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629</Words>
  <Application>Microsoft Office PowerPoint</Application>
  <PresentationFormat>On-screen Show (4:3)</PresentationFormat>
  <Paragraphs>312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IG - Social Media Newsletter</vt:lpstr>
      <vt:lpstr>Key Metrics Table</vt:lpstr>
      <vt:lpstr>Followers Change</vt:lpstr>
      <vt:lpstr>Followers Distribution</vt:lpstr>
      <vt:lpstr>Followers Distribution Development</vt:lpstr>
      <vt:lpstr>Interaction Rate</vt:lpstr>
      <vt:lpstr>Interactions Distribution</vt:lpstr>
      <vt:lpstr>Interaction Rate By Weekday</vt:lpstr>
      <vt:lpstr>Hashtag Detection - 1 of 2</vt:lpstr>
      <vt:lpstr>Hashtag Detection - 2 of 2</vt:lpstr>
      <vt:lpstr>Posts Table - 1 of 6</vt:lpstr>
      <vt:lpstr>Posts Table - 2 of 6</vt:lpstr>
      <vt:lpstr>Posts Table - 3 of 6</vt:lpstr>
      <vt:lpstr>Posts Table - 4 of 6</vt:lpstr>
      <vt:lpstr>Posts Table - 5 of 6</vt:lpstr>
      <vt:lpstr>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- Social Media Newsletter</dc:title>
  <dc:creator>Administrator</dc:creator>
  <cp:lastModifiedBy>Administrator</cp:lastModifiedBy>
  <cp:revision>1</cp:revision>
  <dcterms:created xsi:type="dcterms:W3CDTF">2016-12-16T14:26:20Z</dcterms:created>
  <dcterms:modified xsi:type="dcterms:W3CDTF">2016-12-16T14:26:51Z</dcterms:modified>
</cp:coreProperties>
</file>