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5B-416C-A327-1AB3BF64A2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42</c:v>
                </c:pt>
                <c:pt idx="1">
                  <c:v>45</c:v>
                </c:pt>
                <c:pt idx="2">
                  <c:v>36</c:v>
                </c:pt>
                <c:pt idx="3">
                  <c:v>37</c:v>
                </c:pt>
                <c:pt idx="4">
                  <c:v>22</c:v>
                </c:pt>
                <c:pt idx="5">
                  <c:v>30</c:v>
                </c:pt>
                <c:pt idx="6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5B-416C-A327-1AB3BF64A2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15</c:v>
                </c:pt>
                <c:pt idx="1">
                  <c:v>7</c:v>
                </c:pt>
                <c:pt idx="2">
                  <c:v>11</c:v>
                </c:pt>
                <c:pt idx="3">
                  <c:v>15</c:v>
                </c:pt>
                <c:pt idx="4">
                  <c:v>5</c:v>
                </c:pt>
                <c:pt idx="5">
                  <c:v>10</c:v>
                </c:pt>
                <c:pt idx="6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5B-416C-A327-1AB3BF64A2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6</c:v>
                </c:pt>
                <c:pt idx="2">
                  <c:v>5</c:v>
                </c:pt>
                <c:pt idx="3">
                  <c:v>2</c:v>
                </c:pt>
                <c:pt idx="4">
                  <c:v>13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5B-416C-A327-1AB3BF64A2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32</c:v>
                </c:pt>
                <c:pt idx="1">
                  <c:v>14</c:v>
                </c:pt>
                <c:pt idx="2">
                  <c:v>18</c:v>
                </c:pt>
                <c:pt idx="3">
                  <c:v>17</c:v>
                </c:pt>
                <c:pt idx="4">
                  <c:v>20</c:v>
                </c:pt>
                <c:pt idx="5">
                  <c:v>11</c:v>
                </c:pt>
                <c:pt idx="6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55B-416C-A327-1AB3BF64A2F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55B-416C-A327-1AB3BF64A2F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55B-416C-A327-1AB3BF64A2F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7</c:v>
                </c:pt>
                <c:pt idx="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55B-416C-A327-1AB3BF64A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389368"/>
        <c:axId val="228844672"/>
      </c:lineChart>
      <c:catAx>
        <c:axId val="226389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44672"/>
        <c:crosses val="autoZero"/>
        <c:auto val="1"/>
        <c:lblAlgn val="ctr"/>
        <c:lblOffset val="100"/>
        <c:noMultiLvlLbl val="0"/>
      </c:catAx>
      <c:valAx>
        <c:axId val="22884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38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30-469F-910D-EC76438D22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30-469F-910D-EC76438D22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30-469F-910D-EC76438D22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30-469F-910D-EC76438D22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30-469F-910D-EC76438D22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B30-469F-910D-EC76438D227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B30-469F-910D-EC76438D227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B30-469F-910D-EC76438D2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8280608"/>
        <c:axId val="228286512"/>
      </c:barChart>
      <c:catAx>
        <c:axId val="22828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286512"/>
        <c:crosses val="autoZero"/>
        <c:auto val="1"/>
        <c:lblAlgn val="ctr"/>
        <c:lblOffset val="100"/>
        <c:noMultiLvlLbl val="0"/>
      </c:catAx>
      <c:valAx>
        <c:axId val="22828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28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279</c:v>
                </c:pt>
                <c:pt idx="1">
                  <c:v>279</c:v>
                </c:pt>
                <c:pt idx="2">
                  <c:v>279</c:v>
                </c:pt>
                <c:pt idx="3">
                  <c:v>279</c:v>
                </c:pt>
                <c:pt idx="4">
                  <c:v>279</c:v>
                </c:pt>
                <c:pt idx="5">
                  <c:v>279</c:v>
                </c:pt>
                <c:pt idx="6">
                  <c:v>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90-4685-889C-E6FDC42373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28252</c:v>
                </c:pt>
                <c:pt idx="1">
                  <c:v>28297</c:v>
                </c:pt>
                <c:pt idx="2">
                  <c:v>28333</c:v>
                </c:pt>
                <c:pt idx="3">
                  <c:v>28370</c:v>
                </c:pt>
                <c:pt idx="4">
                  <c:v>28392</c:v>
                </c:pt>
                <c:pt idx="5">
                  <c:v>28422</c:v>
                </c:pt>
                <c:pt idx="6">
                  <c:v>28465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90-4685-889C-E6FDC42373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14250</c:v>
                </c:pt>
                <c:pt idx="1">
                  <c:v>14257</c:v>
                </c:pt>
                <c:pt idx="2">
                  <c:v>14268</c:v>
                </c:pt>
                <c:pt idx="3">
                  <c:v>14283</c:v>
                </c:pt>
                <c:pt idx="4">
                  <c:v>14288</c:v>
                </c:pt>
                <c:pt idx="5">
                  <c:v>14298</c:v>
                </c:pt>
                <c:pt idx="6">
                  <c:v>14307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90-4685-889C-E6FDC42373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8180</c:v>
                </c:pt>
                <c:pt idx="1">
                  <c:v>8186</c:v>
                </c:pt>
                <c:pt idx="2">
                  <c:v>8191</c:v>
                </c:pt>
                <c:pt idx="3">
                  <c:v>8193</c:v>
                </c:pt>
                <c:pt idx="4">
                  <c:v>8206</c:v>
                </c:pt>
                <c:pt idx="5">
                  <c:v>8211</c:v>
                </c:pt>
                <c:pt idx="6">
                  <c:v>8215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A90-4685-889C-E6FDC42373A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13316</c:v>
                </c:pt>
                <c:pt idx="1">
                  <c:v>13330</c:v>
                </c:pt>
                <c:pt idx="2">
                  <c:v>13348</c:v>
                </c:pt>
                <c:pt idx="3">
                  <c:v>13365</c:v>
                </c:pt>
                <c:pt idx="4">
                  <c:v>13385</c:v>
                </c:pt>
                <c:pt idx="5">
                  <c:v>13396</c:v>
                </c:pt>
                <c:pt idx="6">
                  <c:v>13407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A90-4685-889C-E6FDC42373A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1882</c:v>
                </c:pt>
                <c:pt idx="1">
                  <c:v>1882</c:v>
                </c:pt>
                <c:pt idx="2">
                  <c:v>1882</c:v>
                </c:pt>
                <c:pt idx="3">
                  <c:v>1882</c:v>
                </c:pt>
                <c:pt idx="4">
                  <c:v>1883</c:v>
                </c:pt>
                <c:pt idx="5">
                  <c:v>1886</c:v>
                </c:pt>
                <c:pt idx="6">
                  <c:v>1886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A90-4685-889C-E6FDC42373A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411</c:v>
                </c:pt>
                <c:pt idx="1">
                  <c:v>412</c:v>
                </c:pt>
                <c:pt idx="2">
                  <c:v>413</c:v>
                </c:pt>
                <c:pt idx="3">
                  <c:v>414</c:v>
                </c:pt>
                <c:pt idx="4">
                  <c:v>414</c:v>
                </c:pt>
                <c:pt idx="5">
                  <c:v>414</c:v>
                </c:pt>
                <c:pt idx="6">
                  <c:v>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A90-4685-889C-E6FDC42373A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505</c:v>
                </c:pt>
                <c:pt idx="1">
                  <c:v>509</c:v>
                </c:pt>
                <c:pt idx="2">
                  <c:v>512</c:v>
                </c:pt>
                <c:pt idx="3">
                  <c:v>514</c:v>
                </c:pt>
                <c:pt idx="4">
                  <c:v>517</c:v>
                </c:pt>
                <c:pt idx="5">
                  <c:v>524</c:v>
                </c:pt>
                <c:pt idx="6">
                  <c:v>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A90-4685-889C-E6FDC42373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291760"/>
        <c:axId val="228292088"/>
      </c:lineChart>
      <c:catAx>
        <c:axId val="22829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292088"/>
        <c:crosses val="autoZero"/>
        <c:auto val="1"/>
        <c:lblAlgn val="ctr"/>
        <c:lblOffset val="100"/>
        <c:noMultiLvlLbl val="0"/>
      </c:catAx>
      <c:valAx>
        <c:axId val="22829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29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31</c:v>
                </c:pt>
                <c:pt idx="1">
                  <c:v>25</c:v>
                </c:pt>
                <c:pt idx="2">
                  <c:v>53</c:v>
                </c:pt>
                <c:pt idx="3">
                  <c:v>37</c:v>
                </c:pt>
                <c:pt idx="4">
                  <c:v>24</c:v>
                </c:pt>
                <c:pt idx="5">
                  <c:v>15</c:v>
                </c:pt>
                <c:pt idx="6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22-4000-A909-09893CECBA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16284</c:v>
                </c:pt>
                <c:pt idx="1">
                  <c:v>27165</c:v>
                </c:pt>
                <c:pt idx="2">
                  <c:v>63973</c:v>
                </c:pt>
                <c:pt idx="3">
                  <c:v>32982</c:v>
                </c:pt>
                <c:pt idx="4">
                  <c:v>30949</c:v>
                </c:pt>
                <c:pt idx="5">
                  <c:v>12953</c:v>
                </c:pt>
                <c:pt idx="6">
                  <c:v>32424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22-4000-A909-09893CECBA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4651</c:v>
                </c:pt>
                <c:pt idx="1">
                  <c:v>8001</c:v>
                </c:pt>
                <c:pt idx="2">
                  <c:v>18537</c:v>
                </c:pt>
                <c:pt idx="3">
                  <c:v>8802</c:v>
                </c:pt>
                <c:pt idx="4">
                  <c:v>7929</c:v>
                </c:pt>
                <c:pt idx="5">
                  <c:v>3095</c:v>
                </c:pt>
                <c:pt idx="6">
                  <c:v>8308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22-4000-A909-09893CECBA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7648</c:v>
                </c:pt>
                <c:pt idx="1">
                  <c:v>11476</c:v>
                </c:pt>
                <c:pt idx="2">
                  <c:v>25022</c:v>
                </c:pt>
                <c:pt idx="3">
                  <c:v>16161</c:v>
                </c:pt>
                <c:pt idx="4">
                  <c:v>14272</c:v>
                </c:pt>
                <c:pt idx="5">
                  <c:v>6901</c:v>
                </c:pt>
                <c:pt idx="6">
                  <c:v>15177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722-4000-A909-09893CECBA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14373</c:v>
                </c:pt>
                <c:pt idx="1">
                  <c:v>36686</c:v>
                </c:pt>
                <c:pt idx="2">
                  <c:v>72546</c:v>
                </c:pt>
                <c:pt idx="3">
                  <c:v>31117</c:v>
                </c:pt>
                <c:pt idx="4">
                  <c:v>20446</c:v>
                </c:pt>
                <c:pt idx="5">
                  <c:v>14909</c:v>
                </c:pt>
                <c:pt idx="6">
                  <c:v>23726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722-4000-A909-09893CECBA6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203</c:v>
                </c:pt>
                <c:pt idx="1">
                  <c:v>227</c:v>
                </c:pt>
                <c:pt idx="2">
                  <c:v>584</c:v>
                </c:pt>
                <c:pt idx="3">
                  <c:v>319</c:v>
                </c:pt>
                <c:pt idx="4">
                  <c:v>337</c:v>
                </c:pt>
                <c:pt idx="5">
                  <c:v>121</c:v>
                </c:pt>
                <c:pt idx="6">
                  <c:v>381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722-4000-A909-09893CECBA6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13</c:v>
                </c:pt>
                <c:pt idx="1">
                  <c:v>17</c:v>
                </c:pt>
                <c:pt idx="2">
                  <c:v>42</c:v>
                </c:pt>
                <c:pt idx="3">
                  <c:v>31</c:v>
                </c:pt>
                <c:pt idx="4">
                  <c:v>34</c:v>
                </c:pt>
                <c:pt idx="5">
                  <c:v>20</c:v>
                </c:pt>
                <c:pt idx="6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722-4000-A909-09893CECBA6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12943</c:v>
                </c:pt>
                <c:pt idx="1">
                  <c:v>16684</c:v>
                </c:pt>
                <c:pt idx="2">
                  <c:v>38532</c:v>
                </c:pt>
                <c:pt idx="3">
                  <c:v>22292</c:v>
                </c:pt>
                <c:pt idx="4">
                  <c:v>23991</c:v>
                </c:pt>
                <c:pt idx="5">
                  <c:v>11065</c:v>
                </c:pt>
                <c:pt idx="6">
                  <c:v>24477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722-4000-A909-09893CECB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293072"/>
        <c:axId val="228293400"/>
      </c:lineChart>
      <c:catAx>
        <c:axId val="22829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293400"/>
        <c:crosses val="autoZero"/>
        <c:auto val="1"/>
        <c:lblAlgn val="ctr"/>
        <c:lblOffset val="100"/>
        <c:noMultiLvlLbl val="0"/>
      </c:catAx>
      <c:valAx>
        <c:axId val="22829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29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6A-439C-9E7E-BD58BBEEC0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0.14523042045977999</c:v>
                </c:pt>
                <c:pt idx="1">
                  <c:v>0.20159864186178</c:v>
                </c:pt>
                <c:pt idx="2">
                  <c:v>0.24368709164753999</c:v>
                </c:pt>
                <c:pt idx="3">
                  <c:v>0.23279602130436</c:v>
                </c:pt>
                <c:pt idx="4">
                  <c:v>0.264261301575</c:v>
                </c:pt>
                <c:pt idx="5">
                  <c:v>0.17953321364451999</c:v>
                </c:pt>
                <c:pt idx="6">
                  <c:v>0.26016946173048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6A-439C-9E7E-BD58BBEEC0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0.14042971492768</c:v>
                </c:pt>
                <c:pt idx="1">
                  <c:v>0.16136953623799</c:v>
                </c:pt>
                <c:pt idx="2">
                  <c:v>0.14724442574673999</c:v>
                </c:pt>
                <c:pt idx="3">
                  <c:v>0.11208406304729</c:v>
                </c:pt>
                <c:pt idx="4">
                  <c:v>9.1004550227511E-2</c:v>
                </c:pt>
                <c:pt idx="5">
                  <c:v>0.18190722731407</c:v>
                </c:pt>
                <c:pt idx="6">
                  <c:v>0.11187246538946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6A-439C-9E7E-BD58BBEEC0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0.13449076904266999</c:v>
                </c:pt>
                <c:pt idx="1">
                  <c:v>9.7763656360748005E-2</c:v>
                </c:pt>
                <c:pt idx="2">
                  <c:v>4.8851978505128998E-2</c:v>
                </c:pt>
                <c:pt idx="3">
                  <c:v>3.662109375E-2</c:v>
                </c:pt>
                <c:pt idx="4">
                  <c:v>4.8786437370411002E-2</c:v>
                </c:pt>
                <c:pt idx="5">
                  <c:v>6.0916179337232E-2</c:v>
                </c:pt>
                <c:pt idx="6">
                  <c:v>1.2175818823816E-2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96A-439C-9E7E-BD58BBEEC06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0.18796992481203001</c:v>
                </c:pt>
                <c:pt idx="1">
                  <c:v>0.23268032725362001</c:v>
                </c:pt>
                <c:pt idx="2">
                  <c:v>0.17242671864458001</c:v>
                </c:pt>
                <c:pt idx="3">
                  <c:v>0.25456723569931</c:v>
                </c:pt>
                <c:pt idx="4">
                  <c:v>0.27663551401869002</c:v>
                </c:pt>
                <c:pt idx="5">
                  <c:v>8.2150858849888E-2</c:v>
                </c:pt>
                <c:pt idx="6">
                  <c:v>0.13431833445265001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96A-439C-9E7E-BD58BBEEC06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5.3134962805526001E-2</c:v>
                </c:pt>
                <c:pt idx="1">
                  <c:v>0.15940488841657999</c:v>
                </c:pt>
                <c:pt idx="2">
                  <c:v>0</c:v>
                </c:pt>
                <c:pt idx="3">
                  <c:v>5.3134962805526001E-2</c:v>
                </c:pt>
                <c:pt idx="4">
                  <c:v>0</c:v>
                </c:pt>
                <c:pt idx="5">
                  <c:v>0</c:v>
                </c:pt>
                <c:pt idx="6">
                  <c:v>0.68928950159067004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96A-439C-9E7E-BD58BBEEC06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-0.24154589371981</c:v>
                </c:pt>
                <c:pt idx="5">
                  <c:v>0</c:v>
                </c:pt>
                <c:pt idx="6">
                  <c:v>0.48309178743961001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96A-439C-9E7E-BD58BBEEC06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0.19607843137254999</c:v>
                </c:pt>
                <c:pt idx="3">
                  <c:v>0.19493177387914001</c:v>
                </c:pt>
                <c:pt idx="4">
                  <c:v>0</c:v>
                </c:pt>
                <c:pt idx="5">
                  <c:v>0.19230769230768999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96A-439C-9E7E-BD58BBEEC0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223472"/>
        <c:axId val="230483760"/>
      </c:lineChart>
      <c:catAx>
        <c:axId val="22522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83760"/>
        <c:crosses val="autoZero"/>
        <c:auto val="1"/>
        <c:lblAlgn val="ctr"/>
        <c:lblOffset val="100"/>
        <c:noMultiLvlLbl val="0"/>
      </c:catAx>
      <c:valAx>
        <c:axId val="23048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22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27-46AF-B020-1FD6BB1885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0.26279999999999998</c:v>
                </c:pt>
                <c:pt idx="1">
                  <c:v>0.3654</c:v>
                </c:pt>
                <c:pt idx="2">
                  <c:v>0.44230000000000003</c:v>
                </c:pt>
                <c:pt idx="3">
                  <c:v>0.42309999999999998</c:v>
                </c:pt>
                <c:pt idx="4">
                  <c:v>0.48080000000000001</c:v>
                </c:pt>
                <c:pt idx="5">
                  <c:v>0.32479999999999998</c:v>
                </c:pt>
                <c:pt idx="6">
                  <c:v>0.4713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27-46AF-B020-1FD6BB1885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0.27400000000000002</c:v>
                </c:pt>
                <c:pt idx="1">
                  <c:v>0.31509999999999999</c:v>
                </c:pt>
                <c:pt idx="2">
                  <c:v>0.28770000000000001</c:v>
                </c:pt>
                <c:pt idx="3">
                  <c:v>0.21920000000000001</c:v>
                </c:pt>
                <c:pt idx="4">
                  <c:v>0.17810000000000001</c:v>
                </c:pt>
                <c:pt idx="5">
                  <c:v>0.35620000000000002</c:v>
                </c:pt>
                <c:pt idx="6">
                  <c:v>0.21920000000000001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27-46AF-B020-1FD6BB1885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0.1134</c:v>
                </c:pt>
                <c:pt idx="1">
                  <c:v>8.2500000000000004E-2</c:v>
                </c:pt>
                <c:pt idx="2">
                  <c:v>4.1200000000000001E-2</c:v>
                </c:pt>
                <c:pt idx="3">
                  <c:v>3.09E-2</c:v>
                </c:pt>
                <c:pt idx="4">
                  <c:v>4.1200000000000001E-2</c:v>
                </c:pt>
                <c:pt idx="5">
                  <c:v>5.1499999999999997E-2</c:v>
                </c:pt>
                <c:pt idx="6">
                  <c:v>1.03E-2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A27-46AF-B020-1FD6BB18850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0.18940000000000001</c:v>
                </c:pt>
                <c:pt idx="1">
                  <c:v>0.23480000000000001</c:v>
                </c:pt>
                <c:pt idx="2">
                  <c:v>0.17419999999999999</c:v>
                </c:pt>
                <c:pt idx="3">
                  <c:v>0.2576</c:v>
                </c:pt>
                <c:pt idx="4">
                  <c:v>0.28029999999999999</c:v>
                </c:pt>
                <c:pt idx="5">
                  <c:v>8.3299999999999999E-2</c:v>
                </c:pt>
                <c:pt idx="6">
                  <c:v>0.13639999999999999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A27-46AF-B020-1FD6BB18850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4.3499999999999997E-2</c:v>
                </c:pt>
                <c:pt idx="1">
                  <c:v>0.13039999999999999</c:v>
                </c:pt>
                <c:pt idx="2">
                  <c:v>0</c:v>
                </c:pt>
                <c:pt idx="3">
                  <c:v>4.3499999999999997E-2</c:v>
                </c:pt>
                <c:pt idx="4">
                  <c:v>0</c:v>
                </c:pt>
                <c:pt idx="5">
                  <c:v>0</c:v>
                </c:pt>
                <c:pt idx="6">
                  <c:v>0.48149999999999998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A27-46AF-B020-1FD6BB18850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-4.5499999999999999E-2</c:v>
                </c:pt>
                <c:pt idx="5">
                  <c:v>0</c:v>
                </c:pt>
                <c:pt idx="6">
                  <c:v>9.0899999999999995E-2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A27-46AF-B020-1FD6BB18850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3.5700000000000003E-2</c:v>
                </c:pt>
                <c:pt idx="3">
                  <c:v>3.5700000000000003E-2</c:v>
                </c:pt>
                <c:pt idx="4">
                  <c:v>0</c:v>
                </c:pt>
                <c:pt idx="5">
                  <c:v>3.5700000000000003E-2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A27-46AF-B020-1FD6BB188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489992"/>
        <c:axId val="230483104"/>
      </c:lineChart>
      <c:catAx>
        <c:axId val="23048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83104"/>
        <c:crosses val="autoZero"/>
        <c:auto val="1"/>
        <c:lblAlgn val="ctr"/>
        <c:lblOffset val="100"/>
        <c:noMultiLvlLbl val="0"/>
      </c:catAx>
      <c:valAx>
        <c:axId val="23048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8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YT - Social Media Newsletter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89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202561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9959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039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3394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2520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1251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0226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6085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4213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6837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3920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3287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59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58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0.8149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72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GulfBankChannel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368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1.9296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47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1.8890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103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0.1866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234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77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48.6362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1310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861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0458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687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3755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217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5526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75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6325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935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0615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504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7662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634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203</Words>
  <Application>Microsoft Office PowerPoint</Application>
  <PresentationFormat>On-screen Show (4:3)</PresentationFormat>
  <Paragraphs>131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YT - Social Media Newsletter</vt:lpstr>
      <vt:lpstr>Key Metrics Table</vt:lpstr>
      <vt:lpstr>Subscribers Change</vt:lpstr>
      <vt:lpstr>Subscribers Change Per Weekday</vt:lpstr>
      <vt:lpstr>Subscribers Total</vt:lpstr>
      <vt:lpstr>Views Change</vt:lpstr>
      <vt:lpstr>Interaction Rate</vt:lpstr>
      <vt:lpstr>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YT - Social Media Newsletter</dc:title>
  <dc:creator>Administrator</dc:creator>
  <cp:lastModifiedBy>Administrator</cp:lastModifiedBy>
  <cp:revision>1</cp:revision>
  <dcterms:created xsi:type="dcterms:W3CDTF">2016-12-16T12:35:43Z</dcterms:created>
  <dcterms:modified xsi:type="dcterms:W3CDTF">2016-12-16T12:35:59Z</dcterms:modified>
</cp:coreProperties>
</file>