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</c:v>
                </c:pt>
                <c:pt idx="1">
                  <c:v>112</c:v>
                </c:pt>
                <c:pt idx="2">
                  <c:v>92</c:v>
                </c:pt>
                <c:pt idx="3">
                  <c:v>88</c:v>
                </c:pt>
                <c:pt idx="4">
                  <c:v>59</c:v>
                </c:pt>
                <c:pt idx="5">
                  <c:v>99</c:v>
                </c:pt>
                <c:pt idx="6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E-4395-85C2-77D8EE4D90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</c:v>
                </c:pt>
                <c:pt idx="1">
                  <c:v>33</c:v>
                </c:pt>
                <c:pt idx="2">
                  <c:v>38</c:v>
                </c:pt>
                <c:pt idx="3">
                  <c:v>41</c:v>
                </c:pt>
                <c:pt idx="4">
                  <c:v>33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EE-4395-85C2-77D8EE4D90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61</c:v>
                </c:pt>
                <c:pt idx="1">
                  <c:v>28</c:v>
                </c:pt>
                <c:pt idx="2">
                  <c:v>118</c:v>
                </c:pt>
                <c:pt idx="3">
                  <c:v>95</c:v>
                </c:pt>
                <c:pt idx="4">
                  <c:v>72</c:v>
                </c:pt>
                <c:pt idx="5">
                  <c:v>349</c:v>
                </c:pt>
                <c:pt idx="6">
                  <c:v>1267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EE-4395-85C2-77D8EE4D90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216</c:v>
                </c:pt>
                <c:pt idx="1">
                  <c:v>132</c:v>
                </c:pt>
                <c:pt idx="2">
                  <c:v>204</c:v>
                </c:pt>
                <c:pt idx="3">
                  <c:v>220</c:v>
                </c:pt>
                <c:pt idx="4">
                  <c:v>158</c:v>
                </c:pt>
                <c:pt idx="5">
                  <c:v>92</c:v>
                </c:pt>
                <c:pt idx="6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EE-4395-85C2-77D8EE4D90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21</c:v>
                </c:pt>
                <c:pt idx="2">
                  <c:v>60</c:v>
                </c:pt>
                <c:pt idx="3">
                  <c:v>40</c:v>
                </c:pt>
                <c:pt idx="4">
                  <c:v>29</c:v>
                </c:pt>
                <c:pt idx="5">
                  <c:v>22</c:v>
                </c:pt>
                <c:pt idx="6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EE-4395-85C2-77D8EE4D90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</c:v>
                </c:pt>
                <c:pt idx="1">
                  <c:v>24</c:v>
                </c:pt>
                <c:pt idx="2">
                  <c:v>53</c:v>
                </c:pt>
                <c:pt idx="3">
                  <c:v>52</c:v>
                </c:pt>
                <c:pt idx="4">
                  <c:v>38</c:v>
                </c:pt>
                <c:pt idx="5">
                  <c:v>38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EE-4395-85C2-77D8EE4D90D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</c:v>
                </c:pt>
                <c:pt idx="1">
                  <c:v>13</c:v>
                </c:pt>
                <c:pt idx="2">
                  <c:v>22</c:v>
                </c:pt>
                <c:pt idx="3">
                  <c:v>22</c:v>
                </c:pt>
                <c:pt idx="4">
                  <c:v>-1</c:v>
                </c:pt>
                <c:pt idx="5">
                  <c:v>14</c:v>
                </c:pt>
                <c:pt idx="6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AEE-4395-85C2-77D8EE4D90D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24</c:v>
                </c:pt>
                <c:pt idx="1">
                  <c:v>28</c:v>
                </c:pt>
                <c:pt idx="2">
                  <c:v>60</c:v>
                </c:pt>
                <c:pt idx="3">
                  <c:v>50</c:v>
                </c:pt>
                <c:pt idx="4">
                  <c:v>33</c:v>
                </c:pt>
                <c:pt idx="5">
                  <c:v>33</c:v>
                </c:pt>
                <c:pt idx="6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EE-4395-85C2-77D8EE4D90D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16</c:v>
                </c:pt>
                <c:pt idx="1">
                  <c:v>31</c:v>
                </c:pt>
                <c:pt idx="2">
                  <c:v>51</c:v>
                </c:pt>
                <c:pt idx="3">
                  <c:v>40</c:v>
                </c:pt>
                <c:pt idx="4">
                  <c:v>35</c:v>
                </c:pt>
                <c:pt idx="5">
                  <c:v>45</c:v>
                </c:pt>
                <c:pt idx="6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AEE-4395-85C2-77D8EE4D9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18936"/>
        <c:axId val="245423200"/>
      </c:lineChart>
      <c:catAx>
        <c:axId val="24541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23200"/>
        <c:crosses val="autoZero"/>
        <c:auto val="1"/>
        <c:lblAlgn val="ctr"/>
        <c:lblOffset val="100"/>
        <c:noMultiLvlLbl val="0"/>
      </c:catAx>
      <c:valAx>
        <c:axId val="24542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 - بنك الخليج)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174537</c:v>
                </c:pt>
                <c:pt idx="1">
                  <c:v>24199</c:v>
                </c:pt>
                <c:pt idx="2">
                  <c:v>188664</c:v>
                </c:pt>
                <c:pt idx="3">
                  <c:v>233945</c:v>
                </c:pt>
                <c:pt idx="4">
                  <c:v>59682</c:v>
                </c:pt>
                <c:pt idx="5">
                  <c:v>77636</c:v>
                </c:pt>
                <c:pt idx="6">
                  <c:v>20073</c:v>
                </c:pt>
                <c:pt idx="7">
                  <c:v>25311</c:v>
                </c:pt>
                <c:pt idx="8">
                  <c:v>9807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A-4252-99D4-5702F968C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174537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1-4D6D-8799-B12F4BE000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31-4D6D-8799-B12F4BE000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188664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31-4D6D-8799-B12F4BE000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31-4D6D-8799-B12F4BE000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59682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31-4D6D-8799-B12F4BE000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77636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31-4D6D-8799-B12F4BE000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31-4D6D-8799-B12F4BE0003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25311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31-4D6D-8799-B12F4BE0003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9807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31-4D6D-8799-B12F4BE00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203040"/>
        <c:axId val="294204024"/>
      </c:areaChart>
      <c:catAx>
        <c:axId val="29420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04024"/>
        <c:crosses val="autoZero"/>
        <c:auto val="1"/>
        <c:lblAlgn val="ctr"/>
        <c:lblOffset val="100"/>
        <c:noMultiLvlLbl val="0"/>
      </c:catAx>
      <c:valAx>
        <c:axId val="29420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030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0.41450316930871001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2D-4855-8F46-6092D088B1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0.45896216663221001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2D-4855-8F46-6092D088B1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1.6484958074066001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2D-4855-8F46-6092D088B1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0.47568148641302999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2D-4855-8F46-6092D088B1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0.62388965239835004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2D-4855-8F46-6092D088B1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0.54333822885264005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2D-4855-8F46-6092D088B1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0.67085326953748003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C2D-4855-8F46-6092D088B1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0.61291470599866005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2D-4855-8F46-6092D088B1D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15/12/2016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1.6349887594523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C2D-4855-8F46-6092D088B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07960"/>
        <c:axId val="294210912"/>
      </c:lineChart>
      <c:catAx>
        <c:axId val="29420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10912"/>
        <c:crosses val="autoZero"/>
        <c:auto val="1"/>
        <c:lblAlgn val="ctr"/>
        <c:lblOffset val="100"/>
        <c:noMultiLvlLbl val="0"/>
      </c:catAx>
      <c:valAx>
        <c:axId val="29421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0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 - بنك الخليج)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2844</c:v>
                </c:pt>
                <c:pt idx="1">
                  <c:v>111</c:v>
                </c:pt>
                <c:pt idx="2">
                  <c:v>11319</c:v>
                </c:pt>
                <c:pt idx="3">
                  <c:v>7584</c:v>
                </c:pt>
                <c:pt idx="4">
                  <c:v>1461</c:v>
                </c:pt>
                <c:pt idx="5">
                  <c:v>1660</c:v>
                </c:pt>
                <c:pt idx="6">
                  <c:v>657</c:v>
                </c:pt>
                <c:pt idx="7">
                  <c:v>580</c:v>
                </c:pt>
                <c:pt idx="8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0-4F67-8FB3-8E14246DED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 - بنك الخليج)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49</c:v>
                </c:pt>
                <c:pt idx="1">
                  <c:v>0</c:v>
                </c:pt>
                <c:pt idx="2">
                  <c:v>7279</c:v>
                </c:pt>
                <c:pt idx="3">
                  <c:v>204</c:v>
                </c:pt>
                <c:pt idx="4">
                  <c:v>28</c:v>
                </c:pt>
                <c:pt idx="5">
                  <c:v>27</c:v>
                </c:pt>
                <c:pt idx="6">
                  <c:v>16</c:v>
                </c:pt>
                <c:pt idx="7">
                  <c:v>40</c:v>
                </c:pt>
                <c:pt idx="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F0-4F67-8FB3-8E14246DE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214848"/>
        <c:axId val="294212880"/>
      </c:barChart>
      <c:catAx>
        <c:axId val="29421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12880"/>
        <c:crosses val="autoZero"/>
        <c:auto val="1"/>
        <c:lblAlgn val="ctr"/>
        <c:lblOffset val="100"/>
        <c:noMultiLvlLbl val="0"/>
      </c:catAx>
      <c:valAx>
        <c:axId val="29421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1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kfhgroup (Kuwait Finance House)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0.41438205079724999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FC-4BC2-89D5-4A027129A8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aldawlibank (بنك الكويت الدولي KIB)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0.45869664035704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FC-4BC2-89D5-4A027129A8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bankboubyan (بنك بوبيان⠀⠀⠀)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1.6429560841849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FC-4BC2-89D5-4A027129A8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 (National Bank of Kuwait)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0.47556965465021001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FC-4BC2-89D5-4A027129A8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warba_bank (Warba Bank بنك وربة)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0.62372239536208995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FC-4BC2-89D5-4A027129A8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gulf_bank (Gulf Bank - بنك الخليج)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0.54324024936884996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FC-4BC2-89D5-4A027129A86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altijaricbk (Commercial Bank Of Kuwait)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0.67055248343546003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FC-4BC2-89D5-4A027129A86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abk_kuwait (البنك الأهلي الكويتي)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0.61238196831417002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FC-4BC2-89D5-4A027129A86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burganbankkuwait (Burgan Bank)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1.6314877128581999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FC-4BC2-89D5-4A027129A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043272"/>
        <c:axId val="282042616"/>
      </c:barChart>
      <c:catAx>
        <c:axId val="28204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2616"/>
        <c:crosses val="autoZero"/>
        <c:auto val="1"/>
        <c:lblAlgn val="ctr"/>
        <c:lblOffset val="100"/>
        <c:noMultiLvlLbl val="0"/>
      </c:catAx>
      <c:valAx>
        <c:axId val="28204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IG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0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06112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608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1096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1982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9660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2661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70355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8249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013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2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8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 - </a:t>
                      </a:r>
                      <a:r>
                        <a:rPr lang="ar-AE" sz="1000"/>
                        <a:t>بنك الخليج)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31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65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4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9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13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5744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7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185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5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282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82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712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5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1242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826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419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9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758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110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806368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09050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748601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80697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810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37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#Salary_Transfer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04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20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26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1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#NBKWhatsapp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02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#عبدالله_ينتصر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9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#NBKZeina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46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3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246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90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397543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211239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3791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159759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44670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29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#NBKWinners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#NBKAnnouncement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4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4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4594.3333333333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9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#NoorBoubyan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45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322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55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96476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5890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2682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2854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256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33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16:29:25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اكتشف القطعة التي تكمل صورة  بنك بوبيان واربح 50 د.ك.
آخر موعد لإحتساب التوقعات غدا 16 ديسمبر 12 ظهراً.
سيتم إعلان الفائز يوم الثلاثاء 20 ديسمبر بإذن الله 
شروط المسابقة: 
١- متابعة حساب بنك بوبيان @</a:t>
                      </a:r>
                      <a:r>
                        <a:rPr lang="en-US" sz="1000"/>
                        <a:t>BankBoubyan 
٢- </a:t>
                      </a:r>
                      <a:r>
                        <a:rPr lang="ar-AE" sz="1000"/>
                        <a:t>المشاركة من داخل الكويت فقط 
٣- إجابة واحدة لكل مشارك
٤- مشاركة موظفين بنك بوبيان لن تحتسب
#</a:t>
                      </a:r>
                      <a:r>
                        <a:rPr lang="en-US" sz="1000"/>
                        <a:t>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5.9206%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8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06:06:42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75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11:33:17</a:t>
                      </a:r>
                      <a:r>
                        <a:rPr lang="en-US" sz="1000"/>
                        <a:t>
#NBKCompetitions #NBKWinners 
</a:t>
                      </a:r>
                      <a:r>
                        <a:rPr lang="ar-AE" sz="1000"/>
                        <a:t>مبروك للفائز </a:t>
                      </a:r>
                      <a:r>
                        <a:rPr lang="en-US" sz="1000"/>
                        <a:t>✨
</a:t>
                      </a:r>
                      <a:r>
                        <a:rPr lang="ar-AE" sz="1000"/>
                        <a:t>لاستلام الجائزة يرجى زيارة إدارة العلاقات العامة في برج الراية، طابق 34 خلال أيام الأسبوع من الساعة 8 صباحاً لغاية الساعة 2 عصراً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651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774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63867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717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4624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9855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918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8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14:30:55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موسى طفل عمره 7 سنوات هو وشقيقه إبراهيم 10 سنوات ولدوا وهم لايبصرون قام د.منصور الشمري بإجراء العملية للشقيقين ولأول مرة رأى كل منهما الآخر
مقتطفات من رحلة ( نور بوبيان ) في النيجر والتى شملت عمليات اعادة النظر لاكثر من الف طفل وشخص 
بالغ مكنتهم بمشيئة الله من ممارسة حياتهم بشكل طبيعي
#</a:t>
                      </a:r>
                      <a:r>
                        <a:rPr lang="en-US" sz="1000"/>
                        <a:t>NoorBoubyan
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680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126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83082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2089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9541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4815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272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12:29:57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مبروك للفائز توقّع نتيجة مباراة مانشستر يونايتد </a:t>
                      </a:r>
                      <a:r>
                        <a:rPr lang="en-US" sz="1000"/>
                        <a:t>x </a:t>
                      </a:r>
                      <a:r>
                        <a:rPr lang="ar-AE" sz="1000"/>
                        <a:t>توتنهام
100 د.ك
@</a:t>
                      </a:r>
                      <a:r>
                        <a:rPr lang="en-US" sz="1000"/>
                        <a:t>fhd_alfahad
</a:t>
                      </a:r>
                      <a:r>
                        <a:rPr lang="ar-AE" sz="1000"/>
                        <a:t>الاحتياط الأول:
@</a:t>
                      </a:r>
                      <a:r>
                        <a:rPr lang="en-US" sz="1000"/>
                        <a:t>failakawi_86 
</a:t>
                      </a:r>
                      <a:r>
                        <a:rPr lang="ar-AE" sz="1000"/>
                        <a:t>الاحتياط الثاني:
@</a:t>
                      </a:r>
                      <a:r>
                        <a:rPr lang="en-US" sz="1000"/>
                        <a:t>anas_alharran
</a:t>
                      </a:r>
                      <a:r>
                        <a:rPr lang="ar-AE" sz="1000"/>
                        <a:t>يرجى إرسال بيانات الإتصال على بريدنا الإلكتروني لإستلام الجائزة.
</a:t>
                      </a:r>
                      <a:r>
                        <a:rPr lang="en-US" sz="1000"/>
                        <a:t>social@bankboubyan.com
(</a:t>
                      </a:r>
                      <a:r>
                        <a:rPr lang="ar-AE" sz="1000"/>
                        <a:t>الإسم الثلاثي - رقم الهاتف - المباراة -إسم الحساب في الإنستغرام) 
شكرًا للجميع على مشاركتكم وتابعونا لمعرفة مسابقة التوقعات القادمة
#</a:t>
                      </a:r>
                      <a:r>
                        <a:rPr lang="en-US" sz="1000"/>
                        <a:t>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5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08:13:20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إيداع بدل الكتب لطلبة الكلية الاسترالية في 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846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286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89892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220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4313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7527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7708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1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09:00:01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اليوم الخميس ١٥/١٢/٢٠١٦ من الساعة ٥:٠٠ إلى ٩:٠٠ مساءً 
احنا متواجدين في جراند أفنيوز  شاركنا تحدي فيفا 17 في 
</a:t>
                      </a:r>
                      <a:r>
                        <a:rPr lang="en-US" sz="1000"/>
                        <a:t>CLICK PlayStation Event 
</a:t>
                      </a:r>
                      <a:r>
                        <a:rPr lang="ar-AE" sz="1000"/>
                        <a:t>جوائز تصل قيمتها لغاية ٦٠٠٠ د.ك
#</a:t>
                      </a:r>
                      <a:r>
                        <a:rPr lang="en-US" sz="1000"/>
                        <a:t>WeCLICK
#BoubyanCLICK *</a:t>
                      </a:r>
                      <a:r>
                        <a:rPr lang="ar-AE" sz="1000"/>
                        <a:t>هذا النشاط لعملاء بنك بوبيان وغير عملاء بنك 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720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91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91935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7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920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2464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121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2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bankboubyan (</a:t>
                      </a:r>
                      <a:r>
                        <a:rPr lang="ar-AE" sz="1000" b="1"/>
                        <a:t>بنك بوبيان</a:t>
                      </a:r>
                      <a:r>
                        <a:rPr lang="en-US" sz="1000" b="1"/>
                        <a:t>⠀⠀⠀) - 2016-12-15 11:59:31</a:t>
                      </a:r>
                      <a:r>
                        <a:rPr lang="en-US" sz="1000"/>
                        <a:t>
:
</a:t>
                      </a:r>
                      <a:r>
                        <a:rPr lang="ar-AE" sz="1000"/>
                        <a:t>الجواب: سنة 1911
مبروك للفائز
50 د.ك
@</a:t>
                      </a:r>
                      <a:r>
                        <a:rPr lang="en-US" sz="1000"/>
                        <a:t>mohamed_alhashash
</a:t>
                      </a:r>
                      <a:r>
                        <a:rPr lang="ar-AE" sz="1000"/>
                        <a:t>الاحتياط الأول:
@</a:t>
                      </a:r>
                      <a:r>
                        <a:rPr lang="en-US" sz="1000"/>
                        <a:t>muneera_almattar
</a:t>
                      </a:r>
                      <a:r>
                        <a:rPr lang="ar-AE" sz="1000"/>
                        <a:t>الاحتياط الثاني:
@</a:t>
                      </a:r>
                      <a:r>
                        <a:rPr lang="en-US" sz="1000"/>
                        <a:t>abdullah.alrwashed
</a:t>
                      </a:r>
                      <a:r>
                        <a:rPr lang="ar-AE" sz="1000"/>
                        <a:t>يرجى إرسال بيانات الإتصال على بريدنا الإلكتروني لإستلام الجائزة.
</a:t>
                      </a:r>
                      <a:r>
                        <a:rPr lang="en-US" sz="1000"/>
                        <a:t>social@bankboubyan.com .
(</a:t>
                      </a:r>
                      <a:r>
                        <a:rPr lang="ar-AE" sz="1000"/>
                        <a:t>الإسم الثلاثي - رقم الهاتف - إسم المسابقة -إسم الحساب في الإنستغرام) 
شكرًا للجميع على مشاركتكم وتابعونا لمعرفة مسابقاتنا القادمة
#</a:t>
                      </a:r>
                      <a:r>
                        <a:rPr lang="en-US" sz="1000"/>
                        <a:t>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6250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388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- 6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03130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2386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9715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8890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6800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76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12:03:49</a:t>
                      </a:r>
                      <a:r>
                        <a:rPr lang="en-US" sz="1000"/>
                        <a:t>
#NBKAnnouncement 
Dear Customers,
To better serve our clients, a system maintenance will take place on Friday December 16th, 2016 between 6:00am and 7:00am. You may experience some difficulties when using ATM, Point of Sale facilities, NBK Online Banking &amp; NBK Mobile Banking. If you face difficulty using our electronic channels, kindly contact us via NBK Social Media channels, or NBK Whatsapp: 52221333. 
Thank you for your understanding.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5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(National Bank of Kuwait) - 2016-12-15 10:34:53</a:t>
                      </a:r>
                      <a:r>
                        <a:rPr lang="en-US" sz="1000"/>
                        <a:t>
#NBKRewards
</a:t>
                      </a:r>
                      <a:r>
                        <a:rPr lang="ar-AE" sz="1000"/>
                        <a:t>عطشان؟ استخدم بطاقة الوطني الائتمانية في @</a:t>
                      </a:r>
                      <a:r>
                        <a:rPr lang="en-US" sz="1000"/>
                        <a:t>whitevanillakw  </a:t>
                      </a:r>
                      <a:r>
                        <a:rPr lang="ar-AE" sz="1000"/>
                        <a:t>و استمتع بخصم 10% مع برنامج مكافآت الوطني!
</a:t>
                      </a:r>
                      <a:r>
                        <a:rPr lang="en-US" sz="1000"/>
                        <a:t>If you're thirsty @whitevanillakw has you covered! Now part of the #NBKRewards program, use your NBK credit card today and get 10% discount.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2302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25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629</Words>
  <Application>Microsoft Office PowerPoint</Application>
  <PresentationFormat>On-screen Show (4:3)</PresentationFormat>
  <Paragraphs>312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IG - Social Media Newsletter</vt:lpstr>
      <vt:lpstr>Key Metrics Table</vt:lpstr>
      <vt:lpstr>Followers Change</vt:lpstr>
      <vt:lpstr>Followers Distribution</vt:lpstr>
      <vt:lpstr>Followers Distribution Development</vt:lpstr>
      <vt:lpstr>Interaction Rate</vt:lpstr>
      <vt:lpstr>Interactions Distribution</vt:lpstr>
      <vt:lpstr>Interaction Rate By Weekday</vt:lpstr>
      <vt:lpstr>Hashtag Detection - 1 of 2</vt:lpstr>
      <vt:lpstr>Hashtag Detection - 2 of 2</vt:lpstr>
      <vt:lpstr>Posts Table - 1 of 6</vt:lpstr>
      <vt:lpstr>Posts Table - 2 of 6</vt:lpstr>
      <vt:lpstr>Posts Table - 3 of 6</vt:lpstr>
      <vt:lpstr>Posts Table - 4 of 6</vt:lpstr>
      <vt:lpstr>Posts Table - 5 of 6</vt:lpstr>
      <vt:lpstr>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- Social Media Newsletter</dc:title>
  <dc:creator>Administrator</dc:creator>
  <cp:lastModifiedBy>Administrator</cp:lastModifiedBy>
  <cp:revision>1</cp:revision>
  <dcterms:created xsi:type="dcterms:W3CDTF">2016-12-16T12:33:47Z</dcterms:created>
  <dcterms:modified xsi:type="dcterms:W3CDTF">2016-12-16T12:34:20Z</dcterms:modified>
</cp:coreProperties>
</file>