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</c:v>
                </c:pt>
                <c:pt idx="1">
                  <c:v>60</c:v>
                </c:pt>
                <c:pt idx="2">
                  <c:v>43</c:v>
                </c:pt>
                <c:pt idx="3">
                  <c:v>70</c:v>
                </c:pt>
                <c:pt idx="4">
                  <c:v>64</c:v>
                </c:pt>
                <c:pt idx="5">
                  <c:v>53</c:v>
                </c:pt>
                <c:pt idx="6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1E-4820-AF9C-4ABF68BB98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1E-4820-AF9C-4ABF68BB98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204</c:v>
                </c:pt>
                <c:pt idx="1">
                  <c:v>273</c:v>
                </c:pt>
                <c:pt idx="2">
                  <c:v>194</c:v>
                </c:pt>
                <c:pt idx="3">
                  <c:v>180</c:v>
                </c:pt>
                <c:pt idx="4">
                  <c:v>233</c:v>
                </c:pt>
                <c:pt idx="5">
                  <c:v>252</c:v>
                </c:pt>
                <c:pt idx="6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1E-4820-AF9C-4ABF68BB98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9</c:v>
                </c:pt>
                <c:pt idx="2">
                  <c:v>9</c:v>
                </c:pt>
                <c:pt idx="3">
                  <c:v>0</c:v>
                </c:pt>
                <c:pt idx="4">
                  <c:v>15</c:v>
                </c:pt>
                <c:pt idx="5">
                  <c:v>9</c:v>
                </c:pt>
                <c:pt idx="6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1E-4820-AF9C-4ABF68BB98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36</c:v>
                </c:pt>
                <c:pt idx="1">
                  <c:v>27</c:v>
                </c:pt>
                <c:pt idx="2">
                  <c:v>42</c:v>
                </c:pt>
                <c:pt idx="3">
                  <c:v>21</c:v>
                </c:pt>
                <c:pt idx="4">
                  <c:v>106</c:v>
                </c:pt>
                <c:pt idx="5">
                  <c:v>53</c:v>
                </c:pt>
                <c:pt idx="6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1E-4820-AF9C-4ABF68BB98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-5</c:v>
                </c:pt>
                <c:pt idx="1">
                  <c:v>-3</c:v>
                </c:pt>
                <c:pt idx="2">
                  <c:v>-4</c:v>
                </c:pt>
                <c:pt idx="3">
                  <c:v>4</c:v>
                </c:pt>
                <c:pt idx="4">
                  <c:v>-1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1E-4820-AF9C-4ABF68BB98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13</c:v>
                </c:pt>
                <c:pt idx="5">
                  <c:v>9</c:v>
                </c:pt>
                <c:pt idx="6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1E-4820-AF9C-4ABF68BB98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1E-4820-AF9C-4ABF68BB98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9</c:v>
                </c:pt>
                <c:pt idx="4">
                  <c:v>6</c:v>
                </c:pt>
                <c:pt idx="5">
                  <c:v>9</c:v>
                </c:pt>
                <c:pt idx="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01E-4820-AF9C-4ABF68BB9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43568"/>
        <c:axId val="287044880"/>
      </c:lineChart>
      <c:catAx>
        <c:axId val="28704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4880"/>
        <c:crosses val="autoZero"/>
        <c:auto val="1"/>
        <c:lblAlgn val="ctr"/>
        <c:lblOffset val="100"/>
        <c:noMultiLvlLbl val="0"/>
      </c:catAx>
      <c:valAx>
        <c:axId val="2870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234769</c:v>
                </c:pt>
                <c:pt idx="1">
                  <c:v>13065</c:v>
                </c:pt>
                <c:pt idx="2">
                  <c:v>371771</c:v>
                </c:pt>
                <c:pt idx="3">
                  <c:v>71132</c:v>
                </c:pt>
                <c:pt idx="4">
                  <c:v>112558</c:v>
                </c:pt>
                <c:pt idx="5">
                  <c:v>35087</c:v>
                </c:pt>
                <c:pt idx="6">
                  <c:v>27147</c:v>
                </c:pt>
                <c:pt idx="7">
                  <c:v>13629</c:v>
                </c:pt>
                <c:pt idx="8">
                  <c:v>13265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3-409E-974D-7306C33E1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234769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2C-493F-A54F-E60346C12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2C-493F-A54F-E60346C127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371771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2C-493F-A54F-E60346C127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71132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2C-493F-A54F-E60346C127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112558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2C-493F-A54F-E60346C127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35087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2C-493F-A54F-E60346C127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27147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2C-493F-A54F-E60346C127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2C-493F-A54F-E60346C1270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13265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2C-493F-A54F-E60346C12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440696"/>
        <c:axId val="301441680"/>
      </c:areaChart>
      <c:catAx>
        <c:axId val="301440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41680"/>
        <c:crosses val="autoZero"/>
        <c:auto val="1"/>
        <c:lblAlgn val="ctr"/>
        <c:lblOffset val="100"/>
        <c:noMultiLvlLbl val="0"/>
      </c:catAx>
      <c:valAx>
        <c:axId val="30144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40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1-4084-9AF3-50BB403880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1-4084-9AF3-50BB40388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33808"/>
        <c:axId val="301430200"/>
      </c:barChart>
      <c:catAx>
        <c:axId val="3014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0200"/>
        <c:crosses val="autoZero"/>
        <c:auto val="1"/>
        <c:lblAlgn val="ctr"/>
        <c:lblOffset val="100"/>
        <c:noMultiLvlLbl val="0"/>
      </c:catAx>
      <c:valAx>
        <c:axId val="30143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1.6495103371684E-2</c:v>
                </c:pt>
                <c:pt idx="1">
                  <c:v>1.1088554905406001E-2</c:v>
                </c:pt>
                <c:pt idx="2">
                  <c:v>5.6283498275251998E-3</c:v>
                </c:pt>
                <c:pt idx="3">
                  <c:v>3.5168638952357998E-3</c:v>
                </c:pt>
                <c:pt idx="4">
                  <c:v>5.5401425947471002E-3</c:v>
                </c:pt>
                <c:pt idx="5">
                  <c:v>4.2605950347025003E-3</c:v>
                </c:pt>
                <c:pt idx="6">
                  <c:v>5.2821701199563999E-3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66-4BFA-B930-D91DFCF3F4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7.6669477880855997E-3</c:v>
                </c:pt>
                <c:pt idx="1">
                  <c:v>0</c:v>
                </c:pt>
                <c:pt idx="2">
                  <c:v>0</c:v>
                </c:pt>
                <c:pt idx="3">
                  <c:v>7.6610740825863999E-3</c:v>
                </c:pt>
                <c:pt idx="4">
                  <c:v>3.0639601685178E-2</c:v>
                </c:pt>
                <c:pt idx="5">
                  <c:v>7.6581406034615003E-3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66-4BFA-B930-D91DFCF3F4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5.263186305999E-3</c:v>
                </c:pt>
                <c:pt idx="1">
                  <c:v>1.3486685943635999E-3</c:v>
                </c:pt>
                <c:pt idx="2">
                  <c:v>2.8573739116370999E-3</c:v>
                </c:pt>
                <c:pt idx="3">
                  <c:v>1.7063758283781E-3</c:v>
                </c:pt>
                <c:pt idx="4">
                  <c:v>2.4773604263214001E-3</c:v>
                </c:pt>
                <c:pt idx="5">
                  <c:v>3.0946755434519001E-3</c:v>
                </c:pt>
                <c:pt idx="6">
                  <c:v>1.7484821829666E-3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66-4BFA-B930-D91DFCF3F4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2.8138497685609E-3</c:v>
                </c:pt>
                <c:pt idx="1">
                  <c:v>0</c:v>
                </c:pt>
                <c:pt idx="2">
                  <c:v>4.2199434527576997E-3</c:v>
                </c:pt>
                <c:pt idx="3">
                  <c:v>7.5015940887438997E-3</c:v>
                </c:pt>
                <c:pt idx="4">
                  <c:v>6.3288468840977004E-3</c:v>
                </c:pt>
                <c:pt idx="5">
                  <c:v>4.2185192997258002E-3</c:v>
                </c:pt>
                <c:pt idx="6">
                  <c:v>3.7492150081077E-3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66-4BFA-B930-D91DFCF3F4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1.3659133357682001E-2</c:v>
                </c:pt>
                <c:pt idx="1">
                  <c:v>6.9973130317958002E-3</c:v>
                </c:pt>
                <c:pt idx="2">
                  <c:v>7.9532538601473995E-2</c:v>
                </c:pt>
                <c:pt idx="3">
                  <c:v>1.4807095106861999E-2</c:v>
                </c:pt>
                <c:pt idx="4">
                  <c:v>0.15566902097529001</c:v>
                </c:pt>
                <c:pt idx="5">
                  <c:v>1.4815209887078001E-2</c:v>
                </c:pt>
                <c:pt idx="6">
                  <c:v>1.5438817853049E-2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66-4BFA-B930-D91DFCF3F4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8.5509063960780007E-3</c:v>
                </c:pt>
                <c:pt idx="1">
                  <c:v>9.9771949828962002E-3</c:v>
                </c:pt>
                <c:pt idx="2">
                  <c:v>4.2763064116086999E-3</c:v>
                </c:pt>
                <c:pt idx="3">
                  <c:v>2.1381532058043998E-3</c:v>
                </c:pt>
                <c:pt idx="4">
                  <c:v>2.8507896687382001E-3</c:v>
                </c:pt>
                <c:pt idx="5">
                  <c:v>7.6018890694338004E-3</c:v>
                </c:pt>
                <c:pt idx="6">
                  <c:v>2.8503833765641E-3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B66-4BFA-B930-D91DFCF3F4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1.4769957905619999E-2</c:v>
                </c:pt>
                <c:pt idx="1">
                  <c:v>9.8440941587605996E-3</c:v>
                </c:pt>
                <c:pt idx="2">
                  <c:v>1.2547977561264001E-2</c:v>
                </c:pt>
                <c:pt idx="3">
                  <c:v>5.5342384887839E-3</c:v>
                </c:pt>
                <c:pt idx="4">
                  <c:v>7.3759911488106003E-3</c:v>
                </c:pt>
                <c:pt idx="5">
                  <c:v>6.4513750645138002E-3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B66-4BFA-B930-D91DFCF3F4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2.4489995836701001E-2</c:v>
                </c:pt>
                <c:pt idx="1">
                  <c:v>2.2039377020275999E-2</c:v>
                </c:pt>
                <c:pt idx="2">
                  <c:v>1.2241400416208E-2</c:v>
                </c:pt>
                <c:pt idx="3">
                  <c:v>3.3044499926568001E-2</c:v>
                </c:pt>
                <c:pt idx="4">
                  <c:v>1.4685366032748001E-2</c:v>
                </c:pt>
                <c:pt idx="5">
                  <c:v>1.1011598884157999E-2</c:v>
                </c:pt>
                <c:pt idx="6">
                  <c:v>2.9355643622486001E-2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B66-4BFA-B930-D91DFCF3F4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2.2682594888855E-2</c:v>
                </c:pt>
                <c:pt idx="3">
                  <c:v>0</c:v>
                </c:pt>
                <c:pt idx="4">
                  <c:v>7.5528700906343999E-3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B66-4BFA-B930-D91DFCF3F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36104"/>
        <c:axId val="301434464"/>
      </c:lineChart>
      <c:catAx>
        <c:axId val="30143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4464"/>
        <c:crosses val="autoZero"/>
        <c:auto val="1"/>
        <c:lblAlgn val="ctr"/>
        <c:lblOffset val="100"/>
        <c:noMultiLvlLbl val="0"/>
      </c:catAx>
      <c:valAx>
        <c:axId val="30143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</c:v>
                </c:pt>
                <c:pt idx="1">
                  <c:v>0</c:v>
                </c:pt>
                <c:pt idx="2">
                  <c:v>10</c:v>
                </c:pt>
                <c:pt idx="3">
                  <c:v>3</c:v>
                </c:pt>
                <c:pt idx="4">
                  <c:v>65</c:v>
                </c:pt>
                <c:pt idx="5">
                  <c:v>1</c:v>
                </c:pt>
                <c:pt idx="6">
                  <c:v>0</c:v>
                </c:pt>
                <c:pt idx="7">
                  <c:v>7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E-4438-9B52-0BA3BDE713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28</c:v>
                </c:pt>
                <c:pt idx="1">
                  <c:v>0</c:v>
                </c:pt>
                <c:pt idx="2">
                  <c:v>13</c:v>
                </c:pt>
                <c:pt idx="3">
                  <c:v>3</c:v>
                </c:pt>
                <c:pt idx="4">
                  <c:v>57</c:v>
                </c:pt>
                <c:pt idx="5">
                  <c:v>1</c:v>
                </c:pt>
                <c:pt idx="6">
                  <c:v>0</c:v>
                </c:pt>
                <c:pt idx="7">
                  <c:v>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8E-4438-9B52-0BA3BDE713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19</c:v>
                </c:pt>
                <c:pt idx="1">
                  <c:v>0</c:v>
                </c:pt>
                <c:pt idx="2">
                  <c:v>16</c:v>
                </c:pt>
                <c:pt idx="3">
                  <c:v>2</c:v>
                </c:pt>
                <c:pt idx="4">
                  <c:v>17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8E-4438-9B52-0BA3BDE71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43648"/>
        <c:axId val="301443976"/>
      </c:barChart>
      <c:catAx>
        <c:axId val="30144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43976"/>
        <c:crosses val="autoZero"/>
        <c:auto val="1"/>
        <c:lblAlgn val="ctr"/>
        <c:lblOffset val="100"/>
        <c:noMultiLvlLbl val="0"/>
      </c:catAx>
      <c:valAx>
        <c:axId val="30144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4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5.2817876295422001E-3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8-448D-918A-E9523F87B9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F8-448D-918A-E9523F87B9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1.7483881206442E-3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F8-448D-918A-E9523F87B9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3.7488987609890002E-3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F8-448D-918A-E9523F87B9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1.5436486078289E-2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F8-448D-918A-E9523F87B9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2.8500584261976999E-3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F8-448D-918A-E9523F87B9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F8-448D-918A-E9523F87B9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2.9349181891554998E-2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F8-448D-918A-E9523F87B96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F8-448D-918A-E9523F87B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038320"/>
        <c:axId val="287039304"/>
      </c:barChart>
      <c:catAx>
        <c:axId val="28703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39304"/>
        <c:crosses val="autoZero"/>
        <c:auto val="1"/>
        <c:lblAlgn val="ctr"/>
        <c:lblOffset val="100"/>
        <c:noMultiLvlLbl val="0"/>
      </c:catAx>
      <c:valAx>
        <c:axId val="28703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3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5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5028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767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73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80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95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4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895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164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36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84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86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438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338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89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6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7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55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1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4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7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361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4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00102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200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595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24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307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50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140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7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50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56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95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724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92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912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9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132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7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009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4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0958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293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311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86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42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940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427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86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4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4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4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4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2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84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2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39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8671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86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289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9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1181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9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024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0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7410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69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146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19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5999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88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7297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16794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1542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20798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60383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407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3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3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6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06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17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74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778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66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551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96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873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218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10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14:33:34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موسى وإبراهيم شقيقان ولدوا وهم لايبصرون قام د.منصور الشمري بإجراء العملية للشقيقين ولأول مرة رأى كل منهما الآخر.… </a:t>
                      </a:r>
                      <a:r>
                        <a:rPr lang="en-US" sz="1000"/>
                        <a:t>https://t.co/1h1lEPCrkw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9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12:16:00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خطط لمستقبلك بثبات مع وديعة الهنا واستلم أرباح شهرية، وديعة الهنا هي وديعة الوكالة ثابتة طويلة الأجل بأرباح شهرية لفترات تصل الى خمس سنوات.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35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05:08:49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نتمنى للجميع السلامة مع الأخذ بالحيطة والحذر نتيجة التقلبات الجوية التي تتسبب بعدم وضوح الرؤية خاصة لدى قائدي المرك… </a:t>
                      </a:r>
                      <a:r>
                        <a:rPr lang="en-US" sz="1000"/>
                        <a:t>https://t.co/pt4Ndz1CSn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06:07:15</a:t>
                      </a:r>
                      <a:r>
                        <a:rPr lang="en-US" sz="1000"/>
                        <a:t>
https://t.co/WV3wT1sij7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5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09:28:00</a:t>
                      </a:r>
                      <a:r>
                        <a:rPr lang="en-US" sz="1000"/>
                        <a:t>
30 </a:t>
                      </a:r>
                      <a:r>
                        <a:rPr lang="ar-AE" sz="1000"/>
                        <a:t>دينار قد تساهم في إعادة النظر لشخص ما، شارك في حملة "نور بوبيان" لإعادة النظر وتبرع عبر الرابط:
</a:t>
                      </a:r>
                      <a:r>
                        <a:rPr lang="en-US" sz="1000"/>
                        <a:t>https://t.co/tiizDqqM5V
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3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10:16:17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لمعرفة مستجدات الرواتب الرجاء الضغط على الرابط 
</a:t>
                      </a:r>
                      <a:r>
                        <a:rPr lang="en-US" sz="1000"/>
                        <a:t>https://t.co/VNkt2AYES2 https://t.co/KWHC3gVYBw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2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09:05:21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منشن شخص بيطلع معاك البر اليوم </a:t>
                      </a:r>
                      <a:r>
                        <a:rPr lang="en-US" sz="1000"/>
                        <a:t>https://t.co/KZaZXiXRGn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28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96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2215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865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06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68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97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19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8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- 2016-12-15 14:22:56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فخور بالطاقات الشبابية الكويتية التي يحرص البنك الأهلي عليها كونها هي المساهم الأول في رفع مست… </a:t>
                      </a:r>
                      <a:r>
                        <a:rPr lang="en-US" sz="1000"/>
                        <a:t>https://t.co/qv88kNwl2A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0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- 2016-12-15 05:00:05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إنا نسألك برحمتك التي وسعت كل شيء أن ترحمنا
#</a:t>
                      </a:r>
                      <a:r>
                        <a:rPr lang="en-US" sz="1000"/>
                        <a:t>BoubyanIslamic https://t.co/ndEZanvW2k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4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- 2016-12-15 19:44:34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بها قوم إذا وثبوا لمجد
تحقق من وثوبهم المحال
وإن قالوا على الأيام قولا
رأيت القول تدعمه الفعال" </a:t>
                      </a:r>
                      <a:r>
                        <a:rPr lang="en-US" sz="1000"/>
                        <a:t>https://t.co/liszqLEEoM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3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18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670</Words>
  <Application>Microsoft Office PowerPoint</Application>
  <PresentationFormat>On-screen Show (4:3)</PresentationFormat>
  <Paragraphs>389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TW - Social Media Newsletter</vt:lpstr>
      <vt:lpstr>Key Metrics Table - 1 of 2</vt:lpstr>
      <vt:lpstr>Key Metrics Table - 2 of 2</vt:lpstr>
      <vt:lpstr>Followers Change</vt:lpstr>
      <vt:lpstr>Followers Table</vt:lpstr>
      <vt:lpstr>Followers Distribution</vt:lpstr>
      <vt:lpstr>Followers Distribution Development</vt:lpstr>
      <vt:lpstr>Tweet Type Distribution</vt:lpstr>
      <vt:lpstr>Interaction Rate</vt:lpstr>
      <vt:lpstr>Interactions Distribution</vt:lpstr>
      <vt:lpstr>Interaction Rate By Weekday</vt:lpstr>
      <vt:lpstr>Hashtag Detection</vt:lpstr>
      <vt:lpstr>Own and Retweeted Tweets Table - 1 of 2</vt:lpstr>
      <vt:lpstr>Own and Retweeted Tweets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Social Media Newsletter</dc:title>
  <dc:creator>Administrator</dc:creator>
  <cp:lastModifiedBy>Administrator</cp:lastModifiedBy>
  <cp:revision>1</cp:revision>
  <dcterms:created xsi:type="dcterms:W3CDTF">2016-12-16T12:31:02Z</dcterms:created>
  <dcterms:modified xsi:type="dcterms:W3CDTF">2016-12-16T12:31:37Z</dcterms:modified>
</cp:coreProperties>
</file>