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153</c:v>
                </c:pt>
                <c:pt idx="1">
                  <c:v>173</c:v>
                </c:pt>
                <c:pt idx="2">
                  <c:v>183</c:v>
                </c:pt>
                <c:pt idx="3">
                  <c:v>157</c:v>
                </c:pt>
                <c:pt idx="4">
                  <c:v>164</c:v>
                </c:pt>
                <c:pt idx="5">
                  <c:v>193</c:v>
                </c:pt>
                <c:pt idx="6">
                  <c:v>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37-47CA-8405-B8FCD9DD26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8</c:v>
                </c:pt>
                <c:pt idx="5">
                  <c:v>15</c:v>
                </c:pt>
                <c:pt idx="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37-47CA-8405-B8FCD9DD26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-1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37-47CA-8405-B8FCD9DD26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458</c:v>
                </c:pt>
                <c:pt idx="1">
                  <c:v>400</c:v>
                </c:pt>
                <c:pt idx="2">
                  <c:v>337</c:v>
                </c:pt>
                <c:pt idx="3">
                  <c:v>261</c:v>
                </c:pt>
                <c:pt idx="4">
                  <c:v>540</c:v>
                </c:pt>
                <c:pt idx="5">
                  <c:v>1121</c:v>
                </c:pt>
                <c:pt idx="6">
                  <c:v>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37-47CA-8405-B8FCD9DD26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6</c:v>
                </c:pt>
                <c:pt idx="1">
                  <c:v>5</c:v>
                </c:pt>
                <c:pt idx="2">
                  <c:v>3</c:v>
                </c:pt>
                <c:pt idx="3">
                  <c:v>13</c:v>
                </c:pt>
                <c:pt idx="4">
                  <c:v>6</c:v>
                </c:pt>
                <c:pt idx="5">
                  <c:v>15</c:v>
                </c:pt>
                <c:pt idx="6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D37-47CA-8405-B8FCD9DD260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-2</c:v>
                </c:pt>
                <c:pt idx="3">
                  <c:v>-4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D37-47CA-8405-B8FCD9DD260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7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D37-47CA-8405-B8FCD9DD260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26</c:v>
                </c:pt>
                <c:pt idx="1">
                  <c:v>38</c:v>
                </c:pt>
                <c:pt idx="2">
                  <c:v>29</c:v>
                </c:pt>
                <c:pt idx="3">
                  <c:v>32</c:v>
                </c:pt>
                <c:pt idx="4">
                  <c:v>44</c:v>
                </c:pt>
                <c:pt idx="5">
                  <c:v>34</c:v>
                </c:pt>
                <c:pt idx="6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D37-47CA-8405-B8FCD9DD260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-1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D37-47CA-8405-B8FCD9DD2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976592"/>
        <c:axId val="259976920"/>
      </c:lineChart>
      <c:catAx>
        <c:axId val="25997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76920"/>
        <c:crosses val="autoZero"/>
        <c:auto val="1"/>
        <c:lblAlgn val="ctr"/>
        <c:lblOffset val="100"/>
        <c:noMultiLvlLbl val="0"/>
      </c:catAx>
      <c:valAx>
        <c:axId val="25997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7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169779</c:v>
                </c:pt>
                <c:pt idx="1">
                  <c:v>45918</c:v>
                </c:pt>
                <c:pt idx="2">
                  <c:v>16411</c:v>
                </c:pt>
                <c:pt idx="3">
                  <c:v>163468</c:v>
                </c:pt>
                <c:pt idx="4">
                  <c:v>98182</c:v>
                </c:pt>
                <c:pt idx="5">
                  <c:v>21088</c:v>
                </c:pt>
                <c:pt idx="6">
                  <c:v>7308</c:v>
                </c:pt>
                <c:pt idx="7">
                  <c:v>10448</c:v>
                </c:pt>
                <c:pt idx="8">
                  <c:v>8780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FF-424B-8A6C-083A80924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169779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47-445D-BCF4-44264B704F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47-445D-BCF4-44264B704F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47-445D-BCF4-44264B704F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163468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47-445D-BCF4-44264B704F4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98182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47-445D-BCF4-44264B704F4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21088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147-445D-BCF4-44264B704F4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147-445D-BCF4-44264B704F4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147-445D-BCF4-44264B704F4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8780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147-445D-BCF4-44264B704F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197904"/>
        <c:axId val="296199216"/>
      </c:areaChart>
      <c:catAx>
        <c:axId val="296197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99216"/>
        <c:crosses val="autoZero"/>
        <c:auto val="1"/>
        <c:lblAlgn val="ctr"/>
        <c:lblOffset val="100"/>
        <c:noMultiLvlLbl val="0"/>
      </c:catAx>
      <c:valAx>
        <c:axId val="29619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979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3.4587987888275003E-2</c:v>
                </c:pt>
                <c:pt idx="1">
                  <c:v>2.0140390368154001E-2</c:v>
                </c:pt>
                <c:pt idx="2">
                  <c:v>1.8787760439782E-2</c:v>
                </c:pt>
                <c:pt idx="3">
                  <c:v>1.9803384900953999E-2</c:v>
                </c:pt>
                <c:pt idx="4">
                  <c:v>1.771751198885E-2</c:v>
                </c:pt>
                <c:pt idx="5">
                  <c:v>2.1533669219242001E-2</c:v>
                </c:pt>
                <c:pt idx="6">
                  <c:v>1.7090088338077E-2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B5-4171-BF73-4BE244E5CD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3.2692559173531997E-2</c:v>
                </c:pt>
                <c:pt idx="1">
                  <c:v>0</c:v>
                </c:pt>
                <c:pt idx="2">
                  <c:v>0</c:v>
                </c:pt>
                <c:pt idx="3">
                  <c:v>3.7045915143062998E-2</c:v>
                </c:pt>
                <c:pt idx="4">
                  <c:v>2.3968274720007E-2</c:v>
                </c:pt>
                <c:pt idx="5">
                  <c:v>2.6140943252369001E-2</c:v>
                </c:pt>
                <c:pt idx="6">
                  <c:v>1.0889687465970001E-2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B5-4171-BF73-4BE244E5CD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B5-4171-BF73-4BE244E5CD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2.2096591288106E-2</c:v>
                </c:pt>
                <c:pt idx="1">
                  <c:v>8.7318268852950003E-3</c:v>
                </c:pt>
                <c:pt idx="2">
                  <c:v>1.6023546835427002E-2</c:v>
                </c:pt>
                <c:pt idx="3">
                  <c:v>1.2298136645963E-2</c:v>
                </c:pt>
                <c:pt idx="4">
                  <c:v>3.2011367133207E-2</c:v>
                </c:pt>
                <c:pt idx="5">
                  <c:v>1.5641276944603998E-2</c:v>
                </c:pt>
                <c:pt idx="6">
                  <c:v>4.6413465159250997E-3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3B5-4171-BF73-4BE244E5CD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1.8682128675708998E-2</c:v>
                </c:pt>
                <c:pt idx="3">
                  <c:v>2.1397784819799998E-2</c:v>
                </c:pt>
                <c:pt idx="4">
                  <c:v>3.4640502898595001E-2</c:v>
                </c:pt>
                <c:pt idx="5">
                  <c:v>1.2224814335632E-2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3B5-4171-BF73-4BE244E5CDF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2.1337126600284001E-2</c:v>
                </c:pt>
                <c:pt idx="1">
                  <c:v>4.5833135776714003E-2</c:v>
                </c:pt>
                <c:pt idx="2">
                  <c:v>4.5045045045045001E-2</c:v>
                </c:pt>
                <c:pt idx="3">
                  <c:v>4.3865888936311E-2</c:v>
                </c:pt>
                <c:pt idx="4">
                  <c:v>2.6559165283377002E-2</c:v>
                </c:pt>
                <c:pt idx="5">
                  <c:v>3.1618053908782001E-2</c:v>
                </c:pt>
                <c:pt idx="6">
                  <c:v>2.6082420448617999E-2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3B5-4171-BF73-4BE244E5CDF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0.13271096467143001</c:v>
                </c:pt>
                <c:pt idx="1">
                  <c:v>6.5202470830473994E-2</c:v>
                </c:pt>
                <c:pt idx="2">
                  <c:v>0.17837541163557</c:v>
                </c:pt>
                <c:pt idx="3">
                  <c:v>0.21484732126531</c:v>
                </c:pt>
                <c:pt idx="4">
                  <c:v>9.5942982456139997E-2</c:v>
                </c:pt>
                <c:pt idx="5">
                  <c:v>0.20268419611065</c:v>
                </c:pt>
                <c:pt idx="6">
                  <c:v>9.5798549336252994E-2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3B5-4171-BF73-4BE244E5CDF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4.8885412592881997E-2</c:v>
                </c:pt>
                <c:pt idx="1">
                  <c:v>3.8986354775828E-2</c:v>
                </c:pt>
                <c:pt idx="2">
                  <c:v>7.7722724181483002E-2</c:v>
                </c:pt>
                <c:pt idx="3">
                  <c:v>3.2287227172929998E-2</c:v>
                </c:pt>
                <c:pt idx="4">
                  <c:v>2.4126616483304001E-2</c:v>
                </c:pt>
                <c:pt idx="5">
                  <c:v>3.8457840592250998E-2</c:v>
                </c:pt>
                <c:pt idx="6">
                  <c:v>4.3132368446276E-2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3B5-4171-BF73-4BE244E5CDF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3.4238758274367002E-2</c:v>
                </c:pt>
                <c:pt idx="3">
                  <c:v>0</c:v>
                </c:pt>
                <c:pt idx="4">
                  <c:v>3.4207525655644E-2</c:v>
                </c:pt>
                <c:pt idx="5">
                  <c:v>3.4188034188033997E-2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3B5-4171-BF73-4BE244E5CD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207744"/>
        <c:axId val="296206432"/>
      </c:lineChart>
      <c:catAx>
        <c:axId val="29620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06432"/>
        <c:crosses val="autoZero"/>
        <c:auto val="1"/>
        <c:lblAlgn val="ctr"/>
        <c:lblOffset val="100"/>
        <c:noMultiLvlLbl val="0"/>
      </c:catAx>
      <c:valAx>
        <c:axId val="29620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0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57</c:v>
                </c:pt>
                <c:pt idx="1">
                  <c:v>5</c:v>
                </c:pt>
                <c:pt idx="2">
                  <c:v>0</c:v>
                </c:pt>
                <c:pt idx="3">
                  <c:v>48</c:v>
                </c:pt>
                <c:pt idx="4">
                  <c:v>0</c:v>
                </c:pt>
                <c:pt idx="5">
                  <c:v>8</c:v>
                </c:pt>
                <c:pt idx="6">
                  <c:v>25</c:v>
                </c:pt>
                <c:pt idx="7">
                  <c:v>17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DE-497D-8F1E-128E304276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DE-497D-8F1E-128E304276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DE-497D-8F1E-128E304276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DE-497D-8F1E-128E304276C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DE-497D-8F1E-128E304276C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5DE-497D-8F1E-128E304276C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5DE-497D-8F1E-128E304276C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5DE-497D-8F1E-128E304276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204792"/>
        <c:axId val="296207088"/>
      </c:barChart>
      <c:catAx>
        <c:axId val="296204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07088"/>
        <c:crosses val="autoZero"/>
        <c:auto val="1"/>
        <c:lblAlgn val="ctr"/>
        <c:lblOffset val="100"/>
        <c:noMultiLvlLbl val="0"/>
      </c:catAx>
      <c:valAx>
        <c:axId val="29620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04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1.7081028866939001E-2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55-43ED-87D1-444A90153A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1.0888976000697E-2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55-43ED-87D1-444A90153A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55-43ED-87D1-444A90153A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4.6317496827687999E-3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55-43ED-87D1-444A90153A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955-43ED-87D1-444A90153AF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2.6081183611532999E-2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955-43ED-87D1-444A90153AF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9.5785440613027004E-2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955-43ED-87D1-444A90153AF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4.3070444104134999E-2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955-43ED-87D1-444A90153AF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955-43ED-87D1-444A90153A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724408"/>
        <c:axId val="295719488"/>
      </c:barChart>
      <c:catAx>
        <c:axId val="295724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19488"/>
        <c:crosses val="autoZero"/>
        <c:auto val="1"/>
        <c:lblAlgn val="ctr"/>
        <c:lblOffset val="100"/>
        <c:noMultiLvlLbl val="0"/>
      </c:catAx>
      <c:valAx>
        <c:axId val="29571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2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1</c:v>
                </c:pt>
                <c:pt idx="6">
                  <c:v>4</c:v>
                </c:pt>
                <c:pt idx="7">
                  <c:v>4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36-4C89-B78A-1E86D42AFF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36-4C89-B78A-1E86D42AFF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729000"/>
        <c:axId val="295723424"/>
      </c:barChart>
      <c:catAx>
        <c:axId val="29572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23424"/>
        <c:crosses val="autoZero"/>
        <c:auto val="1"/>
        <c:lblAlgn val="ctr"/>
        <c:lblOffset val="100"/>
        <c:noMultiLvlLbl val="0"/>
      </c:catAx>
      <c:valAx>
        <c:axId val="29572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2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1.7081028866939001E-2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7E-4A6C-8044-FAC6999935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1.0888976000697E-2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7E-4A6C-8044-FAC6999935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7E-4A6C-8044-FAC6999935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3.9763134069052998E-3</c:v>
                </c:pt>
                <c:pt idx="3">
                  <c:v>0</c:v>
                </c:pt>
                <c:pt idx="4">
                  <c:v>8.5643673379499005E-3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7E-4A6C-8044-FAC6999935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7E-4A6C-8044-FAC69999357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9.4840667678300003E-3</c:v>
                </c:pt>
                <c:pt idx="3">
                  <c:v>0</c:v>
                </c:pt>
                <c:pt idx="4">
                  <c:v>4.2678300455234998E-2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7E-4A6C-8044-FAC69999357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9.5785440613028003E-2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D7E-4A6C-8044-FAC69999357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4.3070444104134999E-2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D7E-4A6C-8044-FAC69999357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D7E-4A6C-8044-FAC699993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710960"/>
        <c:axId val="295711616"/>
      </c:barChart>
      <c:catAx>
        <c:axId val="29571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11616"/>
        <c:crosses val="autoZero"/>
        <c:auto val="1"/>
        <c:lblAlgn val="ctr"/>
        <c:lblOffset val="100"/>
        <c:noMultiLvlLbl val="0"/>
      </c:catAx>
      <c:valAx>
        <c:axId val="29571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1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0E-425F-8E6D-E325D9D1A6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0E-425F-8E6D-E325D9D1A6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7</c:v>
                </c:pt>
                <c:pt idx="4">
                  <c:v>0</c:v>
                </c:pt>
                <c:pt idx="5">
                  <c:v>2</c:v>
                </c:pt>
                <c:pt idx="6">
                  <c:v>4</c:v>
                </c:pt>
                <c:pt idx="7">
                  <c:v>4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0E-425F-8E6D-E325D9D1A6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7338248"/>
        <c:axId val="227340872"/>
      </c:barChart>
      <c:catAx>
        <c:axId val="22733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340872"/>
        <c:crosses val="autoZero"/>
        <c:auto val="1"/>
        <c:lblAlgn val="ctr"/>
        <c:lblOffset val="100"/>
        <c:noMultiLvlLbl val="0"/>
      </c:catAx>
      <c:valAx>
        <c:axId val="22734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33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- Social Media Newsletter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466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699748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12285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01517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50308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4923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85380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2891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33518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4021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3069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87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169779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30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500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4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163468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133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771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928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0.0958%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43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69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9668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306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0086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722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46385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9057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770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0293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3413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591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427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4284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229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169779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70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50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585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163468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5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954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98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10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443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286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51915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570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 Development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9222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152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3286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14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6235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548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5183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941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5245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6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436306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64949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093323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61588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47008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89485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033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#NBKWhatsapp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61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#NBKRewards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81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67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215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#الأهلي_أسهل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20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#Salary_Transfer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20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5204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10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78564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8189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4425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3268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0490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1641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6457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7230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267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- 2016-12-15 05:08:52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نتمنى للجميع السلامة مع الأخذ بالحيطة والحذر نتيجة التقلبات الجوية التي تتسبب بعدم وضوح الرؤية خاصة لدى قائدي المركبات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- 2016-12-15 05:30:53</a:t>
                      </a:r>
                      <a:r>
                        <a:rPr lang="en-US" sz="1000"/>
                        <a:t>
#NBKWhatsapp
</a:t>
                      </a:r>
                      <a:r>
                        <a:rPr lang="ar-AE" sz="1000"/>
                        <a:t>عندك سؤال؟ تواصلوا معانا عبر خدمة  </a:t>
                      </a:r>
                      <a:r>
                        <a:rPr lang="en-US" sz="1000"/>
                        <a:t>NBK Whatsapp </a:t>
                      </a:r>
                      <a:r>
                        <a:rPr lang="ar-AE" sz="1000"/>
                        <a:t>على 52221333 و سيتم الإجابه على كل أسئلتكم بسرور!
</a:t>
                      </a:r>
                      <a:r>
                        <a:rPr lang="en-US" sz="1000"/>
                        <a:t>Do you have a question? Contact us now on Whatsapp 52221333 and we will be more than happy to assist you!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101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- 2016-12-15 14:07:41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تفضلوا بزيارتنا في معارض "بيتك" لتقديم أفضل الخدمات التمويلية في الشويخ – الري على الدائري الرابع – الضجيج على الدائري السادس – الأحمدي شارع المعارض.
للتواصل: 1800700 - 1803333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403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- 2016-12-15 10:30:28</a:t>
                      </a:r>
                      <a:r>
                        <a:rPr lang="en-US" sz="1000"/>
                        <a:t>
If you're thirsty @whitevanillakw has you covered! Now part of the #NBKRewards program, use your NBK credit card today and get 10% discount.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0313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33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67719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8229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9104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0382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3307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369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2894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3205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372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- 2016-12-15 07:20:18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جانب من مشاركتنا في معرض النخبة العقاري في أرض المعارض
#بنك_وربة 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82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- 2016-12-15 12:02:26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التجاري يتمنى لكم نهاية أسبوع سعيدة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40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- 2016-12-15 10:30:32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يوعان؟ استخدم بطاقة الوطني الائتمانية في @</a:t>
                      </a:r>
                      <a:r>
                        <a:rPr lang="en-US" sz="1000"/>
                        <a:t>whitevanillakw  </a:t>
                      </a:r>
                      <a:r>
                        <a:rPr lang="ar-AE" sz="1000"/>
                        <a:t>و استمتع بخصم 10% مع برنامج مكافآت الوطني!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381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- 2016-12-15 12:00:13</a:t>
                      </a:r>
                      <a:r>
                        <a:rPr lang="en-US" sz="1000"/>
                        <a:t>
Announcement!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3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- 2016-12-15 14:22:41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الأهلي الكويتي فخور بالطاقات الشبابية الكويتية التي يحرص البنك الأهلي الكويتي عليها كونها هي المساهم الأول في رفع مستويات الكفاءة في العمل وتقديم أفضل الخدمات لعملائنا.
</a:t>
                      </a:r>
                      <a:r>
                        <a:rPr lang="en-US" sz="1000"/>
                        <a:t>ABK is proud of its branch managers who continually strive to bring “simpler banking” to all of our customers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821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920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89090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2088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8395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2256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6688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5838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2883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325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81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- 2016-12-15 08:09:35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نظرًا للأحوال الجوية، تم تأجيل موعد حلقات القراءة التفاعلية. سيتم الإعلان عن الموعد الجديد قريبًا.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909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82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8062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925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8333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8349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695</Words>
  <Application>Microsoft Office PowerPoint</Application>
  <PresentationFormat>On-screen Show (4:3)</PresentationFormat>
  <Paragraphs>379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FB - Social Media Newsletter </vt:lpstr>
      <vt:lpstr>Key Metrics Table</vt:lpstr>
      <vt:lpstr>Fans Change</vt:lpstr>
      <vt:lpstr>Fans Table</vt:lpstr>
      <vt:lpstr>Fan Distribution</vt:lpstr>
      <vt:lpstr>Fan Distribution Development</vt:lpstr>
      <vt:lpstr>Interaction Rate</vt:lpstr>
      <vt:lpstr>Interactions Distribution</vt:lpstr>
      <vt:lpstr>Interaction Rate By Weekday</vt:lpstr>
      <vt:lpstr>Post Type Distribution</vt:lpstr>
      <vt:lpstr>Hashtag Detection</vt:lpstr>
      <vt:lpstr>Own Posts Table - 1 of 3</vt:lpstr>
      <vt:lpstr>Own Posts Table - 2 of 3</vt:lpstr>
      <vt:lpstr>Own Posts Table - 3 of 3</vt:lpstr>
      <vt:lpstr>Interaction Rate By Post Type</vt:lpstr>
      <vt:lpstr>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Social Media Newsletter </dc:title>
  <dc:creator>Administrator</dc:creator>
  <cp:lastModifiedBy>Administrator</cp:lastModifiedBy>
  <cp:revision>1</cp:revision>
  <dcterms:created xsi:type="dcterms:W3CDTF">2016-12-16T12:28:45Z</dcterms:created>
  <dcterms:modified xsi:type="dcterms:W3CDTF">2016-12-16T12:29:23Z</dcterms:modified>
</cp:coreProperties>
</file>