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-10</c:v>
                </c:pt>
                <c:pt idx="1">
                  <c:v>-1</c:v>
                </c:pt>
                <c:pt idx="2">
                  <c:v>1</c:v>
                </c:pt>
                <c:pt idx="3">
                  <c:v>-13</c:v>
                </c:pt>
                <c:pt idx="4">
                  <c:v>1</c:v>
                </c:pt>
                <c:pt idx="5">
                  <c:v>-18</c:v>
                </c:pt>
                <c:pt idx="6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2-46D0-83A5-0F9890C7EC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Baynounah 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B2-46D0-83A5-0F9890C7EC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Sharjah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45</c:v>
                </c:pt>
                <c:pt idx="1">
                  <c:v>25</c:v>
                </c:pt>
                <c:pt idx="2">
                  <c:v>7</c:v>
                </c:pt>
                <c:pt idx="3">
                  <c:v>15</c:v>
                </c:pt>
                <c:pt idx="4">
                  <c:v>10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B2-46D0-83A5-0F9890C7EC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</c:v>
                </c:pt>
                <c:pt idx="1">
                  <c:v>36</c:v>
                </c:pt>
                <c:pt idx="2">
                  <c:v>20</c:v>
                </c:pt>
                <c:pt idx="3">
                  <c:v>19</c:v>
                </c:pt>
                <c:pt idx="4">
                  <c:v>24</c:v>
                </c:pt>
                <c:pt idx="5">
                  <c:v>17</c:v>
                </c:pt>
                <c:pt idx="6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B2-46D0-83A5-0F9890C7E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47824"/>
        <c:axId val="239846184"/>
      </c:lineChart>
      <c:catAx>
        <c:axId val="23984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46184"/>
        <c:crosses val="autoZero"/>
        <c:auto val="1"/>
        <c:lblAlgn val="ctr"/>
        <c:lblOffset val="100"/>
        <c:noMultiLvlLbl val="0"/>
      </c:catAx>
      <c:valAx>
        <c:axId val="23984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173179</c:v>
                </c:pt>
                <c:pt idx="1">
                  <c:v>4703</c:v>
                </c:pt>
                <c:pt idx="2">
                  <c:v>35995</c:v>
                </c:pt>
                <c:pt idx="3">
                  <c:v>399769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F6-45BB-9325-85D355F6C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173179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4-4598-9839-52AD75588E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Baynounah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4-4598-9839-52AD75588E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Sharjah TV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4-4598-9839-52AD75588E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399769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C4-4598-9839-52AD75588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327480"/>
        <c:axId val="271326168"/>
      </c:areaChart>
      <c:catAx>
        <c:axId val="271327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6168"/>
        <c:crosses val="autoZero"/>
        <c:auto val="1"/>
        <c:lblAlgn val="ctr"/>
        <c:lblOffset val="100"/>
        <c:noMultiLvlLbl val="0"/>
      </c:catAx>
      <c:valAx>
        <c:axId val="27132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7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0.00E+00</c:formatCode>
                <c:ptCount val="1"/>
                <c:pt idx="0">
                  <c:v>8.2487696959998E-5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7C-4D2E-850C-606AFD2173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Baynounah 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2.1267545725222999E-2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7C-4D2E-850C-606AFD2173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Sharjah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1.4554307413435E-3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7C-4D2E-850C-606AFD2173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3.2937005267419002E-3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7C-4D2E-850C-606AFD217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25184"/>
        <c:axId val="271325512"/>
      </c:lineChart>
      <c:catAx>
        <c:axId val="27132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5512"/>
        <c:crosses val="autoZero"/>
        <c:auto val="1"/>
        <c:lblAlgn val="ctr"/>
        <c:lblOffset val="100"/>
        <c:noMultiLvlLbl val="0"/>
      </c:catAx>
      <c:valAx>
        <c:axId val="27132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20</c:v>
                </c:pt>
                <c:pt idx="3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D-43F4-AE94-697330744A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D-43F4-AE94-697330744A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8D-43F4-AE94-697330744A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8D-43F4-AE94-697330744A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8D-43F4-AE94-697330744A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8D-43F4-AE94-697330744A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8D-43F4-AE94-697330744A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8D-43F4-AE94-697330744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980608"/>
        <c:axId val="279979952"/>
      </c:barChart>
      <c:catAx>
        <c:axId val="27998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9952"/>
        <c:crosses val="autoZero"/>
        <c:auto val="1"/>
        <c:lblAlgn val="ctr"/>
        <c:lblOffset val="100"/>
        <c:noMultiLvlLbl val="0"/>
      </c:catAx>
      <c:valAx>
        <c:axId val="27997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E+00">
                  <c:v>8.2491031162636999E-5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9-4992-930C-26B96C896C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Baynounah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2.1263023601956001E-2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E9-4992-930C-26B96C896C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Sharjah TV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1.4552285701055999E-3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9-4992-930C-26B96C896C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3.2935687025923998E-3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E9-4992-930C-26B96C896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84544"/>
        <c:axId val="279978312"/>
      </c:barChart>
      <c:catAx>
        <c:axId val="27998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8312"/>
        <c:crosses val="autoZero"/>
        <c:auto val="1"/>
        <c:lblAlgn val="ctr"/>
        <c:lblOffset val="100"/>
        <c:noMultiLvlLbl val="0"/>
      </c:catAx>
      <c:valAx>
        <c:axId val="27997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3-4BCB-944F-D864AD24DE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</c:v>
                </c:pt>
                <c:pt idx="2">
                  <c:v>31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3-4BCB-944F-D864AD24D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328136"/>
        <c:axId val="271329120"/>
      </c:barChart>
      <c:catAx>
        <c:axId val="27132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9120"/>
        <c:crosses val="autoZero"/>
        <c:auto val="1"/>
        <c:lblAlgn val="ctr"/>
        <c:lblOffset val="100"/>
        <c:noMultiLvlLbl val="0"/>
      </c:catAx>
      <c:valAx>
        <c:axId val="27132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0E+00">
                  <c:v>8.2491031162636999E-5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2-44E3-8590-2B068AAC74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Baynounah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2.1263023601956001E-2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F2-44E3-8590-2B068AAC74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Sharjah TV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1.2628016517445E-3</c:v>
                </c:pt>
                <c:pt idx="2">
                  <c:v>0</c:v>
                </c:pt>
                <c:pt idx="3">
                  <c:v>0</c:v>
                </c:pt>
                <c:pt idx="4">
                  <c:v>1.5235090895241001E-3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F2-44E3-8590-2B068AAC74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3.2935687025923998E-3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F2-44E3-8590-2B068AAC7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91432"/>
        <c:axId val="271331416"/>
      </c:barChart>
      <c:catAx>
        <c:axId val="27999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1416"/>
        <c:crosses val="autoZero"/>
        <c:auto val="1"/>
        <c:lblAlgn val="ctr"/>
        <c:lblOffset val="100"/>
        <c:noMultiLvlLbl val="0"/>
      </c:catAx>
      <c:valAx>
        <c:axId val="27133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0-4525-8FF9-1EA95D4F1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10-4525-8FF9-1EA95D4F1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قناة الظفرة</c:v>
                </c:pt>
                <c:pt idx="1">
                  <c:v>Baynounah TV</c:v>
                </c:pt>
                <c:pt idx="2">
                  <c:v>Sharjah TV</c:v>
                </c:pt>
                <c:pt idx="3">
                  <c:v>قناة الإمارات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14</c:v>
                </c:pt>
                <c:pt idx="1">
                  <c:v>1</c:v>
                </c:pt>
                <c:pt idx="2">
                  <c:v>42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10-4525-8FF9-1EA95D4F1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333712"/>
        <c:axId val="271334696"/>
      </c:barChart>
      <c:catAx>
        <c:axId val="27133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4696"/>
        <c:crosses val="autoZero"/>
        <c:auto val="1"/>
        <c:lblAlgn val="ctr"/>
        <c:lblOffset val="100"/>
        <c:noMultiLvlLbl val="0"/>
      </c:catAx>
      <c:valAx>
        <c:axId val="27133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5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63304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925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3622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2266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513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4677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9765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7826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7171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752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3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الظفرة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2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Baynounah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5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Sharjah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1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4482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8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16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3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5379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13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759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954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72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093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307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38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42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الظفرة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7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Baynounah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8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Sharjah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5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676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09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929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88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687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31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165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3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252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40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2197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32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887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671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26559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7731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9098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04375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3299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3668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4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#طقس_الإمارات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#weather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6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#weather_forecast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7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#UAE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#طماشة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5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#قناة_الإمارات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#ما_قل_ودل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5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#بيئتي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55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#روح_الاتحاد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1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378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900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6024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499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4467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1991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0859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3947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2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#للجمال_الاسرار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1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#عام_القراءة2016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#رمسة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7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#العين_الساهرة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9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#وزارة_الداخلية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9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#اخبار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3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#محليات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87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4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1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5820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8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5022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9764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24550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83602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6333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124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4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#ازياء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51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#مرأة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3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#قراءة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3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#قناة_الظفرة_تقرأ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6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#اماراتي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6732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03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57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070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146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63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78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881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161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515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7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05:47:52</a:t>
                      </a:r>
                      <a:r>
                        <a:rPr lang="ar-AE" sz="1000"/>
                        <a:t>
انتظرونا مع أطرف المواقف في #طماشة الجزء الخامس اليوم الساعة 18:00 على #قناة_الإمارات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8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08:00:00</a:t>
                      </a:r>
                      <a:r>
                        <a:rPr lang="ar-AE" sz="1000"/>
                        <a:t>
إماراتي أيا وطن المعالي، رعاك الله يا وطني رعاكَ. #قناة_الإمارات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0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13:00:00</a:t>
                      </a:r>
                      <a:r>
                        <a:rPr lang="ar-AE" sz="1000"/>
                        <a:t>
مقتطفات لأهم ما جاء في القمة العالمية لرئيسات البرلمانات في هذا التقرير. #روح_الاتحاد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2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11:00:00</a:t>
                      </a:r>
                      <a:r>
                        <a:rPr lang="ar-AE" sz="1000"/>
                        <a:t>
إليكم بعض الطرق للتقليل من استهلاك المياه #بيئتي #قناة_الإمارات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1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10:00:00</a:t>
                      </a:r>
                      <a:r>
                        <a:rPr lang="ar-AE" sz="1000"/>
                        <a:t>
موضوع جديد تتابعونه مع  ياسر حارب في حلقة اليوم من #ما_قل_ودل الساعة 17:30 على #قناة_الإمارات </a:t>
                      </a:r>
                      <a:r>
                        <a:rPr lang="en-US" sz="1000"/>
                        <a:t>Yasser Hareb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6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قناة الإمارات - 2016-12-15 15:00:43</a:t>
                      </a:r>
                      <a:r>
                        <a:rPr lang="ar-AE" sz="1000"/>
                        <a:t>
تعرفوا على محمد الشامسي، أول خبير روبوتات في #الإمارات.#مع_د_مريم الموسم الرابع #قناة_الإمارات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0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Sharjah TV - 2016-12-15 14:00:10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اللهّـم صل و سلم و بارك على نبينــا محمَّـد
#تلفزيون_الشارقة
 </a:t>
                      </a:r>
                      <a:r>
                        <a:rPr lang="en-US" sz="1000"/>
                        <a:t>https://t.co/q7AYFLwewR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747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45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64223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482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286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97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078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916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593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00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2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Sharjah TV - 2016-12-15 16:30:10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الوجهات_السياحية_بالشارقة
#المتاحف_في_الشارقة #الشارقة
#تلفزيون_الشارقة  #مؤسسة_الشارقة_للإعلام </a:t>
                      </a:r>
                      <a:r>
                        <a:rPr lang="en-US" sz="1000"/>
                        <a:t>https://t.co/8jAXiwTj5J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2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Sharjah TV - 2016-12-15 15:45:12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إكتمال الاستعدادات لسهرة منشد الشارقة 9 الثانية 
</a:t>
                      </a:r>
                      <a:r>
                        <a:rPr lang="en-US" sz="1000"/>
                        <a:t>https://t.co/31EN9oMuWs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2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Sharjah TV - 2016-12-15 13:48:53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الدورة الثانيـة من #مهرجان_الشارقة_للمسرح_الصحراوي #</a:t>
                      </a:r>
                      <a:r>
                        <a:rPr lang="en-US" sz="1000"/>
                        <a:t>SDTF2
#</a:t>
                      </a:r>
                      <a:r>
                        <a:rPr lang="ar-AE" sz="1000"/>
                        <a:t>دائرة_الثقافة_والإعلام #مسرح #مسرحية #الشارقة
@</a:t>
                      </a:r>
                      <a:r>
                        <a:rPr lang="en-US" sz="1000"/>
                        <a:t>theatreDept https://t.co/z7HqlH8AHp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795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12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548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22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5006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83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709</Words>
  <Application>Microsoft Office PowerPoint</Application>
  <PresentationFormat>On-screen Show (4:3)</PresentationFormat>
  <Paragraphs>404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FB - Social Media Newsletter </vt:lpstr>
      <vt:lpstr>Key Metrics Table</vt:lpstr>
      <vt:lpstr>Fans Change</vt:lpstr>
      <vt:lpstr>Fans Table</vt:lpstr>
      <vt:lpstr>Fan Distribution</vt:lpstr>
      <vt:lpstr>Fan Distribution Development</vt:lpstr>
      <vt:lpstr>Interaction Rate</vt:lpstr>
      <vt:lpstr>Interactions Distribution</vt:lpstr>
      <vt:lpstr>Interaction Rate By Weekday</vt:lpstr>
      <vt:lpstr>Post Type Distribution</vt:lpstr>
      <vt:lpstr>Hashtag Detection - 1 of 3</vt:lpstr>
      <vt:lpstr>Hashtag Detection - 2 of 3</vt:lpstr>
      <vt:lpstr>Hashtag Detection - 3 of 3</vt:lpstr>
      <vt:lpstr>Own Posts Table - 1 of 2</vt:lpstr>
      <vt:lpstr>Own Posts Table - 2 of 2</vt:lpstr>
      <vt:lpstr>Interaction Rate By Post Type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2016-12-16T11:46:10Z</dcterms:created>
  <dcterms:modified xsi:type="dcterms:W3CDTF">2016-12-16T11:46:51Z</dcterms:modified>
</cp:coreProperties>
</file>