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Lufthansa</c:v>
                </c:pt>
                <c:pt idx="1">
                  <c:v>Delta Air Lines</c:v>
                </c:pt>
                <c:pt idx="2">
                  <c:v>WestJet</c:v>
                </c:pt>
                <c:pt idx="3">
                  <c:v>Air Canada</c:v>
                </c:pt>
                <c:pt idx="4">
                  <c:v>Porter Airlines</c:v>
                </c:pt>
              </c:strCache>
            </c:strRef>
          </c:cat>
          <c:val>
            <c:numRef>
              <c:f>Sheet1!$B$2:$B$6</c:f>
              <c:numCache>
                <c:formatCode>General</c:formatCode>
                <c:ptCount val="5"/>
                <c:pt idx="0">
                  <c:v>0</c:v>
                </c:pt>
                <c:pt idx="1">
                  <c:v>13565</c:v>
                </c:pt>
                <c:pt idx="2">
                  <c:v>10520</c:v>
                </c:pt>
                <c:pt idx="3">
                  <c:v>5649</c:v>
                </c:pt>
                <c:pt idx="4">
                  <c:v>993</c:v>
                </c:pt>
              </c:numCache>
            </c:numRef>
          </c:val>
          <c:extLst>
            <c:ext xmlns:c16="http://schemas.microsoft.com/office/drawing/2014/chart" uri="{C3380CC4-5D6E-409C-BE32-E72D297353CC}">
              <c16:uniqueId val="{00000000-8344-4329-89E7-BB090171D110}"/>
            </c:ext>
          </c:extLst>
        </c:ser>
        <c:dLbls>
          <c:showLegendKey val="0"/>
          <c:showVal val="0"/>
          <c:showCatName val="0"/>
          <c:showSerName val="0"/>
          <c:showPercent val="0"/>
          <c:showBubbleSize val="0"/>
        </c:dLbls>
        <c:gapWidth val="219"/>
        <c:overlap val="-27"/>
        <c:axId val="534827840"/>
        <c:axId val="534834072"/>
      </c:barChart>
      <c:catAx>
        <c:axId val="53482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834072"/>
        <c:crosses val="autoZero"/>
        <c:auto val="1"/>
        <c:lblAlgn val="ctr"/>
        <c:lblOffset val="100"/>
        <c:noMultiLvlLbl val="0"/>
      </c:catAx>
      <c:valAx>
        <c:axId val="53483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82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Lufthansa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0</c:v>
                </c:pt>
                <c:pt idx="2">
                  <c:v>0</c:v>
                </c:pt>
                <c:pt idx="3">
                  <c:v>100</c:v>
                </c:pt>
                <c:pt idx="4">
                  <c:v>0</c:v>
                </c:pt>
                <c:pt idx="5">
                  <c:v>50.027900000000002</c:v>
                </c:pt>
              </c:numCache>
            </c:numRef>
          </c:val>
          <c:extLst>
            <c:ext xmlns:c16="http://schemas.microsoft.com/office/drawing/2014/chart" uri="{C3380CC4-5D6E-409C-BE32-E72D297353CC}">
              <c16:uniqueId val="{00000000-EE0A-4D0C-AA4B-68D274AB093D}"/>
            </c:ext>
          </c:extLst>
        </c:ser>
        <c:ser>
          <c:idx val="1"/>
          <c:order val="1"/>
          <c:tx>
            <c:strRef>
              <c:f>Sheet1!$C$1</c:f>
              <c:strCache>
                <c:ptCount val="1"/>
                <c:pt idx="0">
                  <c:v>Delta Air Lines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83.001300000000001</c:v>
                </c:pt>
                <c:pt idx="1">
                  <c:v>73.333299999999994</c:v>
                </c:pt>
                <c:pt idx="2">
                  <c:v>100</c:v>
                </c:pt>
                <c:pt idx="3">
                  <c:v>60.61</c:v>
                </c:pt>
                <c:pt idx="4">
                  <c:v>45.941299999999998</c:v>
                </c:pt>
                <c:pt idx="5">
                  <c:v>43.935699999999997</c:v>
                </c:pt>
              </c:numCache>
            </c:numRef>
          </c:val>
          <c:extLst>
            <c:ext xmlns:c16="http://schemas.microsoft.com/office/drawing/2014/chart" uri="{C3380CC4-5D6E-409C-BE32-E72D297353CC}">
              <c16:uniqueId val="{00000001-EE0A-4D0C-AA4B-68D274AB093D}"/>
            </c:ext>
          </c:extLst>
        </c:ser>
        <c:ser>
          <c:idx val="2"/>
          <c:order val="2"/>
          <c:tx>
            <c:strRef>
              <c:f>Sheet1!$D$1</c:f>
              <c:strCache>
                <c:ptCount val="1"/>
                <c:pt idx="0">
                  <c:v>WestJet</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27.113199999999999</c:v>
                </c:pt>
                <c:pt idx="1">
                  <c:v>80</c:v>
                </c:pt>
                <c:pt idx="2">
                  <c:v>77.552499999999995</c:v>
                </c:pt>
                <c:pt idx="3">
                  <c:v>51.1526</c:v>
                </c:pt>
                <c:pt idx="4">
                  <c:v>100</c:v>
                </c:pt>
                <c:pt idx="5">
                  <c:v>71.152100000000004</c:v>
                </c:pt>
              </c:numCache>
            </c:numRef>
          </c:val>
          <c:extLst>
            <c:ext xmlns:c16="http://schemas.microsoft.com/office/drawing/2014/chart" uri="{C3380CC4-5D6E-409C-BE32-E72D297353CC}">
              <c16:uniqueId val="{00000002-EE0A-4D0C-AA4B-68D274AB093D}"/>
            </c:ext>
          </c:extLst>
        </c:ser>
        <c:ser>
          <c:idx val="3"/>
          <c:order val="3"/>
          <c:tx>
            <c:strRef>
              <c:f>Sheet1!$E$1</c:f>
              <c:strCache>
                <c:ptCount val="1"/>
                <c:pt idx="0">
                  <c:v>Air Canada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36.158700000000003</c:v>
                </c:pt>
                <c:pt idx="1">
                  <c:v>80</c:v>
                </c:pt>
                <c:pt idx="2">
                  <c:v>41.643900000000002</c:v>
                </c:pt>
                <c:pt idx="3">
                  <c:v>93.672399999999996</c:v>
                </c:pt>
                <c:pt idx="4">
                  <c:v>40.2502</c:v>
                </c:pt>
                <c:pt idx="5">
                  <c:v>21.345500000000001</c:v>
                </c:pt>
              </c:numCache>
            </c:numRef>
          </c:val>
          <c:extLst>
            <c:ext xmlns:c16="http://schemas.microsoft.com/office/drawing/2014/chart" uri="{C3380CC4-5D6E-409C-BE32-E72D297353CC}">
              <c16:uniqueId val="{00000003-EE0A-4D0C-AA4B-68D274AB093D}"/>
            </c:ext>
          </c:extLst>
        </c:ser>
        <c:ser>
          <c:idx val="4"/>
          <c:order val="4"/>
          <c:tx>
            <c:strRef>
              <c:f>Sheet1!$F$1</c:f>
              <c:strCache>
                <c:ptCount val="1"/>
                <c:pt idx="0">
                  <c:v>Porter Airlines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3.1806999999999999</c:v>
                </c:pt>
                <c:pt idx="1">
                  <c:v>100</c:v>
                </c:pt>
                <c:pt idx="2">
                  <c:v>7.3202999999999996</c:v>
                </c:pt>
                <c:pt idx="3">
                  <c:v>0</c:v>
                </c:pt>
                <c:pt idx="4">
                  <c:v>64.383899999999997</c:v>
                </c:pt>
                <c:pt idx="5">
                  <c:v>100</c:v>
                </c:pt>
              </c:numCache>
            </c:numRef>
          </c:val>
          <c:extLst>
            <c:ext xmlns:c16="http://schemas.microsoft.com/office/drawing/2014/chart" uri="{C3380CC4-5D6E-409C-BE32-E72D297353CC}">
              <c16:uniqueId val="{00000004-EE0A-4D0C-AA4B-68D274AB093D}"/>
            </c:ext>
          </c:extLst>
        </c:ser>
        <c:dLbls>
          <c:showLegendKey val="0"/>
          <c:showVal val="0"/>
          <c:showCatName val="0"/>
          <c:showSerName val="0"/>
          <c:showPercent val="0"/>
          <c:showBubbleSize val="0"/>
        </c:dLbls>
        <c:axId val="534828496"/>
        <c:axId val="534829480"/>
      </c:radarChart>
      <c:catAx>
        <c:axId val="53482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829480"/>
        <c:crosses val="autoZero"/>
        <c:auto val="1"/>
        <c:lblAlgn val="ctr"/>
        <c:lblOffset val="100"/>
        <c:noMultiLvlLbl val="0"/>
      </c:catAx>
      <c:valAx>
        <c:axId val="53482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82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Lufthansa</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9C5C-4DDB-A895-8F9DC94567AC}"/>
            </c:ext>
          </c:extLst>
        </c:ser>
        <c:ser>
          <c:idx val="1"/>
          <c:order val="1"/>
          <c:tx>
            <c:strRef>
              <c:f>Sheet1!$C$1</c:f>
              <c:strCache>
                <c:ptCount val="1"/>
                <c:pt idx="0">
                  <c:v>Delta Air Lines</c:v>
                </c:pt>
              </c:strCache>
            </c:strRef>
          </c:tx>
          <c:spPr>
            <a:solidFill>
              <a:schemeClr val="accent2"/>
            </a:solidFill>
            <a:ln>
              <a:noFill/>
            </a:ln>
            <a:effectLst/>
          </c:spPr>
          <c:invertIfNegative val="0"/>
          <c:cat>
            <c:strRef>
              <c:f>Sheet1!$A$2:$A$4</c:f>
              <c:strCache>
                <c:ptCount val="3"/>
                <c:pt idx="0">
                  <c:v>Link</c:v>
                </c:pt>
                <c:pt idx="1">
                  <c:v>Photo</c:v>
                </c:pt>
                <c:pt idx="2">
                  <c:v>Video</c:v>
                </c:pt>
              </c:strCache>
            </c:strRef>
          </c:cat>
          <c:val>
            <c:numRef>
              <c:f>Sheet1!$C$2:$C$4</c:f>
              <c:numCache>
                <c:formatCode>General</c:formatCode>
                <c:ptCount val="3"/>
                <c:pt idx="0">
                  <c:v>7.3168475370846697E-3</c:v>
                </c:pt>
                <c:pt idx="1">
                  <c:v>8.8155124714544994E-2</c:v>
                </c:pt>
                <c:pt idx="2">
                  <c:v>2.8286385864632401E-2</c:v>
                </c:pt>
              </c:numCache>
            </c:numRef>
          </c:val>
          <c:extLst>
            <c:ext xmlns:c16="http://schemas.microsoft.com/office/drawing/2014/chart" uri="{C3380CC4-5D6E-409C-BE32-E72D297353CC}">
              <c16:uniqueId val="{00000001-9C5C-4DDB-A895-8F9DC94567AC}"/>
            </c:ext>
          </c:extLst>
        </c:ser>
        <c:ser>
          <c:idx val="2"/>
          <c:order val="2"/>
          <c:tx>
            <c:strRef>
              <c:f>Sheet1!$D$1</c:f>
              <c:strCache>
                <c:ptCount val="1"/>
                <c:pt idx="0">
                  <c:v>WestJet</c:v>
                </c:pt>
              </c:strCache>
            </c:strRef>
          </c:tx>
          <c:spPr>
            <a:solidFill>
              <a:schemeClr val="accent3"/>
            </a:solidFill>
            <a:ln>
              <a:noFill/>
            </a:ln>
            <a:effectLst/>
          </c:spPr>
          <c:invertIfNegative val="0"/>
          <c:cat>
            <c:strRef>
              <c:f>Sheet1!$A$2:$A$4</c:f>
              <c:strCache>
                <c:ptCount val="3"/>
                <c:pt idx="0">
                  <c:v>Link</c:v>
                </c:pt>
                <c:pt idx="1">
                  <c:v>Photo</c:v>
                </c:pt>
                <c:pt idx="2">
                  <c:v>Video</c:v>
                </c:pt>
              </c:strCache>
            </c:strRef>
          </c:cat>
          <c:val>
            <c:numRef>
              <c:f>Sheet1!$D$2:$D$4</c:f>
              <c:numCache>
                <c:formatCode>General</c:formatCode>
                <c:ptCount val="3"/>
                <c:pt idx="0">
                  <c:v>0</c:v>
                </c:pt>
                <c:pt idx="1">
                  <c:v>9.5275426697796206E-2</c:v>
                </c:pt>
                <c:pt idx="2">
                  <c:v>3.1672792957744E-2</c:v>
                </c:pt>
              </c:numCache>
            </c:numRef>
          </c:val>
          <c:extLst>
            <c:ext xmlns:c16="http://schemas.microsoft.com/office/drawing/2014/chart" uri="{C3380CC4-5D6E-409C-BE32-E72D297353CC}">
              <c16:uniqueId val="{00000002-9C5C-4DDB-A895-8F9DC94567AC}"/>
            </c:ext>
          </c:extLst>
        </c:ser>
        <c:ser>
          <c:idx val="3"/>
          <c:order val="3"/>
          <c:tx>
            <c:strRef>
              <c:f>Sheet1!$E$1</c:f>
              <c:strCache>
                <c:ptCount val="1"/>
                <c:pt idx="0">
                  <c:v>Air Canada</c:v>
                </c:pt>
              </c:strCache>
            </c:strRef>
          </c:tx>
          <c:spPr>
            <a:solidFill>
              <a:schemeClr val="accent4"/>
            </a:solidFill>
            <a:ln>
              <a:noFill/>
            </a:ln>
            <a:effectLst/>
          </c:spPr>
          <c:invertIfNegative val="0"/>
          <c:cat>
            <c:strRef>
              <c:f>Sheet1!$A$2:$A$4</c:f>
              <c:strCache>
                <c:ptCount val="3"/>
                <c:pt idx="0">
                  <c:v>Link</c:v>
                </c:pt>
                <c:pt idx="1">
                  <c:v>Photo</c:v>
                </c:pt>
                <c:pt idx="2">
                  <c:v>Video</c:v>
                </c:pt>
              </c:strCache>
            </c:strRef>
          </c:cat>
          <c:val>
            <c:numRef>
              <c:f>Sheet1!$E$2:$E$4</c:f>
              <c:numCache>
                <c:formatCode>General</c:formatCode>
                <c:ptCount val="3"/>
                <c:pt idx="0">
                  <c:v>0</c:v>
                </c:pt>
                <c:pt idx="1">
                  <c:v>3.4077058106791097E-2</c:v>
                </c:pt>
                <c:pt idx="2">
                  <c:v>0</c:v>
                </c:pt>
              </c:numCache>
            </c:numRef>
          </c:val>
          <c:extLst>
            <c:ext xmlns:c16="http://schemas.microsoft.com/office/drawing/2014/chart" uri="{C3380CC4-5D6E-409C-BE32-E72D297353CC}">
              <c16:uniqueId val="{00000003-9C5C-4DDB-A895-8F9DC94567AC}"/>
            </c:ext>
          </c:extLst>
        </c:ser>
        <c:ser>
          <c:idx val="4"/>
          <c:order val="4"/>
          <c:tx>
            <c:strRef>
              <c:f>Sheet1!$F$1</c:f>
              <c:strCache>
                <c:ptCount val="1"/>
                <c:pt idx="0">
                  <c:v>Porter Airlines</c:v>
                </c:pt>
              </c:strCache>
            </c:strRef>
          </c:tx>
          <c:spPr>
            <a:solidFill>
              <a:schemeClr val="accent5"/>
            </a:solidFill>
            <a:ln>
              <a:noFill/>
            </a:ln>
            <a:effectLst/>
          </c:spPr>
          <c:invertIfNegative val="0"/>
          <c:cat>
            <c:strRef>
              <c:f>Sheet1!$A$2:$A$4</c:f>
              <c:strCache>
                <c:ptCount val="3"/>
                <c:pt idx="0">
                  <c:v>Link</c:v>
                </c:pt>
                <c:pt idx="1">
                  <c:v>Photo</c:v>
                </c:pt>
                <c:pt idx="2">
                  <c:v>Video</c:v>
                </c:pt>
              </c:strCache>
            </c:strRef>
          </c:cat>
          <c:val>
            <c:numRef>
              <c:f>Sheet1!$F$2:$F$4</c:f>
              <c:numCache>
                <c:formatCode>General</c:formatCode>
                <c:ptCount val="3"/>
                <c:pt idx="0">
                  <c:v>2.5100076743048299E-2</c:v>
                </c:pt>
                <c:pt idx="1">
                  <c:v>7.4087993732048704E-2</c:v>
                </c:pt>
                <c:pt idx="2">
                  <c:v>0</c:v>
                </c:pt>
              </c:numCache>
            </c:numRef>
          </c:val>
          <c:extLst>
            <c:ext xmlns:c16="http://schemas.microsoft.com/office/drawing/2014/chart" uri="{C3380CC4-5D6E-409C-BE32-E72D297353CC}">
              <c16:uniqueId val="{00000004-9C5C-4DDB-A895-8F9DC94567AC}"/>
            </c:ext>
          </c:extLst>
        </c:ser>
        <c:dLbls>
          <c:showLegendKey val="0"/>
          <c:showVal val="0"/>
          <c:showCatName val="0"/>
          <c:showSerName val="0"/>
          <c:showPercent val="0"/>
          <c:showBubbleSize val="0"/>
        </c:dLbls>
        <c:gapWidth val="219"/>
        <c:overlap val="-27"/>
        <c:axId val="534731080"/>
        <c:axId val="534745184"/>
      </c:barChart>
      <c:catAx>
        <c:axId val="53473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45184"/>
        <c:crosses val="autoZero"/>
        <c:auto val="1"/>
        <c:lblAlgn val="ctr"/>
        <c:lblOffset val="100"/>
        <c:noMultiLvlLbl val="0"/>
      </c:catAx>
      <c:valAx>
        <c:axId val="53474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3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0F2B-1168-45A5-91EB-3F80AEBB99A2}"/>
              </a:ext>
            </a:extLst>
          </p:cNvPr>
          <p:cNvSpPr>
            <a:spLocks noGrp="1"/>
          </p:cNvSpPr>
          <p:nvPr>
            <p:ph type="ctrTitle"/>
          </p:nvPr>
        </p:nvSpPr>
        <p:spPr/>
        <p:txBody>
          <a:bodyPr/>
          <a:lstStyle/>
          <a:p>
            <a:r>
              <a:rPr lang="en-US"/>
              <a:t>Test</a:t>
            </a:r>
          </a:p>
        </p:txBody>
      </p:sp>
      <p:sp>
        <p:nvSpPr>
          <p:cNvPr id="3" name="Subtitle 2">
            <a:extLst>
              <a:ext uri="{FF2B5EF4-FFF2-40B4-BE49-F238E27FC236}">
                <a16:creationId xmlns:a16="http://schemas.microsoft.com/office/drawing/2014/main" id="{E50652CD-100E-4C37-96E9-FDCD89170E4B}"/>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1017368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2078-2799-4549-973D-F6C27FFC9968}"/>
              </a:ext>
            </a:extLst>
          </p:cNvPr>
          <p:cNvSpPr>
            <a:spLocks noGrp="1"/>
          </p:cNvSpPr>
          <p:nvPr>
            <p:ph type="title"/>
          </p:nvPr>
        </p:nvSpPr>
        <p:spPr/>
        <p:txBody>
          <a:bodyPr/>
          <a:lstStyle/>
          <a:p>
            <a:r>
              <a:rPr lang="en-US"/>
              <a:t>Facebook Key Metrics Table | Airlines - 1 of 3</a:t>
            </a:r>
          </a:p>
        </p:txBody>
      </p:sp>
      <p:graphicFrame>
        <p:nvGraphicFramePr>
          <p:cNvPr id="5" name="Table Placeholder 4">
            <a:extLst>
              <a:ext uri="{FF2B5EF4-FFF2-40B4-BE49-F238E27FC236}">
                <a16:creationId xmlns:a16="http://schemas.microsoft.com/office/drawing/2014/main" id="{6D07325B-76DF-4091-8711-C7B357EC7E2F}"/>
              </a:ext>
            </a:extLst>
          </p:cNvPr>
          <p:cNvGraphicFramePr>
            <a:graphicFrameLocks noGrp="1"/>
          </p:cNvGraphicFramePr>
          <p:nvPr>
            <p:ph type="tbl" sz="quarter" idx="13"/>
            <p:extLst>
              <p:ext uri="{D42A27DB-BD31-4B8C-83A1-F6EECF244321}">
                <p14:modId xmlns:p14="http://schemas.microsoft.com/office/powerpoint/2010/main" val="529041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594897646"/>
                    </a:ext>
                  </a:extLst>
                </a:gridCol>
                <a:gridCol w="411480">
                  <a:extLst>
                    <a:ext uri="{9D8B030D-6E8A-4147-A177-3AD203B41FA5}">
                      <a16:colId xmlns:a16="http://schemas.microsoft.com/office/drawing/2014/main" val="2499785777"/>
                    </a:ext>
                  </a:extLst>
                </a:gridCol>
                <a:gridCol w="304495">
                  <a:extLst>
                    <a:ext uri="{9D8B030D-6E8A-4147-A177-3AD203B41FA5}">
                      <a16:colId xmlns:a16="http://schemas.microsoft.com/office/drawing/2014/main" val="2986806926"/>
                    </a:ext>
                  </a:extLst>
                </a:gridCol>
                <a:gridCol w="304495">
                  <a:extLst>
                    <a:ext uri="{9D8B030D-6E8A-4147-A177-3AD203B41FA5}">
                      <a16:colId xmlns:a16="http://schemas.microsoft.com/office/drawing/2014/main" val="2692893949"/>
                    </a:ext>
                  </a:extLst>
                </a:gridCol>
                <a:gridCol w="304495">
                  <a:extLst>
                    <a:ext uri="{9D8B030D-6E8A-4147-A177-3AD203B41FA5}">
                      <a16:colId xmlns:a16="http://schemas.microsoft.com/office/drawing/2014/main" val="2129720901"/>
                    </a:ext>
                  </a:extLst>
                </a:gridCol>
                <a:gridCol w="304495">
                  <a:extLst>
                    <a:ext uri="{9D8B030D-6E8A-4147-A177-3AD203B41FA5}">
                      <a16:colId xmlns:a16="http://schemas.microsoft.com/office/drawing/2014/main" val="2636243623"/>
                    </a:ext>
                  </a:extLst>
                </a:gridCol>
                <a:gridCol w="304495">
                  <a:extLst>
                    <a:ext uri="{9D8B030D-6E8A-4147-A177-3AD203B41FA5}">
                      <a16:colId xmlns:a16="http://schemas.microsoft.com/office/drawing/2014/main" val="1522349573"/>
                    </a:ext>
                  </a:extLst>
                </a:gridCol>
                <a:gridCol w="304495">
                  <a:extLst>
                    <a:ext uri="{9D8B030D-6E8A-4147-A177-3AD203B41FA5}">
                      <a16:colId xmlns:a16="http://schemas.microsoft.com/office/drawing/2014/main" val="2308549581"/>
                    </a:ext>
                  </a:extLst>
                </a:gridCol>
                <a:gridCol w="304495">
                  <a:extLst>
                    <a:ext uri="{9D8B030D-6E8A-4147-A177-3AD203B41FA5}">
                      <a16:colId xmlns:a16="http://schemas.microsoft.com/office/drawing/2014/main" val="709764545"/>
                    </a:ext>
                  </a:extLst>
                </a:gridCol>
                <a:gridCol w="304495">
                  <a:extLst>
                    <a:ext uri="{9D8B030D-6E8A-4147-A177-3AD203B41FA5}">
                      <a16:colId xmlns:a16="http://schemas.microsoft.com/office/drawing/2014/main" val="2133304132"/>
                    </a:ext>
                  </a:extLst>
                </a:gridCol>
                <a:gridCol w="304495">
                  <a:extLst>
                    <a:ext uri="{9D8B030D-6E8A-4147-A177-3AD203B41FA5}">
                      <a16:colId xmlns:a16="http://schemas.microsoft.com/office/drawing/2014/main" val="1252598015"/>
                    </a:ext>
                  </a:extLst>
                </a:gridCol>
                <a:gridCol w="304495">
                  <a:extLst>
                    <a:ext uri="{9D8B030D-6E8A-4147-A177-3AD203B41FA5}">
                      <a16:colId xmlns:a16="http://schemas.microsoft.com/office/drawing/2014/main" val="2562387853"/>
                    </a:ext>
                  </a:extLst>
                </a:gridCol>
                <a:gridCol w="304495">
                  <a:extLst>
                    <a:ext uri="{9D8B030D-6E8A-4147-A177-3AD203B41FA5}">
                      <a16:colId xmlns:a16="http://schemas.microsoft.com/office/drawing/2014/main" val="2314510766"/>
                    </a:ext>
                  </a:extLst>
                </a:gridCol>
                <a:gridCol w="304495">
                  <a:extLst>
                    <a:ext uri="{9D8B030D-6E8A-4147-A177-3AD203B41FA5}">
                      <a16:colId xmlns:a16="http://schemas.microsoft.com/office/drawing/2014/main" val="535155337"/>
                    </a:ext>
                  </a:extLst>
                </a:gridCol>
                <a:gridCol w="304495">
                  <a:extLst>
                    <a:ext uri="{9D8B030D-6E8A-4147-A177-3AD203B41FA5}">
                      <a16:colId xmlns:a16="http://schemas.microsoft.com/office/drawing/2014/main" val="249725395"/>
                    </a:ext>
                  </a:extLst>
                </a:gridCol>
                <a:gridCol w="304495">
                  <a:extLst>
                    <a:ext uri="{9D8B030D-6E8A-4147-A177-3AD203B41FA5}">
                      <a16:colId xmlns:a16="http://schemas.microsoft.com/office/drawing/2014/main" val="1729050938"/>
                    </a:ext>
                  </a:extLst>
                </a:gridCol>
                <a:gridCol w="304495">
                  <a:extLst>
                    <a:ext uri="{9D8B030D-6E8A-4147-A177-3AD203B41FA5}">
                      <a16:colId xmlns:a16="http://schemas.microsoft.com/office/drawing/2014/main" val="2708393777"/>
                    </a:ext>
                  </a:extLst>
                </a:gridCol>
                <a:gridCol w="304495">
                  <a:extLst>
                    <a:ext uri="{9D8B030D-6E8A-4147-A177-3AD203B41FA5}">
                      <a16:colId xmlns:a16="http://schemas.microsoft.com/office/drawing/2014/main" val="2783463113"/>
                    </a:ext>
                  </a:extLst>
                </a:gridCol>
                <a:gridCol w="304495">
                  <a:extLst>
                    <a:ext uri="{9D8B030D-6E8A-4147-A177-3AD203B41FA5}">
                      <a16:colId xmlns:a16="http://schemas.microsoft.com/office/drawing/2014/main" val="2018496358"/>
                    </a:ext>
                  </a:extLst>
                </a:gridCol>
                <a:gridCol w="304495">
                  <a:extLst>
                    <a:ext uri="{9D8B030D-6E8A-4147-A177-3AD203B41FA5}">
                      <a16:colId xmlns:a16="http://schemas.microsoft.com/office/drawing/2014/main" val="1225607301"/>
                    </a:ext>
                  </a:extLst>
                </a:gridCol>
                <a:gridCol w="304495">
                  <a:extLst>
                    <a:ext uri="{9D8B030D-6E8A-4147-A177-3AD203B41FA5}">
                      <a16:colId xmlns:a16="http://schemas.microsoft.com/office/drawing/2014/main" val="4050927613"/>
                    </a:ext>
                  </a:extLst>
                </a:gridCol>
                <a:gridCol w="304495">
                  <a:extLst>
                    <a:ext uri="{9D8B030D-6E8A-4147-A177-3AD203B41FA5}">
                      <a16:colId xmlns:a16="http://schemas.microsoft.com/office/drawing/2014/main" val="2566759006"/>
                    </a:ext>
                  </a:extLst>
                </a:gridCol>
                <a:gridCol w="304495">
                  <a:extLst>
                    <a:ext uri="{9D8B030D-6E8A-4147-A177-3AD203B41FA5}">
                      <a16:colId xmlns:a16="http://schemas.microsoft.com/office/drawing/2014/main" val="4255254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0037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Delta Air 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56.2 %</a:t>
                      </a:r>
                    </a:p>
                  </a:txBody>
                  <a:tcPr/>
                </a:tc>
                <a:extLst>
                  <a:ext uri="{0D108BD9-81ED-4DB2-BD59-A6C34878D82A}">
                    <a16:rowId xmlns:a16="http://schemas.microsoft.com/office/drawing/2014/main" val="28434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extLst>
                  <a:ext uri="{0D108BD9-81ED-4DB2-BD59-A6C34878D82A}">
                    <a16:rowId xmlns:a16="http://schemas.microsoft.com/office/drawing/2014/main" val="3323046949"/>
                  </a:ext>
                </a:extLst>
              </a:tr>
            </a:tbl>
          </a:graphicData>
        </a:graphic>
      </p:graphicFrame>
      <p:sp>
        <p:nvSpPr>
          <p:cNvPr id="4" name="Text Placeholder 3">
            <a:extLst>
              <a:ext uri="{FF2B5EF4-FFF2-40B4-BE49-F238E27FC236}">
                <a16:creationId xmlns:a16="http://schemas.microsoft.com/office/drawing/2014/main" id="{D3D375AF-0068-44E4-BA20-76C83514BF9E}"/>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109036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0EB2-AB8C-4C0D-9EDE-6ACFD77630E8}"/>
              </a:ext>
            </a:extLst>
          </p:cNvPr>
          <p:cNvSpPr>
            <a:spLocks noGrp="1"/>
          </p:cNvSpPr>
          <p:nvPr>
            <p:ph type="title"/>
          </p:nvPr>
        </p:nvSpPr>
        <p:spPr/>
        <p:txBody>
          <a:bodyPr/>
          <a:lstStyle/>
          <a:p>
            <a:r>
              <a:rPr lang="en-US"/>
              <a:t>Facebook Key Metrics Table | Airlines - 2 of 3</a:t>
            </a:r>
          </a:p>
        </p:txBody>
      </p:sp>
      <p:graphicFrame>
        <p:nvGraphicFramePr>
          <p:cNvPr id="5" name="Table Placeholder 4">
            <a:extLst>
              <a:ext uri="{FF2B5EF4-FFF2-40B4-BE49-F238E27FC236}">
                <a16:creationId xmlns:a16="http://schemas.microsoft.com/office/drawing/2014/main" id="{A49EB2ED-A9D5-426B-A3B1-CDE3C7595BC7}"/>
              </a:ext>
            </a:extLst>
          </p:cNvPr>
          <p:cNvGraphicFramePr>
            <a:graphicFrameLocks noGrp="1"/>
          </p:cNvGraphicFramePr>
          <p:nvPr>
            <p:ph type="tbl" sz="quarter" idx="13"/>
            <p:extLst>
              <p:ext uri="{D42A27DB-BD31-4B8C-83A1-F6EECF244321}">
                <p14:modId xmlns:p14="http://schemas.microsoft.com/office/powerpoint/2010/main" val="1720515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111384898"/>
                    </a:ext>
                  </a:extLst>
                </a:gridCol>
                <a:gridCol w="411480">
                  <a:extLst>
                    <a:ext uri="{9D8B030D-6E8A-4147-A177-3AD203B41FA5}">
                      <a16:colId xmlns:a16="http://schemas.microsoft.com/office/drawing/2014/main" val="3477570181"/>
                    </a:ext>
                  </a:extLst>
                </a:gridCol>
                <a:gridCol w="304495">
                  <a:extLst>
                    <a:ext uri="{9D8B030D-6E8A-4147-A177-3AD203B41FA5}">
                      <a16:colId xmlns:a16="http://schemas.microsoft.com/office/drawing/2014/main" val="3819711077"/>
                    </a:ext>
                  </a:extLst>
                </a:gridCol>
                <a:gridCol w="304495">
                  <a:extLst>
                    <a:ext uri="{9D8B030D-6E8A-4147-A177-3AD203B41FA5}">
                      <a16:colId xmlns:a16="http://schemas.microsoft.com/office/drawing/2014/main" val="2883311606"/>
                    </a:ext>
                  </a:extLst>
                </a:gridCol>
                <a:gridCol w="304495">
                  <a:extLst>
                    <a:ext uri="{9D8B030D-6E8A-4147-A177-3AD203B41FA5}">
                      <a16:colId xmlns:a16="http://schemas.microsoft.com/office/drawing/2014/main" val="286006036"/>
                    </a:ext>
                  </a:extLst>
                </a:gridCol>
                <a:gridCol w="304495">
                  <a:extLst>
                    <a:ext uri="{9D8B030D-6E8A-4147-A177-3AD203B41FA5}">
                      <a16:colId xmlns:a16="http://schemas.microsoft.com/office/drawing/2014/main" val="2536893608"/>
                    </a:ext>
                  </a:extLst>
                </a:gridCol>
                <a:gridCol w="304495">
                  <a:extLst>
                    <a:ext uri="{9D8B030D-6E8A-4147-A177-3AD203B41FA5}">
                      <a16:colId xmlns:a16="http://schemas.microsoft.com/office/drawing/2014/main" val="2887108703"/>
                    </a:ext>
                  </a:extLst>
                </a:gridCol>
                <a:gridCol w="304495">
                  <a:extLst>
                    <a:ext uri="{9D8B030D-6E8A-4147-A177-3AD203B41FA5}">
                      <a16:colId xmlns:a16="http://schemas.microsoft.com/office/drawing/2014/main" val="425809556"/>
                    </a:ext>
                  </a:extLst>
                </a:gridCol>
                <a:gridCol w="304495">
                  <a:extLst>
                    <a:ext uri="{9D8B030D-6E8A-4147-A177-3AD203B41FA5}">
                      <a16:colId xmlns:a16="http://schemas.microsoft.com/office/drawing/2014/main" val="4127198723"/>
                    </a:ext>
                  </a:extLst>
                </a:gridCol>
                <a:gridCol w="304495">
                  <a:extLst>
                    <a:ext uri="{9D8B030D-6E8A-4147-A177-3AD203B41FA5}">
                      <a16:colId xmlns:a16="http://schemas.microsoft.com/office/drawing/2014/main" val="740044761"/>
                    </a:ext>
                  </a:extLst>
                </a:gridCol>
                <a:gridCol w="304495">
                  <a:extLst>
                    <a:ext uri="{9D8B030D-6E8A-4147-A177-3AD203B41FA5}">
                      <a16:colId xmlns:a16="http://schemas.microsoft.com/office/drawing/2014/main" val="1855150994"/>
                    </a:ext>
                  </a:extLst>
                </a:gridCol>
                <a:gridCol w="304495">
                  <a:extLst>
                    <a:ext uri="{9D8B030D-6E8A-4147-A177-3AD203B41FA5}">
                      <a16:colId xmlns:a16="http://schemas.microsoft.com/office/drawing/2014/main" val="3865568310"/>
                    </a:ext>
                  </a:extLst>
                </a:gridCol>
                <a:gridCol w="304495">
                  <a:extLst>
                    <a:ext uri="{9D8B030D-6E8A-4147-A177-3AD203B41FA5}">
                      <a16:colId xmlns:a16="http://schemas.microsoft.com/office/drawing/2014/main" val="2717800072"/>
                    </a:ext>
                  </a:extLst>
                </a:gridCol>
                <a:gridCol w="304495">
                  <a:extLst>
                    <a:ext uri="{9D8B030D-6E8A-4147-A177-3AD203B41FA5}">
                      <a16:colId xmlns:a16="http://schemas.microsoft.com/office/drawing/2014/main" val="223726705"/>
                    </a:ext>
                  </a:extLst>
                </a:gridCol>
                <a:gridCol w="304495">
                  <a:extLst>
                    <a:ext uri="{9D8B030D-6E8A-4147-A177-3AD203B41FA5}">
                      <a16:colId xmlns:a16="http://schemas.microsoft.com/office/drawing/2014/main" val="516854522"/>
                    </a:ext>
                  </a:extLst>
                </a:gridCol>
                <a:gridCol w="304495">
                  <a:extLst>
                    <a:ext uri="{9D8B030D-6E8A-4147-A177-3AD203B41FA5}">
                      <a16:colId xmlns:a16="http://schemas.microsoft.com/office/drawing/2014/main" val="1502714682"/>
                    </a:ext>
                  </a:extLst>
                </a:gridCol>
                <a:gridCol w="304495">
                  <a:extLst>
                    <a:ext uri="{9D8B030D-6E8A-4147-A177-3AD203B41FA5}">
                      <a16:colId xmlns:a16="http://schemas.microsoft.com/office/drawing/2014/main" val="2757514052"/>
                    </a:ext>
                  </a:extLst>
                </a:gridCol>
                <a:gridCol w="304495">
                  <a:extLst>
                    <a:ext uri="{9D8B030D-6E8A-4147-A177-3AD203B41FA5}">
                      <a16:colId xmlns:a16="http://schemas.microsoft.com/office/drawing/2014/main" val="89384332"/>
                    </a:ext>
                  </a:extLst>
                </a:gridCol>
                <a:gridCol w="304495">
                  <a:extLst>
                    <a:ext uri="{9D8B030D-6E8A-4147-A177-3AD203B41FA5}">
                      <a16:colId xmlns:a16="http://schemas.microsoft.com/office/drawing/2014/main" val="1483558746"/>
                    </a:ext>
                  </a:extLst>
                </a:gridCol>
                <a:gridCol w="304495">
                  <a:extLst>
                    <a:ext uri="{9D8B030D-6E8A-4147-A177-3AD203B41FA5}">
                      <a16:colId xmlns:a16="http://schemas.microsoft.com/office/drawing/2014/main" val="993386947"/>
                    </a:ext>
                  </a:extLst>
                </a:gridCol>
                <a:gridCol w="304495">
                  <a:extLst>
                    <a:ext uri="{9D8B030D-6E8A-4147-A177-3AD203B41FA5}">
                      <a16:colId xmlns:a16="http://schemas.microsoft.com/office/drawing/2014/main" val="4113139529"/>
                    </a:ext>
                  </a:extLst>
                </a:gridCol>
                <a:gridCol w="304495">
                  <a:extLst>
                    <a:ext uri="{9D8B030D-6E8A-4147-A177-3AD203B41FA5}">
                      <a16:colId xmlns:a16="http://schemas.microsoft.com/office/drawing/2014/main" val="1845364291"/>
                    </a:ext>
                  </a:extLst>
                </a:gridCol>
                <a:gridCol w="304495">
                  <a:extLst>
                    <a:ext uri="{9D8B030D-6E8A-4147-A177-3AD203B41FA5}">
                      <a16:colId xmlns:a16="http://schemas.microsoft.com/office/drawing/2014/main" val="3971523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5713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Air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86.8 %</a:t>
                      </a:r>
                    </a:p>
                  </a:txBody>
                  <a:tcPr/>
                </a:tc>
                <a:extLst>
                  <a:ext uri="{0D108BD9-81ED-4DB2-BD59-A6C34878D82A}">
                    <a16:rowId xmlns:a16="http://schemas.microsoft.com/office/drawing/2014/main" val="131738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Lufthansa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92.7 %</a:t>
                      </a:r>
                    </a:p>
                  </a:txBody>
                  <a:tcPr/>
                </a:tc>
                <a:extLst>
                  <a:ext uri="{0D108BD9-81ED-4DB2-BD59-A6C34878D82A}">
                    <a16:rowId xmlns:a16="http://schemas.microsoft.com/office/drawing/2014/main" val="2275829970"/>
                  </a:ext>
                </a:extLst>
              </a:tr>
            </a:tbl>
          </a:graphicData>
        </a:graphic>
      </p:graphicFrame>
      <p:sp>
        <p:nvSpPr>
          <p:cNvPr id="4" name="Text Placeholder 3">
            <a:extLst>
              <a:ext uri="{FF2B5EF4-FFF2-40B4-BE49-F238E27FC236}">
                <a16:creationId xmlns:a16="http://schemas.microsoft.com/office/drawing/2014/main" id="{F9DF258F-CF38-4C6F-926A-2B951C982C03}"/>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1572505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39EAC-92C9-4484-8206-6FF9F96CCD5A}"/>
              </a:ext>
            </a:extLst>
          </p:cNvPr>
          <p:cNvSpPr>
            <a:spLocks noGrp="1"/>
          </p:cNvSpPr>
          <p:nvPr>
            <p:ph type="title"/>
          </p:nvPr>
        </p:nvSpPr>
        <p:spPr/>
        <p:txBody>
          <a:bodyPr/>
          <a:lstStyle/>
          <a:p>
            <a:r>
              <a:rPr lang="en-US"/>
              <a:t>Facebook Key Metrics Table | Airlines - 3 of 3</a:t>
            </a:r>
          </a:p>
        </p:txBody>
      </p:sp>
      <p:graphicFrame>
        <p:nvGraphicFramePr>
          <p:cNvPr id="5" name="Table Placeholder 4">
            <a:extLst>
              <a:ext uri="{FF2B5EF4-FFF2-40B4-BE49-F238E27FC236}">
                <a16:creationId xmlns:a16="http://schemas.microsoft.com/office/drawing/2014/main" id="{EF99B48E-8ACE-4870-965C-692F2FDBFE64}"/>
              </a:ext>
            </a:extLst>
          </p:cNvPr>
          <p:cNvGraphicFramePr>
            <a:graphicFrameLocks noGrp="1"/>
          </p:cNvGraphicFramePr>
          <p:nvPr>
            <p:ph type="tbl" sz="quarter" idx="13"/>
            <p:extLst>
              <p:ext uri="{D42A27DB-BD31-4B8C-83A1-F6EECF244321}">
                <p14:modId xmlns:p14="http://schemas.microsoft.com/office/powerpoint/2010/main" val="4065573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71952795"/>
                    </a:ext>
                  </a:extLst>
                </a:gridCol>
                <a:gridCol w="411480">
                  <a:extLst>
                    <a:ext uri="{9D8B030D-6E8A-4147-A177-3AD203B41FA5}">
                      <a16:colId xmlns:a16="http://schemas.microsoft.com/office/drawing/2014/main" val="3586674903"/>
                    </a:ext>
                  </a:extLst>
                </a:gridCol>
                <a:gridCol w="304495">
                  <a:extLst>
                    <a:ext uri="{9D8B030D-6E8A-4147-A177-3AD203B41FA5}">
                      <a16:colId xmlns:a16="http://schemas.microsoft.com/office/drawing/2014/main" val="892148245"/>
                    </a:ext>
                  </a:extLst>
                </a:gridCol>
                <a:gridCol w="304495">
                  <a:extLst>
                    <a:ext uri="{9D8B030D-6E8A-4147-A177-3AD203B41FA5}">
                      <a16:colId xmlns:a16="http://schemas.microsoft.com/office/drawing/2014/main" val="259441394"/>
                    </a:ext>
                  </a:extLst>
                </a:gridCol>
                <a:gridCol w="304495">
                  <a:extLst>
                    <a:ext uri="{9D8B030D-6E8A-4147-A177-3AD203B41FA5}">
                      <a16:colId xmlns:a16="http://schemas.microsoft.com/office/drawing/2014/main" val="3563522386"/>
                    </a:ext>
                  </a:extLst>
                </a:gridCol>
                <a:gridCol w="304495">
                  <a:extLst>
                    <a:ext uri="{9D8B030D-6E8A-4147-A177-3AD203B41FA5}">
                      <a16:colId xmlns:a16="http://schemas.microsoft.com/office/drawing/2014/main" val="4235224429"/>
                    </a:ext>
                  </a:extLst>
                </a:gridCol>
                <a:gridCol w="304495">
                  <a:extLst>
                    <a:ext uri="{9D8B030D-6E8A-4147-A177-3AD203B41FA5}">
                      <a16:colId xmlns:a16="http://schemas.microsoft.com/office/drawing/2014/main" val="1519047102"/>
                    </a:ext>
                  </a:extLst>
                </a:gridCol>
                <a:gridCol w="304495">
                  <a:extLst>
                    <a:ext uri="{9D8B030D-6E8A-4147-A177-3AD203B41FA5}">
                      <a16:colId xmlns:a16="http://schemas.microsoft.com/office/drawing/2014/main" val="737680765"/>
                    </a:ext>
                  </a:extLst>
                </a:gridCol>
                <a:gridCol w="304495">
                  <a:extLst>
                    <a:ext uri="{9D8B030D-6E8A-4147-A177-3AD203B41FA5}">
                      <a16:colId xmlns:a16="http://schemas.microsoft.com/office/drawing/2014/main" val="2691405103"/>
                    </a:ext>
                  </a:extLst>
                </a:gridCol>
                <a:gridCol w="304495">
                  <a:extLst>
                    <a:ext uri="{9D8B030D-6E8A-4147-A177-3AD203B41FA5}">
                      <a16:colId xmlns:a16="http://schemas.microsoft.com/office/drawing/2014/main" val="2467594385"/>
                    </a:ext>
                  </a:extLst>
                </a:gridCol>
                <a:gridCol w="304495">
                  <a:extLst>
                    <a:ext uri="{9D8B030D-6E8A-4147-A177-3AD203B41FA5}">
                      <a16:colId xmlns:a16="http://schemas.microsoft.com/office/drawing/2014/main" val="2830096966"/>
                    </a:ext>
                  </a:extLst>
                </a:gridCol>
                <a:gridCol w="304495">
                  <a:extLst>
                    <a:ext uri="{9D8B030D-6E8A-4147-A177-3AD203B41FA5}">
                      <a16:colId xmlns:a16="http://schemas.microsoft.com/office/drawing/2014/main" val="2835567487"/>
                    </a:ext>
                  </a:extLst>
                </a:gridCol>
                <a:gridCol w="304495">
                  <a:extLst>
                    <a:ext uri="{9D8B030D-6E8A-4147-A177-3AD203B41FA5}">
                      <a16:colId xmlns:a16="http://schemas.microsoft.com/office/drawing/2014/main" val="998446227"/>
                    </a:ext>
                  </a:extLst>
                </a:gridCol>
                <a:gridCol w="304495">
                  <a:extLst>
                    <a:ext uri="{9D8B030D-6E8A-4147-A177-3AD203B41FA5}">
                      <a16:colId xmlns:a16="http://schemas.microsoft.com/office/drawing/2014/main" val="328152262"/>
                    </a:ext>
                  </a:extLst>
                </a:gridCol>
                <a:gridCol w="304495">
                  <a:extLst>
                    <a:ext uri="{9D8B030D-6E8A-4147-A177-3AD203B41FA5}">
                      <a16:colId xmlns:a16="http://schemas.microsoft.com/office/drawing/2014/main" val="3049484583"/>
                    </a:ext>
                  </a:extLst>
                </a:gridCol>
                <a:gridCol w="304495">
                  <a:extLst>
                    <a:ext uri="{9D8B030D-6E8A-4147-A177-3AD203B41FA5}">
                      <a16:colId xmlns:a16="http://schemas.microsoft.com/office/drawing/2014/main" val="3204034639"/>
                    </a:ext>
                  </a:extLst>
                </a:gridCol>
                <a:gridCol w="304495">
                  <a:extLst>
                    <a:ext uri="{9D8B030D-6E8A-4147-A177-3AD203B41FA5}">
                      <a16:colId xmlns:a16="http://schemas.microsoft.com/office/drawing/2014/main" val="625274806"/>
                    </a:ext>
                  </a:extLst>
                </a:gridCol>
                <a:gridCol w="304495">
                  <a:extLst>
                    <a:ext uri="{9D8B030D-6E8A-4147-A177-3AD203B41FA5}">
                      <a16:colId xmlns:a16="http://schemas.microsoft.com/office/drawing/2014/main" val="2333134562"/>
                    </a:ext>
                  </a:extLst>
                </a:gridCol>
                <a:gridCol w="304495">
                  <a:extLst>
                    <a:ext uri="{9D8B030D-6E8A-4147-A177-3AD203B41FA5}">
                      <a16:colId xmlns:a16="http://schemas.microsoft.com/office/drawing/2014/main" val="670159560"/>
                    </a:ext>
                  </a:extLst>
                </a:gridCol>
                <a:gridCol w="304495">
                  <a:extLst>
                    <a:ext uri="{9D8B030D-6E8A-4147-A177-3AD203B41FA5}">
                      <a16:colId xmlns:a16="http://schemas.microsoft.com/office/drawing/2014/main" val="1335121539"/>
                    </a:ext>
                  </a:extLst>
                </a:gridCol>
                <a:gridCol w="304495">
                  <a:extLst>
                    <a:ext uri="{9D8B030D-6E8A-4147-A177-3AD203B41FA5}">
                      <a16:colId xmlns:a16="http://schemas.microsoft.com/office/drawing/2014/main" val="261230491"/>
                    </a:ext>
                  </a:extLst>
                </a:gridCol>
                <a:gridCol w="304495">
                  <a:extLst>
                    <a:ext uri="{9D8B030D-6E8A-4147-A177-3AD203B41FA5}">
                      <a16:colId xmlns:a16="http://schemas.microsoft.com/office/drawing/2014/main" val="3826820435"/>
                    </a:ext>
                  </a:extLst>
                </a:gridCol>
                <a:gridCol w="304495">
                  <a:extLst>
                    <a:ext uri="{9D8B030D-6E8A-4147-A177-3AD203B41FA5}">
                      <a16:colId xmlns:a16="http://schemas.microsoft.com/office/drawing/2014/main" val="162222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6256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Porter Airlines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27384184"/>
                  </a:ext>
                </a:extLst>
              </a:tr>
            </a:tbl>
          </a:graphicData>
        </a:graphic>
      </p:graphicFrame>
      <p:sp>
        <p:nvSpPr>
          <p:cNvPr id="4" name="Text Placeholder 3">
            <a:extLst>
              <a:ext uri="{FF2B5EF4-FFF2-40B4-BE49-F238E27FC236}">
                <a16:creationId xmlns:a16="http://schemas.microsoft.com/office/drawing/2014/main" id="{0EFC16F5-A471-4DD9-BBB2-CDCCB984D98D}"/>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689489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6276D-00FD-4DDC-9B76-235A8B896186}"/>
              </a:ext>
            </a:extLst>
          </p:cNvPr>
          <p:cNvSpPr>
            <a:spLocks noGrp="1"/>
          </p:cNvSpPr>
          <p:nvPr>
            <p:ph type="title"/>
          </p:nvPr>
        </p:nvSpPr>
        <p:spPr/>
        <p:txBody>
          <a:bodyPr/>
          <a:lstStyle/>
          <a:p>
            <a:r>
              <a:rPr lang="en-US"/>
              <a:t>Top 5 | Airlines - 1 of 25</a:t>
            </a:r>
          </a:p>
        </p:txBody>
      </p:sp>
      <p:graphicFrame>
        <p:nvGraphicFramePr>
          <p:cNvPr id="5" name="Table Placeholder 4">
            <a:extLst>
              <a:ext uri="{FF2B5EF4-FFF2-40B4-BE49-F238E27FC236}">
                <a16:creationId xmlns:a16="http://schemas.microsoft.com/office/drawing/2014/main" id="{229DF6BF-93AB-4023-933B-803036FBF7CC}"/>
              </a:ext>
            </a:extLst>
          </p:cNvPr>
          <p:cNvGraphicFramePr>
            <a:graphicFrameLocks noGrp="1"/>
          </p:cNvGraphicFramePr>
          <p:nvPr>
            <p:ph type="tbl" sz="quarter" idx="13"/>
            <p:extLst>
              <p:ext uri="{D42A27DB-BD31-4B8C-83A1-F6EECF244321}">
                <p14:modId xmlns:p14="http://schemas.microsoft.com/office/powerpoint/2010/main" val="1496885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9146304"/>
                    </a:ext>
                  </a:extLst>
                </a:gridCol>
                <a:gridCol w="905256">
                  <a:extLst>
                    <a:ext uri="{9D8B030D-6E8A-4147-A177-3AD203B41FA5}">
                      <a16:colId xmlns:a16="http://schemas.microsoft.com/office/drawing/2014/main" val="733255649"/>
                    </a:ext>
                  </a:extLst>
                </a:gridCol>
                <a:gridCol w="329184">
                  <a:extLst>
                    <a:ext uri="{9D8B030D-6E8A-4147-A177-3AD203B41FA5}">
                      <a16:colId xmlns:a16="http://schemas.microsoft.com/office/drawing/2014/main" val="3619734919"/>
                    </a:ext>
                  </a:extLst>
                </a:gridCol>
                <a:gridCol w="329184">
                  <a:extLst>
                    <a:ext uri="{9D8B030D-6E8A-4147-A177-3AD203B41FA5}">
                      <a16:colId xmlns:a16="http://schemas.microsoft.com/office/drawing/2014/main" val="2906860182"/>
                    </a:ext>
                  </a:extLst>
                </a:gridCol>
                <a:gridCol w="329184">
                  <a:extLst>
                    <a:ext uri="{9D8B030D-6E8A-4147-A177-3AD203B41FA5}">
                      <a16:colId xmlns:a16="http://schemas.microsoft.com/office/drawing/2014/main" val="675964592"/>
                    </a:ext>
                  </a:extLst>
                </a:gridCol>
                <a:gridCol w="329184">
                  <a:extLst>
                    <a:ext uri="{9D8B030D-6E8A-4147-A177-3AD203B41FA5}">
                      <a16:colId xmlns:a16="http://schemas.microsoft.com/office/drawing/2014/main" val="3799645885"/>
                    </a:ext>
                  </a:extLst>
                </a:gridCol>
                <a:gridCol w="329184">
                  <a:extLst>
                    <a:ext uri="{9D8B030D-6E8A-4147-A177-3AD203B41FA5}">
                      <a16:colId xmlns:a16="http://schemas.microsoft.com/office/drawing/2014/main" val="1240415169"/>
                    </a:ext>
                  </a:extLst>
                </a:gridCol>
                <a:gridCol w="329184">
                  <a:extLst>
                    <a:ext uri="{9D8B030D-6E8A-4147-A177-3AD203B41FA5}">
                      <a16:colId xmlns:a16="http://schemas.microsoft.com/office/drawing/2014/main" val="3915475834"/>
                    </a:ext>
                  </a:extLst>
                </a:gridCol>
                <a:gridCol w="329184">
                  <a:extLst>
                    <a:ext uri="{9D8B030D-6E8A-4147-A177-3AD203B41FA5}">
                      <a16:colId xmlns:a16="http://schemas.microsoft.com/office/drawing/2014/main" val="852744004"/>
                    </a:ext>
                  </a:extLst>
                </a:gridCol>
                <a:gridCol w="329184">
                  <a:extLst>
                    <a:ext uri="{9D8B030D-6E8A-4147-A177-3AD203B41FA5}">
                      <a16:colId xmlns:a16="http://schemas.microsoft.com/office/drawing/2014/main" val="1046453983"/>
                    </a:ext>
                  </a:extLst>
                </a:gridCol>
                <a:gridCol w="329184">
                  <a:extLst>
                    <a:ext uri="{9D8B030D-6E8A-4147-A177-3AD203B41FA5}">
                      <a16:colId xmlns:a16="http://schemas.microsoft.com/office/drawing/2014/main" val="1505486945"/>
                    </a:ext>
                  </a:extLst>
                </a:gridCol>
                <a:gridCol w="329184">
                  <a:extLst>
                    <a:ext uri="{9D8B030D-6E8A-4147-A177-3AD203B41FA5}">
                      <a16:colId xmlns:a16="http://schemas.microsoft.com/office/drawing/2014/main" val="635307336"/>
                    </a:ext>
                  </a:extLst>
                </a:gridCol>
                <a:gridCol w="329184">
                  <a:extLst>
                    <a:ext uri="{9D8B030D-6E8A-4147-A177-3AD203B41FA5}">
                      <a16:colId xmlns:a16="http://schemas.microsoft.com/office/drawing/2014/main" val="1014612979"/>
                    </a:ext>
                  </a:extLst>
                </a:gridCol>
                <a:gridCol w="329184">
                  <a:extLst>
                    <a:ext uri="{9D8B030D-6E8A-4147-A177-3AD203B41FA5}">
                      <a16:colId xmlns:a16="http://schemas.microsoft.com/office/drawing/2014/main" val="2119323278"/>
                    </a:ext>
                  </a:extLst>
                </a:gridCol>
                <a:gridCol w="329184">
                  <a:extLst>
                    <a:ext uri="{9D8B030D-6E8A-4147-A177-3AD203B41FA5}">
                      <a16:colId xmlns:a16="http://schemas.microsoft.com/office/drawing/2014/main" val="4094507926"/>
                    </a:ext>
                  </a:extLst>
                </a:gridCol>
                <a:gridCol w="329184">
                  <a:extLst>
                    <a:ext uri="{9D8B030D-6E8A-4147-A177-3AD203B41FA5}">
                      <a16:colId xmlns:a16="http://schemas.microsoft.com/office/drawing/2014/main" val="4228228290"/>
                    </a:ext>
                  </a:extLst>
                </a:gridCol>
                <a:gridCol w="329184">
                  <a:extLst>
                    <a:ext uri="{9D8B030D-6E8A-4147-A177-3AD203B41FA5}">
                      <a16:colId xmlns:a16="http://schemas.microsoft.com/office/drawing/2014/main" val="3112618032"/>
                    </a:ext>
                  </a:extLst>
                </a:gridCol>
                <a:gridCol w="329184">
                  <a:extLst>
                    <a:ext uri="{9D8B030D-6E8A-4147-A177-3AD203B41FA5}">
                      <a16:colId xmlns:a16="http://schemas.microsoft.com/office/drawing/2014/main" val="3129225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00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Delta Air Lines - 2019-03-01 18:49:34 </a:t>
                      </a:r>
                      <a:r>
                        <a:rPr kumimoji="0" lang="en-US" sz="1000" b="0" i="0" u="none" strike="noStrike" kern="1200" cap="none" spc="0" normalizeH="0" baseline="0" noProof="0">
                          <a:ln>
                            <a:noFill/>
                          </a:ln>
                          <a:solidFill>
                            <a:prstClr val="black"/>
                          </a:solidFill>
                          <a:effectLst/>
                          <a:uLnTx/>
                          <a:uFillTx/>
                          <a:latin typeface="+mn-lt"/>
                          <a:ea typeface="+mn-ea"/>
                          <a:cs typeface="+mn-cs"/>
                        </a:rPr>
                        <a:t> 
 Modern interior. Widebody feel. Best-in-class fuel performance.
We’re adding more A220s to our ongoing fleet and expecting to have 90 by the end of 2023. Who’s excited?
Photo: Matt P. - Aircraft Support Mechanic, #ATL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https://scontent.xx.fbcdn.net/v/t1.0-9/p720x720/53453095_2431870956832072_6144084457914630144_o.jpg?_nc_cat=110&amp;_nc_ht=scontent.xx&amp;oh=c184f23f2cf9814779e92d4396588179&amp;oe=5CE2D0D9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19528746"/>
                  </a:ext>
                </a:extLst>
              </a:tr>
            </a:tbl>
          </a:graphicData>
        </a:graphic>
      </p:graphicFrame>
      <p:sp>
        <p:nvSpPr>
          <p:cNvPr id="4" name="Text Placeholder 3">
            <a:extLst>
              <a:ext uri="{FF2B5EF4-FFF2-40B4-BE49-F238E27FC236}">
                <a16:creationId xmlns:a16="http://schemas.microsoft.com/office/drawing/2014/main" id="{B3555F77-F3A3-4335-9D96-85BF80112F67}"/>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769665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1B18-07F9-436B-9BBB-F83BC0194D76}"/>
              </a:ext>
            </a:extLst>
          </p:cNvPr>
          <p:cNvSpPr>
            <a:spLocks noGrp="1"/>
          </p:cNvSpPr>
          <p:nvPr>
            <p:ph type="title"/>
          </p:nvPr>
        </p:nvSpPr>
        <p:spPr/>
        <p:txBody>
          <a:bodyPr/>
          <a:lstStyle/>
          <a:p>
            <a:r>
              <a:rPr lang="en-US"/>
              <a:t>Top 5 | Airlines - 2 of 25</a:t>
            </a:r>
          </a:p>
        </p:txBody>
      </p:sp>
      <p:graphicFrame>
        <p:nvGraphicFramePr>
          <p:cNvPr id="5" name="Table Placeholder 4">
            <a:extLst>
              <a:ext uri="{FF2B5EF4-FFF2-40B4-BE49-F238E27FC236}">
                <a16:creationId xmlns:a16="http://schemas.microsoft.com/office/drawing/2014/main" id="{8BC82403-C60E-476B-9C39-ABC52449A504}"/>
              </a:ext>
            </a:extLst>
          </p:cNvPr>
          <p:cNvGraphicFramePr>
            <a:graphicFrameLocks noGrp="1"/>
          </p:cNvGraphicFramePr>
          <p:nvPr>
            <p:ph type="tbl" sz="quarter" idx="13"/>
            <p:extLst>
              <p:ext uri="{D42A27DB-BD31-4B8C-83A1-F6EECF244321}">
                <p14:modId xmlns:p14="http://schemas.microsoft.com/office/powerpoint/2010/main" val="4076233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3874550"/>
                    </a:ext>
                  </a:extLst>
                </a:gridCol>
                <a:gridCol w="905256">
                  <a:extLst>
                    <a:ext uri="{9D8B030D-6E8A-4147-A177-3AD203B41FA5}">
                      <a16:colId xmlns:a16="http://schemas.microsoft.com/office/drawing/2014/main" val="2870443362"/>
                    </a:ext>
                  </a:extLst>
                </a:gridCol>
                <a:gridCol w="329184">
                  <a:extLst>
                    <a:ext uri="{9D8B030D-6E8A-4147-A177-3AD203B41FA5}">
                      <a16:colId xmlns:a16="http://schemas.microsoft.com/office/drawing/2014/main" val="1388150311"/>
                    </a:ext>
                  </a:extLst>
                </a:gridCol>
                <a:gridCol w="329184">
                  <a:extLst>
                    <a:ext uri="{9D8B030D-6E8A-4147-A177-3AD203B41FA5}">
                      <a16:colId xmlns:a16="http://schemas.microsoft.com/office/drawing/2014/main" val="1302917957"/>
                    </a:ext>
                  </a:extLst>
                </a:gridCol>
                <a:gridCol w="329184">
                  <a:extLst>
                    <a:ext uri="{9D8B030D-6E8A-4147-A177-3AD203B41FA5}">
                      <a16:colId xmlns:a16="http://schemas.microsoft.com/office/drawing/2014/main" val="922572811"/>
                    </a:ext>
                  </a:extLst>
                </a:gridCol>
                <a:gridCol w="329184">
                  <a:extLst>
                    <a:ext uri="{9D8B030D-6E8A-4147-A177-3AD203B41FA5}">
                      <a16:colId xmlns:a16="http://schemas.microsoft.com/office/drawing/2014/main" val="3700781644"/>
                    </a:ext>
                  </a:extLst>
                </a:gridCol>
                <a:gridCol w="329184">
                  <a:extLst>
                    <a:ext uri="{9D8B030D-6E8A-4147-A177-3AD203B41FA5}">
                      <a16:colId xmlns:a16="http://schemas.microsoft.com/office/drawing/2014/main" val="2552233353"/>
                    </a:ext>
                  </a:extLst>
                </a:gridCol>
                <a:gridCol w="329184">
                  <a:extLst>
                    <a:ext uri="{9D8B030D-6E8A-4147-A177-3AD203B41FA5}">
                      <a16:colId xmlns:a16="http://schemas.microsoft.com/office/drawing/2014/main" val="2474818353"/>
                    </a:ext>
                  </a:extLst>
                </a:gridCol>
                <a:gridCol w="329184">
                  <a:extLst>
                    <a:ext uri="{9D8B030D-6E8A-4147-A177-3AD203B41FA5}">
                      <a16:colId xmlns:a16="http://schemas.microsoft.com/office/drawing/2014/main" val="2676445446"/>
                    </a:ext>
                  </a:extLst>
                </a:gridCol>
                <a:gridCol w="329184">
                  <a:extLst>
                    <a:ext uri="{9D8B030D-6E8A-4147-A177-3AD203B41FA5}">
                      <a16:colId xmlns:a16="http://schemas.microsoft.com/office/drawing/2014/main" val="2202725096"/>
                    </a:ext>
                  </a:extLst>
                </a:gridCol>
                <a:gridCol w="329184">
                  <a:extLst>
                    <a:ext uri="{9D8B030D-6E8A-4147-A177-3AD203B41FA5}">
                      <a16:colId xmlns:a16="http://schemas.microsoft.com/office/drawing/2014/main" val="2758972751"/>
                    </a:ext>
                  </a:extLst>
                </a:gridCol>
                <a:gridCol w="329184">
                  <a:extLst>
                    <a:ext uri="{9D8B030D-6E8A-4147-A177-3AD203B41FA5}">
                      <a16:colId xmlns:a16="http://schemas.microsoft.com/office/drawing/2014/main" val="3882171322"/>
                    </a:ext>
                  </a:extLst>
                </a:gridCol>
                <a:gridCol w="329184">
                  <a:extLst>
                    <a:ext uri="{9D8B030D-6E8A-4147-A177-3AD203B41FA5}">
                      <a16:colId xmlns:a16="http://schemas.microsoft.com/office/drawing/2014/main" val="3634659417"/>
                    </a:ext>
                  </a:extLst>
                </a:gridCol>
                <a:gridCol w="329184">
                  <a:extLst>
                    <a:ext uri="{9D8B030D-6E8A-4147-A177-3AD203B41FA5}">
                      <a16:colId xmlns:a16="http://schemas.microsoft.com/office/drawing/2014/main" val="256225112"/>
                    </a:ext>
                  </a:extLst>
                </a:gridCol>
                <a:gridCol w="329184">
                  <a:extLst>
                    <a:ext uri="{9D8B030D-6E8A-4147-A177-3AD203B41FA5}">
                      <a16:colId xmlns:a16="http://schemas.microsoft.com/office/drawing/2014/main" val="3277433501"/>
                    </a:ext>
                  </a:extLst>
                </a:gridCol>
                <a:gridCol w="329184">
                  <a:extLst>
                    <a:ext uri="{9D8B030D-6E8A-4147-A177-3AD203B41FA5}">
                      <a16:colId xmlns:a16="http://schemas.microsoft.com/office/drawing/2014/main" val="2693661365"/>
                    </a:ext>
                  </a:extLst>
                </a:gridCol>
                <a:gridCol w="329184">
                  <a:extLst>
                    <a:ext uri="{9D8B030D-6E8A-4147-A177-3AD203B41FA5}">
                      <a16:colId xmlns:a16="http://schemas.microsoft.com/office/drawing/2014/main" val="637237435"/>
                    </a:ext>
                  </a:extLst>
                </a:gridCol>
                <a:gridCol w="329184">
                  <a:extLst>
                    <a:ext uri="{9D8B030D-6E8A-4147-A177-3AD203B41FA5}">
                      <a16:colId xmlns:a16="http://schemas.microsoft.com/office/drawing/2014/main" val="3945063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315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- 2019-02-20 15:05:15 </a:t>
                      </a:r>
                      <a:r>
                        <a:rPr kumimoji="0" lang="en-US" sz="1000" b="0" i="0" u="none" strike="noStrike" kern="1200" cap="none" spc="0" normalizeH="0" baseline="0" noProof="0">
                          <a:ln>
                            <a:noFill/>
                          </a:ln>
                          <a:solidFill>
                            <a:prstClr val="black"/>
                          </a:solidFill>
                          <a:effectLst/>
                          <a:uLnTx/>
                          <a:uFillTx/>
                          <a:latin typeface="+mn-lt"/>
                          <a:ea typeface="+mn-ea"/>
                          <a:cs typeface="+mn-cs"/>
                        </a:rPr>
                        <a:t> 
 Today our #WestJet787 makes its official debut as WS 655 from Toronto Pearson International Airport to YYC Calgary International Airport departs! We’re excited to welcome you on board.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https://scontent.xx.fbcdn.net/v/t1.0-9/s720x720/52446226_10157174350568552_5816210176411172864_o.jpg?_nc_cat=106&amp;_nc_ht=scontent.xx&amp;oh=935cc49d407eca08e730d52852af94c2&amp;oe=5D0F8516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801528"/>
                  </a:ext>
                </a:extLst>
              </a:tr>
            </a:tbl>
          </a:graphicData>
        </a:graphic>
      </p:graphicFrame>
      <p:sp>
        <p:nvSpPr>
          <p:cNvPr id="4" name="Text Placeholder 3">
            <a:extLst>
              <a:ext uri="{FF2B5EF4-FFF2-40B4-BE49-F238E27FC236}">
                <a16:creationId xmlns:a16="http://schemas.microsoft.com/office/drawing/2014/main" id="{6E5DC082-8F37-47B4-9795-A1FBD1A224D6}"/>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87701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D3714-21C4-4634-B5E6-FAEA56D991C3}"/>
              </a:ext>
            </a:extLst>
          </p:cNvPr>
          <p:cNvSpPr>
            <a:spLocks noGrp="1"/>
          </p:cNvSpPr>
          <p:nvPr>
            <p:ph type="title"/>
          </p:nvPr>
        </p:nvSpPr>
        <p:spPr/>
        <p:txBody>
          <a:bodyPr/>
          <a:lstStyle/>
          <a:p>
            <a:r>
              <a:rPr lang="en-US"/>
              <a:t>Top 5 | Airlines - 3 of 25</a:t>
            </a:r>
          </a:p>
        </p:txBody>
      </p:sp>
      <p:graphicFrame>
        <p:nvGraphicFramePr>
          <p:cNvPr id="5" name="Table Placeholder 4">
            <a:extLst>
              <a:ext uri="{FF2B5EF4-FFF2-40B4-BE49-F238E27FC236}">
                <a16:creationId xmlns:a16="http://schemas.microsoft.com/office/drawing/2014/main" id="{B0EB5CD8-830C-4BBE-8592-0562EF1117C7}"/>
              </a:ext>
            </a:extLst>
          </p:cNvPr>
          <p:cNvGraphicFramePr>
            <a:graphicFrameLocks noGrp="1"/>
          </p:cNvGraphicFramePr>
          <p:nvPr>
            <p:ph type="tbl" sz="quarter" idx="13"/>
            <p:extLst>
              <p:ext uri="{D42A27DB-BD31-4B8C-83A1-F6EECF244321}">
                <p14:modId xmlns:p14="http://schemas.microsoft.com/office/powerpoint/2010/main" val="117076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3191815"/>
                    </a:ext>
                  </a:extLst>
                </a:gridCol>
                <a:gridCol w="905256">
                  <a:extLst>
                    <a:ext uri="{9D8B030D-6E8A-4147-A177-3AD203B41FA5}">
                      <a16:colId xmlns:a16="http://schemas.microsoft.com/office/drawing/2014/main" val="3686839129"/>
                    </a:ext>
                  </a:extLst>
                </a:gridCol>
                <a:gridCol w="329184">
                  <a:extLst>
                    <a:ext uri="{9D8B030D-6E8A-4147-A177-3AD203B41FA5}">
                      <a16:colId xmlns:a16="http://schemas.microsoft.com/office/drawing/2014/main" val="3185036586"/>
                    </a:ext>
                  </a:extLst>
                </a:gridCol>
                <a:gridCol w="329184">
                  <a:extLst>
                    <a:ext uri="{9D8B030D-6E8A-4147-A177-3AD203B41FA5}">
                      <a16:colId xmlns:a16="http://schemas.microsoft.com/office/drawing/2014/main" val="508024972"/>
                    </a:ext>
                  </a:extLst>
                </a:gridCol>
                <a:gridCol w="329184">
                  <a:extLst>
                    <a:ext uri="{9D8B030D-6E8A-4147-A177-3AD203B41FA5}">
                      <a16:colId xmlns:a16="http://schemas.microsoft.com/office/drawing/2014/main" val="2703104144"/>
                    </a:ext>
                  </a:extLst>
                </a:gridCol>
                <a:gridCol w="329184">
                  <a:extLst>
                    <a:ext uri="{9D8B030D-6E8A-4147-A177-3AD203B41FA5}">
                      <a16:colId xmlns:a16="http://schemas.microsoft.com/office/drawing/2014/main" val="1918222810"/>
                    </a:ext>
                  </a:extLst>
                </a:gridCol>
                <a:gridCol w="329184">
                  <a:extLst>
                    <a:ext uri="{9D8B030D-6E8A-4147-A177-3AD203B41FA5}">
                      <a16:colId xmlns:a16="http://schemas.microsoft.com/office/drawing/2014/main" val="1117919266"/>
                    </a:ext>
                  </a:extLst>
                </a:gridCol>
                <a:gridCol w="329184">
                  <a:extLst>
                    <a:ext uri="{9D8B030D-6E8A-4147-A177-3AD203B41FA5}">
                      <a16:colId xmlns:a16="http://schemas.microsoft.com/office/drawing/2014/main" val="3538603219"/>
                    </a:ext>
                  </a:extLst>
                </a:gridCol>
                <a:gridCol w="329184">
                  <a:extLst>
                    <a:ext uri="{9D8B030D-6E8A-4147-A177-3AD203B41FA5}">
                      <a16:colId xmlns:a16="http://schemas.microsoft.com/office/drawing/2014/main" val="2714041796"/>
                    </a:ext>
                  </a:extLst>
                </a:gridCol>
                <a:gridCol w="329184">
                  <a:extLst>
                    <a:ext uri="{9D8B030D-6E8A-4147-A177-3AD203B41FA5}">
                      <a16:colId xmlns:a16="http://schemas.microsoft.com/office/drawing/2014/main" val="2062596819"/>
                    </a:ext>
                  </a:extLst>
                </a:gridCol>
                <a:gridCol w="329184">
                  <a:extLst>
                    <a:ext uri="{9D8B030D-6E8A-4147-A177-3AD203B41FA5}">
                      <a16:colId xmlns:a16="http://schemas.microsoft.com/office/drawing/2014/main" val="2274633097"/>
                    </a:ext>
                  </a:extLst>
                </a:gridCol>
                <a:gridCol w="329184">
                  <a:extLst>
                    <a:ext uri="{9D8B030D-6E8A-4147-A177-3AD203B41FA5}">
                      <a16:colId xmlns:a16="http://schemas.microsoft.com/office/drawing/2014/main" val="843211498"/>
                    </a:ext>
                  </a:extLst>
                </a:gridCol>
                <a:gridCol w="329184">
                  <a:extLst>
                    <a:ext uri="{9D8B030D-6E8A-4147-A177-3AD203B41FA5}">
                      <a16:colId xmlns:a16="http://schemas.microsoft.com/office/drawing/2014/main" val="2010015867"/>
                    </a:ext>
                  </a:extLst>
                </a:gridCol>
                <a:gridCol w="329184">
                  <a:extLst>
                    <a:ext uri="{9D8B030D-6E8A-4147-A177-3AD203B41FA5}">
                      <a16:colId xmlns:a16="http://schemas.microsoft.com/office/drawing/2014/main" val="2299834775"/>
                    </a:ext>
                  </a:extLst>
                </a:gridCol>
                <a:gridCol w="329184">
                  <a:extLst>
                    <a:ext uri="{9D8B030D-6E8A-4147-A177-3AD203B41FA5}">
                      <a16:colId xmlns:a16="http://schemas.microsoft.com/office/drawing/2014/main" val="3888362679"/>
                    </a:ext>
                  </a:extLst>
                </a:gridCol>
                <a:gridCol w="329184">
                  <a:extLst>
                    <a:ext uri="{9D8B030D-6E8A-4147-A177-3AD203B41FA5}">
                      <a16:colId xmlns:a16="http://schemas.microsoft.com/office/drawing/2014/main" val="1334236143"/>
                    </a:ext>
                  </a:extLst>
                </a:gridCol>
                <a:gridCol w="329184">
                  <a:extLst>
                    <a:ext uri="{9D8B030D-6E8A-4147-A177-3AD203B41FA5}">
                      <a16:colId xmlns:a16="http://schemas.microsoft.com/office/drawing/2014/main" val="1535235617"/>
                    </a:ext>
                  </a:extLst>
                </a:gridCol>
                <a:gridCol w="329184">
                  <a:extLst>
                    <a:ext uri="{9D8B030D-6E8A-4147-A177-3AD203B41FA5}">
                      <a16:colId xmlns:a16="http://schemas.microsoft.com/office/drawing/2014/main" val="2971725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009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Delta Air Lines - 2019-02-21 22:20:19 </a:t>
                      </a:r>
                      <a:r>
                        <a:rPr kumimoji="0" lang="en-US" sz="1000" b="0" i="0" u="none" strike="noStrike" kern="1200" cap="none" spc="0" normalizeH="0" baseline="0" noProof="0">
                          <a:ln>
                            <a:noFill/>
                          </a:ln>
                          <a:solidFill>
                            <a:prstClr val="black"/>
                          </a:solidFill>
                          <a:effectLst/>
                          <a:uLnTx/>
                          <a:uFillTx/>
                          <a:latin typeface="+mn-lt"/>
                          <a:ea typeface="+mn-ea"/>
                          <a:cs typeface="+mn-cs"/>
                        </a:rPr>
                        <a:t> 
 Delta is committed to enhancing engine maintenance capabilities with the grand opening of the world’s largest jet engine test cell. 
Take a look inside our new test cell that will help advance us into the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https://scontent.xx.fbcdn.net/v/t1.0-9/s720x720/52684534_2419660888053079_7685507066072399872_o.jpg?_nc_cat=105&amp;_nc_ht=scontent.xx&amp;oh=42a38e2a0289d18742ab3a2a3b8bb3c8&amp;oe=5D0DFF47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92568148"/>
                  </a:ext>
                </a:extLst>
              </a:tr>
            </a:tbl>
          </a:graphicData>
        </a:graphic>
      </p:graphicFrame>
      <p:sp>
        <p:nvSpPr>
          <p:cNvPr id="4" name="Text Placeholder 3">
            <a:extLst>
              <a:ext uri="{FF2B5EF4-FFF2-40B4-BE49-F238E27FC236}">
                <a16:creationId xmlns:a16="http://schemas.microsoft.com/office/drawing/2014/main" id="{9E01AD57-3F90-401D-90B2-15E5F6CD1144}"/>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1060487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BF07C-3972-4565-97D5-C1E7A382027C}"/>
              </a:ext>
            </a:extLst>
          </p:cNvPr>
          <p:cNvSpPr>
            <a:spLocks noGrp="1"/>
          </p:cNvSpPr>
          <p:nvPr>
            <p:ph type="title"/>
          </p:nvPr>
        </p:nvSpPr>
        <p:spPr/>
        <p:txBody>
          <a:bodyPr/>
          <a:lstStyle/>
          <a:p>
            <a:r>
              <a:rPr lang="en-US"/>
              <a:t>Top 5 | Airlines - 4 of 25</a:t>
            </a:r>
          </a:p>
        </p:txBody>
      </p:sp>
      <p:graphicFrame>
        <p:nvGraphicFramePr>
          <p:cNvPr id="5" name="Table Placeholder 4">
            <a:extLst>
              <a:ext uri="{FF2B5EF4-FFF2-40B4-BE49-F238E27FC236}">
                <a16:creationId xmlns:a16="http://schemas.microsoft.com/office/drawing/2014/main" id="{AF4BFD28-9468-4FCF-A8B4-60A443FB5F20}"/>
              </a:ext>
            </a:extLst>
          </p:cNvPr>
          <p:cNvGraphicFramePr>
            <a:graphicFrameLocks noGrp="1"/>
          </p:cNvGraphicFramePr>
          <p:nvPr>
            <p:ph type="tbl" sz="quarter" idx="13"/>
            <p:extLst>
              <p:ext uri="{D42A27DB-BD31-4B8C-83A1-F6EECF244321}">
                <p14:modId xmlns:p14="http://schemas.microsoft.com/office/powerpoint/2010/main" val="289325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3003265"/>
                    </a:ext>
                  </a:extLst>
                </a:gridCol>
                <a:gridCol w="905256">
                  <a:extLst>
                    <a:ext uri="{9D8B030D-6E8A-4147-A177-3AD203B41FA5}">
                      <a16:colId xmlns:a16="http://schemas.microsoft.com/office/drawing/2014/main" val="1504375055"/>
                    </a:ext>
                  </a:extLst>
                </a:gridCol>
                <a:gridCol w="329184">
                  <a:extLst>
                    <a:ext uri="{9D8B030D-6E8A-4147-A177-3AD203B41FA5}">
                      <a16:colId xmlns:a16="http://schemas.microsoft.com/office/drawing/2014/main" val="3448842740"/>
                    </a:ext>
                  </a:extLst>
                </a:gridCol>
                <a:gridCol w="329184">
                  <a:extLst>
                    <a:ext uri="{9D8B030D-6E8A-4147-A177-3AD203B41FA5}">
                      <a16:colId xmlns:a16="http://schemas.microsoft.com/office/drawing/2014/main" val="684842829"/>
                    </a:ext>
                  </a:extLst>
                </a:gridCol>
                <a:gridCol w="329184">
                  <a:extLst>
                    <a:ext uri="{9D8B030D-6E8A-4147-A177-3AD203B41FA5}">
                      <a16:colId xmlns:a16="http://schemas.microsoft.com/office/drawing/2014/main" val="77629095"/>
                    </a:ext>
                  </a:extLst>
                </a:gridCol>
                <a:gridCol w="329184">
                  <a:extLst>
                    <a:ext uri="{9D8B030D-6E8A-4147-A177-3AD203B41FA5}">
                      <a16:colId xmlns:a16="http://schemas.microsoft.com/office/drawing/2014/main" val="2729086447"/>
                    </a:ext>
                  </a:extLst>
                </a:gridCol>
                <a:gridCol w="329184">
                  <a:extLst>
                    <a:ext uri="{9D8B030D-6E8A-4147-A177-3AD203B41FA5}">
                      <a16:colId xmlns:a16="http://schemas.microsoft.com/office/drawing/2014/main" val="2402395411"/>
                    </a:ext>
                  </a:extLst>
                </a:gridCol>
                <a:gridCol w="329184">
                  <a:extLst>
                    <a:ext uri="{9D8B030D-6E8A-4147-A177-3AD203B41FA5}">
                      <a16:colId xmlns:a16="http://schemas.microsoft.com/office/drawing/2014/main" val="3596994602"/>
                    </a:ext>
                  </a:extLst>
                </a:gridCol>
                <a:gridCol w="329184">
                  <a:extLst>
                    <a:ext uri="{9D8B030D-6E8A-4147-A177-3AD203B41FA5}">
                      <a16:colId xmlns:a16="http://schemas.microsoft.com/office/drawing/2014/main" val="3465024249"/>
                    </a:ext>
                  </a:extLst>
                </a:gridCol>
                <a:gridCol w="329184">
                  <a:extLst>
                    <a:ext uri="{9D8B030D-6E8A-4147-A177-3AD203B41FA5}">
                      <a16:colId xmlns:a16="http://schemas.microsoft.com/office/drawing/2014/main" val="2461862788"/>
                    </a:ext>
                  </a:extLst>
                </a:gridCol>
                <a:gridCol w="329184">
                  <a:extLst>
                    <a:ext uri="{9D8B030D-6E8A-4147-A177-3AD203B41FA5}">
                      <a16:colId xmlns:a16="http://schemas.microsoft.com/office/drawing/2014/main" val="94025222"/>
                    </a:ext>
                  </a:extLst>
                </a:gridCol>
                <a:gridCol w="329184">
                  <a:extLst>
                    <a:ext uri="{9D8B030D-6E8A-4147-A177-3AD203B41FA5}">
                      <a16:colId xmlns:a16="http://schemas.microsoft.com/office/drawing/2014/main" val="2004111997"/>
                    </a:ext>
                  </a:extLst>
                </a:gridCol>
                <a:gridCol w="329184">
                  <a:extLst>
                    <a:ext uri="{9D8B030D-6E8A-4147-A177-3AD203B41FA5}">
                      <a16:colId xmlns:a16="http://schemas.microsoft.com/office/drawing/2014/main" val="143721066"/>
                    </a:ext>
                  </a:extLst>
                </a:gridCol>
                <a:gridCol w="329184">
                  <a:extLst>
                    <a:ext uri="{9D8B030D-6E8A-4147-A177-3AD203B41FA5}">
                      <a16:colId xmlns:a16="http://schemas.microsoft.com/office/drawing/2014/main" val="581924720"/>
                    </a:ext>
                  </a:extLst>
                </a:gridCol>
                <a:gridCol w="329184">
                  <a:extLst>
                    <a:ext uri="{9D8B030D-6E8A-4147-A177-3AD203B41FA5}">
                      <a16:colId xmlns:a16="http://schemas.microsoft.com/office/drawing/2014/main" val="1730592688"/>
                    </a:ext>
                  </a:extLst>
                </a:gridCol>
                <a:gridCol w="329184">
                  <a:extLst>
                    <a:ext uri="{9D8B030D-6E8A-4147-A177-3AD203B41FA5}">
                      <a16:colId xmlns:a16="http://schemas.microsoft.com/office/drawing/2014/main" val="384667821"/>
                    </a:ext>
                  </a:extLst>
                </a:gridCol>
                <a:gridCol w="329184">
                  <a:extLst>
                    <a:ext uri="{9D8B030D-6E8A-4147-A177-3AD203B41FA5}">
                      <a16:colId xmlns:a16="http://schemas.microsoft.com/office/drawing/2014/main" val="3690260164"/>
                    </a:ext>
                  </a:extLst>
                </a:gridCol>
                <a:gridCol w="329184">
                  <a:extLst>
                    <a:ext uri="{9D8B030D-6E8A-4147-A177-3AD203B41FA5}">
                      <a16:colId xmlns:a16="http://schemas.microsoft.com/office/drawing/2014/main" val="96456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796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Delta Air Lines - 2019-02-22 20:52:04 </a:t>
                      </a:r>
                      <a:r>
                        <a:rPr kumimoji="0" lang="en-US" sz="1000" b="0" i="0" u="none" strike="noStrike" kern="1200" cap="none" spc="0" normalizeH="0" baseline="0" noProof="0">
                          <a:ln>
                            <a:noFill/>
                          </a:ln>
                          <a:solidFill>
                            <a:prstClr val="black"/>
                          </a:solidFill>
                          <a:effectLst/>
                          <a:uLnTx/>
                          <a:uFillTx/>
                          <a:latin typeface="+mn-lt"/>
                          <a:ea typeface="+mn-ea"/>
                          <a:cs typeface="+mn-cs"/>
                        </a:rPr>
                        <a:t> 
 At Joshua Tree National Park, two desert ecosystems meet -- the Mojave and the Colorado. The park offers a variety of activities from camping to seeing live music. Known for it's Joshua trees, the park is also popular for rock climbing and hiking, with more than 8,000 known climbs and 400 unique rock formations.
Fly into #PSP to experience all that Joshua Tree National Park has to offer.
Photo: Mahealani P. - Flight Attendant, #SEA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https://scontent.xx.fbcdn.net/v/t1.0-9/p720x720/52633867_2421169244568910_383429936880287744_o.jpg?_nc_cat=101&amp;_nc_ht=scontent.xx&amp;oh=6a0acb846f9954e2c6721e15e908e22c&amp;oe=5D1891D0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51621766"/>
                  </a:ext>
                </a:extLst>
              </a:tr>
            </a:tbl>
          </a:graphicData>
        </a:graphic>
      </p:graphicFrame>
      <p:sp>
        <p:nvSpPr>
          <p:cNvPr id="4" name="Text Placeholder 3">
            <a:extLst>
              <a:ext uri="{FF2B5EF4-FFF2-40B4-BE49-F238E27FC236}">
                <a16:creationId xmlns:a16="http://schemas.microsoft.com/office/drawing/2014/main" id="{9425A48D-DE22-4F73-BF3C-8C6B1019327E}"/>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764869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68832-99C3-4B03-BDA5-A354F0D43EFC}"/>
              </a:ext>
            </a:extLst>
          </p:cNvPr>
          <p:cNvSpPr>
            <a:spLocks noGrp="1"/>
          </p:cNvSpPr>
          <p:nvPr>
            <p:ph type="title"/>
          </p:nvPr>
        </p:nvSpPr>
        <p:spPr/>
        <p:txBody>
          <a:bodyPr/>
          <a:lstStyle/>
          <a:p>
            <a:r>
              <a:rPr lang="en-US"/>
              <a:t>Top 5 | Airlines - 5 of 25</a:t>
            </a:r>
          </a:p>
        </p:txBody>
      </p:sp>
      <p:graphicFrame>
        <p:nvGraphicFramePr>
          <p:cNvPr id="5" name="Table Placeholder 4">
            <a:extLst>
              <a:ext uri="{FF2B5EF4-FFF2-40B4-BE49-F238E27FC236}">
                <a16:creationId xmlns:a16="http://schemas.microsoft.com/office/drawing/2014/main" id="{184915F7-2909-4F87-94C7-67020B8D5968}"/>
              </a:ext>
            </a:extLst>
          </p:cNvPr>
          <p:cNvGraphicFramePr>
            <a:graphicFrameLocks noGrp="1"/>
          </p:cNvGraphicFramePr>
          <p:nvPr>
            <p:ph type="tbl" sz="quarter" idx="13"/>
            <p:extLst>
              <p:ext uri="{D42A27DB-BD31-4B8C-83A1-F6EECF244321}">
                <p14:modId xmlns:p14="http://schemas.microsoft.com/office/powerpoint/2010/main" val="2207278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2879262"/>
                    </a:ext>
                  </a:extLst>
                </a:gridCol>
                <a:gridCol w="905256">
                  <a:extLst>
                    <a:ext uri="{9D8B030D-6E8A-4147-A177-3AD203B41FA5}">
                      <a16:colId xmlns:a16="http://schemas.microsoft.com/office/drawing/2014/main" val="2395411500"/>
                    </a:ext>
                  </a:extLst>
                </a:gridCol>
                <a:gridCol w="329184">
                  <a:extLst>
                    <a:ext uri="{9D8B030D-6E8A-4147-A177-3AD203B41FA5}">
                      <a16:colId xmlns:a16="http://schemas.microsoft.com/office/drawing/2014/main" val="1967071288"/>
                    </a:ext>
                  </a:extLst>
                </a:gridCol>
                <a:gridCol w="329184">
                  <a:extLst>
                    <a:ext uri="{9D8B030D-6E8A-4147-A177-3AD203B41FA5}">
                      <a16:colId xmlns:a16="http://schemas.microsoft.com/office/drawing/2014/main" val="67308272"/>
                    </a:ext>
                  </a:extLst>
                </a:gridCol>
                <a:gridCol w="329184">
                  <a:extLst>
                    <a:ext uri="{9D8B030D-6E8A-4147-A177-3AD203B41FA5}">
                      <a16:colId xmlns:a16="http://schemas.microsoft.com/office/drawing/2014/main" val="658326053"/>
                    </a:ext>
                  </a:extLst>
                </a:gridCol>
                <a:gridCol w="329184">
                  <a:extLst>
                    <a:ext uri="{9D8B030D-6E8A-4147-A177-3AD203B41FA5}">
                      <a16:colId xmlns:a16="http://schemas.microsoft.com/office/drawing/2014/main" val="2518695788"/>
                    </a:ext>
                  </a:extLst>
                </a:gridCol>
                <a:gridCol w="329184">
                  <a:extLst>
                    <a:ext uri="{9D8B030D-6E8A-4147-A177-3AD203B41FA5}">
                      <a16:colId xmlns:a16="http://schemas.microsoft.com/office/drawing/2014/main" val="2532680278"/>
                    </a:ext>
                  </a:extLst>
                </a:gridCol>
                <a:gridCol w="329184">
                  <a:extLst>
                    <a:ext uri="{9D8B030D-6E8A-4147-A177-3AD203B41FA5}">
                      <a16:colId xmlns:a16="http://schemas.microsoft.com/office/drawing/2014/main" val="3525908511"/>
                    </a:ext>
                  </a:extLst>
                </a:gridCol>
                <a:gridCol w="329184">
                  <a:extLst>
                    <a:ext uri="{9D8B030D-6E8A-4147-A177-3AD203B41FA5}">
                      <a16:colId xmlns:a16="http://schemas.microsoft.com/office/drawing/2014/main" val="3758273830"/>
                    </a:ext>
                  </a:extLst>
                </a:gridCol>
                <a:gridCol w="329184">
                  <a:extLst>
                    <a:ext uri="{9D8B030D-6E8A-4147-A177-3AD203B41FA5}">
                      <a16:colId xmlns:a16="http://schemas.microsoft.com/office/drawing/2014/main" val="3478091310"/>
                    </a:ext>
                  </a:extLst>
                </a:gridCol>
                <a:gridCol w="329184">
                  <a:extLst>
                    <a:ext uri="{9D8B030D-6E8A-4147-A177-3AD203B41FA5}">
                      <a16:colId xmlns:a16="http://schemas.microsoft.com/office/drawing/2014/main" val="1731003746"/>
                    </a:ext>
                  </a:extLst>
                </a:gridCol>
                <a:gridCol w="329184">
                  <a:extLst>
                    <a:ext uri="{9D8B030D-6E8A-4147-A177-3AD203B41FA5}">
                      <a16:colId xmlns:a16="http://schemas.microsoft.com/office/drawing/2014/main" val="1150932840"/>
                    </a:ext>
                  </a:extLst>
                </a:gridCol>
                <a:gridCol w="329184">
                  <a:extLst>
                    <a:ext uri="{9D8B030D-6E8A-4147-A177-3AD203B41FA5}">
                      <a16:colId xmlns:a16="http://schemas.microsoft.com/office/drawing/2014/main" val="1006411628"/>
                    </a:ext>
                  </a:extLst>
                </a:gridCol>
                <a:gridCol w="329184">
                  <a:extLst>
                    <a:ext uri="{9D8B030D-6E8A-4147-A177-3AD203B41FA5}">
                      <a16:colId xmlns:a16="http://schemas.microsoft.com/office/drawing/2014/main" val="1229264748"/>
                    </a:ext>
                  </a:extLst>
                </a:gridCol>
                <a:gridCol w="329184">
                  <a:extLst>
                    <a:ext uri="{9D8B030D-6E8A-4147-A177-3AD203B41FA5}">
                      <a16:colId xmlns:a16="http://schemas.microsoft.com/office/drawing/2014/main" val="1011881873"/>
                    </a:ext>
                  </a:extLst>
                </a:gridCol>
                <a:gridCol w="329184">
                  <a:extLst>
                    <a:ext uri="{9D8B030D-6E8A-4147-A177-3AD203B41FA5}">
                      <a16:colId xmlns:a16="http://schemas.microsoft.com/office/drawing/2014/main" val="1791707804"/>
                    </a:ext>
                  </a:extLst>
                </a:gridCol>
                <a:gridCol w="329184">
                  <a:extLst>
                    <a:ext uri="{9D8B030D-6E8A-4147-A177-3AD203B41FA5}">
                      <a16:colId xmlns:a16="http://schemas.microsoft.com/office/drawing/2014/main" val="2428701903"/>
                    </a:ext>
                  </a:extLst>
                </a:gridCol>
                <a:gridCol w="329184">
                  <a:extLst>
                    <a:ext uri="{9D8B030D-6E8A-4147-A177-3AD203B41FA5}">
                      <a16:colId xmlns:a16="http://schemas.microsoft.com/office/drawing/2014/main" val="429279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3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Delta Air Lines - 2019-02-20 16:53:51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celebrate the historic acts of our own Delta family. 10 years ago this month, Delta pilot Rachelle Kerr made history by flying the first all-black, all-female flight crew in the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https://scontent.xx.fbcdn.net/v/t15.5256-10/s720x720/52285303_390866501740889_8598426244855365632_n.jpg?_nc_cat=103&amp;_nc_ht=scontent.xx&amp;oh=e7b270ded2d5412493b2e0abb07eb037&amp;oe=5CDA66DC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13380702"/>
                  </a:ext>
                </a:extLst>
              </a:tr>
            </a:tbl>
          </a:graphicData>
        </a:graphic>
      </p:graphicFrame>
      <p:sp>
        <p:nvSpPr>
          <p:cNvPr id="4" name="Text Placeholder 3">
            <a:extLst>
              <a:ext uri="{FF2B5EF4-FFF2-40B4-BE49-F238E27FC236}">
                <a16:creationId xmlns:a16="http://schemas.microsoft.com/office/drawing/2014/main" id="{754804E2-7B81-459F-AC91-A1E88A8D6637}"/>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745296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5B8E5-1A38-4B5C-BCAD-47D97B94EE10}"/>
              </a:ext>
            </a:extLst>
          </p:cNvPr>
          <p:cNvSpPr>
            <a:spLocks noGrp="1"/>
          </p:cNvSpPr>
          <p:nvPr>
            <p:ph type="title"/>
          </p:nvPr>
        </p:nvSpPr>
        <p:spPr/>
        <p:txBody>
          <a:bodyPr/>
          <a:lstStyle/>
          <a:p>
            <a:r>
              <a:rPr lang="en-US"/>
              <a:t>Top 5 | Airlines - 6 of 25</a:t>
            </a:r>
          </a:p>
        </p:txBody>
      </p:sp>
      <p:graphicFrame>
        <p:nvGraphicFramePr>
          <p:cNvPr id="5" name="Table Placeholder 4">
            <a:extLst>
              <a:ext uri="{FF2B5EF4-FFF2-40B4-BE49-F238E27FC236}">
                <a16:creationId xmlns:a16="http://schemas.microsoft.com/office/drawing/2014/main" id="{C4CC1251-B915-4D40-8514-648F24B4DA07}"/>
              </a:ext>
            </a:extLst>
          </p:cNvPr>
          <p:cNvGraphicFramePr>
            <a:graphicFrameLocks noGrp="1"/>
          </p:cNvGraphicFramePr>
          <p:nvPr>
            <p:ph type="tbl" sz="quarter" idx="13"/>
            <p:extLst>
              <p:ext uri="{D42A27DB-BD31-4B8C-83A1-F6EECF244321}">
                <p14:modId xmlns:p14="http://schemas.microsoft.com/office/powerpoint/2010/main" val="1983824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9405259"/>
                    </a:ext>
                  </a:extLst>
                </a:gridCol>
                <a:gridCol w="905256">
                  <a:extLst>
                    <a:ext uri="{9D8B030D-6E8A-4147-A177-3AD203B41FA5}">
                      <a16:colId xmlns:a16="http://schemas.microsoft.com/office/drawing/2014/main" val="32045480"/>
                    </a:ext>
                  </a:extLst>
                </a:gridCol>
                <a:gridCol w="329184">
                  <a:extLst>
                    <a:ext uri="{9D8B030D-6E8A-4147-A177-3AD203B41FA5}">
                      <a16:colId xmlns:a16="http://schemas.microsoft.com/office/drawing/2014/main" val="4026150596"/>
                    </a:ext>
                  </a:extLst>
                </a:gridCol>
                <a:gridCol w="329184">
                  <a:extLst>
                    <a:ext uri="{9D8B030D-6E8A-4147-A177-3AD203B41FA5}">
                      <a16:colId xmlns:a16="http://schemas.microsoft.com/office/drawing/2014/main" val="3943879672"/>
                    </a:ext>
                  </a:extLst>
                </a:gridCol>
                <a:gridCol w="329184">
                  <a:extLst>
                    <a:ext uri="{9D8B030D-6E8A-4147-A177-3AD203B41FA5}">
                      <a16:colId xmlns:a16="http://schemas.microsoft.com/office/drawing/2014/main" val="1282348261"/>
                    </a:ext>
                  </a:extLst>
                </a:gridCol>
                <a:gridCol w="329184">
                  <a:extLst>
                    <a:ext uri="{9D8B030D-6E8A-4147-A177-3AD203B41FA5}">
                      <a16:colId xmlns:a16="http://schemas.microsoft.com/office/drawing/2014/main" val="471478579"/>
                    </a:ext>
                  </a:extLst>
                </a:gridCol>
                <a:gridCol w="329184">
                  <a:extLst>
                    <a:ext uri="{9D8B030D-6E8A-4147-A177-3AD203B41FA5}">
                      <a16:colId xmlns:a16="http://schemas.microsoft.com/office/drawing/2014/main" val="4015365767"/>
                    </a:ext>
                  </a:extLst>
                </a:gridCol>
                <a:gridCol w="329184">
                  <a:extLst>
                    <a:ext uri="{9D8B030D-6E8A-4147-A177-3AD203B41FA5}">
                      <a16:colId xmlns:a16="http://schemas.microsoft.com/office/drawing/2014/main" val="1952157569"/>
                    </a:ext>
                  </a:extLst>
                </a:gridCol>
                <a:gridCol w="329184">
                  <a:extLst>
                    <a:ext uri="{9D8B030D-6E8A-4147-A177-3AD203B41FA5}">
                      <a16:colId xmlns:a16="http://schemas.microsoft.com/office/drawing/2014/main" val="2815540428"/>
                    </a:ext>
                  </a:extLst>
                </a:gridCol>
                <a:gridCol w="329184">
                  <a:extLst>
                    <a:ext uri="{9D8B030D-6E8A-4147-A177-3AD203B41FA5}">
                      <a16:colId xmlns:a16="http://schemas.microsoft.com/office/drawing/2014/main" val="753512673"/>
                    </a:ext>
                  </a:extLst>
                </a:gridCol>
                <a:gridCol w="329184">
                  <a:extLst>
                    <a:ext uri="{9D8B030D-6E8A-4147-A177-3AD203B41FA5}">
                      <a16:colId xmlns:a16="http://schemas.microsoft.com/office/drawing/2014/main" val="1131199007"/>
                    </a:ext>
                  </a:extLst>
                </a:gridCol>
                <a:gridCol w="329184">
                  <a:extLst>
                    <a:ext uri="{9D8B030D-6E8A-4147-A177-3AD203B41FA5}">
                      <a16:colId xmlns:a16="http://schemas.microsoft.com/office/drawing/2014/main" val="2609690372"/>
                    </a:ext>
                  </a:extLst>
                </a:gridCol>
                <a:gridCol w="329184">
                  <a:extLst>
                    <a:ext uri="{9D8B030D-6E8A-4147-A177-3AD203B41FA5}">
                      <a16:colId xmlns:a16="http://schemas.microsoft.com/office/drawing/2014/main" val="2061575032"/>
                    </a:ext>
                  </a:extLst>
                </a:gridCol>
                <a:gridCol w="329184">
                  <a:extLst>
                    <a:ext uri="{9D8B030D-6E8A-4147-A177-3AD203B41FA5}">
                      <a16:colId xmlns:a16="http://schemas.microsoft.com/office/drawing/2014/main" val="3228223975"/>
                    </a:ext>
                  </a:extLst>
                </a:gridCol>
                <a:gridCol w="329184">
                  <a:extLst>
                    <a:ext uri="{9D8B030D-6E8A-4147-A177-3AD203B41FA5}">
                      <a16:colId xmlns:a16="http://schemas.microsoft.com/office/drawing/2014/main" val="1400333692"/>
                    </a:ext>
                  </a:extLst>
                </a:gridCol>
                <a:gridCol w="329184">
                  <a:extLst>
                    <a:ext uri="{9D8B030D-6E8A-4147-A177-3AD203B41FA5}">
                      <a16:colId xmlns:a16="http://schemas.microsoft.com/office/drawing/2014/main" val="3929504764"/>
                    </a:ext>
                  </a:extLst>
                </a:gridCol>
                <a:gridCol w="329184">
                  <a:extLst>
                    <a:ext uri="{9D8B030D-6E8A-4147-A177-3AD203B41FA5}">
                      <a16:colId xmlns:a16="http://schemas.microsoft.com/office/drawing/2014/main" val="3601968406"/>
                    </a:ext>
                  </a:extLst>
                </a:gridCol>
                <a:gridCol w="329184">
                  <a:extLst>
                    <a:ext uri="{9D8B030D-6E8A-4147-A177-3AD203B41FA5}">
                      <a16:colId xmlns:a16="http://schemas.microsoft.com/office/drawing/2014/main" val="246091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312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- 2019-02-20 21:42:52 </a:t>
                      </a:r>
                      <a:r>
                        <a:rPr kumimoji="0" lang="en-US" sz="1000" b="0" i="0" u="none" strike="noStrike" kern="1200" cap="none" spc="0" normalizeH="0" baseline="0" noProof="0">
                          <a:ln>
                            <a:noFill/>
                          </a:ln>
                          <a:solidFill>
                            <a:prstClr val="black"/>
                          </a:solidFill>
                          <a:effectLst/>
                          <a:uLnTx/>
                          <a:uFillTx/>
                          <a:latin typeface="+mn-lt"/>
                          <a:ea typeface="+mn-ea"/>
                          <a:cs typeface="+mn-cs"/>
                        </a:rPr>
                        <a:t> 
 We’ve arrived in Calgary after our first #WestJet787 flight. We loved the quiet ride, the Canadian inspired interiors, the spacious overhead bins and the inflight entertainment. Will we be seeing you on board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098685"/>
                  </a:ext>
                </a:extLst>
              </a:tr>
            </a:tbl>
          </a:graphicData>
        </a:graphic>
      </p:graphicFrame>
      <p:sp>
        <p:nvSpPr>
          <p:cNvPr id="4" name="Text Placeholder 3">
            <a:extLst>
              <a:ext uri="{FF2B5EF4-FFF2-40B4-BE49-F238E27FC236}">
                <a16:creationId xmlns:a16="http://schemas.microsoft.com/office/drawing/2014/main" id="{46B48D42-77B6-4B29-97D4-D8DD1E3416E9}"/>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1699901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E7110-392E-4077-ACFF-1CB812E48B4C}"/>
              </a:ext>
            </a:extLst>
          </p:cNvPr>
          <p:cNvSpPr>
            <a:spLocks noGrp="1"/>
          </p:cNvSpPr>
          <p:nvPr>
            <p:ph type="title"/>
          </p:nvPr>
        </p:nvSpPr>
        <p:spPr/>
        <p:txBody>
          <a:bodyPr/>
          <a:lstStyle/>
          <a:p>
            <a:r>
              <a:rPr lang="en-US"/>
              <a:t>Top 5 | Airlines - 7 of 25</a:t>
            </a:r>
          </a:p>
        </p:txBody>
      </p:sp>
      <p:graphicFrame>
        <p:nvGraphicFramePr>
          <p:cNvPr id="5" name="Table Placeholder 4">
            <a:extLst>
              <a:ext uri="{FF2B5EF4-FFF2-40B4-BE49-F238E27FC236}">
                <a16:creationId xmlns:a16="http://schemas.microsoft.com/office/drawing/2014/main" id="{965A5290-6CFB-49FF-9E0A-99702FFDA046}"/>
              </a:ext>
            </a:extLst>
          </p:cNvPr>
          <p:cNvGraphicFramePr>
            <a:graphicFrameLocks noGrp="1"/>
          </p:cNvGraphicFramePr>
          <p:nvPr>
            <p:ph type="tbl" sz="quarter" idx="13"/>
            <p:extLst>
              <p:ext uri="{D42A27DB-BD31-4B8C-83A1-F6EECF244321}">
                <p14:modId xmlns:p14="http://schemas.microsoft.com/office/powerpoint/2010/main" val="135159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6637495"/>
                    </a:ext>
                  </a:extLst>
                </a:gridCol>
                <a:gridCol w="905256">
                  <a:extLst>
                    <a:ext uri="{9D8B030D-6E8A-4147-A177-3AD203B41FA5}">
                      <a16:colId xmlns:a16="http://schemas.microsoft.com/office/drawing/2014/main" val="258001931"/>
                    </a:ext>
                  </a:extLst>
                </a:gridCol>
                <a:gridCol w="329184">
                  <a:extLst>
                    <a:ext uri="{9D8B030D-6E8A-4147-A177-3AD203B41FA5}">
                      <a16:colId xmlns:a16="http://schemas.microsoft.com/office/drawing/2014/main" val="1915653422"/>
                    </a:ext>
                  </a:extLst>
                </a:gridCol>
                <a:gridCol w="329184">
                  <a:extLst>
                    <a:ext uri="{9D8B030D-6E8A-4147-A177-3AD203B41FA5}">
                      <a16:colId xmlns:a16="http://schemas.microsoft.com/office/drawing/2014/main" val="1741994049"/>
                    </a:ext>
                  </a:extLst>
                </a:gridCol>
                <a:gridCol w="329184">
                  <a:extLst>
                    <a:ext uri="{9D8B030D-6E8A-4147-A177-3AD203B41FA5}">
                      <a16:colId xmlns:a16="http://schemas.microsoft.com/office/drawing/2014/main" val="2519274551"/>
                    </a:ext>
                  </a:extLst>
                </a:gridCol>
                <a:gridCol w="329184">
                  <a:extLst>
                    <a:ext uri="{9D8B030D-6E8A-4147-A177-3AD203B41FA5}">
                      <a16:colId xmlns:a16="http://schemas.microsoft.com/office/drawing/2014/main" val="1631593532"/>
                    </a:ext>
                  </a:extLst>
                </a:gridCol>
                <a:gridCol w="329184">
                  <a:extLst>
                    <a:ext uri="{9D8B030D-6E8A-4147-A177-3AD203B41FA5}">
                      <a16:colId xmlns:a16="http://schemas.microsoft.com/office/drawing/2014/main" val="986928432"/>
                    </a:ext>
                  </a:extLst>
                </a:gridCol>
                <a:gridCol w="329184">
                  <a:extLst>
                    <a:ext uri="{9D8B030D-6E8A-4147-A177-3AD203B41FA5}">
                      <a16:colId xmlns:a16="http://schemas.microsoft.com/office/drawing/2014/main" val="1762624612"/>
                    </a:ext>
                  </a:extLst>
                </a:gridCol>
                <a:gridCol w="329184">
                  <a:extLst>
                    <a:ext uri="{9D8B030D-6E8A-4147-A177-3AD203B41FA5}">
                      <a16:colId xmlns:a16="http://schemas.microsoft.com/office/drawing/2014/main" val="912569534"/>
                    </a:ext>
                  </a:extLst>
                </a:gridCol>
                <a:gridCol w="329184">
                  <a:extLst>
                    <a:ext uri="{9D8B030D-6E8A-4147-A177-3AD203B41FA5}">
                      <a16:colId xmlns:a16="http://schemas.microsoft.com/office/drawing/2014/main" val="1244924824"/>
                    </a:ext>
                  </a:extLst>
                </a:gridCol>
                <a:gridCol w="329184">
                  <a:extLst>
                    <a:ext uri="{9D8B030D-6E8A-4147-A177-3AD203B41FA5}">
                      <a16:colId xmlns:a16="http://schemas.microsoft.com/office/drawing/2014/main" val="2507288364"/>
                    </a:ext>
                  </a:extLst>
                </a:gridCol>
                <a:gridCol w="329184">
                  <a:extLst>
                    <a:ext uri="{9D8B030D-6E8A-4147-A177-3AD203B41FA5}">
                      <a16:colId xmlns:a16="http://schemas.microsoft.com/office/drawing/2014/main" val="3249729652"/>
                    </a:ext>
                  </a:extLst>
                </a:gridCol>
                <a:gridCol w="329184">
                  <a:extLst>
                    <a:ext uri="{9D8B030D-6E8A-4147-A177-3AD203B41FA5}">
                      <a16:colId xmlns:a16="http://schemas.microsoft.com/office/drawing/2014/main" val="2154267567"/>
                    </a:ext>
                  </a:extLst>
                </a:gridCol>
                <a:gridCol w="329184">
                  <a:extLst>
                    <a:ext uri="{9D8B030D-6E8A-4147-A177-3AD203B41FA5}">
                      <a16:colId xmlns:a16="http://schemas.microsoft.com/office/drawing/2014/main" val="3575789084"/>
                    </a:ext>
                  </a:extLst>
                </a:gridCol>
                <a:gridCol w="329184">
                  <a:extLst>
                    <a:ext uri="{9D8B030D-6E8A-4147-A177-3AD203B41FA5}">
                      <a16:colId xmlns:a16="http://schemas.microsoft.com/office/drawing/2014/main" val="1325728251"/>
                    </a:ext>
                  </a:extLst>
                </a:gridCol>
                <a:gridCol w="329184">
                  <a:extLst>
                    <a:ext uri="{9D8B030D-6E8A-4147-A177-3AD203B41FA5}">
                      <a16:colId xmlns:a16="http://schemas.microsoft.com/office/drawing/2014/main" val="1406772182"/>
                    </a:ext>
                  </a:extLst>
                </a:gridCol>
                <a:gridCol w="329184">
                  <a:extLst>
                    <a:ext uri="{9D8B030D-6E8A-4147-A177-3AD203B41FA5}">
                      <a16:colId xmlns:a16="http://schemas.microsoft.com/office/drawing/2014/main" val="1812033310"/>
                    </a:ext>
                  </a:extLst>
                </a:gridCol>
                <a:gridCol w="329184">
                  <a:extLst>
                    <a:ext uri="{9D8B030D-6E8A-4147-A177-3AD203B41FA5}">
                      <a16:colId xmlns:a16="http://schemas.microsoft.com/office/drawing/2014/main" val="1087812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414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Delta Air Lines - 2019-03-01 16:50:40 </a:t>
                      </a:r>
                      <a:r>
                        <a:rPr kumimoji="0" lang="en-US" sz="1000" b="0" i="0" u="none" strike="noStrike" kern="1200" cap="none" spc="0" normalizeH="0" baseline="0" noProof="0">
                          <a:ln>
                            <a:noFill/>
                          </a:ln>
                          <a:solidFill>
                            <a:prstClr val="black"/>
                          </a:solidFill>
                          <a:effectLst/>
                          <a:uLnTx/>
                          <a:uFillTx/>
                          <a:latin typeface="+mn-lt"/>
                          <a:ea typeface="+mn-ea"/>
                          <a:cs typeface="+mn-cs"/>
                        </a:rPr>
                        <a:t> 
 “I hope that young boys and girls can follow, not only in my footsteps but anyone's that they admire to achieve their dreams and goals.”
We're proud to celebrate employees like Lt. Andrea Lewis, a Flight Attendant and the first black female pilot in the Georgia Air National Guard, who are making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https://scontent.xx.fbcdn.net/v/t15.5256-10/s720x720/52454361_1033994710131396_9100846176202129408_n.jpg?_nc_cat=107&amp;_nc_ht=scontent.xx&amp;oh=51781e2ceef7a2b38da1cac1477e89a4&amp;oe=5D285C89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23423208"/>
                  </a:ext>
                </a:extLst>
              </a:tr>
            </a:tbl>
          </a:graphicData>
        </a:graphic>
      </p:graphicFrame>
      <p:sp>
        <p:nvSpPr>
          <p:cNvPr id="4" name="Text Placeholder 3">
            <a:extLst>
              <a:ext uri="{FF2B5EF4-FFF2-40B4-BE49-F238E27FC236}">
                <a16:creationId xmlns:a16="http://schemas.microsoft.com/office/drawing/2014/main" id="{39B947CF-9D8F-4F43-844C-60B6D8617B3D}"/>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127872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A9077-31AE-4026-A3DD-676F9432ADF0}"/>
              </a:ext>
            </a:extLst>
          </p:cNvPr>
          <p:cNvSpPr>
            <a:spLocks noGrp="1"/>
          </p:cNvSpPr>
          <p:nvPr>
            <p:ph type="title"/>
          </p:nvPr>
        </p:nvSpPr>
        <p:spPr/>
        <p:txBody>
          <a:bodyPr/>
          <a:lstStyle/>
          <a:p>
            <a:r>
              <a:rPr lang="en-US"/>
              <a:t>Top 5 | Airlines - 8 of 25</a:t>
            </a:r>
          </a:p>
        </p:txBody>
      </p:sp>
      <p:graphicFrame>
        <p:nvGraphicFramePr>
          <p:cNvPr id="5" name="Table Placeholder 4">
            <a:extLst>
              <a:ext uri="{FF2B5EF4-FFF2-40B4-BE49-F238E27FC236}">
                <a16:creationId xmlns:a16="http://schemas.microsoft.com/office/drawing/2014/main" id="{7B337E62-1BA7-49CE-ACF5-7A16EB097841}"/>
              </a:ext>
            </a:extLst>
          </p:cNvPr>
          <p:cNvGraphicFramePr>
            <a:graphicFrameLocks noGrp="1"/>
          </p:cNvGraphicFramePr>
          <p:nvPr>
            <p:ph type="tbl" sz="quarter" idx="13"/>
            <p:extLst>
              <p:ext uri="{D42A27DB-BD31-4B8C-83A1-F6EECF244321}">
                <p14:modId xmlns:p14="http://schemas.microsoft.com/office/powerpoint/2010/main" val="107180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6921687"/>
                    </a:ext>
                  </a:extLst>
                </a:gridCol>
                <a:gridCol w="905256">
                  <a:extLst>
                    <a:ext uri="{9D8B030D-6E8A-4147-A177-3AD203B41FA5}">
                      <a16:colId xmlns:a16="http://schemas.microsoft.com/office/drawing/2014/main" val="1349755474"/>
                    </a:ext>
                  </a:extLst>
                </a:gridCol>
                <a:gridCol w="329184">
                  <a:extLst>
                    <a:ext uri="{9D8B030D-6E8A-4147-A177-3AD203B41FA5}">
                      <a16:colId xmlns:a16="http://schemas.microsoft.com/office/drawing/2014/main" val="531070094"/>
                    </a:ext>
                  </a:extLst>
                </a:gridCol>
                <a:gridCol w="329184">
                  <a:extLst>
                    <a:ext uri="{9D8B030D-6E8A-4147-A177-3AD203B41FA5}">
                      <a16:colId xmlns:a16="http://schemas.microsoft.com/office/drawing/2014/main" val="2118072246"/>
                    </a:ext>
                  </a:extLst>
                </a:gridCol>
                <a:gridCol w="329184">
                  <a:extLst>
                    <a:ext uri="{9D8B030D-6E8A-4147-A177-3AD203B41FA5}">
                      <a16:colId xmlns:a16="http://schemas.microsoft.com/office/drawing/2014/main" val="705757885"/>
                    </a:ext>
                  </a:extLst>
                </a:gridCol>
                <a:gridCol w="329184">
                  <a:extLst>
                    <a:ext uri="{9D8B030D-6E8A-4147-A177-3AD203B41FA5}">
                      <a16:colId xmlns:a16="http://schemas.microsoft.com/office/drawing/2014/main" val="2795256718"/>
                    </a:ext>
                  </a:extLst>
                </a:gridCol>
                <a:gridCol w="329184">
                  <a:extLst>
                    <a:ext uri="{9D8B030D-6E8A-4147-A177-3AD203B41FA5}">
                      <a16:colId xmlns:a16="http://schemas.microsoft.com/office/drawing/2014/main" val="3017941814"/>
                    </a:ext>
                  </a:extLst>
                </a:gridCol>
                <a:gridCol w="329184">
                  <a:extLst>
                    <a:ext uri="{9D8B030D-6E8A-4147-A177-3AD203B41FA5}">
                      <a16:colId xmlns:a16="http://schemas.microsoft.com/office/drawing/2014/main" val="988339200"/>
                    </a:ext>
                  </a:extLst>
                </a:gridCol>
                <a:gridCol w="329184">
                  <a:extLst>
                    <a:ext uri="{9D8B030D-6E8A-4147-A177-3AD203B41FA5}">
                      <a16:colId xmlns:a16="http://schemas.microsoft.com/office/drawing/2014/main" val="2630986017"/>
                    </a:ext>
                  </a:extLst>
                </a:gridCol>
                <a:gridCol w="329184">
                  <a:extLst>
                    <a:ext uri="{9D8B030D-6E8A-4147-A177-3AD203B41FA5}">
                      <a16:colId xmlns:a16="http://schemas.microsoft.com/office/drawing/2014/main" val="4240318223"/>
                    </a:ext>
                  </a:extLst>
                </a:gridCol>
                <a:gridCol w="329184">
                  <a:extLst>
                    <a:ext uri="{9D8B030D-6E8A-4147-A177-3AD203B41FA5}">
                      <a16:colId xmlns:a16="http://schemas.microsoft.com/office/drawing/2014/main" val="1567130937"/>
                    </a:ext>
                  </a:extLst>
                </a:gridCol>
                <a:gridCol w="329184">
                  <a:extLst>
                    <a:ext uri="{9D8B030D-6E8A-4147-A177-3AD203B41FA5}">
                      <a16:colId xmlns:a16="http://schemas.microsoft.com/office/drawing/2014/main" val="1900807889"/>
                    </a:ext>
                  </a:extLst>
                </a:gridCol>
                <a:gridCol w="329184">
                  <a:extLst>
                    <a:ext uri="{9D8B030D-6E8A-4147-A177-3AD203B41FA5}">
                      <a16:colId xmlns:a16="http://schemas.microsoft.com/office/drawing/2014/main" val="994816108"/>
                    </a:ext>
                  </a:extLst>
                </a:gridCol>
                <a:gridCol w="329184">
                  <a:extLst>
                    <a:ext uri="{9D8B030D-6E8A-4147-A177-3AD203B41FA5}">
                      <a16:colId xmlns:a16="http://schemas.microsoft.com/office/drawing/2014/main" val="3742911844"/>
                    </a:ext>
                  </a:extLst>
                </a:gridCol>
                <a:gridCol w="329184">
                  <a:extLst>
                    <a:ext uri="{9D8B030D-6E8A-4147-A177-3AD203B41FA5}">
                      <a16:colId xmlns:a16="http://schemas.microsoft.com/office/drawing/2014/main" val="3768482046"/>
                    </a:ext>
                  </a:extLst>
                </a:gridCol>
                <a:gridCol w="329184">
                  <a:extLst>
                    <a:ext uri="{9D8B030D-6E8A-4147-A177-3AD203B41FA5}">
                      <a16:colId xmlns:a16="http://schemas.microsoft.com/office/drawing/2014/main" val="3350572382"/>
                    </a:ext>
                  </a:extLst>
                </a:gridCol>
                <a:gridCol w="329184">
                  <a:extLst>
                    <a:ext uri="{9D8B030D-6E8A-4147-A177-3AD203B41FA5}">
                      <a16:colId xmlns:a16="http://schemas.microsoft.com/office/drawing/2014/main" val="2558702062"/>
                    </a:ext>
                  </a:extLst>
                </a:gridCol>
                <a:gridCol w="329184">
                  <a:extLst>
                    <a:ext uri="{9D8B030D-6E8A-4147-A177-3AD203B41FA5}">
                      <a16:colId xmlns:a16="http://schemas.microsoft.com/office/drawing/2014/main" val="3945592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382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- 2019-02-25 14:03:01 </a:t>
                      </a:r>
                      <a:r>
                        <a:rPr kumimoji="0" lang="en-US" sz="1000" b="0" i="0" u="none" strike="noStrike" kern="1200" cap="none" spc="0" normalizeH="0" baseline="0" noProof="0">
                          <a:ln>
                            <a:noFill/>
                          </a:ln>
                          <a:solidFill>
                            <a:prstClr val="black"/>
                          </a:solidFill>
                          <a:effectLst/>
                          <a:uLnTx/>
                          <a:uFillTx/>
                          <a:latin typeface="+mn-lt"/>
                          <a:ea typeface="+mn-ea"/>
                          <a:cs typeface="+mn-cs"/>
                        </a:rPr>
                        <a:t> 
 Where will your next plane ride take you?
Photo via solarman123 on Instagram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https://scontent.xx.fbcdn.net/v/t1.0-9/52607793_10157187709058552_1323967962989723648_n.jpg?_nc_cat=109&amp;_nc_ht=scontent.xx&amp;oh=c27a30e53efd0c2a26a91c9d2658f9ed&amp;oe=5D0E57E4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038020"/>
                  </a:ext>
                </a:extLst>
              </a:tr>
            </a:tbl>
          </a:graphicData>
        </a:graphic>
      </p:graphicFrame>
      <p:sp>
        <p:nvSpPr>
          <p:cNvPr id="4" name="Text Placeholder 3">
            <a:extLst>
              <a:ext uri="{FF2B5EF4-FFF2-40B4-BE49-F238E27FC236}">
                <a16:creationId xmlns:a16="http://schemas.microsoft.com/office/drawing/2014/main" id="{FC34E1F2-7A27-4D44-B523-B0EE5F090E3A}"/>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619155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45C95-D1E6-417F-AD12-8FE20211EC76}"/>
              </a:ext>
            </a:extLst>
          </p:cNvPr>
          <p:cNvSpPr>
            <a:spLocks noGrp="1"/>
          </p:cNvSpPr>
          <p:nvPr>
            <p:ph type="title"/>
          </p:nvPr>
        </p:nvSpPr>
        <p:spPr/>
        <p:txBody>
          <a:bodyPr/>
          <a:lstStyle/>
          <a:p>
            <a:r>
              <a:rPr lang="en-US"/>
              <a:t>Top 5 | Airlines - 9 of 25</a:t>
            </a:r>
          </a:p>
        </p:txBody>
      </p:sp>
      <p:graphicFrame>
        <p:nvGraphicFramePr>
          <p:cNvPr id="5" name="Table Placeholder 4">
            <a:extLst>
              <a:ext uri="{FF2B5EF4-FFF2-40B4-BE49-F238E27FC236}">
                <a16:creationId xmlns:a16="http://schemas.microsoft.com/office/drawing/2014/main" id="{76AC1662-7CAD-4BDC-BF2B-038EA41346BE}"/>
              </a:ext>
            </a:extLst>
          </p:cNvPr>
          <p:cNvGraphicFramePr>
            <a:graphicFrameLocks noGrp="1"/>
          </p:cNvGraphicFramePr>
          <p:nvPr>
            <p:ph type="tbl" sz="quarter" idx="13"/>
            <p:extLst>
              <p:ext uri="{D42A27DB-BD31-4B8C-83A1-F6EECF244321}">
                <p14:modId xmlns:p14="http://schemas.microsoft.com/office/powerpoint/2010/main" val="2165931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5787369"/>
                    </a:ext>
                  </a:extLst>
                </a:gridCol>
                <a:gridCol w="905256">
                  <a:extLst>
                    <a:ext uri="{9D8B030D-6E8A-4147-A177-3AD203B41FA5}">
                      <a16:colId xmlns:a16="http://schemas.microsoft.com/office/drawing/2014/main" val="2925702159"/>
                    </a:ext>
                  </a:extLst>
                </a:gridCol>
                <a:gridCol w="329184">
                  <a:extLst>
                    <a:ext uri="{9D8B030D-6E8A-4147-A177-3AD203B41FA5}">
                      <a16:colId xmlns:a16="http://schemas.microsoft.com/office/drawing/2014/main" val="4035166331"/>
                    </a:ext>
                  </a:extLst>
                </a:gridCol>
                <a:gridCol w="329184">
                  <a:extLst>
                    <a:ext uri="{9D8B030D-6E8A-4147-A177-3AD203B41FA5}">
                      <a16:colId xmlns:a16="http://schemas.microsoft.com/office/drawing/2014/main" val="2353711511"/>
                    </a:ext>
                  </a:extLst>
                </a:gridCol>
                <a:gridCol w="329184">
                  <a:extLst>
                    <a:ext uri="{9D8B030D-6E8A-4147-A177-3AD203B41FA5}">
                      <a16:colId xmlns:a16="http://schemas.microsoft.com/office/drawing/2014/main" val="3246714552"/>
                    </a:ext>
                  </a:extLst>
                </a:gridCol>
                <a:gridCol w="329184">
                  <a:extLst>
                    <a:ext uri="{9D8B030D-6E8A-4147-A177-3AD203B41FA5}">
                      <a16:colId xmlns:a16="http://schemas.microsoft.com/office/drawing/2014/main" val="2747525045"/>
                    </a:ext>
                  </a:extLst>
                </a:gridCol>
                <a:gridCol w="329184">
                  <a:extLst>
                    <a:ext uri="{9D8B030D-6E8A-4147-A177-3AD203B41FA5}">
                      <a16:colId xmlns:a16="http://schemas.microsoft.com/office/drawing/2014/main" val="1012141741"/>
                    </a:ext>
                  </a:extLst>
                </a:gridCol>
                <a:gridCol w="329184">
                  <a:extLst>
                    <a:ext uri="{9D8B030D-6E8A-4147-A177-3AD203B41FA5}">
                      <a16:colId xmlns:a16="http://schemas.microsoft.com/office/drawing/2014/main" val="1711773157"/>
                    </a:ext>
                  </a:extLst>
                </a:gridCol>
                <a:gridCol w="329184">
                  <a:extLst>
                    <a:ext uri="{9D8B030D-6E8A-4147-A177-3AD203B41FA5}">
                      <a16:colId xmlns:a16="http://schemas.microsoft.com/office/drawing/2014/main" val="985778388"/>
                    </a:ext>
                  </a:extLst>
                </a:gridCol>
                <a:gridCol w="329184">
                  <a:extLst>
                    <a:ext uri="{9D8B030D-6E8A-4147-A177-3AD203B41FA5}">
                      <a16:colId xmlns:a16="http://schemas.microsoft.com/office/drawing/2014/main" val="2653268006"/>
                    </a:ext>
                  </a:extLst>
                </a:gridCol>
                <a:gridCol w="329184">
                  <a:extLst>
                    <a:ext uri="{9D8B030D-6E8A-4147-A177-3AD203B41FA5}">
                      <a16:colId xmlns:a16="http://schemas.microsoft.com/office/drawing/2014/main" val="1668550596"/>
                    </a:ext>
                  </a:extLst>
                </a:gridCol>
                <a:gridCol w="329184">
                  <a:extLst>
                    <a:ext uri="{9D8B030D-6E8A-4147-A177-3AD203B41FA5}">
                      <a16:colId xmlns:a16="http://schemas.microsoft.com/office/drawing/2014/main" val="3782493634"/>
                    </a:ext>
                  </a:extLst>
                </a:gridCol>
                <a:gridCol w="329184">
                  <a:extLst>
                    <a:ext uri="{9D8B030D-6E8A-4147-A177-3AD203B41FA5}">
                      <a16:colId xmlns:a16="http://schemas.microsoft.com/office/drawing/2014/main" val="933845845"/>
                    </a:ext>
                  </a:extLst>
                </a:gridCol>
                <a:gridCol w="329184">
                  <a:extLst>
                    <a:ext uri="{9D8B030D-6E8A-4147-A177-3AD203B41FA5}">
                      <a16:colId xmlns:a16="http://schemas.microsoft.com/office/drawing/2014/main" val="184007725"/>
                    </a:ext>
                  </a:extLst>
                </a:gridCol>
                <a:gridCol w="329184">
                  <a:extLst>
                    <a:ext uri="{9D8B030D-6E8A-4147-A177-3AD203B41FA5}">
                      <a16:colId xmlns:a16="http://schemas.microsoft.com/office/drawing/2014/main" val="3314775179"/>
                    </a:ext>
                  </a:extLst>
                </a:gridCol>
                <a:gridCol w="329184">
                  <a:extLst>
                    <a:ext uri="{9D8B030D-6E8A-4147-A177-3AD203B41FA5}">
                      <a16:colId xmlns:a16="http://schemas.microsoft.com/office/drawing/2014/main" val="1340121207"/>
                    </a:ext>
                  </a:extLst>
                </a:gridCol>
                <a:gridCol w="329184">
                  <a:extLst>
                    <a:ext uri="{9D8B030D-6E8A-4147-A177-3AD203B41FA5}">
                      <a16:colId xmlns:a16="http://schemas.microsoft.com/office/drawing/2014/main" val="3771826245"/>
                    </a:ext>
                  </a:extLst>
                </a:gridCol>
                <a:gridCol w="329184">
                  <a:extLst>
                    <a:ext uri="{9D8B030D-6E8A-4147-A177-3AD203B41FA5}">
                      <a16:colId xmlns:a16="http://schemas.microsoft.com/office/drawing/2014/main" val="3773708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317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- 2019-02-27 14:14:01 </a:t>
                      </a:r>
                      <a:r>
                        <a:rPr kumimoji="0" lang="en-US" sz="1000" b="0" i="0" u="none" strike="noStrike" kern="1200" cap="none" spc="0" normalizeH="0" baseline="0" noProof="0">
                          <a:ln>
                            <a:noFill/>
                          </a:ln>
                          <a:solidFill>
                            <a:prstClr val="black"/>
                          </a:solidFill>
                          <a:effectLst/>
                          <a:uLnTx/>
                          <a:uFillTx/>
                          <a:latin typeface="+mn-lt"/>
                          <a:ea typeface="+mn-ea"/>
                          <a:cs typeface="+mn-cs"/>
                        </a:rPr>
                        <a:t> 
 The perfect combination of comfort and value. You're going to love where you're going in our #WestJet787 Premium cabin.
Photo via ace.yyc on Instagram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https://scontent.xx.fbcdn.net/v/t1.0-9/s720x720/53415064_10157192468683552_867314198126788608_o.jpg?_nc_cat=106&amp;_nc_ht=scontent.xx&amp;oh=00f9d4033a003cd33d43630537579ddb&amp;oe=5D0F1FFA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7293084"/>
                  </a:ext>
                </a:extLst>
              </a:tr>
            </a:tbl>
          </a:graphicData>
        </a:graphic>
      </p:graphicFrame>
      <p:sp>
        <p:nvSpPr>
          <p:cNvPr id="4" name="Text Placeholder 3">
            <a:extLst>
              <a:ext uri="{FF2B5EF4-FFF2-40B4-BE49-F238E27FC236}">
                <a16:creationId xmlns:a16="http://schemas.microsoft.com/office/drawing/2014/main" id="{1870A2C5-1383-4A8B-A1AE-973FB3A5CEFE}"/>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557561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D1C1C-E13D-4951-9ABD-17121638E525}"/>
              </a:ext>
            </a:extLst>
          </p:cNvPr>
          <p:cNvSpPr>
            <a:spLocks noGrp="1"/>
          </p:cNvSpPr>
          <p:nvPr>
            <p:ph type="title"/>
          </p:nvPr>
        </p:nvSpPr>
        <p:spPr/>
        <p:txBody>
          <a:bodyPr/>
          <a:lstStyle/>
          <a:p>
            <a:r>
              <a:rPr lang="en-US"/>
              <a:t>Top 5 | Airlines - 10 of 25</a:t>
            </a:r>
          </a:p>
        </p:txBody>
      </p:sp>
      <p:graphicFrame>
        <p:nvGraphicFramePr>
          <p:cNvPr id="5" name="Table Placeholder 4">
            <a:extLst>
              <a:ext uri="{FF2B5EF4-FFF2-40B4-BE49-F238E27FC236}">
                <a16:creationId xmlns:a16="http://schemas.microsoft.com/office/drawing/2014/main" id="{E2920EA9-3DD9-49A3-AE71-F64F9756876A}"/>
              </a:ext>
            </a:extLst>
          </p:cNvPr>
          <p:cNvGraphicFramePr>
            <a:graphicFrameLocks noGrp="1"/>
          </p:cNvGraphicFramePr>
          <p:nvPr>
            <p:ph type="tbl" sz="quarter" idx="13"/>
            <p:extLst>
              <p:ext uri="{D42A27DB-BD31-4B8C-83A1-F6EECF244321}">
                <p14:modId xmlns:p14="http://schemas.microsoft.com/office/powerpoint/2010/main" val="381220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9726185"/>
                    </a:ext>
                  </a:extLst>
                </a:gridCol>
                <a:gridCol w="905256">
                  <a:extLst>
                    <a:ext uri="{9D8B030D-6E8A-4147-A177-3AD203B41FA5}">
                      <a16:colId xmlns:a16="http://schemas.microsoft.com/office/drawing/2014/main" val="2396400943"/>
                    </a:ext>
                  </a:extLst>
                </a:gridCol>
                <a:gridCol w="329184">
                  <a:extLst>
                    <a:ext uri="{9D8B030D-6E8A-4147-A177-3AD203B41FA5}">
                      <a16:colId xmlns:a16="http://schemas.microsoft.com/office/drawing/2014/main" val="1995946828"/>
                    </a:ext>
                  </a:extLst>
                </a:gridCol>
                <a:gridCol w="329184">
                  <a:extLst>
                    <a:ext uri="{9D8B030D-6E8A-4147-A177-3AD203B41FA5}">
                      <a16:colId xmlns:a16="http://schemas.microsoft.com/office/drawing/2014/main" val="161214343"/>
                    </a:ext>
                  </a:extLst>
                </a:gridCol>
                <a:gridCol w="329184">
                  <a:extLst>
                    <a:ext uri="{9D8B030D-6E8A-4147-A177-3AD203B41FA5}">
                      <a16:colId xmlns:a16="http://schemas.microsoft.com/office/drawing/2014/main" val="359464950"/>
                    </a:ext>
                  </a:extLst>
                </a:gridCol>
                <a:gridCol w="329184">
                  <a:extLst>
                    <a:ext uri="{9D8B030D-6E8A-4147-A177-3AD203B41FA5}">
                      <a16:colId xmlns:a16="http://schemas.microsoft.com/office/drawing/2014/main" val="2731451790"/>
                    </a:ext>
                  </a:extLst>
                </a:gridCol>
                <a:gridCol w="329184">
                  <a:extLst>
                    <a:ext uri="{9D8B030D-6E8A-4147-A177-3AD203B41FA5}">
                      <a16:colId xmlns:a16="http://schemas.microsoft.com/office/drawing/2014/main" val="2979668691"/>
                    </a:ext>
                  </a:extLst>
                </a:gridCol>
                <a:gridCol w="329184">
                  <a:extLst>
                    <a:ext uri="{9D8B030D-6E8A-4147-A177-3AD203B41FA5}">
                      <a16:colId xmlns:a16="http://schemas.microsoft.com/office/drawing/2014/main" val="1603676718"/>
                    </a:ext>
                  </a:extLst>
                </a:gridCol>
                <a:gridCol w="329184">
                  <a:extLst>
                    <a:ext uri="{9D8B030D-6E8A-4147-A177-3AD203B41FA5}">
                      <a16:colId xmlns:a16="http://schemas.microsoft.com/office/drawing/2014/main" val="3296927768"/>
                    </a:ext>
                  </a:extLst>
                </a:gridCol>
                <a:gridCol w="329184">
                  <a:extLst>
                    <a:ext uri="{9D8B030D-6E8A-4147-A177-3AD203B41FA5}">
                      <a16:colId xmlns:a16="http://schemas.microsoft.com/office/drawing/2014/main" val="2815457355"/>
                    </a:ext>
                  </a:extLst>
                </a:gridCol>
                <a:gridCol w="329184">
                  <a:extLst>
                    <a:ext uri="{9D8B030D-6E8A-4147-A177-3AD203B41FA5}">
                      <a16:colId xmlns:a16="http://schemas.microsoft.com/office/drawing/2014/main" val="1416623178"/>
                    </a:ext>
                  </a:extLst>
                </a:gridCol>
                <a:gridCol w="329184">
                  <a:extLst>
                    <a:ext uri="{9D8B030D-6E8A-4147-A177-3AD203B41FA5}">
                      <a16:colId xmlns:a16="http://schemas.microsoft.com/office/drawing/2014/main" val="3419547922"/>
                    </a:ext>
                  </a:extLst>
                </a:gridCol>
                <a:gridCol w="329184">
                  <a:extLst>
                    <a:ext uri="{9D8B030D-6E8A-4147-A177-3AD203B41FA5}">
                      <a16:colId xmlns:a16="http://schemas.microsoft.com/office/drawing/2014/main" val="158383624"/>
                    </a:ext>
                  </a:extLst>
                </a:gridCol>
                <a:gridCol w="329184">
                  <a:extLst>
                    <a:ext uri="{9D8B030D-6E8A-4147-A177-3AD203B41FA5}">
                      <a16:colId xmlns:a16="http://schemas.microsoft.com/office/drawing/2014/main" val="3197859588"/>
                    </a:ext>
                  </a:extLst>
                </a:gridCol>
                <a:gridCol w="329184">
                  <a:extLst>
                    <a:ext uri="{9D8B030D-6E8A-4147-A177-3AD203B41FA5}">
                      <a16:colId xmlns:a16="http://schemas.microsoft.com/office/drawing/2014/main" val="418923329"/>
                    </a:ext>
                  </a:extLst>
                </a:gridCol>
                <a:gridCol w="329184">
                  <a:extLst>
                    <a:ext uri="{9D8B030D-6E8A-4147-A177-3AD203B41FA5}">
                      <a16:colId xmlns:a16="http://schemas.microsoft.com/office/drawing/2014/main" val="3477771052"/>
                    </a:ext>
                  </a:extLst>
                </a:gridCol>
                <a:gridCol w="329184">
                  <a:extLst>
                    <a:ext uri="{9D8B030D-6E8A-4147-A177-3AD203B41FA5}">
                      <a16:colId xmlns:a16="http://schemas.microsoft.com/office/drawing/2014/main" val="2008482992"/>
                    </a:ext>
                  </a:extLst>
                </a:gridCol>
                <a:gridCol w="329184">
                  <a:extLst>
                    <a:ext uri="{9D8B030D-6E8A-4147-A177-3AD203B41FA5}">
                      <a16:colId xmlns:a16="http://schemas.microsoft.com/office/drawing/2014/main" val="2735808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795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 Canada - 2019-02-27 23:25:50 </a:t>
                      </a:r>
                      <a:r>
                        <a:rPr kumimoji="0" lang="en-US" sz="1000" b="0" i="0" u="none" strike="noStrike" kern="1200" cap="none" spc="0" normalizeH="0" baseline="0" noProof="0">
                          <a:ln>
                            <a:noFill/>
                          </a:ln>
                          <a:solidFill>
                            <a:prstClr val="black"/>
                          </a:solidFill>
                          <a:effectLst/>
                          <a:uLnTx/>
                          <a:uFillTx/>
                          <a:latin typeface="+mn-lt"/>
                          <a:ea typeface="+mn-ea"/>
                          <a:cs typeface="+mn-cs"/>
                        </a:rPr>
                        <a:t> 
 Looking to check more places off your travel bucket list? Next winter, we'll be flying non-stop between Vancouver and Auckland 4x weekly, and between Montreal and São Paulo 3 times per week. We'll also be flying direct between Toronto and Quito, Ecuador on Air Canada Rouge!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26558881"/>
                  </a:ext>
                </a:extLst>
              </a:tr>
            </a:tbl>
          </a:graphicData>
        </a:graphic>
      </p:graphicFrame>
      <p:sp>
        <p:nvSpPr>
          <p:cNvPr id="4" name="Text Placeholder 3">
            <a:extLst>
              <a:ext uri="{FF2B5EF4-FFF2-40B4-BE49-F238E27FC236}">
                <a16:creationId xmlns:a16="http://schemas.microsoft.com/office/drawing/2014/main" id="{AFF98B98-845B-4084-9AB8-0F14DBF540D2}"/>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028207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1375A-F711-4C91-9A2B-07C20E04738D}"/>
              </a:ext>
            </a:extLst>
          </p:cNvPr>
          <p:cNvSpPr>
            <a:spLocks noGrp="1"/>
          </p:cNvSpPr>
          <p:nvPr>
            <p:ph type="title"/>
          </p:nvPr>
        </p:nvSpPr>
        <p:spPr/>
        <p:txBody>
          <a:bodyPr/>
          <a:lstStyle/>
          <a:p>
            <a:r>
              <a:rPr lang="en-US"/>
              <a:t>Top 5 | Airlines - 11 of 25</a:t>
            </a:r>
          </a:p>
        </p:txBody>
      </p:sp>
      <p:graphicFrame>
        <p:nvGraphicFramePr>
          <p:cNvPr id="5" name="Table Placeholder 4">
            <a:extLst>
              <a:ext uri="{FF2B5EF4-FFF2-40B4-BE49-F238E27FC236}">
                <a16:creationId xmlns:a16="http://schemas.microsoft.com/office/drawing/2014/main" id="{02BCB31A-6858-4EB7-96CF-AD129F532BC2}"/>
              </a:ext>
            </a:extLst>
          </p:cNvPr>
          <p:cNvGraphicFramePr>
            <a:graphicFrameLocks noGrp="1"/>
          </p:cNvGraphicFramePr>
          <p:nvPr>
            <p:ph type="tbl" sz="quarter" idx="13"/>
            <p:extLst>
              <p:ext uri="{D42A27DB-BD31-4B8C-83A1-F6EECF244321}">
                <p14:modId xmlns:p14="http://schemas.microsoft.com/office/powerpoint/2010/main" val="86754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6302847"/>
                    </a:ext>
                  </a:extLst>
                </a:gridCol>
                <a:gridCol w="905256">
                  <a:extLst>
                    <a:ext uri="{9D8B030D-6E8A-4147-A177-3AD203B41FA5}">
                      <a16:colId xmlns:a16="http://schemas.microsoft.com/office/drawing/2014/main" val="1691682592"/>
                    </a:ext>
                  </a:extLst>
                </a:gridCol>
                <a:gridCol w="329184">
                  <a:extLst>
                    <a:ext uri="{9D8B030D-6E8A-4147-A177-3AD203B41FA5}">
                      <a16:colId xmlns:a16="http://schemas.microsoft.com/office/drawing/2014/main" val="3867343765"/>
                    </a:ext>
                  </a:extLst>
                </a:gridCol>
                <a:gridCol w="329184">
                  <a:extLst>
                    <a:ext uri="{9D8B030D-6E8A-4147-A177-3AD203B41FA5}">
                      <a16:colId xmlns:a16="http://schemas.microsoft.com/office/drawing/2014/main" val="695954129"/>
                    </a:ext>
                  </a:extLst>
                </a:gridCol>
                <a:gridCol w="329184">
                  <a:extLst>
                    <a:ext uri="{9D8B030D-6E8A-4147-A177-3AD203B41FA5}">
                      <a16:colId xmlns:a16="http://schemas.microsoft.com/office/drawing/2014/main" val="1284992031"/>
                    </a:ext>
                  </a:extLst>
                </a:gridCol>
                <a:gridCol w="329184">
                  <a:extLst>
                    <a:ext uri="{9D8B030D-6E8A-4147-A177-3AD203B41FA5}">
                      <a16:colId xmlns:a16="http://schemas.microsoft.com/office/drawing/2014/main" val="2447706555"/>
                    </a:ext>
                  </a:extLst>
                </a:gridCol>
                <a:gridCol w="329184">
                  <a:extLst>
                    <a:ext uri="{9D8B030D-6E8A-4147-A177-3AD203B41FA5}">
                      <a16:colId xmlns:a16="http://schemas.microsoft.com/office/drawing/2014/main" val="3064938073"/>
                    </a:ext>
                  </a:extLst>
                </a:gridCol>
                <a:gridCol w="329184">
                  <a:extLst>
                    <a:ext uri="{9D8B030D-6E8A-4147-A177-3AD203B41FA5}">
                      <a16:colId xmlns:a16="http://schemas.microsoft.com/office/drawing/2014/main" val="952502473"/>
                    </a:ext>
                  </a:extLst>
                </a:gridCol>
                <a:gridCol w="329184">
                  <a:extLst>
                    <a:ext uri="{9D8B030D-6E8A-4147-A177-3AD203B41FA5}">
                      <a16:colId xmlns:a16="http://schemas.microsoft.com/office/drawing/2014/main" val="2563986496"/>
                    </a:ext>
                  </a:extLst>
                </a:gridCol>
                <a:gridCol w="329184">
                  <a:extLst>
                    <a:ext uri="{9D8B030D-6E8A-4147-A177-3AD203B41FA5}">
                      <a16:colId xmlns:a16="http://schemas.microsoft.com/office/drawing/2014/main" val="2973091655"/>
                    </a:ext>
                  </a:extLst>
                </a:gridCol>
                <a:gridCol w="329184">
                  <a:extLst>
                    <a:ext uri="{9D8B030D-6E8A-4147-A177-3AD203B41FA5}">
                      <a16:colId xmlns:a16="http://schemas.microsoft.com/office/drawing/2014/main" val="1981022949"/>
                    </a:ext>
                  </a:extLst>
                </a:gridCol>
                <a:gridCol w="329184">
                  <a:extLst>
                    <a:ext uri="{9D8B030D-6E8A-4147-A177-3AD203B41FA5}">
                      <a16:colId xmlns:a16="http://schemas.microsoft.com/office/drawing/2014/main" val="432448205"/>
                    </a:ext>
                  </a:extLst>
                </a:gridCol>
                <a:gridCol w="329184">
                  <a:extLst>
                    <a:ext uri="{9D8B030D-6E8A-4147-A177-3AD203B41FA5}">
                      <a16:colId xmlns:a16="http://schemas.microsoft.com/office/drawing/2014/main" val="1365579724"/>
                    </a:ext>
                  </a:extLst>
                </a:gridCol>
                <a:gridCol w="329184">
                  <a:extLst>
                    <a:ext uri="{9D8B030D-6E8A-4147-A177-3AD203B41FA5}">
                      <a16:colId xmlns:a16="http://schemas.microsoft.com/office/drawing/2014/main" val="809378151"/>
                    </a:ext>
                  </a:extLst>
                </a:gridCol>
                <a:gridCol w="329184">
                  <a:extLst>
                    <a:ext uri="{9D8B030D-6E8A-4147-A177-3AD203B41FA5}">
                      <a16:colId xmlns:a16="http://schemas.microsoft.com/office/drawing/2014/main" val="3309771176"/>
                    </a:ext>
                  </a:extLst>
                </a:gridCol>
                <a:gridCol w="329184">
                  <a:extLst>
                    <a:ext uri="{9D8B030D-6E8A-4147-A177-3AD203B41FA5}">
                      <a16:colId xmlns:a16="http://schemas.microsoft.com/office/drawing/2014/main" val="245642339"/>
                    </a:ext>
                  </a:extLst>
                </a:gridCol>
                <a:gridCol w="329184">
                  <a:extLst>
                    <a:ext uri="{9D8B030D-6E8A-4147-A177-3AD203B41FA5}">
                      <a16:colId xmlns:a16="http://schemas.microsoft.com/office/drawing/2014/main" val="3972575282"/>
                    </a:ext>
                  </a:extLst>
                </a:gridCol>
                <a:gridCol w="329184">
                  <a:extLst>
                    <a:ext uri="{9D8B030D-6E8A-4147-A177-3AD203B41FA5}">
                      <a16:colId xmlns:a16="http://schemas.microsoft.com/office/drawing/2014/main" val="41675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685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 Canada - 2019-02-28 16:57:42 </a:t>
                      </a:r>
                      <a:r>
                        <a:rPr kumimoji="0" lang="en-US" sz="1000" b="0" i="0" u="none" strike="noStrike" kern="1200" cap="none" spc="0" normalizeH="0" baseline="0" noProof="0">
                          <a:ln>
                            <a:noFill/>
                          </a:ln>
                          <a:solidFill>
                            <a:prstClr val="black"/>
                          </a:solidFill>
                          <a:effectLst/>
                          <a:uLnTx/>
                          <a:uFillTx/>
                          <a:latin typeface="+mn-lt"/>
                          <a:ea typeface="+mn-ea"/>
                          <a:cs typeface="+mn-cs"/>
                        </a:rPr>
                        <a:t> 
 Planning for the un-planned: Whether it’s a medical emergency or a mechanical issue, our team in St John’s stand ready to jump into action and help out all airlines that divert in need of assistance. #ACMedia Find out more: https://www.aircanada.com/ca/en/aco/home/about/media/media-features/diversions-in-st-john.html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https://scontent.xx.fbcdn.net/v/t1.0-9/q82/s720x720/53294723_2194979500549933_4270989013277474816_o.jpg?_nc_cat=111&amp;_nc_ht=scontent.xx&amp;oh=5deac0960a8a76a20480f4cc6a34ece4&amp;oe=5D0D0148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66724475"/>
                  </a:ext>
                </a:extLst>
              </a:tr>
            </a:tbl>
          </a:graphicData>
        </a:graphic>
      </p:graphicFrame>
      <p:sp>
        <p:nvSpPr>
          <p:cNvPr id="4" name="Text Placeholder 3">
            <a:extLst>
              <a:ext uri="{FF2B5EF4-FFF2-40B4-BE49-F238E27FC236}">
                <a16:creationId xmlns:a16="http://schemas.microsoft.com/office/drawing/2014/main" id="{69D38785-F803-46F3-903D-7A4AF87186C8}"/>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039210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A62C-5789-4236-8921-4C61F877B46E}"/>
              </a:ext>
            </a:extLst>
          </p:cNvPr>
          <p:cNvSpPr>
            <a:spLocks noGrp="1"/>
          </p:cNvSpPr>
          <p:nvPr>
            <p:ph type="title"/>
          </p:nvPr>
        </p:nvSpPr>
        <p:spPr/>
        <p:txBody>
          <a:bodyPr/>
          <a:lstStyle/>
          <a:p>
            <a:r>
              <a:rPr lang="en-US"/>
              <a:t>Top 5 | Airlines - 12 of 25</a:t>
            </a:r>
          </a:p>
        </p:txBody>
      </p:sp>
      <p:graphicFrame>
        <p:nvGraphicFramePr>
          <p:cNvPr id="5" name="Table Placeholder 4">
            <a:extLst>
              <a:ext uri="{FF2B5EF4-FFF2-40B4-BE49-F238E27FC236}">
                <a16:creationId xmlns:a16="http://schemas.microsoft.com/office/drawing/2014/main" id="{EBACB3F1-C338-41A9-AB77-109190DAAFBE}"/>
              </a:ext>
            </a:extLst>
          </p:cNvPr>
          <p:cNvGraphicFramePr>
            <a:graphicFrameLocks noGrp="1"/>
          </p:cNvGraphicFramePr>
          <p:nvPr>
            <p:ph type="tbl" sz="quarter" idx="13"/>
            <p:extLst>
              <p:ext uri="{D42A27DB-BD31-4B8C-83A1-F6EECF244321}">
                <p14:modId xmlns:p14="http://schemas.microsoft.com/office/powerpoint/2010/main" val="428139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0305488"/>
                    </a:ext>
                  </a:extLst>
                </a:gridCol>
                <a:gridCol w="905256">
                  <a:extLst>
                    <a:ext uri="{9D8B030D-6E8A-4147-A177-3AD203B41FA5}">
                      <a16:colId xmlns:a16="http://schemas.microsoft.com/office/drawing/2014/main" val="2540032459"/>
                    </a:ext>
                  </a:extLst>
                </a:gridCol>
                <a:gridCol w="329184">
                  <a:extLst>
                    <a:ext uri="{9D8B030D-6E8A-4147-A177-3AD203B41FA5}">
                      <a16:colId xmlns:a16="http://schemas.microsoft.com/office/drawing/2014/main" val="2970109092"/>
                    </a:ext>
                  </a:extLst>
                </a:gridCol>
                <a:gridCol w="329184">
                  <a:extLst>
                    <a:ext uri="{9D8B030D-6E8A-4147-A177-3AD203B41FA5}">
                      <a16:colId xmlns:a16="http://schemas.microsoft.com/office/drawing/2014/main" val="475694322"/>
                    </a:ext>
                  </a:extLst>
                </a:gridCol>
                <a:gridCol w="329184">
                  <a:extLst>
                    <a:ext uri="{9D8B030D-6E8A-4147-A177-3AD203B41FA5}">
                      <a16:colId xmlns:a16="http://schemas.microsoft.com/office/drawing/2014/main" val="3059792101"/>
                    </a:ext>
                  </a:extLst>
                </a:gridCol>
                <a:gridCol w="329184">
                  <a:extLst>
                    <a:ext uri="{9D8B030D-6E8A-4147-A177-3AD203B41FA5}">
                      <a16:colId xmlns:a16="http://schemas.microsoft.com/office/drawing/2014/main" val="3114382396"/>
                    </a:ext>
                  </a:extLst>
                </a:gridCol>
                <a:gridCol w="329184">
                  <a:extLst>
                    <a:ext uri="{9D8B030D-6E8A-4147-A177-3AD203B41FA5}">
                      <a16:colId xmlns:a16="http://schemas.microsoft.com/office/drawing/2014/main" val="1478514358"/>
                    </a:ext>
                  </a:extLst>
                </a:gridCol>
                <a:gridCol w="329184">
                  <a:extLst>
                    <a:ext uri="{9D8B030D-6E8A-4147-A177-3AD203B41FA5}">
                      <a16:colId xmlns:a16="http://schemas.microsoft.com/office/drawing/2014/main" val="3125437532"/>
                    </a:ext>
                  </a:extLst>
                </a:gridCol>
                <a:gridCol w="329184">
                  <a:extLst>
                    <a:ext uri="{9D8B030D-6E8A-4147-A177-3AD203B41FA5}">
                      <a16:colId xmlns:a16="http://schemas.microsoft.com/office/drawing/2014/main" val="1865927065"/>
                    </a:ext>
                  </a:extLst>
                </a:gridCol>
                <a:gridCol w="329184">
                  <a:extLst>
                    <a:ext uri="{9D8B030D-6E8A-4147-A177-3AD203B41FA5}">
                      <a16:colId xmlns:a16="http://schemas.microsoft.com/office/drawing/2014/main" val="2745482203"/>
                    </a:ext>
                  </a:extLst>
                </a:gridCol>
                <a:gridCol w="329184">
                  <a:extLst>
                    <a:ext uri="{9D8B030D-6E8A-4147-A177-3AD203B41FA5}">
                      <a16:colId xmlns:a16="http://schemas.microsoft.com/office/drawing/2014/main" val="4022066182"/>
                    </a:ext>
                  </a:extLst>
                </a:gridCol>
                <a:gridCol w="329184">
                  <a:extLst>
                    <a:ext uri="{9D8B030D-6E8A-4147-A177-3AD203B41FA5}">
                      <a16:colId xmlns:a16="http://schemas.microsoft.com/office/drawing/2014/main" val="201338717"/>
                    </a:ext>
                  </a:extLst>
                </a:gridCol>
                <a:gridCol w="329184">
                  <a:extLst>
                    <a:ext uri="{9D8B030D-6E8A-4147-A177-3AD203B41FA5}">
                      <a16:colId xmlns:a16="http://schemas.microsoft.com/office/drawing/2014/main" val="484651937"/>
                    </a:ext>
                  </a:extLst>
                </a:gridCol>
                <a:gridCol w="329184">
                  <a:extLst>
                    <a:ext uri="{9D8B030D-6E8A-4147-A177-3AD203B41FA5}">
                      <a16:colId xmlns:a16="http://schemas.microsoft.com/office/drawing/2014/main" val="3455593324"/>
                    </a:ext>
                  </a:extLst>
                </a:gridCol>
                <a:gridCol w="329184">
                  <a:extLst>
                    <a:ext uri="{9D8B030D-6E8A-4147-A177-3AD203B41FA5}">
                      <a16:colId xmlns:a16="http://schemas.microsoft.com/office/drawing/2014/main" val="2618171547"/>
                    </a:ext>
                  </a:extLst>
                </a:gridCol>
                <a:gridCol w="329184">
                  <a:extLst>
                    <a:ext uri="{9D8B030D-6E8A-4147-A177-3AD203B41FA5}">
                      <a16:colId xmlns:a16="http://schemas.microsoft.com/office/drawing/2014/main" val="2407313913"/>
                    </a:ext>
                  </a:extLst>
                </a:gridCol>
                <a:gridCol w="329184">
                  <a:extLst>
                    <a:ext uri="{9D8B030D-6E8A-4147-A177-3AD203B41FA5}">
                      <a16:colId xmlns:a16="http://schemas.microsoft.com/office/drawing/2014/main" val="728903582"/>
                    </a:ext>
                  </a:extLst>
                </a:gridCol>
                <a:gridCol w="329184">
                  <a:extLst>
                    <a:ext uri="{9D8B030D-6E8A-4147-A177-3AD203B41FA5}">
                      <a16:colId xmlns:a16="http://schemas.microsoft.com/office/drawing/2014/main" val="3558499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897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- 2019-02-26 14:48:00 </a:t>
                      </a:r>
                      <a:r>
                        <a:rPr kumimoji="0" lang="en-US" sz="1000" b="0" i="0" u="none" strike="noStrike" kern="1200" cap="none" spc="0" normalizeH="0" baseline="0" noProof="0">
                          <a:ln>
                            <a:noFill/>
                          </a:ln>
                          <a:solidFill>
                            <a:prstClr val="black"/>
                          </a:solidFill>
                          <a:effectLst/>
                          <a:uLnTx/>
                          <a:uFillTx/>
                          <a:latin typeface="+mn-lt"/>
                          <a:ea typeface="+mn-ea"/>
                          <a:cs typeface="+mn-cs"/>
                        </a:rPr>
                        <a:t> 
 Sometimes it doesn't matter where you are but who you're with. 
Photo via jennexplores on Instagram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https://scontent.xx.fbcdn.net/v/t1.0-9/s720x720/53317876_10157190217473552_6233902583535108096_o.jpg?_nc_cat=103&amp;_nc_ht=scontent.xx&amp;oh=c83f236229a04c1a3ff127438830d1c4&amp;oe=5D1501C4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1259407"/>
                  </a:ext>
                </a:extLst>
              </a:tr>
            </a:tbl>
          </a:graphicData>
        </a:graphic>
      </p:graphicFrame>
      <p:sp>
        <p:nvSpPr>
          <p:cNvPr id="4" name="Text Placeholder 3">
            <a:extLst>
              <a:ext uri="{FF2B5EF4-FFF2-40B4-BE49-F238E27FC236}">
                <a16:creationId xmlns:a16="http://schemas.microsoft.com/office/drawing/2014/main" id="{CB1FE6BE-F11C-4A06-B63B-6EF06E6D2227}"/>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36923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C2A07-43CE-4510-9BE1-4CE1EDBB5FA6}"/>
              </a:ext>
            </a:extLst>
          </p:cNvPr>
          <p:cNvSpPr>
            <a:spLocks noGrp="1"/>
          </p:cNvSpPr>
          <p:nvPr>
            <p:ph type="title"/>
          </p:nvPr>
        </p:nvSpPr>
        <p:spPr/>
        <p:txBody>
          <a:bodyPr/>
          <a:lstStyle/>
          <a:p>
            <a:r>
              <a:rPr lang="en-US"/>
              <a:t>Top 5 | Airlines - 13 of 25</a:t>
            </a:r>
          </a:p>
        </p:txBody>
      </p:sp>
      <p:graphicFrame>
        <p:nvGraphicFramePr>
          <p:cNvPr id="5" name="Table Placeholder 4">
            <a:extLst>
              <a:ext uri="{FF2B5EF4-FFF2-40B4-BE49-F238E27FC236}">
                <a16:creationId xmlns:a16="http://schemas.microsoft.com/office/drawing/2014/main" id="{91BA11B9-2C9F-4832-9438-A76AFD413EE1}"/>
              </a:ext>
            </a:extLst>
          </p:cNvPr>
          <p:cNvGraphicFramePr>
            <a:graphicFrameLocks noGrp="1"/>
          </p:cNvGraphicFramePr>
          <p:nvPr>
            <p:ph type="tbl" sz="quarter" idx="13"/>
            <p:extLst>
              <p:ext uri="{D42A27DB-BD31-4B8C-83A1-F6EECF244321}">
                <p14:modId xmlns:p14="http://schemas.microsoft.com/office/powerpoint/2010/main" val="489157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2054149"/>
                    </a:ext>
                  </a:extLst>
                </a:gridCol>
                <a:gridCol w="905256">
                  <a:extLst>
                    <a:ext uri="{9D8B030D-6E8A-4147-A177-3AD203B41FA5}">
                      <a16:colId xmlns:a16="http://schemas.microsoft.com/office/drawing/2014/main" val="1612287257"/>
                    </a:ext>
                  </a:extLst>
                </a:gridCol>
                <a:gridCol w="329184">
                  <a:extLst>
                    <a:ext uri="{9D8B030D-6E8A-4147-A177-3AD203B41FA5}">
                      <a16:colId xmlns:a16="http://schemas.microsoft.com/office/drawing/2014/main" val="758504738"/>
                    </a:ext>
                  </a:extLst>
                </a:gridCol>
                <a:gridCol w="329184">
                  <a:extLst>
                    <a:ext uri="{9D8B030D-6E8A-4147-A177-3AD203B41FA5}">
                      <a16:colId xmlns:a16="http://schemas.microsoft.com/office/drawing/2014/main" val="3813562639"/>
                    </a:ext>
                  </a:extLst>
                </a:gridCol>
                <a:gridCol w="329184">
                  <a:extLst>
                    <a:ext uri="{9D8B030D-6E8A-4147-A177-3AD203B41FA5}">
                      <a16:colId xmlns:a16="http://schemas.microsoft.com/office/drawing/2014/main" val="1220178301"/>
                    </a:ext>
                  </a:extLst>
                </a:gridCol>
                <a:gridCol w="329184">
                  <a:extLst>
                    <a:ext uri="{9D8B030D-6E8A-4147-A177-3AD203B41FA5}">
                      <a16:colId xmlns:a16="http://schemas.microsoft.com/office/drawing/2014/main" val="3484959728"/>
                    </a:ext>
                  </a:extLst>
                </a:gridCol>
                <a:gridCol w="329184">
                  <a:extLst>
                    <a:ext uri="{9D8B030D-6E8A-4147-A177-3AD203B41FA5}">
                      <a16:colId xmlns:a16="http://schemas.microsoft.com/office/drawing/2014/main" val="2395383720"/>
                    </a:ext>
                  </a:extLst>
                </a:gridCol>
                <a:gridCol w="329184">
                  <a:extLst>
                    <a:ext uri="{9D8B030D-6E8A-4147-A177-3AD203B41FA5}">
                      <a16:colId xmlns:a16="http://schemas.microsoft.com/office/drawing/2014/main" val="520207546"/>
                    </a:ext>
                  </a:extLst>
                </a:gridCol>
                <a:gridCol w="329184">
                  <a:extLst>
                    <a:ext uri="{9D8B030D-6E8A-4147-A177-3AD203B41FA5}">
                      <a16:colId xmlns:a16="http://schemas.microsoft.com/office/drawing/2014/main" val="1284786415"/>
                    </a:ext>
                  </a:extLst>
                </a:gridCol>
                <a:gridCol w="329184">
                  <a:extLst>
                    <a:ext uri="{9D8B030D-6E8A-4147-A177-3AD203B41FA5}">
                      <a16:colId xmlns:a16="http://schemas.microsoft.com/office/drawing/2014/main" val="2044844499"/>
                    </a:ext>
                  </a:extLst>
                </a:gridCol>
                <a:gridCol w="329184">
                  <a:extLst>
                    <a:ext uri="{9D8B030D-6E8A-4147-A177-3AD203B41FA5}">
                      <a16:colId xmlns:a16="http://schemas.microsoft.com/office/drawing/2014/main" val="2012826555"/>
                    </a:ext>
                  </a:extLst>
                </a:gridCol>
                <a:gridCol w="329184">
                  <a:extLst>
                    <a:ext uri="{9D8B030D-6E8A-4147-A177-3AD203B41FA5}">
                      <a16:colId xmlns:a16="http://schemas.microsoft.com/office/drawing/2014/main" val="3264761547"/>
                    </a:ext>
                  </a:extLst>
                </a:gridCol>
                <a:gridCol w="329184">
                  <a:extLst>
                    <a:ext uri="{9D8B030D-6E8A-4147-A177-3AD203B41FA5}">
                      <a16:colId xmlns:a16="http://schemas.microsoft.com/office/drawing/2014/main" val="2755785531"/>
                    </a:ext>
                  </a:extLst>
                </a:gridCol>
                <a:gridCol w="329184">
                  <a:extLst>
                    <a:ext uri="{9D8B030D-6E8A-4147-A177-3AD203B41FA5}">
                      <a16:colId xmlns:a16="http://schemas.microsoft.com/office/drawing/2014/main" val="2572015751"/>
                    </a:ext>
                  </a:extLst>
                </a:gridCol>
                <a:gridCol w="329184">
                  <a:extLst>
                    <a:ext uri="{9D8B030D-6E8A-4147-A177-3AD203B41FA5}">
                      <a16:colId xmlns:a16="http://schemas.microsoft.com/office/drawing/2014/main" val="1240040652"/>
                    </a:ext>
                  </a:extLst>
                </a:gridCol>
                <a:gridCol w="329184">
                  <a:extLst>
                    <a:ext uri="{9D8B030D-6E8A-4147-A177-3AD203B41FA5}">
                      <a16:colId xmlns:a16="http://schemas.microsoft.com/office/drawing/2014/main" val="4201028657"/>
                    </a:ext>
                  </a:extLst>
                </a:gridCol>
                <a:gridCol w="329184">
                  <a:extLst>
                    <a:ext uri="{9D8B030D-6E8A-4147-A177-3AD203B41FA5}">
                      <a16:colId xmlns:a16="http://schemas.microsoft.com/office/drawing/2014/main" val="1877846650"/>
                    </a:ext>
                  </a:extLst>
                </a:gridCol>
                <a:gridCol w="329184">
                  <a:extLst>
                    <a:ext uri="{9D8B030D-6E8A-4147-A177-3AD203B41FA5}">
                      <a16:colId xmlns:a16="http://schemas.microsoft.com/office/drawing/2014/main" val="2797152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941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- 2019-02-22 14:04:01 </a:t>
                      </a:r>
                      <a:r>
                        <a:rPr kumimoji="0" lang="en-US" sz="1000" b="0" i="0" u="none" strike="noStrike" kern="1200" cap="none" spc="0" normalizeH="0" baseline="0" noProof="0">
                          <a:ln>
                            <a:noFill/>
                          </a:ln>
                          <a:solidFill>
                            <a:prstClr val="black"/>
                          </a:solidFill>
                          <a:effectLst/>
                          <a:uLnTx/>
                          <a:uFillTx/>
                          <a:latin typeface="+mn-lt"/>
                          <a:ea typeface="+mn-ea"/>
                          <a:cs typeface="+mn-cs"/>
                        </a:rPr>
                        <a:t> 
 Montego Bay has it all — white sand beaches, endless sunshine, distinctive cuisine and a laid-back, reggae-splashed culture steeped in history. http://fly.ws/QQ7pQx
Photo via friedacornejo on Instagram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https://scontent.xx.fbcdn.net/v/t1.0-9/s720x720/52762301_10157180041793552_7837968870253002752_o.jpg?_nc_cat=107&amp;_nc_ht=scontent.xx&amp;oh=9b5fe647837144a320b2e2208cc35b6f&amp;oe=5D189E97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9480008"/>
                  </a:ext>
                </a:extLst>
              </a:tr>
            </a:tbl>
          </a:graphicData>
        </a:graphic>
      </p:graphicFrame>
      <p:sp>
        <p:nvSpPr>
          <p:cNvPr id="4" name="Text Placeholder 3">
            <a:extLst>
              <a:ext uri="{FF2B5EF4-FFF2-40B4-BE49-F238E27FC236}">
                <a16:creationId xmlns:a16="http://schemas.microsoft.com/office/drawing/2014/main" id="{06E800A1-66C0-4F17-8267-910239500DDB}"/>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650593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1602F-CE3D-4E9E-901D-EF59DCCC23DE}"/>
              </a:ext>
            </a:extLst>
          </p:cNvPr>
          <p:cNvSpPr>
            <a:spLocks noGrp="1"/>
          </p:cNvSpPr>
          <p:nvPr>
            <p:ph type="title"/>
          </p:nvPr>
        </p:nvSpPr>
        <p:spPr/>
        <p:txBody>
          <a:bodyPr/>
          <a:lstStyle/>
          <a:p>
            <a:r>
              <a:rPr lang="en-US"/>
              <a:t>Top 5 | Airlines - 14 of 25</a:t>
            </a:r>
          </a:p>
        </p:txBody>
      </p:sp>
      <p:graphicFrame>
        <p:nvGraphicFramePr>
          <p:cNvPr id="5" name="Table Placeholder 4">
            <a:extLst>
              <a:ext uri="{FF2B5EF4-FFF2-40B4-BE49-F238E27FC236}">
                <a16:creationId xmlns:a16="http://schemas.microsoft.com/office/drawing/2014/main" id="{0DB42637-7985-472E-883F-A1CDE21952FD}"/>
              </a:ext>
            </a:extLst>
          </p:cNvPr>
          <p:cNvGraphicFramePr>
            <a:graphicFrameLocks noGrp="1"/>
          </p:cNvGraphicFramePr>
          <p:nvPr>
            <p:ph type="tbl" sz="quarter" idx="13"/>
            <p:extLst>
              <p:ext uri="{D42A27DB-BD31-4B8C-83A1-F6EECF244321}">
                <p14:modId xmlns:p14="http://schemas.microsoft.com/office/powerpoint/2010/main" val="96817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3215938"/>
                    </a:ext>
                  </a:extLst>
                </a:gridCol>
                <a:gridCol w="905256">
                  <a:extLst>
                    <a:ext uri="{9D8B030D-6E8A-4147-A177-3AD203B41FA5}">
                      <a16:colId xmlns:a16="http://schemas.microsoft.com/office/drawing/2014/main" val="1638594851"/>
                    </a:ext>
                  </a:extLst>
                </a:gridCol>
                <a:gridCol w="329184">
                  <a:extLst>
                    <a:ext uri="{9D8B030D-6E8A-4147-A177-3AD203B41FA5}">
                      <a16:colId xmlns:a16="http://schemas.microsoft.com/office/drawing/2014/main" val="3351613974"/>
                    </a:ext>
                  </a:extLst>
                </a:gridCol>
                <a:gridCol w="329184">
                  <a:extLst>
                    <a:ext uri="{9D8B030D-6E8A-4147-A177-3AD203B41FA5}">
                      <a16:colId xmlns:a16="http://schemas.microsoft.com/office/drawing/2014/main" val="2910419417"/>
                    </a:ext>
                  </a:extLst>
                </a:gridCol>
                <a:gridCol w="329184">
                  <a:extLst>
                    <a:ext uri="{9D8B030D-6E8A-4147-A177-3AD203B41FA5}">
                      <a16:colId xmlns:a16="http://schemas.microsoft.com/office/drawing/2014/main" val="2477542003"/>
                    </a:ext>
                  </a:extLst>
                </a:gridCol>
                <a:gridCol w="329184">
                  <a:extLst>
                    <a:ext uri="{9D8B030D-6E8A-4147-A177-3AD203B41FA5}">
                      <a16:colId xmlns:a16="http://schemas.microsoft.com/office/drawing/2014/main" val="323026759"/>
                    </a:ext>
                  </a:extLst>
                </a:gridCol>
                <a:gridCol w="329184">
                  <a:extLst>
                    <a:ext uri="{9D8B030D-6E8A-4147-A177-3AD203B41FA5}">
                      <a16:colId xmlns:a16="http://schemas.microsoft.com/office/drawing/2014/main" val="3059244126"/>
                    </a:ext>
                  </a:extLst>
                </a:gridCol>
                <a:gridCol w="329184">
                  <a:extLst>
                    <a:ext uri="{9D8B030D-6E8A-4147-A177-3AD203B41FA5}">
                      <a16:colId xmlns:a16="http://schemas.microsoft.com/office/drawing/2014/main" val="309088703"/>
                    </a:ext>
                  </a:extLst>
                </a:gridCol>
                <a:gridCol w="329184">
                  <a:extLst>
                    <a:ext uri="{9D8B030D-6E8A-4147-A177-3AD203B41FA5}">
                      <a16:colId xmlns:a16="http://schemas.microsoft.com/office/drawing/2014/main" val="3850616232"/>
                    </a:ext>
                  </a:extLst>
                </a:gridCol>
                <a:gridCol w="329184">
                  <a:extLst>
                    <a:ext uri="{9D8B030D-6E8A-4147-A177-3AD203B41FA5}">
                      <a16:colId xmlns:a16="http://schemas.microsoft.com/office/drawing/2014/main" val="3522577416"/>
                    </a:ext>
                  </a:extLst>
                </a:gridCol>
                <a:gridCol w="329184">
                  <a:extLst>
                    <a:ext uri="{9D8B030D-6E8A-4147-A177-3AD203B41FA5}">
                      <a16:colId xmlns:a16="http://schemas.microsoft.com/office/drawing/2014/main" val="4229702034"/>
                    </a:ext>
                  </a:extLst>
                </a:gridCol>
                <a:gridCol w="329184">
                  <a:extLst>
                    <a:ext uri="{9D8B030D-6E8A-4147-A177-3AD203B41FA5}">
                      <a16:colId xmlns:a16="http://schemas.microsoft.com/office/drawing/2014/main" val="3860374322"/>
                    </a:ext>
                  </a:extLst>
                </a:gridCol>
                <a:gridCol w="329184">
                  <a:extLst>
                    <a:ext uri="{9D8B030D-6E8A-4147-A177-3AD203B41FA5}">
                      <a16:colId xmlns:a16="http://schemas.microsoft.com/office/drawing/2014/main" val="181051162"/>
                    </a:ext>
                  </a:extLst>
                </a:gridCol>
                <a:gridCol w="329184">
                  <a:extLst>
                    <a:ext uri="{9D8B030D-6E8A-4147-A177-3AD203B41FA5}">
                      <a16:colId xmlns:a16="http://schemas.microsoft.com/office/drawing/2014/main" val="1656646045"/>
                    </a:ext>
                  </a:extLst>
                </a:gridCol>
                <a:gridCol w="329184">
                  <a:extLst>
                    <a:ext uri="{9D8B030D-6E8A-4147-A177-3AD203B41FA5}">
                      <a16:colId xmlns:a16="http://schemas.microsoft.com/office/drawing/2014/main" val="248192519"/>
                    </a:ext>
                  </a:extLst>
                </a:gridCol>
                <a:gridCol w="329184">
                  <a:extLst>
                    <a:ext uri="{9D8B030D-6E8A-4147-A177-3AD203B41FA5}">
                      <a16:colId xmlns:a16="http://schemas.microsoft.com/office/drawing/2014/main" val="1616442889"/>
                    </a:ext>
                  </a:extLst>
                </a:gridCol>
                <a:gridCol w="329184">
                  <a:extLst>
                    <a:ext uri="{9D8B030D-6E8A-4147-A177-3AD203B41FA5}">
                      <a16:colId xmlns:a16="http://schemas.microsoft.com/office/drawing/2014/main" val="2130266300"/>
                    </a:ext>
                  </a:extLst>
                </a:gridCol>
                <a:gridCol w="329184">
                  <a:extLst>
                    <a:ext uri="{9D8B030D-6E8A-4147-A177-3AD203B41FA5}">
                      <a16:colId xmlns:a16="http://schemas.microsoft.com/office/drawing/2014/main" val="80773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776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 Canada - 2019-02-26 23:02:40 </a:t>
                      </a:r>
                      <a:r>
                        <a:rPr kumimoji="0" lang="en-US" sz="1000" b="0" i="0" u="none" strike="noStrike" kern="1200" cap="none" spc="0" normalizeH="0" baseline="0" noProof="0">
                          <a:ln>
                            <a:noFill/>
                          </a:ln>
                          <a:solidFill>
                            <a:prstClr val="black"/>
                          </a:solidFill>
                          <a:effectLst/>
                          <a:uLnTx/>
                          <a:uFillTx/>
                          <a:latin typeface="+mn-lt"/>
                          <a:ea typeface="+mn-ea"/>
                          <a:cs typeface="+mn-cs"/>
                        </a:rPr>
                        <a:t> 
 This year, the Grand Canyon is celebrating 100 years as a national park (but we don’t think it looks a day over 25 😉). It’s also the perfect day trip from Phoenix — fly there via Vancouver, Calgary, Toronto and Montreal. #traveltuesday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https://scontent.xx.fbcdn.net/v/t1.0-9/q82/s720x720/52859385_2192557300792153_4182017219552608256_o.jpg?_nc_cat=104&amp;_nc_ht=scontent.xx&amp;oh=95bc140dc04709c36ac6893072c6690c&amp;oe=5D14C82A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0611057"/>
                  </a:ext>
                </a:extLst>
              </a:tr>
            </a:tbl>
          </a:graphicData>
        </a:graphic>
      </p:graphicFrame>
      <p:sp>
        <p:nvSpPr>
          <p:cNvPr id="4" name="Text Placeholder 3">
            <a:extLst>
              <a:ext uri="{FF2B5EF4-FFF2-40B4-BE49-F238E27FC236}">
                <a16:creationId xmlns:a16="http://schemas.microsoft.com/office/drawing/2014/main" id="{E202DCC6-9E0C-45BA-B78D-585BFCFFF385}"/>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508699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2481-51B5-4DE7-882D-1BE9CECBD40C}"/>
              </a:ext>
            </a:extLst>
          </p:cNvPr>
          <p:cNvSpPr>
            <a:spLocks noGrp="1"/>
          </p:cNvSpPr>
          <p:nvPr>
            <p:ph type="title"/>
          </p:nvPr>
        </p:nvSpPr>
        <p:spPr/>
        <p:txBody>
          <a:bodyPr/>
          <a:lstStyle/>
          <a:p>
            <a:r>
              <a:rPr lang="en-US"/>
              <a:t>Top 5 | Airlines - 15 of 25</a:t>
            </a:r>
          </a:p>
        </p:txBody>
      </p:sp>
      <p:graphicFrame>
        <p:nvGraphicFramePr>
          <p:cNvPr id="5" name="Table Placeholder 4">
            <a:extLst>
              <a:ext uri="{FF2B5EF4-FFF2-40B4-BE49-F238E27FC236}">
                <a16:creationId xmlns:a16="http://schemas.microsoft.com/office/drawing/2014/main" id="{8F624DFF-5B7B-403C-BD11-9EAF1575DE5C}"/>
              </a:ext>
            </a:extLst>
          </p:cNvPr>
          <p:cNvGraphicFramePr>
            <a:graphicFrameLocks noGrp="1"/>
          </p:cNvGraphicFramePr>
          <p:nvPr>
            <p:ph type="tbl" sz="quarter" idx="13"/>
            <p:extLst>
              <p:ext uri="{D42A27DB-BD31-4B8C-83A1-F6EECF244321}">
                <p14:modId xmlns:p14="http://schemas.microsoft.com/office/powerpoint/2010/main" val="913687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0188710"/>
                    </a:ext>
                  </a:extLst>
                </a:gridCol>
                <a:gridCol w="905256">
                  <a:extLst>
                    <a:ext uri="{9D8B030D-6E8A-4147-A177-3AD203B41FA5}">
                      <a16:colId xmlns:a16="http://schemas.microsoft.com/office/drawing/2014/main" val="3399486942"/>
                    </a:ext>
                  </a:extLst>
                </a:gridCol>
                <a:gridCol w="329184">
                  <a:extLst>
                    <a:ext uri="{9D8B030D-6E8A-4147-A177-3AD203B41FA5}">
                      <a16:colId xmlns:a16="http://schemas.microsoft.com/office/drawing/2014/main" val="909210677"/>
                    </a:ext>
                  </a:extLst>
                </a:gridCol>
                <a:gridCol w="329184">
                  <a:extLst>
                    <a:ext uri="{9D8B030D-6E8A-4147-A177-3AD203B41FA5}">
                      <a16:colId xmlns:a16="http://schemas.microsoft.com/office/drawing/2014/main" val="1057324297"/>
                    </a:ext>
                  </a:extLst>
                </a:gridCol>
                <a:gridCol w="329184">
                  <a:extLst>
                    <a:ext uri="{9D8B030D-6E8A-4147-A177-3AD203B41FA5}">
                      <a16:colId xmlns:a16="http://schemas.microsoft.com/office/drawing/2014/main" val="3123712603"/>
                    </a:ext>
                  </a:extLst>
                </a:gridCol>
                <a:gridCol w="329184">
                  <a:extLst>
                    <a:ext uri="{9D8B030D-6E8A-4147-A177-3AD203B41FA5}">
                      <a16:colId xmlns:a16="http://schemas.microsoft.com/office/drawing/2014/main" val="3943940519"/>
                    </a:ext>
                  </a:extLst>
                </a:gridCol>
                <a:gridCol w="329184">
                  <a:extLst>
                    <a:ext uri="{9D8B030D-6E8A-4147-A177-3AD203B41FA5}">
                      <a16:colId xmlns:a16="http://schemas.microsoft.com/office/drawing/2014/main" val="1235213040"/>
                    </a:ext>
                  </a:extLst>
                </a:gridCol>
                <a:gridCol w="329184">
                  <a:extLst>
                    <a:ext uri="{9D8B030D-6E8A-4147-A177-3AD203B41FA5}">
                      <a16:colId xmlns:a16="http://schemas.microsoft.com/office/drawing/2014/main" val="2664019280"/>
                    </a:ext>
                  </a:extLst>
                </a:gridCol>
                <a:gridCol w="329184">
                  <a:extLst>
                    <a:ext uri="{9D8B030D-6E8A-4147-A177-3AD203B41FA5}">
                      <a16:colId xmlns:a16="http://schemas.microsoft.com/office/drawing/2014/main" val="1625057175"/>
                    </a:ext>
                  </a:extLst>
                </a:gridCol>
                <a:gridCol w="329184">
                  <a:extLst>
                    <a:ext uri="{9D8B030D-6E8A-4147-A177-3AD203B41FA5}">
                      <a16:colId xmlns:a16="http://schemas.microsoft.com/office/drawing/2014/main" val="4212058101"/>
                    </a:ext>
                  </a:extLst>
                </a:gridCol>
                <a:gridCol w="329184">
                  <a:extLst>
                    <a:ext uri="{9D8B030D-6E8A-4147-A177-3AD203B41FA5}">
                      <a16:colId xmlns:a16="http://schemas.microsoft.com/office/drawing/2014/main" val="3801636424"/>
                    </a:ext>
                  </a:extLst>
                </a:gridCol>
                <a:gridCol w="329184">
                  <a:extLst>
                    <a:ext uri="{9D8B030D-6E8A-4147-A177-3AD203B41FA5}">
                      <a16:colId xmlns:a16="http://schemas.microsoft.com/office/drawing/2014/main" val="2931542409"/>
                    </a:ext>
                  </a:extLst>
                </a:gridCol>
                <a:gridCol w="329184">
                  <a:extLst>
                    <a:ext uri="{9D8B030D-6E8A-4147-A177-3AD203B41FA5}">
                      <a16:colId xmlns:a16="http://schemas.microsoft.com/office/drawing/2014/main" val="2848865833"/>
                    </a:ext>
                  </a:extLst>
                </a:gridCol>
                <a:gridCol w="329184">
                  <a:extLst>
                    <a:ext uri="{9D8B030D-6E8A-4147-A177-3AD203B41FA5}">
                      <a16:colId xmlns:a16="http://schemas.microsoft.com/office/drawing/2014/main" val="3715982871"/>
                    </a:ext>
                  </a:extLst>
                </a:gridCol>
                <a:gridCol w="329184">
                  <a:extLst>
                    <a:ext uri="{9D8B030D-6E8A-4147-A177-3AD203B41FA5}">
                      <a16:colId xmlns:a16="http://schemas.microsoft.com/office/drawing/2014/main" val="960287790"/>
                    </a:ext>
                  </a:extLst>
                </a:gridCol>
                <a:gridCol w="329184">
                  <a:extLst>
                    <a:ext uri="{9D8B030D-6E8A-4147-A177-3AD203B41FA5}">
                      <a16:colId xmlns:a16="http://schemas.microsoft.com/office/drawing/2014/main" val="48029699"/>
                    </a:ext>
                  </a:extLst>
                </a:gridCol>
                <a:gridCol w="329184">
                  <a:extLst>
                    <a:ext uri="{9D8B030D-6E8A-4147-A177-3AD203B41FA5}">
                      <a16:colId xmlns:a16="http://schemas.microsoft.com/office/drawing/2014/main" val="1234607066"/>
                    </a:ext>
                  </a:extLst>
                </a:gridCol>
                <a:gridCol w="329184">
                  <a:extLst>
                    <a:ext uri="{9D8B030D-6E8A-4147-A177-3AD203B41FA5}">
                      <a16:colId xmlns:a16="http://schemas.microsoft.com/office/drawing/2014/main" val="712444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9453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- 2019-03-01 15:03:00 </a:t>
                      </a:r>
                      <a:r>
                        <a:rPr kumimoji="0" lang="en-US" sz="1000" b="0" i="0" u="none" strike="noStrike" kern="1200" cap="none" spc="0" normalizeH="0" baseline="0" noProof="0">
                          <a:ln>
                            <a:noFill/>
                          </a:ln>
                          <a:solidFill>
                            <a:prstClr val="black"/>
                          </a:solidFill>
                          <a:effectLst/>
                          <a:uLnTx/>
                          <a:uFillTx/>
                          <a:latin typeface="+mn-lt"/>
                          <a:ea typeface="+mn-ea"/>
                          <a:cs typeface="+mn-cs"/>
                        </a:rPr>
                        <a:t> 
 Everywhere we fly, The Spirit of Canada follows. 
Photo via polarjet_photos on Instagram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https://scontent.xx.fbcdn.net/v/t1.0-9/p720x720/53010634_10157197232203552_6978754920316928000_o.jpg?_nc_cat=111&amp;_nc_ht=scontent.xx&amp;oh=15862ba39424e62138051e87a8b75f53&amp;oe=5CDB5577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9592240"/>
                  </a:ext>
                </a:extLst>
              </a:tr>
            </a:tbl>
          </a:graphicData>
        </a:graphic>
      </p:graphicFrame>
      <p:sp>
        <p:nvSpPr>
          <p:cNvPr id="4" name="Text Placeholder 3">
            <a:extLst>
              <a:ext uri="{FF2B5EF4-FFF2-40B4-BE49-F238E27FC236}">
                <a16:creationId xmlns:a16="http://schemas.microsoft.com/office/drawing/2014/main" id="{F1F45B86-21A8-4F92-BF09-901808C718ED}"/>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003814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1D1F7-E5A4-4369-9B89-EE9C1CC576C0}"/>
              </a:ext>
            </a:extLst>
          </p:cNvPr>
          <p:cNvSpPr>
            <a:spLocks noGrp="1"/>
          </p:cNvSpPr>
          <p:nvPr>
            <p:ph type="title"/>
          </p:nvPr>
        </p:nvSpPr>
        <p:spPr/>
        <p:txBody>
          <a:bodyPr/>
          <a:lstStyle/>
          <a:p>
            <a:r>
              <a:rPr lang="en-US"/>
              <a:t>Top 5 | Airlines - 16 of 25</a:t>
            </a:r>
          </a:p>
        </p:txBody>
      </p:sp>
      <p:graphicFrame>
        <p:nvGraphicFramePr>
          <p:cNvPr id="5" name="Table Placeholder 4">
            <a:extLst>
              <a:ext uri="{FF2B5EF4-FFF2-40B4-BE49-F238E27FC236}">
                <a16:creationId xmlns:a16="http://schemas.microsoft.com/office/drawing/2014/main" id="{D66A44E7-4F2C-4A18-8E28-FB7A359ABA07}"/>
              </a:ext>
            </a:extLst>
          </p:cNvPr>
          <p:cNvGraphicFramePr>
            <a:graphicFrameLocks noGrp="1"/>
          </p:cNvGraphicFramePr>
          <p:nvPr>
            <p:ph type="tbl" sz="quarter" idx="13"/>
            <p:extLst>
              <p:ext uri="{D42A27DB-BD31-4B8C-83A1-F6EECF244321}">
                <p14:modId xmlns:p14="http://schemas.microsoft.com/office/powerpoint/2010/main" val="144996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4100361"/>
                    </a:ext>
                  </a:extLst>
                </a:gridCol>
                <a:gridCol w="905256">
                  <a:extLst>
                    <a:ext uri="{9D8B030D-6E8A-4147-A177-3AD203B41FA5}">
                      <a16:colId xmlns:a16="http://schemas.microsoft.com/office/drawing/2014/main" val="2637181204"/>
                    </a:ext>
                  </a:extLst>
                </a:gridCol>
                <a:gridCol w="329184">
                  <a:extLst>
                    <a:ext uri="{9D8B030D-6E8A-4147-A177-3AD203B41FA5}">
                      <a16:colId xmlns:a16="http://schemas.microsoft.com/office/drawing/2014/main" val="829014134"/>
                    </a:ext>
                  </a:extLst>
                </a:gridCol>
                <a:gridCol w="329184">
                  <a:extLst>
                    <a:ext uri="{9D8B030D-6E8A-4147-A177-3AD203B41FA5}">
                      <a16:colId xmlns:a16="http://schemas.microsoft.com/office/drawing/2014/main" val="2645784313"/>
                    </a:ext>
                  </a:extLst>
                </a:gridCol>
                <a:gridCol w="329184">
                  <a:extLst>
                    <a:ext uri="{9D8B030D-6E8A-4147-A177-3AD203B41FA5}">
                      <a16:colId xmlns:a16="http://schemas.microsoft.com/office/drawing/2014/main" val="3549146696"/>
                    </a:ext>
                  </a:extLst>
                </a:gridCol>
                <a:gridCol w="329184">
                  <a:extLst>
                    <a:ext uri="{9D8B030D-6E8A-4147-A177-3AD203B41FA5}">
                      <a16:colId xmlns:a16="http://schemas.microsoft.com/office/drawing/2014/main" val="3378619606"/>
                    </a:ext>
                  </a:extLst>
                </a:gridCol>
                <a:gridCol w="329184">
                  <a:extLst>
                    <a:ext uri="{9D8B030D-6E8A-4147-A177-3AD203B41FA5}">
                      <a16:colId xmlns:a16="http://schemas.microsoft.com/office/drawing/2014/main" val="105239121"/>
                    </a:ext>
                  </a:extLst>
                </a:gridCol>
                <a:gridCol w="329184">
                  <a:extLst>
                    <a:ext uri="{9D8B030D-6E8A-4147-A177-3AD203B41FA5}">
                      <a16:colId xmlns:a16="http://schemas.microsoft.com/office/drawing/2014/main" val="157981796"/>
                    </a:ext>
                  </a:extLst>
                </a:gridCol>
                <a:gridCol w="329184">
                  <a:extLst>
                    <a:ext uri="{9D8B030D-6E8A-4147-A177-3AD203B41FA5}">
                      <a16:colId xmlns:a16="http://schemas.microsoft.com/office/drawing/2014/main" val="735705599"/>
                    </a:ext>
                  </a:extLst>
                </a:gridCol>
                <a:gridCol w="329184">
                  <a:extLst>
                    <a:ext uri="{9D8B030D-6E8A-4147-A177-3AD203B41FA5}">
                      <a16:colId xmlns:a16="http://schemas.microsoft.com/office/drawing/2014/main" val="1093794294"/>
                    </a:ext>
                  </a:extLst>
                </a:gridCol>
                <a:gridCol w="329184">
                  <a:extLst>
                    <a:ext uri="{9D8B030D-6E8A-4147-A177-3AD203B41FA5}">
                      <a16:colId xmlns:a16="http://schemas.microsoft.com/office/drawing/2014/main" val="2995123441"/>
                    </a:ext>
                  </a:extLst>
                </a:gridCol>
                <a:gridCol w="329184">
                  <a:extLst>
                    <a:ext uri="{9D8B030D-6E8A-4147-A177-3AD203B41FA5}">
                      <a16:colId xmlns:a16="http://schemas.microsoft.com/office/drawing/2014/main" val="1826938145"/>
                    </a:ext>
                  </a:extLst>
                </a:gridCol>
                <a:gridCol w="329184">
                  <a:extLst>
                    <a:ext uri="{9D8B030D-6E8A-4147-A177-3AD203B41FA5}">
                      <a16:colId xmlns:a16="http://schemas.microsoft.com/office/drawing/2014/main" val="2675019227"/>
                    </a:ext>
                  </a:extLst>
                </a:gridCol>
                <a:gridCol w="329184">
                  <a:extLst>
                    <a:ext uri="{9D8B030D-6E8A-4147-A177-3AD203B41FA5}">
                      <a16:colId xmlns:a16="http://schemas.microsoft.com/office/drawing/2014/main" val="3108782556"/>
                    </a:ext>
                  </a:extLst>
                </a:gridCol>
                <a:gridCol w="329184">
                  <a:extLst>
                    <a:ext uri="{9D8B030D-6E8A-4147-A177-3AD203B41FA5}">
                      <a16:colId xmlns:a16="http://schemas.microsoft.com/office/drawing/2014/main" val="3167253954"/>
                    </a:ext>
                  </a:extLst>
                </a:gridCol>
                <a:gridCol w="329184">
                  <a:extLst>
                    <a:ext uri="{9D8B030D-6E8A-4147-A177-3AD203B41FA5}">
                      <a16:colId xmlns:a16="http://schemas.microsoft.com/office/drawing/2014/main" val="2740409945"/>
                    </a:ext>
                  </a:extLst>
                </a:gridCol>
                <a:gridCol w="329184">
                  <a:extLst>
                    <a:ext uri="{9D8B030D-6E8A-4147-A177-3AD203B41FA5}">
                      <a16:colId xmlns:a16="http://schemas.microsoft.com/office/drawing/2014/main" val="302302826"/>
                    </a:ext>
                  </a:extLst>
                </a:gridCol>
                <a:gridCol w="329184">
                  <a:extLst>
                    <a:ext uri="{9D8B030D-6E8A-4147-A177-3AD203B41FA5}">
                      <a16:colId xmlns:a16="http://schemas.microsoft.com/office/drawing/2014/main" val="857112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95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Delta Air Lines - 2019-02-20 22:08:15 </a:t>
                      </a:r>
                      <a:r>
                        <a:rPr kumimoji="0" lang="en-US" sz="1000" b="0" i="0" u="none" strike="noStrike" kern="1200" cap="none" spc="0" normalizeH="0" baseline="0" noProof="0">
                          <a:ln>
                            <a:noFill/>
                          </a:ln>
                          <a:solidFill>
                            <a:prstClr val="black"/>
                          </a:solidFill>
                          <a:effectLst/>
                          <a:uLnTx/>
                          <a:uFillTx/>
                          <a:latin typeface="+mn-lt"/>
                          <a:ea typeface="+mn-ea"/>
                          <a:cs typeface="+mn-cs"/>
                        </a:rPr>
                        <a:t> 
 Turns out you don't have to walk a mile in someone else's shoes to connect with them. You can just sit 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https://scontent.xx.fbcdn.net/v/t15.5256-10/s720x720/52171514_1126612120843026_742326780047654912_n.jpg?_nc_cat=100&amp;_nc_ht=scontent.xx&amp;oh=b4f9dcf07d7980e2e9104bb4cb057f84&amp;oe=5CDAF416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65499636"/>
                  </a:ext>
                </a:extLst>
              </a:tr>
            </a:tbl>
          </a:graphicData>
        </a:graphic>
      </p:graphicFrame>
      <p:sp>
        <p:nvSpPr>
          <p:cNvPr id="4" name="Text Placeholder 3">
            <a:extLst>
              <a:ext uri="{FF2B5EF4-FFF2-40B4-BE49-F238E27FC236}">
                <a16:creationId xmlns:a16="http://schemas.microsoft.com/office/drawing/2014/main" id="{3C73DDEC-8AAC-47F9-886F-90830B0C4767}"/>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425744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BA5C2-4887-45FC-AAA1-10F1548F15B1}"/>
              </a:ext>
            </a:extLst>
          </p:cNvPr>
          <p:cNvSpPr>
            <a:spLocks noGrp="1"/>
          </p:cNvSpPr>
          <p:nvPr>
            <p:ph type="title"/>
          </p:nvPr>
        </p:nvSpPr>
        <p:spPr/>
        <p:txBody>
          <a:bodyPr/>
          <a:lstStyle/>
          <a:p>
            <a:r>
              <a:rPr lang="en-US"/>
              <a:t>Top 5 | Airlines - 17 of 25</a:t>
            </a:r>
          </a:p>
        </p:txBody>
      </p:sp>
      <p:graphicFrame>
        <p:nvGraphicFramePr>
          <p:cNvPr id="5" name="Table Placeholder 4">
            <a:extLst>
              <a:ext uri="{FF2B5EF4-FFF2-40B4-BE49-F238E27FC236}">
                <a16:creationId xmlns:a16="http://schemas.microsoft.com/office/drawing/2014/main" id="{6335AA68-7A58-45B6-AE8E-18D2BAAB51C9}"/>
              </a:ext>
            </a:extLst>
          </p:cNvPr>
          <p:cNvGraphicFramePr>
            <a:graphicFrameLocks noGrp="1"/>
          </p:cNvGraphicFramePr>
          <p:nvPr>
            <p:ph type="tbl" sz="quarter" idx="13"/>
            <p:extLst>
              <p:ext uri="{D42A27DB-BD31-4B8C-83A1-F6EECF244321}">
                <p14:modId xmlns:p14="http://schemas.microsoft.com/office/powerpoint/2010/main" val="452641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0978168"/>
                    </a:ext>
                  </a:extLst>
                </a:gridCol>
                <a:gridCol w="905256">
                  <a:extLst>
                    <a:ext uri="{9D8B030D-6E8A-4147-A177-3AD203B41FA5}">
                      <a16:colId xmlns:a16="http://schemas.microsoft.com/office/drawing/2014/main" val="1931860037"/>
                    </a:ext>
                  </a:extLst>
                </a:gridCol>
                <a:gridCol w="329184">
                  <a:extLst>
                    <a:ext uri="{9D8B030D-6E8A-4147-A177-3AD203B41FA5}">
                      <a16:colId xmlns:a16="http://schemas.microsoft.com/office/drawing/2014/main" val="2783310402"/>
                    </a:ext>
                  </a:extLst>
                </a:gridCol>
                <a:gridCol w="329184">
                  <a:extLst>
                    <a:ext uri="{9D8B030D-6E8A-4147-A177-3AD203B41FA5}">
                      <a16:colId xmlns:a16="http://schemas.microsoft.com/office/drawing/2014/main" val="131802553"/>
                    </a:ext>
                  </a:extLst>
                </a:gridCol>
                <a:gridCol w="329184">
                  <a:extLst>
                    <a:ext uri="{9D8B030D-6E8A-4147-A177-3AD203B41FA5}">
                      <a16:colId xmlns:a16="http://schemas.microsoft.com/office/drawing/2014/main" val="753435329"/>
                    </a:ext>
                  </a:extLst>
                </a:gridCol>
                <a:gridCol w="329184">
                  <a:extLst>
                    <a:ext uri="{9D8B030D-6E8A-4147-A177-3AD203B41FA5}">
                      <a16:colId xmlns:a16="http://schemas.microsoft.com/office/drawing/2014/main" val="621336011"/>
                    </a:ext>
                  </a:extLst>
                </a:gridCol>
                <a:gridCol w="329184">
                  <a:extLst>
                    <a:ext uri="{9D8B030D-6E8A-4147-A177-3AD203B41FA5}">
                      <a16:colId xmlns:a16="http://schemas.microsoft.com/office/drawing/2014/main" val="3119706557"/>
                    </a:ext>
                  </a:extLst>
                </a:gridCol>
                <a:gridCol w="329184">
                  <a:extLst>
                    <a:ext uri="{9D8B030D-6E8A-4147-A177-3AD203B41FA5}">
                      <a16:colId xmlns:a16="http://schemas.microsoft.com/office/drawing/2014/main" val="2631043259"/>
                    </a:ext>
                  </a:extLst>
                </a:gridCol>
                <a:gridCol w="329184">
                  <a:extLst>
                    <a:ext uri="{9D8B030D-6E8A-4147-A177-3AD203B41FA5}">
                      <a16:colId xmlns:a16="http://schemas.microsoft.com/office/drawing/2014/main" val="2855258650"/>
                    </a:ext>
                  </a:extLst>
                </a:gridCol>
                <a:gridCol w="329184">
                  <a:extLst>
                    <a:ext uri="{9D8B030D-6E8A-4147-A177-3AD203B41FA5}">
                      <a16:colId xmlns:a16="http://schemas.microsoft.com/office/drawing/2014/main" val="1135564115"/>
                    </a:ext>
                  </a:extLst>
                </a:gridCol>
                <a:gridCol w="329184">
                  <a:extLst>
                    <a:ext uri="{9D8B030D-6E8A-4147-A177-3AD203B41FA5}">
                      <a16:colId xmlns:a16="http://schemas.microsoft.com/office/drawing/2014/main" val="267165144"/>
                    </a:ext>
                  </a:extLst>
                </a:gridCol>
                <a:gridCol w="329184">
                  <a:extLst>
                    <a:ext uri="{9D8B030D-6E8A-4147-A177-3AD203B41FA5}">
                      <a16:colId xmlns:a16="http://schemas.microsoft.com/office/drawing/2014/main" val="1183897457"/>
                    </a:ext>
                  </a:extLst>
                </a:gridCol>
                <a:gridCol w="329184">
                  <a:extLst>
                    <a:ext uri="{9D8B030D-6E8A-4147-A177-3AD203B41FA5}">
                      <a16:colId xmlns:a16="http://schemas.microsoft.com/office/drawing/2014/main" val="897994379"/>
                    </a:ext>
                  </a:extLst>
                </a:gridCol>
                <a:gridCol w="329184">
                  <a:extLst>
                    <a:ext uri="{9D8B030D-6E8A-4147-A177-3AD203B41FA5}">
                      <a16:colId xmlns:a16="http://schemas.microsoft.com/office/drawing/2014/main" val="2074461168"/>
                    </a:ext>
                  </a:extLst>
                </a:gridCol>
                <a:gridCol w="329184">
                  <a:extLst>
                    <a:ext uri="{9D8B030D-6E8A-4147-A177-3AD203B41FA5}">
                      <a16:colId xmlns:a16="http://schemas.microsoft.com/office/drawing/2014/main" val="470954796"/>
                    </a:ext>
                  </a:extLst>
                </a:gridCol>
                <a:gridCol w="329184">
                  <a:extLst>
                    <a:ext uri="{9D8B030D-6E8A-4147-A177-3AD203B41FA5}">
                      <a16:colId xmlns:a16="http://schemas.microsoft.com/office/drawing/2014/main" val="1443199045"/>
                    </a:ext>
                  </a:extLst>
                </a:gridCol>
                <a:gridCol w="329184">
                  <a:extLst>
                    <a:ext uri="{9D8B030D-6E8A-4147-A177-3AD203B41FA5}">
                      <a16:colId xmlns:a16="http://schemas.microsoft.com/office/drawing/2014/main" val="592525183"/>
                    </a:ext>
                  </a:extLst>
                </a:gridCol>
                <a:gridCol w="329184">
                  <a:extLst>
                    <a:ext uri="{9D8B030D-6E8A-4147-A177-3AD203B41FA5}">
                      <a16:colId xmlns:a16="http://schemas.microsoft.com/office/drawing/2014/main" val="2071017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123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 Canada - 2019-02-25 22:21:44 </a:t>
                      </a:r>
                      <a:r>
                        <a:rPr kumimoji="0" lang="en-US" sz="1000" b="0" i="0" u="none" strike="noStrike" kern="1200" cap="none" spc="0" normalizeH="0" baseline="0" noProof="0">
                          <a:ln>
                            <a:noFill/>
                          </a:ln>
                          <a:solidFill>
                            <a:prstClr val="black"/>
                          </a:solidFill>
                          <a:effectLst/>
                          <a:uLnTx/>
                          <a:uFillTx/>
                          <a:latin typeface="+mn-lt"/>
                          <a:ea typeface="+mn-ea"/>
                          <a:cs typeface="+mn-cs"/>
                        </a:rPr>
                        <a:t> 
 Making your flights home from the Big Apple even better, our new Maple Leaf Lounge inside LaGuardia Airport’s refurbished Terminal B features comfortable, Canadian-made furnishings, light snacks and a wide selection of beverages, including Canadian wines and Lavazza specialty coffees.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https://scontent.xx.fbcdn.net/v/t1.0-9/s720x720/52732943_2191085534272663_6169894814771838976_o.jpg?_nc_cat=109&amp;_nc_ht=scontent.xx&amp;oh=1fc549f6d618c2b06ca099e16916532f&amp;oe=5D25CAAD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4959015"/>
                  </a:ext>
                </a:extLst>
              </a:tr>
            </a:tbl>
          </a:graphicData>
        </a:graphic>
      </p:graphicFrame>
      <p:sp>
        <p:nvSpPr>
          <p:cNvPr id="4" name="Text Placeholder 3">
            <a:extLst>
              <a:ext uri="{FF2B5EF4-FFF2-40B4-BE49-F238E27FC236}">
                <a16:creationId xmlns:a16="http://schemas.microsoft.com/office/drawing/2014/main" id="{B4C27E58-FEF4-4284-83FB-3D32CE18CE27}"/>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169281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3D6D-7149-4696-82FC-197FF233A39B}"/>
              </a:ext>
            </a:extLst>
          </p:cNvPr>
          <p:cNvSpPr>
            <a:spLocks noGrp="1"/>
          </p:cNvSpPr>
          <p:nvPr>
            <p:ph type="title"/>
          </p:nvPr>
        </p:nvSpPr>
        <p:spPr/>
        <p:txBody>
          <a:bodyPr/>
          <a:lstStyle/>
          <a:p>
            <a:r>
              <a:rPr lang="en-US"/>
              <a:t>Top 5 | Airlines - 18 of 25</a:t>
            </a:r>
          </a:p>
        </p:txBody>
      </p:sp>
      <p:graphicFrame>
        <p:nvGraphicFramePr>
          <p:cNvPr id="5" name="Table Placeholder 4">
            <a:extLst>
              <a:ext uri="{FF2B5EF4-FFF2-40B4-BE49-F238E27FC236}">
                <a16:creationId xmlns:a16="http://schemas.microsoft.com/office/drawing/2014/main" id="{0CFEF894-C6E9-41C3-85A3-736264D942F5}"/>
              </a:ext>
            </a:extLst>
          </p:cNvPr>
          <p:cNvGraphicFramePr>
            <a:graphicFrameLocks noGrp="1"/>
          </p:cNvGraphicFramePr>
          <p:nvPr>
            <p:ph type="tbl" sz="quarter" idx="13"/>
            <p:extLst>
              <p:ext uri="{D42A27DB-BD31-4B8C-83A1-F6EECF244321}">
                <p14:modId xmlns:p14="http://schemas.microsoft.com/office/powerpoint/2010/main" val="207566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5887753"/>
                    </a:ext>
                  </a:extLst>
                </a:gridCol>
                <a:gridCol w="905256">
                  <a:extLst>
                    <a:ext uri="{9D8B030D-6E8A-4147-A177-3AD203B41FA5}">
                      <a16:colId xmlns:a16="http://schemas.microsoft.com/office/drawing/2014/main" val="2962851675"/>
                    </a:ext>
                  </a:extLst>
                </a:gridCol>
                <a:gridCol w="329184">
                  <a:extLst>
                    <a:ext uri="{9D8B030D-6E8A-4147-A177-3AD203B41FA5}">
                      <a16:colId xmlns:a16="http://schemas.microsoft.com/office/drawing/2014/main" val="147796519"/>
                    </a:ext>
                  </a:extLst>
                </a:gridCol>
                <a:gridCol w="329184">
                  <a:extLst>
                    <a:ext uri="{9D8B030D-6E8A-4147-A177-3AD203B41FA5}">
                      <a16:colId xmlns:a16="http://schemas.microsoft.com/office/drawing/2014/main" val="3413949585"/>
                    </a:ext>
                  </a:extLst>
                </a:gridCol>
                <a:gridCol w="329184">
                  <a:extLst>
                    <a:ext uri="{9D8B030D-6E8A-4147-A177-3AD203B41FA5}">
                      <a16:colId xmlns:a16="http://schemas.microsoft.com/office/drawing/2014/main" val="3621855855"/>
                    </a:ext>
                  </a:extLst>
                </a:gridCol>
                <a:gridCol w="329184">
                  <a:extLst>
                    <a:ext uri="{9D8B030D-6E8A-4147-A177-3AD203B41FA5}">
                      <a16:colId xmlns:a16="http://schemas.microsoft.com/office/drawing/2014/main" val="3294897763"/>
                    </a:ext>
                  </a:extLst>
                </a:gridCol>
                <a:gridCol w="329184">
                  <a:extLst>
                    <a:ext uri="{9D8B030D-6E8A-4147-A177-3AD203B41FA5}">
                      <a16:colId xmlns:a16="http://schemas.microsoft.com/office/drawing/2014/main" val="1390878197"/>
                    </a:ext>
                  </a:extLst>
                </a:gridCol>
                <a:gridCol w="329184">
                  <a:extLst>
                    <a:ext uri="{9D8B030D-6E8A-4147-A177-3AD203B41FA5}">
                      <a16:colId xmlns:a16="http://schemas.microsoft.com/office/drawing/2014/main" val="3142616974"/>
                    </a:ext>
                  </a:extLst>
                </a:gridCol>
                <a:gridCol w="329184">
                  <a:extLst>
                    <a:ext uri="{9D8B030D-6E8A-4147-A177-3AD203B41FA5}">
                      <a16:colId xmlns:a16="http://schemas.microsoft.com/office/drawing/2014/main" val="2062515838"/>
                    </a:ext>
                  </a:extLst>
                </a:gridCol>
                <a:gridCol w="329184">
                  <a:extLst>
                    <a:ext uri="{9D8B030D-6E8A-4147-A177-3AD203B41FA5}">
                      <a16:colId xmlns:a16="http://schemas.microsoft.com/office/drawing/2014/main" val="1569885123"/>
                    </a:ext>
                  </a:extLst>
                </a:gridCol>
                <a:gridCol w="329184">
                  <a:extLst>
                    <a:ext uri="{9D8B030D-6E8A-4147-A177-3AD203B41FA5}">
                      <a16:colId xmlns:a16="http://schemas.microsoft.com/office/drawing/2014/main" val="450391770"/>
                    </a:ext>
                  </a:extLst>
                </a:gridCol>
                <a:gridCol w="329184">
                  <a:extLst>
                    <a:ext uri="{9D8B030D-6E8A-4147-A177-3AD203B41FA5}">
                      <a16:colId xmlns:a16="http://schemas.microsoft.com/office/drawing/2014/main" val="1079229325"/>
                    </a:ext>
                  </a:extLst>
                </a:gridCol>
                <a:gridCol w="329184">
                  <a:extLst>
                    <a:ext uri="{9D8B030D-6E8A-4147-A177-3AD203B41FA5}">
                      <a16:colId xmlns:a16="http://schemas.microsoft.com/office/drawing/2014/main" val="703455651"/>
                    </a:ext>
                  </a:extLst>
                </a:gridCol>
                <a:gridCol w="329184">
                  <a:extLst>
                    <a:ext uri="{9D8B030D-6E8A-4147-A177-3AD203B41FA5}">
                      <a16:colId xmlns:a16="http://schemas.microsoft.com/office/drawing/2014/main" val="3866163939"/>
                    </a:ext>
                  </a:extLst>
                </a:gridCol>
                <a:gridCol w="329184">
                  <a:extLst>
                    <a:ext uri="{9D8B030D-6E8A-4147-A177-3AD203B41FA5}">
                      <a16:colId xmlns:a16="http://schemas.microsoft.com/office/drawing/2014/main" val="4056631200"/>
                    </a:ext>
                  </a:extLst>
                </a:gridCol>
                <a:gridCol w="329184">
                  <a:extLst>
                    <a:ext uri="{9D8B030D-6E8A-4147-A177-3AD203B41FA5}">
                      <a16:colId xmlns:a16="http://schemas.microsoft.com/office/drawing/2014/main" val="2850487034"/>
                    </a:ext>
                  </a:extLst>
                </a:gridCol>
                <a:gridCol w="329184">
                  <a:extLst>
                    <a:ext uri="{9D8B030D-6E8A-4147-A177-3AD203B41FA5}">
                      <a16:colId xmlns:a16="http://schemas.microsoft.com/office/drawing/2014/main" val="2244931215"/>
                    </a:ext>
                  </a:extLst>
                </a:gridCol>
                <a:gridCol w="329184">
                  <a:extLst>
                    <a:ext uri="{9D8B030D-6E8A-4147-A177-3AD203B41FA5}">
                      <a16:colId xmlns:a16="http://schemas.microsoft.com/office/drawing/2014/main" val="215729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926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 Canada - 2019-03-06 16:07:02 </a:t>
                      </a:r>
                      <a:r>
                        <a:rPr kumimoji="0" lang="en-US" sz="1000" b="0" i="0" u="none" strike="noStrike" kern="1200" cap="none" spc="0" normalizeH="0" baseline="0" noProof="0">
                          <a:ln>
                            <a:noFill/>
                          </a:ln>
                          <a:solidFill>
                            <a:prstClr val="black"/>
                          </a:solidFill>
                          <a:effectLst/>
                          <a:uLnTx/>
                          <a:uFillTx/>
                          <a:latin typeface="+mn-lt"/>
                          <a:ea typeface="+mn-ea"/>
                          <a:cs typeface="+mn-cs"/>
                        </a:rPr>
                        <a:t> 
 Did you know your family can get seated together at no extra charge and that your little ones can receive goodies on board? Get more helpful family travel tips like these right here!  https://www.aircanada.com/ca/en/aco/home/plan/peace-of-mind/family-travel-tips.html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https://scontent.xx.fbcdn.net/v/t1.0-9/s720x720/53600240_2203240303057186_6793112938996563968_o.jpg?_nc_cat=105&amp;_nc_ht=scontent.xx&amp;oh=65e4ee8653dc55a7c5e69975b4c641be&amp;oe=5CE24E5C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88512243"/>
                  </a:ext>
                </a:extLst>
              </a:tr>
            </a:tbl>
          </a:graphicData>
        </a:graphic>
      </p:graphicFrame>
      <p:sp>
        <p:nvSpPr>
          <p:cNvPr id="4" name="Text Placeholder 3">
            <a:extLst>
              <a:ext uri="{FF2B5EF4-FFF2-40B4-BE49-F238E27FC236}">
                <a16:creationId xmlns:a16="http://schemas.microsoft.com/office/drawing/2014/main" id="{3E247CAA-6EBA-431C-BD03-44C38FE47A35}"/>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4168852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309C0-F260-432C-9702-4D87E6481BBD}"/>
              </a:ext>
            </a:extLst>
          </p:cNvPr>
          <p:cNvSpPr>
            <a:spLocks noGrp="1"/>
          </p:cNvSpPr>
          <p:nvPr>
            <p:ph type="title"/>
          </p:nvPr>
        </p:nvSpPr>
        <p:spPr/>
        <p:txBody>
          <a:bodyPr/>
          <a:lstStyle/>
          <a:p>
            <a:r>
              <a:rPr lang="en-US"/>
              <a:t>Top 5 | Airlines - 19 of 25</a:t>
            </a:r>
          </a:p>
        </p:txBody>
      </p:sp>
      <p:graphicFrame>
        <p:nvGraphicFramePr>
          <p:cNvPr id="5" name="Table Placeholder 4">
            <a:extLst>
              <a:ext uri="{FF2B5EF4-FFF2-40B4-BE49-F238E27FC236}">
                <a16:creationId xmlns:a16="http://schemas.microsoft.com/office/drawing/2014/main" id="{59596B57-641B-4079-8C98-9E96A781782D}"/>
              </a:ext>
            </a:extLst>
          </p:cNvPr>
          <p:cNvGraphicFramePr>
            <a:graphicFrameLocks noGrp="1"/>
          </p:cNvGraphicFramePr>
          <p:nvPr>
            <p:ph type="tbl" sz="quarter" idx="13"/>
            <p:extLst>
              <p:ext uri="{D42A27DB-BD31-4B8C-83A1-F6EECF244321}">
                <p14:modId xmlns:p14="http://schemas.microsoft.com/office/powerpoint/2010/main" val="344141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749438"/>
                    </a:ext>
                  </a:extLst>
                </a:gridCol>
                <a:gridCol w="905256">
                  <a:extLst>
                    <a:ext uri="{9D8B030D-6E8A-4147-A177-3AD203B41FA5}">
                      <a16:colId xmlns:a16="http://schemas.microsoft.com/office/drawing/2014/main" val="4273601293"/>
                    </a:ext>
                  </a:extLst>
                </a:gridCol>
                <a:gridCol w="329184">
                  <a:extLst>
                    <a:ext uri="{9D8B030D-6E8A-4147-A177-3AD203B41FA5}">
                      <a16:colId xmlns:a16="http://schemas.microsoft.com/office/drawing/2014/main" val="2055912334"/>
                    </a:ext>
                  </a:extLst>
                </a:gridCol>
                <a:gridCol w="329184">
                  <a:extLst>
                    <a:ext uri="{9D8B030D-6E8A-4147-A177-3AD203B41FA5}">
                      <a16:colId xmlns:a16="http://schemas.microsoft.com/office/drawing/2014/main" val="2165943408"/>
                    </a:ext>
                  </a:extLst>
                </a:gridCol>
                <a:gridCol w="329184">
                  <a:extLst>
                    <a:ext uri="{9D8B030D-6E8A-4147-A177-3AD203B41FA5}">
                      <a16:colId xmlns:a16="http://schemas.microsoft.com/office/drawing/2014/main" val="1376610059"/>
                    </a:ext>
                  </a:extLst>
                </a:gridCol>
                <a:gridCol w="329184">
                  <a:extLst>
                    <a:ext uri="{9D8B030D-6E8A-4147-A177-3AD203B41FA5}">
                      <a16:colId xmlns:a16="http://schemas.microsoft.com/office/drawing/2014/main" val="2230833691"/>
                    </a:ext>
                  </a:extLst>
                </a:gridCol>
                <a:gridCol w="329184">
                  <a:extLst>
                    <a:ext uri="{9D8B030D-6E8A-4147-A177-3AD203B41FA5}">
                      <a16:colId xmlns:a16="http://schemas.microsoft.com/office/drawing/2014/main" val="1448897753"/>
                    </a:ext>
                  </a:extLst>
                </a:gridCol>
                <a:gridCol w="329184">
                  <a:extLst>
                    <a:ext uri="{9D8B030D-6E8A-4147-A177-3AD203B41FA5}">
                      <a16:colId xmlns:a16="http://schemas.microsoft.com/office/drawing/2014/main" val="3574087907"/>
                    </a:ext>
                  </a:extLst>
                </a:gridCol>
                <a:gridCol w="329184">
                  <a:extLst>
                    <a:ext uri="{9D8B030D-6E8A-4147-A177-3AD203B41FA5}">
                      <a16:colId xmlns:a16="http://schemas.microsoft.com/office/drawing/2014/main" val="1523453783"/>
                    </a:ext>
                  </a:extLst>
                </a:gridCol>
                <a:gridCol w="329184">
                  <a:extLst>
                    <a:ext uri="{9D8B030D-6E8A-4147-A177-3AD203B41FA5}">
                      <a16:colId xmlns:a16="http://schemas.microsoft.com/office/drawing/2014/main" val="1257306431"/>
                    </a:ext>
                  </a:extLst>
                </a:gridCol>
                <a:gridCol w="329184">
                  <a:extLst>
                    <a:ext uri="{9D8B030D-6E8A-4147-A177-3AD203B41FA5}">
                      <a16:colId xmlns:a16="http://schemas.microsoft.com/office/drawing/2014/main" val="639961715"/>
                    </a:ext>
                  </a:extLst>
                </a:gridCol>
                <a:gridCol w="329184">
                  <a:extLst>
                    <a:ext uri="{9D8B030D-6E8A-4147-A177-3AD203B41FA5}">
                      <a16:colId xmlns:a16="http://schemas.microsoft.com/office/drawing/2014/main" val="1749700698"/>
                    </a:ext>
                  </a:extLst>
                </a:gridCol>
                <a:gridCol w="329184">
                  <a:extLst>
                    <a:ext uri="{9D8B030D-6E8A-4147-A177-3AD203B41FA5}">
                      <a16:colId xmlns:a16="http://schemas.microsoft.com/office/drawing/2014/main" val="3713159198"/>
                    </a:ext>
                  </a:extLst>
                </a:gridCol>
                <a:gridCol w="329184">
                  <a:extLst>
                    <a:ext uri="{9D8B030D-6E8A-4147-A177-3AD203B41FA5}">
                      <a16:colId xmlns:a16="http://schemas.microsoft.com/office/drawing/2014/main" val="2300560121"/>
                    </a:ext>
                  </a:extLst>
                </a:gridCol>
                <a:gridCol w="329184">
                  <a:extLst>
                    <a:ext uri="{9D8B030D-6E8A-4147-A177-3AD203B41FA5}">
                      <a16:colId xmlns:a16="http://schemas.microsoft.com/office/drawing/2014/main" val="4282304625"/>
                    </a:ext>
                  </a:extLst>
                </a:gridCol>
                <a:gridCol w="329184">
                  <a:extLst>
                    <a:ext uri="{9D8B030D-6E8A-4147-A177-3AD203B41FA5}">
                      <a16:colId xmlns:a16="http://schemas.microsoft.com/office/drawing/2014/main" val="2558063530"/>
                    </a:ext>
                  </a:extLst>
                </a:gridCol>
                <a:gridCol w="329184">
                  <a:extLst>
                    <a:ext uri="{9D8B030D-6E8A-4147-A177-3AD203B41FA5}">
                      <a16:colId xmlns:a16="http://schemas.microsoft.com/office/drawing/2014/main" val="3978239161"/>
                    </a:ext>
                  </a:extLst>
                </a:gridCol>
                <a:gridCol w="329184">
                  <a:extLst>
                    <a:ext uri="{9D8B030D-6E8A-4147-A177-3AD203B41FA5}">
                      <a16:colId xmlns:a16="http://schemas.microsoft.com/office/drawing/2014/main" val="4085527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672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- 2019-03-03 17:42:00 </a:t>
                      </a:r>
                      <a:r>
                        <a:rPr kumimoji="0" lang="en-US" sz="1000" b="0" i="0" u="none" strike="noStrike" kern="1200" cap="none" spc="0" normalizeH="0" baseline="0" noProof="0">
                          <a:ln>
                            <a:noFill/>
                          </a:ln>
                          <a:solidFill>
                            <a:prstClr val="black"/>
                          </a:solidFill>
                          <a:effectLst/>
                          <a:uLnTx/>
                          <a:uFillTx/>
                          <a:latin typeface="+mn-lt"/>
                          <a:ea typeface="+mn-ea"/>
                          <a:cs typeface="+mn-cs"/>
                        </a:rPr>
                        <a:t> 
 Hello Atlanta! Our inaugural flight from YYC Calgary International Airport to Hartsfield-Jackson Atlanta International Airport takes off this morning. With non-stop service six times a week from Calgary, we're excited to introduce you to this vibrant city! http://fly.ws/zBkGHf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https://scontent.xx.fbcdn.net/v/t1.0-9/s720x720/52967812_10157202669723552_2073391820011732992_o.jpg?_nc_cat=102&amp;_nc_ht=scontent.xx&amp;oh=9c910157ba9312f4058c63c6e6e175e9&amp;oe=5D10FEEC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0258183"/>
                  </a:ext>
                </a:extLst>
              </a:tr>
            </a:tbl>
          </a:graphicData>
        </a:graphic>
      </p:graphicFrame>
      <p:sp>
        <p:nvSpPr>
          <p:cNvPr id="4" name="Text Placeholder 3">
            <a:extLst>
              <a:ext uri="{FF2B5EF4-FFF2-40B4-BE49-F238E27FC236}">
                <a16:creationId xmlns:a16="http://schemas.microsoft.com/office/drawing/2014/main" id="{680A0A00-5200-42EF-B553-AED7B31D06D1}"/>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1546955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4D582-C45A-4FBE-8ECD-45E41340E53E}"/>
              </a:ext>
            </a:extLst>
          </p:cNvPr>
          <p:cNvSpPr>
            <a:spLocks noGrp="1"/>
          </p:cNvSpPr>
          <p:nvPr>
            <p:ph type="title"/>
          </p:nvPr>
        </p:nvSpPr>
        <p:spPr/>
        <p:txBody>
          <a:bodyPr/>
          <a:lstStyle/>
          <a:p>
            <a:r>
              <a:rPr lang="en-US"/>
              <a:t>Top 5 | Airlines - 20 of 25</a:t>
            </a:r>
          </a:p>
        </p:txBody>
      </p:sp>
      <p:graphicFrame>
        <p:nvGraphicFramePr>
          <p:cNvPr id="5" name="Table Placeholder 4">
            <a:extLst>
              <a:ext uri="{FF2B5EF4-FFF2-40B4-BE49-F238E27FC236}">
                <a16:creationId xmlns:a16="http://schemas.microsoft.com/office/drawing/2014/main" id="{3E59D7D2-D479-42F3-82C3-597ED82C5B80}"/>
              </a:ext>
            </a:extLst>
          </p:cNvPr>
          <p:cNvGraphicFramePr>
            <a:graphicFrameLocks noGrp="1"/>
          </p:cNvGraphicFramePr>
          <p:nvPr>
            <p:ph type="tbl" sz="quarter" idx="13"/>
            <p:extLst>
              <p:ext uri="{D42A27DB-BD31-4B8C-83A1-F6EECF244321}">
                <p14:modId xmlns:p14="http://schemas.microsoft.com/office/powerpoint/2010/main" val="267836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1726829"/>
                    </a:ext>
                  </a:extLst>
                </a:gridCol>
                <a:gridCol w="905256">
                  <a:extLst>
                    <a:ext uri="{9D8B030D-6E8A-4147-A177-3AD203B41FA5}">
                      <a16:colId xmlns:a16="http://schemas.microsoft.com/office/drawing/2014/main" val="2242407300"/>
                    </a:ext>
                  </a:extLst>
                </a:gridCol>
                <a:gridCol w="329184">
                  <a:extLst>
                    <a:ext uri="{9D8B030D-6E8A-4147-A177-3AD203B41FA5}">
                      <a16:colId xmlns:a16="http://schemas.microsoft.com/office/drawing/2014/main" val="265428372"/>
                    </a:ext>
                  </a:extLst>
                </a:gridCol>
                <a:gridCol w="329184">
                  <a:extLst>
                    <a:ext uri="{9D8B030D-6E8A-4147-A177-3AD203B41FA5}">
                      <a16:colId xmlns:a16="http://schemas.microsoft.com/office/drawing/2014/main" val="3390392315"/>
                    </a:ext>
                  </a:extLst>
                </a:gridCol>
                <a:gridCol w="329184">
                  <a:extLst>
                    <a:ext uri="{9D8B030D-6E8A-4147-A177-3AD203B41FA5}">
                      <a16:colId xmlns:a16="http://schemas.microsoft.com/office/drawing/2014/main" val="505869538"/>
                    </a:ext>
                  </a:extLst>
                </a:gridCol>
                <a:gridCol w="329184">
                  <a:extLst>
                    <a:ext uri="{9D8B030D-6E8A-4147-A177-3AD203B41FA5}">
                      <a16:colId xmlns:a16="http://schemas.microsoft.com/office/drawing/2014/main" val="3949340931"/>
                    </a:ext>
                  </a:extLst>
                </a:gridCol>
                <a:gridCol w="329184">
                  <a:extLst>
                    <a:ext uri="{9D8B030D-6E8A-4147-A177-3AD203B41FA5}">
                      <a16:colId xmlns:a16="http://schemas.microsoft.com/office/drawing/2014/main" val="3047685817"/>
                    </a:ext>
                  </a:extLst>
                </a:gridCol>
                <a:gridCol w="329184">
                  <a:extLst>
                    <a:ext uri="{9D8B030D-6E8A-4147-A177-3AD203B41FA5}">
                      <a16:colId xmlns:a16="http://schemas.microsoft.com/office/drawing/2014/main" val="223768461"/>
                    </a:ext>
                  </a:extLst>
                </a:gridCol>
                <a:gridCol w="329184">
                  <a:extLst>
                    <a:ext uri="{9D8B030D-6E8A-4147-A177-3AD203B41FA5}">
                      <a16:colId xmlns:a16="http://schemas.microsoft.com/office/drawing/2014/main" val="2903081992"/>
                    </a:ext>
                  </a:extLst>
                </a:gridCol>
                <a:gridCol w="329184">
                  <a:extLst>
                    <a:ext uri="{9D8B030D-6E8A-4147-A177-3AD203B41FA5}">
                      <a16:colId xmlns:a16="http://schemas.microsoft.com/office/drawing/2014/main" val="1473550238"/>
                    </a:ext>
                  </a:extLst>
                </a:gridCol>
                <a:gridCol w="329184">
                  <a:extLst>
                    <a:ext uri="{9D8B030D-6E8A-4147-A177-3AD203B41FA5}">
                      <a16:colId xmlns:a16="http://schemas.microsoft.com/office/drawing/2014/main" val="2568271735"/>
                    </a:ext>
                  </a:extLst>
                </a:gridCol>
                <a:gridCol w="329184">
                  <a:extLst>
                    <a:ext uri="{9D8B030D-6E8A-4147-A177-3AD203B41FA5}">
                      <a16:colId xmlns:a16="http://schemas.microsoft.com/office/drawing/2014/main" val="3281002443"/>
                    </a:ext>
                  </a:extLst>
                </a:gridCol>
                <a:gridCol w="329184">
                  <a:extLst>
                    <a:ext uri="{9D8B030D-6E8A-4147-A177-3AD203B41FA5}">
                      <a16:colId xmlns:a16="http://schemas.microsoft.com/office/drawing/2014/main" val="3982129292"/>
                    </a:ext>
                  </a:extLst>
                </a:gridCol>
                <a:gridCol w="329184">
                  <a:extLst>
                    <a:ext uri="{9D8B030D-6E8A-4147-A177-3AD203B41FA5}">
                      <a16:colId xmlns:a16="http://schemas.microsoft.com/office/drawing/2014/main" val="3127888334"/>
                    </a:ext>
                  </a:extLst>
                </a:gridCol>
                <a:gridCol w="329184">
                  <a:extLst>
                    <a:ext uri="{9D8B030D-6E8A-4147-A177-3AD203B41FA5}">
                      <a16:colId xmlns:a16="http://schemas.microsoft.com/office/drawing/2014/main" val="298112196"/>
                    </a:ext>
                  </a:extLst>
                </a:gridCol>
                <a:gridCol w="329184">
                  <a:extLst>
                    <a:ext uri="{9D8B030D-6E8A-4147-A177-3AD203B41FA5}">
                      <a16:colId xmlns:a16="http://schemas.microsoft.com/office/drawing/2014/main" val="1127532170"/>
                    </a:ext>
                  </a:extLst>
                </a:gridCol>
                <a:gridCol w="329184">
                  <a:extLst>
                    <a:ext uri="{9D8B030D-6E8A-4147-A177-3AD203B41FA5}">
                      <a16:colId xmlns:a16="http://schemas.microsoft.com/office/drawing/2014/main" val="3645683278"/>
                    </a:ext>
                  </a:extLst>
                </a:gridCol>
                <a:gridCol w="329184">
                  <a:extLst>
                    <a:ext uri="{9D8B030D-6E8A-4147-A177-3AD203B41FA5}">
                      <a16:colId xmlns:a16="http://schemas.microsoft.com/office/drawing/2014/main" val="70445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652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Delta Air Lines - 2019-02-20 19:49:37 </a:t>
                      </a:r>
                      <a:r>
                        <a:rPr kumimoji="0" lang="en-US" sz="1000" b="0" i="0" u="none" strike="noStrike" kern="1200" cap="none" spc="0" normalizeH="0" baseline="0" noProof="0">
                          <a:ln>
                            <a:noFill/>
                          </a:ln>
                          <a:solidFill>
                            <a:prstClr val="black"/>
                          </a:solidFill>
                          <a:effectLst/>
                          <a:uLnTx/>
                          <a:uFillTx/>
                          <a:latin typeface="+mn-lt"/>
                          <a:ea typeface="+mn-ea"/>
                          <a:cs typeface="+mn-cs"/>
                        </a:rPr>
                        <a:t> 
 Using technology to improve the customer experience is how we shape the future of air travel. It’s also how we get named as one of Fast Company Most Innovative Companies Worldwide for the second year in a 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https://scontent.xx.fbcdn.net/v/t15.5256-10/52312607_2272133332839225_3648031511963238400_n.jpg?_nc_cat=108&amp;_nc_ht=scontent.xx&amp;oh=0cb7ce1bea51c546aa876b0187093075&amp;oe=5D140BF9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25515957"/>
                  </a:ext>
                </a:extLst>
              </a:tr>
            </a:tbl>
          </a:graphicData>
        </a:graphic>
      </p:graphicFrame>
      <p:sp>
        <p:nvSpPr>
          <p:cNvPr id="4" name="Text Placeholder 3">
            <a:extLst>
              <a:ext uri="{FF2B5EF4-FFF2-40B4-BE49-F238E27FC236}">
                <a16:creationId xmlns:a16="http://schemas.microsoft.com/office/drawing/2014/main" id="{CF4BCEE3-0E31-45F3-ACA3-7FFB9734535F}"/>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03630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D0DB3-16E5-409F-8817-0BDB502E6C92}"/>
              </a:ext>
            </a:extLst>
          </p:cNvPr>
          <p:cNvSpPr>
            <a:spLocks noGrp="1"/>
          </p:cNvSpPr>
          <p:nvPr>
            <p:ph type="title"/>
          </p:nvPr>
        </p:nvSpPr>
        <p:spPr/>
        <p:txBody>
          <a:bodyPr/>
          <a:lstStyle/>
          <a:p>
            <a:r>
              <a:rPr lang="en-US"/>
              <a:t>Top 5 | Airlines - 21 of 25</a:t>
            </a:r>
          </a:p>
        </p:txBody>
      </p:sp>
      <p:graphicFrame>
        <p:nvGraphicFramePr>
          <p:cNvPr id="5" name="Table Placeholder 4">
            <a:extLst>
              <a:ext uri="{FF2B5EF4-FFF2-40B4-BE49-F238E27FC236}">
                <a16:creationId xmlns:a16="http://schemas.microsoft.com/office/drawing/2014/main" id="{6B1D3EB5-7F4E-4888-B3FE-97EB033D3492}"/>
              </a:ext>
            </a:extLst>
          </p:cNvPr>
          <p:cNvGraphicFramePr>
            <a:graphicFrameLocks noGrp="1"/>
          </p:cNvGraphicFramePr>
          <p:nvPr>
            <p:ph type="tbl" sz="quarter" idx="13"/>
            <p:extLst>
              <p:ext uri="{D42A27DB-BD31-4B8C-83A1-F6EECF244321}">
                <p14:modId xmlns:p14="http://schemas.microsoft.com/office/powerpoint/2010/main" val="235590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2694823"/>
                    </a:ext>
                  </a:extLst>
                </a:gridCol>
                <a:gridCol w="905256">
                  <a:extLst>
                    <a:ext uri="{9D8B030D-6E8A-4147-A177-3AD203B41FA5}">
                      <a16:colId xmlns:a16="http://schemas.microsoft.com/office/drawing/2014/main" val="2349871142"/>
                    </a:ext>
                  </a:extLst>
                </a:gridCol>
                <a:gridCol w="329184">
                  <a:extLst>
                    <a:ext uri="{9D8B030D-6E8A-4147-A177-3AD203B41FA5}">
                      <a16:colId xmlns:a16="http://schemas.microsoft.com/office/drawing/2014/main" val="583017956"/>
                    </a:ext>
                  </a:extLst>
                </a:gridCol>
                <a:gridCol w="329184">
                  <a:extLst>
                    <a:ext uri="{9D8B030D-6E8A-4147-A177-3AD203B41FA5}">
                      <a16:colId xmlns:a16="http://schemas.microsoft.com/office/drawing/2014/main" val="3299580517"/>
                    </a:ext>
                  </a:extLst>
                </a:gridCol>
                <a:gridCol w="329184">
                  <a:extLst>
                    <a:ext uri="{9D8B030D-6E8A-4147-A177-3AD203B41FA5}">
                      <a16:colId xmlns:a16="http://schemas.microsoft.com/office/drawing/2014/main" val="616979551"/>
                    </a:ext>
                  </a:extLst>
                </a:gridCol>
                <a:gridCol w="329184">
                  <a:extLst>
                    <a:ext uri="{9D8B030D-6E8A-4147-A177-3AD203B41FA5}">
                      <a16:colId xmlns:a16="http://schemas.microsoft.com/office/drawing/2014/main" val="1925532273"/>
                    </a:ext>
                  </a:extLst>
                </a:gridCol>
                <a:gridCol w="329184">
                  <a:extLst>
                    <a:ext uri="{9D8B030D-6E8A-4147-A177-3AD203B41FA5}">
                      <a16:colId xmlns:a16="http://schemas.microsoft.com/office/drawing/2014/main" val="3059034273"/>
                    </a:ext>
                  </a:extLst>
                </a:gridCol>
                <a:gridCol w="329184">
                  <a:extLst>
                    <a:ext uri="{9D8B030D-6E8A-4147-A177-3AD203B41FA5}">
                      <a16:colId xmlns:a16="http://schemas.microsoft.com/office/drawing/2014/main" val="1364832655"/>
                    </a:ext>
                  </a:extLst>
                </a:gridCol>
                <a:gridCol w="329184">
                  <a:extLst>
                    <a:ext uri="{9D8B030D-6E8A-4147-A177-3AD203B41FA5}">
                      <a16:colId xmlns:a16="http://schemas.microsoft.com/office/drawing/2014/main" val="2735340572"/>
                    </a:ext>
                  </a:extLst>
                </a:gridCol>
                <a:gridCol w="329184">
                  <a:extLst>
                    <a:ext uri="{9D8B030D-6E8A-4147-A177-3AD203B41FA5}">
                      <a16:colId xmlns:a16="http://schemas.microsoft.com/office/drawing/2014/main" val="1055158094"/>
                    </a:ext>
                  </a:extLst>
                </a:gridCol>
                <a:gridCol w="329184">
                  <a:extLst>
                    <a:ext uri="{9D8B030D-6E8A-4147-A177-3AD203B41FA5}">
                      <a16:colId xmlns:a16="http://schemas.microsoft.com/office/drawing/2014/main" val="4146678065"/>
                    </a:ext>
                  </a:extLst>
                </a:gridCol>
                <a:gridCol w="329184">
                  <a:extLst>
                    <a:ext uri="{9D8B030D-6E8A-4147-A177-3AD203B41FA5}">
                      <a16:colId xmlns:a16="http://schemas.microsoft.com/office/drawing/2014/main" val="1463753394"/>
                    </a:ext>
                  </a:extLst>
                </a:gridCol>
                <a:gridCol w="329184">
                  <a:extLst>
                    <a:ext uri="{9D8B030D-6E8A-4147-A177-3AD203B41FA5}">
                      <a16:colId xmlns:a16="http://schemas.microsoft.com/office/drawing/2014/main" val="1475046727"/>
                    </a:ext>
                  </a:extLst>
                </a:gridCol>
                <a:gridCol w="329184">
                  <a:extLst>
                    <a:ext uri="{9D8B030D-6E8A-4147-A177-3AD203B41FA5}">
                      <a16:colId xmlns:a16="http://schemas.microsoft.com/office/drawing/2014/main" val="3243571393"/>
                    </a:ext>
                  </a:extLst>
                </a:gridCol>
                <a:gridCol w="329184">
                  <a:extLst>
                    <a:ext uri="{9D8B030D-6E8A-4147-A177-3AD203B41FA5}">
                      <a16:colId xmlns:a16="http://schemas.microsoft.com/office/drawing/2014/main" val="2917261146"/>
                    </a:ext>
                  </a:extLst>
                </a:gridCol>
                <a:gridCol w="329184">
                  <a:extLst>
                    <a:ext uri="{9D8B030D-6E8A-4147-A177-3AD203B41FA5}">
                      <a16:colId xmlns:a16="http://schemas.microsoft.com/office/drawing/2014/main" val="2457088108"/>
                    </a:ext>
                  </a:extLst>
                </a:gridCol>
                <a:gridCol w="329184">
                  <a:extLst>
                    <a:ext uri="{9D8B030D-6E8A-4147-A177-3AD203B41FA5}">
                      <a16:colId xmlns:a16="http://schemas.microsoft.com/office/drawing/2014/main" val="1148471536"/>
                    </a:ext>
                  </a:extLst>
                </a:gridCol>
                <a:gridCol w="329184">
                  <a:extLst>
                    <a:ext uri="{9D8B030D-6E8A-4147-A177-3AD203B41FA5}">
                      <a16:colId xmlns:a16="http://schemas.microsoft.com/office/drawing/2014/main" val="33992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8803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 Canada - 2019-02-22 22:30:18 </a:t>
                      </a:r>
                      <a:r>
                        <a:rPr kumimoji="0" lang="en-US" sz="1000" b="0" i="0" u="none" strike="noStrike" kern="1200" cap="none" spc="0" normalizeH="0" baseline="0" noProof="0">
                          <a:ln>
                            <a:noFill/>
                          </a:ln>
                          <a:solidFill>
                            <a:prstClr val="black"/>
                          </a:solidFill>
                          <a:effectLst/>
                          <a:uLnTx/>
                          <a:uFillTx/>
                          <a:latin typeface="+mn-lt"/>
                          <a:ea typeface="+mn-ea"/>
                          <a:cs typeface="+mn-cs"/>
                        </a:rPr>
                        <a:t> 
 Dreaming of doing some star spotting in Los Angeles this weekend?
We fly non-stop to LAX from Vancouver, Calgary, Toronto and Montreal, so you can join all the awards-season excitement (or just spend a relaxing day at the 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https://scontent.xx.fbcdn.net/v/t1.0-9/s720x720/52861783_2186500494731167_4477746436804444160_o.jpg?_nc_cat=106&amp;_nc_ht=scontent.xx&amp;oh=1bd7bcd4be8ee6fbded8a089c2ee4f51&amp;oe=5D241100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4353270"/>
                  </a:ext>
                </a:extLst>
              </a:tr>
            </a:tbl>
          </a:graphicData>
        </a:graphic>
      </p:graphicFrame>
      <p:sp>
        <p:nvSpPr>
          <p:cNvPr id="4" name="Text Placeholder 3">
            <a:extLst>
              <a:ext uri="{FF2B5EF4-FFF2-40B4-BE49-F238E27FC236}">
                <a16:creationId xmlns:a16="http://schemas.microsoft.com/office/drawing/2014/main" id="{B45AF835-C5B7-4A7B-8C32-EB5385806784}"/>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1960400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82C78-AA63-4168-A07C-3FABB9FF4700}"/>
              </a:ext>
            </a:extLst>
          </p:cNvPr>
          <p:cNvSpPr>
            <a:spLocks noGrp="1"/>
          </p:cNvSpPr>
          <p:nvPr>
            <p:ph type="title"/>
          </p:nvPr>
        </p:nvSpPr>
        <p:spPr/>
        <p:txBody>
          <a:bodyPr/>
          <a:lstStyle/>
          <a:p>
            <a:r>
              <a:rPr lang="en-US"/>
              <a:t>Top 5 | Airlines - 22 of 25</a:t>
            </a:r>
          </a:p>
        </p:txBody>
      </p:sp>
      <p:graphicFrame>
        <p:nvGraphicFramePr>
          <p:cNvPr id="5" name="Table Placeholder 4">
            <a:extLst>
              <a:ext uri="{FF2B5EF4-FFF2-40B4-BE49-F238E27FC236}">
                <a16:creationId xmlns:a16="http://schemas.microsoft.com/office/drawing/2014/main" id="{9E40A1DC-CD51-4743-8841-843C80214F40}"/>
              </a:ext>
            </a:extLst>
          </p:cNvPr>
          <p:cNvGraphicFramePr>
            <a:graphicFrameLocks noGrp="1"/>
          </p:cNvGraphicFramePr>
          <p:nvPr>
            <p:ph type="tbl" sz="quarter" idx="13"/>
            <p:extLst>
              <p:ext uri="{D42A27DB-BD31-4B8C-83A1-F6EECF244321}">
                <p14:modId xmlns:p14="http://schemas.microsoft.com/office/powerpoint/2010/main" val="350864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1371007"/>
                    </a:ext>
                  </a:extLst>
                </a:gridCol>
                <a:gridCol w="905256">
                  <a:extLst>
                    <a:ext uri="{9D8B030D-6E8A-4147-A177-3AD203B41FA5}">
                      <a16:colId xmlns:a16="http://schemas.microsoft.com/office/drawing/2014/main" val="1082551223"/>
                    </a:ext>
                  </a:extLst>
                </a:gridCol>
                <a:gridCol w="329184">
                  <a:extLst>
                    <a:ext uri="{9D8B030D-6E8A-4147-A177-3AD203B41FA5}">
                      <a16:colId xmlns:a16="http://schemas.microsoft.com/office/drawing/2014/main" val="1041178618"/>
                    </a:ext>
                  </a:extLst>
                </a:gridCol>
                <a:gridCol w="329184">
                  <a:extLst>
                    <a:ext uri="{9D8B030D-6E8A-4147-A177-3AD203B41FA5}">
                      <a16:colId xmlns:a16="http://schemas.microsoft.com/office/drawing/2014/main" val="1155011053"/>
                    </a:ext>
                  </a:extLst>
                </a:gridCol>
                <a:gridCol w="329184">
                  <a:extLst>
                    <a:ext uri="{9D8B030D-6E8A-4147-A177-3AD203B41FA5}">
                      <a16:colId xmlns:a16="http://schemas.microsoft.com/office/drawing/2014/main" val="3354962546"/>
                    </a:ext>
                  </a:extLst>
                </a:gridCol>
                <a:gridCol w="329184">
                  <a:extLst>
                    <a:ext uri="{9D8B030D-6E8A-4147-A177-3AD203B41FA5}">
                      <a16:colId xmlns:a16="http://schemas.microsoft.com/office/drawing/2014/main" val="3899230978"/>
                    </a:ext>
                  </a:extLst>
                </a:gridCol>
                <a:gridCol w="329184">
                  <a:extLst>
                    <a:ext uri="{9D8B030D-6E8A-4147-A177-3AD203B41FA5}">
                      <a16:colId xmlns:a16="http://schemas.microsoft.com/office/drawing/2014/main" val="2372627237"/>
                    </a:ext>
                  </a:extLst>
                </a:gridCol>
                <a:gridCol w="329184">
                  <a:extLst>
                    <a:ext uri="{9D8B030D-6E8A-4147-A177-3AD203B41FA5}">
                      <a16:colId xmlns:a16="http://schemas.microsoft.com/office/drawing/2014/main" val="3491435984"/>
                    </a:ext>
                  </a:extLst>
                </a:gridCol>
                <a:gridCol w="329184">
                  <a:extLst>
                    <a:ext uri="{9D8B030D-6E8A-4147-A177-3AD203B41FA5}">
                      <a16:colId xmlns:a16="http://schemas.microsoft.com/office/drawing/2014/main" val="4053750290"/>
                    </a:ext>
                  </a:extLst>
                </a:gridCol>
                <a:gridCol w="329184">
                  <a:extLst>
                    <a:ext uri="{9D8B030D-6E8A-4147-A177-3AD203B41FA5}">
                      <a16:colId xmlns:a16="http://schemas.microsoft.com/office/drawing/2014/main" val="3300474966"/>
                    </a:ext>
                  </a:extLst>
                </a:gridCol>
                <a:gridCol w="329184">
                  <a:extLst>
                    <a:ext uri="{9D8B030D-6E8A-4147-A177-3AD203B41FA5}">
                      <a16:colId xmlns:a16="http://schemas.microsoft.com/office/drawing/2014/main" val="3360876170"/>
                    </a:ext>
                  </a:extLst>
                </a:gridCol>
                <a:gridCol w="329184">
                  <a:extLst>
                    <a:ext uri="{9D8B030D-6E8A-4147-A177-3AD203B41FA5}">
                      <a16:colId xmlns:a16="http://schemas.microsoft.com/office/drawing/2014/main" val="502191809"/>
                    </a:ext>
                  </a:extLst>
                </a:gridCol>
                <a:gridCol w="329184">
                  <a:extLst>
                    <a:ext uri="{9D8B030D-6E8A-4147-A177-3AD203B41FA5}">
                      <a16:colId xmlns:a16="http://schemas.microsoft.com/office/drawing/2014/main" val="1393967748"/>
                    </a:ext>
                  </a:extLst>
                </a:gridCol>
                <a:gridCol w="329184">
                  <a:extLst>
                    <a:ext uri="{9D8B030D-6E8A-4147-A177-3AD203B41FA5}">
                      <a16:colId xmlns:a16="http://schemas.microsoft.com/office/drawing/2014/main" val="1699507832"/>
                    </a:ext>
                  </a:extLst>
                </a:gridCol>
                <a:gridCol w="329184">
                  <a:extLst>
                    <a:ext uri="{9D8B030D-6E8A-4147-A177-3AD203B41FA5}">
                      <a16:colId xmlns:a16="http://schemas.microsoft.com/office/drawing/2014/main" val="1603306654"/>
                    </a:ext>
                  </a:extLst>
                </a:gridCol>
                <a:gridCol w="329184">
                  <a:extLst>
                    <a:ext uri="{9D8B030D-6E8A-4147-A177-3AD203B41FA5}">
                      <a16:colId xmlns:a16="http://schemas.microsoft.com/office/drawing/2014/main" val="2668835929"/>
                    </a:ext>
                  </a:extLst>
                </a:gridCol>
                <a:gridCol w="329184">
                  <a:extLst>
                    <a:ext uri="{9D8B030D-6E8A-4147-A177-3AD203B41FA5}">
                      <a16:colId xmlns:a16="http://schemas.microsoft.com/office/drawing/2014/main" val="2509766793"/>
                    </a:ext>
                  </a:extLst>
                </a:gridCol>
                <a:gridCol w="329184">
                  <a:extLst>
                    <a:ext uri="{9D8B030D-6E8A-4147-A177-3AD203B41FA5}">
                      <a16:colId xmlns:a16="http://schemas.microsoft.com/office/drawing/2014/main" val="2397777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972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Delta Air Lines - 2019-03-05 19:17:17 </a:t>
                      </a:r>
                      <a:r>
                        <a:rPr kumimoji="0" lang="en-US" sz="1000" b="0" i="0" u="none" strike="noStrike" kern="1200" cap="none" spc="0" normalizeH="0" baseline="0" noProof="0">
                          <a:ln>
                            <a:noFill/>
                          </a:ln>
                          <a:solidFill>
                            <a:prstClr val="black"/>
                          </a:solidFill>
                          <a:effectLst/>
                          <a:uLnTx/>
                          <a:uFillTx/>
                          <a:latin typeface="+mn-lt"/>
                          <a:ea typeface="+mn-ea"/>
                          <a:cs typeface="+mn-cs"/>
                        </a:rPr>
                        <a:t> 
 This Women’s History Month, we’re celebrating the women who make the world a better place by going out into it. To all the female travelers, and our Medallion and SkyMiles Members, thank you for connecting to new places, people and experiences every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https://scontent.xx.fbcdn.net/v/t15.5256-10/p720x720/52417493_309727563063316_7097767300152950784_n.jpg?_nc_cat=106&amp;_nc_ht=scontent.xx&amp;oh=15f1f6a388de597703a450d9337a1709&amp;oe=5D14F2AB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52253967"/>
                  </a:ext>
                </a:extLst>
              </a:tr>
            </a:tbl>
          </a:graphicData>
        </a:graphic>
      </p:graphicFrame>
      <p:sp>
        <p:nvSpPr>
          <p:cNvPr id="4" name="Text Placeholder 3">
            <a:extLst>
              <a:ext uri="{FF2B5EF4-FFF2-40B4-BE49-F238E27FC236}">
                <a16:creationId xmlns:a16="http://schemas.microsoft.com/office/drawing/2014/main" id="{766556EB-DAC2-4671-A848-8384F979D72C}"/>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207645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42382-20D6-47DA-9A3E-030F40AE847A}"/>
              </a:ext>
            </a:extLst>
          </p:cNvPr>
          <p:cNvSpPr>
            <a:spLocks noGrp="1"/>
          </p:cNvSpPr>
          <p:nvPr>
            <p:ph type="title"/>
          </p:nvPr>
        </p:nvSpPr>
        <p:spPr/>
        <p:txBody>
          <a:bodyPr/>
          <a:lstStyle/>
          <a:p>
            <a:r>
              <a:rPr lang="en-US"/>
              <a:t>Top 5 | Airlines - 23 of 25</a:t>
            </a:r>
          </a:p>
        </p:txBody>
      </p:sp>
      <p:graphicFrame>
        <p:nvGraphicFramePr>
          <p:cNvPr id="5" name="Table Placeholder 4">
            <a:extLst>
              <a:ext uri="{FF2B5EF4-FFF2-40B4-BE49-F238E27FC236}">
                <a16:creationId xmlns:a16="http://schemas.microsoft.com/office/drawing/2014/main" id="{6B6BE60C-4AC0-4B68-BE63-04516C409AA6}"/>
              </a:ext>
            </a:extLst>
          </p:cNvPr>
          <p:cNvGraphicFramePr>
            <a:graphicFrameLocks noGrp="1"/>
          </p:cNvGraphicFramePr>
          <p:nvPr>
            <p:ph type="tbl" sz="quarter" idx="13"/>
            <p:extLst>
              <p:ext uri="{D42A27DB-BD31-4B8C-83A1-F6EECF244321}">
                <p14:modId xmlns:p14="http://schemas.microsoft.com/office/powerpoint/2010/main" val="110157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2719124"/>
                    </a:ext>
                  </a:extLst>
                </a:gridCol>
                <a:gridCol w="905256">
                  <a:extLst>
                    <a:ext uri="{9D8B030D-6E8A-4147-A177-3AD203B41FA5}">
                      <a16:colId xmlns:a16="http://schemas.microsoft.com/office/drawing/2014/main" val="3733153565"/>
                    </a:ext>
                  </a:extLst>
                </a:gridCol>
                <a:gridCol w="329184">
                  <a:extLst>
                    <a:ext uri="{9D8B030D-6E8A-4147-A177-3AD203B41FA5}">
                      <a16:colId xmlns:a16="http://schemas.microsoft.com/office/drawing/2014/main" val="1297846790"/>
                    </a:ext>
                  </a:extLst>
                </a:gridCol>
                <a:gridCol w="329184">
                  <a:extLst>
                    <a:ext uri="{9D8B030D-6E8A-4147-A177-3AD203B41FA5}">
                      <a16:colId xmlns:a16="http://schemas.microsoft.com/office/drawing/2014/main" val="222507971"/>
                    </a:ext>
                  </a:extLst>
                </a:gridCol>
                <a:gridCol w="329184">
                  <a:extLst>
                    <a:ext uri="{9D8B030D-6E8A-4147-A177-3AD203B41FA5}">
                      <a16:colId xmlns:a16="http://schemas.microsoft.com/office/drawing/2014/main" val="1973781167"/>
                    </a:ext>
                  </a:extLst>
                </a:gridCol>
                <a:gridCol w="329184">
                  <a:extLst>
                    <a:ext uri="{9D8B030D-6E8A-4147-A177-3AD203B41FA5}">
                      <a16:colId xmlns:a16="http://schemas.microsoft.com/office/drawing/2014/main" val="1906679"/>
                    </a:ext>
                  </a:extLst>
                </a:gridCol>
                <a:gridCol w="329184">
                  <a:extLst>
                    <a:ext uri="{9D8B030D-6E8A-4147-A177-3AD203B41FA5}">
                      <a16:colId xmlns:a16="http://schemas.microsoft.com/office/drawing/2014/main" val="2837601417"/>
                    </a:ext>
                  </a:extLst>
                </a:gridCol>
                <a:gridCol w="329184">
                  <a:extLst>
                    <a:ext uri="{9D8B030D-6E8A-4147-A177-3AD203B41FA5}">
                      <a16:colId xmlns:a16="http://schemas.microsoft.com/office/drawing/2014/main" val="455322132"/>
                    </a:ext>
                  </a:extLst>
                </a:gridCol>
                <a:gridCol w="329184">
                  <a:extLst>
                    <a:ext uri="{9D8B030D-6E8A-4147-A177-3AD203B41FA5}">
                      <a16:colId xmlns:a16="http://schemas.microsoft.com/office/drawing/2014/main" val="135664287"/>
                    </a:ext>
                  </a:extLst>
                </a:gridCol>
                <a:gridCol w="329184">
                  <a:extLst>
                    <a:ext uri="{9D8B030D-6E8A-4147-A177-3AD203B41FA5}">
                      <a16:colId xmlns:a16="http://schemas.microsoft.com/office/drawing/2014/main" val="2504989417"/>
                    </a:ext>
                  </a:extLst>
                </a:gridCol>
                <a:gridCol w="329184">
                  <a:extLst>
                    <a:ext uri="{9D8B030D-6E8A-4147-A177-3AD203B41FA5}">
                      <a16:colId xmlns:a16="http://schemas.microsoft.com/office/drawing/2014/main" val="2923665856"/>
                    </a:ext>
                  </a:extLst>
                </a:gridCol>
                <a:gridCol w="329184">
                  <a:extLst>
                    <a:ext uri="{9D8B030D-6E8A-4147-A177-3AD203B41FA5}">
                      <a16:colId xmlns:a16="http://schemas.microsoft.com/office/drawing/2014/main" val="2785513220"/>
                    </a:ext>
                  </a:extLst>
                </a:gridCol>
                <a:gridCol w="329184">
                  <a:extLst>
                    <a:ext uri="{9D8B030D-6E8A-4147-A177-3AD203B41FA5}">
                      <a16:colId xmlns:a16="http://schemas.microsoft.com/office/drawing/2014/main" val="1340124889"/>
                    </a:ext>
                  </a:extLst>
                </a:gridCol>
                <a:gridCol w="329184">
                  <a:extLst>
                    <a:ext uri="{9D8B030D-6E8A-4147-A177-3AD203B41FA5}">
                      <a16:colId xmlns:a16="http://schemas.microsoft.com/office/drawing/2014/main" val="1188476242"/>
                    </a:ext>
                  </a:extLst>
                </a:gridCol>
                <a:gridCol w="329184">
                  <a:extLst>
                    <a:ext uri="{9D8B030D-6E8A-4147-A177-3AD203B41FA5}">
                      <a16:colId xmlns:a16="http://schemas.microsoft.com/office/drawing/2014/main" val="350842028"/>
                    </a:ext>
                  </a:extLst>
                </a:gridCol>
                <a:gridCol w="329184">
                  <a:extLst>
                    <a:ext uri="{9D8B030D-6E8A-4147-A177-3AD203B41FA5}">
                      <a16:colId xmlns:a16="http://schemas.microsoft.com/office/drawing/2014/main" val="161750894"/>
                    </a:ext>
                  </a:extLst>
                </a:gridCol>
                <a:gridCol w="329184">
                  <a:extLst>
                    <a:ext uri="{9D8B030D-6E8A-4147-A177-3AD203B41FA5}">
                      <a16:colId xmlns:a16="http://schemas.microsoft.com/office/drawing/2014/main" val="462184504"/>
                    </a:ext>
                  </a:extLst>
                </a:gridCol>
                <a:gridCol w="329184">
                  <a:extLst>
                    <a:ext uri="{9D8B030D-6E8A-4147-A177-3AD203B41FA5}">
                      <a16:colId xmlns:a16="http://schemas.microsoft.com/office/drawing/2014/main" val="264941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578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 Canada - 2019-02-21 18:00:06 </a:t>
                      </a:r>
                      <a:r>
                        <a:rPr kumimoji="0" lang="en-US" sz="1000" b="0" i="0" u="none" strike="noStrike" kern="1200" cap="none" spc="0" normalizeH="0" baseline="0" noProof="0">
                          <a:ln>
                            <a:noFill/>
                          </a:ln>
                          <a:solidFill>
                            <a:prstClr val="black"/>
                          </a:solidFill>
                          <a:effectLst/>
                          <a:uLnTx/>
                          <a:uFillTx/>
                          <a:latin typeface="+mn-lt"/>
                          <a:ea typeface="+mn-ea"/>
                          <a:cs typeface="+mn-cs"/>
                        </a:rPr>
                        <a:t> 
 For our maintenance crews, no detail is too big or too small. Case in point: Here’s our team working to keep our engines in top form back in 1987! #TBT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https://scontent.xx.fbcdn.net/v/t1.0-9/s720x720/52489250_2184602371587646_4363731040963919872_o.jpg?_nc_cat=110&amp;_nc_ht=scontent.xx&amp;oh=ed33ea38e65f054b200a329455fd121f&amp;oe=5CE5B4D1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1429724"/>
                  </a:ext>
                </a:extLst>
              </a:tr>
            </a:tbl>
          </a:graphicData>
        </a:graphic>
      </p:graphicFrame>
      <p:sp>
        <p:nvSpPr>
          <p:cNvPr id="4" name="Text Placeholder 3">
            <a:extLst>
              <a:ext uri="{FF2B5EF4-FFF2-40B4-BE49-F238E27FC236}">
                <a16:creationId xmlns:a16="http://schemas.microsoft.com/office/drawing/2014/main" id="{5F44A8DD-F964-4618-9C3F-B34E1BCFCE52}"/>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34996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F31BF-945A-4411-BF4B-412C76573095}"/>
              </a:ext>
            </a:extLst>
          </p:cNvPr>
          <p:cNvSpPr>
            <a:spLocks noGrp="1"/>
          </p:cNvSpPr>
          <p:nvPr>
            <p:ph type="title"/>
          </p:nvPr>
        </p:nvSpPr>
        <p:spPr/>
        <p:txBody>
          <a:bodyPr/>
          <a:lstStyle/>
          <a:p>
            <a:r>
              <a:rPr lang="en-US"/>
              <a:t>Top 5 | Airlines - 24 of 25</a:t>
            </a:r>
          </a:p>
        </p:txBody>
      </p:sp>
      <p:graphicFrame>
        <p:nvGraphicFramePr>
          <p:cNvPr id="5" name="Table Placeholder 4">
            <a:extLst>
              <a:ext uri="{FF2B5EF4-FFF2-40B4-BE49-F238E27FC236}">
                <a16:creationId xmlns:a16="http://schemas.microsoft.com/office/drawing/2014/main" id="{69C95F6B-2F62-4397-818D-943CC2F7685E}"/>
              </a:ext>
            </a:extLst>
          </p:cNvPr>
          <p:cNvGraphicFramePr>
            <a:graphicFrameLocks noGrp="1"/>
          </p:cNvGraphicFramePr>
          <p:nvPr>
            <p:ph type="tbl" sz="quarter" idx="13"/>
            <p:extLst>
              <p:ext uri="{D42A27DB-BD31-4B8C-83A1-F6EECF244321}">
                <p14:modId xmlns:p14="http://schemas.microsoft.com/office/powerpoint/2010/main" val="229140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1374396"/>
                    </a:ext>
                  </a:extLst>
                </a:gridCol>
                <a:gridCol w="905256">
                  <a:extLst>
                    <a:ext uri="{9D8B030D-6E8A-4147-A177-3AD203B41FA5}">
                      <a16:colId xmlns:a16="http://schemas.microsoft.com/office/drawing/2014/main" val="2824018398"/>
                    </a:ext>
                  </a:extLst>
                </a:gridCol>
                <a:gridCol w="329184">
                  <a:extLst>
                    <a:ext uri="{9D8B030D-6E8A-4147-A177-3AD203B41FA5}">
                      <a16:colId xmlns:a16="http://schemas.microsoft.com/office/drawing/2014/main" val="4199772475"/>
                    </a:ext>
                  </a:extLst>
                </a:gridCol>
                <a:gridCol w="329184">
                  <a:extLst>
                    <a:ext uri="{9D8B030D-6E8A-4147-A177-3AD203B41FA5}">
                      <a16:colId xmlns:a16="http://schemas.microsoft.com/office/drawing/2014/main" val="884590603"/>
                    </a:ext>
                  </a:extLst>
                </a:gridCol>
                <a:gridCol w="329184">
                  <a:extLst>
                    <a:ext uri="{9D8B030D-6E8A-4147-A177-3AD203B41FA5}">
                      <a16:colId xmlns:a16="http://schemas.microsoft.com/office/drawing/2014/main" val="1700338474"/>
                    </a:ext>
                  </a:extLst>
                </a:gridCol>
                <a:gridCol w="329184">
                  <a:extLst>
                    <a:ext uri="{9D8B030D-6E8A-4147-A177-3AD203B41FA5}">
                      <a16:colId xmlns:a16="http://schemas.microsoft.com/office/drawing/2014/main" val="797482344"/>
                    </a:ext>
                  </a:extLst>
                </a:gridCol>
                <a:gridCol w="329184">
                  <a:extLst>
                    <a:ext uri="{9D8B030D-6E8A-4147-A177-3AD203B41FA5}">
                      <a16:colId xmlns:a16="http://schemas.microsoft.com/office/drawing/2014/main" val="440493193"/>
                    </a:ext>
                  </a:extLst>
                </a:gridCol>
                <a:gridCol w="329184">
                  <a:extLst>
                    <a:ext uri="{9D8B030D-6E8A-4147-A177-3AD203B41FA5}">
                      <a16:colId xmlns:a16="http://schemas.microsoft.com/office/drawing/2014/main" val="866983001"/>
                    </a:ext>
                  </a:extLst>
                </a:gridCol>
                <a:gridCol w="329184">
                  <a:extLst>
                    <a:ext uri="{9D8B030D-6E8A-4147-A177-3AD203B41FA5}">
                      <a16:colId xmlns:a16="http://schemas.microsoft.com/office/drawing/2014/main" val="2683171171"/>
                    </a:ext>
                  </a:extLst>
                </a:gridCol>
                <a:gridCol w="329184">
                  <a:extLst>
                    <a:ext uri="{9D8B030D-6E8A-4147-A177-3AD203B41FA5}">
                      <a16:colId xmlns:a16="http://schemas.microsoft.com/office/drawing/2014/main" val="1274331858"/>
                    </a:ext>
                  </a:extLst>
                </a:gridCol>
                <a:gridCol w="329184">
                  <a:extLst>
                    <a:ext uri="{9D8B030D-6E8A-4147-A177-3AD203B41FA5}">
                      <a16:colId xmlns:a16="http://schemas.microsoft.com/office/drawing/2014/main" val="1352707087"/>
                    </a:ext>
                  </a:extLst>
                </a:gridCol>
                <a:gridCol w="329184">
                  <a:extLst>
                    <a:ext uri="{9D8B030D-6E8A-4147-A177-3AD203B41FA5}">
                      <a16:colId xmlns:a16="http://schemas.microsoft.com/office/drawing/2014/main" val="2355047256"/>
                    </a:ext>
                  </a:extLst>
                </a:gridCol>
                <a:gridCol w="329184">
                  <a:extLst>
                    <a:ext uri="{9D8B030D-6E8A-4147-A177-3AD203B41FA5}">
                      <a16:colId xmlns:a16="http://schemas.microsoft.com/office/drawing/2014/main" val="1168263776"/>
                    </a:ext>
                  </a:extLst>
                </a:gridCol>
                <a:gridCol w="329184">
                  <a:extLst>
                    <a:ext uri="{9D8B030D-6E8A-4147-A177-3AD203B41FA5}">
                      <a16:colId xmlns:a16="http://schemas.microsoft.com/office/drawing/2014/main" val="2225516350"/>
                    </a:ext>
                  </a:extLst>
                </a:gridCol>
                <a:gridCol w="329184">
                  <a:extLst>
                    <a:ext uri="{9D8B030D-6E8A-4147-A177-3AD203B41FA5}">
                      <a16:colId xmlns:a16="http://schemas.microsoft.com/office/drawing/2014/main" val="868288707"/>
                    </a:ext>
                  </a:extLst>
                </a:gridCol>
                <a:gridCol w="329184">
                  <a:extLst>
                    <a:ext uri="{9D8B030D-6E8A-4147-A177-3AD203B41FA5}">
                      <a16:colId xmlns:a16="http://schemas.microsoft.com/office/drawing/2014/main" val="3349542773"/>
                    </a:ext>
                  </a:extLst>
                </a:gridCol>
                <a:gridCol w="329184">
                  <a:extLst>
                    <a:ext uri="{9D8B030D-6E8A-4147-A177-3AD203B41FA5}">
                      <a16:colId xmlns:a16="http://schemas.microsoft.com/office/drawing/2014/main" val="139851244"/>
                    </a:ext>
                  </a:extLst>
                </a:gridCol>
                <a:gridCol w="329184">
                  <a:extLst>
                    <a:ext uri="{9D8B030D-6E8A-4147-A177-3AD203B41FA5}">
                      <a16:colId xmlns:a16="http://schemas.microsoft.com/office/drawing/2014/main" val="556093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896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 Canada - 2019-02-23 16:14:44 </a:t>
                      </a:r>
                      <a:r>
                        <a:rPr kumimoji="0" lang="en-US" sz="1000" b="0" i="0" u="none" strike="noStrike" kern="1200" cap="none" spc="0" normalizeH="0" baseline="0" noProof="0">
                          <a:ln>
                            <a:noFill/>
                          </a:ln>
                          <a:solidFill>
                            <a:prstClr val="black"/>
                          </a:solidFill>
                          <a:effectLst/>
                          <a:uLnTx/>
                          <a:uFillTx/>
                          <a:latin typeface="+mn-lt"/>
                          <a:ea typeface="+mn-ea"/>
                          <a:cs typeface="+mn-cs"/>
                        </a:rPr>
                        <a:t> 
 Our passion and engagement with Canada’s indigenous community soared high last night as Atuat Akittirq—an Inuit elder and Gemini award-winner—was honoured with the 2019 Indspire Award for Lifetime Achievement. Congratulations Atuat! #IndspireAwards
Indspire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7362331"/>
                  </a:ext>
                </a:extLst>
              </a:tr>
            </a:tbl>
          </a:graphicData>
        </a:graphic>
      </p:graphicFrame>
      <p:sp>
        <p:nvSpPr>
          <p:cNvPr id="4" name="Text Placeholder 3">
            <a:extLst>
              <a:ext uri="{FF2B5EF4-FFF2-40B4-BE49-F238E27FC236}">
                <a16:creationId xmlns:a16="http://schemas.microsoft.com/office/drawing/2014/main" id="{DFF4713A-A111-4B20-ACA0-E1A4243AC3E5}"/>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69755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DB90-0F27-46AA-9A6B-48A114277A6B}"/>
              </a:ext>
            </a:extLst>
          </p:cNvPr>
          <p:cNvSpPr>
            <a:spLocks noGrp="1"/>
          </p:cNvSpPr>
          <p:nvPr>
            <p:ph type="title"/>
          </p:nvPr>
        </p:nvSpPr>
        <p:spPr/>
        <p:txBody>
          <a:bodyPr/>
          <a:lstStyle/>
          <a:p>
            <a:r>
              <a:rPr lang="en-US"/>
              <a:t>Top 5 | Airlines - 25 of 25</a:t>
            </a:r>
          </a:p>
        </p:txBody>
      </p:sp>
      <p:graphicFrame>
        <p:nvGraphicFramePr>
          <p:cNvPr id="5" name="Table Placeholder 4">
            <a:extLst>
              <a:ext uri="{FF2B5EF4-FFF2-40B4-BE49-F238E27FC236}">
                <a16:creationId xmlns:a16="http://schemas.microsoft.com/office/drawing/2014/main" id="{4691F0C2-7E40-48D6-BD26-8FC52920E119}"/>
              </a:ext>
            </a:extLst>
          </p:cNvPr>
          <p:cNvGraphicFramePr>
            <a:graphicFrameLocks noGrp="1"/>
          </p:cNvGraphicFramePr>
          <p:nvPr>
            <p:ph type="tbl" sz="quarter" idx="13"/>
            <p:extLst>
              <p:ext uri="{D42A27DB-BD31-4B8C-83A1-F6EECF244321}">
                <p14:modId xmlns:p14="http://schemas.microsoft.com/office/powerpoint/2010/main" val="2433266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8002800"/>
                    </a:ext>
                  </a:extLst>
                </a:gridCol>
                <a:gridCol w="905256">
                  <a:extLst>
                    <a:ext uri="{9D8B030D-6E8A-4147-A177-3AD203B41FA5}">
                      <a16:colId xmlns:a16="http://schemas.microsoft.com/office/drawing/2014/main" val="4033023519"/>
                    </a:ext>
                  </a:extLst>
                </a:gridCol>
                <a:gridCol w="329184">
                  <a:extLst>
                    <a:ext uri="{9D8B030D-6E8A-4147-A177-3AD203B41FA5}">
                      <a16:colId xmlns:a16="http://schemas.microsoft.com/office/drawing/2014/main" val="29533524"/>
                    </a:ext>
                  </a:extLst>
                </a:gridCol>
                <a:gridCol w="329184">
                  <a:extLst>
                    <a:ext uri="{9D8B030D-6E8A-4147-A177-3AD203B41FA5}">
                      <a16:colId xmlns:a16="http://schemas.microsoft.com/office/drawing/2014/main" val="572062046"/>
                    </a:ext>
                  </a:extLst>
                </a:gridCol>
                <a:gridCol w="329184">
                  <a:extLst>
                    <a:ext uri="{9D8B030D-6E8A-4147-A177-3AD203B41FA5}">
                      <a16:colId xmlns:a16="http://schemas.microsoft.com/office/drawing/2014/main" val="1402103362"/>
                    </a:ext>
                  </a:extLst>
                </a:gridCol>
                <a:gridCol w="329184">
                  <a:extLst>
                    <a:ext uri="{9D8B030D-6E8A-4147-A177-3AD203B41FA5}">
                      <a16:colId xmlns:a16="http://schemas.microsoft.com/office/drawing/2014/main" val="3386595588"/>
                    </a:ext>
                  </a:extLst>
                </a:gridCol>
                <a:gridCol w="329184">
                  <a:extLst>
                    <a:ext uri="{9D8B030D-6E8A-4147-A177-3AD203B41FA5}">
                      <a16:colId xmlns:a16="http://schemas.microsoft.com/office/drawing/2014/main" val="3829382014"/>
                    </a:ext>
                  </a:extLst>
                </a:gridCol>
                <a:gridCol w="329184">
                  <a:extLst>
                    <a:ext uri="{9D8B030D-6E8A-4147-A177-3AD203B41FA5}">
                      <a16:colId xmlns:a16="http://schemas.microsoft.com/office/drawing/2014/main" val="3360792273"/>
                    </a:ext>
                  </a:extLst>
                </a:gridCol>
                <a:gridCol w="329184">
                  <a:extLst>
                    <a:ext uri="{9D8B030D-6E8A-4147-A177-3AD203B41FA5}">
                      <a16:colId xmlns:a16="http://schemas.microsoft.com/office/drawing/2014/main" val="1421037509"/>
                    </a:ext>
                  </a:extLst>
                </a:gridCol>
                <a:gridCol w="329184">
                  <a:extLst>
                    <a:ext uri="{9D8B030D-6E8A-4147-A177-3AD203B41FA5}">
                      <a16:colId xmlns:a16="http://schemas.microsoft.com/office/drawing/2014/main" val="2299753080"/>
                    </a:ext>
                  </a:extLst>
                </a:gridCol>
                <a:gridCol w="329184">
                  <a:extLst>
                    <a:ext uri="{9D8B030D-6E8A-4147-A177-3AD203B41FA5}">
                      <a16:colId xmlns:a16="http://schemas.microsoft.com/office/drawing/2014/main" val="3748865858"/>
                    </a:ext>
                  </a:extLst>
                </a:gridCol>
                <a:gridCol w="329184">
                  <a:extLst>
                    <a:ext uri="{9D8B030D-6E8A-4147-A177-3AD203B41FA5}">
                      <a16:colId xmlns:a16="http://schemas.microsoft.com/office/drawing/2014/main" val="75481386"/>
                    </a:ext>
                  </a:extLst>
                </a:gridCol>
                <a:gridCol w="329184">
                  <a:extLst>
                    <a:ext uri="{9D8B030D-6E8A-4147-A177-3AD203B41FA5}">
                      <a16:colId xmlns:a16="http://schemas.microsoft.com/office/drawing/2014/main" val="2615830161"/>
                    </a:ext>
                  </a:extLst>
                </a:gridCol>
                <a:gridCol w="329184">
                  <a:extLst>
                    <a:ext uri="{9D8B030D-6E8A-4147-A177-3AD203B41FA5}">
                      <a16:colId xmlns:a16="http://schemas.microsoft.com/office/drawing/2014/main" val="663816050"/>
                    </a:ext>
                  </a:extLst>
                </a:gridCol>
                <a:gridCol w="329184">
                  <a:extLst>
                    <a:ext uri="{9D8B030D-6E8A-4147-A177-3AD203B41FA5}">
                      <a16:colId xmlns:a16="http://schemas.microsoft.com/office/drawing/2014/main" val="1615430350"/>
                    </a:ext>
                  </a:extLst>
                </a:gridCol>
                <a:gridCol w="329184">
                  <a:extLst>
                    <a:ext uri="{9D8B030D-6E8A-4147-A177-3AD203B41FA5}">
                      <a16:colId xmlns:a16="http://schemas.microsoft.com/office/drawing/2014/main" val="1376875409"/>
                    </a:ext>
                  </a:extLst>
                </a:gridCol>
                <a:gridCol w="329184">
                  <a:extLst>
                    <a:ext uri="{9D8B030D-6E8A-4147-A177-3AD203B41FA5}">
                      <a16:colId xmlns:a16="http://schemas.microsoft.com/office/drawing/2014/main" val="704323381"/>
                    </a:ext>
                  </a:extLst>
                </a:gridCol>
                <a:gridCol w="329184">
                  <a:extLst>
                    <a:ext uri="{9D8B030D-6E8A-4147-A177-3AD203B41FA5}">
                      <a16:colId xmlns:a16="http://schemas.microsoft.com/office/drawing/2014/main" val="233349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55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WestJet - 2019-03-04 14:04:12 </a:t>
                      </a:r>
                      <a:r>
                        <a:rPr kumimoji="0" lang="en-US" sz="1000" b="0" i="0" u="none" strike="noStrike" kern="1200" cap="none" spc="0" normalizeH="0" baseline="0" noProof="0">
                          <a:ln>
                            <a:noFill/>
                          </a:ln>
                          <a:solidFill>
                            <a:prstClr val="black"/>
                          </a:solidFill>
                          <a:effectLst/>
                          <a:uLnTx/>
                          <a:uFillTx/>
                          <a:latin typeface="+mn-lt"/>
                          <a:ea typeface="+mn-ea"/>
                          <a:cs typeface="+mn-cs"/>
                        </a:rPr>
                        <a:t> 
 Happy #WomenOfAviation Worldwide Week! We're proud of the women in WestJet's world who inspire and motivate us and so many others each and every day. ✈️ #WOAW19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https://scontent.xx.fbcdn.net/v/t15.5256-10/s720x720/52596589_607494486811360_8840663109019369472_n.jpg?_nc_cat=107&amp;_nc_ht=scontent.xx&amp;oh=f933b9bf216de8cf3ed92d22bf05fdec&amp;oe=5D214CDF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9588554"/>
                  </a:ext>
                </a:extLst>
              </a:tr>
            </a:tbl>
          </a:graphicData>
        </a:graphic>
      </p:graphicFrame>
      <p:sp>
        <p:nvSpPr>
          <p:cNvPr id="4" name="Text Placeholder 3">
            <a:extLst>
              <a:ext uri="{FF2B5EF4-FFF2-40B4-BE49-F238E27FC236}">
                <a16:creationId xmlns:a16="http://schemas.microsoft.com/office/drawing/2014/main" id="{3D1E76FC-D269-45BC-9D1F-FDF98FF26A0D}"/>
              </a:ext>
            </a:extLst>
          </p:cNvPr>
          <p:cNvSpPr>
            <a:spLocks noGrp="1"/>
          </p:cNvSpPr>
          <p:nvPr>
            <p:ph type="body" sz="quarter" idx="14"/>
          </p:nvPr>
        </p:nvSpPr>
        <p:spPr/>
        <p:txBody>
          <a:bodyPr/>
          <a:lstStyle/>
          <a:p>
            <a:r>
              <a:rPr lang="en-US"/>
              <a:t>20.02.2019 - 06.03.2019</a:t>
            </a:r>
          </a:p>
        </p:txBody>
      </p:sp>
    </p:spTree>
    <p:extLst>
      <p:ext uri="{BB962C8B-B14F-4D97-AF65-F5344CB8AC3E}">
        <p14:creationId xmlns:p14="http://schemas.microsoft.com/office/powerpoint/2010/main" val="2538232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DF641-CED8-4D23-98CD-BD42106A5348}"/>
              </a:ext>
            </a:extLst>
          </p:cNvPr>
          <p:cNvSpPr>
            <a:spLocks noGrp="1"/>
          </p:cNvSpPr>
          <p:nvPr>
            <p:ph type="title"/>
          </p:nvPr>
        </p:nvSpPr>
        <p:spPr/>
        <p:txBody>
          <a:bodyPr/>
          <a:lstStyle/>
          <a:p>
            <a:r>
              <a:rPr lang="en-US"/>
              <a:t>Facebook Total Interactions | Airlines</a:t>
            </a:r>
          </a:p>
        </p:txBody>
      </p:sp>
      <p:graphicFrame>
        <p:nvGraphicFramePr>
          <p:cNvPr id="6" name="Chart Placeholder 5">
            <a:extLst>
              <a:ext uri="{FF2B5EF4-FFF2-40B4-BE49-F238E27FC236}">
                <a16:creationId xmlns:a16="http://schemas.microsoft.com/office/drawing/2014/main" id="{6EC74A5A-EADD-4AB6-8A94-CD34766D1C69}"/>
              </a:ext>
            </a:extLst>
          </p:cNvPr>
          <p:cNvGraphicFramePr>
            <a:graphicFrameLocks noGrp="1"/>
          </p:cNvGraphicFramePr>
          <p:nvPr>
            <p:ph type="chart" sz="quarter" idx="13"/>
            <p:extLst>
              <p:ext uri="{D42A27DB-BD31-4B8C-83A1-F6EECF244321}">
                <p14:modId xmlns:p14="http://schemas.microsoft.com/office/powerpoint/2010/main" val="1730843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EF4C63-6D11-4628-BD3A-D37C982E4C15}"/>
              </a:ext>
            </a:extLst>
          </p:cNvPr>
          <p:cNvSpPr>
            <a:spLocks noGrp="1"/>
          </p:cNvSpPr>
          <p:nvPr>
            <p:ph type="body" sz="quarter" idx="14"/>
          </p:nvPr>
        </p:nvSpPr>
        <p:spPr/>
        <p:txBody>
          <a:bodyPr/>
          <a:lstStyle/>
          <a:p>
            <a:r>
              <a:rPr lang="en-US"/>
              <a:t>20.02.2019 - 06.03.2019</a:t>
            </a:r>
          </a:p>
        </p:txBody>
      </p:sp>
      <p:sp>
        <p:nvSpPr>
          <p:cNvPr id="5" name="Footer Placeholder 4">
            <a:extLst>
              <a:ext uri="{FF2B5EF4-FFF2-40B4-BE49-F238E27FC236}">
                <a16:creationId xmlns:a16="http://schemas.microsoft.com/office/drawing/2014/main" id="{38E179EE-4B2C-4A72-844B-0622DD10DB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283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056FB-7C7F-41B8-A73C-9FF992F7624D}"/>
              </a:ext>
            </a:extLst>
          </p:cNvPr>
          <p:cNvSpPr>
            <a:spLocks noGrp="1"/>
          </p:cNvSpPr>
          <p:nvPr>
            <p:ph type="title"/>
          </p:nvPr>
        </p:nvSpPr>
        <p:spPr/>
        <p:txBody>
          <a:bodyPr/>
          <a:lstStyle/>
          <a:p>
            <a:r>
              <a:rPr lang="en-US"/>
              <a:t>Facebook Key Metrics Radar | Airlines</a:t>
            </a:r>
          </a:p>
        </p:txBody>
      </p:sp>
      <p:graphicFrame>
        <p:nvGraphicFramePr>
          <p:cNvPr id="6" name="Chart Placeholder 5">
            <a:extLst>
              <a:ext uri="{FF2B5EF4-FFF2-40B4-BE49-F238E27FC236}">
                <a16:creationId xmlns:a16="http://schemas.microsoft.com/office/drawing/2014/main" id="{D94080FF-9480-4272-9B88-2FBA539BFE5D}"/>
              </a:ext>
            </a:extLst>
          </p:cNvPr>
          <p:cNvGraphicFramePr>
            <a:graphicFrameLocks noGrp="1"/>
          </p:cNvGraphicFramePr>
          <p:nvPr>
            <p:ph type="chart" sz="quarter" idx="13"/>
            <p:extLst>
              <p:ext uri="{D42A27DB-BD31-4B8C-83A1-F6EECF244321}">
                <p14:modId xmlns:p14="http://schemas.microsoft.com/office/powerpoint/2010/main" val="3138284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26AC4-CD9C-4C23-AE61-E559C8B34D23}"/>
              </a:ext>
            </a:extLst>
          </p:cNvPr>
          <p:cNvSpPr>
            <a:spLocks noGrp="1"/>
          </p:cNvSpPr>
          <p:nvPr>
            <p:ph type="body" sz="quarter" idx="14"/>
          </p:nvPr>
        </p:nvSpPr>
        <p:spPr/>
        <p:txBody>
          <a:bodyPr/>
          <a:lstStyle/>
          <a:p>
            <a:r>
              <a:rPr lang="en-US"/>
              <a:t>20.02.2019 - 06.03.2019</a:t>
            </a:r>
          </a:p>
        </p:txBody>
      </p:sp>
      <p:sp>
        <p:nvSpPr>
          <p:cNvPr id="5" name="Footer Placeholder 4">
            <a:extLst>
              <a:ext uri="{FF2B5EF4-FFF2-40B4-BE49-F238E27FC236}">
                <a16:creationId xmlns:a16="http://schemas.microsoft.com/office/drawing/2014/main" id="{E5C9BBA1-CC44-4E52-B5A6-2BC4F07FE4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0863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0C1E-3C17-43B1-85CA-F38A6E7B11CA}"/>
              </a:ext>
            </a:extLst>
          </p:cNvPr>
          <p:cNvSpPr>
            <a:spLocks noGrp="1"/>
          </p:cNvSpPr>
          <p:nvPr>
            <p:ph type="title"/>
          </p:nvPr>
        </p:nvSpPr>
        <p:spPr/>
        <p:txBody>
          <a:bodyPr/>
          <a:lstStyle/>
          <a:p>
            <a:r>
              <a:rPr lang="en-US"/>
              <a:t>Facebook Interaction Rate By Post Type | Airlines</a:t>
            </a:r>
          </a:p>
        </p:txBody>
      </p:sp>
      <p:graphicFrame>
        <p:nvGraphicFramePr>
          <p:cNvPr id="6" name="Chart Placeholder 5">
            <a:extLst>
              <a:ext uri="{FF2B5EF4-FFF2-40B4-BE49-F238E27FC236}">
                <a16:creationId xmlns:a16="http://schemas.microsoft.com/office/drawing/2014/main" id="{D6C5C0F4-50CD-42B5-92FD-C37F01534226}"/>
              </a:ext>
            </a:extLst>
          </p:cNvPr>
          <p:cNvGraphicFramePr>
            <a:graphicFrameLocks noGrp="1"/>
          </p:cNvGraphicFramePr>
          <p:nvPr>
            <p:ph type="chart" sz="quarter" idx="13"/>
            <p:extLst>
              <p:ext uri="{D42A27DB-BD31-4B8C-83A1-F6EECF244321}">
                <p14:modId xmlns:p14="http://schemas.microsoft.com/office/powerpoint/2010/main" val="3503038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FB2996-CD37-4FB8-867E-143792414317}"/>
              </a:ext>
            </a:extLst>
          </p:cNvPr>
          <p:cNvSpPr>
            <a:spLocks noGrp="1"/>
          </p:cNvSpPr>
          <p:nvPr>
            <p:ph type="body" sz="quarter" idx="14"/>
          </p:nvPr>
        </p:nvSpPr>
        <p:spPr/>
        <p:txBody>
          <a:bodyPr/>
          <a:lstStyle/>
          <a:p>
            <a:r>
              <a:rPr lang="en-US"/>
              <a:t>20.02.2019 - 06.03.2019</a:t>
            </a:r>
          </a:p>
        </p:txBody>
      </p:sp>
      <p:sp>
        <p:nvSpPr>
          <p:cNvPr id="5" name="Footer Placeholder 4">
            <a:extLst>
              <a:ext uri="{FF2B5EF4-FFF2-40B4-BE49-F238E27FC236}">
                <a16:creationId xmlns:a16="http://schemas.microsoft.com/office/drawing/2014/main" id="{8D0C7C2F-E6B7-4D6A-83A3-5A94B000F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29645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2723</Words>
  <Application>Microsoft Office PowerPoint</Application>
  <PresentationFormat>On-screen Show (4:3)</PresentationFormat>
  <Paragraphs>1151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Test</vt:lpstr>
      <vt:lpstr>Facebook Key Metrics Table | Airlines - 1 of 3</vt:lpstr>
      <vt:lpstr>Facebook Key Metrics Table | Airlines - 2 of 3</vt:lpstr>
      <vt:lpstr>Facebook Key Metrics Table | Airlines - 3 of 3</vt:lpstr>
      <vt:lpstr>Top 5 | Airlines - 1 of 25</vt:lpstr>
      <vt:lpstr>Top 5 | Airlines - 2 of 25</vt:lpstr>
      <vt:lpstr>Top 5 | Airlines - 3 of 25</vt:lpstr>
      <vt:lpstr>Top 5 | Airlines - 4 of 25</vt:lpstr>
      <vt:lpstr>Top 5 | Airlines - 5 of 25</vt:lpstr>
      <vt:lpstr>Top 5 | Airlines - 6 of 25</vt:lpstr>
      <vt:lpstr>Top 5 | Airlines - 7 of 25</vt:lpstr>
      <vt:lpstr>Top 5 | Airlines - 8 of 25</vt:lpstr>
      <vt:lpstr>Top 5 | Airlines - 9 of 25</vt:lpstr>
      <vt:lpstr>Top 5 | Airlines - 10 of 25</vt:lpstr>
      <vt:lpstr>Top 5 | Airlines - 11 of 25</vt:lpstr>
      <vt:lpstr>Top 5 | Airlines - 12 of 25</vt:lpstr>
      <vt:lpstr>Top 5 | Airlines - 13 of 25</vt:lpstr>
      <vt:lpstr>Top 5 | Airlines - 14 of 25</vt:lpstr>
      <vt:lpstr>Top 5 | Airlines - 15 of 25</vt:lpstr>
      <vt:lpstr>Top 5 | Airlines - 16 of 25</vt:lpstr>
      <vt:lpstr>Top 5 | Airlines - 17 of 25</vt:lpstr>
      <vt:lpstr>Top 5 | Airlines - 18 of 25</vt:lpstr>
      <vt:lpstr>Top 5 | Airlines - 19 of 25</vt:lpstr>
      <vt:lpstr>Top 5 | Airlines - 20 of 25</vt:lpstr>
      <vt:lpstr>Top 5 | Airlines - 21 of 25</vt:lpstr>
      <vt:lpstr>Top 5 | Airlines - 22 of 25</vt:lpstr>
      <vt:lpstr>Top 5 | Airlines - 23 of 25</vt:lpstr>
      <vt:lpstr>Top 5 | Airlines - 24 of 25</vt:lpstr>
      <vt:lpstr>Top 5 | Airlines - 25 of 25</vt:lpstr>
      <vt:lpstr>Facebook Total Interactions | Airlines</vt:lpstr>
      <vt:lpstr>Facebook Key Metrics Radar | Airlines</vt:lpstr>
      <vt:lpstr>Facebook Interaction Rate By Post Type | Airlines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c:title>
  <dc:creator>Frederik Peiniger</dc:creator>
  <cp:lastModifiedBy>Frederik Peiniger</cp:lastModifiedBy>
  <cp:revision>1</cp:revision>
  <dcterms:created xsi:type="dcterms:W3CDTF">2019-03-07T14:25:42Z</dcterms:created>
  <dcterms:modified xsi:type="dcterms:W3CDTF">2019-03-07T14:26:54Z</dcterms:modified>
</cp:coreProperties>
</file>