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Vodafone Egypt</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56</c:v>
                </c:pt>
                <c:pt idx="2">
                  <c:v>45.031999999999996</c:v>
                </c:pt>
                <c:pt idx="3">
                  <c:v>57.142899999999997</c:v>
                </c:pt>
                <c:pt idx="4">
                  <c:v>57.292999999999999</c:v>
                </c:pt>
                <c:pt idx="5">
                  <c:v>100</c:v>
                </c:pt>
              </c:numCache>
            </c:numRef>
          </c:val>
          <c:extLst>
            <c:ext xmlns:c16="http://schemas.microsoft.com/office/drawing/2014/chart" uri="{C3380CC4-5D6E-409C-BE32-E72D297353CC}">
              <c16:uniqueId val="{00000000-DFCB-413E-9C2F-96540104C5DB}"/>
            </c:ext>
          </c:extLst>
        </c:ser>
        <c:ser>
          <c:idx val="1"/>
          <c:order val="1"/>
          <c:tx>
            <c:strRef>
              <c:f>Sheet1!$C$1</c:f>
              <c:strCache>
                <c:ptCount val="1"/>
                <c:pt idx="0">
                  <c:v>Etisalat Misr</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83.3185</c:v>
                </c:pt>
                <c:pt idx="1">
                  <c:v>52</c:v>
                </c:pt>
                <c:pt idx="2">
                  <c:v>46.3354</c:v>
                </c:pt>
                <c:pt idx="3">
                  <c:v>100</c:v>
                </c:pt>
                <c:pt idx="4">
                  <c:v>76.190600000000003</c:v>
                </c:pt>
                <c:pt idx="5">
                  <c:v>-117.4139</c:v>
                </c:pt>
              </c:numCache>
            </c:numRef>
          </c:val>
          <c:extLst>
            <c:ext xmlns:c16="http://schemas.microsoft.com/office/drawing/2014/chart" uri="{C3380CC4-5D6E-409C-BE32-E72D297353CC}">
              <c16:uniqueId val="{00000001-DFCB-413E-9C2F-96540104C5DB}"/>
            </c:ext>
          </c:extLst>
        </c:ser>
        <c:ser>
          <c:idx val="2"/>
          <c:order val="2"/>
          <c:tx>
            <c:strRef>
              <c:f>Sheet1!$D$1</c:f>
              <c:strCache>
                <c:ptCount val="1"/>
                <c:pt idx="0">
                  <c:v>Telecom Egypt</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71.240499999999997</c:v>
                </c:pt>
                <c:pt idx="1">
                  <c:v>100</c:v>
                </c:pt>
                <c:pt idx="2">
                  <c:v>100</c:v>
                </c:pt>
                <c:pt idx="3">
                  <c:v>0</c:v>
                </c:pt>
                <c:pt idx="4">
                  <c:v>100</c:v>
                </c:pt>
                <c:pt idx="5">
                  <c:v>-155.63560000000001</c:v>
                </c:pt>
              </c:numCache>
            </c:numRef>
          </c:val>
          <c:extLst>
            <c:ext xmlns:c16="http://schemas.microsoft.com/office/drawing/2014/chart" uri="{C3380CC4-5D6E-409C-BE32-E72D297353CC}">
              <c16:uniqueId val="{00000002-DFCB-413E-9C2F-96540104C5DB}"/>
            </c:ext>
          </c:extLst>
        </c:ser>
        <c:dLbls>
          <c:showLegendKey val="0"/>
          <c:showVal val="0"/>
          <c:showCatName val="0"/>
          <c:showSerName val="0"/>
          <c:showPercent val="0"/>
          <c:showBubbleSize val="0"/>
        </c:dLbls>
        <c:axId val="308437392"/>
        <c:axId val="308437720"/>
      </c:radarChart>
      <c:catAx>
        <c:axId val="30843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37720"/>
        <c:crosses val="autoZero"/>
        <c:auto val="1"/>
        <c:lblAlgn val="ctr"/>
        <c:lblOffset val="100"/>
        <c:noMultiLvlLbl val="0"/>
      </c:catAx>
      <c:valAx>
        <c:axId val="30843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3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Vodafone Egypt</c:v>
                </c:pt>
              </c:strCache>
            </c:strRef>
          </c:tx>
          <c:spPr>
            <a:ln w="28575" cap="rnd">
              <a:solidFill>
                <a:schemeClr val="accent1"/>
              </a:solidFill>
              <a:round/>
            </a:ln>
            <a:effectLst/>
          </c:spPr>
          <c:marker>
            <c:symbol val="none"/>
          </c:marker>
          <c:cat>
            <c:numRef>
              <c:f>Sheet1!$A$2:$A$8</c:f>
              <c:numCache>
                <c:formatCode>m/d/yyyy</c:formatCode>
                <c:ptCount val="7"/>
                <c:pt idx="0">
                  <c:v>43611</c:v>
                </c:pt>
                <c:pt idx="1">
                  <c:v>43612</c:v>
                </c:pt>
                <c:pt idx="2">
                  <c:v>43613</c:v>
                </c:pt>
                <c:pt idx="3">
                  <c:v>43614</c:v>
                </c:pt>
                <c:pt idx="4">
                  <c:v>43615</c:v>
                </c:pt>
                <c:pt idx="5">
                  <c:v>43616</c:v>
                </c:pt>
                <c:pt idx="6">
                  <c:v>43617</c:v>
                </c:pt>
              </c:numCache>
            </c:numRef>
          </c:cat>
          <c:val>
            <c:numRef>
              <c:f>Sheet1!$B$2:$B$8</c:f>
              <c:numCache>
                <c:formatCode>General</c:formatCode>
                <c:ptCount val="7"/>
                <c:pt idx="0">
                  <c:v>233</c:v>
                </c:pt>
                <c:pt idx="1">
                  <c:v>289</c:v>
                </c:pt>
                <c:pt idx="2">
                  <c:v>164</c:v>
                </c:pt>
                <c:pt idx="3">
                  <c:v>-52</c:v>
                </c:pt>
                <c:pt idx="4">
                  <c:v>186</c:v>
                </c:pt>
                <c:pt idx="5">
                  <c:v>53</c:v>
                </c:pt>
                <c:pt idx="6">
                  <c:v>8</c:v>
                </c:pt>
              </c:numCache>
            </c:numRef>
          </c:val>
          <c:smooth val="0"/>
          <c:extLst>
            <c:ext xmlns:c16="http://schemas.microsoft.com/office/drawing/2014/chart" uri="{C3380CC4-5D6E-409C-BE32-E72D297353CC}">
              <c16:uniqueId val="{00000000-1EEC-44B6-92E4-EA530EBEC4F2}"/>
            </c:ext>
          </c:extLst>
        </c:ser>
        <c:ser>
          <c:idx val="1"/>
          <c:order val="1"/>
          <c:tx>
            <c:strRef>
              <c:f>Sheet1!$C$1</c:f>
              <c:strCache>
                <c:ptCount val="1"/>
                <c:pt idx="0">
                  <c:v>Etisalat Misr</c:v>
                </c:pt>
              </c:strCache>
            </c:strRef>
          </c:tx>
          <c:spPr>
            <a:ln w="28575" cap="rnd">
              <a:solidFill>
                <a:schemeClr val="accent2"/>
              </a:solidFill>
              <a:round/>
            </a:ln>
            <a:effectLst/>
          </c:spPr>
          <c:marker>
            <c:symbol val="none"/>
          </c:marker>
          <c:cat>
            <c:numRef>
              <c:f>Sheet1!$A$2:$A$8</c:f>
              <c:numCache>
                <c:formatCode>m/d/yyyy</c:formatCode>
                <c:ptCount val="7"/>
                <c:pt idx="0">
                  <c:v>43611</c:v>
                </c:pt>
                <c:pt idx="1">
                  <c:v>43612</c:v>
                </c:pt>
                <c:pt idx="2">
                  <c:v>43613</c:v>
                </c:pt>
                <c:pt idx="3">
                  <c:v>43614</c:v>
                </c:pt>
                <c:pt idx="4">
                  <c:v>43615</c:v>
                </c:pt>
                <c:pt idx="5">
                  <c:v>43616</c:v>
                </c:pt>
                <c:pt idx="6">
                  <c:v>43617</c:v>
                </c:pt>
              </c:numCache>
            </c:numRef>
          </c:cat>
          <c:val>
            <c:numRef>
              <c:f>Sheet1!$C$2:$C$8</c:f>
              <c:numCache>
                <c:formatCode>General</c:formatCode>
                <c:ptCount val="7"/>
                <c:pt idx="0">
                  <c:v>-16</c:v>
                </c:pt>
                <c:pt idx="1">
                  <c:v>-2</c:v>
                </c:pt>
                <c:pt idx="2">
                  <c:v>-282</c:v>
                </c:pt>
                <c:pt idx="3">
                  <c:v>-318</c:v>
                </c:pt>
                <c:pt idx="4">
                  <c:v>-89</c:v>
                </c:pt>
                <c:pt idx="5">
                  <c:v>-101</c:v>
                </c:pt>
                <c:pt idx="6">
                  <c:v>-54</c:v>
                </c:pt>
              </c:numCache>
            </c:numRef>
          </c:val>
          <c:smooth val="0"/>
          <c:extLst>
            <c:ext xmlns:c16="http://schemas.microsoft.com/office/drawing/2014/chart" uri="{C3380CC4-5D6E-409C-BE32-E72D297353CC}">
              <c16:uniqueId val="{00000001-1EEC-44B6-92E4-EA530EBEC4F2}"/>
            </c:ext>
          </c:extLst>
        </c:ser>
        <c:ser>
          <c:idx val="2"/>
          <c:order val="2"/>
          <c:tx>
            <c:strRef>
              <c:f>Sheet1!$D$1</c:f>
              <c:strCache>
                <c:ptCount val="1"/>
                <c:pt idx="0">
                  <c:v>Telecom Egypt</c:v>
                </c:pt>
              </c:strCache>
            </c:strRef>
          </c:tx>
          <c:spPr>
            <a:ln w="28575" cap="rnd">
              <a:solidFill>
                <a:schemeClr val="accent3"/>
              </a:solidFill>
              <a:round/>
            </a:ln>
            <a:effectLst/>
          </c:spPr>
          <c:marker>
            <c:symbol val="none"/>
          </c:marker>
          <c:cat>
            <c:numRef>
              <c:f>Sheet1!$A$2:$A$8</c:f>
              <c:numCache>
                <c:formatCode>m/d/yyyy</c:formatCode>
                <c:ptCount val="7"/>
                <c:pt idx="0">
                  <c:v>43611</c:v>
                </c:pt>
                <c:pt idx="1">
                  <c:v>43612</c:v>
                </c:pt>
                <c:pt idx="2">
                  <c:v>43613</c:v>
                </c:pt>
                <c:pt idx="3">
                  <c:v>43614</c:v>
                </c:pt>
                <c:pt idx="4">
                  <c:v>43615</c:v>
                </c:pt>
                <c:pt idx="5">
                  <c:v>43616</c:v>
                </c:pt>
                <c:pt idx="6">
                  <c:v>43617</c:v>
                </c:pt>
              </c:numCache>
            </c:numRef>
          </c:cat>
          <c:val>
            <c:numRef>
              <c:f>Sheet1!$D$2:$D$8</c:f>
              <c:numCache>
                <c:formatCode>General</c:formatCode>
                <c:ptCount val="7"/>
                <c:pt idx="0">
                  <c:v>48</c:v>
                </c:pt>
                <c:pt idx="1">
                  <c:v>-28</c:v>
                </c:pt>
                <c:pt idx="2">
                  <c:v>-367</c:v>
                </c:pt>
                <c:pt idx="3">
                  <c:v>-345</c:v>
                </c:pt>
                <c:pt idx="4">
                  <c:v>-246</c:v>
                </c:pt>
                <c:pt idx="5">
                  <c:v>-223</c:v>
                </c:pt>
                <c:pt idx="6">
                  <c:v>184</c:v>
                </c:pt>
              </c:numCache>
            </c:numRef>
          </c:val>
          <c:smooth val="0"/>
          <c:extLst>
            <c:ext xmlns:c16="http://schemas.microsoft.com/office/drawing/2014/chart" uri="{C3380CC4-5D6E-409C-BE32-E72D297353CC}">
              <c16:uniqueId val="{00000002-1EEC-44B6-92E4-EA530EBEC4F2}"/>
            </c:ext>
          </c:extLst>
        </c:ser>
        <c:dLbls>
          <c:showLegendKey val="0"/>
          <c:showVal val="0"/>
          <c:showCatName val="0"/>
          <c:showSerName val="0"/>
          <c:showPercent val="0"/>
          <c:showBubbleSize val="0"/>
        </c:dLbls>
        <c:smooth val="0"/>
        <c:axId val="308431160"/>
        <c:axId val="308431488"/>
      </c:lineChart>
      <c:dateAx>
        <c:axId val="308431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31488"/>
        <c:crosses val="autoZero"/>
        <c:auto val="1"/>
        <c:lblOffset val="100"/>
        <c:baseTimeUnit val="days"/>
      </c:dateAx>
      <c:valAx>
        <c:axId val="30843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3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Vodafone Egypt</c:v>
                </c:pt>
              </c:strCache>
            </c:strRef>
          </c:tx>
          <c:spPr>
            <a:solidFill>
              <a:schemeClr val="accent1"/>
            </a:solidFill>
            <a:ln>
              <a:noFill/>
            </a:ln>
            <a:effectLst/>
          </c:spPr>
          <c:invertIfNegative val="0"/>
          <c:cat>
            <c:strRef>
              <c:f>Sheet1!$A$2:$A$5</c:f>
              <c:strCache>
                <c:ptCount val="4"/>
                <c:pt idx="0">
                  <c:v>Photo</c:v>
                </c:pt>
                <c:pt idx="1">
                  <c:v>Status</c:v>
                </c:pt>
                <c:pt idx="2">
                  <c:v>Video</c:v>
                </c:pt>
                <c:pt idx="3">
                  <c:v>Live Video</c:v>
                </c:pt>
              </c:strCache>
            </c:strRef>
          </c:cat>
          <c:val>
            <c:numRef>
              <c:f>Sheet1!$B$2:$B$5</c:f>
              <c:numCache>
                <c:formatCode>General</c:formatCode>
                <c:ptCount val="4"/>
                <c:pt idx="0">
                  <c:v>3.1385239752218998E-2</c:v>
                </c:pt>
                <c:pt idx="1">
                  <c:v>4.6028566012734001E-2</c:v>
                </c:pt>
                <c:pt idx="2">
                  <c:v>9.2848434262987195E-3</c:v>
                </c:pt>
                <c:pt idx="3">
                  <c:v>0</c:v>
                </c:pt>
              </c:numCache>
            </c:numRef>
          </c:val>
          <c:extLst>
            <c:ext xmlns:c16="http://schemas.microsoft.com/office/drawing/2014/chart" uri="{C3380CC4-5D6E-409C-BE32-E72D297353CC}">
              <c16:uniqueId val="{00000000-2743-458C-9C9A-F68F3CEE5C83}"/>
            </c:ext>
          </c:extLst>
        </c:ser>
        <c:ser>
          <c:idx val="1"/>
          <c:order val="1"/>
          <c:tx>
            <c:strRef>
              <c:f>Sheet1!$C$1</c:f>
              <c:strCache>
                <c:ptCount val="1"/>
                <c:pt idx="0">
                  <c:v>Etisalat Misr</c:v>
                </c:pt>
              </c:strCache>
            </c:strRef>
          </c:tx>
          <c:spPr>
            <a:solidFill>
              <a:schemeClr val="accent2"/>
            </a:solidFill>
            <a:ln>
              <a:noFill/>
            </a:ln>
            <a:effectLst/>
          </c:spPr>
          <c:invertIfNegative val="0"/>
          <c:cat>
            <c:strRef>
              <c:f>Sheet1!$A$2:$A$5</c:f>
              <c:strCache>
                <c:ptCount val="4"/>
                <c:pt idx="0">
                  <c:v>Photo</c:v>
                </c:pt>
                <c:pt idx="1">
                  <c:v>Status</c:v>
                </c:pt>
                <c:pt idx="2">
                  <c:v>Video</c:v>
                </c:pt>
                <c:pt idx="3">
                  <c:v>Live Video</c:v>
                </c:pt>
              </c:strCache>
            </c:strRef>
          </c:cat>
          <c:val>
            <c:numRef>
              <c:f>Sheet1!$C$2:$C$5</c:f>
              <c:numCache>
                <c:formatCode>General</c:formatCode>
                <c:ptCount val="4"/>
                <c:pt idx="0">
                  <c:v>1.6264040492353599E-2</c:v>
                </c:pt>
                <c:pt idx="1">
                  <c:v>0</c:v>
                </c:pt>
                <c:pt idx="2">
                  <c:v>1.9889067957978301E-2</c:v>
                </c:pt>
                <c:pt idx="3">
                  <c:v>0</c:v>
                </c:pt>
              </c:numCache>
            </c:numRef>
          </c:val>
          <c:extLst>
            <c:ext xmlns:c16="http://schemas.microsoft.com/office/drawing/2014/chart" uri="{C3380CC4-5D6E-409C-BE32-E72D297353CC}">
              <c16:uniqueId val="{00000001-2743-458C-9C9A-F68F3CEE5C83}"/>
            </c:ext>
          </c:extLst>
        </c:ser>
        <c:ser>
          <c:idx val="2"/>
          <c:order val="2"/>
          <c:tx>
            <c:strRef>
              <c:f>Sheet1!$D$1</c:f>
              <c:strCache>
                <c:ptCount val="1"/>
                <c:pt idx="0">
                  <c:v>Telecom Egypt</c:v>
                </c:pt>
              </c:strCache>
            </c:strRef>
          </c:tx>
          <c:spPr>
            <a:solidFill>
              <a:schemeClr val="accent3"/>
            </a:solidFill>
            <a:ln>
              <a:noFill/>
            </a:ln>
            <a:effectLst/>
          </c:spPr>
          <c:invertIfNegative val="0"/>
          <c:cat>
            <c:strRef>
              <c:f>Sheet1!$A$2:$A$5</c:f>
              <c:strCache>
                <c:ptCount val="4"/>
                <c:pt idx="0">
                  <c:v>Photo</c:v>
                </c:pt>
                <c:pt idx="1">
                  <c:v>Status</c:v>
                </c:pt>
                <c:pt idx="2">
                  <c:v>Video</c:v>
                </c:pt>
                <c:pt idx="3">
                  <c:v>Live Video</c:v>
                </c:pt>
              </c:strCache>
            </c:strRef>
          </c:cat>
          <c:val>
            <c:numRef>
              <c:f>Sheet1!$D$2:$D$5</c:f>
              <c:numCache>
                <c:formatCode>General</c:formatCode>
                <c:ptCount val="4"/>
                <c:pt idx="0">
                  <c:v>2.3730822596294499E-2</c:v>
                </c:pt>
                <c:pt idx="1">
                  <c:v>0</c:v>
                </c:pt>
                <c:pt idx="2">
                  <c:v>2.3082545391035301E-2</c:v>
                </c:pt>
                <c:pt idx="3">
                  <c:v>2.6166667638005001E-2</c:v>
                </c:pt>
              </c:numCache>
            </c:numRef>
          </c:val>
          <c:extLst>
            <c:ext xmlns:c16="http://schemas.microsoft.com/office/drawing/2014/chart" uri="{C3380CC4-5D6E-409C-BE32-E72D297353CC}">
              <c16:uniqueId val="{00000002-2743-458C-9C9A-F68F3CEE5C83}"/>
            </c:ext>
          </c:extLst>
        </c:ser>
        <c:dLbls>
          <c:showLegendKey val="0"/>
          <c:showVal val="0"/>
          <c:showCatName val="0"/>
          <c:showSerName val="0"/>
          <c:showPercent val="0"/>
          <c:showBubbleSize val="0"/>
        </c:dLbls>
        <c:gapWidth val="219"/>
        <c:overlap val="-27"/>
        <c:axId val="496761272"/>
        <c:axId val="496764552"/>
      </c:barChart>
      <c:catAx>
        <c:axId val="49676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764552"/>
        <c:crosses val="autoZero"/>
        <c:auto val="1"/>
        <c:lblAlgn val="ctr"/>
        <c:lblOffset val="100"/>
        <c:noMultiLvlLbl val="0"/>
      </c:catAx>
      <c:valAx>
        <c:axId val="49676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76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Vodafone Egypt</c:v>
                </c:pt>
              </c:strCache>
            </c:strRef>
          </c:tx>
          <c:spPr>
            <a:ln w="28575" cap="rnd">
              <a:solidFill>
                <a:schemeClr val="accent1"/>
              </a:solidFill>
              <a:round/>
            </a:ln>
            <a:effectLst/>
          </c:spPr>
          <c:marker>
            <c:symbol val="none"/>
          </c:marker>
          <c:cat>
            <c:numRef>
              <c:f>Sheet1!$A$2:$A$8</c:f>
              <c:numCache>
                <c:formatCode>m/d/yyyy</c:formatCode>
                <c:ptCount val="7"/>
                <c:pt idx="0">
                  <c:v>43611</c:v>
                </c:pt>
                <c:pt idx="1">
                  <c:v>43612</c:v>
                </c:pt>
                <c:pt idx="2">
                  <c:v>43613</c:v>
                </c:pt>
                <c:pt idx="3">
                  <c:v>43614</c:v>
                </c:pt>
                <c:pt idx="4">
                  <c:v>43615</c:v>
                </c:pt>
                <c:pt idx="5">
                  <c:v>43616</c:v>
                </c:pt>
                <c:pt idx="6">
                  <c:v>43617</c:v>
                </c:pt>
              </c:numCache>
            </c:numRef>
          </c:cat>
          <c:val>
            <c:numRef>
              <c:f>Sheet1!$B$2:$B$8</c:f>
              <c:numCache>
                <c:formatCode>General</c:formatCode>
                <c:ptCount val="7"/>
                <c:pt idx="0">
                  <c:v>2</c:v>
                </c:pt>
                <c:pt idx="1">
                  <c:v>1</c:v>
                </c:pt>
                <c:pt idx="2">
                  <c:v>1</c:v>
                </c:pt>
                <c:pt idx="3">
                  <c:v>2</c:v>
                </c:pt>
                <c:pt idx="4">
                  <c:v>1</c:v>
                </c:pt>
                <c:pt idx="5">
                  <c:v>2</c:v>
                </c:pt>
                <c:pt idx="6">
                  <c:v>3</c:v>
                </c:pt>
              </c:numCache>
            </c:numRef>
          </c:val>
          <c:smooth val="0"/>
          <c:extLst>
            <c:ext xmlns:c16="http://schemas.microsoft.com/office/drawing/2014/chart" uri="{C3380CC4-5D6E-409C-BE32-E72D297353CC}">
              <c16:uniqueId val="{00000000-E05A-4120-B658-5632FB543F6E}"/>
            </c:ext>
          </c:extLst>
        </c:ser>
        <c:ser>
          <c:idx val="1"/>
          <c:order val="1"/>
          <c:tx>
            <c:strRef>
              <c:f>Sheet1!$C$1</c:f>
              <c:strCache>
                <c:ptCount val="1"/>
                <c:pt idx="0">
                  <c:v>Etisalat Misr</c:v>
                </c:pt>
              </c:strCache>
            </c:strRef>
          </c:tx>
          <c:spPr>
            <a:ln w="28575" cap="rnd">
              <a:solidFill>
                <a:schemeClr val="accent2"/>
              </a:solidFill>
              <a:round/>
            </a:ln>
            <a:effectLst/>
          </c:spPr>
          <c:marker>
            <c:symbol val="none"/>
          </c:marker>
          <c:cat>
            <c:numRef>
              <c:f>Sheet1!$A$2:$A$8</c:f>
              <c:numCache>
                <c:formatCode>m/d/yyyy</c:formatCode>
                <c:ptCount val="7"/>
                <c:pt idx="0">
                  <c:v>43611</c:v>
                </c:pt>
                <c:pt idx="1">
                  <c:v>43612</c:v>
                </c:pt>
                <c:pt idx="2">
                  <c:v>43613</c:v>
                </c:pt>
                <c:pt idx="3">
                  <c:v>43614</c:v>
                </c:pt>
                <c:pt idx="4">
                  <c:v>43615</c:v>
                </c:pt>
                <c:pt idx="5">
                  <c:v>43616</c:v>
                </c:pt>
                <c:pt idx="6">
                  <c:v>43617</c:v>
                </c:pt>
              </c:numCache>
            </c:numRef>
          </c:cat>
          <c:val>
            <c:numRef>
              <c:f>Sheet1!$C$2:$C$8</c:f>
              <c:numCache>
                <c:formatCode>General</c:formatCode>
                <c:ptCount val="7"/>
                <c:pt idx="0">
                  <c:v>1</c:v>
                </c:pt>
                <c:pt idx="1">
                  <c:v>2</c:v>
                </c:pt>
                <c:pt idx="2">
                  <c:v>1</c:v>
                </c:pt>
                <c:pt idx="3">
                  <c:v>0</c:v>
                </c:pt>
                <c:pt idx="4">
                  <c:v>1</c:v>
                </c:pt>
                <c:pt idx="5">
                  <c:v>0</c:v>
                </c:pt>
                <c:pt idx="6">
                  <c:v>1</c:v>
                </c:pt>
              </c:numCache>
            </c:numRef>
          </c:val>
          <c:smooth val="0"/>
          <c:extLst>
            <c:ext xmlns:c16="http://schemas.microsoft.com/office/drawing/2014/chart" uri="{C3380CC4-5D6E-409C-BE32-E72D297353CC}">
              <c16:uniqueId val="{00000001-E05A-4120-B658-5632FB543F6E}"/>
            </c:ext>
          </c:extLst>
        </c:ser>
        <c:ser>
          <c:idx val="2"/>
          <c:order val="2"/>
          <c:tx>
            <c:strRef>
              <c:f>Sheet1!$D$1</c:f>
              <c:strCache>
                <c:ptCount val="1"/>
                <c:pt idx="0">
                  <c:v>Telecom Egypt</c:v>
                </c:pt>
              </c:strCache>
            </c:strRef>
          </c:tx>
          <c:spPr>
            <a:ln w="28575" cap="rnd">
              <a:solidFill>
                <a:schemeClr val="accent3"/>
              </a:solidFill>
              <a:round/>
            </a:ln>
            <a:effectLst/>
          </c:spPr>
          <c:marker>
            <c:symbol val="none"/>
          </c:marker>
          <c:cat>
            <c:numRef>
              <c:f>Sheet1!$A$2:$A$8</c:f>
              <c:numCache>
                <c:formatCode>m/d/yyyy</c:formatCode>
                <c:ptCount val="7"/>
                <c:pt idx="0">
                  <c:v>43611</c:v>
                </c:pt>
                <c:pt idx="1">
                  <c:v>43612</c:v>
                </c:pt>
                <c:pt idx="2">
                  <c:v>43613</c:v>
                </c:pt>
                <c:pt idx="3">
                  <c:v>43614</c:v>
                </c:pt>
                <c:pt idx="4">
                  <c:v>43615</c:v>
                </c:pt>
                <c:pt idx="5">
                  <c:v>43616</c:v>
                </c:pt>
                <c:pt idx="6">
                  <c:v>43617</c:v>
                </c:pt>
              </c:numCache>
            </c:numRef>
          </c:cat>
          <c:val>
            <c:numRef>
              <c:f>Sheet1!$D$2:$D$8</c:f>
              <c:numCache>
                <c:formatCode>General</c:formatCode>
                <c:ptCount val="7"/>
                <c:pt idx="0">
                  <c:v>2</c:v>
                </c:pt>
                <c:pt idx="1">
                  <c:v>0</c:v>
                </c:pt>
                <c:pt idx="2">
                  <c:v>0</c:v>
                </c:pt>
                <c:pt idx="3">
                  <c:v>1</c:v>
                </c:pt>
                <c:pt idx="4">
                  <c:v>3</c:v>
                </c:pt>
                <c:pt idx="5">
                  <c:v>3</c:v>
                </c:pt>
                <c:pt idx="6">
                  <c:v>3</c:v>
                </c:pt>
              </c:numCache>
            </c:numRef>
          </c:val>
          <c:smooth val="0"/>
          <c:extLst>
            <c:ext xmlns:c16="http://schemas.microsoft.com/office/drawing/2014/chart" uri="{C3380CC4-5D6E-409C-BE32-E72D297353CC}">
              <c16:uniqueId val="{00000002-E05A-4120-B658-5632FB543F6E}"/>
            </c:ext>
          </c:extLst>
        </c:ser>
        <c:dLbls>
          <c:showLegendKey val="0"/>
          <c:showVal val="0"/>
          <c:showCatName val="0"/>
          <c:showSerName val="0"/>
          <c:showPercent val="0"/>
          <c:showBubbleSize val="0"/>
        </c:dLbls>
        <c:smooth val="0"/>
        <c:axId val="496764224"/>
        <c:axId val="496756680"/>
      </c:lineChart>
      <c:dateAx>
        <c:axId val="496764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756680"/>
        <c:crosses val="autoZero"/>
        <c:auto val="1"/>
        <c:lblOffset val="100"/>
        <c:baseTimeUnit val="days"/>
      </c:dateAx>
      <c:valAx>
        <c:axId val="49675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76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F640A-46F1-4AF5-9DA6-609CE4040819}"/>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1F570ECE-0409-44D2-9DB7-9DF05D0C03CC}"/>
              </a:ext>
            </a:extLst>
          </p:cNvPr>
          <p:cNvSpPr>
            <a:spLocks noGrp="1"/>
          </p:cNvSpPr>
          <p:nvPr>
            <p:ph type="subTitle" idx="1"/>
          </p:nvPr>
        </p:nvSpPr>
        <p:spPr/>
        <p:txBody>
          <a:bodyPr/>
          <a:lstStyle/>
          <a:p>
            <a:r>
              <a:rPr lang="en-US"/>
              <a:t>Technowireless</a:t>
            </a:r>
          </a:p>
        </p:txBody>
      </p:sp>
    </p:spTree>
    <p:extLst>
      <p:ext uri="{BB962C8B-B14F-4D97-AF65-F5344CB8AC3E}">
        <p14:creationId xmlns:p14="http://schemas.microsoft.com/office/powerpoint/2010/main" val="620415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1DCB6-3B31-418E-AED7-47C343BBCB2D}"/>
              </a:ext>
            </a:extLst>
          </p:cNvPr>
          <p:cNvSpPr>
            <a:spLocks noGrp="1"/>
          </p:cNvSpPr>
          <p:nvPr>
            <p:ph type="title"/>
          </p:nvPr>
        </p:nvSpPr>
        <p:spPr/>
        <p:txBody>
          <a:bodyPr/>
          <a:lstStyle/>
          <a:p>
            <a:r>
              <a:rPr lang="en-US"/>
              <a:t>Facebook Key Metrics Table | OrangeEgypt</a:t>
            </a:r>
          </a:p>
        </p:txBody>
      </p:sp>
      <p:graphicFrame>
        <p:nvGraphicFramePr>
          <p:cNvPr id="5" name="Table Placeholder 4">
            <a:extLst>
              <a:ext uri="{FF2B5EF4-FFF2-40B4-BE49-F238E27FC236}">
                <a16:creationId xmlns:a16="http://schemas.microsoft.com/office/drawing/2014/main" id="{F5890CF9-0AAA-4E97-A3A8-D6FA76B07B10}"/>
              </a:ext>
            </a:extLst>
          </p:cNvPr>
          <p:cNvGraphicFramePr>
            <a:graphicFrameLocks noGrp="1"/>
          </p:cNvGraphicFramePr>
          <p:nvPr>
            <p:ph type="tbl" sz="quarter" idx="13"/>
            <p:extLst>
              <p:ext uri="{D42A27DB-BD31-4B8C-83A1-F6EECF244321}">
                <p14:modId xmlns:p14="http://schemas.microsoft.com/office/powerpoint/2010/main" val="890534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816558858"/>
                    </a:ext>
                  </a:extLst>
                </a:gridCol>
                <a:gridCol w="411480">
                  <a:extLst>
                    <a:ext uri="{9D8B030D-6E8A-4147-A177-3AD203B41FA5}">
                      <a16:colId xmlns:a16="http://schemas.microsoft.com/office/drawing/2014/main" val="2362581829"/>
                    </a:ext>
                  </a:extLst>
                </a:gridCol>
                <a:gridCol w="304495">
                  <a:extLst>
                    <a:ext uri="{9D8B030D-6E8A-4147-A177-3AD203B41FA5}">
                      <a16:colId xmlns:a16="http://schemas.microsoft.com/office/drawing/2014/main" val="3533955996"/>
                    </a:ext>
                  </a:extLst>
                </a:gridCol>
                <a:gridCol w="304495">
                  <a:extLst>
                    <a:ext uri="{9D8B030D-6E8A-4147-A177-3AD203B41FA5}">
                      <a16:colId xmlns:a16="http://schemas.microsoft.com/office/drawing/2014/main" val="56768591"/>
                    </a:ext>
                  </a:extLst>
                </a:gridCol>
                <a:gridCol w="304495">
                  <a:extLst>
                    <a:ext uri="{9D8B030D-6E8A-4147-A177-3AD203B41FA5}">
                      <a16:colId xmlns:a16="http://schemas.microsoft.com/office/drawing/2014/main" val="1783242719"/>
                    </a:ext>
                  </a:extLst>
                </a:gridCol>
                <a:gridCol w="304495">
                  <a:extLst>
                    <a:ext uri="{9D8B030D-6E8A-4147-A177-3AD203B41FA5}">
                      <a16:colId xmlns:a16="http://schemas.microsoft.com/office/drawing/2014/main" val="2880195322"/>
                    </a:ext>
                  </a:extLst>
                </a:gridCol>
                <a:gridCol w="304495">
                  <a:extLst>
                    <a:ext uri="{9D8B030D-6E8A-4147-A177-3AD203B41FA5}">
                      <a16:colId xmlns:a16="http://schemas.microsoft.com/office/drawing/2014/main" val="968353617"/>
                    </a:ext>
                  </a:extLst>
                </a:gridCol>
                <a:gridCol w="304495">
                  <a:extLst>
                    <a:ext uri="{9D8B030D-6E8A-4147-A177-3AD203B41FA5}">
                      <a16:colId xmlns:a16="http://schemas.microsoft.com/office/drawing/2014/main" val="718890420"/>
                    </a:ext>
                  </a:extLst>
                </a:gridCol>
                <a:gridCol w="304495">
                  <a:extLst>
                    <a:ext uri="{9D8B030D-6E8A-4147-A177-3AD203B41FA5}">
                      <a16:colId xmlns:a16="http://schemas.microsoft.com/office/drawing/2014/main" val="1894248210"/>
                    </a:ext>
                  </a:extLst>
                </a:gridCol>
                <a:gridCol w="304495">
                  <a:extLst>
                    <a:ext uri="{9D8B030D-6E8A-4147-A177-3AD203B41FA5}">
                      <a16:colId xmlns:a16="http://schemas.microsoft.com/office/drawing/2014/main" val="2554939253"/>
                    </a:ext>
                  </a:extLst>
                </a:gridCol>
                <a:gridCol w="304495">
                  <a:extLst>
                    <a:ext uri="{9D8B030D-6E8A-4147-A177-3AD203B41FA5}">
                      <a16:colId xmlns:a16="http://schemas.microsoft.com/office/drawing/2014/main" val="3046575198"/>
                    </a:ext>
                  </a:extLst>
                </a:gridCol>
                <a:gridCol w="304495">
                  <a:extLst>
                    <a:ext uri="{9D8B030D-6E8A-4147-A177-3AD203B41FA5}">
                      <a16:colId xmlns:a16="http://schemas.microsoft.com/office/drawing/2014/main" val="121199107"/>
                    </a:ext>
                  </a:extLst>
                </a:gridCol>
                <a:gridCol w="304495">
                  <a:extLst>
                    <a:ext uri="{9D8B030D-6E8A-4147-A177-3AD203B41FA5}">
                      <a16:colId xmlns:a16="http://schemas.microsoft.com/office/drawing/2014/main" val="876388462"/>
                    </a:ext>
                  </a:extLst>
                </a:gridCol>
                <a:gridCol w="304495">
                  <a:extLst>
                    <a:ext uri="{9D8B030D-6E8A-4147-A177-3AD203B41FA5}">
                      <a16:colId xmlns:a16="http://schemas.microsoft.com/office/drawing/2014/main" val="2129928656"/>
                    </a:ext>
                  </a:extLst>
                </a:gridCol>
                <a:gridCol w="304495">
                  <a:extLst>
                    <a:ext uri="{9D8B030D-6E8A-4147-A177-3AD203B41FA5}">
                      <a16:colId xmlns:a16="http://schemas.microsoft.com/office/drawing/2014/main" val="2267018027"/>
                    </a:ext>
                  </a:extLst>
                </a:gridCol>
                <a:gridCol w="304495">
                  <a:extLst>
                    <a:ext uri="{9D8B030D-6E8A-4147-A177-3AD203B41FA5}">
                      <a16:colId xmlns:a16="http://schemas.microsoft.com/office/drawing/2014/main" val="1802610216"/>
                    </a:ext>
                  </a:extLst>
                </a:gridCol>
                <a:gridCol w="304495">
                  <a:extLst>
                    <a:ext uri="{9D8B030D-6E8A-4147-A177-3AD203B41FA5}">
                      <a16:colId xmlns:a16="http://schemas.microsoft.com/office/drawing/2014/main" val="3446896652"/>
                    </a:ext>
                  </a:extLst>
                </a:gridCol>
                <a:gridCol w="304495">
                  <a:extLst>
                    <a:ext uri="{9D8B030D-6E8A-4147-A177-3AD203B41FA5}">
                      <a16:colId xmlns:a16="http://schemas.microsoft.com/office/drawing/2014/main" val="1109453449"/>
                    </a:ext>
                  </a:extLst>
                </a:gridCol>
                <a:gridCol w="304495">
                  <a:extLst>
                    <a:ext uri="{9D8B030D-6E8A-4147-A177-3AD203B41FA5}">
                      <a16:colId xmlns:a16="http://schemas.microsoft.com/office/drawing/2014/main" val="1407295079"/>
                    </a:ext>
                  </a:extLst>
                </a:gridCol>
                <a:gridCol w="304495">
                  <a:extLst>
                    <a:ext uri="{9D8B030D-6E8A-4147-A177-3AD203B41FA5}">
                      <a16:colId xmlns:a16="http://schemas.microsoft.com/office/drawing/2014/main" val="97168094"/>
                    </a:ext>
                  </a:extLst>
                </a:gridCol>
                <a:gridCol w="304495">
                  <a:extLst>
                    <a:ext uri="{9D8B030D-6E8A-4147-A177-3AD203B41FA5}">
                      <a16:colId xmlns:a16="http://schemas.microsoft.com/office/drawing/2014/main" val="2678304389"/>
                    </a:ext>
                  </a:extLst>
                </a:gridCol>
                <a:gridCol w="304495">
                  <a:extLst>
                    <a:ext uri="{9D8B030D-6E8A-4147-A177-3AD203B41FA5}">
                      <a16:colId xmlns:a16="http://schemas.microsoft.com/office/drawing/2014/main" val="3586041052"/>
                    </a:ext>
                  </a:extLst>
                </a:gridCol>
                <a:gridCol w="304495">
                  <a:extLst>
                    <a:ext uri="{9D8B030D-6E8A-4147-A177-3AD203B41FA5}">
                      <a16:colId xmlns:a16="http://schemas.microsoft.com/office/drawing/2014/main" val="42373012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77711497"/>
                  </a:ext>
                </a:extLst>
              </a:tr>
              <a:tr h="370840">
                <a:tc>
                  <a:txBody>
                    <a:bodyPr/>
                    <a:lstStyle/>
                    <a:p>
                      <a:r>
                        <a:rPr lang="en-US" sz="1000"/>
                        <a:t>Vodafone Egypt</a:t>
                      </a:r>
                    </a:p>
                  </a:txBody>
                  <a:tcPr/>
                </a:tc>
                <a:tc>
                  <a:txBody>
                    <a:bodyPr/>
                    <a:lstStyle/>
                    <a:p>
                      <a:r>
                        <a:rPr lang="en-US" sz="1000"/>
                        <a:t>11801726</a:t>
                      </a:r>
                    </a:p>
                  </a:txBody>
                  <a:tcPr/>
                </a:tc>
                <a:tc>
                  <a:txBody>
                    <a:bodyPr/>
                    <a:lstStyle/>
                    <a:p>
                      <a:r>
                        <a:rPr lang="en-US" sz="1000"/>
                        <a:t>881</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12</a:t>
                      </a:r>
                    </a:p>
                  </a:txBody>
                  <a:tcPr/>
                </a:tc>
                <a:tc>
                  <a:txBody>
                    <a:bodyPr/>
                    <a:lstStyle/>
                    <a:p>
                      <a:r>
                        <a:rPr lang="en-US" sz="1000"/>
                        <a:t>14567</a:t>
                      </a:r>
                    </a:p>
                  </a:txBody>
                  <a:tcPr/>
                </a:tc>
                <a:tc>
                  <a:txBody>
                    <a:bodyPr/>
                    <a:lstStyle/>
                    <a:p>
                      <a:r>
                        <a:rPr lang="en-US" sz="1000"/>
                        <a:t>118</a:t>
                      </a:r>
                    </a:p>
                  </a:txBody>
                  <a:tcPr/>
                </a:tc>
                <a:tc>
                  <a:txBody>
                    <a:bodyPr/>
                    <a:lstStyle/>
                    <a:p>
                      <a:r>
                        <a:rPr lang="en-US" sz="1000"/>
                        <a:t>10621</a:t>
                      </a:r>
                    </a:p>
                  </a:txBody>
                  <a:tcPr/>
                </a:tc>
                <a:tc>
                  <a:txBody>
                    <a:bodyPr/>
                    <a:lstStyle/>
                    <a:p>
                      <a:r>
                        <a:rPr lang="en-US" sz="1000"/>
                        <a:t>3509</a:t>
                      </a:r>
                    </a:p>
                  </a:txBody>
                  <a:tcPr/>
                </a:tc>
                <a:tc>
                  <a:txBody>
                    <a:bodyPr/>
                    <a:lstStyle/>
                    <a:p>
                      <a:r>
                        <a:rPr lang="en-US" sz="1000"/>
                        <a:t>159</a:t>
                      </a:r>
                    </a:p>
                  </a:txBody>
                  <a:tcPr/>
                </a:tc>
                <a:tc>
                  <a:txBody>
                    <a:bodyPr/>
                    <a:lstStyle/>
                    <a:p>
                      <a:r>
                        <a:rPr lang="en-US" sz="1000"/>
                        <a:t>144</a:t>
                      </a:r>
                    </a:p>
                  </a:txBody>
                  <a:tcPr/>
                </a:tc>
                <a:tc>
                  <a:txBody>
                    <a:bodyPr/>
                    <a:lstStyle/>
                    <a:p>
                      <a:r>
                        <a:rPr lang="en-US" sz="1000"/>
                        <a:t>16</a:t>
                      </a:r>
                    </a:p>
                  </a:txBody>
                  <a:tcPr/>
                </a:tc>
                <a:tc>
                  <a:txBody>
                    <a:bodyPr/>
                    <a:lstStyle/>
                    <a:p>
                      <a:r>
                        <a:rPr lang="en-US" sz="1000"/>
                        <a:t>118</a:t>
                      </a:r>
                    </a:p>
                  </a:txBody>
                  <a:tcPr/>
                </a:tc>
                <a:tc>
                  <a:txBody>
                    <a:bodyPr/>
                    <a:lstStyle/>
                    <a:p>
                      <a:r>
                        <a:rPr lang="en-US" sz="1000"/>
                        <a:t>6286</a:t>
                      </a:r>
                    </a:p>
                  </a:txBody>
                  <a:tcPr/>
                </a:tc>
                <a:tc>
                  <a:txBody>
                    <a:bodyPr/>
                    <a:lstStyle/>
                    <a:p>
                      <a:r>
                        <a:rPr lang="en-US" sz="1000"/>
                        <a:t>1432</a:t>
                      </a:r>
                    </a:p>
                  </a:txBody>
                  <a:tcPr/>
                </a:tc>
                <a:tc>
                  <a:txBody>
                    <a:bodyPr/>
                    <a:lstStyle/>
                    <a:p>
                      <a:r>
                        <a:rPr lang="en-US" sz="1000"/>
                        <a:t>22285</a:t>
                      </a:r>
                    </a:p>
                  </a:txBody>
                  <a:tcPr/>
                </a:tc>
                <a:tc>
                  <a:txBody>
                    <a:bodyPr/>
                    <a:lstStyle/>
                    <a:p>
                      <a:r>
                        <a:rPr lang="en-US" sz="1000"/>
                        <a:t>181</a:t>
                      </a:r>
                    </a:p>
                  </a:txBody>
                  <a:tcPr/>
                </a:tc>
                <a:tc>
                  <a:txBody>
                    <a:bodyPr/>
                    <a:lstStyle/>
                    <a:p>
                      <a:r>
                        <a:rPr lang="en-US" sz="1000"/>
                        <a:t>28</a:t>
                      </a:r>
                    </a:p>
                  </a:txBody>
                  <a:tcPr/>
                </a:tc>
                <a:tc>
                  <a:txBody>
                    <a:bodyPr/>
                    <a:lstStyle/>
                    <a:p>
                      <a:r>
                        <a:rPr lang="en-US" sz="1000"/>
                        <a:t>0.0135 %</a:t>
                      </a:r>
                    </a:p>
                  </a:txBody>
                  <a:tcPr/>
                </a:tc>
                <a:tc>
                  <a:txBody>
                    <a:bodyPr/>
                    <a:lstStyle/>
                    <a:p>
                      <a:r>
                        <a:rPr lang="en-US" sz="1000"/>
                        <a:t>57.1 %</a:t>
                      </a:r>
                    </a:p>
                  </a:txBody>
                  <a:tcPr/>
                </a:tc>
                <a:extLst>
                  <a:ext uri="{0D108BD9-81ED-4DB2-BD59-A6C34878D82A}">
                    <a16:rowId xmlns:a16="http://schemas.microsoft.com/office/drawing/2014/main" val="1690658080"/>
                  </a:ext>
                </a:extLst>
              </a:tr>
              <a:tr h="370840">
                <a:tc>
                  <a:txBody>
                    <a:bodyPr/>
                    <a:lstStyle/>
                    <a:p>
                      <a:r>
                        <a:rPr lang="en-US" sz="1000"/>
                        <a:t>Etisalat Misr</a:t>
                      </a:r>
                    </a:p>
                  </a:txBody>
                  <a:tcPr/>
                </a:tc>
                <a:tc>
                  <a:txBody>
                    <a:bodyPr/>
                    <a:lstStyle/>
                    <a:p>
                      <a:r>
                        <a:rPr lang="en-US" sz="1000"/>
                        <a:t>9833017</a:t>
                      </a:r>
                    </a:p>
                  </a:txBody>
                  <a:tcPr/>
                </a:tc>
                <a:tc>
                  <a:txBody>
                    <a:bodyPr/>
                    <a:lstStyle/>
                    <a:p>
                      <a:r>
                        <a:rPr lang="en-US" sz="1000"/>
                        <a:t>-862</a:t>
                      </a:r>
                    </a:p>
                  </a:txBody>
                  <a:tcPr/>
                </a:tc>
                <a:tc>
                  <a:txBody>
                    <a:bodyPr/>
                    <a:lstStyle/>
                    <a:p>
                      <a:r>
                        <a:rPr lang="en-US" sz="1000"/>
                        <a:t>13</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6</a:t>
                      </a:r>
                    </a:p>
                  </a:txBody>
                  <a:tcPr/>
                </a:tc>
                <a:tc>
                  <a:txBody>
                    <a:bodyPr/>
                    <a:lstStyle/>
                    <a:p>
                      <a:r>
                        <a:rPr lang="en-US" sz="1000"/>
                        <a:t>10771</a:t>
                      </a:r>
                    </a:p>
                  </a:txBody>
                  <a:tcPr/>
                </a:tc>
                <a:tc>
                  <a:txBody>
                    <a:bodyPr/>
                    <a:lstStyle/>
                    <a:p>
                      <a:r>
                        <a:rPr lang="en-US" sz="1000"/>
                        <a:t>403</a:t>
                      </a:r>
                    </a:p>
                  </a:txBody>
                  <a:tcPr/>
                </a:tc>
                <a:tc>
                  <a:txBody>
                    <a:bodyPr/>
                    <a:lstStyle/>
                    <a:p>
                      <a:r>
                        <a:rPr lang="en-US" sz="1000"/>
                        <a:t>8991</a:t>
                      </a:r>
                    </a:p>
                  </a:txBody>
                  <a:tcPr/>
                </a:tc>
                <a:tc>
                  <a:txBody>
                    <a:bodyPr/>
                    <a:lstStyle/>
                    <a:p>
                      <a:r>
                        <a:rPr lang="en-US" sz="1000"/>
                        <a:t>868</a:t>
                      </a:r>
                    </a:p>
                  </a:txBody>
                  <a:tcPr/>
                </a:tc>
                <a:tc>
                  <a:txBody>
                    <a:bodyPr/>
                    <a:lstStyle/>
                    <a:p>
                      <a:r>
                        <a:rPr lang="en-US" sz="1000"/>
                        <a:t>394</a:t>
                      </a:r>
                    </a:p>
                  </a:txBody>
                  <a:tcPr/>
                </a:tc>
                <a:tc>
                  <a:txBody>
                    <a:bodyPr/>
                    <a:lstStyle/>
                    <a:p>
                      <a:r>
                        <a:rPr lang="en-US" sz="1000"/>
                        <a:t>75</a:t>
                      </a:r>
                    </a:p>
                  </a:txBody>
                  <a:tcPr/>
                </a:tc>
                <a:tc>
                  <a:txBody>
                    <a:bodyPr/>
                    <a:lstStyle/>
                    <a:p>
                      <a:r>
                        <a:rPr lang="en-US" sz="1000"/>
                        <a:t>40</a:t>
                      </a:r>
                    </a:p>
                  </a:txBody>
                  <a:tcPr/>
                </a:tc>
                <a:tc>
                  <a:txBody>
                    <a:bodyPr/>
                    <a:lstStyle/>
                    <a:p>
                      <a:r>
                        <a:rPr lang="en-US" sz="1000"/>
                        <a:t>403</a:t>
                      </a:r>
                    </a:p>
                  </a:txBody>
                  <a:tcPr/>
                </a:tc>
                <a:tc>
                  <a:txBody>
                    <a:bodyPr/>
                    <a:lstStyle/>
                    <a:p>
                      <a:r>
                        <a:rPr lang="en-US" sz="1000"/>
                        <a:t>11462</a:t>
                      </a:r>
                    </a:p>
                  </a:txBody>
                  <a:tcPr/>
                </a:tc>
                <a:tc>
                  <a:txBody>
                    <a:bodyPr/>
                    <a:lstStyle/>
                    <a:p>
                      <a:r>
                        <a:rPr lang="en-US" sz="1000"/>
                        <a:t>697</a:t>
                      </a:r>
                    </a:p>
                  </a:txBody>
                  <a:tcPr/>
                </a:tc>
                <a:tc>
                  <a:txBody>
                    <a:bodyPr/>
                    <a:lstStyle/>
                    <a:p>
                      <a:r>
                        <a:rPr lang="en-US" sz="1000"/>
                        <a:t>22930</a:t>
                      </a:r>
                    </a:p>
                  </a:txBody>
                  <a:tcPr/>
                </a:tc>
                <a:tc>
                  <a:txBody>
                    <a:bodyPr/>
                    <a:lstStyle/>
                    <a:p>
                      <a:r>
                        <a:rPr lang="en-US" sz="1000"/>
                        <a:t>128</a:t>
                      </a:r>
                    </a:p>
                  </a:txBody>
                  <a:tcPr/>
                </a:tc>
                <a:tc>
                  <a:txBody>
                    <a:bodyPr/>
                    <a:lstStyle/>
                    <a:p>
                      <a:r>
                        <a:rPr lang="en-US" sz="1000"/>
                        <a:t>17</a:t>
                      </a:r>
                    </a:p>
                  </a:txBody>
                  <a:tcPr/>
                </a:tc>
                <a:tc>
                  <a:txBody>
                    <a:bodyPr/>
                    <a:lstStyle/>
                    <a:p>
                      <a:r>
                        <a:rPr lang="en-US" sz="1000"/>
                        <a:t>0.0179 %</a:t>
                      </a:r>
                    </a:p>
                  </a:txBody>
                  <a:tcPr/>
                </a:tc>
                <a:tc>
                  <a:txBody>
                    <a:bodyPr/>
                    <a:lstStyle/>
                    <a:p>
                      <a:r>
                        <a:rPr lang="en-US" sz="1000"/>
                        <a:t>100.0 %</a:t>
                      </a:r>
                    </a:p>
                  </a:txBody>
                  <a:tcPr/>
                </a:tc>
                <a:extLst>
                  <a:ext uri="{0D108BD9-81ED-4DB2-BD59-A6C34878D82A}">
                    <a16:rowId xmlns:a16="http://schemas.microsoft.com/office/drawing/2014/main" val="648789290"/>
                  </a:ext>
                </a:extLst>
              </a:tr>
              <a:tr h="370840">
                <a:tc>
                  <a:txBody>
                    <a:bodyPr/>
                    <a:lstStyle/>
                    <a:p>
                      <a:r>
                        <a:rPr lang="en-US" sz="1000"/>
                        <a:t>Telecom Egypt</a:t>
                      </a:r>
                    </a:p>
                  </a:txBody>
                  <a:tcPr/>
                </a:tc>
                <a:tc>
                  <a:txBody>
                    <a:bodyPr/>
                    <a:lstStyle/>
                    <a:p>
                      <a:r>
                        <a:rPr lang="en-US" sz="1000"/>
                        <a:t>8407604</a:t>
                      </a:r>
                    </a:p>
                  </a:txBody>
                  <a:tcPr/>
                </a:tc>
                <a:tc>
                  <a:txBody>
                    <a:bodyPr/>
                    <a:lstStyle/>
                    <a:p>
                      <a:r>
                        <a:rPr lang="en-US" sz="1000"/>
                        <a:t>-977</a:t>
                      </a:r>
                    </a:p>
                  </a:txBody>
                  <a:tcPr/>
                </a:tc>
                <a:tc>
                  <a:txBody>
                    <a:bodyPr/>
                    <a:lstStyle/>
                    <a:p>
                      <a:r>
                        <a:rPr lang="en-US" sz="1000"/>
                        <a:t>25</a:t>
                      </a:r>
                    </a:p>
                  </a:txBody>
                  <a:tcPr/>
                </a:tc>
                <a:tc>
                  <a:txBody>
                    <a:bodyPr/>
                    <a:lstStyle/>
                    <a:p>
                      <a:r>
                        <a:rPr lang="en-US" sz="1000"/>
                        <a:t>0</a:t>
                      </a:r>
                    </a:p>
                  </a:txBody>
                  <a:tcPr/>
                </a:tc>
                <a:tc>
                  <a:txBody>
                    <a:bodyPr/>
                    <a:lstStyle/>
                    <a:p>
                      <a:r>
                        <a:rPr lang="en-US" sz="1000"/>
                        <a:t>13</a:t>
                      </a:r>
                    </a:p>
                  </a:txBody>
                  <a:tcPr/>
                </a:tc>
                <a:tc>
                  <a:txBody>
                    <a:bodyPr/>
                    <a:lstStyle/>
                    <a:p>
                      <a:r>
                        <a:rPr lang="en-US" sz="1000"/>
                        <a:t>0</a:t>
                      </a:r>
                    </a:p>
                  </a:txBody>
                  <a:tcPr/>
                </a:tc>
                <a:tc>
                  <a:txBody>
                    <a:bodyPr/>
                    <a:lstStyle/>
                    <a:p>
                      <a:r>
                        <a:rPr lang="en-US" sz="1000"/>
                        <a:t>12</a:t>
                      </a:r>
                    </a:p>
                  </a:txBody>
                  <a:tcPr/>
                </a:tc>
                <a:tc>
                  <a:txBody>
                    <a:bodyPr/>
                    <a:lstStyle/>
                    <a:p>
                      <a:r>
                        <a:rPr lang="en-US" sz="1000"/>
                        <a:t>19045</a:t>
                      </a:r>
                    </a:p>
                  </a:txBody>
                  <a:tcPr/>
                </a:tc>
                <a:tc>
                  <a:txBody>
                    <a:bodyPr/>
                    <a:lstStyle/>
                    <a:p>
                      <a:r>
                        <a:rPr lang="en-US" sz="1000"/>
                        <a:t>628</a:t>
                      </a:r>
                    </a:p>
                  </a:txBody>
                  <a:tcPr/>
                </a:tc>
                <a:tc>
                  <a:txBody>
                    <a:bodyPr/>
                    <a:lstStyle/>
                    <a:p>
                      <a:r>
                        <a:rPr lang="en-US" sz="1000"/>
                        <a:t>14501</a:t>
                      </a:r>
                    </a:p>
                  </a:txBody>
                  <a:tcPr/>
                </a:tc>
                <a:tc>
                  <a:txBody>
                    <a:bodyPr/>
                    <a:lstStyle/>
                    <a:p>
                      <a:r>
                        <a:rPr lang="en-US" sz="1000"/>
                        <a:t>3212</a:t>
                      </a:r>
                    </a:p>
                  </a:txBody>
                  <a:tcPr/>
                </a:tc>
                <a:tc>
                  <a:txBody>
                    <a:bodyPr/>
                    <a:lstStyle/>
                    <a:p>
                      <a:r>
                        <a:rPr lang="en-US" sz="1000"/>
                        <a:t>416</a:t>
                      </a:r>
                    </a:p>
                  </a:txBody>
                  <a:tcPr/>
                </a:tc>
                <a:tc>
                  <a:txBody>
                    <a:bodyPr/>
                    <a:lstStyle/>
                    <a:p>
                      <a:r>
                        <a:rPr lang="en-US" sz="1000"/>
                        <a:t>236</a:t>
                      </a:r>
                    </a:p>
                  </a:txBody>
                  <a:tcPr/>
                </a:tc>
                <a:tc>
                  <a:txBody>
                    <a:bodyPr/>
                    <a:lstStyle/>
                    <a:p>
                      <a:r>
                        <a:rPr lang="en-US" sz="1000"/>
                        <a:t>52</a:t>
                      </a:r>
                    </a:p>
                  </a:txBody>
                  <a:tcPr/>
                </a:tc>
                <a:tc>
                  <a:txBody>
                    <a:bodyPr/>
                    <a:lstStyle/>
                    <a:p>
                      <a:r>
                        <a:rPr lang="en-US" sz="1000"/>
                        <a:t>628</a:t>
                      </a:r>
                    </a:p>
                  </a:txBody>
                  <a:tcPr/>
                </a:tc>
                <a:tc>
                  <a:txBody>
                    <a:bodyPr/>
                    <a:lstStyle/>
                    <a:p>
                      <a:r>
                        <a:rPr lang="en-US" sz="1000"/>
                        <a:t>24890</a:t>
                      </a:r>
                    </a:p>
                  </a:txBody>
                  <a:tcPr/>
                </a:tc>
                <a:tc>
                  <a:txBody>
                    <a:bodyPr/>
                    <a:lstStyle/>
                    <a:p>
                      <a:r>
                        <a:rPr lang="en-US" sz="1000"/>
                        <a:t>5552</a:t>
                      </a:r>
                    </a:p>
                  </a:txBody>
                  <a:tcPr/>
                </a:tc>
                <a:tc>
                  <a:txBody>
                    <a:bodyPr/>
                    <a:lstStyle/>
                    <a:p>
                      <a:r>
                        <a:rPr lang="en-US" sz="1000"/>
                        <a:t>49487</a:t>
                      </a:r>
                    </a:p>
                  </a:txBody>
                  <a:tcPr/>
                </a:tc>
                <a:tc>
                  <a:txBody>
                    <a:bodyPr/>
                    <a:lstStyle/>
                    <a:p>
                      <a:r>
                        <a:rPr lang="en-US" sz="1000"/>
                        <a:t>0</a:t>
                      </a:r>
                    </a:p>
                  </a:txBody>
                  <a:tcPr/>
                </a:tc>
                <a:tc>
                  <a:txBody>
                    <a:bodyPr/>
                    <a:lstStyle/>
                    <a:p>
                      <a:r>
                        <a:rPr lang="en-US" sz="1000"/>
                        <a:t>0</a:t>
                      </a:r>
                    </a:p>
                  </a:txBody>
                  <a:tcPr/>
                </a:tc>
                <a:tc>
                  <a:txBody>
                    <a:bodyPr/>
                    <a:lstStyle/>
                    <a:p>
                      <a:r>
                        <a:rPr lang="en-US" sz="1000"/>
                        <a:t>0.0235 %</a:t>
                      </a:r>
                    </a:p>
                  </a:txBody>
                  <a:tcPr/>
                </a:tc>
                <a:tc>
                  <a:txBody>
                    <a:bodyPr/>
                    <a:lstStyle/>
                    <a:p>
                      <a:r>
                        <a:rPr lang="en-US" sz="1000"/>
                        <a:t>0.0 %</a:t>
                      </a:r>
                    </a:p>
                  </a:txBody>
                  <a:tcPr/>
                </a:tc>
                <a:extLst>
                  <a:ext uri="{0D108BD9-81ED-4DB2-BD59-A6C34878D82A}">
                    <a16:rowId xmlns:a16="http://schemas.microsoft.com/office/drawing/2014/main" val="401079090"/>
                  </a:ext>
                </a:extLst>
              </a:tr>
            </a:tbl>
          </a:graphicData>
        </a:graphic>
      </p:graphicFrame>
      <p:sp>
        <p:nvSpPr>
          <p:cNvPr id="4" name="Text Placeholder 3">
            <a:extLst>
              <a:ext uri="{FF2B5EF4-FFF2-40B4-BE49-F238E27FC236}">
                <a16:creationId xmlns:a16="http://schemas.microsoft.com/office/drawing/2014/main" id="{A45682B4-BD3A-4809-AB10-5298F2201AC0}"/>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3196627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57B5B-4D3E-4D6E-A239-75C3E231F06D}"/>
              </a:ext>
            </a:extLst>
          </p:cNvPr>
          <p:cNvSpPr>
            <a:spLocks noGrp="1"/>
          </p:cNvSpPr>
          <p:nvPr>
            <p:ph type="title"/>
          </p:nvPr>
        </p:nvSpPr>
        <p:spPr/>
        <p:txBody>
          <a:bodyPr/>
          <a:lstStyle/>
          <a:p>
            <a:r>
              <a:rPr lang="en-US"/>
              <a:t>Facebook Key Metrics Radar | OrangeEgypt</a:t>
            </a:r>
          </a:p>
        </p:txBody>
      </p:sp>
      <p:graphicFrame>
        <p:nvGraphicFramePr>
          <p:cNvPr id="6" name="Chart Placeholder 5">
            <a:extLst>
              <a:ext uri="{FF2B5EF4-FFF2-40B4-BE49-F238E27FC236}">
                <a16:creationId xmlns:a16="http://schemas.microsoft.com/office/drawing/2014/main" id="{AA89A6EF-459A-4EF9-8ED0-03E5890A2BFF}"/>
              </a:ext>
            </a:extLst>
          </p:cNvPr>
          <p:cNvGraphicFramePr>
            <a:graphicFrameLocks noGrp="1"/>
          </p:cNvGraphicFramePr>
          <p:nvPr>
            <p:ph type="chart" sz="quarter" idx="13"/>
            <p:extLst>
              <p:ext uri="{D42A27DB-BD31-4B8C-83A1-F6EECF244321}">
                <p14:modId xmlns:p14="http://schemas.microsoft.com/office/powerpoint/2010/main" val="3487600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2C5AA9-6F0A-4944-B757-E9E4C2CE0E22}"/>
              </a:ext>
            </a:extLst>
          </p:cNvPr>
          <p:cNvSpPr>
            <a:spLocks noGrp="1"/>
          </p:cNvSpPr>
          <p:nvPr>
            <p:ph type="body" sz="quarter" idx="14"/>
          </p:nvPr>
        </p:nvSpPr>
        <p:spPr/>
        <p:txBody>
          <a:bodyPr/>
          <a:lstStyle/>
          <a:p>
            <a:r>
              <a:rPr lang="en-US"/>
              <a:t>05/26/2019 - 06/01/2019</a:t>
            </a:r>
          </a:p>
        </p:txBody>
      </p:sp>
      <p:sp>
        <p:nvSpPr>
          <p:cNvPr id="5" name="Footer Placeholder 4">
            <a:extLst>
              <a:ext uri="{FF2B5EF4-FFF2-40B4-BE49-F238E27FC236}">
                <a16:creationId xmlns:a16="http://schemas.microsoft.com/office/drawing/2014/main" id="{F725FAA8-5A41-4503-ADF4-F357251F1C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6439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1163D-5C31-487F-BDE1-F59949630241}"/>
              </a:ext>
            </a:extLst>
          </p:cNvPr>
          <p:cNvSpPr>
            <a:spLocks noGrp="1"/>
          </p:cNvSpPr>
          <p:nvPr>
            <p:ph type="title"/>
          </p:nvPr>
        </p:nvSpPr>
        <p:spPr/>
        <p:txBody>
          <a:bodyPr/>
          <a:lstStyle/>
          <a:p>
            <a:r>
              <a:rPr lang="en-US"/>
              <a:t>Facebook Fans Change | OrangeEgypt</a:t>
            </a:r>
          </a:p>
        </p:txBody>
      </p:sp>
      <p:graphicFrame>
        <p:nvGraphicFramePr>
          <p:cNvPr id="6" name="Chart Placeholder 5">
            <a:extLst>
              <a:ext uri="{FF2B5EF4-FFF2-40B4-BE49-F238E27FC236}">
                <a16:creationId xmlns:a16="http://schemas.microsoft.com/office/drawing/2014/main" id="{B7CC85DB-05F3-4135-BA3A-3C661E62D477}"/>
              </a:ext>
            </a:extLst>
          </p:cNvPr>
          <p:cNvGraphicFramePr>
            <a:graphicFrameLocks noGrp="1"/>
          </p:cNvGraphicFramePr>
          <p:nvPr>
            <p:ph type="chart" sz="quarter" idx="13"/>
            <p:extLst>
              <p:ext uri="{D42A27DB-BD31-4B8C-83A1-F6EECF244321}">
                <p14:modId xmlns:p14="http://schemas.microsoft.com/office/powerpoint/2010/main" val="3082508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B58EBD-4050-4797-9382-3EBB745A9C3C}"/>
              </a:ext>
            </a:extLst>
          </p:cNvPr>
          <p:cNvSpPr>
            <a:spLocks noGrp="1"/>
          </p:cNvSpPr>
          <p:nvPr>
            <p:ph type="body" sz="quarter" idx="14"/>
          </p:nvPr>
        </p:nvSpPr>
        <p:spPr/>
        <p:txBody>
          <a:bodyPr/>
          <a:lstStyle/>
          <a:p>
            <a:r>
              <a:rPr lang="en-US"/>
              <a:t>05/26/2019 - 06/01/2019</a:t>
            </a:r>
          </a:p>
        </p:txBody>
      </p:sp>
      <p:sp>
        <p:nvSpPr>
          <p:cNvPr id="5" name="Footer Placeholder 4">
            <a:extLst>
              <a:ext uri="{FF2B5EF4-FFF2-40B4-BE49-F238E27FC236}">
                <a16:creationId xmlns:a16="http://schemas.microsoft.com/office/drawing/2014/main" id="{00A434E2-A79D-43B0-8B72-7C8728CA2D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5130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6F000-674D-4402-B5BC-4AAE6ABCC0D0}"/>
              </a:ext>
            </a:extLst>
          </p:cNvPr>
          <p:cNvSpPr>
            <a:spLocks noGrp="1"/>
          </p:cNvSpPr>
          <p:nvPr>
            <p:ph type="title"/>
          </p:nvPr>
        </p:nvSpPr>
        <p:spPr/>
        <p:txBody>
          <a:bodyPr/>
          <a:lstStyle/>
          <a:p>
            <a:r>
              <a:rPr lang="en-US"/>
              <a:t>Facebook Own Posts Table | OrangeEgypt - 1 of 24</a:t>
            </a:r>
          </a:p>
        </p:txBody>
      </p:sp>
      <p:graphicFrame>
        <p:nvGraphicFramePr>
          <p:cNvPr id="5" name="Table Placeholder 4">
            <a:extLst>
              <a:ext uri="{FF2B5EF4-FFF2-40B4-BE49-F238E27FC236}">
                <a16:creationId xmlns:a16="http://schemas.microsoft.com/office/drawing/2014/main" id="{93772D50-9D9F-4163-80FD-7EE1BE4A0505}"/>
              </a:ext>
            </a:extLst>
          </p:cNvPr>
          <p:cNvGraphicFramePr>
            <a:graphicFrameLocks noGrp="1"/>
          </p:cNvGraphicFramePr>
          <p:nvPr>
            <p:ph type="tbl" sz="quarter" idx="13"/>
            <p:extLst>
              <p:ext uri="{D42A27DB-BD31-4B8C-83A1-F6EECF244321}">
                <p14:modId xmlns:p14="http://schemas.microsoft.com/office/powerpoint/2010/main" val="1741013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91017858"/>
                    </a:ext>
                  </a:extLst>
                </a:gridCol>
                <a:gridCol w="905256">
                  <a:extLst>
                    <a:ext uri="{9D8B030D-6E8A-4147-A177-3AD203B41FA5}">
                      <a16:colId xmlns:a16="http://schemas.microsoft.com/office/drawing/2014/main" val="1874057087"/>
                    </a:ext>
                  </a:extLst>
                </a:gridCol>
                <a:gridCol w="658368">
                  <a:extLst>
                    <a:ext uri="{9D8B030D-6E8A-4147-A177-3AD203B41FA5}">
                      <a16:colId xmlns:a16="http://schemas.microsoft.com/office/drawing/2014/main" val="3279762872"/>
                    </a:ext>
                  </a:extLst>
                </a:gridCol>
                <a:gridCol w="329184">
                  <a:extLst>
                    <a:ext uri="{9D8B030D-6E8A-4147-A177-3AD203B41FA5}">
                      <a16:colId xmlns:a16="http://schemas.microsoft.com/office/drawing/2014/main" val="100803829"/>
                    </a:ext>
                  </a:extLst>
                </a:gridCol>
                <a:gridCol w="329184">
                  <a:extLst>
                    <a:ext uri="{9D8B030D-6E8A-4147-A177-3AD203B41FA5}">
                      <a16:colId xmlns:a16="http://schemas.microsoft.com/office/drawing/2014/main" val="3354107970"/>
                    </a:ext>
                  </a:extLst>
                </a:gridCol>
                <a:gridCol w="329184">
                  <a:extLst>
                    <a:ext uri="{9D8B030D-6E8A-4147-A177-3AD203B41FA5}">
                      <a16:colId xmlns:a16="http://schemas.microsoft.com/office/drawing/2014/main" val="2131640229"/>
                    </a:ext>
                  </a:extLst>
                </a:gridCol>
                <a:gridCol w="329184">
                  <a:extLst>
                    <a:ext uri="{9D8B030D-6E8A-4147-A177-3AD203B41FA5}">
                      <a16:colId xmlns:a16="http://schemas.microsoft.com/office/drawing/2014/main" val="3215911475"/>
                    </a:ext>
                  </a:extLst>
                </a:gridCol>
                <a:gridCol w="329184">
                  <a:extLst>
                    <a:ext uri="{9D8B030D-6E8A-4147-A177-3AD203B41FA5}">
                      <a16:colId xmlns:a16="http://schemas.microsoft.com/office/drawing/2014/main" val="1159486249"/>
                    </a:ext>
                  </a:extLst>
                </a:gridCol>
                <a:gridCol w="329184">
                  <a:extLst>
                    <a:ext uri="{9D8B030D-6E8A-4147-A177-3AD203B41FA5}">
                      <a16:colId xmlns:a16="http://schemas.microsoft.com/office/drawing/2014/main" val="1109421457"/>
                    </a:ext>
                  </a:extLst>
                </a:gridCol>
                <a:gridCol w="329184">
                  <a:extLst>
                    <a:ext uri="{9D8B030D-6E8A-4147-A177-3AD203B41FA5}">
                      <a16:colId xmlns:a16="http://schemas.microsoft.com/office/drawing/2014/main" val="231408892"/>
                    </a:ext>
                  </a:extLst>
                </a:gridCol>
                <a:gridCol w="329184">
                  <a:extLst>
                    <a:ext uri="{9D8B030D-6E8A-4147-A177-3AD203B41FA5}">
                      <a16:colId xmlns:a16="http://schemas.microsoft.com/office/drawing/2014/main" val="4081419467"/>
                    </a:ext>
                  </a:extLst>
                </a:gridCol>
                <a:gridCol w="329184">
                  <a:extLst>
                    <a:ext uri="{9D8B030D-6E8A-4147-A177-3AD203B41FA5}">
                      <a16:colId xmlns:a16="http://schemas.microsoft.com/office/drawing/2014/main" val="3214722157"/>
                    </a:ext>
                  </a:extLst>
                </a:gridCol>
                <a:gridCol w="329184">
                  <a:extLst>
                    <a:ext uri="{9D8B030D-6E8A-4147-A177-3AD203B41FA5}">
                      <a16:colId xmlns:a16="http://schemas.microsoft.com/office/drawing/2014/main" val="3893309918"/>
                    </a:ext>
                  </a:extLst>
                </a:gridCol>
                <a:gridCol w="329184">
                  <a:extLst>
                    <a:ext uri="{9D8B030D-6E8A-4147-A177-3AD203B41FA5}">
                      <a16:colId xmlns:a16="http://schemas.microsoft.com/office/drawing/2014/main" val="439217044"/>
                    </a:ext>
                  </a:extLst>
                </a:gridCol>
                <a:gridCol w="329184">
                  <a:extLst>
                    <a:ext uri="{9D8B030D-6E8A-4147-A177-3AD203B41FA5}">
                      <a16:colId xmlns:a16="http://schemas.microsoft.com/office/drawing/2014/main" val="1629267690"/>
                    </a:ext>
                  </a:extLst>
                </a:gridCol>
                <a:gridCol w="329184">
                  <a:extLst>
                    <a:ext uri="{9D8B030D-6E8A-4147-A177-3AD203B41FA5}">
                      <a16:colId xmlns:a16="http://schemas.microsoft.com/office/drawing/2014/main" val="3042458983"/>
                    </a:ext>
                  </a:extLst>
                </a:gridCol>
                <a:gridCol w="329184">
                  <a:extLst>
                    <a:ext uri="{9D8B030D-6E8A-4147-A177-3AD203B41FA5}">
                      <a16:colId xmlns:a16="http://schemas.microsoft.com/office/drawing/2014/main" val="625583616"/>
                    </a:ext>
                  </a:extLst>
                </a:gridCol>
                <a:gridCol w="329184">
                  <a:extLst>
                    <a:ext uri="{9D8B030D-6E8A-4147-A177-3AD203B41FA5}">
                      <a16:colId xmlns:a16="http://schemas.microsoft.com/office/drawing/2014/main" val="3960207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1494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Telecom Egypt - 2019-06-01 23:16:47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فيلم الممر برعاية #</a:t>
                      </a:r>
                      <a:r>
                        <a:rPr kumimoji="0" lang="en-US" sz="1000" b="0" i="0" u="none" strike="noStrike" kern="1200" cap="none" spc="0" normalizeH="0" baseline="0" noProof="0">
                          <a:ln>
                            <a:noFill/>
                          </a:ln>
                          <a:solidFill>
                            <a:prstClr val="black"/>
                          </a:solidFill>
                          <a:effectLst/>
                          <a:uLnTx/>
                          <a:uFillTx/>
                          <a:latin typeface="+mn-lt"/>
                          <a:ea typeface="+mn-ea"/>
                          <a:cs typeface="+mn-cs"/>
                        </a:rPr>
                        <a:t>WE
#</a:t>
                      </a:r>
                      <a:r>
                        <a:rPr kumimoji="0" lang="ar-AE" sz="1000" b="0" i="0" u="none" strike="noStrike" kern="1200" cap="none" spc="0" normalizeH="0" baseline="0" noProof="0">
                          <a:ln>
                            <a:noFill/>
                          </a:ln>
                          <a:solidFill>
                            <a:prstClr val="black"/>
                          </a:solidFill>
                          <a:effectLst/>
                          <a:uLnTx/>
                          <a:uFillTx/>
                          <a:latin typeface="+mn-lt"/>
                          <a:ea typeface="+mn-ea"/>
                          <a:cs typeface="+mn-cs"/>
                        </a:rPr>
                        <a:t>يونيو2019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https://scontent.xx.fbcdn.net/v/t1.0-9/s720x720/61607185_2496834910375572_7998923551354650624_o.jpg?_nc_cat=107&amp;_nc_ht=scontent.xx&amp;oh=b851868572e111c6171507121d462ba6&amp;oe=5D914540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47282083"/>
                  </a:ext>
                </a:extLst>
              </a:tr>
            </a:tbl>
          </a:graphicData>
        </a:graphic>
      </p:graphicFrame>
      <p:sp>
        <p:nvSpPr>
          <p:cNvPr id="4" name="Text Placeholder 3">
            <a:extLst>
              <a:ext uri="{FF2B5EF4-FFF2-40B4-BE49-F238E27FC236}">
                <a16:creationId xmlns:a16="http://schemas.microsoft.com/office/drawing/2014/main" id="{2DBEF24C-B7A2-471B-A6B3-0837B3BE08CD}"/>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1137394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CEF72-A8CE-48E0-AC2E-70615E8ECCBD}"/>
              </a:ext>
            </a:extLst>
          </p:cNvPr>
          <p:cNvSpPr>
            <a:spLocks noGrp="1"/>
          </p:cNvSpPr>
          <p:nvPr>
            <p:ph type="title"/>
          </p:nvPr>
        </p:nvSpPr>
        <p:spPr/>
        <p:txBody>
          <a:bodyPr/>
          <a:lstStyle/>
          <a:p>
            <a:r>
              <a:rPr lang="en-US"/>
              <a:t>Facebook Own Posts Table | OrangeEgypt - 2 of 24</a:t>
            </a:r>
          </a:p>
        </p:txBody>
      </p:sp>
      <p:graphicFrame>
        <p:nvGraphicFramePr>
          <p:cNvPr id="5" name="Table Placeholder 4">
            <a:extLst>
              <a:ext uri="{FF2B5EF4-FFF2-40B4-BE49-F238E27FC236}">
                <a16:creationId xmlns:a16="http://schemas.microsoft.com/office/drawing/2014/main" id="{14A24305-22CE-44E8-A6A2-2D084D4C6560}"/>
              </a:ext>
            </a:extLst>
          </p:cNvPr>
          <p:cNvGraphicFramePr>
            <a:graphicFrameLocks noGrp="1"/>
          </p:cNvGraphicFramePr>
          <p:nvPr>
            <p:ph type="tbl" sz="quarter" idx="13"/>
            <p:extLst>
              <p:ext uri="{D42A27DB-BD31-4B8C-83A1-F6EECF244321}">
                <p14:modId xmlns:p14="http://schemas.microsoft.com/office/powerpoint/2010/main" val="3962083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78548719"/>
                    </a:ext>
                  </a:extLst>
                </a:gridCol>
                <a:gridCol w="905256">
                  <a:extLst>
                    <a:ext uri="{9D8B030D-6E8A-4147-A177-3AD203B41FA5}">
                      <a16:colId xmlns:a16="http://schemas.microsoft.com/office/drawing/2014/main" val="4160695520"/>
                    </a:ext>
                  </a:extLst>
                </a:gridCol>
                <a:gridCol w="658368">
                  <a:extLst>
                    <a:ext uri="{9D8B030D-6E8A-4147-A177-3AD203B41FA5}">
                      <a16:colId xmlns:a16="http://schemas.microsoft.com/office/drawing/2014/main" val="196562986"/>
                    </a:ext>
                  </a:extLst>
                </a:gridCol>
                <a:gridCol w="329184">
                  <a:extLst>
                    <a:ext uri="{9D8B030D-6E8A-4147-A177-3AD203B41FA5}">
                      <a16:colId xmlns:a16="http://schemas.microsoft.com/office/drawing/2014/main" val="2364043903"/>
                    </a:ext>
                  </a:extLst>
                </a:gridCol>
                <a:gridCol w="329184">
                  <a:extLst>
                    <a:ext uri="{9D8B030D-6E8A-4147-A177-3AD203B41FA5}">
                      <a16:colId xmlns:a16="http://schemas.microsoft.com/office/drawing/2014/main" val="343152141"/>
                    </a:ext>
                  </a:extLst>
                </a:gridCol>
                <a:gridCol w="329184">
                  <a:extLst>
                    <a:ext uri="{9D8B030D-6E8A-4147-A177-3AD203B41FA5}">
                      <a16:colId xmlns:a16="http://schemas.microsoft.com/office/drawing/2014/main" val="2436551442"/>
                    </a:ext>
                  </a:extLst>
                </a:gridCol>
                <a:gridCol w="329184">
                  <a:extLst>
                    <a:ext uri="{9D8B030D-6E8A-4147-A177-3AD203B41FA5}">
                      <a16:colId xmlns:a16="http://schemas.microsoft.com/office/drawing/2014/main" val="2458390704"/>
                    </a:ext>
                  </a:extLst>
                </a:gridCol>
                <a:gridCol w="329184">
                  <a:extLst>
                    <a:ext uri="{9D8B030D-6E8A-4147-A177-3AD203B41FA5}">
                      <a16:colId xmlns:a16="http://schemas.microsoft.com/office/drawing/2014/main" val="1785416851"/>
                    </a:ext>
                  </a:extLst>
                </a:gridCol>
                <a:gridCol w="329184">
                  <a:extLst>
                    <a:ext uri="{9D8B030D-6E8A-4147-A177-3AD203B41FA5}">
                      <a16:colId xmlns:a16="http://schemas.microsoft.com/office/drawing/2014/main" val="3321812256"/>
                    </a:ext>
                  </a:extLst>
                </a:gridCol>
                <a:gridCol w="329184">
                  <a:extLst>
                    <a:ext uri="{9D8B030D-6E8A-4147-A177-3AD203B41FA5}">
                      <a16:colId xmlns:a16="http://schemas.microsoft.com/office/drawing/2014/main" val="2695331339"/>
                    </a:ext>
                  </a:extLst>
                </a:gridCol>
                <a:gridCol w="329184">
                  <a:extLst>
                    <a:ext uri="{9D8B030D-6E8A-4147-A177-3AD203B41FA5}">
                      <a16:colId xmlns:a16="http://schemas.microsoft.com/office/drawing/2014/main" val="2753487651"/>
                    </a:ext>
                  </a:extLst>
                </a:gridCol>
                <a:gridCol w="329184">
                  <a:extLst>
                    <a:ext uri="{9D8B030D-6E8A-4147-A177-3AD203B41FA5}">
                      <a16:colId xmlns:a16="http://schemas.microsoft.com/office/drawing/2014/main" val="1750299809"/>
                    </a:ext>
                  </a:extLst>
                </a:gridCol>
                <a:gridCol w="329184">
                  <a:extLst>
                    <a:ext uri="{9D8B030D-6E8A-4147-A177-3AD203B41FA5}">
                      <a16:colId xmlns:a16="http://schemas.microsoft.com/office/drawing/2014/main" val="3151758951"/>
                    </a:ext>
                  </a:extLst>
                </a:gridCol>
                <a:gridCol w="329184">
                  <a:extLst>
                    <a:ext uri="{9D8B030D-6E8A-4147-A177-3AD203B41FA5}">
                      <a16:colId xmlns:a16="http://schemas.microsoft.com/office/drawing/2014/main" val="2034193327"/>
                    </a:ext>
                  </a:extLst>
                </a:gridCol>
                <a:gridCol w="329184">
                  <a:extLst>
                    <a:ext uri="{9D8B030D-6E8A-4147-A177-3AD203B41FA5}">
                      <a16:colId xmlns:a16="http://schemas.microsoft.com/office/drawing/2014/main" val="4149922734"/>
                    </a:ext>
                  </a:extLst>
                </a:gridCol>
                <a:gridCol w="329184">
                  <a:extLst>
                    <a:ext uri="{9D8B030D-6E8A-4147-A177-3AD203B41FA5}">
                      <a16:colId xmlns:a16="http://schemas.microsoft.com/office/drawing/2014/main" val="3422282932"/>
                    </a:ext>
                  </a:extLst>
                </a:gridCol>
                <a:gridCol w="329184">
                  <a:extLst>
                    <a:ext uri="{9D8B030D-6E8A-4147-A177-3AD203B41FA5}">
                      <a16:colId xmlns:a16="http://schemas.microsoft.com/office/drawing/2014/main" val="3135344288"/>
                    </a:ext>
                  </a:extLst>
                </a:gridCol>
                <a:gridCol w="329184">
                  <a:extLst>
                    <a:ext uri="{9D8B030D-6E8A-4147-A177-3AD203B41FA5}">
                      <a16:colId xmlns:a16="http://schemas.microsoft.com/office/drawing/2014/main" val="2594815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3865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 Egypt - 2019-06-01 21:09:41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صلاح و الريدز الفوز بدوري أبطال أوروبا للمرة السادسة!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https://scontent.xx.fbcdn.net/v/t1.0-9/s720x720/61883827_10156412681933437_8115676606594285568_o.jpg?_nc_cat=1&amp;_nc_ht=scontent.xx&amp;oh=6f9554c7da4c26ca54190329f4d92bdc&amp;oe=5D99AEA3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50379603"/>
                  </a:ext>
                </a:extLst>
              </a:tr>
            </a:tbl>
          </a:graphicData>
        </a:graphic>
      </p:graphicFrame>
      <p:sp>
        <p:nvSpPr>
          <p:cNvPr id="4" name="Text Placeholder 3">
            <a:extLst>
              <a:ext uri="{FF2B5EF4-FFF2-40B4-BE49-F238E27FC236}">
                <a16:creationId xmlns:a16="http://schemas.microsoft.com/office/drawing/2014/main" id="{B48B3DA2-1F71-419F-BE47-498FD9CFB850}"/>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720265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64E1C-BF6B-44FC-9ABF-1FF9F9FC47CD}"/>
              </a:ext>
            </a:extLst>
          </p:cNvPr>
          <p:cNvSpPr>
            <a:spLocks noGrp="1"/>
          </p:cNvSpPr>
          <p:nvPr>
            <p:ph type="title"/>
          </p:nvPr>
        </p:nvSpPr>
        <p:spPr/>
        <p:txBody>
          <a:bodyPr/>
          <a:lstStyle/>
          <a:p>
            <a:r>
              <a:rPr lang="en-US"/>
              <a:t>Facebook Own Posts Table | OrangeEgypt - 3 of 24</a:t>
            </a:r>
          </a:p>
        </p:txBody>
      </p:sp>
      <p:graphicFrame>
        <p:nvGraphicFramePr>
          <p:cNvPr id="5" name="Table Placeholder 4">
            <a:extLst>
              <a:ext uri="{FF2B5EF4-FFF2-40B4-BE49-F238E27FC236}">
                <a16:creationId xmlns:a16="http://schemas.microsoft.com/office/drawing/2014/main" id="{F3A7CB3E-26FE-49C1-9B60-53C145FAF496}"/>
              </a:ext>
            </a:extLst>
          </p:cNvPr>
          <p:cNvGraphicFramePr>
            <a:graphicFrameLocks noGrp="1"/>
          </p:cNvGraphicFramePr>
          <p:nvPr>
            <p:ph type="tbl" sz="quarter" idx="13"/>
            <p:extLst>
              <p:ext uri="{D42A27DB-BD31-4B8C-83A1-F6EECF244321}">
                <p14:modId xmlns:p14="http://schemas.microsoft.com/office/powerpoint/2010/main" val="152515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44903085"/>
                    </a:ext>
                  </a:extLst>
                </a:gridCol>
                <a:gridCol w="905256">
                  <a:extLst>
                    <a:ext uri="{9D8B030D-6E8A-4147-A177-3AD203B41FA5}">
                      <a16:colId xmlns:a16="http://schemas.microsoft.com/office/drawing/2014/main" val="1942919809"/>
                    </a:ext>
                  </a:extLst>
                </a:gridCol>
                <a:gridCol w="658368">
                  <a:extLst>
                    <a:ext uri="{9D8B030D-6E8A-4147-A177-3AD203B41FA5}">
                      <a16:colId xmlns:a16="http://schemas.microsoft.com/office/drawing/2014/main" val="1662319073"/>
                    </a:ext>
                  </a:extLst>
                </a:gridCol>
                <a:gridCol w="329184">
                  <a:extLst>
                    <a:ext uri="{9D8B030D-6E8A-4147-A177-3AD203B41FA5}">
                      <a16:colId xmlns:a16="http://schemas.microsoft.com/office/drawing/2014/main" val="2144307990"/>
                    </a:ext>
                  </a:extLst>
                </a:gridCol>
                <a:gridCol w="329184">
                  <a:extLst>
                    <a:ext uri="{9D8B030D-6E8A-4147-A177-3AD203B41FA5}">
                      <a16:colId xmlns:a16="http://schemas.microsoft.com/office/drawing/2014/main" val="4201958899"/>
                    </a:ext>
                  </a:extLst>
                </a:gridCol>
                <a:gridCol w="329184">
                  <a:extLst>
                    <a:ext uri="{9D8B030D-6E8A-4147-A177-3AD203B41FA5}">
                      <a16:colId xmlns:a16="http://schemas.microsoft.com/office/drawing/2014/main" val="1150590479"/>
                    </a:ext>
                  </a:extLst>
                </a:gridCol>
                <a:gridCol w="329184">
                  <a:extLst>
                    <a:ext uri="{9D8B030D-6E8A-4147-A177-3AD203B41FA5}">
                      <a16:colId xmlns:a16="http://schemas.microsoft.com/office/drawing/2014/main" val="1885101998"/>
                    </a:ext>
                  </a:extLst>
                </a:gridCol>
                <a:gridCol w="329184">
                  <a:extLst>
                    <a:ext uri="{9D8B030D-6E8A-4147-A177-3AD203B41FA5}">
                      <a16:colId xmlns:a16="http://schemas.microsoft.com/office/drawing/2014/main" val="1677577447"/>
                    </a:ext>
                  </a:extLst>
                </a:gridCol>
                <a:gridCol w="329184">
                  <a:extLst>
                    <a:ext uri="{9D8B030D-6E8A-4147-A177-3AD203B41FA5}">
                      <a16:colId xmlns:a16="http://schemas.microsoft.com/office/drawing/2014/main" val="2093575483"/>
                    </a:ext>
                  </a:extLst>
                </a:gridCol>
                <a:gridCol w="329184">
                  <a:extLst>
                    <a:ext uri="{9D8B030D-6E8A-4147-A177-3AD203B41FA5}">
                      <a16:colId xmlns:a16="http://schemas.microsoft.com/office/drawing/2014/main" val="865590761"/>
                    </a:ext>
                  </a:extLst>
                </a:gridCol>
                <a:gridCol w="329184">
                  <a:extLst>
                    <a:ext uri="{9D8B030D-6E8A-4147-A177-3AD203B41FA5}">
                      <a16:colId xmlns:a16="http://schemas.microsoft.com/office/drawing/2014/main" val="3821283996"/>
                    </a:ext>
                  </a:extLst>
                </a:gridCol>
                <a:gridCol w="329184">
                  <a:extLst>
                    <a:ext uri="{9D8B030D-6E8A-4147-A177-3AD203B41FA5}">
                      <a16:colId xmlns:a16="http://schemas.microsoft.com/office/drawing/2014/main" val="3807513759"/>
                    </a:ext>
                  </a:extLst>
                </a:gridCol>
                <a:gridCol w="329184">
                  <a:extLst>
                    <a:ext uri="{9D8B030D-6E8A-4147-A177-3AD203B41FA5}">
                      <a16:colId xmlns:a16="http://schemas.microsoft.com/office/drawing/2014/main" val="1246113804"/>
                    </a:ext>
                  </a:extLst>
                </a:gridCol>
                <a:gridCol w="329184">
                  <a:extLst>
                    <a:ext uri="{9D8B030D-6E8A-4147-A177-3AD203B41FA5}">
                      <a16:colId xmlns:a16="http://schemas.microsoft.com/office/drawing/2014/main" val="4152219941"/>
                    </a:ext>
                  </a:extLst>
                </a:gridCol>
                <a:gridCol w="329184">
                  <a:extLst>
                    <a:ext uri="{9D8B030D-6E8A-4147-A177-3AD203B41FA5}">
                      <a16:colId xmlns:a16="http://schemas.microsoft.com/office/drawing/2014/main" val="826035862"/>
                    </a:ext>
                  </a:extLst>
                </a:gridCol>
                <a:gridCol w="329184">
                  <a:extLst>
                    <a:ext uri="{9D8B030D-6E8A-4147-A177-3AD203B41FA5}">
                      <a16:colId xmlns:a16="http://schemas.microsoft.com/office/drawing/2014/main" val="2186717054"/>
                    </a:ext>
                  </a:extLst>
                </a:gridCol>
                <a:gridCol w="329184">
                  <a:extLst>
                    <a:ext uri="{9D8B030D-6E8A-4147-A177-3AD203B41FA5}">
                      <a16:colId xmlns:a16="http://schemas.microsoft.com/office/drawing/2014/main" val="2985986574"/>
                    </a:ext>
                  </a:extLst>
                </a:gridCol>
                <a:gridCol w="329184">
                  <a:extLst>
                    <a:ext uri="{9D8B030D-6E8A-4147-A177-3AD203B41FA5}">
                      <a16:colId xmlns:a16="http://schemas.microsoft.com/office/drawing/2014/main" val="1910513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6870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Telecom Egypt - 2019-06-01 20:30:18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دلوقتي ولفترة محدودة خلال شهر رمضان الكريم وعيد الفطر المبارك... #</a:t>
                      </a:r>
                      <a:r>
                        <a:rPr kumimoji="0" lang="en-US" sz="1000" b="0" i="0" u="none" strike="noStrike" kern="1200" cap="none" spc="0" normalizeH="0" baseline="0" noProof="0">
                          <a:ln>
                            <a:noFill/>
                          </a:ln>
                          <a:solidFill>
                            <a:prstClr val="black"/>
                          </a:solidFill>
                          <a:effectLst/>
                          <a:uLnTx/>
                          <a:uFillTx/>
                          <a:latin typeface="+mn-lt"/>
                          <a:ea typeface="+mn-ea"/>
                          <a:cs typeface="+mn-cs"/>
                        </a:rPr>
                        <a:t>WE </a:t>
                      </a:r>
                      <a:r>
                        <a:rPr kumimoji="0" lang="ar-AE" sz="1000" b="0" i="0" u="none" strike="noStrike" kern="1200" cap="none" spc="0" normalizeH="0" baseline="0" noProof="0">
                          <a:ln>
                            <a:noFill/>
                          </a:ln>
                          <a:solidFill>
                            <a:prstClr val="black"/>
                          </a:solidFill>
                          <a:effectLst/>
                          <a:uLnTx/>
                          <a:uFillTx/>
                          <a:latin typeface="+mn-lt"/>
                          <a:ea typeface="+mn-ea"/>
                          <a:cs typeface="+mn-cs"/>
                        </a:rPr>
                        <a:t>بتقدملك 300,000 قسيمة خصم عند دفع فاتورة الأرضي أو التعاقد على خط أرضي جديد
اعرف اكتر: </a:t>
                      </a:r>
                      <a:r>
                        <a:rPr kumimoji="0" lang="en-US" sz="1000" b="0" i="0" u="none" strike="noStrike" kern="1200" cap="none" spc="0" normalizeH="0" baseline="0" noProof="0">
                          <a:ln>
                            <a:noFill/>
                          </a:ln>
                          <a:solidFill>
                            <a:prstClr val="black"/>
                          </a:solidFill>
                          <a:effectLst/>
                          <a:uLnTx/>
                          <a:uFillTx/>
                          <a:latin typeface="+mn-lt"/>
                          <a:ea typeface="+mn-ea"/>
                          <a:cs typeface="+mn-cs"/>
                        </a:rPr>
                        <a:t>https://bit.ly/2MfSzpT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https://scontent.xx.fbcdn.net/v/t1.0-9/p720x720/61905213_2496612143731182_4384037148123201536_n.jpg?_nc_cat=1&amp;_nc_ht=scontent.xx&amp;oh=914b1fef71b48b32039977ad71e95fed&amp;oe=5D9D9585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71225107"/>
                  </a:ext>
                </a:extLst>
              </a:tr>
            </a:tbl>
          </a:graphicData>
        </a:graphic>
      </p:graphicFrame>
      <p:sp>
        <p:nvSpPr>
          <p:cNvPr id="4" name="Text Placeholder 3">
            <a:extLst>
              <a:ext uri="{FF2B5EF4-FFF2-40B4-BE49-F238E27FC236}">
                <a16:creationId xmlns:a16="http://schemas.microsoft.com/office/drawing/2014/main" id="{F50E0E98-91AB-407E-BA1F-05FBAD1B2E0F}"/>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3476613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5F07E-52E9-4419-B108-4182D2D40723}"/>
              </a:ext>
            </a:extLst>
          </p:cNvPr>
          <p:cNvSpPr>
            <a:spLocks noGrp="1"/>
          </p:cNvSpPr>
          <p:nvPr>
            <p:ph type="title"/>
          </p:nvPr>
        </p:nvSpPr>
        <p:spPr/>
        <p:txBody>
          <a:bodyPr/>
          <a:lstStyle/>
          <a:p>
            <a:r>
              <a:rPr lang="en-US"/>
              <a:t>Facebook Own Posts Table | OrangeEgypt - 4 of 24</a:t>
            </a:r>
          </a:p>
        </p:txBody>
      </p:sp>
      <p:graphicFrame>
        <p:nvGraphicFramePr>
          <p:cNvPr id="5" name="Table Placeholder 4">
            <a:extLst>
              <a:ext uri="{FF2B5EF4-FFF2-40B4-BE49-F238E27FC236}">
                <a16:creationId xmlns:a16="http://schemas.microsoft.com/office/drawing/2014/main" id="{C06244EB-EAFE-4398-BF61-733AD33868ED}"/>
              </a:ext>
            </a:extLst>
          </p:cNvPr>
          <p:cNvGraphicFramePr>
            <a:graphicFrameLocks noGrp="1"/>
          </p:cNvGraphicFramePr>
          <p:nvPr>
            <p:ph type="tbl" sz="quarter" idx="13"/>
            <p:extLst>
              <p:ext uri="{D42A27DB-BD31-4B8C-83A1-F6EECF244321}">
                <p14:modId xmlns:p14="http://schemas.microsoft.com/office/powerpoint/2010/main" val="1557981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1063975"/>
                    </a:ext>
                  </a:extLst>
                </a:gridCol>
                <a:gridCol w="905256">
                  <a:extLst>
                    <a:ext uri="{9D8B030D-6E8A-4147-A177-3AD203B41FA5}">
                      <a16:colId xmlns:a16="http://schemas.microsoft.com/office/drawing/2014/main" val="1448123752"/>
                    </a:ext>
                  </a:extLst>
                </a:gridCol>
                <a:gridCol w="658368">
                  <a:extLst>
                    <a:ext uri="{9D8B030D-6E8A-4147-A177-3AD203B41FA5}">
                      <a16:colId xmlns:a16="http://schemas.microsoft.com/office/drawing/2014/main" val="2113765627"/>
                    </a:ext>
                  </a:extLst>
                </a:gridCol>
                <a:gridCol w="329184">
                  <a:extLst>
                    <a:ext uri="{9D8B030D-6E8A-4147-A177-3AD203B41FA5}">
                      <a16:colId xmlns:a16="http://schemas.microsoft.com/office/drawing/2014/main" val="1087747990"/>
                    </a:ext>
                  </a:extLst>
                </a:gridCol>
                <a:gridCol w="329184">
                  <a:extLst>
                    <a:ext uri="{9D8B030D-6E8A-4147-A177-3AD203B41FA5}">
                      <a16:colId xmlns:a16="http://schemas.microsoft.com/office/drawing/2014/main" val="325194119"/>
                    </a:ext>
                  </a:extLst>
                </a:gridCol>
                <a:gridCol w="329184">
                  <a:extLst>
                    <a:ext uri="{9D8B030D-6E8A-4147-A177-3AD203B41FA5}">
                      <a16:colId xmlns:a16="http://schemas.microsoft.com/office/drawing/2014/main" val="277344885"/>
                    </a:ext>
                  </a:extLst>
                </a:gridCol>
                <a:gridCol w="329184">
                  <a:extLst>
                    <a:ext uri="{9D8B030D-6E8A-4147-A177-3AD203B41FA5}">
                      <a16:colId xmlns:a16="http://schemas.microsoft.com/office/drawing/2014/main" val="3797479102"/>
                    </a:ext>
                  </a:extLst>
                </a:gridCol>
                <a:gridCol w="329184">
                  <a:extLst>
                    <a:ext uri="{9D8B030D-6E8A-4147-A177-3AD203B41FA5}">
                      <a16:colId xmlns:a16="http://schemas.microsoft.com/office/drawing/2014/main" val="422229041"/>
                    </a:ext>
                  </a:extLst>
                </a:gridCol>
                <a:gridCol w="329184">
                  <a:extLst>
                    <a:ext uri="{9D8B030D-6E8A-4147-A177-3AD203B41FA5}">
                      <a16:colId xmlns:a16="http://schemas.microsoft.com/office/drawing/2014/main" val="4222607990"/>
                    </a:ext>
                  </a:extLst>
                </a:gridCol>
                <a:gridCol w="329184">
                  <a:extLst>
                    <a:ext uri="{9D8B030D-6E8A-4147-A177-3AD203B41FA5}">
                      <a16:colId xmlns:a16="http://schemas.microsoft.com/office/drawing/2014/main" val="4123546986"/>
                    </a:ext>
                  </a:extLst>
                </a:gridCol>
                <a:gridCol w="329184">
                  <a:extLst>
                    <a:ext uri="{9D8B030D-6E8A-4147-A177-3AD203B41FA5}">
                      <a16:colId xmlns:a16="http://schemas.microsoft.com/office/drawing/2014/main" val="4269682285"/>
                    </a:ext>
                  </a:extLst>
                </a:gridCol>
                <a:gridCol w="329184">
                  <a:extLst>
                    <a:ext uri="{9D8B030D-6E8A-4147-A177-3AD203B41FA5}">
                      <a16:colId xmlns:a16="http://schemas.microsoft.com/office/drawing/2014/main" val="4170422227"/>
                    </a:ext>
                  </a:extLst>
                </a:gridCol>
                <a:gridCol w="329184">
                  <a:extLst>
                    <a:ext uri="{9D8B030D-6E8A-4147-A177-3AD203B41FA5}">
                      <a16:colId xmlns:a16="http://schemas.microsoft.com/office/drawing/2014/main" val="1211091529"/>
                    </a:ext>
                  </a:extLst>
                </a:gridCol>
                <a:gridCol w="329184">
                  <a:extLst>
                    <a:ext uri="{9D8B030D-6E8A-4147-A177-3AD203B41FA5}">
                      <a16:colId xmlns:a16="http://schemas.microsoft.com/office/drawing/2014/main" val="2899839142"/>
                    </a:ext>
                  </a:extLst>
                </a:gridCol>
                <a:gridCol w="329184">
                  <a:extLst>
                    <a:ext uri="{9D8B030D-6E8A-4147-A177-3AD203B41FA5}">
                      <a16:colId xmlns:a16="http://schemas.microsoft.com/office/drawing/2014/main" val="1097713313"/>
                    </a:ext>
                  </a:extLst>
                </a:gridCol>
                <a:gridCol w="329184">
                  <a:extLst>
                    <a:ext uri="{9D8B030D-6E8A-4147-A177-3AD203B41FA5}">
                      <a16:colId xmlns:a16="http://schemas.microsoft.com/office/drawing/2014/main" val="3886835804"/>
                    </a:ext>
                  </a:extLst>
                </a:gridCol>
                <a:gridCol w="329184">
                  <a:extLst>
                    <a:ext uri="{9D8B030D-6E8A-4147-A177-3AD203B41FA5}">
                      <a16:colId xmlns:a16="http://schemas.microsoft.com/office/drawing/2014/main" val="2473597909"/>
                    </a:ext>
                  </a:extLst>
                </a:gridCol>
                <a:gridCol w="329184">
                  <a:extLst>
                    <a:ext uri="{9D8B030D-6E8A-4147-A177-3AD203B41FA5}">
                      <a16:colId xmlns:a16="http://schemas.microsoft.com/office/drawing/2014/main" val="1381399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9768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 Egypt - 2019-06-01 19:00:00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 على حبايبك ب </a:t>
                      </a:r>
                      <a:r>
                        <a:rPr kumimoji="0" lang="en-US" sz="1000" b="0" i="0" u="none" strike="noStrike" kern="1200" cap="none" spc="0" normalizeH="0" baseline="0" noProof="0">
                          <a:ln>
                            <a:noFill/>
                          </a:ln>
                          <a:solidFill>
                            <a:prstClr val="black"/>
                          </a:solidFill>
                          <a:effectLst/>
                          <a:uLnTx/>
                          <a:uFillTx/>
                          <a:latin typeface="+mn-lt"/>
                          <a:ea typeface="+mn-ea"/>
                          <a:cs typeface="+mn-cs"/>
                        </a:rPr>
                        <a:t>iPhone
</a:t>
                      </a:r>
                      <a:r>
                        <a:rPr kumimoji="0" lang="ar-AE" sz="1000" b="0" i="0" u="none" strike="noStrike" kern="1200" cap="none" spc="0" normalizeH="0" baseline="0" noProof="0">
                          <a:ln>
                            <a:noFill/>
                          </a:ln>
                          <a:solidFill>
                            <a:prstClr val="black"/>
                          </a:solidFill>
                          <a:effectLst/>
                          <a:uLnTx/>
                          <a:uFillTx/>
                          <a:latin typeface="+mn-lt"/>
                          <a:ea typeface="+mn-ea"/>
                          <a:cs typeface="+mn-cs"/>
                        </a:rPr>
                        <a:t>موبايل </a:t>
                      </a:r>
                      <a:r>
                        <a:rPr kumimoji="0" lang="en-US" sz="1000" b="0" i="0" u="none" strike="noStrike" kern="1200" cap="none" spc="0" normalizeH="0" baseline="0" noProof="0">
                          <a:ln>
                            <a:noFill/>
                          </a:ln>
                          <a:solidFill>
                            <a:prstClr val="black"/>
                          </a:solidFill>
                          <a:effectLst/>
                          <a:uLnTx/>
                          <a:uFillTx/>
                          <a:latin typeface="+mn-lt"/>
                          <a:ea typeface="+mn-ea"/>
                          <a:cs typeface="+mn-cs"/>
                        </a:rPr>
                        <a:t>iPhone 6s Plus </a:t>
                      </a:r>
                      <a:r>
                        <a:rPr kumimoji="0" lang="ar-AE" sz="1000" b="0" i="0" u="none" strike="noStrike" kern="1200" cap="none" spc="0" normalizeH="0" baseline="0" noProof="0">
                          <a:ln>
                            <a:noFill/>
                          </a:ln>
                          <a:solidFill>
                            <a:prstClr val="black"/>
                          </a:solidFill>
                          <a:effectLst/>
                          <a:uLnTx/>
                          <a:uFillTx/>
                          <a:latin typeface="+mn-lt"/>
                          <a:ea typeface="+mn-ea"/>
                          <a:cs typeface="+mn-cs"/>
                        </a:rPr>
                        <a:t>ب 7777 جنيه بدلا من 8999 جنيه أو قسطه على 12 شهر "بدون مقدم و بدون فوائد" فقط ب 648 جنيه شهريا!
إشتريه من هنا  </a:t>
                      </a:r>
                      <a:r>
                        <a:rPr kumimoji="0" lang="en-US" sz="1000" b="0" i="0" u="none" strike="noStrike" kern="1200" cap="none" spc="0" normalizeH="0" baseline="0" noProof="0">
                          <a:ln>
                            <a:noFill/>
                          </a:ln>
                          <a:solidFill>
                            <a:prstClr val="black"/>
                          </a:solidFill>
                          <a:effectLst/>
                          <a:uLnTx/>
                          <a:uFillTx/>
                          <a:latin typeface="+mn-lt"/>
                          <a:ea typeface="+mn-ea"/>
                          <a:cs typeface="+mn-cs"/>
                        </a:rPr>
                        <a:t>http://bit.ly/2YVc5JJ
</a:t>
                      </a:r>
                      <a:r>
                        <a:rPr kumimoji="0" lang="ar-AE" sz="1000" b="0" i="0" u="none" strike="noStrike" kern="1200" cap="none" spc="0" normalizeH="0" baseline="0" noProof="0">
                          <a:ln>
                            <a:noFill/>
                          </a:ln>
                          <a:solidFill>
                            <a:prstClr val="black"/>
                          </a:solidFill>
                          <a:effectLst/>
                          <a:uLnTx/>
                          <a:uFillTx/>
                          <a:latin typeface="+mn-lt"/>
                          <a:ea typeface="+mn-ea"/>
                          <a:cs typeface="+mn-cs"/>
                        </a:rPr>
                        <a:t>و هيوصلك لغاية باب بيتك!  
القسط ساري لحاملي البطاقات الائتمانية لكل من البنك الأهلي و بنك مصر و </a:t>
                      </a:r>
                      <a:r>
                        <a:rPr kumimoji="0" lang="en-US" sz="1000" b="0" i="0" u="none" strike="noStrike" kern="1200" cap="none" spc="0" normalizeH="0" baseline="0" noProof="0">
                          <a:ln>
                            <a:noFill/>
                          </a:ln>
                          <a:solidFill>
                            <a:prstClr val="black"/>
                          </a:solidFill>
                          <a:effectLst/>
                          <a:uLnTx/>
                          <a:uFillTx/>
                          <a:latin typeface="+mn-lt"/>
                          <a:ea typeface="+mn-ea"/>
                          <a:cs typeface="+mn-cs"/>
                        </a:rPr>
                        <a:t>CIB
</a:t>
                      </a:r>
                      <a:r>
                        <a:rPr kumimoji="0" lang="ar-AE" sz="1000" b="0" i="0" u="none" strike="noStrike" kern="1200" cap="none" spc="0" normalizeH="0" baseline="0" noProof="0">
                          <a:ln>
                            <a:noFill/>
                          </a:ln>
                          <a:solidFill>
                            <a:prstClr val="black"/>
                          </a:solidFill>
                          <a:effectLst/>
                          <a:uLnTx/>
                          <a:uFillTx/>
                          <a:latin typeface="+mn-lt"/>
                          <a:ea typeface="+mn-ea"/>
                          <a:cs typeface="+mn-cs"/>
                        </a:rPr>
                        <a:t>تطبق الشروط و 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https://scontent.xx.fbcdn.net/v/t15.5256-10/s720x720/60624570_832170240498572_6500323854492106752_n.jpg?_nc_cat=107&amp;_nc_ht=scontent.xx&amp;oh=ecc96809a2a2bc4a4d01f0825e2ee8b2&amp;oe=5D91C4E9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34225202"/>
                  </a:ext>
                </a:extLst>
              </a:tr>
            </a:tbl>
          </a:graphicData>
        </a:graphic>
      </p:graphicFrame>
      <p:sp>
        <p:nvSpPr>
          <p:cNvPr id="4" name="Text Placeholder 3">
            <a:extLst>
              <a:ext uri="{FF2B5EF4-FFF2-40B4-BE49-F238E27FC236}">
                <a16:creationId xmlns:a16="http://schemas.microsoft.com/office/drawing/2014/main" id="{23FA4F66-0B2C-4EFA-8E28-2544DD8C4ED7}"/>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1087951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D7078-F5E2-410E-9008-F5CC580EAAD2}"/>
              </a:ext>
            </a:extLst>
          </p:cNvPr>
          <p:cNvSpPr>
            <a:spLocks noGrp="1"/>
          </p:cNvSpPr>
          <p:nvPr>
            <p:ph type="title"/>
          </p:nvPr>
        </p:nvSpPr>
        <p:spPr/>
        <p:txBody>
          <a:bodyPr/>
          <a:lstStyle/>
          <a:p>
            <a:r>
              <a:rPr lang="en-US"/>
              <a:t>Facebook Own Posts Table | OrangeEgypt - 5 of 24</a:t>
            </a:r>
          </a:p>
        </p:txBody>
      </p:sp>
      <p:graphicFrame>
        <p:nvGraphicFramePr>
          <p:cNvPr id="5" name="Table Placeholder 4">
            <a:extLst>
              <a:ext uri="{FF2B5EF4-FFF2-40B4-BE49-F238E27FC236}">
                <a16:creationId xmlns:a16="http://schemas.microsoft.com/office/drawing/2014/main" id="{59786612-BE76-414E-906F-88F01C774BB3}"/>
              </a:ext>
            </a:extLst>
          </p:cNvPr>
          <p:cNvGraphicFramePr>
            <a:graphicFrameLocks noGrp="1"/>
          </p:cNvGraphicFramePr>
          <p:nvPr>
            <p:ph type="tbl" sz="quarter" idx="13"/>
            <p:extLst>
              <p:ext uri="{D42A27DB-BD31-4B8C-83A1-F6EECF244321}">
                <p14:modId xmlns:p14="http://schemas.microsoft.com/office/powerpoint/2010/main" val="2573945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81362770"/>
                    </a:ext>
                  </a:extLst>
                </a:gridCol>
                <a:gridCol w="905256">
                  <a:extLst>
                    <a:ext uri="{9D8B030D-6E8A-4147-A177-3AD203B41FA5}">
                      <a16:colId xmlns:a16="http://schemas.microsoft.com/office/drawing/2014/main" val="1807431822"/>
                    </a:ext>
                  </a:extLst>
                </a:gridCol>
                <a:gridCol w="658368">
                  <a:extLst>
                    <a:ext uri="{9D8B030D-6E8A-4147-A177-3AD203B41FA5}">
                      <a16:colId xmlns:a16="http://schemas.microsoft.com/office/drawing/2014/main" val="3573643291"/>
                    </a:ext>
                  </a:extLst>
                </a:gridCol>
                <a:gridCol w="329184">
                  <a:extLst>
                    <a:ext uri="{9D8B030D-6E8A-4147-A177-3AD203B41FA5}">
                      <a16:colId xmlns:a16="http://schemas.microsoft.com/office/drawing/2014/main" val="1892849098"/>
                    </a:ext>
                  </a:extLst>
                </a:gridCol>
                <a:gridCol w="329184">
                  <a:extLst>
                    <a:ext uri="{9D8B030D-6E8A-4147-A177-3AD203B41FA5}">
                      <a16:colId xmlns:a16="http://schemas.microsoft.com/office/drawing/2014/main" val="2577415165"/>
                    </a:ext>
                  </a:extLst>
                </a:gridCol>
                <a:gridCol w="329184">
                  <a:extLst>
                    <a:ext uri="{9D8B030D-6E8A-4147-A177-3AD203B41FA5}">
                      <a16:colId xmlns:a16="http://schemas.microsoft.com/office/drawing/2014/main" val="140006284"/>
                    </a:ext>
                  </a:extLst>
                </a:gridCol>
                <a:gridCol w="329184">
                  <a:extLst>
                    <a:ext uri="{9D8B030D-6E8A-4147-A177-3AD203B41FA5}">
                      <a16:colId xmlns:a16="http://schemas.microsoft.com/office/drawing/2014/main" val="4128905224"/>
                    </a:ext>
                  </a:extLst>
                </a:gridCol>
                <a:gridCol w="329184">
                  <a:extLst>
                    <a:ext uri="{9D8B030D-6E8A-4147-A177-3AD203B41FA5}">
                      <a16:colId xmlns:a16="http://schemas.microsoft.com/office/drawing/2014/main" val="716341620"/>
                    </a:ext>
                  </a:extLst>
                </a:gridCol>
                <a:gridCol w="329184">
                  <a:extLst>
                    <a:ext uri="{9D8B030D-6E8A-4147-A177-3AD203B41FA5}">
                      <a16:colId xmlns:a16="http://schemas.microsoft.com/office/drawing/2014/main" val="401857844"/>
                    </a:ext>
                  </a:extLst>
                </a:gridCol>
                <a:gridCol w="329184">
                  <a:extLst>
                    <a:ext uri="{9D8B030D-6E8A-4147-A177-3AD203B41FA5}">
                      <a16:colId xmlns:a16="http://schemas.microsoft.com/office/drawing/2014/main" val="2814694855"/>
                    </a:ext>
                  </a:extLst>
                </a:gridCol>
                <a:gridCol w="329184">
                  <a:extLst>
                    <a:ext uri="{9D8B030D-6E8A-4147-A177-3AD203B41FA5}">
                      <a16:colId xmlns:a16="http://schemas.microsoft.com/office/drawing/2014/main" val="3024985144"/>
                    </a:ext>
                  </a:extLst>
                </a:gridCol>
                <a:gridCol w="329184">
                  <a:extLst>
                    <a:ext uri="{9D8B030D-6E8A-4147-A177-3AD203B41FA5}">
                      <a16:colId xmlns:a16="http://schemas.microsoft.com/office/drawing/2014/main" val="2763758338"/>
                    </a:ext>
                  </a:extLst>
                </a:gridCol>
                <a:gridCol w="329184">
                  <a:extLst>
                    <a:ext uri="{9D8B030D-6E8A-4147-A177-3AD203B41FA5}">
                      <a16:colId xmlns:a16="http://schemas.microsoft.com/office/drawing/2014/main" val="990768390"/>
                    </a:ext>
                  </a:extLst>
                </a:gridCol>
                <a:gridCol w="329184">
                  <a:extLst>
                    <a:ext uri="{9D8B030D-6E8A-4147-A177-3AD203B41FA5}">
                      <a16:colId xmlns:a16="http://schemas.microsoft.com/office/drawing/2014/main" val="413538420"/>
                    </a:ext>
                  </a:extLst>
                </a:gridCol>
                <a:gridCol w="329184">
                  <a:extLst>
                    <a:ext uri="{9D8B030D-6E8A-4147-A177-3AD203B41FA5}">
                      <a16:colId xmlns:a16="http://schemas.microsoft.com/office/drawing/2014/main" val="763322771"/>
                    </a:ext>
                  </a:extLst>
                </a:gridCol>
                <a:gridCol w="329184">
                  <a:extLst>
                    <a:ext uri="{9D8B030D-6E8A-4147-A177-3AD203B41FA5}">
                      <a16:colId xmlns:a16="http://schemas.microsoft.com/office/drawing/2014/main" val="2635293377"/>
                    </a:ext>
                  </a:extLst>
                </a:gridCol>
                <a:gridCol w="329184">
                  <a:extLst>
                    <a:ext uri="{9D8B030D-6E8A-4147-A177-3AD203B41FA5}">
                      <a16:colId xmlns:a16="http://schemas.microsoft.com/office/drawing/2014/main" val="1099676492"/>
                    </a:ext>
                  </a:extLst>
                </a:gridCol>
                <a:gridCol w="329184">
                  <a:extLst>
                    <a:ext uri="{9D8B030D-6E8A-4147-A177-3AD203B41FA5}">
                      <a16:colId xmlns:a16="http://schemas.microsoft.com/office/drawing/2014/main" val="4082001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532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Telecom Egypt - 2019-06-01 18:25:38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طلع عدد الإختلافات بين الفيديوهات، واكسب دعوتين لحضور العرض الخاص لفيلم #الممر برعاية #</a:t>
                      </a:r>
                      <a:r>
                        <a:rPr kumimoji="0" lang="en-US" sz="1000" b="0" i="0" u="none" strike="noStrike" kern="1200" cap="none" spc="0" normalizeH="0" baseline="0" noProof="0">
                          <a:ln>
                            <a:noFill/>
                          </a:ln>
                          <a:solidFill>
                            <a:prstClr val="black"/>
                          </a:solidFill>
                          <a:effectLst/>
                          <a:uLnTx/>
                          <a:uFillTx/>
                          <a:latin typeface="+mn-lt"/>
                          <a:ea typeface="+mn-ea"/>
                          <a:cs typeface="+mn-cs"/>
                        </a:rPr>
                        <a:t>WE
</a:t>
                      </a:r>
                      <a:r>
                        <a:rPr kumimoji="0" lang="ar-AE" sz="1000" b="0" i="0" u="none" strike="noStrike" kern="1200" cap="none" spc="0" normalizeH="0" baseline="0" noProof="0">
                          <a:ln>
                            <a:noFill/>
                          </a:ln>
                          <a:solidFill>
                            <a:prstClr val="black"/>
                          </a:solidFill>
                          <a:effectLst/>
                          <a:uLnTx/>
                          <a:uFillTx/>
                          <a:latin typeface="+mn-lt"/>
                          <a:ea typeface="+mn-ea"/>
                          <a:cs typeface="+mn-cs"/>
                        </a:rPr>
                        <a:t>جاوب من خلال الرابط ده: </a:t>
                      </a:r>
                      <a:r>
                        <a:rPr kumimoji="0" lang="en-US" sz="1000" b="0" i="0" u="none" strike="noStrike" kern="1200" cap="none" spc="0" normalizeH="0" baseline="0" noProof="0">
                          <a:ln>
                            <a:noFill/>
                          </a:ln>
                          <a:solidFill>
                            <a:prstClr val="black"/>
                          </a:solidFill>
                          <a:effectLst/>
                          <a:uLnTx/>
                          <a:uFillTx/>
                          <a:latin typeface="+mn-lt"/>
                          <a:ea typeface="+mn-ea"/>
                          <a:cs typeface="+mn-cs"/>
                        </a:rPr>
                        <a:t>http://bit.ly/2Z1UGPG
</a:t>
                      </a:r>
                      <a:r>
                        <a:rPr kumimoji="0" lang="ar-AE" sz="1000" b="0" i="0" u="none" strike="noStrike" kern="1200" cap="none" spc="0" normalizeH="0" baseline="0" noProof="0">
                          <a:ln>
                            <a:noFill/>
                          </a:ln>
                          <a:solidFill>
                            <a:prstClr val="black"/>
                          </a:solidFill>
                          <a:effectLst/>
                          <a:uLnTx/>
                          <a:uFillTx/>
                          <a:latin typeface="+mn-lt"/>
                          <a:ea typeface="+mn-ea"/>
                          <a:cs typeface="+mn-cs"/>
                        </a:rPr>
                        <a:t>وللشروط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bit.ly/2DDo3Rm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https://scontent.xx.fbcdn.net/v/t15.13418-10/s720x720/61191983_2568698963356962_7024754969244860416_n.jpg?_nc_cat=102&amp;_nc_ht=scontent.xx&amp;oh=bc3bc326fe7a5959f826b0b77b002ac4&amp;oe=5D592C98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02359827"/>
                  </a:ext>
                </a:extLst>
              </a:tr>
            </a:tbl>
          </a:graphicData>
        </a:graphic>
      </p:graphicFrame>
      <p:sp>
        <p:nvSpPr>
          <p:cNvPr id="4" name="Text Placeholder 3">
            <a:extLst>
              <a:ext uri="{FF2B5EF4-FFF2-40B4-BE49-F238E27FC236}">
                <a16:creationId xmlns:a16="http://schemas.microsoft.com/office/drawing/2014/main" id="{63697066-9868-4686-8403-7FBCCA62865D}"/>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674691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B475F-8584-4E5F-8D66-E5E1DA7801C6}"/>
              </a:ext>
            </a:extLst>
          </p:cNvPr>
          <p:cNvSpPr>
            <a:spLocks noGrp="1"/>
          </p:cNvSpPr>
          <p:nvPr>
            <p:ph type="title"/>
          </p:nvPr>
        </p:nvSpPr>
        <p:spPr/>
        <p:txBody>
          <a:bodyPr/>
          <a:lstStyle/>
          <a:p>
            <a:r>
              <a:rPr lang="en-US"/>
              <a:t>Facebook Own Posts Table | OrangeEgypt - 6 of 24</a:t>
            </a:r>
          </a:p>
        </p:txBody>
      </p:sp>
      <p:graphicFrame>
        <p:nvGraphicFramePr>
          <p:cNvPr id="5" name="Table Placeholder 4">
            <a:extLst>
              <a:ext uri="{FF2B5EF4-FFF2-40B4-BE49-F238E27FC236}">
                <a16:creationId xmlns:a16="http://schemas.microsoft.com/office/drawing/2014/main" id="{73B94D32-59A0-4476-ACA8-3F27CA741FC6}"/>
              </a:ext>
            </a:extLst>
          </p:cNvPr>
          <p:cNvGraphicFramePr>
            <a:graphicFrameLocks noGrp="1"/>
          </p:cNvGraphicFramePr>
          <p:nvPr>
            <p:ph type="tbl" sz="quarter" idx="13"/>
            <p:extLst>
              <p:ext uri="{D42A27DB-BD31-4B8C-83A1-F6EECF244321}">
                <p14:modId xmlns:p14="http://schemas.microsoft.com/office/powerpoint/2010/main" val="139283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56068619"/>
                    </a:ext>
                  </a:extLst>
                </a:gridCol>
                <a:gridCol w="905256">
                  <a:extLst>
                    <a:ext uri="{9D8B030D-6E8A-4147-A177-3AD203B41FA5}">
                      <a16:colId xmlns:a16="http://schemas.microsoft.com/office/drawing/2014/main" val="3357445027"/>
                    </a:ext>
                  </a:extLst>
                </a:gridCol>
                <a:gridCol w="658368">
                  <a:extLst>
                    <a:ext uri="{9D8B030D-6E8A-4147-A177-3AD203B41FA5}">
                      <a16:colId xmlns:a16="http://schemas.microsoft.com/office/drawing/2014/main" val="3657485113"/>
                    </a:ext>
                  </a:extLst>
                </a:gridCol>
                <a:gridCol w="329184">
                  <a:extLst>
                    <a:ext uri="{9D8B030D-6E8A-4147-A177-3AD203B41FA5}">
                      <a16:colId xmlns:a16="http://schemas.microsoft.com/office/drawing/2014/main" val="1204575883"/>
                    </a:ext>
                  </a:extLst>
                </a:gridCol>
                <a:gridCol w="329184">
                  <a:extLst>
                    <a:ext uri="{9D8B030D-6E8A-4147-A177-3AD203B41FA5}">
                      <a16:colId xmlns:a16="http://schemas.microsoft.com/office/drawing/2014/main" val="1131772183"/>
                    </a:ext>
                  </a:extLst>
                </a:gridCol>
                <a:gridCol w="329184">
                  <a:extLst>
                    <a:ext uri="{9D8B030D-6E8A-4147-A177-3AD203B41FA5}">
                      <a16:colId xmlns:a16="http://schemas.microsoft.com/office/drawing/2014/main" val="2042023816"/>
                    </a:ext>
                  </a:extLst>
                </a:gridCol>
                <a:gridCol w="329184">
                  <a:extLst>
                    <a:ext uri="{9D8B030D-6E8A-4147-A177-3AD203B41FA5}">
                      <a16:colId xmlns:a16="http://schemas.microsoft.com/office/drawing/2014/main" val="786241903"/>
                    </a:ext>
                  </a:extLst>
                </a:gridCol>
                <a:gridCol w="329184">
                  <a:extLst>
                    <a:ext uri="{9D8B030D-6E8A-4147-A177-3AD203B41FA5}">
                      <a16:colId xmlns:a16="http://schemas.microsoft.com/office/drawing/2014/main" val="1384406236"/>
                    </a:ext>
                  </a:extLst>
                </a:gridCol>
                <a:gridCol w="329184">
                  <a:extLst>
                    <a:ext uri="{9D8B030D-6E8A-4147-A177-3AD203B41FA5}">
                      <a16:colId xmlns:a16="http://schemas.microsoft.com/office/drawing/2014/main" val="666243766"/>
                    </a:ext>
                  </a:extLst>
                </a:gridCol>
                <a:gridCol w="329184">
                  <a:extLst>
                    <a:ext uri="{9D8B030D-6E8A-4147-A177-3AD203B41FA5}">
                      <a16:colId xmlns:a16="http://schemas.microsoft.com/office/drawing/2014/main" val="1244743913"/>
                    </a:ext>
                  </a:extLst>
                </a:gridCol>
                <a:gridCol w="329184">
                  <a:extLst>
                    <a:ext uri="{9D8B030D-6E8A-4147-A177-3AD203B41FA5}">
                      <a16:colId xmlns:a16="http://schemas.microsoft.com/office/drawing/2014/main" val="4242732647"/>
                    </a:ext>
                  </a:extLst>
                </a:gridCol>
                <a:gridCol w="329184">
                  <a:extLst>
                    <a:ext uri="{9D8B030D-6E8A-4147-A177-3AD203B41FA5}">
                      <a16:colId xmlns:a16="http://schemas.microsoft.com/office/drawing/2014/main" val="574702713"/>
                    </a:ext>
                  </a:extLst>
                </a:gridCol>
                <a:gridCol w="329184">
                  <a:extLst>
                    <a:ext uri="{9D8B030D-6E8A-4147-A177-3AD203B41FA5}">
                      <a16:colId xmlns:a16="http://schemas.microsoft.com/office/drawing/2014/main" val="4063814777"/>
                    </a:ext>
                  </a:extLst>
                </a:gridCol>
                <a:gridCol w="329184">
                  <a:extLst>
                    <a:ext uri="{9D8B030D-6E8A-4147-A177-3AD203B41FA5}">
                      <a16:colId xmlns:a16="http://schemas.microsoft.com/office/drawing/2014/main" val="3296710830"/>
                    </a:ext>
                  </a:extLst>
                </a:gridCol>
                <a:gridCol w="329184">
                  <a:extLst>
                    <a:ext uri="{9D8B030D-6E8A-4147-A177-3AD203B41FA5}">
                      <a16:colId xmlns:a16="http://schemas.microsoft.com/office/drawing/2014/main" val="3289945934"/>
                    </a:ext>
                  </a:extLst>
                </a:gridCol>
                <a:gridCol w="329184">
                  <a:extLst>
                    <a:ext uri="{9D8B030D-6E8A-4147-A177-3AD203B41FA5}">
                      <a16:colId xmlns:a16="http://schemas.microsoft.com/office/drawing/2014/main" val="467381184"/>
                    </a:ext>
                  </a:extLst>
                </a:gridCol>
                <a:gridCol w="329184">
                  <a:extLst>
                    <a:ext uri="{9D8B030D-6E8A-4147-A177-3AD203B41FA5}">
                      <a16:colId xmlns:a16="http://schemas.microsoft.com/office/drawing/2014/main" val="4057735874"/>
                    </a:ext>
                  </a:extLst>
                </a:gridCol>
                <a:gridCol w="329184">
                  <a:extLst>
                    <a:ext uri="{9D8B030D-6E8A-4147-A177-3AD203B41FA5}">
                      <a16:colId xmlns:a16="http://schemas.microsoft.com/office/drawing/2014/main" val="451980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159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Etisalat Misr - 2019-06-01 18:06:03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اتصالات_أقوى_شبكة_في_مصر 
اتفرجوا على تاسع تحدي للشبكة في البحيرة  
ولسه مكملين في أماكن تانية كتير 
#تحدي_اتصالات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https://scontent.xx.fbcdn.net/v/t15.5256-10/s720x720/61247604_429498571208423_1494689850694041600_n.jpg?_nc_cat=105&amp;_nc_ht=scontent.xx&amp;oh=7b0dfa1ec935cab0d97a57bab8945935&amp;oe=5D8A4C09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51704314"/>
                  </a:ext>
                </a:extLst>
              </a:tr>
            </a:tbl>
          </a:graphicData>
        </a:graphic>
      </p:graphicFrame>
      <p:sp>
        <p:nvSpPr>
          <p:cNvPr id="4" name="Text Placeholder 3">
            <a:extLst>
              <a:ext uri="{FF2B5EF4-FFF2-40B4-BE49-F238E27FC236}">
                <a16:creationId xmlns:a16="http://schemas.microsoft.com/office/drawing/2014/main" id="{10A55956-ABAB-418B-95EA-264C784A3D1D}"/>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3263945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F5F2E-DDDC-4AB1-B013-BBDA16C22DD1}"/>
              </a:ext>
            </a:extLst>
          </p:cNvPr>
          <p:cNvSpPr>
            <a:spLocks noGrp="1"/>
          </p:cNvSpPr>
          <p:nvPr>
            <p:ph type="title"/>
          </p:nvPr>
        </p:nvSpPr>
        <p:spPr/>
        <p:txBody>
          <a:bodyPr/>
          <a:lstStyle/>
          <a:p>
            <a:r>
              <a:rPr lang="en-US"/>
              <a:t>Facebook Own Posts Table | OrangeEgypt - 7 of 24</a:t>
            </a:r>
          </a:p>
        </p:txBody>
      </p:sp>
      <p:graphicFrame>
        <p:nvGraphicFramePr>
          <p:cNvPr id="5" name="Table Placeholder 4">
            <a:extLst>
              <a:ext uri="{FF2B5EF4-FFF2-40B4-BE49-F238E27FC236}">
                <a16:creationId xmlns:a16="http://schemas.microsoft.com/office/drawing/2014/main" id="{47CC29F6-8A8E-4EE1-9F21-8BB883B9B2F3}"/>
              </a:ext>
            </a:extLst>
          </p:cNvPr>
          <p:cNvGraphicFramePr>
            <a:graphicFrameLocks noGrp="1"/>
          </p:cNvGraphicFramePr>
          <p:nvPr>
            <p:ph type="tbl" sz="quarter" idx="13"/>
            <p:extLst>
              <p:ext uri="{D42A27DB-BD31-4B8C-83A1-F6EECF244321}">
                <p14:modId xmlns:p14="http://schemas.microsoft.com/office/powerpoint/2010/main" val="3607924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42184412"/>
                    </a:ext>
                  </a:extLst>
                </a:gridCol>
                <a:gridCol w="905256">
                  <a:extLst>
                    <a:ext uri="{9D8B030D-6E8A-4147-A177-3AD203B41FA5}">
                      <a16:colId xmlns:a16="http://schemas.microsoft.com/office/drawing/2014/main" val="2137657043"/>
                    </a:ext>
                  </a:extLst>
                </a:gridCol>
                <a:gridCol w="658368">
                  <a:extLst>
                    <a:ext uri="{9D8B030D-6E8A-4147-A177-3AD203B41FA5}">
                      <a16:colId xmlns:a16="http://schemas.microsoft.com/office/drawing/2014/main" val="1839455378"/>
                    </a:ext>
                  </a:extLst>
                </a:gridCol>
                <a:gridCol w="329184">
                  <a:extLst>
                    <a:ext uri="{9D8B030D-6E8A-4147-A177-3AD203B41FA5}">
                      <a16:colId xmlns:a16="http://schemas.microsoft.com/office/drawing/2014/main" val="623945191"/>
                    </a:ext>
                  </a:extLst>
                </a:gridCol>
                <a:gridCol w="329184">
                  <a:extLst>
                    <a:ext uri="{9D8B030D-6E8A-4147-A177-3AD203B41FA5}">
                      <a16:colId xmlns:a16="http://schemas.microsoft.com/office/drawing/2014/main" val="547068361"/>
                    </a:ext>
                  </a:extLst>
                </a:gridCol>
                <a:gridCol w="329184">
                  <a:extLst>
                    <a:ext uri="{9D8B030D-6E8A-4147-A177-3AD203B41FA5}">
                      <a16:colId xmlns:a16="http://schemas.microsoft.com/office/drawing/2014/main" val="1975132619"/>
                    </a:ext>
                  </a:extLst>
                </a:gridCol>
                <a:gridCol w="329184">
                  <a:extLst>
                    <a:ext uri="{9D8B030D-6E8A-4147-A177-3AD203B41FA5}">
                      <a16:colId xmlns:a16="http://schemas.microsoft.com/office/drawing/2014/main" val="1888736075"/>
                    </a:ext>
                  </a:extLst>
                </a:gridCol>
                <a:gridCol w="329184">
                  <a:extLst>
                    <a:ext uri="{9D8B030D-6E8A-4147-A177-3AD203B41FA5}">
                      <a16:colId xmlns:a16="http://schemas.microsoft.com/office/drawing/2014/main" val="1730183177"/>
                    </a:ext>
                  </a:extLst>
                </a:gridCol>
                <a:gridCol w="329184">
                  <a:extLst>
                    <a:ext uri="{9D8B030D-6E8A-4147-A177-3AD203B41FA5}">
                      <a16:colId xmlns:a16="http://schemas.microsoft.com/office/drawing/2014/main" val="2520318620"/>
                    </a:ext>
                  </a:extLst>
                </a:gridCol>
                <a:gridCol w="329184">
                  <a:extLst>
                    <a:ext uri="{9D8B030D-6E8A-4147-A177-3AD203B41FA5}">
                      <a16:colId xmlns:a16="http://schemas.microsoft.com/office/drawing/2014/main" val="316598779"/>
                    </a:ext>
                  </a:extLst>
                </a:gridCol>
                <a:gridCol w="329184">
                  <a:extLst>
                    <a:ext uri="{9D8B030D-6E8A-4147-A177-3AD203B41FA5}">
                      <a16:colId xmlns:a16="http://schemas.microsoft.com/office/drawing/2014/main" val="1383442675"/>
                    </a:ext>
                  </a:extLst>
                </a:gridCol>
                <a:gridCol w="329184">
                  <a:extLst>
                    <a:ext uri="{9D8B030D-6E8A-4147-A177-3AD203B41FA5}">
                      <a16:colId xmlns:a16="http://schemas.microsoft.com/office/drawing/2014/main" val="2110951226"/>
                    </a:ext>
                  </a:extLst>
                </a:gridCol>
                <a:gridCol w="329184">
                  <a:extLst>
                    <a:ext uri="{9D8B030D-6E8A-4147-A177-3AD203B41FA5}">
                      <a16:colId xmlns:a16="http://schemas.microsoft.com/office/drawing/2014/main" val="3243641413"/>
                    </a:ext>
                  </a:extLst>
                </a:gridCol>
                <a:gridCol w="329184">
                  <a:extLst>
                    <a:ext uri="{9D8B030D-6E8A-4147-A177-3AD203B41FA5}">
                      <a16:colId xmlns:a16="http://schemas.microsoft.com/office/drawing/2014/main" val="2883663048"/>
                    </a:ext>
                  </a:extLst>
                </a:gridCol>
                <a:gridCol w="329184">
                  <a:extLst>
                    <a:ext uri="{9D8B030D-6E8A-4147-A177-3AD203B41FA5}">
                      <a16:colId xmlns:a16="http://schemas.microsoft.com/office/drawing/2014/main" val="2427133387"/>
                    </a:ext>
                  </a:extLst>
                </a:gridCol>
                <a:gridCol w="329184">
                  <a:extLst>
                    <a:ext uri="{9D8B030D-6E8A-4147-A177-3AD203B41FA5}">
                      <a16:colId xmlns:a16="http://schemas.microsoft.com/office/drawing/2014/main" val="329267331"/>
                    </a:ext>
                  </a:extLst>
                </a:gridCol>
                <a:gridCol w="329184">
                  <a:extLst>
                    <a:ext uri="{9D8B030D-6E8A-4147-A177-3AD203B41FA5}">
                      <a16:colId xmlns:a16="http://schemas.microsoft.com/office/drawing/2014/main" val="2314236035"/>
                    </a:ext>
                  </a:extLst>
                </a:gridCol>
                <a:gridCol w="329184">
                  <a:extLst>
                    <a:ext uri="{9D8B030D-6E8A-4147-A177-3AD203B41FA5}">
                      <a16:colId xmlns:a16="http://schemas.microsoft.com/office/drawing/2014/main" val="2263009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549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Telecom Egypt - 2019-06-01 16:12:54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أربعة شبان يجمعهم القدر في شقة بحي فيصل، حيث يمتلك كل واحد منهم حلماً يسعى إلى تحقيقه رغم العقبات والتحديات التي تواجههم"
دلوقتي تقدر تتابع ملخص مسلسل #شقة_فيصل بدون فواصل ولا إعلانات من خلال #</a:t>
                      </a:r>
                      <a:r>
                        <a:rPr kumimoji="0" lang="en-US" sz="1000" b="0" i="0" u="none" strike="noStrike" kern="1200" cap="none" spc="0" normalizeH="0" baseline="0" noProof="0">
                          <a:ln>
                            <a:noFill/>
                          </a:ln>
                          <a:solidFill>
                            <a:prstClr val="black"/>
                          </a:solidFill>
                          <a:effectLst/>
                          <a:uLnTx/>
                          <a:uFillTx/>
                          <a:latin typeface="+mn-lt"/>
                          <a:ea typeface="+mn-ea"/>
                          <a:cs typeface="+mn-cs"/>
                        </a:rPr>
                        <a:t>WETV
</a:t>
                      </a:r>
                      <a:r>
                        <a:rPr kumimoji="0" lang="ar-AE" sz="1000" b="0" i="0" u="none" strike="noStrike" kern="1200" cap="none" spc="0" normalizeH="0" baseline="0" noProof="0">
                          <a:ln>
                            <a:noFill/>
                          </a:ln>
                          <a:solidFill>
                            <a:prstClr val="black"/>
                          </a:solidFill>
                          <a:effectLst/>
                          <a:uLnTx/>
                          <a:uFillTx/>
                          <a:latin typeface="+mn-lt"/>
                          <a:ea typeface="+mn-ea"/>
                          <a:cs typeface="+mn-cs"/>
                        </a:rPr>
                        <a:t>فقط زور </a:t>
                      </a:r>
                      <a:r>
                        <a:rPr kumimoji="0" lang="en-US" sz="1000" b="0" i="0" u="none" strike="noStrike" kern="1200" cap="none" spc="0" normalizeH="0" baseline="0" noProof="0">
                          <a:ln>
                            <a:noFill/>
                          </a:ln>
                          <a:solidFill>
                            <a:prstClr val="black"/>
                          </a:solidFill>
                          <a:effectLst/>
                          <a:uLnTx/>
                          <a:uFillTx/>
                          <a:latin typeface="+mn-lt"/>
                          <a:ea typeface="+mn-ea"/>
                          <a:cs typeface="+mn-cs"/>
                        </a:rPr>
                        <a:t>http://bit.ly/2VZDT1W
</a:t>
                      </a:r>
                      <a:r>
                        <a:rPr kumimoji="0" lang="ar-AE" sz="1000" b="0" i="0" u="none" strike="noStrike" kern="1200" cap="none" spc="0" normalizeH="0" baseline="0" noProof="0">
                          <a:ln>
                            <a:noFill/>
                          </a:ln>
                          <a:solidFill>
                            <a:prstClr val="black"/>
                          </a:solidFill>
                          <a:effectLst/>
                          <a:uLnTx/>
                          <a:uFillTx/>
                          <a:latin typeface="+mn-lt"/>
                          <a:ea typeface="+mn-ea"/>
                          <a:cs typeface="+mn-cs"/>
                        </a:rPr>
                        <a:t>وللإشتراك ابعت 15 على 4040 أو كلم #404*
سعر الخدمة 1 جنيه يومياً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https://scontent.xx.fbcdn.net/v/t1.0-9/p720x720/61442487_2496242567101473_2123978533234540544_n.jpg?_nc_cat=109&amp;_nc_ht=scontent.xx&amp;oh=2e2464e7aebf7ab02b71b4259b6a0a97&amp;oe=5D8E3C12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91010299"/>
                  </a:ext>
                </a:extLst>
              </a:tr>
            </a:tbl>
          </a:graphicData>
        </a:graphic>
      </p:graphicFrame>
      <p:sp>
        <p:nvSpPr>
          <p:cNvPr id="4" name="Text Placeholder 3">
            <a:extLst>
              <a:ext uri="{FF2B5EF4-FFF2-40B4-BE49-F238E27FC236}">
                <a16:creationId xmlns:a16="http://schemas.microsoft.com/office/drawing/2014/main" id="{19C1F590-D8E9-4F64-982B-9696132AF73D}"/>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2770023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03F3E-79B4-43BB-BDBB-1047C960DC71}"/>
              </a:ext>
            </a:extLst>
          </p:cNvPr>
          <p:cNvSpPr>
            <a:spLocks noGrp="1"/>
          </p:cNvSpPr>
          <p:nvPr>
            <p:ph type="title"/>
          </p:nvPr>
        </p:nvSpPr>
        <p:spPr/>
        <p:txBody>
          <a:bodyPr/>
          <a:lstStyle/>
          <a:p>
            <a:r>
              <a:rPr lang="en-US"/>
              <a:t>Facebook Own Posts Table | OrangeEgypt - 8 of 24</a:t>
            </a:r>
          </a:p>
        </p:txBody>
      </p:sp>
      <p:graphicFrame>
        <p:nvGraphicFramePr>
          <p:cNvPr id="5" name="Table Placeholder 4">
            <a:extLst>
              <a:ext uri="{FF2B5EF4-FFF2-40B4-BE49-F238E27FC236}">
                <a16:creationId xmlns:a16="http://schemas.microsoft.com/office/drawing/2014/main" id="{9BA556BF-6B88-4324-A13A-A45442EF249C}"/>
              </a:ext>
            </a:extLst>
          </p:cNvPr>
          <p:cNvGraphicFramePr>
            <a:graphicFrameLocks noGrp="1"/>
          </p:cNvGraphicFramePr>
          <p:nvPr>
            <p:ph type="tbl" sz="quarter" idx="13"/>
            <p:extLst>
              <p:ext uri="{D42A27DB-BD31-4B8C-83A1-F6EECF244321}">
                <p14:modId xmlns:p14="http://schemas.microsoft.com/office/powerpoint/2010/main" val="770065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58268175"/>
                    </a:ext>
                  </a:extLst>
                </a:gridCol>
                <a:gridCol w="905256">
                  <a:extLst>
                    <a:ext uri="{9D8B030D-6E8A-4147-A177-3AD203B41FA5}">
                      <a16:colId xmlns:a16="http://schemas.microsoft.com/office/drawing/2014/main" val="2353458152"/>
                    </a:ext>
                  </a:extLst>
                </a:gridCol>
                <a:gridCol w="658368">
                  <a:extLst>
                    <a:ext uri="{9D8B030D-6E8A-4147-A177-3AD203B41FA5}">
                      <a16:colId xmlns:a16="http://schemas.microsoft.com/office/drawing/2014/main" val="367585539"/>
                    </a:ext>
                  </a:extLst>
                </a:gridCol>
                <a:gridCol w="329184">
                  <a:extLst>
                    <a:ext uri="{9D8B030D-6E8A-4147-A177-3AD203B41FA5}">
                      <a16:colId xmlns:a16="http://schemas.microsoft.com/office/drawing/2014/main" val="665895976"/>
                    </a:ext>
                  </a:extLst>
                </a:gridCol>
                <a:gridCol w="329184">
                  <a:extLst>
                    <a:ext uri="{9D8B030D-6E8A-4147-A177-3AD203B41FA5}">
                      <a16:colId xmlns:a16="http://schemas.microsoft.com/office/drawing/2014/main" val="1723797785"/>
                    </a:ext>
                  </a:extLst>
                </a:gridCol>
                <a:gridCol w="329184">
                  <a:extLst>
                    <a:ext uri="{9D8B030D-6E8A-4147-A177-3AD203B41FA5}">
                      <a16:colId xmlns:a16="http://schemas.microsoft.com/office/drawing/2014/main" val="3112218962"/>
                    </a:ext>
                  </a:extLst>
                </a:gridCol>
                <a:gridCol w="329184">
                  <a:extLst>
                    <a:ext uri="{9D8B030D-6E8A-4147-A177-3AD203B41FA5}">
                      <a16:colId xmlns:a16="http://schemas.microsoft.com/office/drawing/2014/main" val="561258158"/>
                    </a:ext>
                  </a:extLst>
                </a:gridCol>
                <a:gridCol w="329184">
                  <a:extLst>
                    <a:ext uri="{9D8B030D-6E8A-4147-A177-3AD203B41FA5}">
                      <a16:colId xmlns:a16="http://schemas.microsoft.com/office/drawing/2014/main" val="2417091729"/>
                    </a:ext>
                  </a:extLst>
                </a:gridCol>
                <a:gridCol w="329184">
                  <a:extLst>
                    <a:ext uri="{9D8B030D-6E8A-4147-A177-3AD203B41FA5}">
                      <a16:colId xmlns:a16="http://schemas.microsoft.com/office/drawing/2014/main" val="1584765445"/>
                    </a:ext>
                  </a:extLst>
                </a:gridCol>
                <a:gridCol w="329184">
                  <a:extLst>
                    <a:ext uri="{9D8B030D-6E8A-4147-A177-3AD203B41FA5}">
                      <a16:colId xmlns:a16="http://schemas.microsoft.com/office/drawing/2014/main" val="1375625789"/>
                    </a:ext>
                  </a:extLst>
                </a:gridCol>
                <a:gridCol w="329184">
                  <a:extLst>
                    <a:ext uri="{9D8B030D-6E8A-4147-A177-3AD203B41FA5}">
                      <a16:colId xmlns:a16="http://schemas.microsoft.com/office/drawing/2014/main" val="2599439987"/>
                    </a:ext>
                  </a:extLst>
                </a:gridCol>
                <a:gridCol w="329184">
                  <a:extLst>
                    <a:ext uri="{9D8B030D-6E8A-4147-A177-3AD203B41FA5}">
                      <a16:colId xmlns:a16="http://schemas.microsoft.com/office/drawing/2014/main" val="3804266806"/>
                    </a:ext>
                  </a:extLst>
                </a:gridCol>
                <a:gridCol w="329184">
                  <a:extLst>
                    <a:ext uri="{9D8B030D-6E8A-4147-A177-3AD203B41FA5}">
                      <a16:colId xmlns:a16="http://schemas.microsoft.com/office/drawing/2014/main" val="2450343433"/>
                    </a:ext>
                  </a:extLst>
                </a:gridCol>
                <a:gridCol w="329184">
                  <a:extLst>
                    <a:ext uri="{9D8B030D-6E8A-4147-A177-3AD203B41FA5}">
                      <a16:colId xmlns:a16="http://schemas.microsoft.com/office/drawing/2014/main" val="2866906263"/>
                    </a:ext>
                  </a:extLst>
                </a:gridCol>
                <a:gridCol w="329184">
                  <a:extLst>
                    <a:ext uri="{9D8B030D-6E8A-4147-A177-3AD203B41FA5}">
                      <a16:colId xmlns:a16="http://schemas.microsoft.com/office/drawing/2014/main" val="718079706"/>
                    </a:ext>
                  </a:extLst>
                </a:gridCol>
                <a:gridCol w="329184">
                  <a:extLst>
                    <a:ext uri="{9D8B030D-6E8A-4147-A177-3AD203B41FA5}">
                      <a16:colId xmlns:a16="http://schemas.microsoft.com/office/drawing/2014/main" val="2977140197"/>
                    </a:ext>
                  </a:extLst>
                </a:gridCol>
                <a:gridCol w="329184">
                  <a:extLst>
                    <a:ext uri="{9D8B030D-6E8A-4147-A177-3AD203B41FA5}">
                      <a16:colId xmlns:a16="http://schemas.microsoft.com/office/drawing/2014/main" val="3370401285"/>
                    </a:ext>
                  </a:extLst>
                </a:gridCol>
                <a:gridCol w="329184">
                  <a:extLst>
                    <a:ext uri="{9D8B030D-6E8A-4147-A177-3AD203B41FA5}">
                      <a16:colId xmlns:a16="http://schemas.microsoft.com/office/drawing/2014/main" val="3863872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1870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 Egypt - 2019-06-01 16:11:40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استنونا يوم الاحد و اخر حلقة في رمضان من #مسابقة_المسابقة و عندكم فرصه تكسبوا لغاية ٣٠ الف جنيه..و كمان زود فرصك في سحب ال ١٠٠ الف جنيه مع بيومي فؤاد و شيرين عرفة..
اطلب #130* و اشترك دلوقتي.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https://scontent.xx.fbcdn.net/v/t15.5256-10/s720x720/60621535_310988456476286_4055654780578562048_n.jpg?_nc_cat=109&amp;_nc_ht=scontent.xx&amp;oh=387e1be433f3e4ac3e2b9d7d35ab4dcc&amp;oe=5D932843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97867524"/>
                  </a:ext>
                </a:extLst>
              </a:tr>
            </a:tbl>
          </a:graphicData>
        </a:graphic>
      </p:graphicFrame>
      <p:sp>
        <p:nvSpPr>
          <p:cNvPr id="4" name="Text Placeholder 3">
            <a:extLst>
              <a:ext uri="{FF2B5EF4-FFF2-40B4-BE49-F238E27FC236}">
                <a16:creationId xmlns:a16="http://schemas.microsoft.com/office/drawing/2014/main" id="{EDB5E8AE-01D2-40C2-9311-83C67F5793AB}"/>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1637385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17E3D-EE0C-4D36-8B07-F72DD358EE4E}"/>
              </a:ext>
            </a:extLst>
          </p:cNvPr>
          <p:cNvSpPr>
            <a:spLocks noGrp="1"/>
          </p:cNvSpPr>
          <p:nvPr>
            <p:ph type="title"/>
          </p:nvPr>
        </p:nvSpPr>
        <p:spPr/>
        <p:txBody>
          <a:bodyPr/>
          <a:lstStyle/>
          <a:p>
            <a:r>
              <a:rPr lang="en-US"/>
              <a:t>Facebook Own Posts Table | OrangeEgypt - 9 of 24</a:t>
            </a:r>
          </a:p>
        </p:txBody>
      </p:sp>
      <p:graphicFrame>
        <p:nvGraphicFramePr>
          <p:cNvPr id="5" name="Table Placeholder 4">
            <a:extLst>
              <a:ext uri="{FF2B5EF4-FFF2-40B4-BE49-F238E27FC236}">
                <a16:creationId xmlns:a16="http://schemas.microsoft.com/office/drawing/2014/main" id="{A8E435FC-6F40-4358-BA91-4E737023D06C}"/>
              </a:ext>
            </a:extLst>
          </p:cNvPr>
          <p:cNvGraphicFramePr>
            <a:graphicFrameLocks noGrp="1"/>
          </p:cNvGraphicFramePr>
          <p:nvPr>
            <p:ph type="tbl" sz="quarter" idx="13"/>
            <p:extLst>
              <p:ext uri="{D42A27DB-BD31-4B8C-83A1-F6EECF244321}">
                <p14:modId xmlns:p14="http://schemas.microsoft.com/office/powerpoint/2010/main" val="4284828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28091585"/>
                    </a:ext>
                  </a:extLst>
                </a:gridCol>
                <a:gridCol w="905256">
                  <a:extLst>
                    <a:ext uri="{9D8B030D-6E8A-4147-A177-3AD203B41FA5}">
                      <a16:colId xmlns:a16="http://schemas.microsoft.com/office/drawing/2014/main" val="2373115606"/>
                    </a:ext>
                  </a:extLst>
                </a:gridCol>
                <a:gridCol w="658368">
                  <a:extLst>
                    <a:ext uri="{9D8B030D-6E8A-4147-A177-3AD203B41FA5}">
                      <a16:colId xmlns:a16="http://schemas.microsoft.com/office/drawing/2014/main" val="1610478768"/>
                    </a:ext>
                  </a:extLst>
                </a:gridCol>
                <a:gridCol w="329184">
                  <a:extLst>
                    <a:ext uri="{9D8B030D-6E8A-4147-A177-3AD203B41FA5}">
                      <a16:colId xmlns:a16="http://schemas.microsoft.com/office/drawing/2014/main" val="606503273"/>
                    </a:ext>
                  </a:extLst>
                </a:gridCol>
                <a:gridCol w="329184">
                  <a:extLst>
                    <a:ext uri="{9D8B030D-6E8A-4147-A177-3AD203B41FA5}">
                      <a16:colId xmlns:a16="http://schemas.microsoft.com/office/drawing/2014/main" val="4231854257"/>
                    </a:ext>
                  </a:extLst>
                </a:gridCol>
                <a:gridCol w="329184">
                  <a:extLst>
                    <a:ext uri="{9D8B030D-6E8A-4147-A177-3AD203B41FA5}">
                      <a16:colId xmlns:a16="http://schemas.microsoft.com/office/drawing/2014/main" val="2519064930"/>
                    </a:ext>
                  </a:extLst>
                </a:gridCol>
                <a:gridCol w="329184">
                  <a:extLst>
                    <a:ext uri="{9D8B030D-6E8A-4147-A177-3AD203B41FA5}">
                      <a16:colId xmlns:a16="http://schemas.microsoft.com/office/drawing/2014/main" val="331501282"/>
                    </a:ext>
                  </a:extLst>
                </a:gridCol>
                <a:gridCol w="329184">
                  <a:extLst>
                    <a:ext uri="{9D8B030D-6E8A-4147-A177-3AD203B41FA5}">
                      <a16:colId xmlns:a16="http://schemas.microsoft.com/office/drawing/2014/main" val="4178054110"/>
                    </a:ext>
                  </a:extLst>
                </a:gridCol>
                <a:gridCol w="329184">
                  <a:extLst>
                    <a:ext uri="{9D8B030D-6E8A-4147-A177-3AD203B41FA5}">
                      <a16:colId xmlns:a16="http://schemas.microsoft.com/office/drawing/2014/main" val="965020168"/>
                    </a:ext>
                  </a:extLst>
                </a:gridCol>
                <a:gridCol w="329184">
                  <a:extLst>
                    <a:ext uri="{9D8B030D-6E8A-4147-A177-3AD203B41FA5}">
                      <a16:colId xmlns:a16="http://schemas.microsoft.com/office/drawing/2014/main" val="462324851"/>
                    </a:ext>
                  </a:extLst>
                </a:gridCol>
                <a:gridCol w="329184">
                  <a:extLst>
                    <a:ext uri="{9D8B030D-6E8A-4147-A177-3AD203B41FA5}">
                      <a16:colId xmlns:a16="http://schemas.microsoft.com/office/drawing/2014/main" val="872782740"/>
                    </a:ext>
                  </a:extLst>
                </a:gridCol>
                <a:gridCol w="329184">
                  <a:extLst>
                    <a:ext uri="{9D8B030D-6E8A-4147-A177-3AD203B41FA5}">
                      <a16:colId xmlns:a16="http://schemas.microsoft.com/office/drawing/2014/main" val="918056025"/>
                    </a:ext>
                  </a:extLst>
                </a:gridCol>
                <a:gridCol w="329184">
                  <a:extLst>
                    <a:ext uri="{9D8B030D-6E8A-4147-A177-3AD203B41FA5}">
                      <a16:colId xmlns:a16="http://schemas.microsoft.com/office/drawing/2014/main" val="335241952"/>
                    </a:ext>
                  </a:extLst>
                </a:gridCol>
                <a:gridCol w="329184">
                  <a:extLst>
                    <a:ext uri="{9D8B030D-6E8A-4147-A177-3AD203B41FA5}">
                      <a16:colId xmlns:a16="http://schemas.microsoft.com/office/drawing/2014/main" val="48280697"/>
                    </a:ext>
                  </a:extLst>
                </a:gridCol>
                <a:gridCol w="329184">
                  <a:extLst>
                    <a:ext uri="{9D8B030D-6E8A-4147-A177-3AD203B41FA5}">
                      <a16:colId xmlns:a16="http://schemas.microsoft.com/office/drawing/2014/main" val="1826237899"/>
                    </a:ext>
                  </a:extLst>
                </a:gridCol>
                <a:gridCol w="329184">
                  <a:extLst>
                    <a:ext uri="{9D8B030D-6E8A-4147-A177-3AD203B41FA5}">
                      <a16:colId xmlns:a16="http://schemas.microsoft.com/office/drawing/2014/main" val="2155522225"/>
                    </a:ext>
                  </a:extLst>
                </a:gridCol>
                <a:gridCol w="329184">
                  <a:extLst>
                    <a:ext uri="{9D8B030D-6E8A-4147-A177-3AD203B41FA5}">
                      <a16:colId xmlns:a16="http://schemas.microsoft.com/office/drawing/2014/main" val="451593715"/>
                    </a:ext>
                  </a:extLst>
                </a:gridCol>
                <a:gridCol w="329184">
                  <a:extLst>
                    <a:ext uri="{9D8B030D-6E8A-4147-A177-3AD203B41FA5}">
                      <a16:colId xmlns:a16="http://schemas.microsoft.com/office/drawing/2014/main" val="1754252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287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Etisalat Misr - 2019-06-01 15:59:37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اتصالات_أقوى_شبكة_في_مصر 
كلم 7070 وأمن طريق سفرك بأقل اشتراك سنوي مع اتصالات بخدمات الانقاذ على الطريق يبدأ من 75 جنيه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https://scontent.xx.fbcdn.net/v/t1.0-9/p720x720/62144218_10156901180649667_4211167871260164096_o.jpg?_nc_cat=102&amp;_nc_ht=scontent.xx&amp;oh=f4bab4c2d97c84419963bca2eefc9b12&amp;oe=5D91FDB1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75263837"/>
                  </a:ext>
                </a:extLst>
              </a:tr>
            </a:tbl>
          </a:graphicData>
        </a:graphic>
      </p:graphicFrame>
      <p:sp>
        <p:nvSpPr>
          <p:cNvPr id="4" name="Text Placeholder 3">
            <a:extLst>
              <a:ext uri="{FF2B5EF4-FFF2-40B4-BE49-F238E27FC236}">
                <a16:creationId xmlns:a16="http://schemas.microsoft.com/office/drawing/2014/main" id="{0C52E425-24AF-468F-B0AB-208FD072CADF}"/>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1377436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CD88C-EA9F-4C0C-848E-66FB1747B3B1}"/>
              </a:ext>
            </a:extLst>
          </p:cNvPr>
          <p:cNvSpPr>
            <a:spLocks noGrp="1"/>
          </p:cNvSpPr>
          <p:nvPr>
            <p:ph type="title"/>
          </p:nvPr>
        </p:nvSpPr>
        <p:spPr/>
        <p:txBody>
          <a:bodyPr/>
          <a:lstStyle/>
          <a:p>
            <a:r>
              <a:rPr lang="en-US"/>
              <a:t>Facebook Own Posts Table | OrangeEgypt - 10 of 24</a:t>
            </a:r>
          </a:p>
        </p:txBody>
      </p:sp>
      <p:graphicFrame>
        <p:nvGraphicFramePr>
          <p:cNvPr id="5" name="Table Placeholder 4">
            <a:extLst>
              <a:ext uri="{FF2B5EF4-FFF2-40B4-BE49-F238E27FC236}">
                <a16:creationId xmlns:a16="http://schemas.microsoft.com/office/drawing/2014/main" id="{424630E0-3BF9-4233-B53E-F578D577FD29}"/>
              </a:ext>
            </a:extLst>
          </p:cNvPr>
          <p:cNvGraphicFramePr>
            <a:graphicFrameLocks noGrp="1"/>
          </p:cNvGraphicFramePr>
          <p:nvPr>
            <p:ph type="tbl" sz="quarter" idx="13"/>
            <p:extLst>
              <p:ext uri="{D42A27DB-BD31-4B8C-83A1-F6EECF244321}">
                <p14:modId xmlns:p14="http://schemas.microsoft.com/office/powerpoint/2010/main" val="2333709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41007054"/>
                    </a:ext>
                  </a:extLst>
                </a:gridCol>
                <a:gridCol w="905256">
                  <a:extLst>
                    <a:ext uri="{9D8B030D-6E8A-4147-A177-3AD203B41FA5}">
                      <a16:colId xmlns:a16="http://schemas.microsoft.com/office/drawing/2014/main" val="2667350429"/>
                    </a:ext>
                  </a:extLst>
                </a:gridCol>
                <a:gridCol w="658368">
                  <a:extLst>
                    <a:ext uri="{9D8B030D-6E8A-4147-A177-3AD203B41FA5}">
                      <a16:colId xmlns:a16="http://schemas.microsoft.com/office/drawing/2014/main" val="1655606241"/>
                    </a:ext>
                  </a:extLst>
                </a:gridCol>
                <a:gridCol w="329184">
                  <a:extLst>
                    <a:ext uri="{9D8B030D-6E8A-4147-A177-3AD203B41FA5}">
                      <a16:colId xmlns:a16="http://schemas.microsoft.com/office/drawing/2014/main" val="739730668"/>
                    </a:ext>
                  </a:extLst>
                </a:gridCol>
                <a:gridCol w="329184">
                  <a:extLst>
                    <a:ext uri="{9D8B030D-6E8A-4147-A177-3AD203B41FA5}">
                      <a16:colId xmlns:a16="http://schemas.microsoft.com/office/drawing/2014/main" val="4178679781"/>
                    </a:ext>
                  </a:extLst>
                </a:gridCol>
                <a:gridCol w="329184">
                  <a:extLst>
                    <a:ext uri="{9D8B030D-6E8A-4147-A177-3AD203B41FA5}">
                      <a16:colId xmlns:a16="http://schemas.microsoft.com/office/drawing/2014/main" val="702544887"/>
                    </a:ext>
                  </a:extLst>
                </a:gridCol>
                <a:gridCol w="329184">
                  <a:extLst>
                    <a:ext uri="{9D8B030D-6E8A-4147-A177-3AD203B41FA5}">
                      <a16:colId xmlns:a16="http://schemas.microsoft.com/office/drawing/2014/main" val="2206737782"/>
                    </a:ext>
                  </a:extLst>
                </a:gridCol>
                <a:gridCol w="329184">
                  <a:extLst>
                    <a:ext uri="{9D8B030D-6E8A-4147-A177-3AD203B41FA5}">
                      <a16:colId xmlns:a16="http://schemas.microsoft.com/office/drawing/2014/main" val="3161117563"/>
                    </a:ext>
                  </a:extLst>
                </a:gridCol>
                <a:gridCol w="329184">
                  <a:extLst>
                    <a:ext uri="{9D8B030D-6E8A-4147-A177-3AD203B41FA5}">
                      <a16:colId xmlns:a16="http://schemas.microsoft.com/office/drawing/2014/main" val="2701946720"/>
                    </a:ext>
                  </a:extLst>
                </a:gridCol>
                <a:gridCol w="329184">
                  <a:extLst>
                    <a:ext uri="{9D8B030D-6E8A-4147-A177-3AD203B41FA5}">
                      <a16:colId xmlns:a16="http://schemas.microsoft.com/office/drawing/2014/main" val="82902970"/>
                    </a:ext>
                  </a:extLst>
                </a:gridCol>
                <a:gridCol w="329184">
                  <a:extLst>
                    <a:ext uri="{9D8B030D-6E8A-4147-A177-3AD203B41FA5}">
                      <a16:colId xmlns:a16="http://schemas.microsoft.com/office/drawing/2014/main" val="1386250314"/>
                    </a:ext>
                  </a:extLst>
                </a:gridCol>
                <a:gridCol w="329184">
                  <a:extLst>
                    <a:ext uri="{9D8B030D-6E8A-4147-A177-3AD203B41FA5}">
                      <a16:colId xmlns:a16="http://schemas.microsoft.com/office/drawing/2014/main" val="1765204479"/>
                    </a:ext>
                  </a:extLst>
                </a:gridCol>
                <a:gridCol w="329184">
                  <a:extLst>
                    <a:ext uri="{9D8B030D-6E8A-4147-A177-3AD203B41FA5}">
                      <a16:colId xmlns:a16="http://schemas.microsoft.com/office/drawing/2014/main" val="1825327793"/>
                    </a:ext>
                  </a:extLst>
                </a:gridCol>
                <a:gridCol w="329184">
                  <a:extLst>
                    <a:ext uri="{9D8B030D-6E8A-4147-A177-3AD203B41FA5}">
                      <a16:colId xmlns:a16="http://schemas.microsoft.com/office/drawing/2014/main" val="527050080"/>
                    </a:ext>
                  </a:extLst>
                </a:gridCol>
                <a:gridCol w="329184">
                  <a:extLst>
                    <a:ext uri="{9D8B030D-6E8A-4147-A177-3AD203B41FA5}">
                      <a16:colId xmlns:a16="http://schemas.microsoft.com/office/drawing/2014/main" val="3297212045"/>
                    </a:ext>
                  </a:extLst>
                </a:gridCol>
                <a:gridCol w="329184">
                  <a:extLst>
                    <a:ext uri="{9D8B030D-6E8A-4147-A177-3AD203B41FA5}">
                      <a16:colId xmlns:a16="http://schemas.microsoft.com/office/drawing/2014/main" val="1158611752"/>
                    </a:ext>
                  </a:extLst>
                </a:gridCol>
                <a:gridCol w="329184">
                  <a:extLst>
                    <a:ext uri="{9D8B030D-6E8A-4147-A177-3AD203B41FA5}">
                      <a16:colId xmlns:a16="http://schemas.microsoft.com/office/drawing/2014/main" val="3121365706"/>
                    </a:ext>
                  </a:extLst>
                </a:gridCol>
                <a:gridCol w="329184">
                  <a:extLst>
                    <a:ext uri="{9D8B030D-6E8A-4147-A177-3AD203B41FA5}">
                      <a16:colId xmlns:a16="http://schemas.microsoft.com/office/drawing/2014/main" val="61630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7237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Telecom Egypt - 2019-06-01 14:45:46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تفتكروا إيه سبب تضامن الفنانة #يسرا_اللوزي مع حملة زراعة #قوقعة_الأذن مع #</a:t>
                      </a:r>
                      <a:r>
                        <a:rPr kumimoji="0" lang="en-US" sz="1000" b="0" i="0" u="none" strike="noStrike" kern="1200" cap="none" spc="0" normalizeH="0" baseline="0" noProof="0">
                          <a:ln>
                            <a:noFill/>
                          </a:ln>
                          <a:solidFill>
                            <a:prstClr val="black"/>
                          </a:solidFill>
                          <a:effectLst/>
                          <a:uLnTx/>
                          <a:uFillTx/>
                          <a:latin typeface="+mn-lt"/>
                          <a:ea typeface="+mn-ea"/>
                          <a:cs typeface="+mn-cs"/>
                        </a:rPr>
                        <a:t>WE؟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https://scontent.xx.fbcdn.net/v/t15.5256-10/s720x720/61040474_466129563934412_1721195125826125824_n.jpg?_nc_cat=106&amp;_nc_ht=scontent.xx&amp;oh=7cf73a6ebb992dee7f8ea729113c18c8&amp;oe=5D96CCDA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70975846"/>
                  </a:ext>
                </a:extLst>
              </a:tr>
            </a:tbl>
          </a:graphicData>
        </a:graphic>
      </p:graphicFrame>
      <p:sp>
        <p:nvSpPr>
          <p:cNvPr id="4" name="Text Placeholder 3">
            <a:extLst>
              <a:ext uri="{FF2B5EF4-FFF2-40B4-BE49-F238E27FC236}">
                <a16:creationId xmlns:a16="http://schemas.microsoft.com/office/drawing/2014/main" id="{4B2E1D5E-1145-4959-ABF0-A83B1B6CB74B}"/>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312643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D62A9-4506-46B6-A11F-F963CC7F214E}"/>
              </a:ext>
            </a:extLst>
          </p:cNvPr>
          <p:cNvSpPr>
            <a:spLocks noGrp="1"/>
          </p:cNvSpPr>
          <p:nvPr>
            <p:ph type="title"/>
          </p:nvPr>
        </p:nvSpPr>
        <p:spPr/>
        <p:txBody>
          <a:bodyPr/>
          <a:lstStyle/>
          <a:p>
            <a:r>
              <a:rPr lang="en-US"/>
              <a:t>Facebook Own Posts Table | OrangeEgypt - 11 of 24</a:t>
            </a:r>
          </a:p>
        </p:txBody>
      </p:sp>
      <p:graphicFrame>
        <p:nvGraphicFramePr>
          <p:cNvPr id="5" name="Table Placeholder 4">
            <a:extLst>
              <a:ext uri="{FF2B5EF4-FFF2-40B4-BE49-F238E27FC236}">
                <a16:creationId xmlns:a16="http://schemas.microsoft.com/office/drawing/2014/main" id="{32B88344-5E55-435D-A699-ABECFE024AC4}"/>
              </a:ext>
            </a:extLst>
          </p:cNvPr>
          <p:cNvGraphicFramePr>
            <a:graphicFrameLocks noGrp="1"/>
          </p:cNvGraphicFramePr>
          <p:nvPr>
            <p:ph type="tbl" sz="quarter" idx="13"/>
            <p:extLst>
              <p:ext uri="{D42A27DB-BD31-4B8C-83A1-F6EECF244321}">
                <p14:modId xmlns:p14="http://schemas.microsoft.com/office/powerpoint/2010/main" val="2030448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78805001"/>
                    </a:ext>
                  </a:extLst>
                </a:gridCol>
                <a:gridCol w="905256">
                  <a:extLst>
                    <a:ext uri="{9D8B030D-6E8A-4147-A177-3AD203B41FA5}">
                      <a16:colId xmlns:a16="http://schemas.microsoft.com/office/drawing/2014/main" val="1236677522"/>
                    </a:ext>
                  </a:extLst>
                </a:gridCol>
                <a:gridCol w="658368">
                  <a:extLst>
                    <a:ext uri="{9D8B030D-6E8A-4147-A177-3AD203B41FA5}">
                      <a16:colId xmlns:a16="http://schemas.microsoft.com/office/drawing/2014/main" val="4201005869"/>
                    </a:ext>
                  </a:extLst>
                </a:gridCol>
                <a:gridCol w="329184">
                  <a:extLst>
                    <a:ext uri="{9D8B030D-6E8A-4147-A177-3AD203B41FA5}">
                      <a16:colId xmlns:a16="http://schemas.microsoft.com/office/drawing/2014/main" val="1202225626"/>
                    </a:ext>
                  </a:extLst>
                </a:gridCol>
                <a:gridCol w="329184">
                  <a:extLst>
                    <a:ext uri="{9D8B030D-6E8A-4147-A177-3AD203B41FA5}">
                      <a16:colId xmlns:a16="http://schemas.microsoft.com/office/drawing/2014/main" val="2155308180"/>
                    </a:ext>
                  </a:extLst>
                </a:gridCol>
                <a:gridCol w="329184">
                  <a:extLst>
                    <a:ext uri="{9D8B030D-6E8A-4147-A177-3AD203B41FA5}">
                      <a16:colId xmlns:a16="http://schemas.microsoft.com/office/drawing/2014/main" val="3885393061"/>
                    </a:ext>
                  </a:extLst>
                </a:gridCol>
                <a:gridCol w="329184">
                  <a:extLst>
                    <a:ext uri="{9D8B030D-6E8A-4147-A177-3AD203B41FA5}">
                      <a16:colId xmlns:a16="http://schemas.microsoft.com/office/drawing/2014/main" val="3890967917"/>
                    </a:ext>
                  </a:extLst>
                </a:gridCol>
                <a:gridCol w="329184">
                  <a:extLst>
                    <a:ext uri="{9D8B030D-6E8A-4147-A177-3AD203B41FA5}">
                      <a16:colId xmlns:a16="http://schemas.microsoft.com/office/drawing/2014/main" val="914436364"/>
                    </a:ext>
                  </a:extLst>
                </a:gridCol>
                <a:gridCol w="329184">
                  <a:extLst>
                    <a:ext uri="{9D8B030D-6E8A-4147-A177-3AD203B41FA5}">
                      <a16:colId xmlns:a16="http://schemas.microsoft.com/office/drawing/2014/main" val="3974830851"/>
                    </a:ext>
                  </a:extLst>
                </a:gridCol>
                <a:gridCol w="329184">
                  <a:extLst>
                    <a:ext uri="{9D8B030D-6E8A-4147-A177-3AD203B41FA5}">
                      <a16:colId xmlns:a16="http://schemas.microsoft.com/office/drawing/2014/main" val="2939250928"/>
                    </a:ext>
                  </a:extLst>
                </a:gridCol>
                <a:gridCol w="329184">
                  <a:extLst>
                    <a:ext uri="{9D8B030D-6E8A-4147-A177-3AD203B41FA5}">
                      <a16:colId xmlns:a16="http://schemas.microsoft.com/office/drawing/2014/main" val="146093545"/>
                    </a:ext>
                  </a:extLst>
                </a:gridCol>
                <a:gridCol w="329184">
                  <a:extLst>
                    <a:ext uri="{9D8B030D-6E8A-4147-A177-3AD203B41FA5}">
                      <a16:colId xmlns:a16="http://schemas.microsoft.com/office/drawing/2014/main" val="923476983"/>
                    </a:ext>
                  </a:extLst>
                </a:gridCol>
                <a:gridCol w="329184">
                  <a:extLst>
                    <a:ext uri="{9D8B030D-6E8A-4147-A177-3AD203B41FA5}">
                      <a16:colId xmlns:a16="http://schemas.microsoft.com/office/drawing/2014/main" val="2294660660"/>
                    </a:ext>
                  </a:extLst>
                </a:gridCol>
                <a:gridCol w="329184">
                  <a:extLst>
                    <a:ext uri="{9D8B030D-6E8A-4147-A177-3AD203B41FA5}">
                      <a16:colId xmlns:a16="http://schemas.microsoft.com/office/drawing/2014/main" val="1463340951"/>
                    </a:ext>
                  </a:extLst>
                </a:gridCol>
                <a:gridCol w="329184">
                  <a:extLst>
                    <a:ext uri="{9D8B030D-6E8A-4147-A177-3AD203B41FA5}">
                      <a16:colId xmlns:a16="http://schemas.microsoft.com/office/drawing/2014/main" val="3036104840"/>
                    </a:ext>
                  </a:extLst>
                </a:gridCol>
                <a:gridCol w="329184">
                  <a:extLst>
                    <a:ext uri="{9D8B030D-6E8A-4147-A177-3AD203B41FA5}">
                      <a16:colId xmlns:a16="http://schemas.microsoft.com/office/drawing/2014/main" val="1193203983"/>
                    </a:ext>
                  </a:extLst>
                </a:gridCol>
                <a:gridCol w="329184">
                  <a:extLst>
                    <a:ext uri="{9D8B030D-6E8A-4147-A177-3AD203B41FA5}">
                      <a16:colId xmlns:a16="http://schemas.microsoft.com/office/drawing/2014/main" val="386340057"/>
                    </a:ext>
                  </a:extLst>
                </a:gridCol>
                <a:gridCol w="329184">
                  <a:extLst>
                    <a:ext uri="{9D8B030D-6E8A-4147-A177-3AD203B41FA5}">
                      <a16:colId xmlns:a16="http://schemas.microsoft.com/office/drawing/2014/main" val="2422470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912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 Egypt - 2019-06-01 12:25:50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 حبايبك و اتفرج علي ماتش </a:t>
                      </a:r>
                      <a:r>
                        <a:rPr kumimoji="0" lang="en-US" sz="1000" b="0" i="0" u="none" strike="noStrike" kern="1200" cap="none" spc="0" normalizeH="0" baseline="0" noProof="0">
                          <a:ln>
                            <a:noFill/>
                          </a:ln>
                          <a:solidFill>
                            <a:prstClr val="black"/>
                          </a:solidFill>
                          <a:effectLst/>
                          <a:uLnTx/>
                          <a:uFillTx/>
                          <a:latin typeface="+mn-lt"/>
                          <a:ea typeface="+mn-ea"/>
                          <a:cs typeface="+mn-cs"/>
                        </a:rPr>
                        <a:t>Champions League Final </a:t>
                      </a:r>
                      <a:r>
                        <a:rPr kumimoji="0" lang="ar-AE" sz="1000" b="0" i="0" u="none" strike="noStrike" kern="1200" cap="none" spc="0" normalizeH="0" baseline="0" noProof="0">
                          <a:ln>
                            <a:noFill/>
                          </a:ln>
                          <a:solidFill>
                            <a:prstClr val="black"/>
                          </a:solidFill>
                          <a:effectLst/>
                          <a:uLnTx/>
                          <a:uFillTx/>
                          <a:latin typeface="+mn-lt"/>
                          <a:ea typeface="+mn-ea"/>
                          <a:cs typeface="+mn-cs"/>
                        </a:rPr>
                        <a:t>النهاردة. 
تفتكروا مين هيكسب؟
توقع النتيجة صح و اكسب هدية. اطلب #11* و اشترك في عالم محمد صلاح بجنيه في اليوم و تابع فيديوهات و صور حصرية.
دوس علي اللينك ده و توقع نتيجة الماتش
</a:t>
                      </a:r>
                      <a:r>
                        <a:rPr kumimoji="0" lang="en-US" sz="1000" b="0" i="0" u="none" strike="noStrike" kern="1200" cap="none" spc="0" normalizeH="0" baseline="0" noProof="0">
                          <a:ln>
                            <a:noFill/>
                          </a:ln>
                          <a:solidFill>
                            <a:prstClr val="black"/>
                          </a:solidFill>
                          <a:effectLst/>
                          <a:uLnTx/>
                          <a:uFillTx/>
                          <a:latin typeface="+mn-lt"/>
                          <a:ea typeface="+mn-ea"/>
                          <a:cs typeface="+mn-cs"/>
                        </a:rPr>
                        <a:t>https://forms.gle/AdHYj9b7mGNSyG9k8
</a:t>
                      </a:r>
                      <a:r>
                        <a:rPr kumimoji="0" lang="ar-AE" sz="1000" b="0" i="0" u="none" strike="noStrike" kern="1200" cap="none" spc="0" normalizeH="0" baseline="0" noProof="0">
                          <a:ln>
                            <a:noFill/>
                          </a:ln>
                          <a:solidFill>
                            <a:prstClr val="black"/>
                          </a:solidFill>
                          <a:effectLst/>
                          <a:uLnTx/>
                          <a:uFillTx/>
                          <a:latin typeface="+mn-lt"/>
                          <a:ea typeface="+mn-ea"/>
                          <a:cs typeface="+mn-cs"/>
                        </a:rPr>
                        <a:t>تطبق الشروط و 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http://bit.ly/2QzBOUY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https://scontent.xx.fbcdn.net/v/t15.5256-10/s720x720/60464042_2325374401117001_800813557330477056_n.jpg?_nc_cat=105&amp;_nc_ht=scontent.xx&amp;oh=1b8e4bf59c7437a87e7f363333fb8282&amp;oe=5D588A2C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55085487"/>
                  </a:ext>
                </a:extLst>
              </a:tr>
            </a:tbl>
          </a:graphicData>
        </a:graphic>
      </p:graphicFrame>
      <p:sp>
        <p:nvSpPr>
          <p:cNvPr id="4" name="Text Placeholder 3">
            <a:extLst>
              <a:ext uri="{FF2B5EF4-FFF2-40B4-BE49-F238E27FC236}">
                <a16:creationId xmlns:a16="http://schemas.microsoft.com/office/drawing/2014/main" id="{9BCFD62C-5DF3-4CFA-A839-35B60D26B8B0}"/>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691487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DC503-E8F9-49E7-9C5B-FD0A7EB2AD10}"/>
              </a:ext>
            </a:extLst>
          </p:cNvPr>
          <p:cNvSpPr>
            <a:spLocks noGrp="1"/>
          </p:cNvSpPr>
          <p:nvPr>
            <p:ph type="title"/>
          </p:nvPr>
        </p:nvSpPr>
        <p:spPr/>
        <p:txBody>
          <a:bodyPr/>
          <a:lstStyle/>
          <a:p>
            <a:r>
              <a:rPr lang="en-US"/>
              <a:t>Facebook Own Posts Table | OrangeEgypt - 12 of 24</a:t>
            </a:r>
          </a:p>
        </p:txBody>
      </p:sp>
      <p:graphicFrame>
        <p:nvGraphicFramePr>
          <p:cNvPr id="5" name="Table Placeholder 4">
            <a:extLst>
              <a:ext uri="{FF2B5EF4-FFF2-40B4-BE49-F238E27FC236}">
                <a16:creationId xmlns:a16="http://schemas.microsoft.com/office/drawing/2014/main" id="{261BBF74-ECC4-482B-B4B5-20B711F5B694}"/>
              </a:ext>
            </a:extLst>
          </p:cNvPr>
          <p:cNvGraphicFramePr>
            <a:graphicFrameLocks noGrp="1"/>
          </p:cNvGraphicFramePr>
          <p:nvPr>
            <p:ph type="tbl" sz="quarter" idx="13"/>
            <p:extLst>
              <p:ext uri="{D42A27DB-BD31-4B8C-83A1-F6EECF244321}">
                <p14:modId xmlns:p14="http://schemas.microsoft.com/office/powerpoint/2010/main" val="1698928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52300234"/>
                    </a:ext>
                  </a:extLst>
                </a:gridCol>
                <a:gridCol w="905256">
                  <a:extLst>
                    <a:ext uri="{9D8B030D-6E8A-4147-A177-3AD203B41FA5}">
                      <a16:colId xmlns:a16="http://schemas.microsoft.com/office/drawing/2014/main" val="985669525"/>
                    </a:ext>
                  </a:extLst>
                </a:gridCol>
                <a:gridCol w="658368">
                  <a:extLst>
                    <a:ext uri="{9D8B030D-6E8A-4147-A177-3AD203B41FA5}">
                      <a16:colId xmlns:a16="http://schemas.microsoft.com/office/drawing/2014/main" val="368482725"/>
                    </a:ext>
                  </a:extLst>
                </a:gridCol>
                <a:gridCol w="329184">
                  <a:extLst>
                    <a:ext uri="{9D8B030D-6E8A-4147-A177-3AD203B41FA5}">
                      <a16:colId xmlns:a16="http://schemas.microsoft.com/office/drawing/2014/main" val="3199343192"/>
                    </a:ext>
                  </a:extLst>
                </a:gridCol>
                <a:gridCol w="329184">
                  <a:extLst>
                    <a:ext uri="{9D8B030D-6E8A-4147-A177-3AD203B41FA5}">
                      <a16:colId xmlns:a16="http://schemas.microsoft.com/office/drawing/2014/main" val="1829324494"/>
                    </a:ext>
                  </a:extLst>
                </a:gridCol>
                <a:gridCol w="329184">
                  <a:extLst>
                    <a:ext uri="{9D8B030D-6E8A-4147-A177-3AD203B41FA5}">
                      <a16:colId xmlns:a16="http://schemas.microsoft.com/office/drawing/2014/main" val="2288240313"/>
                    </a:ext>
                  </a:extLst>
                </a:gridCol>
                <a:gridCol w="329184">
                  <a:extLst>
                    <a:ext uri="{9D8B030D-6E8A-4147-A177-3AD203B41FA5}">
                      <a16:colId xmlns:a16="http://schemas.microsoft.com/office/drawing/2014/main" val="3836095148"/>
                    </a:ext>
                  </a:extLst>
                </a:gridCol>
                <a:gridCol w="329184">
                  <a:extLst>
                    <a:ext uri="{9D8B030D-6E8A-4147-A177-3AD203B41FA5}">
                      <a16:colId xmlns:a16="http://schemas.microsoft.com/office/drawing/2014/main" val="2110429144"/>
                    </a:ext>
                  </a:extLst>
                </a:gridCol>
                <a:gridCol w="329184">
                  <a:extLst>
                    <a:ext uri="{9D8B030D-6E8A-4147-A177-3AD203B41FA5}">
                      <a16:colId xmlns:a16="http://schemas.microsoft.com/office/drawing/2014/main" val="2091867723"/>
                    </a:ext>
                  </a:extLst>
                </a:gridCol>
                <a:gridCol w="329184">
                  <a:extLst>
                    <a:ext uri="{9D8B030D-6E8A-4147-A177-3AD203B41FA5}">
                      <a16:colId xmlns:a16="http://schemas.microsoft.com/office/drawing/2014/main" val="4242450818"/>
                    </a:ext>
                  </a:extLst>
                </a:gridCol>
                <a:gridCol w="329184">
                  <a:extLst>
                    <a:ext uri="{9D8B030D-6E8A-4147-A177-3AD203B41FA5}">
                      <a16:colId xmlns:a16="http://schemas.microsoft.com/office/drawing/2014/main" val="4279766600"/>
                    </a:ext>
                  </a:extLst>
                </a:gridCol>
                <a:gridCol w="329184">
                  <a:extLst>
                    <a:ext uri="{9D8B030D-6E8A-4147-A177-3AD203B41FA5}">
                      <a16:colId xmlns:a16="http://schemas.microsoft.com/office/drawing/2014/main" val="798902974"/>
                    </a:ext>
                  </a:extLst>
                </a:gridCol>
                <a:gridCol w="329184">
                  <a:extLst>
                    <a:ext uri="{9D8B030D-6E8A-4147-A177-3AD203B41FA5}">
                      <a16:colId xmlns:a16="http://schemas.microsoft.com/office/drawing/2014/main" val="2482833685"/>
                    </a:ext>
                  </a:extLst>
                </a:gridCol>
                <a:gridCol w="329184">
                  <a:extLst>
                    <a:ext uri="{9D8B030D-6E8A-4147-A177-3AD203B41FA5}">
                      <a16:colId xmlns:a16="http://schemas.microsoft.com/office/drawing/2014/main" val="2792715432"/>
                    </a:ext>
                  </a:extLst>
                </a:gridCol>
                <a:gridCol w="329184">
                  <a:extLst>
                    <a:ext uri="{9D8B030D-6E8A-4147-A177-3AD203B41FA5}">
                      <a16:colId xmlns:a16="http://schemas.microsoft.com/office/drawing/2014/main" val="11126246"/>
                    </a:ext>
                  </a:extLst>
                </a:gridCol>
                <a:gridCol w="329184">
                  <a:extLst>
                    <a:ext uri="{9D8B030D-6E8A-4147-A177-3AD203B41FA5}">
                      <a16:colId xmlns:a16="http://schemas.microsoft.com/office/drawing/2014/main" val="1822726165"/>
                    </a:ext>
                  </a:extLst>
                </a:gridCol>
                <a:gridCol w="329184">
                  <a:extLst>
                    <a:ext uri="{9D8B030D-6E8A-4147-A177-3AD203B41FA5}">
                      <a16:colId xmlns:a16="http://schemas.microsoft.com/office/drawing/2014/main" val="1102590195"/>
                    </a:ext>
                  </a:extLst>
                </a:gridCol>
                <a:gridCol w="329184">
                  <a:extLst>
                    <a:ext uri="{9D8B030D-6E8A-4147-A177-3AD203B41FA5}">
                      <a16:colId xmlns:a16="http://schemas.microsoft.com/office/drawing/2014/main" val="2808671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4437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Telecom Egypt - 2019-06-01 10:00:52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باقات </a:t>
                      </a:r>
                      <a:r>
                        <a:rPr kumimoji="0" lang="en-US" sz="1000" b="0" i="0" u="none" strike="noStrike" kern="1200" cap="none" spc="0" normalizeH="0" baseline="0" noProof="0">
                          <a:ln>
                            <a:noFill/>
                          </a:ln>
                          <a:solidFill>
                            <a:prstClr val="black"/>
                          </a:solidFill>
                          <a:effectLst/>
                          <a:uLnTx/>
                          <a:uFillTx/>
                          <a:latin typeface="+mn-lt"/>
                          <a:ea typeface="+mn-ea"/>
                          <a:cs typeface="+mn-cs"/>
                        </a:rPr>
                        <a:t>X plus </a:t>
                      </a:r>
                      <a:r>
                        <a:rPr kumimoji="0" lang="ar-AE" sz="1000" b="0" i="0" u="none" strike="noStrike" kern="1200" cap="none" spc="0" normalizeH="0" baseline="0" noProof="0">
                          <a:ln>
                            <a:noFill/>
                          </a:ln>
                          <a:solidFill>
                            <a:prstClr val="black"/>
                          </a:solidFill>
                          <a:effectLst/>
                          <a:uLnTx/>
                          <a:uFillTx/>
                          <a:latin typeface="+mn-lt"/>
                          <a:ea typeface="+mn-ea"/>
                          <a:cs typeface="+mn-cs"/>
                        </a:rPr>
                        <a:t>من #</a:t>
                      </a:r>
                      <a:r>
                        <a:rPr kumimoji="0" lang="en-US" sz="1000" b="0" i="0" u="none" strike="noStrike" kern="1200" cap="none" spc="0" normalizeH="0" baseline="0" noProof="0">
                          <a:ln>
                            <a:noFill/>
                          </a:ln>
                          <a:solidFill>
                            <a:prstClr val="black"/>
                          </a:solidFill>
                          <a:effectLst/>
                          <a:uLnTx/>
                          <a:uFillTx/>
                          <a:latin typeface="+mn-lt"/>
                          <a:ea typeface="+mn-ea"/>
                          <a:cs typeface="+mn-cs"/>
                        </a:rPr>
                        <a:t>WE... </a:t>
                      </a:r>
                      <a:r>
                        <a:rPr kumimoji="0" lang="ar-AE" sz="1000" b="0" i="0" u="none" strike="noStrike" kern="1200" cap="none" spc="0" normalizeH="0" baseline="0" noProof="0">
                          <a:ln>
                            <a:noFill/>
                          </a:ln>
                          <a:solidFill>
                            <a:prstClr val="black"/>
                          </a:solidFill>
                          <a:effectLst/>
                          <a:uLnTx/>
                          <a:uFillTx/>
                          <a:latin typeface="+mn-lt"/>
                          <a:ea typeface="+mn-ea"/>
                          <a:cs typeface="+mn-cs"/>
                        </a:rPr>
                        <a:t>يعني يوتيوب ملوش آخر وفيديوهات مبتخلصش
للإشتراك اطلب #990*
ودلوقتي ولفترة محدودة باقة</a:t>
                      </a:r>
                      <a:r>
                        <a:rPr kumimoji="0" lang="en-US" sz="1000" b="0" i="0" u="none" strike="noStrike" kern="1200" cap="none" spc="0" normalizeH="0" baseline="0" noProof="0">
                          <a:ln>
                            <a:noFill/>
                          </a:ln>
                          <a:solidFill>
                            <a:prstClr val="black"/>
                          </a:solidFill>
                          <a:effectLst/>
                          <a:uLnTx/>
                          <a:uFillTx/>
                          <a:latin typeface="+mn-lt"/>
                          <a:ea typeface="+mn-ea"/>
                          <a:cs typeface="+mn-cs"/>
                        </a:rPr>
                        <a:t>X </a:t>
                      </a:r>
                      <a:r>
                        <a:rPr kumimoji="0" lang="ar-AE" sz="1000" b="0" i="0" u="none" strike="noStrike" kern="1200" cap="none" spc="0" normalizeH="0" baseline="0" noProof="0">
                          <a:ln>
                            <a:noFill/>
                          </a:ln>
                          <a:solidFill>
                            <a:prstClr val="black"/>
                          </a:solidFill>
                          <a:effectLst/>
                          <a:uLnTx/>
                          <a:uFillTx/>
                          <a:latin typeface="+mn-lt"/>
                          <a:ea typeface="+mn-ea"/>
                          <a:cs typeface="+mn-cs"/>
                        </a:rPr>
                        <a:t>ببلاش لمدة شهر لما تشتري خط كنترول أو خط داتا أو خط أهلاوي أو كنترول تظبيط
اعرف اكتر: </a:t>
                      </a:r>
                      <a:r>
                        <a:rPr kumimoji="0" lang="en-US" sz="1000" b="0" i="0" u="none" strike="noStrike" kern="1200" cap="none" spc="0" normalizeH="0" baseline="0" noProof="0">
                          <a:ln>
                            <a:noFill/>
                          </a:ln>
                          <a:solidFill>
                            <a:prstClr val="black"/>
                          </a:solidFill>
                          <a:effectLst/>
                          <a:uLnTx/>
                          <a:uFillTx/>
                          <a:latin typeface="+mn-lt"/>
                          <a:ea typeface="+mn-ea"/>
                          <a:cs typeface="+mn-cs"/>
                        </a:rPr>
                        <a:t>https://bit.ly/2Vj3Vsq
#</a:t>
                      </a:r>
                      <a:r>
                        <a:rPr kumimoji="0" lang="ar-AE" sz="1000" b="0" i="0" u="none" strike="noStrike" kern="1200" cap="none" spc="0" normalizeH="0" baseline="0" noProof="0">
                          <a:ln>
                            <a:noFill/>
                          </a:ln>
                          <a:solidFill>
                            <a:prstClr val="black"/>
                          </a:solidFill>
                          <a:effectLst/>
                          <a:uLnTx/>
                          <a:uFillTx/>
                          <a:latin typeface="+mn-lt"/>
                          <a:ea typeface="+mn-ea"/>
                          <a:cs typeface="+mn-cs"/>
                        </a:rPr>
                        <a:t>الباقة_ما_بتخلصش</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https://scontent.xx.fbcdn.net/v/t1.0-9/p720x720/61741966_2495696273822769_515326415445426176_n.jpg?_nc_cat=107&amp;_nc_ht=scontent.xx&amp;oh=0eedbedee0e93ce373aea785dfc31dc8&amp;oe=5D874D9A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57195545"/>
                  </a:ext>
                </a:extLst>
              </a:tr>
            </a:tbl>
          </a:graphicData>
        </a:graphic>
      </p:graphicFrame>
      <p:sp>
        <p:nvSpPr>
          <p:cNvPr id="4" name="Text Placeholder 3">
            <a:extLst>
              <a:ext uri="{FF2B5EF4-FFF2-40B4-BE49-F238E27FC236}">
                <a16:creationId xmlns:a16="http://schemas.microsoft.com/office/drawing/2014/main" id="{D553436F-DE9D-4323-9FA8-9AC047413246}"/>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3875114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4F1F4-EB0D-4C67-B226-A0A71FC62CDC}"/>
              </a:ext>
            </a:extLst>
          </p:cNvPr>
          <p:cNvSpPr>
            <a:spLocks noGrp="1"/>
          </p:cNvSpPr>
          <p:nvPr>
            <p:ph type="title"/>
          </p:nvPr>
        </p:nvSpPr>
        <p:spPr/>
        <p:txBody>
          <a:bodyPr/>
          <a:lstStyle/>
          <a:p>
            <a:r>
              <a:rPr lang="en-US"/>
              <a:t>Facebook Own Posts Table | OrangeEgypt - 13 of 24</a:t>
            </a:r>
          </a:p>
        </p:txBody>
      </p:sp>
      <p:graphicFrame>
        <p:nvGraphicFramePr>
          <p:cNvPr id="5" name="Table Placeholder 4">
            <a:extLst>
              <a:ext uri="{FF2B5EF4-FFF2-40B4-BE49-F238E27FC236}">
                <a16:creationId xmlns:a16="http://schemas.microsoft.com/office/drawing/2014/main" id="{1897E88A-2072-483A-B737-95BB0471E19C}"/>
              </a:ext>
            </a:extLst>
          </p:cNvPr>
          <p:cNvGraphicFramePr>
            <a:graphicFrameLocks noGrp="1"/>
          </p:cNvGraphicFramePr>
          <p:nvPr>
            <p:ph type="tbl" sz="quarter" idx="13"/>
            <p:extLst>
              <p:ext uri="{D42A27DB-BD31-4B8C-83A1-F6EECF244321}">
                <p14:modId xmlns:p14="http://schemas.microsoft.com/office/powerpoint/2010/main" val="2220255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65287685"/>
                    </a:ext>
                  </a:extLst>
                </a:gridCol>
                <a:gridCol w="905256">
                  <a:extLst>
                    <a:ext uri="{9D8B030D-6E8A-4147-A177-3AD203B41FA5}">
                      <a16:colId xmlns:a16="http://schemas.microsoft.com/office/drawing/2014/main" val="3463479667"/>
                    </a:ext>
                  </a:extLst>
                </a:gridCol>
                <a:gridCol w="658368">
                  <a:extLst>
                    <a:ext uri="{9D8B030D-6E8A-4147-A177-3AD203B41FA5}">
                      <a16:colId xmlns:a16="http://schemas.microsoft.com/office/drawing/2014/main" val="1962715641"/>
                    </a:ext>
                  </a:extLst>
                </a:gridCol>
                <a:gridCol w="329184">
                  <a:extLst>
                    <a:ext uri="{9D8B030D-6E8A-4147-A177-3AD203B41FA5}">
                      <a16:colId xmlns:a16="http://schemas.microsoft.com/office/drawing/2014/main" val="1867926485"/>
                    </a:ext>
                  </a:extLst>
                </a:gridCol>
                <a:gridCol w="329184">
                  <a:extLst>
                    <a:ext uri="{9D8B030D-6E8A-4147-A177-3AD203B41FA5}">
                      <a16:colId xmlns:a16="http://schemas.microsoft.com/office/drawing/2014/main" val="1064032098"/>
                    </a:ext>
                  </a:extLst>
                </a:gridCol>
                <a:gridCol w="329184">
                  <a:extLst>
                    <a:ext uri="{9D8B030D-6E8A-4147-A177-3AD203B41FA5}">
                      <a16:colId xmlns:a16="http://schemas.microsoft.com/office/drawing/2014/main" val="3358894110"/>
                    </a:ext>
                  </a:extLst>
                </a:gridCol>
                <a:gridCol w="329184">
                  <a:extLst>
                    <a:ext uri="{9D8B030D-6E8A-4147-A177-3AD203B41FA5}">
                      <a16:colId xmlns:a16="http://schemas.microsoft.com/office/drawing/2014/main" val="18311177"/>
                    </a:ext>
                  </a:extLst>
                </a:gridCol>
                <a:gridCol w="329184">
                  <a:extLst>
                    <a:ext uri="{9D8B030D-6E8A-4147-A177-3AD203B41FA5}">
                      <a16:colId xmlns:a16="http://schemas.microsoft.com/office/drawing/2014/main" val="1216678238"/>
                    </a:ext>
                  </a:extLst>
                </a:gridCol>
                <a:gridCol w="329184">
                  <a:extLst>
                    <a:ext uri="{9D8B030D-6E8A-4147-A177-3AD203B41FA5}">
                      <a16:colId xmlns:a16="http://schemas.microsoft.com/office/drawing/2014/main" val="1083063599"/>
                    </a:ext>
                  </a:extLst>
                </a:gridCol>
                <a:gridCol w="329184">
                  <a:extLst>
                    <a:ext uri="{9D8B030D-6E8A-4147-A177-3AD203B41FA5}">
                      <a16:colId xmlns:a16="http://schemas.microsoft.com/office/drawing/2014/main" val="1853267836"/>
                    </a:ext>
                  </a:extLst>
                </a:gridCol>
                <a:gridCol w="329184">
                  <a:extLst>
                    <a:ext uri="{9D8B030D-6E8A-4147-A177-3AD203B41FA5}">
                      <a16:colId xmlns:a16="http://schemas.microsoft.com/office/drawing/2014/main" val="2977969681"/>
                    </a:ext>
                  </a:extLst>
                </a:gridCol>
                <a:gridCol w="329184">
                  <a:extLst>
                    <a:ext uri="{9D8B030D-6E8A-4147-A177-3AD203B41FA5}">
                      <a16:colId xmlns:a16="http://schemas.microsoft.com/office/drawing/2014/main" val="3005813026"/>
                    </a:ext>
                  </a:extLst>
                </a:gridCol>
                <a:gridCol w="329184">
                  <a:extLst>
                    <a:ext uri="{9D8B030D-6E8A-4147-A177-3AD203B41FA5}">
                      <a16:colId xmlns:a16="http://schemas.microsoft.com/office/drawing/2014/main" val="3576911592"/>
                    </a:ext>
                  </a:extLst>
                </a:gridCol>
                <a:gridCol w="329184">
                  <a:extLst>
                    <a:ext uri="{9D8B030D-6E8A-4147-A177-3AD203B41FA5}">
                      <a16:colId xmlns:a16="http://schemas.microsoft.com/office/drawing/2014/main" val="3717511568"/>
                    </a:ext>
                  </a:extLst>
                </a:gridCol>
                <a:gridCol w="329184">
                  <a:extLst>
                    <a:ext uri="{9D8B030D-6E8A-4147-A177-3AD203B41FA5}">
                      <a16:colId xmlns:a16="http://schemas.microsoft.com/office/drawing/2014/main" val="943474603"/>
                    </a:ext>
                  </a:extLst>
                </a:gridCol>
                <a:gridCol w="329184">
                  <a:extLst>
                    <a:ext uri="{9D8B030D-6E8A-4147-A177-3AD203B41FA5}">
                      <a16:colId xmlns:a16="http://schemas.microsoft.com/office/drawing/2014/main" val="829551485"/>
                    </a:ext>
                  </a:extLst>
                </a:gridCol>
                <a:gridCol w="329184">
                  <a:extLst>
                    <a:ext uri="{9D8B030D-6E8A-4147-A177-3AD203B41FA5}">
                      <a16:colId xmlns:a16="http://schemas.microsoft.com/office/drawing/2014/main" val="2728169306"/>
                    </a:ext>
                  </a:extLst>
                </a:gridCol>
                <a:gridCol w="329184">
                  <a:extLst>
                    <a:ext uri="{9D8B030D-6E8A-4147-A177-3AD203B41FA5}">
                      <a16:colId xmlns:a16="http://schemas.microsoft.com/office/drawing/2014/main" val="311272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501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Telecom Egypt - 2019-06-01 00:00:00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الأغنية الرسمية لفيلم #الممر 
 غناء: #محمد_الشرنوبي
ألحان الموسيقار: #عمر_خيرت
كلمات : #أمير_طعيمة 
 برعاية #</a:t>
                      </a:r>
                      <a:r>
                        <a:rPr kumimoji="0" lang="en-US" sz="1000" b="0" i="0" u="none" strike="noStrike" kern="1200" cap="none" spc="0" normalizeH="0" baseline="0" noProof="0">
                          <a:ln>
                            <a:noFill/>
                          </a:ln>
                          <a:solidFill>
                            <a:prstClr val="black"/>
                          </a:solidFill>
                          <a:effectLst/>
                          <a:uLnTx/>
                          <a:uFillTx/>
                          <a:latin typeface="+mn-lt"/>
                          <a:ea typeface="+mn-ea"/>
                          <a:cs typeface="+mn-cs"/>
                        </a:rPr>
                        <a:t>WE
#</a:t>
                      </a:r>
                      <a:r>
                        <a:rPr kumimoji="0" lang="ar-AE" sz="1000" b="0" i="0" u="none" strike="noStrike" kern="1200" cap="none" spc="0" normalizeH="0" baseline="0" noProof="0">
                          <a:ln>
                            <a:noFill/>
                          </a:ln>
                          <a:solidFill>
                            <a:prstClr val="black"/>
                          </a:solidFill>
                          <a:effectLst/>
                          <a:uLnTx/>
                          <a:uFillTx/>
                          <a:latin typeface="+mn-lt"/>
                          <a:ea typeface="+mn-ea"/>
                          <a:cs typeface="+mn-cs"/>
                        </a:rPr>
                        <a:t>يونيو2019
فيلم الممر - </a:t>
                      </a:r>
                      <a:r>
                        <a:rPr kumimoji="0" lang="en-US" sz="1000" b="0" i="0" u="none" strike="noStrike" kern="1200" cap="none" spc="0" normalizeH="0" baseline="0" noProof="0">
                          <a:ln>
                            <a:noFill/>
                          </a:ln>
                          <a:solidFill>
                            <a:prstClr val="black"/>
                          </a:solidFill>
                          <a:effectLst/>
                          <a:uLnTx/>
                          <a:uFillTx/>
                          <a:latin typeface="+mn-lt"/>
                          <a:ea typeface="+mn-ea"/>
                          <a:cs typeface="+mn-cs"/>
                        </a:rPr>
                        <a:t>The Passage Movie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https://scontent.xx.fbcdn.net/v/t15.5256-10/s720x720/61329171_2002453579859803_2152661819485847552_n.jpg?_nc_cat=1&amp;_nc_ht=scontent.xx&amp;oh=5dc7fe5d4e2dbf34dffe4e4c71edb40c&amp;oe=5D9DC703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21132812"/>
                  </a:ext>
                </a:extLst>
              </a:tr>
            </a:tbl>
          </a:graphicData>
        </a:graphic>
      </p:graphicFrame>
      <p:sp>
        <p:nvSpPr>
          <p:cNvPr id="4" name="Text Placeholder 3">
            <a:extLst>
              <a:ext uri="{FF2B5EF4-FFF2-40B4-BE49-F238E27FC236}">
                <a16:creationId xmlns:a16="http://schemas.microsoft.com/office/drawing/2014/main" id="{2E8BC1D2-1CF6-4B10-9DC7-892DAFEECCAA}"/>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3607746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72E68-7D29-4004-ACDC-B01771B78ED0}"/>
              </a:ext>
            </a:extLst>
          </p:cNvPr>
          <p:cNvSpPr>
            <a:spLocks noGrp="1"/>
          </p:cNvSpPr>
          <p:nvPr>
            <p:ph type="title"/>
          </p:nvPr>
        </p:nvSpPr>
        <p:spPr/>
        <p:txBody>
          <a:bodyPr/>
          <a:lstStyle/>
          <a:p>
            <a:r>
              <a:rPr lang="en-US"/>
              <a:t>Facebook Own Posts Table | OrangeEgypt - 14 of 24</a:t>
            </a:r>
          </a:p>
        </p:txBody>
      </p:sp>
      <p:graphicFrame>
        <p:nvGraphicFramePr>
          <p:cNvPr id="5" name="Table Placeholder 4">
            <a:extLst>
              <a:ext uri="{FF2B5EF4-FFF2-40B4-BE49-F238E27FC236}">
                <a16:creationId xmlns:a16="http://schemas.microsoft.com/office/drawing/2014/main" id="{C88CF2E1-3D7E-4B36-98E5-702B15ED5680}"/>
              </a:ext>
            </a:extLst>
          </p:cNvPr>
          <p:cNvGraphicFramePr>
            <a:graphicFrameLocks noGrp="1"/>
          </p:cNvGraphicFramePr>
          <p:nvPr>
            <p:ph type="tbl" sz="quarter" idx="13"/>
            <p:extLst>
              <p:ext uri="{D42A27DB-BD31-4B8C-83A1-F6EECF244321}">
                <p14:modId xmlns:p14="http://schemas.microsoft.com/office/powerpoint/2010/main" val="1515394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2933761"/>
                    </a:ext>
                  </a:extLst>
                </a:gridCol>
                <a:gridCol w="905256">
                  <a:extLst>
                    <a:ext uri="{9D8B030D-6E8A-4147-A177-3AD203B41FA5}">
                      <a16:colId xmlns:a16="http://schemas.microsoft.com/office/drawing/2014/main" val="2469173174"/>
                    </a:ext>
                  </a:extLst>
                </a:gridCol>
                <a:gridCol w="658368">
                  <a:extLst>
                    <a:ext uri="{9D8B030D-6E8A-4147-A177-3AD203B41FA5}">
                      <a16:colId xmlns:a16="http://schemas.microsoft.com/office/drawing/2014/main" val="1800662005"/>
                    </a:ext>
                  </a:extLst>
                </a:gridCol>
                <a:gridCol w="329184">
                  <a:extLst>
                    <a:ext uri="{9D8B030D-6E8A-4147-A177-3AD203B41FA5}">
                      <a16:colId xmlns:a16="http://schemas.microsoft.com/office/drawing/2014/main" val="1366786663"/>
                    </a:ext>
                  </a:extLst>
                </a:gridCol>
                <a:gridCol w="329184">
                  <a:extLst>
                    <a:ext uri="{9D8B030D-6E8A-4147-A177-3AD203B41FA5}">
                      <a16:colId xmlns:a16="http://schemas.microsoft.com/office/drawing/2014/main" val="2704317935"/>
                    </a:ext>
                  </a:extLst>
                </a:gridCol>
                <a:gridCol w="329184">
                  <a:extLst>
                    <a:ext uri="{9D8B030D-6E8A-4147-A177-3AD203B41FA5}">
                      <a16:colId xmlns:a16="http://schemas.microsoft.com/office/drawing/2014/main" val="4252409773"/>
                    </a:ext>
                  </a:extLst>
                </a:gridCol>
                <a:gridCol w="329184">
                  <a:extLst>
                    <a:ext uri="{9D8B030D-6E8A-4147-A177-3AD203B41FA5}">
                      <a16:colId xmlns:a16="http://schemas.microsoft.com/office/drawing/2014/main" val="355493715"/>
                    </a:ext>
                  </a:extLst>
                </a:gridCol>
                <a:gridCol w="329184">
                  <a:extLst>
                    <a:ext uri="{9D8B030D-6E8A-4147-A177-3AD203B41FA5}">
                      <a16:colId xmlns:a16="http://schemas.microsoft.com/office/drawing/2014/main" val="3188500101"/>
                    </a:ext>
                  </a:extLst>
                </a:gridCol>
                <a:gridCol w="329184">
                  <a:extLst>
                    <a:ext uri="{9D8B030D-6E8A-4147-A177-3AD203B41FA5}">
                      <a16:colId xmlns:a16="http://schemas.microsoft.com/office/drawing/2014/main" val="2317151929"/>
                    </a:ext>
                  </a:extLst>
                </a:gridCol>
                <a:gridCol w="329184">
                  <a:extLst>
                    <a:ext uri="{9D8B030D-6E8A-4147-A177-3AD203B41FA5}">
                      <a16:colId xmlns:a16="http://schemas.microsoft.com/office/drawing/2014/main" val="3137076442"/>
                    </a:ext>
                  </a:extLst>
                </a:gridCol>
                <a:gridCol w="329184">
                  <a:extLst>
                    <a:ext uri="{9D8B030D-6E8A-4147-A177-3AD203B41FA5}">
                      <a16:colId xmlns:a16="http://schemas.microsoft.com/office/drawing/2014/main" val="3056072469"/>
                    </a:ext>
                  </a:extLst>
                </a:gridCol>
                <a:gridCol w="329184">
                  <a:extLst>
                    <a:ext uri="{9D8B030D-6E8A-4147-A177-3AD203B41FA5}">
                      <a16:colId xmlns:a16="http://schemas.microsoft.com/office/drawing/2014/main" val="3177884781"/>
                    </a:ext>
                  </a:extLst>
                </a:gridCol>
                <a:gridCol w="329184">
                  <a:extLst>
                    <a:ext uri="{9D8B030D-6E8A-4147-A177-3AD203B41FA5}">
                      <a16:colId xmlns:a16="http://schemas.microsoft.com/office/drawing/2014/main" val="2944963609"/>
                    </a:ext>
                  </a:extLst>
                </a:gridCol>
                <a:gridCol w="329184">
                  <a:extLst>
                    <a:ext uri="{9D8B030D-6E8A-4147-A177-3AD203B41FA5}">
                      <a16:colId xmlns:a16="http://schemas.microsoft.com/office/drawing/2014/main" val="946085844"/>
                    </a:ext>
                  </a:extLst>
                </a:gridCol>
                <a:gridCol w="329184">
                  <a:extLst>
                    <a:ext uri="{9D8B030D-6E8A-4147-A177-3AD203B41FA5}">
                      <a16:colId xmlns:a16="http://schemas.microsoft.com/office/drawing/2014/main" val="1151790382"/>
                    </a:ext>
                  </a:extLst>
                </a:gridCol>
                <a:gridCol w="329184">
                  <a:extLst>
                    <a:ext uri="{9D8B030D-6E8A-4147-A177-3AD203B41FA5}">
                      <a16:colId xmlns:a16="http://schemas.microsoft.com/office/drawing/2014/main" val="1745230551"/>
                    </a:ext>
                  </a:extLst>
                </a:gridCol>
                <a:gridCol w="329184">
                  <a:extLst>
                    <a:ext uri="{9D8B030D-6E8A-4147-A177-3AD203B41FA5}">
                      <a16:colId xmlns:a16="http://schemas.microsoft.com/office/drawing/2014/main" val="792275367"/>
                    </a:ext>
                  </a:extLst>
                </a:gridCol>
                <a:gridCol w="329184">
                  <a:extLst>
                    <a:ext uri="{9D8B030D-6E8A-4147-A177-3AD203B41FA5}">
                      <a16:colId xmlns:a16="http://schemas.microsoft.com/office/drawing/2014/main" val="4261238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0789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Telecom Egypt - 2019-05-31 21:56:42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لقاءات حصرية مع صناع وأبطال فيلم #الممر أثناء المؤتمر الصحفي للفيلم برعاية #</a:t>
                      </a:r>
                      <a:r>
                        <a:rPr kumimoji="0" lang="en-US" sz="1000" b="0" i="0" u="none" strike="noStrike" kern="1200" cap="none" spc="0" normalizeH="0" baseline="0" noProof="0">
                          <a:ln>
                            <a:noFill/>
                          </a:ln>
                          <a:solidFill>
                            <a:prstClr val="black"/>
                          </a:solidFill>
                          <a:effectLst/>
                          <a:uLnTx/>
                          <a:uFillTx/>
                          <a:latin typeface="+mn-lt"/>
                          <a:ea typeface="+mn-ea"/>
                          <a:cs typeface="+mn-cs"/>
                        </a:rPr>
                        <a:t>WE
#</a:t>
                      </a:r>
                      <a:r>
                        <a:rPr kumimoji="0" lang="ar-AE" sz="1000" b="0" i="0" u="none" strike="noStrike" kern="1200" cap="none" spc="0" normalizeH="0" baseline="0" noProof="0">
                          <a:ln>
                            <a:noFill/>
                          </a:ln>
                          <a:solidFill>
                            <a:prstClr val="black"/>
                          </a:solidFill>
                          <a:effectLst/>
                          <a:uLnTx/>
                          <a:uFillTx/>
                          <a:latin typeface="+mn-lt"/>
                          <a:ea typeface="+mn-ea"/>
                          <a:cs typeface="+mn-cs"/>
                        </a:rPr>
                        <a:t>يونيو2019
فيلم الممر - </a:t>
                      </a:r>
                      <a:r>
                        <a:rPr kumimoji="0" lang="en-US" sz="1000" b="0" i="0" u="none" strike="noStrike" kern="1200" cap="none" spc="0" normalizeH="0" baseline="0" noProof="0">
                          <a:ln>
                            <a:noFill/>
                          </a:ln>
                          <a:solidFill>
                            <a:prstClr val="black"/>
                          </a:solidFill>
                          <a:effectLst/>
                          <a:uLnTx/>
                          <a:uFillTx/>
                          <a:latin typeface="+mn-lt"/>
                          <a:ea typeface="+mn-ea"/>
                          <a:cs typeface="+mn-cs"/>
                        </a:rPr>
                        <a:t>The Passage Movie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https://scontent.xx.fbcdn.net/v/t15.13418-10/s720x720/61326461_342602393331406_8559607355476541440_n.jpg?_nc_cat=102&amp;_nc_ht=scontent.xx&amp;oh=a04e2572ea0a9009c7453b9611c597c2&amp;oe=5D96EBFA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90169757"/>
                  </a:ext>
                </a:extLst>
              </a:tr>
            </a:tbl>
          </a:graphicData>
        </a:graphic>
      </p:graphicFrame>
      <p:sp>
        <p:nvSpPr>
          <p:cNvPr id="4" name="Text Placeholder 3">
            <a:extLst>
              <a:ext uri="{FF2B5EF4-FFF2-40B4-BE49-F238E27FC236}">
                <a16:creationId xmlns:a16="http://schemas.microsoft.com/office/drawing/2014/main" id="{BB7F1E48-3A40-439F-AB54-FB9D952F770C}"/>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3319461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7AEBA-0B4B-4F78-AD44-F99DCB4051B3}"/>
              </a:ext>
            </a:extLst>
          </p:cNvPr>
          <p:cNvSpPr>
            <a:spLocks noGrp="1"/>
          </p:cNvSpPr>
          <p:nvPr>
            <p:ph type="title"/>
          </p:nvPr>
        </p:nvSpPr>
        <p:spPr/>
        <p:txBody>
          <a:bodyPr/>
          <a:lstStyle/>
          <a:p>
            <a:r>
              <a:rPr lang="en-US"/>
              <a:t>Facebook Own Posts Table | OrangeEgypt - 15 of 24</a:t>
            </a:r>
          </a:p>
        </p:txBody>
      </p:sp>
      <p:graphicFrame>
        <p:nvGraphicFramePr>
          <p:cNvPr id="5" name="Table Placeholder 4">
            <a:extLst>
              <a:ext uri="{FF2B5EF4-FFF2-40B4-BE49-F238E27FC236}">
                <a16:creationId xmlns:a16="http://schemas.microsoft.com/office/drawing/2014/main" id="{E965E302-A01D-4BA1-BA15-E62ED2111E6E}"/>
              </a:ext>
            </a:extLst>
          </p:cNvPr>
          <p:cNvGraphicFramePr>
            <a:graphicFrameLocks noGrp="1"/>
          </p:cNvGraphicFramePr>
          <p:nvPr>
            <p:ph type="tbl" sz="quarter" idx="13"/>
            <p:extLst>
              <p:ext uri="{D42A27DB-BD31-4B8C-83A1-F6EECF244321}">
                <p14:modId xmlns:p14="http://schemas.microsoft.com/office/powerpoint/2010/main" val="835739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79634198"/>
                    </a:ext>
                  </a:extLst>
                </a:gridCol>
                <a:gridCol w="905256">
                  <a:extLst>
                    <a:ext uri="{9D8B030D-6E8A-4147-A177-3AD203B41FA5}">
                      <a16:colId xmlns:a16="http://schemas.microsoft.com/office/drawing/2014/main" val="3390629557"/>
                    </a:ext>
                  </a:extLst>
                </a:gridCol>
                <a:gridCol w="658368">
                  <a:extLst>
                    <a:ext uri="{9D8B030D-6E8A-4147-A177-3AD203B41FA5}">
                      <a16:colId xmlns:a16="http://schemas.microsoft.com/office/drawing/2014/main" val="3822602374"/>
                    </a:ext>
                  </a:extLst>
                </a:gridCol>
                <a:gridCol w="329184">
                  <a:extLst>
                    <a:ext uri="{9D8B030D-6E8A-4147-A177-3AD203B41FA5}">
                      <a16:colId xmlns:a16="http://schemas.microsoft.com/office/drawing/2014/main" val="897109989"/>
                    </a:ext>
                  </a:extLst>
                </a:gridCol>
                <a:gridCol w="329184">
                  <a:extLst>
                    <a:ext uri="{9D8B030D-6E8A-4147-A177-3AD203B41FA5}">
                      <a16:colId xmlns:a16="http://schemas.microsoft.com/office/drawing/2014/main" val="415117786"/>
                    </a:ext>
                  </a:extLst>
                </a:gridCol>
                <a:gridCol w="329184">
                  <a:extLst>
                    <a:ext uri="{9D8B030D-6E8A-4147-A177-3AD203B41FA5}">
                      <a16:colId xmlns:a16="http://schemas.microsoft.com/office/drawing/2014/main" val="232754520"/>
                    </a:ext>
                  </a:extLst>
                </a:gridCol>
                <a:gridCol w="329184">
                  <a:extLst>
                    <a:ext uri="{9D8B030D-6E8A-4147-A177-3AD203B41FA5}">
                      <a16:colId xmlns:a16="http://schemas.microsoft.com/office/drawing/2014/main" val="2800177886"/>
                    </a:ext>
                  </a:extLst>
                </a:gridCol>
                <a:gridCol w="329184">
                  <a:extLst>
                    <a:ext uri="{9D8B030D-6E8A-4147-A177-3AD203B41FA5}">
                      <a16:colId xmlns:a16="http://schemas.microsoft.com/office/drawing/2014/main" val="1647684695"/>
                    </a:ext>
                  </a:extLst>
                </a:gridCol>
                <a:gridCol w="329184">
                  <a:extLst>
                    <a:ext uri="{9D8B030D-6E8A-4147-A177-3AD203B41FA5}">
                      <a16:colId xmlns:a16="http://schemas.microsoft.com/office/drawing/2014/main" val="1900539232"/>
                    </a:ext>
                  </a:extLst>
                </a:gridCol>
                <a:gridCol w="329184">
                  <a:extLst>
                    <a:ext uri="{9D8B030D-6E8A-4147-A177-3AD203B41FA5}">
                      <a16:colId xmlns:a16="http://schemas.microsoft.com/office/drawing/2014/main" val="490287455"/>
                    </a:ext>
                  </a:extLst>
                </a:gridCol>
                <a:gridCol w="329184">
                  <a:extLst>
                    <a:ext uri="{9D8B030D-6E8A-4147-A177-3AD203B41FA5}">
                      <a16:colId xmlns:a16="http://schemas.microsoft.com/office/drawing/2014/main" val="2935354553"/>
                    </a:ext>
                  </a:extLst>
                </a:gridCol>
                <a:gridCol w="329184">
                  <a:extLst>
                    <a:ext uri="{9D8B030D-6E8A-4147-A177-3AD203B41FA5}">
                      <a16:colId xmlns:a16="http://schemas.microsoft.com/office/drawing/2014/main" val="828535188"/>
                    </a:ext>
                  </a:extLst>
                </a:gridCol>
                <a:gridCol w="329184">
                  <a:extLst>
                    <a:ext uri="{9D8B030D-6E8A-4147-A177-3AD203B41FA5}">
                      <a16:colId xmlns:a16="http://schemas.microsoft.com/office/drawing/2014/main" val="2512683855"/>
                    </a:ext>
                  </a:extLst>
                </a:gridCol>
                <a:gridCol w="329184">
                  <a:extLst>
                    <a:ext uri="{9D8B030D-6E8A-4147-A177-3AD203B41FA5}">
                      <a16:colId xmlns:a16="http://schemas.microsoft.com/office/drawing/2014/main" val="4169954344"/>
                    </a:ext>
                  </a:extLst>
                </a:gridCol>
                <a:gridCol w="329184">
                  <a:extLst>
                    <a:ext uri="{9D8B030D-6E8A-4147-A177-3AD203B41FA5}">
                      <a16:colId xmlns:a16="http://schemas.microsoft.com/office/drawing/2014/main" val="1108908419"/>
                    </a:ext>
                  </a:extLst>
                </a:gridCol>
                <a:gridCol w="329184">
                  <a:extLst>
                    <a:ext uri="{9D8B030D-6E8A-4147-A177-3AD203B41FA5}">
                      <a16:colId xmlns:a16="http://schemas.microsoft.com/office/drawing/2014/main" val="3176723710"/>
                    </a:ext>
                  </a:extLst>
                </a:gridCol>
                <a:gridCol w="329184">
                  <a:extLst>
                    <a:ext uri="{9D8B030D-6E8A-4147-A177-3AD203B41FA5}">
                      <a16:colId xmlns:a16="http://schemas.microsoft.com/office/drawing/2014/main" val="2353243925"/>
                    </a:ext>
                  </a:extLst>
                </a:gridCol>
                <a:gridCol w="329184">
                  <a:extLst>
                    <a:ext uri="{9D8B030D-6E8A-4147-A177-3AD203B41FA5}">
                      <a16:colId xmlns:a16="http://schemas.microsoft.com/office/drawing/2014/main" val="4264373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3546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 Egypt - 2019-05-31 20:42:25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دلوقتي مع ڤودافون كاش تقدر تدفع زكاة عيد الفطر من مكانك بدوسة
بالتعاون مع جمعية رسالة و بنك الطعام المصري
اطلب #104*9*
ڤودافون كاش ... كيش بدوسة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https://scontent.xx.fbcdn.net/v/t15.5256-10/s720x720/60710586_448231685952768_1660949228723109888_n.jpg?_nc_cat=100&amp;_nc_ht=scontent.xx&amp;oh=1b19d3c4fa9184f09bab85d07f17952a&amp;oe=5D523314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27474479"/>
                  </a:ext>
                </a:extLst>
              </a:tr>
            </a:tbl>
          </a:graphicData>
        </a:graphic>
      </p:graphicFrame>
      <p:sp>
        <p:nvSpPr>
          <p:cNvPr id="4" name="Text Placeholder 3">
            <a:extLst>
              <a:ext uri="{FF2B5EF4-FFF2-40B4-BE49-F238E27FC236}">
                <a16:creationId xmlns:a16="http://schemas.microsoft.com/office/drawing/2014/main" id="{12EB114C-6FC3-429D-B42C-A2FF3CA01CC2}"/>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1357380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0A8D0-19EA-4050-9CF2-7650A69AD9AA}"/>
              </a:ext>
            </a:extLst>
          </p:cNvPr>
          <p:cNvSpPr>
            <a:spLocks noGrp="1"/>
          </p:cNvSpPr>
          <p:nvPr>
            <p:ph type="title"/>
          </p:nvPr>
        </p:nvSpPr>
        <p:spPr/>
        <p:txBody>
          <a:bodyPr/>
          <a:lstStyle/>
          <a:p>
            <a:r>
              <a:rPr lang="en-US"/>
              <a:t>Facebook Own Posts Table | OrangeEgypt - 16 of 24</a:t>
            </a:r>
          </a:p>
        </p:txBody>
      </p:sp>
      <p:graphicFrame>
        <p:nvGraphicFramePr>
          <p:cNvPr id="5" name="Table Placeholder 4">
            <a:extLst>
              <a:ext uri="{FF2B5EF4-FFF2-40B4-BE49-F238E27FC236}">
                <a16:creationId xmlns:a16="http://schemas.microsoft.com/office/drawing/2014/main" id="{6E47576A-91E9-4625-BE27-9B88590A1C85}"/>
              </a:ext>
            </a:extLst>
          </p:cNvPr>
          <p:cNvGraphicFramePr>
            <a:graphicFrameLocks noGrp="1"/>
          </p:cNvGraphicFramePr>
          <p:nvPr>
            <p:ph type="tbl" sz="quarter" idx="13"/>
            <p:extLst>
              <p:ext uri="{D42A27DB-BD31-4B8C-83A1-F6EECF244321}">
                <p14:modId xmlns:p14="http://schemas.microsoft.com/office/powerpoint/2010/main" val="2462979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67650135"/>
                    </a:ext>
                  </a:extLst>
                </a:gridCol>
                <a:gridCol w="905256">
                  <a:extLst>
                    <a:ext uri="{9D8B030D-6E8A-4147-A177-3AD203B41FA5}">
                      <a16:colId xmlns:a16="http://schemas.microsoft.com/office/drawing/2014/main" val="2136911436"/>
                    </a:ext>
                  </a:extLst>
                </a:gridCol>
                <a:gridCol w="658368">
                  <a:extLst>
                    <a:ext uri="{9D8B030D-6E8A-4147-A177-3AD203B41FA5}">
                      <a16:colId xmlns:a16="http://schemas.microsoft.com/office/drawing/2014/main" val="2619157141"/>
                    </a:ext>
                  </a:extLst>
                </a:gridCol>
                <a:gridCol w="329184">
                  <a:extLst>
                    <a:ext uri="{9D8B030D-6E8A-4147-A177-3AD203B41FA5}">
                      <a16:colId xmlns:a16="http://schemas.microsoft.com/office/drawing/2014/main" val="601684386"/>
                    </a:ext>
                  </a:extLst>
                </a:gridCol>
                <a:gridCol w="329184">
                  <a:extLst>
                    <a:ext uri="{9D8B030D-6E8A-4147-A177-3AD203B41FA5}">
                      <a16:colId xmlns:a16="http://schemas.microsoft.com/office/drawing/2014/main" val="2597131939"/>
                    </a:ext>
                  </a:extLst>
                </a:gridCol>
                <a:gridCol w="329184">
                  <a:extLst>
                    <a:ext uri="{9D8B030D-6E8A-4147-A177-3AD203B41FA5}">
                      <a16:colId xmlns:a16="http://schemas.microsoft.com/office/drawing/2014/main" val="623722129"/>
                    </a:ext>
                  </a:extLst>
                </a:gridCol>
                <a:gridCol w="329184">
                  <a:extLst>
                    <a:ext uri="{9D8B030D-6E8A-4147-A177-3AD203B41FA5}">
                      <a16:colId xmlns:a16="http://schemas.microsoft.com/office/drawing/2014/main" val="2406135117"/>
                    </a:ext>
                  </a:extLst>
                </a:gridCol>
                <a:gridCol w="329184">
                  <a:extLst>
                    <a:ext uri="{9D8B030D-6E8A-4147-A177-3AD203B41FA5}">
                      <a16:colId xmlns:a16="http://schemas.microsoft.com/office/drawing/2014/main" val="586510590"/>
                    </a:ext>
                  </a:extLst>
                </a:gridCol>
                <a:gridCol w="329184">
                  <a:extLst>
                    <a:ext uri="{9D8B030D-6E8A-4147-A177-3AD203B41FA5}">
                      <a16:colId xmlns:a16="http://schemas.microsoft.com/office/drawing/2014/main" val="3621176399"/>
                    </a:ext>
                  </a:extLst>
                </a:gridCol>
                <a:gridCol w="329184">
                  <a:extLst>
                    <a:ext uri="{9D8B030D-6E8A-4147-A177-3AD203B41FA5}">
                      <a16:colId xmlns:a16="http://schemas.microsoft.com/office/drawing/2014/main" val="3318210013"/>
                    </a:ext>
                  </a:extLst>
                </a:gridCol>
                <a:gridCol w="329184">
                  <a:extLst>
                    <a:ext uri="{9D8B030D-6E8A-4147-A177-3AD203B41FA5}">
                      <a16:colId xmlns:a16="http://schemas.microsoft.com/office/drawing/2014/main" val="1818905356"/>
                    </a:ext>
                  </a:extLst>
                </a:gridCol>
                <a:gridCol w="329184">
                  <a:extLst>
                    <a:ext uri="{9D8B030D-6E8A-4147-A177-3AD203B41FA5}">
                      <a16:colId xmlns:a16="http://schemas.microsoft.com/office/drawing/2014/main" val="4095771921"/>
                    </a:ext>
                  </a:extLst>
                </a:gridCol>
                <a:gridCol w="329184">
                  <a:extLst>
                    <a:ext uri="{9D8B030D-6E8A-4147-A177-3AD203B41FA5}">
                      <a16:colId xmlns:a16="http://schemas.microsoft.com/office/drawing/2014/main" val="2025524624"/>
                    </a:ext>
                  </a:extLst>
                </a:gridCol>
                <a:gridCol w="329184">
                  <a:extLst>
                    <a:ext uri="{9D8B030D-6E8A-4147-A177-3AD203B41FA5}">
                      <a16:colId xmlns:a16="http://schemas.microsoft.com/office/drawing/2014/main" val="387012621"/>
                    </a:ext>
                  </a:extLst>
                </a:gridCol>
                <a:gridCol w="329184">
                  <a:extLst>
                    <a:ext uri="{9D8B030D-6E8A-4147-A177-3AD203B41FA5}">
                      <a16:colId xmlns:a16="http://schemas.microsoft.com/office/drawing/2014/main" val="2045170113"/>
                    </a:ext>
                  </a:extLst>
                </a:gridCol>
                <a:gridCol w="329184">
                  <a:extLst>
                    <a:ext uri="{9D8B030D-6E8A-4147-A177-3AD203B41FA5}">
                      <a16:colId xmlns:a16="http://schemas.microsoft.com/office/drawing/2014/main" val="3509712148"/>
                    </a:ext>
                  </a:extLst>
                </a:gridCol>
                <a:gridCol w="329184">
                  <a:extLst>
                    <a:ext uri="{9D8B030D-6E8A-4147-A177-3AD203B41FA5}">
                      <a16:colId xmlns:a16="http://schemas.microsoft.com/office/drawing/2014/main" val="2115547933"/>
                    </a:ext>
                  </a:extLst>
                </a:gridCol>
                <a:gridCol w="329184">
                  <a:extLst>
                    <a:ext uri="{9D8B030D-6E8A-4147-A177-3AD203B41FA5}">
                      <a16:colId xmlns:a16="http://schemas.microsoft.com/office/drawing/2014/main" val="1223648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097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Etisalat Misr - 2019-05-31 18:05:28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اتصالات_أقوى_شبكة_في_مصر
دلوقتي من اتصالات "خدمة كل الدنيا" تقدر تكلم أي رقم في أي بلد أي وقت بسعر موحد للدقيقة 2.99 جنيه
لمزيد من المعلومات </a:t>
                      </a:r>
                      <a:r>
                        <a:rPr kumimoji="0" lang="en-US" sz="1000" b="0" i="0" u="none" strike="noStrike" kern="1200" cap="none" spc="0" normalizeH="0" baseline="0" noProof="0">
                          <a:ln>
                            <a:noFill/>
                          </a:ln>
                          <a:solidFill>
                            <a:prstClr val="black"/>
                          </a:solidFill>
                          <a:effectLst/>
                          <a:uLnTx/>
                          <a:uFillTx/>
                          <a:latin typeface="+mn-lt"/>
                          <a:ea typeface="+mn-ea"/>
                          <a:cs typeface="+mn-cs"/>
                        </a:rPr>
                        <a:t>http://spr.ly/KolElDoniaService
</a:t>
                      </a:r>
                      <a:r>
                        <a:rPr kumimoji="0" lang="ar-AE" sz="1000" b="0" i="0" u="none" strike="noStrike" kern="1200" cap="none" spc="0" normalizeH="0" baseline="0" noProof="0">
                          <a:ln>
                            <a:noFill/>
                          </a:ln>
                          <a:solidFill>
                            <a:prstClr val="black"/>
                          </a:solidFill>
                          <a:effectLst/>
                          <a:uLnTx/>
                          <a:uFillTx/>
                          <a:latin typeface="+mn-lt"/>
                          <a:ea typeface="+mn-ea"/>
                          <a:cs typeface="+mn-cs"/>
                        </a:rPr>
                        <a:t>تطبق الشروط والأحكام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https://scontent.xx.fbcdn.net/v/t1.0-9/p720x720/62016087_10156899035249667_1496252059148615680_o.jpg?_nc_cat=100&amp;_nc_ht=scontent.xx&amp;oh=af35ec48fc9ee20a9d41210f3610ad45&amp;oe=5D99E44C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08671463"/>
                  </a:ext>
                </a:extLst>
              </a:tr>
            </a:tbl>
          </a:graphicData>
        </a:graphic>
      </p:graphicFrame>
      <p:sp>
        <p:nvSpPr>
          <p:cNvPr id="4" name="Text Placeholder 3">
            <a:extLst>
              <a:ext uri="{FF2B5EF4-FFF2-40B4-BE49-F238E27FC236}">
                <a16:creationId xmlns:a16="http://schemas.microsoft.com/office/drawing/2014/main" id="{1C55802C-F8F4-4A1A-AF26-4437034AAFC3}"/>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328837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7F44C-61D6-4115-8525-DFD196A45F46}"/>
              </a:ext>
            </a:extLst>
          </p:cNvPr>
          <p:cNvSpPr>
            <a:spLocks noGrp="1"/>
          </p:cNvSpPr>
          <p:nvPr>
            <p:ph type="title"/>
          </p:nvPr>
        </p:nvSpPr>
        <p:spPr/>
        <p:txBody>
          <a:bodyPr/>
          <a:lstStyle/>
          <a:p>
            <a:r>
              <a:rPr lang="en-US"/>
              <a:t>Facebook Own Posts Table | OrangeEgypt - 17 of 24</a:t>
            </a:r>
          </a:p>
        </p:txBody>
      </p:sp>
      <p:graphicFrame>
        <p:nvGraphicFramePr>
          <p:cNvPr id="5" name="Table Placeholder 4">
            <a:extLst>
              <a:ext uri="{FF2B5EF4-FFF2-40B4-BE49-F238E27FC236}">
                <a16:creationId xmlns:a16="http://schemas.microsoft.com/office/drawing/2014/main" id="{ABA79EDA-C5B6-4967-8429-88709FBEF2EF}"/>
              </a:ext>
            </a:extLst>
          </p:cNvPr>
          <p:cNvGraphicFramePr>
            <a:graphicFrameLocks noGrp="1"/>
          </p:cNvGraphicFramePr>
          <p:nvPr>
            <p:ph type="tbl" sz="quarter" idx="13"/>
            <p:extLst>
              <p:ext uri="{D42A27DB-BD31-4B8C-83A1-F6EECF244321}">
                <p14:modId xmlns:p14="http://schemas.microsoft.com/office/powerpoint/2010/main" val="3981068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35721358"/>
                    </a:ext>
                  </a:extLst>
                </a:gridCol>
                <a:gridCol w="905256">
                  <a:extLst>
                    <a:ext uri="{9D8B030D-6E8A-4147-A177-3AD203B41FA5}">
                      <a16:colId xmlns:a16="http://schemas.microsoft.com/office/drawing/2014/main" val="1219293484"/>
                    </a:ext>
                  </a:extLst>
                </a:gridCol>
                <a:gridCol w="658368">
                  <a:extLst>
                    <a:ext uri="{9D8B030D-6E8A-4147-A177-3AD203B41FA5}">
                      <a16:colId xmlns:a16="http://schemas.microsoft.com/office/drawing/2014/main" val="43972606"/>
                    </a:ext>
                  </a:extLst>
                </a:gridCol>
                <a:gridCol w="329184">
                  <a:extLst>
                    <a:ext uri="{9D8B030D-6E8A-4147-A177-3AD203B41FA5}">
                      <a16:colId xmlns:a16="http://schemas.microsoft.com/office/drawing/2014/main" val="1691379954"/>
                    </a:ext>
                  </a:extLst>
                </a:gridCol>
                <a:gridCol w="329184">
                  <a:extLst>
                    <a:ext uri="{9D8B030D-6E8A-4147-A177-3AD203B41FA5}">
                      <a16:colId xmlns:a16="http://schemas.microsoft.com/office/drawing/2014/main" val="1700691523"/>
                    </a:ext>
                  </a:extLst>
                </a:gridCol>
                <a:gridCol w="329184">
                  <a:extLst>
                    <a:ext uri="{9D8B030D-6E8A-4147-A177-3AD203B41FA5}">
                      <a16:colId xmlns:a16="http://schemas.microsoft.com/office/drawing/2014/main" val="4189223877"/>
                    </a:ext>
                  </a:extLst>
                </a:gridCol>
                <a:gridCol w="329184">
                  <a:extLst>
                    <a:ext uri="{9D8B030D-6E8A-4147-A177-3AD203B41FA5}">
                      <a16:colId xmlns:a16="http://schemas.microsoft.com/office/drawing/2014/main" val="4172008827"/>
                    </a:ext>
                  </a:extLst>
                </a:gridCol>
                <a:gridCol w="329184">
                  <a:extLst>
                    <a:ext uri="{9D8B030D-6E8A-4147-A177-3AD203B41FA5}">
                      <a16:colId xmlns:a16="http://schemas.microsoft.com/office/drawing/2014/main" val="512815748"/>
                    </a:ext>
                  </a:extLst>
                </a:gridCol>
                <a:gridCol w="329184">
                  <a:extLst>
                    <a:ext uri="{9D8B030D-6E8A-4147-A177-3AD203B41FA5}">
                      <a16:colId xmlns:a16="http://schemas.microsoft.com/office/drawing/2014/main" val="584467353"/>
                    </a:ext>
                  </a:extLst>
                </a:gridCol>
                <a:gridCol w="329184">
                  <a:extLst>
                    <a:ext uri="{9D8B030D-6E8A-4147-A177-3AD203B41FA5}">
                      <a16:colId xmlns:a16="http://schemas.microsoft.com/office/drawing/2014/main" val="1985697931"/>
                    </a:ext>
                  </a:extLst>
                </a:gridCol>
                <a:gridCol w="329184">
                  <a:extLst>
                    <a:ext uri="{9D8B030D-6E8A-4147-A177-3AD203B41FA5}">
                      <a16:colId xmlns:a16="http://schemas.microsoft.com/office/drawing/2014/main" val="1411618005"/>
                    </a:ext>
                  </a:extLst>
                </a:gridCol>
                <a:gridCol w="329184">
                  <a:extLst>
                    <a:ext uri="{9D8B030D-6E8A-4147-A177-3AD203B41FA5}">
                      <a16:colId xmlns:a16="http://schemas.microsoft.com/office/drawing/2014/main" val="2286640774"/>
                    </a:ext>
                  </a:extLst>
                </a:gridCol>
                <a:gridCol w="329184">
                  <a:extLst>
                    <a:ext uri="{9D8B030D-6E8A-4147-A177-3AD203B41FA5}">
                      <a16:colId xmlns:a16="http://schemas.microsoft.com/office/drawing/2014/main" val="2989581820"/>
                    </a:ext>
                  </a:extLst>
                </a:gridCol>
                <a:gridCol w="329184">
                  <a:extLst>
                    <a:ext uri="{9D8B030D-6E8A-4147-A177-3AD203B41FA5}">
                      <a16:colId xmlns:a16="http://schemas.microsoft.com/office/drawing/2014/main" val="326495447"/>
                    </a:ext>
                  </a:extLst>
                </a:gridCol>
                <a:gridCol w="329184">
                  <a:extLst>
                    <a:ext uri="{9D8B030D-6E8A-4147-A177-3AD203B41FA5}">
                      <a16:colId xmlns:a16="http://schemas.microsoft.com/office/drawing/2014/main" val="827155511"/>
                    </a:ext>
                  </a:extLst>
                </a:gridCol>
                <a:gridCol w="329184">
                  <a:extLst>
                    <a:ext uri="{9D8B030D-6E8A-4147-A177-3AD203B41FA5}">
                      <a16:colId xmlns:a16="http://schemas.microsoft.com/office/drawing/2014/main" val="2593264852"/>
                    </a:ext>
                  </a:extLst>
                </a:gridCol>
                <a:gridCol w="329184">
                  <a:extLst>
                    <a:ext uri="{9D8B030D-6E8A-4147-A177-3AD203B41FA5}">
                      <a16:colId xmlns:a16="http://schemas.microsoft.com/office/drawing/2014/main" val="4049259473"/>
                    </a:ext>
                  </a:extLst>
                </a:gridCol>
                <a:gridCol w="329184">
                  <a:extLst>
                    <a:ext uri="{9D8B030D-6E8A-4147-A177-3AD203B41FA5}">
                      <a16:colId xmlns:a16="http://schemas.microsoft.com/office/drawing/2014/main" val="171833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487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 Egypt - 2019-05-31 16:03:19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شكرا لكل اللي اتبرع بشحنة من كارت العزومة... بدوسة منكم من على </a:t>
                      </a:r>
                      <a:r>
                        <a:rPr kumimoji="0" lang="en-US" sz="1000" b="0" i="0" u="none" strike="noStrike" kern="1200" cap="none" spc="0" normalizeH="0" baseline="0" noProof="0">
                          <a:ln>
                            <a:noFill/>
                          </a:ln>
                          <a:solidFill>
                            <a:prstClr val="black"/>
                          </a:solidFill>
                          <a:effectLst/>
                          <a:uLnTx/>
                          <a:uFillTx/>
                          <a:latin typeface="+mn-lt"/>
                          <a:ea typeface="+mn-ea"/>
                          <a:cs typeface="+mn-cs"/>
                        </a:rPr>
                        <a:t>Ana Vodafone </a:t>
                      </a:r>
                      <a:r>
                        <a:rPr kumimoji="0" lang="ar-AE" sz="1000" b="0" i="0" u="none" strike="noStrike" kern="1200" cap="none" spc="0" normalizeH="0" baseline="0" noProof="0">
                          <a:ln>
                            <a:noFill/>
                          </a:ln>
                          <a:solidFill>
                            <a:prstClr val="black"/>
                          </a:solidFill>
                          <a:effectLst/>
                          <a:uLnTx/>
                          <a:uFillTx/>
                          <a:latin typeface="+mn-lt"/>
                          <a:ea typeface="+mn-ea"/>
                          <a:cs typeface="+mn-cs"/>
                        </a:rPr>
                        <a:t>عملنا عزومات الخير وفطرنا الاف الصائمين بالتعاون مع بنك الطعام فى محافظات كتير.
جمع حبايبك يلا نبقى قريبين
#جمع_حبايبك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https://scontent.xx.fbcdn.net/v/t15.5256-10/s720x720/60262521_2188975067859277_2458234247081623552_n.jpg?_nc_cat=1&amp;_nc_ht=scontent.xx&amp;oh=2205b6e8055864ee06c1e4d351915860&amp;oe=5D87ECD2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34147462"/>
                  </a:ext>
                </a:extLst>
              </a:tr>
            </a:tbl>
          </a:graphicData>
        </a:graphic>
      </p:graphicFrame>
      <p:sp>
        <p:nvSpPr>
          <p:cNvPr id="4" name="Text Placeholder 3">
            <a:extLst>
              <a:ext uri="{FF2B5EF4-FFF2-40B4-BE49-F238E27FC236}">
                <a16:creationId xmlns:a16="http://schemas.microsoft.com/office/drawing/2014/main" id="{2BC9622C-5FD8-474E-A436-4D45A86E5BBA}"/>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3474714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A4D3E-A42B-4314-9083-269140F40C54}"/>
              </a:ext>
            </a:extLst>
          </p:cNvPr>
          <p:cNvSpPr>
            <a:spLocks noGrp="1"/>
          </p:cNvSpPr>
          <p:nvPr>
            <p:ph type="title"/>
          </p:nvPr>
        </p:nvSpPr>
        <p:spPr/>
        <p:txBody>
          <a:bodyPr/>
          <a:lstStyle/>
          <a:p>
            <a:r>
              <a:rPr lang="en-US"/>
              <a:t>Facebook Own Posts Table | OrangeEgypt - 18 of 24</a:t>
            </a:r>
          </a:p>
        </p:txBody>
      </p:sp>
      <p:graphicFrame>
        <p:nvGraphicFramePr>
          <p:cNvPr id="5" name="Table Placeholder 4">
            <a:extLst>
              <a:ext uri="{FF2B5EF4-FFF2-40B4-BE49-F238E27FC236}">
                <a16:creationId xmlns:a16="http://schemas.microsoft.com/office/drawing/2014/main" id="{91D5A251-8E00-4E59-91CE-6E3001A26EF5}"/>
              </a:ext>
            </a:extLst>
          </p:cNvPr>
          <p:cNvGraphicFramePr>
            <a:graphicFrameLocks noGrp="1"/>
          </p:cNvGraphicFramePr>
          <p:nvPr>
            <p:ph type="tbl" sz="quarter" idx="13"/>
            <p:extLst>
              <p:ext uri="{D42A27DB-BD31-4B8C-83A1-F6EECF244321}">
                <p14:modId xmlns:p14="http://schemas.microsoft.com/office/powerpoint/2010/main" val="143539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06225364"/>
                    </a:ext>
                  </a:extLst>
                </a:gridCol>
                <a:gridCol w="905256">
                  <a:extLst>
                    <a:ext uri="{9D8B030D-6E8A-4147-A177-3AD203B41FA5}">
                      <a16:colId xmlns:a16="http://schemas.microsoft.com/office/drawing/2014/main" val="1023703780"/>
                    </a:ext>
                  </a:extLst>
                </a:gridCol>
                <a:gridCol w="658368">
                  <a:extLst>
                    <a:ext uri="{9D8B030D-6E8A-4147-A177-3AD203B41FA5}">
                      <a16:colId xmlns:a16="http://schemas.microsoft.com/office/drawing/2014/main" val="1435145565"/>
                    </a:ext>
                  </a:extLst>
                </a:gridCol>
                <a:gridCol w="329184">
                  <a:extLst>
                    <a:ext uri="{9D8B030D-6E8A-4147-A177-3AD203B41FA5}">
                      <a16:colId xmlns:a16="http://schemas.microsoft.com/office/drawing/2014/main" val="3853863556"/>
                    </a:ext>
                  </a:extLst>
                </a:gridCol>
                <a:gridCol w="329184">
                  <a:extLst>
                    <a:ext uri="{9D8B030D-6E8A-4147-A177-3AD203B41FA5}">
                      <a16:colId xmlns:a16="http://schemas.microsoft.com/office/drawing/2014/main" val="3708109030"/>
                    </a:ext>
                  </a:extLst>
                </a:gridCol>
                <a:gridCol w="329184">
                  <a:extLst>
                    <a:ext uri="{9D8B030D-6E8A-4147-A177-3AD203B41FA5}">
                      <a16:colId xmlns:a16="http://schemas.microsoft.com/office/drawing/2014/main" val="3409286944"/>
                    </a:ext>
                  </a:extLst>
                </a:gridCol>
                <a:gridCol w="329184">
                  <a:extLst>
                    <a:ext uri="{9D8B030D-6E8A-4147-A177-3AD203B41FA5}">
                      <a16:colId xmlns:a16="http://schemas.microsoft.com/office/drawing/2014/main" val="3499539655"/>
                    </a:ext>
                  </a:extLst>
                </a:gridCol>
                <a:gridCol w="329184">
                  <a:extLst>
                    <a:ext uri="{9D8B030D-6E8A-4147-A177-3AD203B41FA5}">
                      <a16:colId xmlns:a16="http://schemas.microsoft.com/office/drawing/2014/main" val="3289693310"/>
                    </a:ext>
                  </a:extLst>
                </a:gridCol>
                <a:gridCol w="329184">
                  <a:extLst>
                    <a:ext uri="{9D8B030D-6E8A-4147-A177-3AD203B41FA5}">
                      <a16:colId xmlns:a16="http://schemas.microsoft.com/office/drawing/2014/main" val="1988947300"/>
                    </a:ext>
                  </a:extLst>
                </a:gridCol>
                <a:gridCol w="329184">
                  <a:extLst>
                    <a:ext uri="{9D8B030D-6E8A-4147-A177-3AD203B41FA5}">
                      <a16:colId xmlns:a16="http://schemas.microsoft.com/office/drawing/2014/main" val="2537551261"/>
                    </a:ext>
                  </a:extLst>
                </a:gridCol>
                <a:gridCol w="329184">
                  <a:extLst>
                    <a:ext uri="{9D8B030D-6E8A-4147-A177-3AD203B41FA5}">
                      <a16:colId xmlns:a16="http://schemas.microsoft.com/office/drawing/2014/main" val="1539673592"/>
                    </a:ext>
                  </a:extLst>
                </a:gridCol>
                <a:gridCol w="329184">
                  <a:extLst>
                    <a:ext uri="{9D8B030D-6E8A-4147-A177-3AD203B41FA5}">
                      <a16:colId xmlns:a16="http://schemas.microsoft.com/office/drawing/2014/main" val="52084127"/>
                    </a:ext>
                  </a:extLst>
                </a:gridCol>
                <a:gridCol w="329184">
                  <a:extLst>
                    <a:ext uri="{9D8B030D-6E8A-4147-A177-3AD203B41FA5}">
                      <a16:colId xmlns:a16="http://schemas.microsoft.com/office/drawing/2014/main" val="2568821639"/>
                    </a:ext>
                  </a:extLst>
                </a:gridCol>
                <a:gridCol w="329184">
                  <a:extLst>
                    <a:ext uri="{9D8B030D-6E8A-4147-A177-3AD203B41FA5}">
                      <a16:colId xmlns:a16="http://schemas.microsoft.com/office/drawing/2014/main" val="329003209"/>
                    </a:ext>
                  </a:extLst>
                </a:gridCol>
                <a:gridCol w="329184">
                  <a:extLst>
                    <a:ext uri="{9D8B030D-6E8A-4147-A177-3AD203B41FA5}">
                      <a16:colId xmlns:a16="http://schemas.microsoft.com/office/drawing/2014/main" val="416097849"/>
                    </a:ext>
                  </a:extLst>
                </a:gridCol>
                <a:gridCol w="329184">
                  <a:extLst>
                    <a:ext uri="{9D8B030D-6E8A-4147-A177-3AD203B41FA5}">
                      <a16:colId xmlns:a16="http://schemas.microsoft.com/office/drawing/2014/main" val="1804712036"/>
                    </a:ext>
                  </a:extLst>
                </a:gridCol>
                <a:gridCol w="329184">
                  <a:extLst>
                    <a:ext uri="{9D8B030D-6E8A-4147-A177-3AD203B41FA5}">
                      <a16:colId xmlns:a16="http://schemas.microsoft.com/office/drawing/2014/main" val="1695990650"/>
                    </a:ext>
                  </a:extLst>
                </a:gridCol>
                <a:gridCol w="329184">
                  <a:extLst>
                    <a:ext uri="{9D8B030D-6E8A-4147-A177-3AD203B41FA5}">
                      <a16:colId xmlns:a16="http://schemas.microsoft.com/office/drawing/2014/main" val="3905670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779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Etisalat Misr - 2019-05-31 15:59:50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اتصالات_أقوى_شبكة_في_مصر 
اتبرع في شهر الخير بكل سهولة مع اتصالات كاش
كل تبرع تعمله لصالح مصر الخير عن طريق محفظة اتصالات كاش إحنا كمان هنتبرع بنفس القيمة معاك والخير يبقى خيرين
اتبرع بإفطار مسافر 15 جنيه، إفطار صائم 50 جنيه أو كرتونة رمضان 250 جنيه
للتبرع اطلب #777* أو نزل تطبيق </a:t>
                      </a:r>
                      <a:r>
                        <a:rPr kumimoji="0" lang="en-US" sz="1000" b="0" i="0" u="none" strike="noStrike" kern="1200" cap="none" spc="0" normalizeH="0" baseline="0" noProof="0">
                          <a:ln>
                            <a:noFill/>
                          </a:ln>
                          <a:solidFill>
                            <a:prstClr val="black"/>
                          </a:solidFill>
                          <a:effectLst/>
                          <a:uLnTx/>
                          <a:uFillTx/>
                          <a:latin typeface="+mn-lt"/>
                          <a:ea typeface="+mn-ea"/>
                          <a:cs typeface="+mn-cs"/>
                        </a:rPr>
                        <a:t>Etisalat Cash
</a:t>
                      </a:r>
                      <a:r>
                        <a:rPr kumimoji="0" lang="ar-AE" sz="1000" b="0" i="0" u="none" strike="noStrike" kern="1200" cap="none" spc="0" normalizeH="0" baseline="0" noProof="0">
                          <a:ln>
                            <a:noFill/>
                          </a:ln>
                          <a:solidFill>
                            <a:prstClr val="black"/>
                          </a:solidFill>
                          <a:effectLst/>
                          <a:uLnTx/>
                          <a:uFillTx/>
                          <a:latin typeface="+mn-lt"/>
                          <a:ea typeface="+mn-ea"/>
                          <a:cs typeface="+mn-cs"/>
                        </a:rPr>
                        <a:t>اتصالات كاش .. محفظتك على تليفونك 
‏</a:t>
                      </a:r>
                      <a:r>
                        <a:rPr kumimoji="0" lang="en-US" sz="1000" b="0" i="0" u="none" strike="noStrike" kern="1200" cap="none" spc="0" normalizeH="0" baseline="0" noProof="0">
                          <a:ln>
                            <a:noFill/>
                          </a:ln>
                          <a:solidFill>
                            <a:prstClr val="black"/>
                          </a:solidFill>
                          <a:effectLst/>
                          <a:uLnTx/>
                          <a:uFillTx/>
                          <a:latin typeface="+mn-lt"/>
                          <a:ea typeface="+mn-ea"/>
                          <a:cs typeface="+mn-cs"/>
                        </a:rPr>
                        <a:t>iOS:
‏https://spr.ly/6189EeDRT
‏Android:
‏https://spr.ly/6180EeDRp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https://scontent.xx.fbcdn.net/v/t1.0-9/s720x720/61518373_10156898807309667_334748342300966912_o.jpg?_nc_cat=108&amp;_nc_ht=scontent.xx&amp;oh=82cd5392c014c901587461eb02cae075&amp;oe=5D881991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88120474"/>
                  </a:ext>
                </a:extLst>
              </a:tr>
            </a:tbl>
          </a:graphicData>
        </a:graphic>
      </p:graphicFrame>
      <p:sp>
        <p:nvSpPr>
          <p:cNvPr id="4" name="Text Placeholder 3">
            <a:extLst>
              <a:ext uri="{FF2B5EF4-FFF2-40B4-BE49-F238E27FC236}">
                <a16:creationId xmlns:a16="http://schemas.microsoft.com/office/drawing/2014/main" id="{ACDB7CD4-B23C-4083-AF9C-FDCDEFA9C3B6}"/>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1948343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1E4D3-9B2A-4733-AFFD-C44226F16D80}"/>
              </a:ext>
            </a:extLst>
          </p:cNvPr>
          <p:cNvSpPr>
            <a:spLocks noGrp="1"/>
          </p:cNvSpPr>
          <p:nvPr>
            <p:ph type="title"/>
          </p:nvPr>
        </p:nvSpPr>
        <p:spPr/>
        <p:txBody>
          <a:bodyPr/>
          <a:lstStyle/>
          <a:p>
            <a:r>
              <a:rPr lang="en-US"/>
              <a:t>Facebook Own Posts Table | OrangeEgypt - 19 of 24</a:t>
            </a:r>
          </a:p>
        </p:txBody>
      </p:sp>
      <p:graphicFrame>
        <p:nvGraphicFramePr>
          <p:cNvPr id="5" name="Table Placeholder 4">
            <a:extLst>
              <a:ext uri="{FF2B5EF4-FFF2-40B4-BE49-F238E27FC236}">
                <a16:creationId xmlns:a16="http://schemas.microsoft.com/office/drawing/2014/main" id="{C0BF9576-0A51-4C9E-8662-105377F436F0}"/>
              </a:ext>
            </a:extLst>
          </p:cNvPr>
          <p:cNvGraphicFramePr>
            <a:graphicFrameLocks noGrp="1"/>
          </p:cNvGraphicFramePr>
          <p:nvPr>
            <p:ph type="tbl" sz="quarter" idx="13"/>
            <p:extLst>
              <p:ext uri="{D42A27DB-BD31-4B8C-83A1-F6EECF244321}">
                <p14:modId xmlns:p14="http://schemas.microsoft.com/office/powerpoint/2010/main" val="752043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72371379"/>
                    </a:ext>
                  </a:extLst>
                </a:gridCol>
                <a:gridCol w="905256">
                  <a:extLst>
                    <a:ext uri="{9D8B030D-6E8A-4147-A177-3AD203B41FA5}">
                      <a16:colId xmlns:a16="http://schemas.microsoft.com/office/drawing/2014/main" val="586579173"/>
                    </a:ext>
                  </a:extLst>
                </a:gridCol>
                <a:gridCol w="658368">
                  <a:extLst>
                    <a:ext uri="{9D8B030D-6E8A-4147-A177-3AD203B41FA5}">
                      <a16:colId xmlns:a16="http://schemas.microsoft.com/office/drawing/2014/main" val="2340171560"/>
                    </a:ext>
                  </a:extLst>
                </a:gridCol>
                <a:gridCol w="329184">
                  <a:extLst>
                    <a:ext uri="{9D8B030D-6E8A-4147-A177-3AD203B41FA5}">
                      <a16:colId xmlns:a16="http://schemas.microsoft.com/office/drawing/2014/main" val="2305847002"/>
                    </a:ext>
                  </a:extLst>
                </a:gridCol>
                <a:gridCol w="329184">
                  <a:extLst>
                    <a:ext uri="{9D8B030D-6E8A-4147-A177-3AD203B41FA5}">
                      <a16:colId xmlns:a16="http://schemas.microsoft.com/office/drawing/2014/main" val="1916913741"/>
                    </a:ext>
                  </a:extLst>
                </a:gridCol>
                <a:gridCol w="329184">
                  <a:extLst>
                    <a:ext uri="{9D8B030D-6E8A-4147-A177-3AD203B41FA5}">
                      <a16:colId xmlns:a16="http://schemas.microsoft.com/office/drawing/2014/main" val="782829473"/>
                    </a:ext>
                  </a:extLst>
                </a:gridCol>
                <a:gridCol w="329184">
                  <a:extLst>
                    <a:ext uri="{9D8B030D-6E8A-4147-A177-3AD203B41FA5}">
                      <a16:colId xmlns:a16="http://schemas.microsoft.com/office/drawing/2014/main" val="3459641827"/>
                    </a:ext>
                  </a:extLst>
                </a:gridCol>
                <a:gridCol w="329184">
                  <a:extLst>
                    <a:ext uri="{9D8B030D-6E8A-4147-A177-3AD203B41FA5}">
                      <a16:colId xmlns:a16="http://schemas.microsoft.com/office/drawing/2014/main" val="1842837969"/>
                    </a:ext>
                  </a:extLst>
                </a:gridCol>
                <a:gridCol w="329184">
                  <a:extLst>
                    <a:ext uri="{9D8B030D-6E8A-4147-A177-3AD203B41FA5}">
                      <a16:colId xmlns:a16="http://schemas.microsoft.com/office/drawing/2014/main" val="362078940"/>
                    </a:ext>
                  </a:extLst>
                </a:gridCol>
                <a:gridCol w="329184">
                  <a:extLst>
                    <a:ext uri="{9D8B030D-6E8A-4147-A177-3AD203B41FA5}">
                      <a16:colId xmlns:a16="http://schemas.microsoft.com/office/drawing/2014/main" val="3004662826"/>
                    </a:ext>
                  </a:extLst>
                </a:gridCol>
                <a:gridCol w="329184">
                  <a:extLst>
                    <a:ext uri="{9D8B030D-6E8A-4147-A177-3AD203B41FA5}">
                      <a16:colId xmlns:a16="http://schemas.microsoft.com/office/drawing/2014/main" val="22180263"/>
                    </a:ext>
                  </a:extLst>
                </a:gridCol>
                <a:gridCol w="329184">
                  <a:extLst>
                    <a:ext uri="{9D8B030D-6E8A-4147-A177-3AD203B41FA5}">
                      <a16:colId xmlns:a16="http://schemas.microsoft.com/office/drawing/2014/main" val="926935034"/>
                    </a:ext>
                  </a:extLst>
                </a:gridCol>
                <a:gridCol w="329184">
                  <a:extLst>
                    <a:ext uri="{9D8B030D-6E8A-4147-A177-3AD203B41FA5}">
                      <a16:colId xmlns:a16="http://schemas.microsoft.com/office/drawing/2014/main" val="3992387910"/>
                    </a:ext>
                  </a:extLst>
                </a:gridCol>
                <a:gridCol w="329184">
                  <a:extLst>
                    <a:ext uri="{9D8B030D-6E8A-4147-A177-3AD203B41FA5}">
                      <a16:colId xmlns:a16="http://schemas.microsoft.com/office/drawing/2014/main" val="1747460404"/>
                    </a:ext>
                  </a:extLst>
                </a:gridCol>
                <a:gridCol w="329184">
                  <a:extLst>
                    <a:ext uri="{9D8B030D-6E8A-4147-A177-3AD203B41FA5}">
                      <a16:colId xmlns:a16="http://schemas.microsoft.com/office/drawing/2014/main" val="897030031"/>
                    </a:ext>
                  </a:extLst>
                </a:gridCol>
                <a:gridCol w="329184">
                  <a:extLst>
                    <a:ext uri="{9D8B030D-6E8A-4147-A177-3AD203B41FA5}">
                      <a16:colId xmlns:a16="http://schemas.microsoft.com/office/drawing/2014/main" val="129817029"/>
                    </a:ext>
                  </a:extLst>
                </a:gridCol>
                <a:gridCol w="329184">
                  <a:extLst>
                    <a:ext uri="{9D8B030D-6E8A-4147-A177-3AD203B41FA5}">
                      <a16:colId xmlns:a16="http://schemas.microsoft.com/office/drawing/2014/main" val="549343745"/>
                    </a:ext>
                  </a:extLst>
                </a:gridCol>
                <a:gridCol w="329184">
                  <a:extLst>
                    <a:ext uri="{9D8B030D-6E8A-4147-A177-3AD203B41FA5}">
                      <a16:colId xmlns:a16="http://schemas.microsoft.com/office/drawing/2014/main" val="1660754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33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Telecom Egypt - 2019-05-31 15:15:00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شهر سوشيال ميديا ببلاش مع باقة </a:t>
                      </a:r>
                      <a:r>
                        <a:rPr kumimoji="0" lang="en-US" sz="1000" b="0" i="0" u="none" strike="noStrike" kern="1200" cap="none" spc="0" normalizeH="0" baseline="0" noProof="0">
                          <a:ln>
                            <a:noFill/>
                          </a:ln>
                          <a:solidFill>
                            <a:prstClr val="black"/>
                          </a:solidFill>
                          <a:effectLst/>
                          <a:uLnTx/>
                          <a:uFillTx/>
                          <a:latin typeface="+mn-lt"/>
                          <a:ea typeface="+mn-ea"/>
                          <a:cs typeface="+mn-cs"/>
                        </a:rPr>
                        <a:t>X </a:t>
                      </a:r>
                      <a:r>
                        <a:rPr kumimoji="0" lang="ar-AE" sz="1000" b="0" i="0" u="none" strike="noStrike" kern="1200" cap="none" spc="0" normalizeH="0" baseline="0" noProof="0">
                          <a:ln>
                            <a:noFill/>
                          </a:ln>
                          <a:solidFill>
                            <a:prstClr val="black"/>
                          </a:solidFill>
                          <a:effectLst/>
                          <a:uLnTx/>
                          <a:uFillTx/>
                          <a:latin typeface="+mn-lt"/>
                          <a:ea typeface="+mn-ea"/>
                          <a:cs typeface="+mn-cs"/>
                        </a:rPr>
                        <a:t>من #</a:t>
                      </a:r>
                      <a:r>
                        <a:rPr kumimoji="0" lang="en-US" sz="1000" b="0" i="0" u="none" strike="noStrike" kern="1200" cap="none" spc="0" normalizeH="0" baseline="0" noProof="0">
                          <a:ln>
                            <a:noFill/>
                          </a:ln>
                          <a:solidFill>
                            <a:prstClr val="black"/>
                          </a:solidFill>
                          <a:effectLst/>
                          <a:uLnTx/>
                          <a:uFillTx/>
                          <a:latin typeface="+mn-lt"/>
                          <a:ea typeface="+mn-ea"/>
                          <a:cs typeface="+mn-cs"/>
                        </a:rPr>
                        <a:t>WE </a:t>
                      </a:r>
                      <a:r>
                        <a:rPr kumimoji="0" lang="ar-AE" sz="1000" b="0" i="0" u="none" strike="noStrike" kern="1200" cap="none" spc="0" normalizeH="0" baseline="0" noProof="0">
                          <a:ln>
                            <a:noFill/>
                          </a:ln>
                          <a:solidFill>
                            <a:prstClr val="black"/>
                          </a:solidFill>
                          <a:effectLst/>
                          <a:uLnTx/>
                          <a:uFillTx/>
                          <a:latin typeface="+mn-lt"/>
                          <a:ea typeface="+mn-ea"/>
                          <a:cs typeface="+mn-cs"/>
                        </a:rPr>
                        <a:t>لما تشتري خط أهلاوي أو تظبيط أو كنترول أو خط داتا
اعرف اكتر: </a:t>
                      </a:r>
                      <a:r>
                        <a:rPr kumimoji="0" lang="en-US" sz="1000" b="0" i="0" u="none" strike="noStrike" kern="1200" cap="none" spc="0" normalizeH="0" baseline="0" noProof="0">
                          <a:ln>
                            <a:noFill/>
                          </a:ln>
                          <a:solidFill>
                            <a:prstClr val="black"/>
                          </a:solidFill>
                          <a:effectLst/>
                          <a:uLnTx/>
                          <a:uFillTx/>
                          <a:latin typeface="+mn-lt"/>
                          <a:ea typeface="+mn-ea"/>
                          <a:cs typeface="+mn-cs"/>
                        </a:rPr>
                        <a:t>http://bit.ly/2YbXgSA
#</a:t>
                      </a:r>
                      <a:r>
                        <a:rPr kumimoji="0" lang="ar-AE" sz="1000" b="0" i="0" u="none" strike="noStrike" kern="1200" cap="none" spc="0" normalizeH="0" baseline="0" noProof="0">
                          <a:ln>
                            <a:noFill/>
                          </a:ln>
                          <a:solidFill>
                            <a:prstClr val="black"/>
                          </a:solidFill>
                          <a:effectLst/>
                          <a:uLnTx/>
                          <a:uFillTx/>
                          <a:latin typeface="+mn-lt"/>
                          <a:ea typeface="+mn-ea"/>
                          <a:cs typeface="+mn-cs"/>
                        </a:rPr>
                        <a:t>الباقة_ما_بتخلصش</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https://scontent.xx.fbcdn.net/v/t15.5256-10/s720x720/60352541_395344114391644_1011748931769466880_n.jpg?_nc_cat=110&amp;_nc_ht=scontent.xx&amp;oh=b784ae0a8d9f8e8f5d7c6ba5fbeb2037&amp;oe=5D92B3BF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75755040"/>
                  </a:ext>
                </a:extLst>
              </a:tr>
            </a:tbl>
          </a:graphicData>
        </a:graphic>
      </p:graphicFrame>
      <p:sp>
        <p:nvSpPr>
          <p:cNvPr id="4" name="Text Placeholder 3">
            <a:extLst>
              <a:ext uri="{FF2B5EF4-FFF2-40B4-BE49-F238E27FC236}">
                <a16:creationId xmlns:a16="http://schemas.microsoft.com/office/drawing/2014/main" id="{774C8B45-0B7B-416F-B694-AF5467D0F825}"/>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2958940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E6E7-6066-42DD-ADE8-F67036933891}"/>
              </a:ext>
            </a:extLst>
          </p:cNvPr>
          <p:cNvSpPr>
            <a:spLocks noGrp="1"/>
          </p:cNvSpPr>
          <p:nvPr>
            <p:ph type="title"/>
          </p:nvPr>
        </p:nvSpPr>
        <p:spPr/>
        <p:txBody>
          <a:bodyPr/>
          <a:lstStyle/>
          <a:p>
            <a:r>
              <a:rPr lang="en-US"/>
              <a:t>Facebook Own Posts Table | OrangeEgypt - 20 of 24</a:t>
            </a:r>
          </a:p>
        </p:txBody>
      </p:sp>
      <p:graphicFrame>
        <p:nvGraphicFramePr>
          <p:cNvPr id="5" name="Table Placeholder 4">
            <a:extLst>
              <a:ext uri="{FF2B5EF4-FFF2-40B4-BE49-F238E27FC236}">
                <a16:creationId xmlns:a16="http://schemas.microsoft.com/office/drawing/2014/main" id="{D87F0F4D-8518-4541-B8F0-5ADB92518BE6}"/>
              </a:ext>
            </a:extLst>
          </p:cNvPr>
          <p:cNvGraphicFramePr>
            <a:graphicFrameLocks noGrp="1"/>
          </p:cNvGraphicFramePr>
          <p:nvPr>
            <p:ph type="tbl" sz="quarter" idx="13"/>
            <p:extLst>
              <p:ext uri="{D42A27DB-BD31-4B8C-83A1-F6EECF244321}">
                <p14:modId xmlns:p14="http://schemas.microsoft.com/office/powerpoint/2010/main" val="263811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04577225"/>
                    </a:ext>
                  </a:extLst>
                </a:gridCol>
                <a:gridCol w="905256">
                  <a:extLst>
                    <a:ext uri="{9D8B030D-6E8A-4147-A177-3AD203B41FA5}">
                      <a16:colId xmlns:a16="http://schemas.microsoft.com/office/drawing/2014/main" val="3601757714"/>
                    </a:ext>
                  </a:extLst>
                </a:gridCol>
                <a:gridCol w="658368">
                  <a:extLst>
                    <a:ext uri="{9D8B030D-6E8A-4147-A177-3AD203B41FA5}">
                      <a16:colId xmlns:a16="http://schemas.microsoft.com/office/drawing/2014/main" val="1283168868"/>
                    </a:ext>
                  </a:extLst>
                </a:gridCol>
                <a:gridCol w="329184">
                  <a:extLst>
                    <a:ext uri="{9D8B030D-6E8A-4147-A177-3AD203B41FA5}">
                      <a16:colId xmlns:a16="http://schemas.microsoft.com/office/drawing/2014/main" val="3388643915"/>
                    </a:ext>
                  </a:extLst>
                </a:gridCol>
                <a:gridCol w="329184">
                  <a:extLst>
                    <a:ext uri="{9D8B030D-6E8A-4147-A177-3AD203B41FA5}">
                      <a16:colId xmlns:a16="http://schemas.microsoft.com/office/drawing/2014/main" val="1092415523"/>
                    </a:ext>
                  </a:extLst>
                </a:gridCol>
                <a:gridCol w="329184">
                  <a:extLst>
                    <a:ext uri="{9D8B030D-6E8A-4147-A177-3AD203B41FA5}">
                      <a16:colId xmlns:a16="http://schemas.microsoft.com/office/drawing/2014/main" val="3249489919"/>
                    </a:ext>
                  </a:extLst>
                </a:gridCol>
                <a:gridCol w="329184">
                  <a:extLst>
                    <a:ext uri="{9D8B030D-6E8A-4147-A177-3AD203B41FA5}">
                      <a16:colId xmlns:a16="http://schemas.microsoft.com/office/drawing/2014/main" val="3002330613"/>
                    </a:ext>
                  </a:extLst>
                </a:gridCol>
                <a:gridCol w="329184">
                  <a:extLst>
                    <a:ext uri="{9D8B030D-6E8A-4147-A177-3AD203B41FA5}">
                      <a16:colId xmlns:a16="http://schemas.microsoft.com/office/drawing/2014/main" val="2238259989"/>
                    </a:ext>
                  </a:extLst>
                </a:gridCol>
                <a:gridCol w="329184">
                  <a:extLst>
                    <a:ext uri="{9D8B030D-6E8A-4147-A177-3AD203B41FA5}">
                      <a16:colId xmlns:a16="http://schemas.microsoft.com/office/drawing/2014/main" val="3382593908"/>
                    </a:ext>
                  </a:extLst>
                </a:gridCol>
                <a:gridCol w="329184">
                  <a:extLst>
                    <a:ext uri="{9D8B030D-6E8A-4147-A177-3AD203B41FA5}">
                      <a16:colId xmlns:a16="http://schemas.microsoft.com/office/drawing/2014/main" val="416222382"/>
                    </a:ext>
                  </a:extLst>
                </a:gridCol>
                <a:gridCol w="329184">
                  <a:extLst>
                    <a:ext uri="{9D8B030D-6E8A-4147-A177-3AD203B41FA5}">
                      <a16:colId xmlns:a16="http://schemas.microsoft.com/office/drawing/2014/main" val="2371267760"/>
                    </a:ext>
                  </a:extLst>
                </a:gridCol>
                <a:gridCol w="329184">
                  <a:extLst>
                    <a:ext uri="{9D8B030D-6E8A-4147-A177-3AD203B41FA5}">
                      <a16:colId xmlns:a16="http://schemas.microsoft.com/office/drawing/2014/main" val="1298609795"/>
                    </a:ext>
                  </a:extLst>
                </a:gridCol>
                <a:gridCol w="329184">
                  <a:extLst>
                    <a:ext uri="{9D8B030D-6E8A-4147-A177-3AD203B41FA5}">
                      <a16:colId xmlns:a16="http://schemas.microsoft.com/office/drawing/2014/main" val="3668160441"/>
                    </a:ext>
                  </a:extLst>
                </a:gridCol>
                <a:gridCol w="329184">
                  <a:extLst>
                    <a:ext uri="{9D8B030D-6E8A-4147-A177-3AD203B41FA5}">
                      <a16:colId xmlns:a16="http://schemas.microsoft.com/office/drawing/2014/main" val="3627174391"/>
                    </a:ext>
                  </a:extLst>
                </a:gridCol>
                <a:gridCol w="329184">
                  <a:extLst>
                    <a:ext uri="{9D8B030D-6E8A-4147-A177-3AD203B41FA5}">
                      <a16:colId xmlns:a16="http://schemas.microsoft.com/office/drawing/2014/main" val="3189500216"/>
                    </a:ext>
                  </a:extLst>
                </a:gridCol>
                <a:gridCol w="329184">
                  <a:extLst>
                    <a:ext uri="{9D8B030D-6E8A-4147-A177-3AD203B41FA5}">
                      <a16:colId xmlns:a16="http://schemas.microsoft.com/office/drawing/2014/main" val="1599554199"/>
                    </a:ext>
                  </a:extLst>
                </a:gridCol>
                <a:gridCol w="329184">
                  <a:extLst>
                    <a:ext uri="{9D8B030D-6E8A-4147-A177-3AD203B41FA5}">
                      <a16:colId xmlns:a16="http://schemas.microsoft.com/office/drawing/2014/main" val="3772085334"/>
                    </a:ext>
                  </a:extLst>
                </a:gridCol>
                <a:gridCol w="329184">
                  <a:extLst>
                    <a:ext uri="{9D8B030D-6E8A-4147-A177-3AD203B41FA5}">
                      <a16:colId xmlns:a16="http://schemas.microsoft.com/office/drawing/2014/main" val="445095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197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Telecom Egypt - 2019-05-31 11:35:33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عدم القدرة على السمع بيصيب أطفال كتير... إزاي تكتشف إن ابنك مش بيسمع؟
#وي معاك... هنسمعك وتسمعنا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https://scontent.xx.fbcdn.net/v/t15.5256-10/s720x720/60592703_1357866647694001_7548665529666371584_n.jpg?_nc_cat=105&amp;_nc_ht=scontent.xx&amp;oh=198b60fc3b4813599d343bfa1142d489&amp;oe=5D8D14F8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45822175"/>
                  </a:ext>
                </a:extLst>
              </a:tr>
            </a:tbl>
          </a:graphicData>
        </a:graphic>
      </p:graphicFrame>
      <p:sp>
        <p:nvSpPr>
          <p:cNvPr id="4" name="Text Placeholder 3">
            <a:extLst>
              <a:ext uri="{FF2B5EF4-FFF2-40B4-BE49-F238E27FC236}">
                <a16:creationId xmlns:a16="http://schemas.microsoft.com/office/drawing/2014/main" id="{46F9E4FF-95A5-407D-8C75-E89F40FB8F85}"/>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44805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B8004-D72D-41C7-8C20-4E03C151DA64}"/>
              </a:ext>
            </a:extLst>
          </p:cNvPr>
          <p:cNvSpPr>
            <a:spLocks noGrp="1"/>
          </p:cNvSpPr>
          <p:nvPr>
            <p:ph type="title"/>
          </p:nvPr>
        </p:nvSpPr>
        <p:spPr/>
        <p:txBody>
          <a:bodyPr/>
          <a:lstStyle/>
          <a:p>
            <a:r>
              <a:rPr lang="en-US"/>
              <a:t>Facebook Own Posts Table | OrangeEgypt - 21 of 24</a:t>
            </a:r>
          </a:p>
        </p:txBody>
      </p:sp>
      <p:graphicFrame>
        <p:nvGraphicFramePr>
          <p:cNvPr id="5" name="Table Placeholder 4">
            <a:extLst>
              <a:ext uri="{FF2B5EF4-FFF2-40B4-BE49-F238E27FC236}">
                <a16:creationId xmlns:a16="http://schemas.microsoft.com/office/drawing/2014/main" id="{FDC7600B-85D2-46FB-8860-647E0608A519}"/>
              </a:ext>
            </a:extLst>
          </p:cNvPr>
          <p:cNvGraphicFramePr>
            <a:graphicFrameLocks noGrp="1"/>
          </p:cNvGraphicFramePr>
          <p:nvPr>
            <p:ph type="tbl" sz="quarter" idx="13"/>
            <p:extLst>
              <p:ext uri="{D42A27DB-BD31-4B8C-83A1-F6EECF244321}">
                <p14:modId xmlns:p14="http://schemas.microsoft.com/office/powerpoint/2010/main" val="3068780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2080803"/>
                    </a:ext>
                  </a:extLst>
                </a:gridCol>
                <a:gridCol w="905256">
                  <a:extLst>
                    <a:ext uri="{9D8B030D-6E8A-4147-A177-3AD203B41FA5}">
                      <a16:colId xmlns:a16="http://schemas.microsoft.com/office/drawing/2014/main" val="2081765678"/>
                    </a:ext>
                  </a:extLst>
                </a:gridCol>
                <a:gridCol w="658368">
                  <a:extLst>
                    <a:ext uri="{9D8B030D-6E8A-4147-A177-3AD203B41FA5}">
                      <a16:colId xmlns:a16="http://schemas.microsoft.com/office/drawing/2014/main" val="2947173479"/>
                    </a:ext>
                  </a:extLst>
                </a:gridCol>
                <a:gridCol w="329184">
                  <a:extLst>
                    <a:ext uri="{9D8B030D-6E8A-4147-A177-3AD203B41FA5}">
                      <a16:colId xmlns:a16="http://schemas.microsoft.com/office/drawing/2014/main" val="29089901"/>
                    </a:ext>
                  </a:extLst>
                </a:gridCol>
                <a:gridCol w="329184">
                  <a:extLst>
                    <a:ext uri="{9D8B030D-6E8A-4147-A177-3AD203B41FA5}">
                      <a16:colId xmlns:a16="http://schemas.microsoft.com/office/drawing/2014/main" val="1207837621"/>
                    </a:ext>
                  </a:extLst>
                </a:gridCol>
                <a:gridCol w="329184">
                  <a:extLst>
                    <a:ext uri="{9D8B030D-6E8A-4147-A177-3AD203B41FA5}">
                      <a16:colId xmlns:a16="http://schemas.microsoft.com/office/drawing/2014/main" val="2832397633"/>
                    </a:ext>
                  </a:extLst>
                </a:gridCol>
                <a:gridCol w="329184">
                  <a:extLst>
                    <a:ext uri="{9D8B030D-6E8A-4147-A177-3AD203B41FA5}">
                      <a16:colId xmlns:a16="http://schemas.microsoft.com/office/drawing/2014/main" val="550065201"/>
                    </a:ext>
                  </a:extLst>
                </a:gridCol>
                <a:gridCol w="329184">
                  <a:extLst>
                    <a:ext uri="{9D8B030D-6E8A-4147-A177-3AD203B41FA5}">
                      <a16:colId xmlns:a16="http://schemas.microsoft.com/office/drawing/2014/main" val="1955641302"/>
                    </a:ext>
                  </a:extLst>
                </a:gridCol>
                <a:gridCol w="329184">
                  <a:extLst>
                    <a:ext uri="{9D8B030D-6E8A-4147-A177-3AD203B41FA5}">
                      <a16:colId xmlns:a16="http://schemas.microsoft.com/office/drawing/2014/main" val="1526092285"/>
                    </a:ext>
                  </a:extLst>
                </a:gridCol>
                <a:gridCol w="329184">
                  <a:extLst>
                    <a:ext uri="{9D8B030D-6E8A-4147-A177-3AD203B41FA5}">
                      <a16:colId xmlns:a16="http://schemas.microsoft.com/office/drawing/2014/main" val="987002780"/>
                    </a:ext>
                  </a:extLst>
                </a:gridCol>
                <a:gridCol w="329184">
                  <a:extLst>
                    <a:ext uri="{9D8B030D-6E8A-4147-A177-3AD203B41FA5}">
                      <a16:colId xmlns:a16="http://schemas.microsoft.com/office/drawing/2014/main" val="1086406270"/>
                    </a:ext>
                  </a:extLst>
                </a:gridCol>
                <a:gridCol w="329184">
                  <a:extLst>
                    <a:ext uri="{9D8B030D-6E8A-4147-A177-3AD203B41FA5}">
                      <a16:colId xmlns:a16="http://schemas.microsoft.com/office/drawing/2014/main" val="523865594"/>
                    </a:ext>
                  </a:extLst>
                </a:gridCol>
                <a:gridCol w="329184">
                  <a:extLst>
                    <a:ext uri="{9D8B030D-6E8A-4147-A177-3AD203B41FA5}">
                      <a16:colId xmlns:a16="http://schemas.microsoft.com/office/drawing/2014/main" val="801441443"/>
                    </a:ext>
                  </a:extLst>
                </a:gridCol>
                <a:gridCol w="329184">
                  <a:extLst>
                    <a:ext uri="{9D8B030D-6E8A-4147-A177-3AD203B41FA5}">
                      <a16:colId xmlns:a16="http://schemas.microsoft.com/office/drawing/2014/main" val="1724859035"/>
                    </a:ext>
                  </a:extLst>
                </a:gridCol>
                <a:gridCol w="329184">
                  <a:extLst>
                    <a:ext uri="{9D8B030D-6E8A-4147-A177-3AD203B41FA5}">
                      <a16:colId xmlns:a16="http://schemas.microsoft.com/office/drawing/2014/main" val="283812756"/>
                    </a:ext>
                  </a:extLst>
                </a:gridCol>
                <a:gridCol w="329184">
                  <a:extLst>
                    <a:ext uri="{9D8B030D-6E8A-4147-A177-3AD203B41FA5}">
                      <a16:colId xmlns:a16="http://schemas.microsoft.com/office/drawing/2014/main" val="404953693"/>
                    </a:ext>
                  </a:extLst>
                </a:gridCol>
                <a:gridCol w="329184">
                  <a:extLst>
                    <a:ext uri="{9D8B030D-6E8A-4147-A177-3AD203B41FA5}">
                      <a16:colId xmlns:a16="http://schemas.microsoft.com/office/drawing/2014/main" val="687948599"/>
                    </a:ext>
                  </a:extLst>
                </a:gridCol>
                <a:gridCol w="329184">
                  <a:extLst>
                    <a:ext uri="{9D8B030D-6E8A-4147-A177-3AD203B41FA5}">
                      <a16:colId xmlns:a16="http://schemas.microsoft.com/office/drawing/2014/main" val="151200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349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Etisalat Misr - 2019-05-30 20:53:24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اتصالات_أقوى_شبكة_في_مصر 
مبروك للفائزين بالجوائز اليومية (تليفزيونات وتليفونات وجوائز نقدية) في سحوبات رمضان من #أقوى_كارت_في_مصر
لسه مكملين طول شهر رمضان .. الحق اشحن وجمع نقط عشان فرصتك في سحب رمضان تكبر
#أقوى_سحوبات_من_أقوى_كارت
تطبق الشروط والرسوم والأحكام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4110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Telecom Egypt - 2019-05-30 20:15:47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فيلم_الممر برعاية #</a:t>
                      </a:r>
                      <a:r>
                        <a:rPr kumimoji="0" lang="en-US" sz="1000" b="0" i="0" u="none" strike="noStrike" kern="1200" cap="none" spc="0" normalizeH="0" baseline="0" noProof="0">
                          <a:ln>
                            <a:noFill/>
                          </a:ln>
                          <a:solidFill>
                            <a:prstClr val="black"/>
                          </a:solidFill>
                          <a:effectLst/>
                          <a:uLnTx/>
                          <a:uFillTx/>
                          <a:latin typeface="+mn-lt"/>
                          <a:ea typeface="+mn-ea"/>
                          <a:cs typeface="+mn-cs"/>
                        </a:rPr>
                        <a:t>WE
#</a:t>
                      </a:r>
                      <a:r>
                        <a:rPr kumimoji="0" lang="ar-AE" sz="1000" b="0" i="0" u="none" strike="noStrike" kern="1200" cap="none" spc="0" normalizeH="0" baseline="0" noProof="0">
                          <a:ln>
                            <a:noFill/>
                          </a:ln>
                          <a:solidFill>
                            <a:prstClr val="black"/>
                          </a:solidFill>
                          <a:effectLst/>
                          <a:uLnTx/>
                          <a:uFillTx/>
                          <a:latin typeface="+mn-lt"/>
                          <a:ea typeface="+mn-ea"/>
                          <a:cs typeface="+mn-cs"/>
                        </a:rPr>
                        <a:t>يونيو2019
فيلم الممر - </a:t>
                      </a:r>
                      <a:r>
                        <a:rPr kumimoji="0" lang="en-US" sz="1000" b="0" i="0" u="none" strike="noStrike" kern="1200" cap="none" spc="0" normalizeH="0" baseline="0" noProof="0">
                          <a:ln>
                            <a:noFill/>
                          </a:ln>
                          <a:solidFill>
                            <a:prstClr val="black"/>
                          </a:solidFill>
                          <a:effectLst/>
                          <a:uLnTx/>
                          <a:uFillTx/>
                          <a:latin typeface="+mn-lt"/>
                          <a:ea typeface="+mn-ea"/>
                          <a:cs typeface="+mn-cs"/>
                        </a:rPr>
                        <a:t>The Passage Movie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8190744"/>
                  </a:ext>
                </a:extLst>
              </a:tr>
            </a:tbl>
          </a:graphicData>
        </a:graphic>
      </p:graphicFrame>
      <p:sp>
        <p:nvSpPr>
          <p:cNvPr id="4" name="Text Placeholder 3">
            <a:extLst>
              <a:ext uri="{FF2B5EF4-FFF2-40B4-BE49-F238E27FC236}">
                <a16:creationId xmlns:a16="http://schemas.microsoft.com/office/drawing/2014/main" id="{32BC91FD-1DF6-444D-8AF8-C301C0D38D0B}"/>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2818812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DFB28-134E-4758-9623-2C22D0C733D8}"/>
              </a:ext>
            </a:extLst>
          </p:cNvPr>
          <p:cNvSpPr>
            <a:spLocks noGrp="1"/>
          </p:cNvSpPr>
          <p:nvPr>
            <p:ph type="title"/>
          </p:nvPr>
        </p:nvSpPr>
        <p:spPr/>
        <p:txBody>
          <a:bodyPr/>
          <a:lstStyle/>
          <a:p>
            <a:r>
              <a:rPr lang="en-US"/>
              <a:t>Facebook Own Posts Table | OrangeEgypt - 22 of 24</a:t>
            </a:r>
          </a:p>
        </p:txBody>
      </p:sp>
      <p:graphicFrame>
        <p:nvGraphicFramePr>
          <p:cNvPr id="5" name="Table Placeholder 4">
            <a:extLst>
              <a:ext uri="{FF2B5EF4-FFF2-40B4-BE49-F238E27FC236}">
                <a16:creationId xmlns:a16="http://schemas.microsoft.com/office/drawing/2014/main" id="{186F2709-FDE3-45A5-90EE-4C48A30DE050}"/>
              </a:ext>
            </a:extLst>
          </p:cNvPr>
          <p:cNvGraphicFramePr>
            <a:graphicFrameLocks noGrp="1"/>
          </p:cNvGraphicFramePr>
          <p:nvPr>
            <p:ph type="tbl" sz="quarter" idx="13"/>
            <p:extLst>
              <p:ext uri="{D42A27DB-BD31-4B8C-83A1-F6EECF244321}">
                <p14:modId xmlns:p14="http://schemas.microsoft.com/office/powerpoint/2010/main" val="1774695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81971598"/>
                    </a:ext>
                  </a:extLst>
                </a:gridCol>
                <a:gridCol w="905256">
                  <a:extLst>
                    <a:ext uri="{9D8B030D-6E8A-4147-A177-3AD203B41FA5}">
                      <a16:colId xmlns:a16="http://schemas.microsoft.com/office/drawing/2014/main" val="1630958429"/>
                    </a:ext>
                  </a:extLst>
                </a:gridCol>
                <a:gridCol w="658368">
                  <a:extLst>
                    <a:ext uri="{9D8B030D-6E8A-4147-A177-3AD203B41FA5}">
                      <a16:colId xmlns:a16="http://schemas.microsoft.com/office/drawing/2014/main" val="1887905335"/>
                    </a:ext>
                  </a:extLst>
                </a:gridCol>
                <a:gridCol w="329184">
                  <a:extLst>
                    <a:ext uri="{9D8B030D-6E8A-4147-A177-3AD203B41FA5}">
                      <a16:colId xmlns:a16="http://schemas.microsoft.com/office/drawing/2014/main" val="3363949007"/>
                    </a:ext>
                  </a:extLst>
                </a:gridCol>
                <a:gridCol w="329184">
                  <a:extLst>
                    <a:ext uri="{9D8B030D-6E8A-4147-A177-3AD203B41FA5}">
                      <a16:colId xmlns:a16="http://schemas.microsoft.com/office/drawing/2014/main" val="1298909399"/>
                    </a:ext>
                  </a:extLst>
                </a:gridCol>
                <a:gridCol w="329184">
                  <a:extLst>
                    <a:ext uri="{9D8B030D-6E8A-4147-A177-3AD203B41FA5}">
                      <a16:colId xmlns:a16="http://schemas.microsoft.com/office/drawing/2014/main" val="997464721"/>
                    </a:ext>
                  </a:extLst>
                </a:gridCol>
                <a:gridCol w="329184">
                  <a:extLst>
                    <a:ext uri="{9D8B030D-6E8A-4147-A177-3AD203B41FA5}">
                      <a16:colId xmlns:a16="http://schemas.microsoft.com/office/drawing/2014/main" val="1355384170"/>
                    </a:ext>
                  </a:extLst>
                </a:gridCol>
                <a:gridCol w="329184">
                  <a:extLst>
                    <a:ext uri="{9D8B030D-6E8A-4147-A177-3AD203B41FA5}">
                      <a16:colId xmlns:a16="http://schemas.microsoft.com/office/drawing/2014/main" val="2407565445"/>
                    </a:ext>
                  </a:extLst>
                </a:gridCol>
                <a:gridCol w="329184">
                  <a:extLst>
                    <a:ext uri="{9D8B030D-6E8A-4147-A177-3AD203B41FA5}">
                      <a16:colId xmlns:a16="http://schemas.microsoft.com/office/drawing/2014/main" val="3470705015"/>
                    </a:ext>
                  </a:extLst>
                </a:gridCol>
                <a:gridCol w="329184">
                  <a:extLst>
                    <a:ext uri="{9D8B030D-6E8A-4147-A177-3AD203B41FA5}">
                      <a16:colId xmlns:a16="http://schemas.microsoft.com/office/drawing/2014/main" val="3801083054"/>
                    </a:ext>
                  </a:extLst>
                </a:gridCol>
                <a:gridCol w="329184">
                  <a:extLst>
                    <a:ext uri="{9D8B030D-6E8A-4147-A177-3AD203B41FA5}">
                      <a16:colId xmlns:a16="http://schemas.microsoft.com/office/drawing/2014/main" val="4197700923"/>
                    </a:ext>
                  </a:extLst>
                </a:gridCol>
                <a:gridCol w="329184">
                  <a:extLst>
                    <a:ext uri="{9D8B030D-6E8A-4147-A177-3AD203B41FA5}">
                      <a16:colId xmlns:a16="http://schemas.microsoft.com/office/drawing/2014/main" val="3729614627"/>
                    </a:ext>
                  </a:extLst>
                </a:gridCol>
                <a:gridCol w="329184">
                  <a:extLst>
                    <a:ext uri="{9D8B030D-6E8A-4147-A177-3AD203B41FA5}">
                      <a16:colId xmlns:a16="http://schemas.microsoft.com/office/drawing/2014/main" val="1618356673"/>
                    </a:ext>
                  </a:extLst>
                </a:gridCol>
                <a:gridCol w="329184">
                  <a:extLst>
                    <a:ext uri="{9D8B030D-6E8A-4147-A177-3AD203B41FA5}">
                      <a16:colId xmlns:a16="http://schemas.microsoft.com/office/drawing/2014/main" val="1546404511"/>
                    </a:ext>
                  </a:extLst>
                </a:gridCol>
                <a:gridCol w="329184">
                  <a:extLst>
                    <a:ext uri="{9D8B030D-6E8A-4147-A177-3AD203B41FA5}">
                      <a16:colId xmlns:a16="http://schemas.microsoft.com/office/drawing/2014/main" val="1074950021"/>
                    </a:ext>
                  </a:extLst>
                </a:gridCol>
                <a:gridCol w="329184">
                  <a:extLst>
                    <a:ext uri="{9D8B030D-6E8A-4147-A177-3AD203B41FA5}">
                      <a16:colId xmlns:a16="http://schemas.microsoft.com/office/drawing/2014/main" val="2047798050"/>
                    </a:ext>
                  </a:extLst>
                </a:gridCol>
                <a:gridCol w="329184">
                  <a:extLst>
                    <a:ext uri="{9D8B030D-6E8A-4147-A177-3AD203B41FA5}">
                      <a16:colId xmlns:a16="http://schemas.microsoft.com/office/drawing/2014/main" val="3352756341"/>
                    </a:ext>
                  </a:extLst>
                </a:gridCol>
                <a:gridCol w="329184">
                  <a:extLst>
                    <a:ext uri="{9D8B030D-6E8A-4147-A177-3AD203B41FA5}">
                      <a16:colId xmlns:a16="http://schemas.microsoft.com/office/drawing/2014/main" val="1905180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844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Etisalat Misr - 2019-05-30 18:25:42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اتصالات_أقوى_شبكة_في_مصر 
تابع آخر أخبار وكواليس أفريقيا مع العالمي </a:t>
                      </a:r>
                      <a:r>
                        <a:rPr kumimoji="0" lang="en-US" sz="1000" b="0" i="0" u="none" strike="noStrike" kern="1200" cap="none" spc="0" normalizeH="0" baseline="0" noProof="0">
                          <a:ln>
                            <a:noFill/>
                          </a:ln>
                          <a:solidFill>
                            <a:prstClr val="black"/>
                          </a:solidFill>
                          <a:effectLst/>
                          <a:uLnTx/>
                          <a:uFillTx/>
                          <a:latin typeface="+mn-lt"/>
                          <a:ea typeface="+mn-ea"/>
                          <a:cs typeface="+mn-cs"/>
                        </a:rPr>
                        <a:t>Ahmed Hossam Mido
</a:t>
                      </a:r>
                      <a:r>
                        <a:rPr kumimoji="0" lang="ar-AE" sz="1000" b="0" i="0" u="none" strike="noStrike" kern="1200" cap="none" spc="0" normalizeH="0" baseline="0" noProof="0">
                          <a:ln>
                            <a:noFill/>
                          </a:ln>
                          <a:solidFill>
                            <a:prstClr val="black"/>
                          </a:solidFill>
                          <a:effectLst/>
                          <a:uLnTx/>
                          <a:uFillTx/>
                          <a:latin typeface="+mn-lt"/>
                          <a:ea typeface="+mn-ea"/>
                          <a:cs typeface="+mn-cs"/>
                        </a:rPr>
                        <a:t>حمل تطبيق </a:t>
                      </a:r>
                      <a:r>
                        <a:rPr kumimoji="0" lang="en-US" sz="1000" b="0" i="0" u="none" strike="noStrike" kern="1200" cap="none" spc="0" normalizeH="0" baseline="0" noProof="0">
                          <a:ln>
                            <a:noFill/>
                          </a:ln>
                          <a:solidFill>
                            <a:prstClr val="black"/>
                          </a:solidFill>
                          <a:effectLst/>
                          <a:uLnTx/>
                          <a:uFillTx/>
                          <a:latin typeface="+mn-lt"/>
                          <a:ea typeface="+mn-ea"/>
                          <a:cs typeface="+mn-cs"/>
                        </a:rPr>
                        <a:t>Etisalat Sports </a:t>
                      </a:r>
                      <a:r>
                        <a:rPr kumimoji="0" lang="ar-AE" sz="1000" b="0" i="0" u="none" strike="noStrike" kern="1200" cap="none" spc="0" normalizeH="0" baseline="0" noProof="0">
                          <a:ln>
                            <a:noFill/>
                          </a:ln>
                          <a:solidFill>
                            <a:prstClr val="black"/>
                          </a:solidFill>
                          <a:effectLst/>
                          <a:uLnTx/>
                          <a:uFillTx/>
                          <a:latin typeface="+mn-lt"/>
                          <a:ea typeface="+mn-ea"/>
                          <a:cs typeface="+mn-cs"/>
                        </a:rPr>
                        <a:t>دلوقتي من على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أو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واختار أفريقيا أو اطلب #2019* أول يوم مجاناً، بعدها الخدمة ب 1 جنيه في اليوم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https://scontent.xx.fbcdn.net/v/t15.5256-10/s720x720/60679807_2583993528280078_3135653802019913728_n.jpg?_nc_cat=106&amp;_nc_ht=scontent.xx&amp;oh=616977467394b646247c0555c9608074&amp;oe=5D528831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2340200"/>
                  </a:ext>
                </a:extLst>
              </a:tr>
            </a:tbl>
          </a:graphicData>
        </a:graphic>
      </p:graphicFrame>
      <p:sp>
        <p:nvSpPr>
          <p:cNvPr id="4" name="Text Placeholder 3">
            <a:extLst>
              <a:ext uri="{FF2B5EF4-FFF2-40B4-BE49-F238E27FC236}">
                <a16:creationId xmlns:a16="http://schemas.microsoft.com/office/drawing/2014/main" id="{2721D135-796B-4844-810A-FA6B00449A4A}"/>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1403484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F67F2-23A9-461C-B1BE-6222F92375B4}"/>
              </a:ext>
            </a:extLst>
          </p:cNvPr>
          <p:cNvSpPr>
            <a:spLocks noGrp="1"/>
          </p:cNvSpPr>
          <p:nvPr>
            <p:ph type="title"/>
          </p:nvPr>
        </p:nvSpPr>
        <p:spPr/>
        <p:txBody>
          <a:bodyPr/>
          <a:lstStyle/>
          <a:p>
            <a:r>
              <a:rPr lang="en-US"/>
              <a:t>Facebook Own Posts Table | OrangeEgypt - 23 of 24</a:t>
            </a:r>
          </a:p>
        </p:txBody>
      </p:sp>
      <p:graphicFrame>
        <p:nvGraphicFramePr>
          <p:cNvPr id="5" name="Table Placeholder 4">
            <a:extLst>
              <a:ext uri="{FF2B5EF4-FFF2-40B4-BE49-F238E27FC236}">
                <a16:creationId xmlns:a16="http://schemas.microsoft.com/office/drawing/2014/main" id="{E8CCCC73-13E7-41B0-8D29-D0162B183757}"/>
              </a:ext>
            </a:extLst>
          </p:cNvPr>
          <p:cNvGraphicFramePr>
            <a:graphicFrameLocks noGrp="1"/>
          </p:cNvGraphicFramePr>
          <p:nvPr>
            <p:ph type="tbl" sz="quarter" idx="13"/>
            <p:extLst>
              <p:ext uri="{D42A27DB-BD31-4B8C-83A1-F6EECF244321}">
                <p14:modId xmlns:p14="http://schemas.microsoft.com/office/powerpoint/2010/main" val="2234995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01113468"/>
                    </a:ext>
                  </a:extLst>
                </a:gridCol>
                <a:gridCol w="905256">
                  <a:extLst>
                    <a:ext uri="{9D8B030D-6E8A-4147-A177-3AD203B41FA5}">
                      <a16:colId xmlns:a16="http://schemas.microsoft.com/office/drawing/2014/main" val="4036954075"/>
                    </a:ext>
                  </a:extLst>
                </a:gridCol>
                <a:gridCol w="658368">
                  <a:extLst>
                    <a:ext uri="{9D8B030D-6E8A-4147-A177-3AD203B41FA5}">
                      <a16:colId xmlns:a16="http://schemas.microsoft.com/office/drawing/2014/main" val="1228252564"/>
                    </a:ext>
                  </a:extLst>
                </a:gridCol>
                <a:gridCol w="329184">
                  <a:extLst>
                    <a:ext uri="{9D8B030D-6E8A-4147-A177-3AD203B41FA5}">
                      <a16:colId xmlns:a16="http://schemas.microsoft.com/office/drawing/2014/main" val="4250821412"/>
                    </a:ext>
                  </a:extLst>
                </a:gridCol>
                <a:gridCol w="329184">
                  <a:extLst>
                    <a:ext uri="{9D8B030D-6E8A-4147-A177-3AD203B41FA5}">
                      <a16:colId xmlns:a16="http://schemas.microsoft.com/office/drawing/2014/main" val="2474796767"/>
                    </a:ext>
                  </a:extLst>
                </a:gridCol>
                <a:gridCol w="329184">
                  <a:extLst>
                    <a:ext uri="{9D8B030D-6E8A-4147-A177-3AD203B41FA5}">
                      <a16:colId xmlns:a16="http://schemas.microsoft.com/office/drawing/2014/main" val="4159566694"/>
                    </a:ext>
                  </a:extLst>
                </a:gridCol>
                <a:gridCol w="329184">
                  <a:extLst>
                    <a:ext uri="{9D8B030D-6E8A-4147-A177-3AD203B41FA5}">
                      <a16:colId xmlns:a16="http://schemas.microsoft.com/office/drawing/2014/main" val="3532035079"/>
                    </a:ext>
                  </a:extLst>
                </a:gridCol>
                <a:gridCol w="329184">
                  <a:extLst>
                    <a:ext uri="{9D8B030D-6E8A-4147-A177-3AD203B41FA5}">
                      <a16:colId xmlns:a16="http://schemas.microsoft.com/office/drawing/2014/main" val="1753052780"/>
                    </a:ext>
                  </a:extLst>
                </a:gridCol>
                <a:gridCol w="329184">
                  <a:extLst>
                    <a:ext uri="{9D8B030D-6E8A-4147-A177-3AD203B41FA5}">
                      <a16:colId xmlns:a16="http://schemas.microsoft.com/office/drawing/2014/main" val="1494892269"/>
                    </a:ext>
                  </a:extLst>
                </a:gridCol>
                <a:gridCol w="329184">
                  <a:extLst>
                    <a:ext uri="{9D8B030D-6E8A-4147-A177-3AD203B41FA5}">
                      <a16:colId xmlns:a16="http://schemas.microsoft.com/office/drawing/2014/main" val="1063934184"/>
                    </a:ext>
                  </a:extLst>
                </a:gridCol>
                <a:gridCol w="329184">
                  <a:extLst>
                    <a:ext uri="{9D8B030D-6E8A-4147-A177-3AD203B41FA5}">
                      <a16:colId xmlns:a16="http://schemas.microsoft.com/office/drawing/2014/main" val="2377297121"/>
                    </a:ext>
                  </a:extLst>
                </a:gridCol>
                <a:gridCol w="329184">
                  <a:extLst>
                    <a:ext uri="{9D8B030D-6E8A-4147-A177-3AD203B41FA5}">
                      <a16:colId xmlns:a16="http://schemas.microsoft.com/office/drawing/2014/main" val="608121374"/>
                    </a:ext>
                  </a:extLst>
                </a:gridCol>
                <a:gridCol w="329184">
                  <a:extLst>
                    <a:ext uri="{9D8B030D-6E8A-4147-A177-3AD203B41FA5}">
                      <a16:colId xmlns:a16="http://schemas.microsoft.com/office/drawing/2014/main" val="799076305"/>
                    </a:ext>
                  </a:extLst>
                </a:gridCol>
                <a:gridCol w="329184">
                  <a:extLst>
                    <a:ext uri="{9D8B030D-6E8A-4147-A177-3AD203B41FA5}">
                      <a16:colId xmlns:a16="http://schemas.microsoft.com/office/drawing/2014/main" val="193671666"/>
                    </a:ext>
                  </a:extLst>
                </a:gridCol>
                <a:gridCol w="329184">
                  <a:extLst>
                    <a:ext uri="{9D8B030D-6E8A-4147-A177-3AD203B41FA5}">
                      <a16:colId xmlns:a16="http://schemas.microsoft.com/office/drawing/2014/main" val="1896015899"/>
                    </a:ext>
                  </a:extLst>
                </a:gridCol>
                <a:gridCol w="329184">
                  <a:extLst>
                    <a:ext uri="{9D8B030D-6E8A-4147-A177-3AD203B41FA5}">
                      <a16:colId xmlns:a16="http://schemas.microsoft.com/office/drawing/2014/main" val="2499932903"/>
                    </a:ext>
                  </a:extLst>
                </a:gridCol>
                <a:gridCol w="329184">
                  <a:extLst>
                    <a:ext uri="{9D8B030D-6E8A-4147-A177-3AD203B41FA5}">
                      <a16:colId xmlns:a16="http://schemas.microsoft.com/office/drawing/2014/main" val="153966784"/>
                    </a:ext>
                  </a:extLst>
                </a:gridCol>
                <a:gridCol w="329184">
                  <a:extLst>
                    <a:ext uri="{9D8B030D-6E8A-4147-A177-3AD203B41FA5}">
                      <a16:colId xmlns:a16="http://schemas.microsoft.com/office/drawing/2014/main" val="1679793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316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Telecom Egypt - 2019-05-30 17:13:44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دلوقتي ولفترة محدودة خلال شهر رمضان الكريم وعيد الفطر المبارك... #</a:t>
                      </a:r>
                      <a:r>
                        <a:rPr kumimoji="0" lang="en-US" sz="1000" b="0" i="0" u="none" strike="noStrike" kern="1200" cap="none" spc="0" normalizeH="0" baseline="0" noProof="0">
                          <a:ln>
                            <a:noFill/>
                          </a:ln>
                          <a:solidFill>
                            <a:prstClr val="black"/>
                          </a:solidFill>
                          <a:effectLst/>
                          <a:uLnTx/>
                          <a:uFillTx/>
                          <a:latin typeface="+mn-lt"/>
                          <a:ea typeface="+mn-ea"/>
                          <a:cs typeface="+mn-cs"/>
                        </a:rPr>
                        <a:t>WE </a:t>
                      </a:r>
                      <a:r>
                        <a:rPr kumimoji="0" lang="ar-AE" sz="1000" b="0" i="0" u="none" strike="noStrike" kern="1200" cap="none" spc="0" normalizeH="0" baseline="0" noProof="0">
                          <a:ln>
                            <a:noFill/>
                          </a:ln>
                          <a:solidFill>
                            <a:prstClr val="black"/>
                          </a:solidFill>
                          <a:effectLst/>
                          <a:uLnTx/>
                          <a:uFillTx/>
                          <a:latin typeface="+mn-lt"/>
                          <a:ea typeface="+mn-ea"/>
                          <a:cs typeface="+mn-cs"/>
                        </a:rPr>
                        <a:t>بتقدملك 300,000 قسيمة خصم عند دفع فاتورة الأرضي أو التعاقد على خط أرضي جديد
اعرف اكتر: </a:t>
                      </a:r>
                      <a:r>
                        <a:rPr kumimoji="0" lang="en-US" sz="1000" b="0" i="0" u="none" strike="noStrike" kern="1200" cap="none" spc="0" normalizeH="0" baseline="0" noProof="0">
                          <a:ln>
                            <a:noFill/>
                          </a:ln>
                          <a:solidFill>
                            <a:prstClr val="black"/>
                          </a:solidFill>
                          <a:effectLst/>
                          <a:uLnTx/>
                          <a:uFillTx/>
                          <a:latin typeface="+mn-lt"/>
                          <a:ea typeface="+mn-ea"/>
                          <a:cs typeface="+mn-cs"/>
                        </a:rPr>
                        <a:t>https://bit.ly/2MfSzpT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https://scontent.xx.fbcdn.net/v/t1.0-9/p720x720/61342350_2492525820806481_7611252278434988032_n.jpg?_nc_cat=107&amp;_nc_ht=scontent.xx&amp;oh=8b2255eed65f265e3fe932c5bfed2381&amp;oe=5D9B76FE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943077"/>
                  </a:ext>
                </a:extLst>
              </a:tr>
            </a:tbl>
          </a:graphicData>
        </a:graphic>
      </p:graphicFrame>
      <p:sp>
        <p:nvSpPr>
          <p:cNvPr id="4" name="Text Placeholder 3">
            <a:extLst>
              <a:ext uri="{FF2B5EF4-FFF2-40B4-BE49-F238E27FC236}">
                <a16:creationId xmlns:a16="http://schemas.microsoft.com/office/drawing/2014/main" id="{8FFE27D9-AB8B-433D-A892-7B2FF01A729B}"/>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7147000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D1E6A-F9D7-4FBF-B8A4-552A9DB36EFE}"/>
              </a:ext>
            </a:extLst>
          </p:cNvPr>
          <p:cNvSpPr>
            <a:spLocks noGrp="1"/>
          </p:cNvSpPr>
          <p:nvPr>
            <p:ph type="title"/>
          </p:nvPr>
        </p:nvSpPr>
        <p:spPr/>
        <p:txBody>
          <a:bodyPr/>
          <a:lstStyle/>
          <a:p>
            <a:r>
              <a:rPr lang="en-US"/>
              <a:t>Facebook Own Posts Table | OrangeEgypt - 24 of 24</a:t>
            </a:r>
          </a:p>
        </p:txBody>
      </p:sp>
      <p:graphicFrame>
        <p:nvGraphicFramePr>
          <p:cNvPr id="5" name="Table Placeholder 4">
            <a:extLst>
              <a:ext uri="{FF2B5EF4-FFF2-40B4-BE49-F238E27FC236}">
                <a16:creationId xmlns:a16="http://schemas.microsoft.com/office/drawing/2014/main" id="{079EB0A9-2973-4ECE-97D9-BD7D4F31E206}"/>
              </a:ext>
            </a:extLst>
          </p:cNvPr>
          <p:cNvGraphicFramePr>
            <a:graphicFrameLocks noGrp="1"/>
          </p:cNvGraphicFramePr>
          <p:nvPr>
            <p:ph type="tbl" sz="quarter" idx="13"/>
            <p:extLst>
              <p:ext uri="{D42A27DB-BD31-4B8C-83A1-F6EECF244321}">
                <p14:modId xmlns:p14="http://schemas.microsoft.com/office/powerpoint/2010/main" val="3543757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73431731"/>
                    </a:ext>
                  </a:extLst>
                </a:gridCol>
                <a:gridCol w="905256">
                  <a:extLst>
                    <a:ext uri="{9D8B030D-6E8A-4147-A177-3AD203B41FA5}">
                      <a16:colId xmlns:a16="http://schemas.microsoft.com/office/drawing/2014/main" val="647621701"/>
                    </a:ext>
                  </a:extLst>
                </a:gridCol>
                <a:gridCol w="658368">
                  <a:extLst>
                    <a:ext uri="{9D8B030D-6E8A-4147-A177-3AD203B41FA5}">
                      <a16:colId xmlns:a16="http://schemas.microsoft.com/office/drawing/2014/main" val="1499962824"/>
                    </a:ext>
                  </a:extLst>
                </a:gridCol>
                <a:gridCol w="329184">
                  <a:extLst>
                    <a:ext uri="{9D8B030D-6E8A-4147-A177-3AD203B41FA5}">
                      <a16:colId xmlns:a16="http://schemas.microsoft.com/office/drawing/2014/main" val="2832600241"/>
                    </a:ext>
                  </a:extLst>
                </a:gridCol>
                <a:gridCol w="329184">
                  <a:extLst>
                    <a:ext uri="{9D8B030D-6E8A-4147-A177-3AD203B41FA5}">
                      <a16:colId xmlns:a16="http://schemas.microsoft.com/office/drawing/2014/main" val="2685326817"/>
                    </a:ext>
                  </a:extLst>
                </a:gridCol>
                <a:gridCol w="329184">
                  <a:extLst>
                    <a:ext uri="{9D8B030D-6E8A-4147-A177-3AD203B41FA5}">
                      <a16:colId xmlns:a16="http://schemas.microsoft.com/office/drawing/2014/main" val="1109181284"/>
                    </a:ext>
                  </a:extLst>
                </a:gridCol>
                <a:gridCol w="329184">
                  <a:extLst>
                    <a:ext uri="{9D8B030D-6E8A-4147-A177-3AD203B41FA5}">
                      <a16:colId xmlns:a16="http://schemas.microsoft.com/office/drawing/2014/main" val="4026955237"/>
                    </a:ext>
                  </a:extLst>
                </a:gridCol>
                <a:gridCol w="329184">
                  <a:extLst>
                    <a:ext uri="{9D8B030D-6E8A-4147-A177-3AD203B41FA5}">
                      <a16:colId xmlns:a16="http://schemas.microsoft.com/office/drawing/2014/main" val="3858171649"/>
                    </a:ext>
                  </a:extLst>
                </a:gridCol>
                <a:gridCol w="329184">
                  <a:extLst>
                    <a:ext uri="{9D8B030D-6E8A-4147-A177-3AD203B41FA5}">
                      <a16:colId xmlns:a16="http://schemas.microsoft.com/office/drawing/2014/main" val="3512739960"/>
                    </a:ext>
                  </a:extLst>
                </a:gridCol>
                <a:gridCol w="329184">
                  <a:extLst>
                    <a:ext uri="{9D8B030D-6E8A-4147-A177-3AD203B41FA5}">
                      <a16:colId xmlns:a16="http://schemas.microsoft.com/office/drawing/2014/main" val="1466594139"/>
                    </a:ext>
                  </a:extLst>
                </a:gridCol>
                <a:gridCol w="329184">
                  <a:extLst>
                    <a:ext uri="{9D8B030D-6E8A-4147-A177-3AD203B41FA5}">
                      <a16:colId xmlns:a16="http://schemas.microsoft.com/office/drawing/2014/main" val="2581969358"/>
                    </a:ext>
                  </a:extLst>
                </a:gridCol>
                <a:gridCol w="329184">
                  <a:extLst>
                    <a:ext uri="{9D8B030D-6E8A-4147-A177-3AD203B41FA5}">
                      <a16:colId xmlns:a16="http://schemas.microsoft.com/office/drawing/2014/main" val="450982877"/>
                    </a:ext>
                  </a:extLst>
                </a:gridCol>
                <a:gridCol w="329184">
                  <a:extLst>
                    <a:ext uri="{9D8B030D-6E8A-4147-A177-3AD203B41FA5}">
                      <a16:colId xmlns:a16="http://schemas.microsoft.com/office/drawing/2014/main" val="794111872"/>
                    </a:ext>
                  </a:extLst>
                </a:gridCol>
                <a:gridCol w="329184">
                  <a:extLst>
                    <a:ext uri="{9D8B030D-6E8A-4147-A177-3AD203B41FA5}">
                      <a16:colId xmlns:a16="http://schemas.microsoft.com/office/drawing/2014/main" val="1379530433"/>
                    </a:ext>
                  </a:extLst>
                </a:gridCol>
                <a:gridCol w="329184">
                  <a:extLst>
                    <a:ext uri="{9D8B030D-6E8A-4147-A177-3AD203B41FA5}">
                      <a16:colId xmlns:a16="http://schemas.microsoft.com/office/drawing/2014/main" val="2457373619"/>
                    </a:ext>
                  </a:extLst>
                </a:gridCol>
                <a:gridCol w="329184">
                  <a:extLst>
                    <a:ext uri="{9D8B030D-6E8A-4147-A177-3AD203B41FA5}">
                      <a16:colId xmlns:a16="http://schemas.microsoft.com/office/drawing/2014/main" val="238831612"/>
                    </a:ext>
                  </a:extLst>
                </a:gridCol>
                <a:gridCol w="329184">
                  <a:extLst>
                    <a:ext uri="{9D8B030D-6E8A-4147-A177-3AD203B41FA5}">
                      <a16:colId xmlns:a16="http://schemas.microsoft.com/office/drawing/2014/main" val="373896218"/>
                    </a:ext>
                  </a:extLst>
                </a:gridCol>
                <a:gridCol w="329184">
                  <a:extLst>
                    <a:ext uri="{9D8B030D-6E8A-4147-A177-3AD203B41FA5}">
                      <a16:colId xmlns:a16="http://schemas.microsoft.com/office/drawing/2014/main" val="2774782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225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Etisalat Misr - 2019-05-30 16:01:49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اتصالات_أقوى_شبكة_في_مصر 
الحق دلوقتي اشحن أو جدد باقتك و زود نقاطك لآخر رمضان عشان تكون من الفايزين في أقوى سحب من أقوى كارت على الجايزة الأسبوعية 100 ألف جنيه أو عربية </a:t>
                      </a:r>
                      <a:r>
                        <a:rPr kumimoji="0" lang="en-US" sz="1000" b="0" i="0" u="none" strike="noStrike" kern="1200" cap="none" spc="0" normalizeH="0" baseline="0" noProof="0">
                          <a:ln>
                            <a:noFill/>
                          </a:ln>
                          <a:solidFill>
                            <a:prstClr val="black"/>
                          </a:solidFill>
                          <a:effectLst/>
                          <a:uLnTx/>
                          <a:uFillTx/>
                          <a:latin typeface="+mn-lt"/>
                          <a:ea typeface="+mn-ea"/>
                          <a:cs typeface="+mn-cs"/>
                        </a:rPr>
                        <a:t>Nissan Sunny </a:t>
                      </a:r>
                      <a:r>
                        <a:rPr kumimoji="0" lang="ar-AE" sz="1000" b="0" i="0" u="none" strike="noStrike" kern="1200" cap="none" spc="0" normalizeH="0" baseline="0" noProof="0">
                          <a:ln>
                            <a:noFill/>
                          </a:ln>
                          <a:solidFill>
                            <a:prstClr val="black"/>
                          </a:solidFill>
                          <a:effectLst/>
                          <a:uLnTx/>
                          <a:uFillTx/>
                          <a:latin typeface="+mn-lt"/>
                          <a:ea typeface="+mn-ea"/>
                          <a:cs typeface="+mn-cs"/>
                        </a:rPr>
                        <a:t>ومش بس كده كمان في فرصة تكسب جوائز رمضان الكبرى (مليون جنيه أو </a:t>
                      </a:r>
                      <a:r>
                        <a:rPr kumimoji="0" lang="en-US" sz="1000" b="0" i="0" u="none" strike="noStrike" kern="1200" cap="none" spc="0" normalizeH="0" baseline="0" noProof="0">
                          <a:ln>
                            <a:noFill/>
                          </a:ln>
                          <a:solidFill>
                            <a:prstClr val="black"/>
                          </a:solidFill>
                          <a:effectLst/>
                          <a:uLnTx/>
                          <a:uFillTx/>
                          <a:latin typeface="+mn-lt"/>
                          <a:ea typeface="+mn-ea"/>
                          <a:cs typeface="+mn-cs"/>
                        </a:rPr>
                        <a:t>BMW) 
</a:t>
                      </a:r>
                      <a:r>
                        <a:rPr kumimoji="0" lang="ar-AE" sz="1000" b="0" i="0" u="none" strike="noStrike" kern="1200" cap="none" spc="0" normalizeH="0" baseline="0" noProof="0">
                          <a:ln>
                            <a:noFill/>
                          </a:ln>
                          <a:solidFill>
                            <a:prstClr val="black"/>
                          </a:solidFill>
                          <a:effectLst/>
                          <a:uLnTx/>
                          <a:uFillTx/>
                          <a:latin typeface="+mn-lt"/>
                          <a:ea typeface="+mn-ea"/>
                          <a:cs typeface="+mn-cs"/>
                        </a:rPr>
                        <a:t>كلم #011*011* عشان تعرف معاك كام نقطة
تطبق الشروط والرسوم والأحكام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https://scontent.xx.fbcdn.net/v/t1.0-9/p720x720/61462595_10156896349979667_5024589137584324608_o.jpg?_nc_cat=103&amp;_nc_ht=scontent.xx&amp;oh=9449c55531d1041bd4b58d24e99c753e&amp;oe=5D9DD073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10947438"/>
                  </a:ext>
                </a:extLst>
              </a:tr>
            </a:tbl>
          </a:graphicData>
        </a:graphic>
      </p:graphicFrame>
      <p:sp>
        <p:nvSpPr>
          <p:cNvPr id="4" name="Text Placeholder 3">
            <a:extLst>
              <a:ext uri="{FF2B5EF4-FFF2-40B4-BE49-F238E27FC236}">
                <a16:creationId xmlns:a16="http://schemas.microsoft.com/office/drawing/2014/main" id="{13FE55FC-BCB7-4CA3-A51C-BDC071670D73}"/>
              </a:ext>
            </a:extLst>
          </p:cNvPr>
          <p:cNvSpPr>
            <a:spLocks noGrp="1"/>
          </p:cNvSpPr>
          <p:nvPr>
            <p:ph type="body" sz="quarter" idx="14"/>
          </p:nvPr>
        </p:nvSpPr>
        <p:spPr/>
        <p:txBody>
          <a:bodyPr/>
          <a:lstStyle/>
          <a:p>
            <a:r>
              <a:rPr lang="en-US"/>
              <a:t>05/26/2019 - 06/01/2019</a:t>
            </a:r>
          </a:p>
        </p:txBody>
      </p:sp>
    </p:spTree>
    <p:extLst>
      <p:ext uri="{BB962C8B-B14F-4D97-AF65-F5344CB8AC3E}">
        <p14:creationId xmlns:p14="http://schemas.microsoft.com/office/powerpoint/2010/main" val="1132091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679D0-05F8-4C12-A2FB-AB889C419124}"/>
              </a:ext>
            </a:extLst>
          </p:cNvPr>
          <p:cNvSpPr>
            <a:spLocks noGrp="1"/>
          </p:cNvSpPr>
          <p:nvPr>
            <p:ph type="title"/>
          </p:nvPr>
        </p:nvSpPr>
        <p:spPr/>
        <p:txBody>
          <a:bodyPr/>
          <a:lstStyle/>
          <a:p>
            <a:r>
              <a:rPr lang="en-US"/>
              <a:t>Facebook Interaction Rate By Post Type | OrangeEgypt</a:t>
            </a:r>
          </a:p>
        </p:txBody>
      </p:sp>
      <p:graphicFrame>
        <p:nvGraphicFramePr>
          <p:cNvPr id="6" name="Chart Placeholder 5">
            <a:extLst>
              <a:ext uri="{FF2B5EF4-FFF2-40B4-BE49-F238E27FC236}">
                <a16:creationId xmlns:a16="http://schemas.microsoft.com/office/drawing/2014/main" id="{A3D543C8-3004-49CC-8B5A-C41AB1F7BB89}"/>
              </a:ext>
            </a:extLst>
          </p:cNvPr>
          <p:cNvGraphicFramePr>
            <a:graphicFrameLocks noGrp="1"/>
          </p:cNvGraphicFramePr>
          <p:nvPr>
            <p:ph type="chart" sz="quarter" idx="13"/>
            <p:extLst>
              <p:ext uri="{D42A27DB-BD31-4B8C-83A1-F6EECF244321}">
                <p14:modId xmlns:p14="http://schemas.microsoft.com/office/powerpoint/2010/main" val="3672162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6245B1-DFF7-4279-8C80-650C2874CA3C}"/>
              </a:ext>
            </a:extLst>
          </p:cNvPr>
          <p:cNvSpPr>
            <a:spLocks noGrp="1"/>
          </p:cNvSpPr>
          <p:nvPr>
            <p:ph type="body" sz="quarter" idx="14"/>
          </p:nvPr>
        </p:nvSpPr>
        <p:spPr/>
        <p:txBody>
          <a:bodyPr/>
          <a:lstStyle/>
          <a:p>
            <a:r>
              <a:rPr lang="en-US"/>
              <a:t>05/26/2019 - 06/01/2019</a:t>
            </a:r>
          </a:p>
        </p:txBody>
      </p:sp>
      <p:sp>
        <p:nvSpPr>
          <p:cNvPr id="5" name="Footer Placeholder 4">
            <a:extLst>
              <a:ext uri="{FF2B5EF4-FFF2-40B4-BE49-F238E27FC236}">
                <a16:creationId xmlns:a16="http://schemas.microsoft.com/office/drawing/2014/main" id="{71B07A83-1950-450D-9EEF-A9ADC6929A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5654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FFFA2-D588-4E8F-9478-BC2CFC710BA4}"/>
              </a:ext>
            </a:extLst>
          </p:cNvPr>
          <p:cNvSpPr>
            <a:spLocks noGrp="1"/>
          </p:cNvSpPr>
          <p:nvPr>
            <p:ph type="title"/>
          </p:nvPr>
        </p:nvSpPr>
        <p:spPr/>
        <p:txBody>
          <a:bodyPr/>
          <a:lstStyle/>
          <a:p>
            <a:r>
              <a:rPr lang="en-US"/>
              <a:t>Facebook Own Video Posts | OrangeEgypt</a:t>
            </a:r>
          </a:p>
        </p:txBody>
      </p:sp>
      <p:graphicFrame>
        <p:nvGraphicFramePr>
          <p:cNvPr id="6" name="Chart Placeholder 5">
            <a:extLst>
              <a:ext uri="{FF2B5EF4-FFF2-40B4-BE49-F238E27FC236}">
                <a16:creationId xmlns:a16="http://schemas.microsoft.com/office/drawing/2014/main" id="{B5A21CDA-05F3-49C7-8E7D-A9580DADD07A}"/>
              </a:ext>
            </a:extLst>
          </p:cNvPr>
          <p:cNvGraphicFramePr>
            <a:graphicFrameLocks noGrp="1"/>
          </p:cNvGraphicFramePr>
          <p:nvPr>
            <p:ph type="chart" sz="quarter" idx="13"/>
            <p:extLst>
              <p:ext uri="{D42A27DB-BD31-4B8C-83A1-F6EECF244321}">
                <p14:modId xmlns:p14="http://schemas.microsoft.com/office/powerpoint/2010/main" val="492290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847E2B-08FB-4864-9B41-48AA107BC588}"/>
              </a:ext>
            </a:extLst>
          </p:cNvPr>
          <p:cNvSpPr>
            <a:spLocks noGrp="1"/>
          </p:cNvSpPr>
          <p:nvPr>
            <p:ph type="body" sz="quarter" idx="14"/>
          </p:nvPr>
        </p:nvSpPr>
        <p:spPr/>
        <p:txBody>
          <a:bodyPr/>
          <a:lstStyle/>
          <a:p>
            <a:r>
              <a:rPr lang="en-US"/>
              <a:t>05/26/2019 - 06/01/2019</a:t>
            </a:r>
          </a:p>
        </p:txBody>
      </p:sp>
      <p:sp>
        <p:nvSpPr>
          <p:cNvPr id="5" name="Footer Placeholder 4">
            <a:extLst>
              <a:ext uri="{FF2B5EF4-FFF2-40B4-BE49-F238E27FC236}">
                <a16:creationId xmlns:a16="http://schemas.microsoft.com/office/drawing/2014/main" id="{4E745228-2411-41D9-8435-8F2F44FFD7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4867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2654</Words>
  <Application>Microsoft Office PowerPoint</Application>
  <PresentationFormat>On-screen Show (4:3)</PresentationFormat>
  <Paragraphs>1038</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Facebook</vt:lpstr>
      <vt:lpstr>Facebook Key Metrics Table | OrangeEgypt</vt:lpstr>
      <vt:lpstr>Facebook Key Metrics Radar | OrangeEgypt</vt:lpstr>
      <vt:lpstr>Facebook Fans Change | OrangeEgypt</vt:lpstr>
      <vt:lpstr>Facebook Own Posts Table | OrangeEgypt - 1 of 24</vt:lpstr>
      <vt:lpstr>Facebook Own Posts Table | OrangeEgypt - 2 of 24</vt:lpstr>
      <vt:lpstr>Facebook Own Posts Table | OrangeEgypt - 3 of 24</vt:lpstr>
      <vt:lpstr>Facebook Own Posts Table | OrangeEgypt - 4 of 24</vt:lpstr>
      <vt:lpstr>Facebook Own Posts Table | OrangeEgypt - 5 of 24</vt:lpstr>
      <vt:lpstr>Facebook Own Posts Table | OrangeEgypt - 6 of 24</vt:lpstr>
      <vt:lpstr>Facebook Own Posts Table | OrangeEgypt - 7 of 24</vt:lpstr>
      <vt:lpstr>Facebook Own Posts Table | OrangeEgypt - 8 of 24</vt:lpstr>
      <vt:lpstr>Facebook Own Posts Table | OrangeEgypt - 9 of 24</vt:lpstr>
      <vt:lpstr>Facebook Own Posts Table | OrangeEgypt - 10 of 24</vt:lpstr>
      <vt:lpstr>Facebook Own Posts Table | OrangeEgypt - 11 of 24</vt:lpstr>
      <vt:lpstr>Facebook Own Posts Table | OrangeEgypt - 12 of 24</vt:lpstr>
      <vt:lpstr>Facebook Own Posts Table | OrangeEgypt - 13 of 24</vt:lpstr>
      <vt:lpstr>Facebook Own Posts Table | OrangeEgypt - 14 of 24</vt:lpstr>
      <vt:lpstr>Facebook Own Posts Table | OrangeEgypt - 15 of 24</vt:lpstr>
      <vt:lpstr>Facebook Own Posts Table | OrangeEgypt - 16 of 24</vt:lpstr>
      <vt:lpstr>Facebook Own Posts Table | OrangeEgypt - 17 of 24</vt:lpstr>
      <vt:lpstr>Facebook Own Posts Table | OrangeEgypt - 18 of 24</vt:lpstr>
      <vt:lpstr>Facebook Own Posts Table | OrangeEgypt - 19 of 24</vt:lpstr>
      <vt:lpstr>Facebook Own Posts Table | OrangeEgypt - 20 of 24</vt:lpstr>
      <vt:lpstr>Facebook Own Posts Table | OrangeEgypt - 21 of 24</vt:lpstr>
      <vt:lpstr>Facebook Own Posts Table | OrangeEgypt - 22 of 24</vt:lpstr>
      <vt:lpstr>Facebook Own Posts Table | OrangeEgypt - 23 of 24</vt:lpstr>
      <vt:lpstr>Facebook Own Posts Table | OrangeEgypt - 24 of 24</vt:lpstr>
      <vt:lpstr>Facebook Interaction Rate By Post Type | OrangeEgypt</vt:lpstr>
      <vt:lpstr>Facebook Own Video Posts | OrangeEgypt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Frederik Peiniger</dc:creator>
  <cp:lastModifiedBy>Frederik Peiniger</cp:lastModifiedBy>
  <cp:revision>1</cp:revision>
  <dcterms:created xsi:type="dcterms:W3CDTF">2019-06-02T11:23:42Z</dcterms:created>
  <dcterms:modified xsi:type="dcterms:W3CDTF">2019-06-02T11:24:50Z</dcterms:modified>
</cp:coreProperties>
</file>