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46266</c:v>
                </c:pt>
              </c:numCache>
            </c:numRef>
          </c:cat>
          <c:val>
            <c:numRef>
              <c:f>Sheet1!$B$2</c:f>
              <c:numCache>
                <c:formatCode>General</c:formatCode>
                <c:ptCount val="1"/>
                <c:pt idx="0">
                  <c:v>727</c:v>
                </c:pt>
              </c:numCache>
            </c:numRef>
          </c:val>
          <c:extLst>
            <c:ext xmlns:c16="http://schemas.microsoft.com/office/drawing/2014/chart" uri="{C3380CC4-5D6E-409C-BE32-E72D297353CC}">
              <c16:uniqueId val="{00000000-623C-4BD1-965B-41BDCBEC3AB7}"/>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46266</c:v>
                </c:pt>
              </c:numCache>
            </c:numRef>
          </c:cat>
          <c:val>
            <c:numRef>
              <c:f>Sheet1!$C$2</c:f>
              <c:numCache>
                <c:formatCode>General</c:formatCode>
                <c:ptCount val="1"/>
                <c:pt idx="0">
                  <c:v>1478</c:v>
                </c:pt>
              </c:numCache>
            </c:numRef>
          </c:val>
          <c:extLst>
            <c:ext xmlns:c16="http://schemas.microsoft.com/office/drawing/2014/chart" uri="{C3380CC4-5D6E-409C-BE32-E72D297353CC}">
              <c16:uniqueId val="{00000001-623C-4BD1-965B-41BDCBEC3AB7}"/>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46266</c:v>
                </c:pt>
              </c:numCache>
            </c:numRef>
          </c:cat>
          <c:val>
            <c:numRef>
              <c:f>Sheet1!$D$2</c:f>
              <c:numCache>
                <c:formatCode>General</c:formatCode>
                <c:ptCount val="1"/>
                <c:pt idx="0">
                  <c:v>27686</c:v>
                </c:pt>
              </c:numCache>
            </c:numRef>
          </c:val>
          <c:extLst>
            <c:ext xmlns:c16="http://schemas.microsoft.com/office/drawing/2014/chart" uri="{C3380CC4-5D6E-409C-BE32-E72D297353CC}">
              <c16:uniqueId val="{00000002-623C-4BD1-965B-41BDCBEC3AB7}"/>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46266</c:v>
                </c:pt>
              </c:numCache>
            </c:numRef>
          </c:cat>
          <c:val>
            <c:numRef>
              <c:f>Sheet1!$E$2</c:f>
              <c:numCache>
                <c:formatCode>General</c:formatCode>
                <c:ptCount val="1"/>
                <c:pt idx="0">
                  <c:v>297</c:v>
                </c:pt>
              </c:numCache>
            </c:numRef>
          </c:val>
          <c:extLst>
            <c:ext xmlns:c16="http://schemas.microsoft.com/office/drawing/2014/chart" uri="{C3380CC4-5D6E-409C-BE32-E72D297353CC}">
              <c16:uniqueId val="{00000003-623C-4BD1-965B-41BDCBEC3AB7}"/>
            </c:ext>
          </c:extLst>
        </c:ser>
        <c:dLbls>
          <c:showLegendKey val="0"/>
          <c:showVal val="0"/>
          <c:showCatName val="0"/>
          <c:showSerName val="0"/>
          <c:showPercent val="0"/>
          <c:showBubbleSize val="0"/>
        </c:dLbls>
        <c:gapWidth val="219"/>
        <c:overlap val="-27"/>
        <c:axId val="395876504"/>
        <c:axId val="395873552"/>
      </c:barChart>
      <c:dateAx>
        <c:axId val="395876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73552"/>
        <c:crosses val="autoZero"/>
        <c:auto val="1"/>
        <c:lblOffset val="100"/>
        <c:baseTimeUnit val="days"/>
      </c:dateAx>
      <c:valAx>
        <c:axId val="39587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87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0</c:v>
                </c:pt>
                <c:pt idx="1">
                  <c:v>3</c:v>
                </c:pt>
                <c:pt idx="2">
                  <c:v>1</c:v>
                </c:pt>
                <c:pt idx="3">
                  <c:v>3</c:v>
                </c:pt>
                <c:pt idx="4">
                  <c:v>4</c:v>
                </c:pt>
                <c:pt idx="5">
                  <c:v>1</c:v>
                </c:pt>
                <c:pt idx="6">
                  <c:v>-1</c:v>
                </c:pt>
                <c:pt idx="7">
                  <c:v>5</c:v>
                </c:pt>
                <c:pt idx="8">
                  <c:v>7</c:v>
                </c:pt>
                <c:pt idx="9">
                  <c:v>-1</c:v>
                </c:pt>
              </c:numCache>
            </c:numRef>
          </c:val>
          <c:extLst>
            <c:ext xmlns:c16="http://schemas.microsoft.com/office/drawing/2014/chart" uri="{C3380CC4-5D6E-409C-BE32-E72D297353CC}">
              <c16:uniqueId val="{00000000-B62A-43C8-ACFE-7D3C41102D44}"/>
            </c:ext>
          </c:extLst>
        </c:ser>
        <c:dLbls>
          <c:showLegendKey val="0"/>
          <c:showVal val="0"/>
          <c:showCatName val="0"/>
          <c:showSerName val="0"/>
          <c:showPercent val="0"/>
          <c:showBubbleSize val="0"/>
        </c:dLbls>
        <c:gapWidth val="219"/>
        <c:overlap val="-27"/>
        <c:axId val="402419968"/>
        <c:axId val="402415376"/>
      </c:barChart>
      <c:dateAx>
        <c:axId val="402419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15376"/>
        <c:crosses val="autoZero"/>
        <c:auto val="1"/>
        <c:lblOffset val="100"/>
        <c:baseTimeUnit val="months"/>
      </c:dateAx>
      <c:valAx>
        <c:axId val="40241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1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c:v>
                </c:pt>
                <c:pt idx="1">
                  <c:v>2</c:v>
                </c:pt>
                <c:pt idx="2">
                  <c:v>1</c:v>
                </c:pt>
                <c:pt idx="3">
                  <c:v>3</c:v>
                </c:pt>
                <c:pt idx="4">
                  <c:v>4</c:v>
                </c:pt>
                <c:pt idx="5">
                  <c:v>3</c:v>
                </c:pt>
                <c:pt idx="6">
                  <c:v>2</c:v>
                </c:pt>
                <c:pt idx="7">
                  <c:v>2</c:v>
                </c:pt>
                <c:pt idx="8">
                  <c:v>2</c:v>
                </c:pt>
                <c:pt idx="9">
                  <c:v>4</c:v>
                </c:pt>
                <c:pt idx="10">
                  <c:v>0</c:v>
                </c:pt>
                <c:pt idx="11">
                  <c:v>0</c:v>
                </c:pt>
              </c:numCache>
            </c:numRef>
          </c:val>
          <c:extLst>
            <c:ext xmlns:c16="http://schemas.microsoft.com/office/drawing/2014/chart" uri="{C3380CC4-5D6E-409C-BE32-E72D297353CC}">
              <c16:uniqueId val="{00000000-FFFC-49C7-926C-60A7FE6D9E51}"/>
            </c:ext>
          </c:extLst>
        </c:ser>
        <c:dLbls>
          <c:showLegendKey val="0"/>
          <c:showVal val="0"/>
          <c:showCatName val="0"/>
          <c:showSerName val="0"/>
          <c:showPercent val="0"/>
          <c:showBubbleSize val="0"/>
        </c:dLbls>
        <c:gapWidth val="219"/>
        <c:overlap val="-27"/>
        <c:axId val="402417016"/>
        <c:axId val="402417344"/>
      </c:barChart>
      <c:dateAx>
        <c:axId val="402417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17344"/>
        <c:crosses val="autoZero"/>
        <c:auto val="1"/>
        <c:lblOffset val="100"/>
        <c:baseTimeUnit val="months"/>
      </c:dateAx>
      <c:valAx>
        <c:axId val="40241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17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40</c:v>
                </c:pt>
                <c:pt idx="1">
                  <c:v>40</c:v>
                </c:pt>
                <c:pt idx="2">
                  <c:v>20</c:v>
                </c:pt>
                <c:pt idx="3">
                  <c:v>46</c:v>
                </c:pt>
                <c:pt idx="4">
                  <c:v>77</c:v>
                </c:pt>
                <c:pt idx="5">
                  <c:v>48</c:v>
                </c:pt>
                <c:pt idx="6">
                  <c:v>48</c:v>
                </c:pt>
                <c:pt idx="7">
                  <c:v>35</c:v>
                </c:pt>
                <c:pt idx="8">
                  <c:v>43</c:v>
                </c:pt>
                <c:pt idx="9">
                  <c:v>4</c:v>
                </c:pt>
                <c:pt idx="10">
                  <c:v>0</c:v>
                </c:pt>
                <c:pt idx="11">
                  <c:v>0</c:v>
                </c:pt>
              </c:numCache>
            </c:numRef>
          </c:val>
          <c:extLst>
            <c:ext xmlns:c16="http://schemas.microsoft.com/office/drawing/2014/chart" uri="{C3380CC4-5D6E-409C-BE32-E72D297353CC}">
              <c16:uniqueId val="{00000000-D2C3-4C1F-9EB2-0BDD2079BE01}"/>
            </c:ext>
          </c:extLst>
        </c:ser>
        <c:dLbls>
          <c:showLegendKey val="0"/>
          <c:showVal val="0"/>
          <c:showCatName val="0"/>
          <c:showSerName val="0"/>
          <c:showPercent val="0"/>
          <c:showBubbleSize val="0"/>
        </c:dLbls>
        <c:gapWidth val="219"/>
        <c:overlap val="-27"/>
        <c:axId val="404816128"/>
        <c:axId val="404812520"/>
      </c:barChart>
      <c:catAx>
        <c:axId val="404816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812520"/>
        <c:crosses val="autoZero"/>
        <c:auto val="1"/>
        <c:lblAlgn val="ctr"/>
        <c:lblOffset val="100"/>
        <c:noMultiLvlLbl val="0"/>
      </c:catAx>
      <c:valAx>
        <c:axId val="40481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81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1470</c:v>
                </c:pt>
                <c:pt idx="1">
                  <c:v>1649</c:v>
                </c:pt>
                <c:pt idx="2">
                  <c:v>1679</c:v>
                </c:pt>
                <c:pt idx="3">
                  <c:v>2755</c:v>
                </c:pt>
                <c:pt idx="4">
                  <c:v>2537</c:v>
                </c:pt>
                <c:pt idx="5">
                  <c:v>1304</c:v>
                </c:pt>
                <c:pt idx="6">
                  <c:v>1448</c:v>
                </c:pt>
                <c:pt idx="7">
                  <c:v>1774</c:v>
                </c:pt>
                <c:pt idx="8">
                  <c:v>1991</c:v>
                </c:pt>
                <c:pt idx="9">
                  <c:v>0</c:v>
                </c:pt>
                <c:pt idx="10">
                  <c:v>0</c:v>
                </c:pt>
              </c:numCache>
            </c:numRef>
          </c:val>
          <c:extLst>
            <c:ext xmlns:c16="http://schemas.microsoft.com/office/drawing/2014/chart" uri="{C3380CC4-5D6E-409C-BE32-E72D297353CC}">
              <c16:uniqueId val="{00000000-F587-45DF-A148-EB570442B183}"/>
            </c:ext>
          </c:extLst>
        </c:ser>
        <c:dLbls>
          <c:showLegendKey val="0"/>
          <c:showVal val="0"/>
          <c:showCatName val="0"/>
          <c:showSerName val="0"/>
          <c:showPercent val="0"/>
          <c:showBubbleSize val="0"/>
        </c:dLbls>
        <c:gapWidth val="219"/>
        <c:overlap val="-27"/>
        <c:axId val="404813176"/>
        <c:axId val="404811864"/>
      </c:barChart>
      <c:dateAx>
        <c:axId val="404813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811864"/>
        <c:crosses val="autoZero"/>
        <c:auto val="1"/>
        <c:lblOffset val="100"/>
        <c:baseTimeUnit val="months"/>
      </c:dateAx>
      <c:valAx>
        <c:axId val="40481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81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331</c:v>
                </c:pt>
                <c:pt idx="1">
                  <c:v>262</c:v>
                </c:pt>
                <c:pt idx="2">
                  <c:v>181</c:v>
                </c:pt>
                <c:pt idx="3">
                  <c:v>171</c:v>
                </c:pt>
                <c:pt idx="4">
                  <c:v>108</c:v>
                </c:pt>
                <c:pt idx="5">
                  <c:v>127</c:v>
                </c:pt>
                <c:pt idx="6">
                  <c:v>276</c:v>
                </c:pt>
                <c:pt idx="7">
                  <c:v>267</c:v>
                </c:pt>
                <c:pt idx="8">
                  <c:v>87</c:v>
                </c:pt>
                <c:pt idx="9">
                  <c:v>6</c:v>
                </c:pt>
              </c:numCache>
            </c:numRef>
          </c:val>
          <c:extLst>
            <c:ext xmlns:c16="http://schemas.microsoft.com/office/drawing/2014/chart" uri="{C3380CC4-5D6E-409C-BE32-E72D297353CC}">
              <c16:uniqueId val="{00000000-BD54-41C9-B8D2-E148F67714BF}"/>
            </c:ext>
          </c:extLst>
        </c:ser>
        <c:dLbls>
          <c:showLegendKey val="0"/>
          <c:showVal val="0"/>
          <c:showCatName val="0"/>
          <c:showSerName val="0"/>
          <c:showPercent val="0"/>
          <c:showBubbleSize val="0"/>
        </c:dLbls>
        <c:gapWidth val="219"/>
        <c:overlap val="-27"/>
        <c:axId val="498322896"/>
        <c:axId val="498323224"/>
      </c:barChart>
      <c:dateAx>
        <c:axId val="498322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23224"/>
        <c:crosses val="autoZero"/>
        <c:auto val="1"/>
        <c:lblOffset val="100"/>
        <c:baseTimeUnit val="months"/>
      </c:dateAx>
      <c:valAx>
        <c:axId val="498323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2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2026-01</c:v>
                </c:pt>
                <c:pt idx="1">
                  <c:v>2026-02</c:v>
                </c:pt>
                <c:pt idx="2">
                  <c:v>2026-03</c:v>
                </c:pt>
                <c:pt idx="3">
                  <c:v>2026-04</c:v>
                </c:pt>
                <c:pt idx="4">
                  <c:v>2026-05</c:v>
                </c:pt>
                <c:pt idx="5">
                  <c:v>2026-06</c:v>
                </c:pt>
                <c:pt idx="6">
                  <c:v>2026-07</c:v>
                </c:pt>
                <c:pt idx="7">
                  <c:v>2026-08</c:v>
                </c:pt>
                <c:pt idx="8">
                  <c:v>2026-09</c:v>
                </c:pt>
                <c:pt idx="9">
                  <c:v>2026-10</c:v>
                </c:pt>
              </c:strCache>
            </c:strRef>
          </c:cat>
          <c:val>
            <c:numRef>
              <c:f>Sheet1!$B$2:$B$11</c:f>
              <c:numCache>
                <c:formatCode>General</c:formatCode>
                <c:ptCount val="10"/>
                <c:pt idx="0">
                  <c:v>39</c:v>
                </c:pt>
                <c:pt idx="1">
                  <c:v>39</c:v>
                </c:pt>
                <c:pt idx="2">
                  <c:v>33</c:v>
                </c:pt>
                <c:pt idx="3">
                  <c:v>48</c:v>
                </c:pt>
                <c:pt idx="4">
                  <c:v>55</c:v>
                </c:pt>
                <c:pt idx="5">
                  <c:v>25</c:v>
                </c:pt>
                <c:pt idx="6">
                  <c:v>48</c:v>
                </c:pt>
                <c:pt idx="7">
                  <c:v>39</c:v>
                </c:pt>
                <c:pt idx="8">
                  <c:v>46</c:v>
                </c:pt>
                <c:pt idx="9">
                  <c:v>3</c:v>
                </c:pt>
              </c:numCache>
            </c:numRef>
          </c:val>
          <c:extLst>
            <c:ext xmlns:c16="http://schemas.microsoft.com/office/drawing/2014/chart" uri="{C3380CC4-5D6E-409C-BE32-E72D297353CC}">
              <c16:uniqueId val="{00000000-D49E-441F-97F5-E2438720AB4E}"/>
            </c:ext>
          </c:extLst>
        </c:ser>
        <c:dLbls>
          <c:showLegendKey val="0"/>
          <c:showVal val="0"/>
          <c:showCatName val="0"/>
          <c:showSerName val="0"/>
          <c:showPercent val="0"/>
          <c:showBubbleSize val="0"/>
        </c:dLbls>
        <c:gapWidth val="219"/>
        <c:overlap val="-27"/>
        <c:axId val="498329128"/>
        <c:axId val="498327488"/>
      </c:barChart>
      <c:catAx>
        <c:axId val="498329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27488"/>
        <c:crosses val="autoZero"/>
        <c:auto val="1"/>
        <c:lblAlgn val="ctr"/>
        <c:lblOffset val="100"/>
        <c:noMultiLvlLbl val="0"/>
      </c:catAx>
      <c:valAx>
        <c:axId val="49832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2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Sheet1!$A$2:$A$11</c:f>
              <c:strCache>
                <c:ptCount val="10"/>
                <c:pt idx="0">
                  <c:v>2026-01</c:v>
                </c:pt>
                <c:pt idx="1">
                  <c:v>2026-02</c:v>
                </c:pt>
                <c:pt idx="2">
                  <c:v>2026-03</c:v>
                </c:pt>
                <c:pt idx="3">
                  <c:v>2026-04</c:v>
                </c:pt>
                <c:pt idx="4">
                  <c:v>2026-05</c:v>
                </c:pt>
                <c:pt idx="5">
                  <c:v>2026-06</c:v>
                </c:pt>
                <c:pt idx="6">
                  <c:v>2026-07</c:v>
                </c:pt>
                <c:pt idx="7">
                  <c:v>2026-08</c:v>
                </c:pt>
                <c:pt idx="8">
                  <c:v>2026-09</c:v>
                </c:pt>
                <c:pt idx="9">
                  <c:v>2026-10</c:v>
                </c:pt>
              </c:strCache>
            </c:strRef>
          </c:cat>
          <c:val>
            <c:numRef>
              <c:f>Sheet1!$B$2:$B$11</c:f>
              <c:numCache>
                <c:formatCode>General</c:formatCode>
                <c:ptCount val="10"/>
                <c:pt idx="0">
                  <c:v>514</c:v>
                </c:pt>
                <c:pt idx="1">
                  <c:v>469</c:v>
                </c:pt>
                <c:pt idx="2">
                  <c:v>396</c:v>
                </c:pt>
                <c:pt idx="3">
                  <c:v>774</c:v>
                </c:pt>
                <c:pt idx="4">
                  <c:v>895</c:v>
                </c:pt>
                <c:pt idx="5">
                  <c:v>375</c:v>
                </c:pt>
                <c:pt idx="6">
                  <c:v>674</c:v>
                </c:pt>
                <c:pt idx="7">
                  <c:v>515</c:v>
                </c:pt>
                <c:pt idx="8">
                  <c:v>700</c:v>
                </c:pt>
                <c:pt idx="9">
                  <c:v>3</c:v>
                </c:pt>
              </c:numCache>
            </c:numRef>
          </c:val>
          <c:extLst>
            <c:ext xmlns:c16="http://schemas.microsoft.com/office/drawing/2014/chart" uri="{C3380CC4-5D6E-409C-BE32-E72D297353CC}">
              <c16:uniqueId val="{00000000-AAD7-49BF-9CA1-405716EDC110}"/>
            </c:ext>
          </c:extLst>
        </c:ser>
        <c:dLbls>
          <c:showLegendKey val="0"/>
          <c:showVal val="0"/>
          <c:showCatName val="0"/>
          <c:showSerName val="0"/>
          <c:showPercent val="0"/>
          <c:showBubbleSize val="0"/>
        </c:dLbls>
        <c:gapWidth val="219"/>
        <c:overlap val="-27"/>
        <c:axId val="498330440"/>
        <c:axId val="498331096"/>
      </c:barChart>
      <c:catAx>
        <c:axId val="498330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31096"/>
        <c:crosses val="autoZero"/>
        <c:auto val="1"/>
        <c:lblAlgn val="ctr"/>
        <c:lblOffset val="100"/>
        <c:noMultiLvlLbl val="0"/>
      </c:catAx>
      <c:valAx>
        <c:axId val="498331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3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1133</c:v>
                </c:pt>
                <c:pt idx="1">
                  <c:v>24302</c:v>
                </c:pt>
                <c:pt idx="2">
                  <c:v>18713</c:v>
                </c:pt>
                <c:pt idx="3">
                  <c:v>18588</c:v>
                </c:pt>
                <c:pt idx="4">
                  <c:v>34961</c:v>
                </c:pt>
                <c:pt idx="5">
                  <c:v>45456</c:v>
                </c:pt>
                <c:pt idx="6">
                  <c:v>19130</c:v>
                </c:pt>
                <c:pt idx="7">
                  <c:v>23733</c:v>
                </c:pt>
                <c:pt idx="8">
                  <c:v>25952</c:v>
                </c:pt>
                <c:pt idx="9">
                  <c:v>24608</c:v>
                </c:pt>
              </c:numCache>
            </c:numRef>
          </c:val>
          <c:extLst>
            <c:ext xmlns:c16="http://schemas.microsoft.com/office/drawing/2014/chart" uri="{C3380CC4-5D6E-409C-BE32-E72D297353CC}">
              <c16:uniqueId val="{00000000-2B66-4C45-8B0C-8107B43D30D1}"/>
            </c:ext>
          </c:extLst>
        </c:ser>
        <c:dLbls>
          <c:showLegendKey val="0"/>
          <c:showVal val="0"/>
          <c:showCatName val="0"/>
          <c:showSerName val="0"/>
          <c:showPercent val="0"/>
          <c:showBubbleSize val="0"/>
        </c:dLbls>
        <c:gapWidth val="219"/>
        <c:overlap val="-27"/>
        <c:axId val="498304856"/>
        <c:axId val="498299280"/>
      </c:barChart>
      <c:catAx>
        <c:axId val="498304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299280"/>
        <c:crosses val="autoZero"/>
        <c:auto val="1"/>
        <c:lblAlgn val="ctr"/>
        <c:lblOffset val="100"/>
        <c:noMultiLvlLbl val="0"/>
      </c:catAx>
      <c:valAx>
        <c:axId val="49829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30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80</c:v>
                </c:pt>
                <c:pt idx="1">
                  <c:v>219</c:v>
                </c:pt>
                <c:pt idx="2">
                  <c:v>208</c:v>
                </c:pt>
                <c:pt idx="3">
                  <c:v>167</c:v>
                </c:pt>
                <c:pt idx="4">
                  <c:v>35</c:v>
                </c:pt>
                <c:pt idx="5">
                  <c:v>14</c:v>
                </c:pt>
                <c:pt idx="6">
                  <c:v>17</c:v>
                </c:pt>
                <c:pt idx="7">
                  <c:v>7</c:v>
                </c:pt>
                <c:pt idx="8">
                  <c:v>29</c:v>
                </c:pt>
                <c:pt idx="9">
                  <c:v>5</c:v>
                </c:pt>
              </c:numCache>
            </c:numRef>
          </c:val>
          <c:extLst>
            <c:ext xmlns:c16="http://schemas.microsoft.com/office/drawing/2014/chart" uri="{C3380CC4-5D6E-409C-BE32-E72D297353CC}">
              <c16:uniqueId val="{00000000-6852-438B-9895-BDC14ECF661B}"/>
            </c:ext>
          </c:extLst>
        </c:ser>
        <c:dLbls>
          <c:showLegendKey val="0"/>
          <c:showVal val="0"/>
          <c:showCatName val="0"/>
          <c:showSerName val="0"/>
          <c:showPercent val="0"/>
          <c:showBubbleSize val="0"/>
        </c:dLbls>
        <c:gapWidth val="219"/>
        <c:overlap val="-27"/>
        <c:axId val="504031720"/>
        <c:axId val="504028768"/>
      </c:barChart>
      <c:dateAx>
        <c:axId val="504031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028768"/>
        <c:crosses val="autoZero"/>
        <c:auto val="1"/>
        <c:lblOffset val="100"/>
        <c:baseTimeUnit val="months"/>
      </c:dateAx>
      <c:valAx>
        <c:axId val="50402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03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c:v>
                </c:pt>
                <c:pt idx="1">
                  <c:v>8</c:v>
                </c:pt>
                <c:pt idx="2">
                  <c:v>4</c:v>
                </c:pt>
                <c:pt idx="3">
                  <c:v>6</c:v>
                </c:pt>
                <c:pt idx="4">
                  <c:v>7</c:v>
                </c:pt>
                <c:pt idx="5">
                  <c:v>5</c:v>
                </c:pt>
                <c:pt idx="6">
                  <c:v>8</c:v>
                </c:pt>
                <c:pt idx="7">
                  <c:v>7</c:v>
                </c:pt>
                <c:pt idx="8">
                  <c:v>6</c:v>
                </c:pt>
                <c:pt idx="9">
                  <c:v>8</c:v>
                </c:pt>
                <c:pt idx="10">
                  <c:v>0</c:v>
                </c:pt>
                <c:pt idx="11">
                  <c:v>0</c:v>
                </c:pt>
              </c:numCache>
            </c:numRef>
          </c:val>
          <c:extLst>
            <c:ext xmlns:c16="http://schemas.microsoft.com/office/drawing/2014/chart" uri="{C3380CC4-5D6E-409C-BE32-E72D297353CC}">
              <c16:uniqueId val="{00000000-605A-408B-B160-26519F9EE217}"/>
            </c:ext>
          </c:extLst>
        </c:ser>
        <c:dLbls>
          <c:showLegendKey val="0"/>
          <c:showVal val="0"/>
          <c:showCatName val="0"/>
          <c:showSerName val="0"/>
          <c:showPercent val="0"/>
          <c:showBubbleSize val="0"/>
        </c:dLbls>
        <c:gapWidth val="219"/>
        <c:overlap val="-27"/>
        <c:axId val="504046808"/>
        <c:axId val="504041888"/>
      </c:barChart>
      <c:dateAx>
        <c:axId val="504046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041888"/>
        <c:crosses val="autoZero"/>
        <c:auto val="1"/>
        <c:lblOffset val="100"/>
        <c:baseTimeUnit val="months"/>
      </c:dateAx>
      <c:valAx>
        <c:axId val="50404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046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80</c:v>
                </c:pt>
                <c:pt idx="1">
                  <c:v>107</c:v>
                </c:pt>
                <c:pt idx="2">
                  <c:v>46</c:v>
                </c:pt>
                <c:pt idx="3">
                  <c:v>91</c:v>
                </c:pt>
                <c:pt idx="4">
                  <c:v>121</c:v>
                </c:pt>
                <c:pt idx="5">
                  <c:v>72</c:v>
                </c:pt>
                <c:pt idx="6">
                  <c:v>112</c:v>
                </c:pt>
                <c:pt idx="7">
                  <c:v>68</c:v>
                </c:pt>
                <c:pt idx="8">
                  <c:v>76</c:v>
                </c:pt>
                <c:pt idx="9">
                  <c:v>8</c:v>
                </c:pt>
                <c:pt idx="10">
                  <c:v>0</c:v>
                </c:pt>
                <c:pt idx="11">
                  <c:v>0</c:v>
                </c:pt>
              </c:numCache>
            </c:numRef>
          </c:val>
          <c:extLst>
            <c:ext xmlns:c16="http://schemas.microsoft.com/office/drawing/2014/chart" uri="{C3380CC4-5D6E-409C-BE32-E72D297353CC}">
              <c16:uniqueId val="{00000000-2805-4097-98BD-EFC57E86DB90}"/>
            </c:ext>
          </c:extLst>
        </c:ser>
        <c:dLbls>
          <c:showLegendKey val="0"/>
          <c:showVal val="0"/>
          <c:showCatName val="0"/>
          <c:showSerName val="0"/>
          <c:showPercent val="0"/>
          <c:showBubbleSize val="0"/>
        </c:dLbls>
        <c:gapWidth val="219"/>
        <c:overlap val="-27"/>
        <c:axId val="504045496"/>
        <c:axId val="504045824"/>
      </c:barChart>
      <c:catAx>
        <c:axId val="50404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045824"/>
        <c:crosses val="autoZero"/>
        <c:auto val="1"/>
        <c:lblAlgn val="ctr"/>
        <c:lblOffset val="100"/>
        <c:noMultiLvlLbl val="0"/>
      </c:catAx>
      <c:valAx>
        <c:axId val="50404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04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2419</c:v>
                </c:pt>
                <c:pt idx="1">
                  <c:v>2159</c:v>
                </c:pt>
                <c:pt idx="2">
                  <c:v>656</c:v>
                </c:pt>
                <c:pt idx="3">
                  <c:v>1961</c:v>
                </c:pt>
                <c:pt idx="4">
                  <c:v>2962</c:v>
                </c:pt>
                <c:pt idx="5">
                  <c:v>1908</c:v>
                </c:pt>
                <c:pt idx="6">
                  <c:v>3250</c:v>
                </c:pt>
                <c:pt idx="7">
                  <c:v>1702</c:v>
                </c:pt>
                <c:pt idx="8">
                  <c:v>839</c:v>
                </c:pt>
                <c:pt idx="9">
                  <c:v>0</c:v>
                </c:pt>
                <c:pt idx="10">
                  <c:v>0</c:v>
                </c:pt>
                <c:pt idx="11">
                  <c:v>0</c:v>
                </c:pt>
              </c:numCache>
            </c:numRef>
          </c:val>
          <c:extLst>
            <c:ext xmlns:c16="http://schemas.microsoft.com/office/drawing/2014/chart" uri="{C3380CC4-5D6E-409C-BE32-E72D297353CC}">
              <c16:uniqueId val="{00000000-20B0-4776-9417-B3EFAFEB1E41}"/>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573</c:v>
                </c:pt>
                <c:pt idx="1">
                  <c:v>1377</c:v>
                </c:pt>
                <c:pt idx="2">
                  <c:v>1394</c:v>
                </c:pt>
                <c:pt idx="3">
                  <c:v>1758</c:v>
                </c:pt>
                <c:pt idx="4">
                  <c:v>1091</c:v>
                </c:pt>
                <c:pt idx="5">
                  <c:v>2311</c:v>
                </c:pt>
                <c:pt idx="6">
                  <c:v>741</c:v>
                </c:pt>
                <c:pt idx="7">
                  <c:v>1109</c:v>
                </c:pt>
                <c:pt idx="8">
                  <c:v>1468</c:v>
                </c:pt>
                <c:pt idx="9">
                  <c:v>132</c:v>
                </c:pt>
                <c:pt idx="10">
                  <c:v>0</c:v>
                </c:pt>
                <c:pt idx="11">
                  <c:v>0</c:v>
                </c:pt>
              </c:numCache>
            </c:numRef>
          </c:val>
          <c:extLst>
            <c:ext xmlns:c16="http://schemas.microsoft.com/office/drawing/2014/chart" uri="{C3380CC4-5D6E-409C-BE32-E72D297353CC}">
              <c16:uniqueId val="{00000001-20B0-4776-9417-B3EFAFEB1E41}"/>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413</c:v>
                </c:pt>
                <c:pt idx="1">
                  <c:v>0</c:v>
                </c:pt>
                <c:pt idx="2">
                  <c:v>106</c:v>
                </c:pt>
                <c:pt idx="3">
                  <c:v>440</c:v>
                </c:pt>
                <c:pt idx="4">
                  <c:v>205</c:v>
                </c:pt>
                <c:pt idx="5">
                  <c:v>0</c:v>
                </c:pt>
                <c:pt idx="6">
                  <c:v>295</c:v>
                </c:pt>
                <c:pt idx="7">
                  <c:v>729</c:v>
                </c:pt>
                <c:pt idx="8">
                  <c:v>210</c:v>
                </c:pt>
                <c:pt idx="9">
                  <c:v>0</c:v>
                </c:pt>
                <c:pt idx="10">
                  <c:v>0</c:v>
                </c:pt>
                <c:pt idx="11">
                  <c:v>0</c:v>
                </c:pt>
              </c:numCache>
            </c:numRef>
          </c:val>
          <c:extLst>
            <c:ext xmlns:c16="http://schemas.microsoft.com/office/drawing/2014/chart" uri="{C3380CC4-5D6E-409C-BE32-E72D297353CC}">
              <c16:uniqueId val="{00000002-20B0-4776-9417-B3EFAFEB1E41}"/>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20B0-4776-9417-B3EFAFEB1E41}"/>
            </c:ext>
          </c:extLst>
        </c:ser>
        <c:dLbls>
          <c:showLegendKey val="0"/>
          <c:showVal val="0"/>
          <c:showCatName val="0"/>
          <c:showSerName val="0"/>
          <c:showPercent val="0"/>
          <c:showBubbleSize val="0"/>
        </c:dLbls>
        <c:gapWidth val="219"/>
        <c:overlap val="-27"/>
        <c:axId val="263485560"/>
        <c:axId val="263484904"/>
      </c:barChart>
      <c:dateAx>
        <c:axId val="263485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484904"/>
        <c:crosses val="autoZero"/>
        <c:auto val="1"/>
        <c:lblOffset val="100"/>
        <c:baseTimeUnit val="months"/>
      </c:dateAx>
      <c:valAx>
        <c:axId val="263484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485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682BD-2A29-44C2-801A-B080FDAD7CE0}"/>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D6318D10-365A-48AA-86CD-408D4C9F7B6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58330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EFCBF-EA83-4F3F-918B-D8B1F11B4948}"/>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73266C15-015B-4418-A7AC-8DD2E265CA75}"/>
              </a:ext>
            </a:extLst>
          </p:cNvPr>
          <p:cNvGraphicFramePr>
            <a:graphicFrameLocks noGrp="1"/>
          </p:cNvGraphicFramePr>
          <p:nvPr>
            <p:ph type="chart" sz="quarter" idx="13"/>
            <p:extLst>
              <p:ext uri="{D42A27DB-BD31-4B8C-83A1-F6EECF244321}">
                <p14:modId xmlns:p14="http://schemas.microsoft.com/office/powerpoint/2010/main" val="2769448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F55042-D026-4C60-ACE8-2CA1F8DC2908}"/>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AE8F6C6B-49DD-43C0-ABA8-5844291D4E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0327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79DA4-6AF5-4237-BD64-7D2EC5F5AF08}"/>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1D03170E-87B8-4527-9406-3EA046721820}"/>
              </a:ext>
            </a:extLst>
          </p:cNvPr>
          <p:cNvGraphicFramePr>
            <a:graphicFrameLocks noGrp="1"/>
          </p:cNvGraphicFramePr>
          <p:nvPr>
            <p:ph type="tbl" sz="quarter" idx="13"/>
            <p:extLst>
              <p:ext uri="{D42A27DB-BD31-4B8C-83A1-F6EECF244321}">
                <p14:modId xmlns:p14="http://schemas.microsoft.com/office/powerpoint/2010/main" val="366821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7677401"/>
                    </a:ext>
                  </a:extLst>
                </a:gridCol>
                <a:gridCol w="905256">
                  <a:extLst>
                    <a:ext uri="{9D8B030D-6E8A-4147-A177-3AD203B41FA5}">
                      <a16:colId xmlns:a16="http://schemas.microsoft.com/office/drawing/2014/main" val="1329297524"/>
                    </a:ext>
                  </a:extLst>
                </a:gridCol>
                <a:gridCol w="905256">
                  <a:extLst>
                    <a:ext uri="{9D8B030D-6E8A-4147-A177-3AD203B41FA5}">
                      <a16:colId xmlns:a16="http://schemas.microsoft.com/office/drawing/2014/main" val="2942048600"/>
                    </a:ext>
                  </a:extLst>
                </a:gridCol>
                <a:gridCol w="905256">
                  <a:extLst>
                    <a:ext uri="{9D8B030D-6E8A-4147-A177-3AD203B41FA5}">
                      <a16:colId xmlns:a16="http://schemas.microsoft.com/office/drawing/2014/main" val="3293273971"/>
                    </a:ext>
                  </a:extLst>
                </a:gridCol>
                <a:gridCol w="905256">
                  <a:extLst>
                    <a:ext uri="{9D8B030D-6E8A-4147-A177-3AD203B41FA5}">
                      <a16:colId xmlns:a16="http://schemas.microsoft.com/office/drawing/2014/main" val="505614182"/>
                    </a:ext>
                  </a:extLst>
                </a:gridCol>
                <a:gridCol w="905256">
                  <a:extLst>
                    <a:ext uri="{9D8B030D-6E8A-4147-A177-3AD203B41FA5}">
                      <a16:colId xmlns:a16="http://schemas.microsoft.com/office/drawing/2014/main" val="1672943895"/>
                    </a:ext>
                  </a:extLst>
                </a:gridCol>
                <a:gridCol w="905256">
                  <a:extLst>
                    <a:ext uri="{9D8B030D-6E8A-4147-A177-3AD203B41FA5}">
                      <a16:colId xmlns:a16="http://schemas.microsoft.com/office/drawing/2014/main" val="3037335908"/>
                    </a:ext>
                  </a:extLst>
                </a:gridCol>
                <a:gridCol w="905256">
                  <a:extLst>
                    <a:ext uri="{9D8B030D-6E8A-4147-A177-3AD203B41FA5}">
                      <a16:colId xmlns:a16="http://schemas.microsoft.com/office/drawing/2014/main" val="2582834384"/>
                    </a:ext>
                  </a:extLst>
                </a:gridCol>
                <a:gridCol w="905256">
                  <a:extLst>
                    <a:ext uri="{9D8B030D-6E8A-4147-A177-3AD203B41FA5}">
                      <a16:colId xmlns:a16="http://schemas.microsoft.com/office/drawing/2014/main" val="162459812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32914526"/>
                  </a:ext>
                </a:extLst>
              </a:tr>
              <a:tr h="370840">
                <a:tc>
                  <a:txBody>
                    <a:bodyPr/>
                    <a:lstStyle/>
                    <a:p>
                      <a:r>
                        <a:rPr lang="en-US" sz="1000"/>
                        <a:t>727</a:t>
                      </a:r>
                    </a:p>
                  </a:txBody>
                  <a:tcPr/>
                </a:tc>
                <a:tc>
                  <a:txBody>
                    <a:bodyPr/>
                    <a:lstStyle/>
                    <a:p>
                      <a:r>
                        <a:rPr lang="en-US" sz="1000"/>
                        <a:t>7</a:t>
                      </a:r>
                    </a:p>
                  </a:txBody>
                  <a:tcPr/>
                </a:tc>
                <a:tc>
                  <a:txBody>
                    <a:bodyPr/>
                    <a:lstStyle/>
                    <a:p>
                      <a:r>
                        <a:rPr lang="en-US" sz="1000"/>
                        <a:t>14</a:t>
                      </a:r>
                    </a:p>
                  </a:txBody>
                  <a:tcPr/>
                </a:tc>
                <a:tc>
                  <a:txBody>
                    <a:bodyPr/>
                    <a:lstStyle/>
                    <a:p>
                      <a:r>
                        <a:rPr lang="en-US" sz="1000"/>
                        <a:t>40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0.4248 %</a:t>
                      </a:r>
                    </a:p>
                  </a:txBody>
                  <a:tcPr/>
                </a:tc>
                <a:tc>
                  <a:txBody>
                    <a:bodyPr/>
                    <a:lstStyle/>
                    <a:p>
                      <a:r>
                        <a:rPr lang="en-US" sz="1000"/>
                        <a:t>0.0 %</a:t>
                      </a:r>
                    </a:p>
                  </a:txBody>
                  <a:tcPr/>
                </a:tc>
                <a:extLst>
                  <a:ext uri="{0D108BD9-81ED-4DB2-BD59-A6C34878D82A}">
                    <a16:rowId xmlns:a16="http://schemas.microsoft.com/office/drawing/2014/main" val="2634436756"/>
                  </a:ext>
                </a:extLst>
              </a:tr>
            </a:tbl>
          </a:graphicData>
        </a:graphic>
      </p:graphicFrame>
      <p:sp>
        <p:nvSpPr>
          <p:cNvPr id="4" name="Text Placeholder 3">
            <a:extLst>
              <a:ext uri="{FF2B5EF4-FFF2-40B4-BE49-F238E27FC236}">
                <a16:creationId xmlns:a16="http://schemas.microsoft.com/office/drawing/2014/main" id="{C5B025F8-2256-4409-A87C-8C8D391B7247}"/>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520628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681E4-EDAC-47B4-8334-26A06CFD1189}"/>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7A088DD6-F5CD-418D-8C7D-B855A32D5BB5}"/>
              </a:ext>
            </a:extLst>
          </p:cNvPr>
          <p:cNvGraphicFramePr>
            <a:graphicFrameLocks noGrp="1"/>
          </p:cNvGraphicFramePr>
          <p:nvPr>
            <p:ph type="chart" sz="quarter" idx="13"/>
            <p:extLst>
              <p:ext uri="{D42A27DB-BD31-4B8C-83A1-F6EECF244321}">
                <p14:modId xmlns:p14="http://schemas.microsoft.com/office/powerpoint/2010/main" val="301352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6519D2-7525-4A2C-974E-F1C81BF1ABEA}"/>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3A57B69-AEF1-4C9F-88B0-9C9D4F95EF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3953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9B650-5453-47EF-A8F8-14AACA03262E}"/>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CE5AB235-B12D-498B-87DC-9A55758A3351}"/>
              </a:ext>
            </a:extLst>
          </p:cNvPr>
          <p:cNvGraphicFramePr>
            <a:graphicFrameLocks noGrp="1"/>
          </p:cNvGraphicFramePr>
          <p:nvPr>
            <p:ph type="chart" sz="quarter" idx="13"/>
            <p:extLst>
              <p:ext uri="{D42A27DB-BD31-4B8C-83A1-F6EECF244321}">
                <p14:modId xmlns:p14="http://schemas.microsoft.com/office/powerpoint/2010/main" val="274339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B0D9C8-F1D6-400D-94CB-FB5842384EB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FAFA836-5321-4C94-932D-44E698216A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9938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F2895-D377-437E-8F05-176B551B8F06}"/>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6B39AF8C-F879-40AC-8DA5-E8876983B1B4}"/>
              </a:ext>
            </a:extLst>
          </p:cNvPr>
          <p:cNvGraphicFramePr>
            <a:graphicFrameLocks noGrp="1"/>
          </p:cNvGraphicFramePr>
          <p:nvPr>
            <p:ph type="chart" sz="quarter" idx="13"/>
            <p:extLst>
              <p:ext uri="{D42A27DB-BD31-4B8C-83A1-F6EECF244321}">
                <p14:modId xmlns:p14="http://schemas.microsoft.com/office/powerpoint/2010/main" val="3770874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9A99A7-2B3B-42EF-86DD-11993CB910F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109AFD52-17EF-419B-B61F-9C18711C29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6757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8F761-FD14-447D-AC20-21F38CD73BBA}"/>
              </a:ext>
            </a:extLst>
          </p:cNvPr>
          <p:cNvSpPr>
            <a:spLocks noGrp="1"/>
          </p:cNvSpPr>
          <p:nvPr>
            <p:ph type="title"/>
          </p:nvPr>
        </p:nvSpPr>
        <p:spPr/>
        <p:txBody>
          <a:bodyPr/>
          <a:lstStyle/>
          <a:p>
            <a:r>
              <a:rPr lang="en-US"/>
              <a:t>Facebook Impressions or Page Media View Bar Chart | Tokio Marine America</a:t>
            </a:r>
          </a:p>
        </p:txBody>
      </p:sp>
      <p:graphicFrame>
        <p:nvGraphicFramePr>
          <p:cNvPr id="6" name="Chart Placeholder 5">
            <a:extLst>
              <a:ext uri="{FF2B5EF4-FFF2-40B4-BE49-F238E27FC236}">
                <a16:creationId xmlns:a16="http://schemas.microsoft.com/office/drawing/2014/main" id="{86DE63B3-C8E9-43F1-A594-BDAA888C709C}"/>
              </a:ext>
            </a:extLst>
          </p:cNvPr>
          <p:cNvGraphicFramePr>
            <a:graphicFrameLocks noGrp="1"/>
          </p:cNvGraphicFramePr>
          <p:nvPr>
            <p:ph type="chart" sz="quarter" idx="13"/>
            <p:extLst>
              <p:ext uri="{D42A27DB-BD31-4B8C-83A1-F6EECF244321}">
                <p14:modId xmlns:p14="http://schemas.microsoft.com/office/powerpoint/2010/main" val="2711881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9F8EDA-AD96-4237-A979-B2277B6EFD4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A9CB689-E6B1-4E28-BE5E-C83A9E274E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4060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E214D-1230-46A8-A301-CB7C09C7A76A}"/>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CA37AD33-C251-4F64-9C11-305F2FC2C70A}"/>
              </a:ext>
            </a:extLst>
          </p:cNvPr>
          <p:cNvGraphicFramePr>
            <a:graphicFrameLocks noGrp="1"/>
          </p:cNvGraphicFramePr>
          <p:nvPr>
            <p:ph type="tbl" sz="quarter" idx="13"/>
            <p:extLst>
              <p:ext uri="{D42A27DB-BD31-4B8C-83A1-F6EECF244321}">
                <p14:modId xmlns:p14="http://schemas.microsoft.com/office/powerpoint/2010/main" val="2470466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23456860"/>
                    </a:ext>
                  </a:extLst>
                </a:gridCol>
                <a:gridCol w="987552">
                  <a:extLst>
                    <a:ext uri="{9D8B030D-6E8A-4147-A177-3AD203B41FA5}">
                      <a16:colId xmlns:a16="http://schemas.microsoft.com/office/drawing/2014/main" val="1800094093"/>
                    </a:ext>
                  </a:extLst>
                </a:gridCol>
                <a:gridCol w="329184">
                  <a:extLst>
                    <a:ext uri="{9D8B030D-6E8A-4147-A177-3AD203B41FA5}">
                      <a16:colId xmlns:a16="http://schemas.microsoft.com/office/drawing/2014/main" val="3260708449"/>
                    </a:ext>
                  </a:extLst>
                </a:gridCol>
                <a:gridCol w="329184">
                  <a:extLst>
                    <a:ext uri="{9D8B030D-6E8A-4147-A177-3AD203B41FA5}">
                      <a16:colId xmlns:a16="http://schemas.microsoft.com/office/drawing/2014/main" val="1983279126"/>
                    </a:ext>
                  </a:extLst>
                </a:gridCol>
                <a:gridCol w="329184">
                  <a:extLst>
                    <a:ext uri="{9D8B030D-6E8A-4147-A177-3AD203B41FA5}">
                      <a16:colId xmlns:a16="http://schemas.microsoft.com/office/drawing/2014/main" val="536777798"/>
                    </a:ext>
                  </a:extLst>
                </a:gridCol>
                <a:gridCol w="329184">
                  <a:extLst>
                    <a:ext uri="{9D8B030D-6E8A-4147-A177-3AD203B41FA5}">
                      <a16:colId xmlns:a16="http://schemas.microsoft.com/office/drawing/2014/main" val="1448384127"/>
                    </a:ext>
                  </a:extLst>
                </a:gridCol>
                <a:gridCol w="329184">
                  <a:extLst>
                    <a:ext uri="{9D8B030D-6E8A-4147-A177-3AD203B41FA5}">
                      <a16:colId xmlns:a16="http://schemas.microsoft.com/office/drawing/2014/main" val="2808274779"/>
                    </a:ext>
                  </a:extLst>
                </a:gridCol>
                <a:gridCol w="329184">
                  <a:extLst>
                    <a:ext uri="{9D8B030D-6E8A-4147-A177-3AD203B41FA5}">
                      <a16:colId xmlns:a16="http://schemas.microsoft.com/office/drawing/2014/main" val="315320016"/>
                    </a:ext>
                  </a:extLst>
                </a:gridCol>
                <a:gridCol w="329184">
                  <a:extLst>
                    <a:ext uri="{9D8B030D-6E8A-4147-A177-3AD203B41FA5}">
                      <a16:colId xmlns:a16="http://schemas.microsoft.com/office/drawing/2014/main" val="3364724185"/>
                    </a:ext>
                  </a:extLst>
                </a:gridCol>
                <a:gridCol w="329184">
                  <a:extLst>
                    <a:ext uri="{9D8B030D-6E8A-4147-A177-3AD203B41FA5}">
                      <a16:colId xmlns:a16="http://schemas.microsoft.com/office/drawing/2014/main" val="1952447118"/>
                    </a:ext>
                  </a:extLst>
                </a:gridCol>
                <a:gridCol w="329184">
                  <a:extLst>
                    <a:ext uri="{9D8B030D-6E8A-4147-A177-3AD203B41FA5}">
                      <a16:colId xmlns:a16="http://schemas.microsoft.com/office/drawing/2014/main" val="4132409555"/>
                    </a:ext>
                  </a:extLst>
                </a:gridCol>
                <a:gridCol w="329184">
                  <a:extLst>
                    <a:ext uri="{9D8B030D-6E8A-4147-A177-3AD203B41FA5}">
                      <a16:colId xmlns:a16="http://schemas.microsoft.com/office/drawing/2014/main" val="1210547480"/>
                    </a:ext>
                  </a:extLst>
                </a:gridCol>
                <a:gridCol w="329184">
                  <a:extLst>
                    <a:ext uri="{9D8B030D-6E8A-4147-A177-3AD203B41FA5}">
                      <a16:colId xmlns:a16="http://schemas.microsoft.com/office/drawing/2014/main" val="205080760"/>
                    </a:ext>
                  </a:extLst>
                </a:gridCol>
                <a:gridCol w="329184">
                  <a:extLst>
                    <a:ext uri="{9D8B030D-6E8A-4147-A177-3AD203B41FA5}">
                      <a16:colId xmlns:a16="http://schemas.microsoft.com/office/drawing/2014/main" val="964270130"/>
                    </a:ext>
                  </a:extLst>
                </a:gridCol>
                <a:gridCol w="329184">
                  <a:extLst>
                    <a:ext uri="{9D8B030D-6E8A-4147-A177-3AD203B41FA5}">
                      <a16:colId xmlns:a16="http://schemas.microsoft.com/office/drawing/2014/main" val="786965107"/>
                    </a:ext>
                  </a:extLst>
                </a:gridCol>
                <a:gridCol w="329184">
                  <a:extLst>
                    <a:ext uri="{9D8B030D-6E8A-4147-A177-3AD203B41FA5}">
                      <a16:colId xmlns:a16="http://schemas.microsoft.com/office/drawing/2014/main" val="357820441"/>
                    </a:ext>
                  </a:extLst>
                </a:gridCol>
                <a:gridCol w="329184">
                  <a:extLst>
                    <a:ext uri="{9D8B030D-6E8A-4147-A177-3AD203B41FA5}">
                      <a16:colId xmlns:a16="http://schemas.microsoft.com/office/drawing/2014/main" val="765594392"/>
                    </a:ext>
                  </a:extLst>
                </a:gridCol>
                <a:gridCol w="329184">
                  <a:extLst>
                    <a:ext uri="{9D8B030D-6E8A-4147-A177-3AD203B41FA5}">
                      <a16:colId xmlns:a16="http://schemas.microsoft.com/office/drawing/2014/main" val="2100607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4170783471"/>
                  </a:ext>
                </a:extLst>
              </a:tr>
            </a:tbl>
          </a:graphicData>
        </a:graphic>
      </p:graphicFrame>
      <p:sp>
        <p:nvSpPr>
          <p:cNvPr id="4" name="Text Placeholder 3">
            <a:extLst>
              <a:ext uri="{FF2B5EF4-FFF2-40B4-BE49-F238E27FC236}">
                <a16:creationId xmlns:a16="http://schemas.microsoft.com/office/drawing/2014/main" id="{C509B750-9952-4168-AFC1-CEC3C2A3E844}"/>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564706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2CEE7-6B9F-46D8-8717-69BC2AB88F78}"/>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66E3A5A0-A1D4-43C9-84FC-0B3550651FFC}"/>
              </a:ext>
            </a:extLst>
          </p:cNvPr>
          <p:cNvGraphicFramePr>
            <a:graphicFrameLocks noGrp="1"/>
          </p:cNvGraphicFramePr>
          <p:nvPr>
            <p:ph type="tbl" sz="quarter" idx="13"/>
            <p:extLst>
              <p:ext uri="{D42A27DB-BD31-4B8C-83A1-F6EECF244321}">
                <p14:modId xmlns:p14="http://schemas.microsoft.com/office/powerpoint/2010/main" val="3365135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79932955"/>
                    </a:ext>
                  </a:extLst>
                </a:gridCol>
                <a:gridCol w="987552">
                  <a:extLst>
                    <a:ext uri="{9D8B030D-6E8A-4147-A177-3AD203B41FA5}">
                      <a16:colId xmlns:a16="http://schemas.microsoft.com/office/drawing/2014/main" val="3994590895"/>
                    </a:ext>
                  </a:extLst>
                </a:gridCol>
                <a:gridCol w="329184">
                  <a:extLst>
                    <a:ext uri="{9D8B030D-6E8A-4147-A177-3AD203B41FA5}">
                      <a16:colId xmlns:a16="http://schemas.microsoft.com/office/drawing/2014/main" val="1464045417"/>
                    </a:ext>
                  </a:extLst>
                </a:gridCol>
                <a:gridCol w="329184">
                  <a:extLst>
                    <a:ext uri="{9D8B030D-6E8A-4147-A177-3AD203B41FA5}">
                      <a16:colId xmlns:a16="http://schemas.microsoft.com/office/drawing/2014/main" val="1910939996"/>
                    </a:ext>
                  </a:extLst>
                </a:gridCol>
                <a:gridCol w="329184">
                  <a:extLst>
                    <a:ext uri="{9D8B030D-6E8A-4147-A177-3AD203B41FA5}">
                      <a16:colId xmlns:a16="http://schemas.microsoft.com/office/drawing/2014/main" val="1689531488"/>
                    </a:ext>
                  </a:extLst>
                </a:gridCol>
                <a:gridCol w="329184">
                  <a:extLst>
                    <a:ext uri="{9D8B030D-6E8A-4147-A177-3AD203B41FA5}">
                      <a16:colId xmlns:a16="http://schemas.microsoft.com/office/drawing/2014/main" val="598851505"/>
                    </a:ext>
                  </a:extLst>
                </a:gridCol>
                <a:gridCol w="329184">
                  <a:extLst>
                    <a:ext uri="{9D8B030D-6E8A-4147-A177-3AD203B41FA5}">
                      <a16:colId xmlns:a16="http://schemas.microsoft.com/office/drawing/2014/main" val="505561449"/>
                    </a:ext>
                  </a:extLst>
                </a:gridCol>
                <a:gridCol w="329184">
                  <a:extLst>
                    <a:ext uri="{9D8B030D-6E8A-4147-A177-3AD203B41FA5}">
                      <a16:colId xmlns:a16="http://schemas.microsoft.com/office/drawing/2014/main" val="2265963613"/>
                    </a:ext>
                  </a:extLst>
                </a:gridCol>
                <a:gridCol w="329184">
                  <a:extLst>
                    <a:ext uri="{9D8B030D-6E8A-4147-A177-3AD203B41FA5}">
                      <a16:colId xmlns:a16="http://schemas.microsoft.com/office/drawing/2014/main" val="2523077998"/>
                    </a:ext>
                  </a:extLst>
                </a:gridCol>
                <a:gridCol w="329184">
                  <a:extLst>
                    <a:ext uri="{9D8B030D-6E8A-4147-A177-3AD203B41FA5}">
                      <a16:colId xmlns:a16="http://schemas.microsoft.com/office/drawing/2014/main" val="2933896887"/>
                    </a:ext>
                  </a:extLst>
                </a:gridCol>
                <a:gridCol w="329184">
                  <a:extLst>
                    <a:ext uri="{9D8B030D-6E8A-4147-A177-3AD203B41FA5}">
                      <a16:colId xmlns:a16="http://schemas.microsoft.com/office/drawing/2014/main" val="4228145466"/>
                    </a:ext>
                  </a:extLst>
                </a:gridCol>
                <a:gridCol w="329184">
                  <a:extLst>
                    <a:ext uri="{9D8B030D-6E8A-4147-A177-3AD203B41FA5}">
                      <a16:colId xmlns:a16="http://schemas.microsoft.com/office/drawing/2014/main" val="4038686700"/>
                    </a:ext>
                  </a:extLst>
                </a:gridCol>
                <a:gridCol w="329184">
                  <a:extLst>
                    <a:ext uri="{9D8B030D-6E8A-4147-A177-3AD203B41FA5}">
                      <a16:colId xmlns:a16="http://schemas.microsoft.com/office/drawing/2014/main" val="1549110772"/>
                    </a:ext>
                  </a:extLst>
                </a:gridCol>
                <a:gridCol w="329184">
                  <a:extLst>
                    <a:ext uri="{9D8B030D-6E8A-4147-A177-3AD203B41FA5}">
                      <a16:colId xmlns:a16="http://schemas.microsoft.com/office/drawing/2014/main" val="812250840"/>
                    </a:ext>
                  </a:extLst>
                </a:gridCol>
                <a:gridCol w="329184">
                  <a:extLst>
                    <a:ext uri="{9D8B030D-6E8A-4147-A177-3AD203B41FA5}">
                      <a16:colId xmlns:a16="http://schemas.microsoft.com/office/drawing/2014/main" val="1081897495"/>
                    </a:ext>
                  </a:extLst>
                </a:gridCol>
                <a:gridCol w="329184">
                  <a:extLst>
                    <a:ext uri="{9D8B030D-6E8A-4147-A177-3AD203B41FA5}">
                      <a16:colId xmlns:a16="http://schemas.microsoft.com/office/drawing/2014/main" val="2837178942"/>
                    </a:ext>
                  </a:extLst>
                </a:gridCol>
                <a:gridCol w="329184">
                  <a:extLst>
                    <a:ext uri="{9D8B030D-6E8A-4147-A177-3AD203B41FA5}">
                      <a16:colId xmlns:a16="http://schemas.microsoft.com/office/drawing/2014/main" val="4232735367"/>
                    </a:ext>
                  </a:extLst>
                </a:gridCol>
                <a:gridCol w="329184">
                  <a:extLst>
                    <a:ext uri="{9D8B030D-6E8A-4147-A177-3AD203B41FA5}">
                      <a16:colId xmlns:a16="http://schemas.microsoft.com/office/drawing/2014/main" val="2958349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01974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- 2026-09-24 09:40:28</a:t>
                      </a:r>
                      <a:r>
                        <a:rPr kumimoji="0" lang="en-US" sz="1000" b="0" i="0" u="none" strike="noStrike" kern="1200" cap="none" spc="0" normalizeH="0" baseline="0" noProof="0">
                          <a:ln>
                            <a:noFill/>
                          </a:ln>
                          <a:solidFill>
                            <a:prstClr val="black"/>
                          </a:solidFill>
                          <a:effectLst/>
                          <a:uLnTx/>
                          <a:uFillTx/>
                          <a:latin typeface="Calibri"/>
                          <a:ea typeface="+mn-ea"/>
                          <a:cs typeface="+mn-cs"/>
                        </a:rPr>
                        <a:t>
 On Coastal Clean Up Day, 43 volunteers from TMA and TMCS arrived at the Santa Monica Pier to join thousands of others in an effort to clean up LA County's water ways.
Organized by Heal the Bay, this annual event cleans up the city by removing litter. In total, 24,758 pounds of trash and recycling were properly disposed of this year.
That number sounds like a lot, but Heal the Bay has recorded clearing more than 4 million pieces of trash and debris from the natural environment since their founding in 1985. For those that participated in the clean up, it was a powerful reminder to reduce, reuse, and recycle!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14672345"/>
                  </a:ext>
                </a:extLst>
              </a:tr>
            </a:tbl>
          </a:graphicData>
        </a:graphic>
      </p:graphicFrame>
      <p:sp>
        <p:nvSpPr>
          <p:cNvPr id="4" name="Text Placeholder 3">
            <a:extLst>
              <a:ext uri="{FF2B5EF4-FFF2-40B4-BE49-F238E27FC236}">
                <a16:creationId xmlns:a16="http://schemas.microsoft.com/office/drawing/2014/main" id="{98A8E729-AA86-4B1A-8C3A-038D94A26014}"/>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882459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7CBB1-C3D7-432E-93B5-DE2B5CF33992}"/>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4D006764-6809-4991-AC54-6902A67509D2}"/>
              </a:ext>
            </a:extLst>
          </p:cNvPr>
          <p:cNvGraphicFramePr>
            <a:graphicFrameLocks noGrp="1"/>
          </p:cNvGraphicFramePr>
          <p:nvPr>
            <p:ph type="tbl" sz="quarter" idx="13"/>
            <p:extLst>
              <p:ext uri="{D42A27DB-BD31-4B8C-83A1-F6EECF244321}">
                <p14:modId xmlns:p14="http://schemas.microsoft.com/office/powerpoint/2010/main" val="920788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645050987"/>
                    </a:ext>
                  </a:extLst>
                </a:gridCol>
                <a:gridCol w="987552">
                  <a:extLst>
                    <a:ext uri="{9D8B030D-6E8A-4147-A177-3AD203B41FA5}">
                      <a16:colId xmlns:a16="http://schemas.microsoft.com/office/drawing/2014/main" val="2964571188"/>
                    </a:ext>
                  </a:extLst>
                </a:gridCol>
                <a:gridCol w="329184">
                  <a:extLst>
                    <a:ext uri="{9D8B030D-6E8A-4147-A177-3AD203B41FA5}">
                      <a16:colId xmlns:a16="http://schemas.microsoft.com/office/drawing/2014/main" val="4190063422"/>
                    </a:ext>
                  </a:extLst>
                </a:gridCol>
                <a:gridCol w="329184">
                  <a:extLst>
                    <a:ext uri="{9D8B030D-6E8A-4147-A177-3AD203B41FA5}">
                      <a16:colId xmlns:a16="http://schemas.microsoft.com/office/drawing/2014/main" val="314959202"/>
                    </a:ext>
                  </a:extLst>
                </a:gridCol>
                <a:gridCol w="329184">
                  <a:extLst>
                    <a:ext uri="{9D8B030D-6E8A-4147-A177-3AD203B41FA5}">
                      <a16:colId xmlns:a16="http://schemas.microsoft.com/office/drawing/2014/main" val="3885293381"/>
                    </a:ext>
                  </a:extLst>
                </a:gridCol>
                <a:gridCol w="329184">
                  <a:extLst>
                    <a:ext uri="{9D8B030D-6E8A-4147-A177-3AD203B41FA5}">
                      <a16:colId xmlns:a16="http://schemas.microsoft.com/office/drawing/2014/main" val="358442522"/>
                    </a:ext>
                  </a:extLst>
                </a:gridCol>
                <a:gridCol w="329184">
                  <a:extLst>
                    <a:ext uri="{9D8B030D-6E8A-4147-A177-3AD203B41FA5}">
                      <a16:colId xmlns:a16="http://schemas.microsoft.com/office/drawing/2014/main" val="3938165320"/>
                    </a:ext>
                  </a:extLst>
                </a:gridCol>
                <a:gridCol w="329184">
                  <a:extLst>
                    <a:ext uri="{9D8B030D-6E8A-4147-A177-3AD203B41FA5}">
                      <a16:colId xmlns:a16="http://schemas.microsoft.com/office/drawing/2014/main" val="2046920444"/>
                    </a:ext>
                  </a:extLst>
                </a:gridCol>
                <a:gridCol w="329184">
                  <a:extLst>
                    <a:ext uri="{9D8B030D-6E8A-4147-A177-3AD203B41FA5}">
                      <a16:colId xmlns:a16="http://schemas.microsoft.com/office/drawing/2014/main" val="2049913687"/>
                    </a:ext>
                  </a:extLst>
                </a:gridCol>
                <a:gridCol w="329184">
                  <a:extLst>
                    <a:ext uri="{9D8B030D-6E8A-4147-A177-3AD203B41FA5}">
                      <a16:colId xmlns:a16="http://schemas.microsoft.com/office/drawing/2014/main" val="1444846112"/>
                    </a:ext>
                  </a:extLst>
                </a:gridCol>
                <a:gridCol w="329184">
                  <a:extLst>
                    <a:ext uri="{9D8B030D-6E8A-4147-A177-3AD203B41FA5}">
                      <a16:colId xmlns:a16="http://schemas.microsoft.com/office/drawing/2014/main" val="159753603"/>
                    </a:ext>
                  </a:extLst>
                </a:gridCol>
                <a:gridCol w="329184">
                  <a:extLst>
                    <a:ext uri="{9D8B030D-6E8A-4147-A177-3AD203B41FA5}">
                      <a16:colId xmlns:a16="http://schemas.microsoft.com/office/drawing/2014/main" val="4280919179"/>
                    </a:ext>
                  </a:extLst>
                </a:gridCol>
                <a:gridCol w="329184">
                  <a:extLst>
                    <a:ext uri="{9D8B030D-6E8A-4147-A177-3AD203B41FA5}">
                      <a16:colId xmlns:a16="http://schemas.microsoft.com/office/drawing/2014/main" val="145225145"/>
                    </a:ext>
                  </a:extLst>
                </a:gridCol>
                <a:gridCol w="329184">
                  <a:extLst>
                    <a:ext uri="{9D8B030D-6E8A-4147-A177-3AD203B41FA5}">
                      <a16:colId xmlns:a16="http://schemas.microsoft.com/office/drawing/2014/main" val="4226737928"/>
                    </a:ext>
                  </a:extLst>
                </a:gridCol>
                <a:gridCol w="329184">
                  <a:extLst>
                    <a:ext uri="{9D8B030D-6E8A-4147-A177-3AD203B41FA5}">
                      <a16:colId xmlns:a16="http://schemas.microsoft.com/office/drawing/2014/main" val="4103054231"/>
                    </a:ext>
                  </a:extLst>
                </a:gridCol>
                <a:gridCol w="329184">
                  <a:extLst>
                    <a:ext uri="{9D8B030D-6E8A-4147-A177-3AD203B41FA5}">
                      <a16:colId xmlns:a16="http://schemas.microsoft.com/office/drawing/2014/main" val="1819666870"/>
                    </a:ext>
                  </a:extLst>
                </a:gridCol>
                <a:gridCol w="329184">
                  <a:extLst>
                    <a:ext uri="{9D8B030D-6E8A-4147-A177-3AD203B41FA5}">
                      <a16:colId xmlns:a16="http://schemas.microsoft.com/office/drawing/2014/main" val="3591193013"/>
                    </a:ext>
                  </a:extLst>
                </a:gridCol>
                <a:gridCol w="329184">
                  <a:extLst>
                    <a:ext uri="{9D8B030D-6E8A-4147-A177-3AD203B41FA5}">
                      <a16:colId xmlns:a16="http://schemas.microsoft.com/office/drawing/2014/main" val="2021055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858696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- 2026-09-01 16:49:42</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welcoming our new Vice President of Ocean Marine Underwriting, Alex Berisha.
Alex has more than 25 years of marine insurance experience. With a strong track record in ocean marine cargo underwriting and portfolio management, Alex will help further strengthen our expertise and leadership in the marine insurance market.
“Alex’s deep marine underwriting expertise, strong broker relationships, and proven ability to build profitable ocean marine businesses make him an excellent addition to Tokio Marine America,” said TMA's Chief Executive Officer Kenyu Okuda. “His leadership and market knowledge will help us continue delivering disciplined underwriting, responsive service, and innovative solutions for our brokers and clients.”
We are looking forward to having Alex at the helm of our ocean marine underwriting strategy!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26746679"/>
                  </a:ext>
                </a:extLst>
              </a:tr>
            </a:tbl>
          </a:graphicData>
        </a:graphic>
      </p:graphicFrame>
      <p:sp>
        <p:nvSpPr>
          <p:cNvPr id="4" name="Text Placeholder 3">
            <a:extLst>
              <a:ext uri="{FF2B5EF4-FFF2-40B4-BE49-F238E27FC236}">
                <a16:creationId xmlns:a16="http://schemas.microsoft.com/office/drawing/2014/main" id="{0C0780B1-EA31-4940-BF72-E22E9B8C2E64}"/>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676481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57422-2EE6-4BD7-A815-D4F10583B8C7}"/>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B5385F51-C4D1-431B-87C5-DA5B4ECBEEC7}"/>
              </a:ext>
            </a:extLst>
          </p:cNvPr>
          <p:cNvGraphicFramePr>
            <a:graphicFrameLocks noGrp="1"/>
          </p:cNvGraphicFramePr>
          <p:nvPr>
            <p:ph type="tbl" sz="quarter" idx="13"/>
            <p:extLst>
              <p:ext uri="{D42A27DB-BD31-4B8C-83A1-F6EECF244321}">
                <p14:modId xmlns:p14="http://schemas.microsoft.com/office/powerpoint/2010/main" val="240707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55738983"/>
                    </a:ext>
                  </a:extLst>
                </a:gridCol>
                <a:gridCol w="987552">
                  <a:extLst>
                    <a:ext uri="{9D8B030D-6E8A-4147-A177-3AD203B41FA5}">
                      <a16:colId xmlns:a16="http://schemas.microsoft.com/office/drawing/2014/main" val="1634211376"/>
                    </a:ext>
                  </a:extLst>
                </a:gridCol>
                <a:gridCol w="329184">
                  <a:extLst>
                    <a:ext uri="{9D8B030D-6E8A-4147-A177-3AD203B41FA5}">
                      <a16:colId xmlns:a16="http://schemas.microsoft.com/office/drawing/2014/main" val="3285072092"/>
                    </a:ext>
                  </a:extLst>
                </a:gridCol>
                <a:gridCol w="329184">
                  <a:extLst>
                    <a:ext uri="{9D8B030D-6E8A-4147-A177-3AD203B41FA5}">
                      <a16:colId xmlns:a16="http://schemas.microsoft.com/office/drawing/2014/main" val="3348157009"/>
                    </a:ext>
                  </a:extLst>
                </a:gridCol>
                <a:gridCol w="329184">
                  <a:extLst>
                    <a:ext uri="{9D8B030D-6E8A-4147-A177-3AD203B41FA5}">
                      <a16:colId xmlns:a16="http://schemas.microsoft.com/office/drawing/2014/main" val="2189397108"/>
                    </a:ext>
                  </a:extLst>
                </a:gridCol>
                <a:gridCol w="329184">
                  <a:extLst>
                    <a:ext uri="{9D8B030D-6E8A-4147-A177-3AD203B41FA5}">
                      <a16:colId xmlns:a16="http://schemas.microsoft.com/office/drawing/2014/main" val="3176475071"/>
                    </a:ext>
                  </a:extLst>
                </a:gridCol>
                <a:gridCol w="329184">
                  <a:extLst>
                    <a:ext uri="{9D8B030D-6E8A-4147-A177-3AD203B41FA5}">
                      <a16:colId xmlns:a16="http://schemas.microsoft.com/office/drawing/2014/main" val="3051307423"/>
                    </a:ext>
                  </a:extLst>
                </a:gridCol>
                <a:gridCol w="329184">
                  <a:extLst>
                    <a:ext uri="{9D8B030D-6E8A-4147-A177-3AD203B41FA5}">
                      <a16:colId xmlns:a16="http://schemas.microsoft.com/office/drawing/2014/main" val="2575900633"/>
                    </a:ext>
                  </a:extLst>
                </a:gridCol>
                <a:gridCol w="329184">
                  <a:extLst>
                    <a:ext uri="{9D8B030D-6E8A-4147-A177-3AD203B41FA5}">
                      <a16:colId xmlns:a16="http://schemas.microsoft.com/office/drawing/2014/main" val="1815607879"/>
                    </a:ext>
                  </a:extLst>
                </a:gridCol>
                <a:gridCol w="329184">
                  <a:extLst>
                    <a:ext uri="{9D8B030D-6E8A-4147-A177-3AD203B41FA5}">
                      <a16:colId xmlns:a16="http://schemas.microsoft.com/office/drawing/2014/main" val="3023892640"/>
                    </a:ext>
                  </a:extLst>
                </a:gridCol>
                <a:gridCol w="329184">
                  <a:extLst>
                    <a:ext uri="{9D8B030D-6E8A-4147-A177-3AD203B41FA5}">
                      <a16:colId xmlns:a16="http://schemas.microsoft.com/office/drawing/2014/main" val="3067665928"/>
                    </a:ext>
                  </a:extLst>
                </a:gridCol>
                <a:gridCol w="329184">
                  <a:extLst>
                    <a:ext uri="{9D8B030D-6E8A-4147-A177-3AD203B41FA5}">
                      <a16:colId xmlns:a16="http://schemas.microsoft.com/office/drawing/2014/main" val="3204433243"/>
                    </a:ext>
                  </a:extLst>
                </a:gridCol>
                <a:gridCol w="329184">
                  <a:extLst>
                    <a:ext uri="{9D8B030D-6E8A-4147-A177-3AD203B41FA5}">
                      <a16:colId xmlns:a16="http://schemas.microsoft.com/office/drawing/2014/main" val="870931108"/>
                    </a:ext>
                  </a:extLst>
                </a:gridCol>
                <a:gridCol w="329184">
                  <a:extLst>
                    <a:ext uri="{9D8B030D-6E8A-4147-A177-3AD203B41FA5}">
                      <a16:colId xmlns:a16="http://schemas.microsoft.com/office/drawing/2014/main" val="1994600606"/>
                    </a:ext>
                  </a:extLst>
                </a:gridCol>
                <a:gridCol w="329184">
                  <a:extLst>
                    <a:ext uri="{9D8B030D-6E8A-4147-A177-3AD203B41FA5}">
                      <a16:colId xmlns:a16="http://schemas.microsoft.com/office/drawing/2014/main" val="1295357721"/>
                    </a:ext>
                  </a:extLst>
                </a:gridCol>
                <a:gridCol w="329184">
                  <a:extLst>
                    <a:ext uri="{9D8B030D-6E8A-4147-A177-3AD203B41FA5}">
                      <a16:colId xmlns:a16="http://schemas.microsoft.com/office/drawing/2014/main" val="493989888"/>
                    </a:ext>
                  </a:extLst>
                </a:gridCol>
                <a:gridCol w="329184">
                  <a:extLst>
                    <a:ext uri="{9D8B030D-6E8A-4147-A177-3AD203B41FA5}">
                      <a16:colId xmlns:a16="http://schemas.microsoft.com/office/drawing/2014/main" val="3858215727"/>
                    </a:ext>
                  </a:extLst>
                </a:gridCol>
                <a:gridCol w="329184">
                  <a:extLst>
                    <a:ext uri="{9D8B030D-6E8A-4147-A177-3AD203B41FA5}">
                      <a16:colId xmlns:a16="http://schemas.microsoft.com/office/drawing/2014/main" val="3390426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2970543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- 2026-09-18 15:32:17</a:t>
                      </a:r>
                      <a:r>
                        <a:rPr kumimoji="0" lang="en-US" sz="1000" b="0" i="0" u="none" strike="noStrike" kern="1200" cap="none" spc="0" normalizeH="0" baseline="0" noProof="0">
                          <a:ln>
                            <a:noFill/>
                          </a:ln>
                          <a:solidFill>
                            <a:prstClr val="black"/>
                          </a:solidFill>
                          <a:effectLst/>
                          <a:uLnTx/>
                          <a:uFillTx/>
                          <a:latin typeface="Calibri"/>
                          <a:ea typeface="+mn-ea"/>
                          <a:cs typeface="+mn-cs"/>
                        </a:rPr>
                        <a:t>
 We just packed another 5,400 meals for people in need, bringing our total for the year to over 37,000!
Eleven volunteers from our Pasadena office worked with 9/11 Day  and Los Angeles Regional Food Bank to help pack meal kits for local members of our community facing food insecurity. We packed 25 boxes with 36 meal kits, and each kit contained 6 servings.
25 boxes x 36 kits x 6 servings = 5,400 meals!
We've almost reached our goal to pack 40,000 meals in 2026 as part of our Fill Plates &amp; Fuel Hope initiative, and we're not slowing down. Stay tuned for our next big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05264459"/>
                  </a:ext>
                </a:extLst>
              </a:tr>
            </a:tbl>
          </a:graphicData>
        </a:graphic>
      </p:graphicFrame>
      <p:sp>
        <p:nvSpPr>
          <p:cNvPr id="4" name="Text Placeholder 3">
            <a:extLst>
              <a:ext uri="{FF2B5EF4-FFF2-40B4-BE49-F238E27FC236}">
                <a16:creationId xmlns:a16="http://schemas.microsoft.com/office/drawing/2014/main" id="{5DE783AD-4A0E-4FF7-BD09-06CD8DDF5025}"/>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422961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FF505-DEDD-45E2-A455-4DA689F32AE2}"/>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13A0EE82-364F-450D-AAD6-629D7350AE05}"/>
              </a:ext>
            </a:extLst>
          </p:cNvPr>
          <p:cNvGraphicFramePr>
            <a:graphicFrameLocks noGrp="1"/>
          </p:cNvGraphicFramePr>
          <p:nvPr>
            <p:ph type="tbl" sz="quarter" idx="13"/>
            <p:extLst>
              <p:ext uri="{D42A27DB-BD31-4B8C-83A1-F6EECF244321}">
                <p14:modId xmlns:p14="http://schemas.microsoft.com/office/powerpoint/2010/main" val="122861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42602707"/>
                    </a:ext>
                  </a:extLst>
                </a:gridCol>
                <a:gridCol w="658368">
                  <a:extLst>
                    <a:ext uri="{9D8B030D-6E8A-4147-A177-3AD203B41FA5}">
                      <a16:colId xmlns:a16="http://schemas.microsoft.com/office/drawing/2014/main" val="3147523553"/>
                    </a:ext>
                  </a:extLst>
                </a:gridCol>
                <a:gridCol w="658368">
                  <a:extLst>
                    <a:ext uri="{9D8B030D-6E8A-4147-A177-3AD203B41FA5}">
                      <a16:colId xmlns:a16="http://schemas.microsoft.com/office/drawing/2014/main" val="2786882416"/>
                    </a:ext>
                  </a:extLst>
                </a:gridCol>
                <a:gridCol w="658368">
                  <a:extLst>
                    <a:ext uri="{9D8B030D-6E8A-4147-A177-3AD203B41FA5}">
                      <a16:colId xmlns:a16="http://schemas.microsoft.com/office/drawing/2014/main" val="3600155123"/>
                    </a:ext>
                  </a:extLst>
                </a:gridCol>
                <a:gridCol w="658368">
                  <a:extLst>
                    <a:ext uri="{9D8B030D-6E8A-4147-A177-3AD203B41FA5}">
                      <a16:colId xmlns:a16="http://schemas.microsoft.com/office/drawing/2014/main" val="4257991805"/>
                    </a:ext>
                  </a:extLst>
                </a:gridCol>
                <a:gridCol w="658368">
                  <a:extLst>
                    <a:ext uri="{9D8B030D-6E8A-4147-A177-3AD203B41FA5}">
                      <a16:colId xmlns:a16="http://schemas.microsoft.com/office/drawing/2014/main" val="3234778186"/>
                    </a:ext>
                  </a:extLst>
                </a:gridCol>
                <a:gridCol w="658368">
                  <a:extLst>
                    <a:ext uri="{9D8B030D-6E8A-4147-A177-3AD203B41FA5}">
                      <a16:colId xmlns:a16="http://schemas.microsoft.com/office/drawing/2014/main" val="3204299903"/>
                    </a:ext>
                  </a:extLst>
                </a:gridCol>
                <a:gridCol w="658368">
                  <a:extLst>
                    <a:ext uri="{9D8B030D-6E8A-4147-A177-3AD203B41FA5}">
                      <a16:colId xmlns:a16="http://schemas.microsoft.com/office/drawing/2014/main" val="3879136468"/>
                    </a:ext>
                  </a:extLst>
                </a:gridCol>
                <a:gridCol w="658368">
                  <a:extLst>
                    <a:ext uri="{9D8B030D-6E8A-4147-A177-3AD203B41FA5}">
                      <a16:colId xmlns:a16="http://schemas.microsoft.com/office/drawing/2014/main" val="2953118442"/>
                    </a:ext>
                  </a:extLst>
                </a:gridCol>
                <a:gridCol w="658368">
                  <a:extLst>
                    <a:ext uri="{9D8B030D-6E8A-4147-A177-3AD203B41FA5}">
                      <a16:colId xmlns:a16="http://schemas.microsoft.com/office/drawing/2014/main" val="2335088502"/>
                    </a:ext>
                  </a:extLst>
                </a:gridCol>
                <a:gridCol w="658368">
                  <a:extLst>
                    <a:ext uri="{9D8B030D-6E8A-4147-A177-3AD203B41FA5}">
                      <a16:colId xmlns:a16="http://schemas.microsoft.com/office/drawing/2014/main" val="554126836"/>
                    </a:ext>
                  </a:extLst>
                </a:gridCol>
                <a:gridCol w="658368">
                  <a:extLst>
                    <a:ext uri="{9D8B030D-6E8A-4147-A177-3AD203B41FA5}">
                      <a16:colId xmlns:a16="http://schemas.microsoft.com/office/drawing/2014/main" val="95886146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156300345"/>
                  </a:ext>
                </a:extLst>
              </a:tr>
              <a:tr h="370840">
                <a:tc>
                  <a:txBody>
                    <a:bodyPr/>
                    <a:lstStyle/>
                    <a:p>
                      <a:r>
                        <a:rPr lang="en-US" sz="1000"/>
                        <a:t>27686</a:t>
                      </a:r>
                    </a:p>
                  </a:txBody>
                  <a:tcPr/>
                </a:tc>
                <a:tc>
                  <a:txBody>
                    <a:bodyPr/>
                    <a:lstStyle/>
                    <a:p>
                      <a:r>
                        <a:rPr lang="en-US" sz="1000"/>
                        <a:t>87</a:t>
                      </a:r>
                    </a:p>
                  </a:txBody>
                  <a:tcPr/>
                </a:tc>
                <a:tc>
                  <a:txBody>
                    <a:bodyPr/>
                    <a:lstStyle/>
                    <a:p>
                      <a:r>
                        <a:rPr lang="en-US" sz="1000"/>
                        <a:t>15</a:t>
                      </a:r>
                    </a:p>
                  </a:txBody>
                  <a:tcPr/>
                </a:tc>
                <a:tc>
                  <a:txBody>
                    <a:bodyPr/>
                    <a:lstStyle/>
                    <a:p>
                      <a:r>
                        <a:rPr lang="en-US" sz="1000"/>
                        <a:t>649</a:t>
                      </a:r>
                    </a:p>
                  </a:txBody>
                  <a:tcPr/>
                </a:tc>
                <a:tc>
                  <a:txBody>
                    <a:bodyPr/>
                    <a:lstStyle/>
                    <a:p>
                      <a:r>
                        <a:rPr lang="en-US" sz="1000"/>
                        <a:t>43.266666666667</a:t>
                      </a:r>
                    </a:p>
                  </a:txBody>
                  <a:tcPr/>
                </a:tc>
                <a:tc>
                  <a:txBody>
                    <a:bodyPr/>
                    <a:lstStyle/>
                    <a:p>
                      <a:r>
                        <a:rPr lang="en-US" sz="1000"/>
                        <a:t>43</a:t>
                      </a:r>
                    </a:p>
                  </a:txBody>
                  <a:tcPr/>
                </a:tc>
                <a:tc>
                  <a:txBody>
                    <a:bodyPr/>
                    <a:lstStyle/>
                    <a:p>
                      <a:r>
                        <a:rPr lang="en-US" sz="1000"/>
                        <a:t>8</a:t>
                      </a:r>
                    </a:p>
                  </a:txBody>
                  <a:tcPr/>
                </a:tc>
                <a:tc>
                  <a:txBody>
                    <a:bodyPr/>
                    <a:lstStyle/>
                    <a:p>
                      <a:r>
                        <a:rPr lang="en-US" sz="1000"/>
                        <a:t>1843</a:t>
                      </a:r>
                    </a:p>
                  </a:txBody>
                  <a:tcPr/>
                </a:tc>
                <a:tc>
                  <a:txBody>
                    <a:bodyPr/>
                    <a:lstStyle/>
                    <a:p>
                      <a:r>
                        <a:rPr lang="en-US" sz="1000"/>
                        <a:t>21283</a:t>
                      </a:r>
                    </a:p>
                  </a:txBody>
                  <a:tcPr/>
                </a:tc>
                <a:tc>
                  <a:txBody>
                    <a:bodyPr/>
                    <a:lstStyle/>
                    <a:p>
                      <a:r>
                        <a:rPr lang="en-US" sz="1000"/>
                        <a:t>1418.8666666667</a:t>
                      </a:r>
                    </a:p>
                  </a:txBody>
                  <a:tcPr/>
                </a:tc>
                <a:tc>
                  <a:txBody>
                    <a:bodyPr/>
                    <a:lstStyle/>
                    <a:p>
                      <a:r>
                        <a:rPr lang="en-US" sz="1000"/>
                        <a:t>12.732734411494 %</a:t>
                      </a:r>
                    </a:p>
                  </a:txBody>
                  <a:tcPr/>
                </a:tc>
                <a:tc>
                  <a:txBody>
                    <a:bodyPr/>
                    <a:lstStyle/>
                    <a:p>
                      <a:r>
                        <a:rPr lang="en-US" sz="1000"/>
                        <a:t>277</a:t>
                      </a:r>
                    </a:p>
                  </a:txBody>
                  <a:tcPr/>
                </a:tc>
                <a:extLst>
                  <a:ext uri="{0D108BD9-81ED-4DB2-BD59-A6C34878D82A}">
                    <a16:rowId xmlns:a16="http://schemas.microsoft.com/office/drawing/2014/main" val="2109212056"/>
                  </a:ext>
                </a:extLst>
              </a:tr>
            </a:tbl>
          </a:graphicData>
        </a:graphic>
      </p:graphicFrame>
      <p:sp>
        <p:nvSpPr>
          <p:cNvPr id="4" name="Text Placeholder 3">
            <a:extLst>
              <a:ext uri="{FF2B5EF4-FFF2-40B4-BE49-F238E27FC236}">
                <a16:creationId xmlns:a16="http://schemas.microsoft.com/office/drawing/2014/main" id="{9E3106C8-E688-40FB-B28B-D64D45EEE9B0}"/>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547540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F8992-14D4-40B0-8E57-972084EE986D}"/>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EE3B1408-8E7E-4E91-9C27-B05B9955C9EF}"/>
              </a:ext>
            </a:extLst>
          </p:cNvPr>
          <p:cNvGraphicFramePr>
            <a:graphicFrameLocks noGrp="1"/>
          </p:cNvGraphicFramePr>
          <p:nvPr>
            <p:ph type="chart" sz="quarter" idx="13"/>
            <p:extLst>
              <p:ext uri="{D42A27DB-BD31-4B8C-83A1-F6EECF244321}">
                <p14:modId xmlns:p14="http://schemas.microsoft.com/office/powerpoint/2010/main" val="160274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EAE779-2111-4AE5-AE92-843A27F5E2C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8603468-042A-410C-96B3-8D006F6C52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7086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D2AC1-4E55-4141-9463-1412B8DB88CC}"/>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E84A1913-79AA-4C36-B1AF-881E115940E4}"/>
              </a:ext>
            </a:extLst>
          </p:cNvPr>
          <p:cNvGraphicFramePr>
            <a:graphicFrameLocks noGrp="1"/>
          </p:cNvGraphicFramePr>
          <p:nvPr>
            <p:ph type="chart" sz="quarter" idx="13"/>
            <p:extLst>
              <p:ext uri="{D42A27DB-BD31-4B8C-83A1-F6EECF244321}">
                <p14:modId xmlns:p14="http://schemas.microsoft.com/office/powerpoint/2010/main" val="3402695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D7FF17-ABA1-4AB4-8B5A-BC3BF9151B3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853C4EE-25C0-496B-B310-85489512E4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4389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1E13A-46BA-49F5-861C-195A7437BD1F}"/>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8CF7E9B8-9798-4ABD-AD22-7D25A741D676}"/>
              </a:ext>
            </a:extLst>
          </p:cNvPr>
          <p:cNvGraphicFramePr>
            <a:graphicFrameLocks noGrp="1"/>
          </p:cNvGraphicFramePr>
          <p:nvPr>
            <p:ph type="chart" sz="quarter" idx="13"/>
            <p:extLst>
              <p:ext uri="{D42A27DB-BD31-4B8C-83A1-F6EECF244321}">
                <p14:modId xmlns:p14="http://schemas.microsoft.com/office/powerpoint/2010/main" val="2999238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292994-261D-4FAE-A295-9FAD0B92282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26FF23A-8018-4DEA-AE9E-89A82F48CA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4606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6C500-F6F7-4F58-888D-0FEE1E2DFC59}"/>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7AD2EF89-C573-4011-BA38-AB7F10B655B2}"/>
              </a:ext>
            </a:extLst>
          </p:cNvPr>
          <p:cNvGraphicFramePr>
            <a:graphicFrameLocks noGrp="1"/>
          </p:cNvGraphicFramePr>
          <p:nvPr>
            <p:ph type="chart" sz="quarter" idx="13"/>
            <p:extLst>
              <p:ext uri="{D42A27DB-BD31-4B8C-83A1-F6EECF244321}">
                <p14:modId xmlns:p14="http://schemas.microsoft.com/office/powerpoint/2010/main" val="11955205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59C403-EBFC-4D68-913D-135E4A5B3AB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C7CB95E-9818-488A-A49C-3EA956DBDE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0218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D4B38-7A27-4AA5-B09C-928B27A76ED1}"/>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D39FF4DF-2EEB-45C1-A21B-F2ABBBC39B40}"/>
              </a:ext>
            </a:extLst>
          </p:cNvPr>
          <p:cNvGraphicFramePr>
            <a:graphicFrameLocks noGrp="1"/>
          </p:cNvGraphicFramePr>
          <p:nvPr>
            <p:ph type="tbl" sz="quarter" idx="13"/>
            <p:extLst>
              <p:ext uri="{D42A27DB-BD31-4B8C-83A1-F6EECF244321}">
                <p14:modId xmlns:p14="http://schemas.microsoft.com/office/powerpoint/2010/main" val="3825540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112579427"/>
                    </a:ext>
                  </a:extLst>
                </a:gridCol>
                <a:gridCol w="905256">
                  <a:extLst>
                    <a:ext uri="{9D8B030D-6E8A-4147-A177-3AD203B41FA5}">
                      <a16:colId xmlns:a16="http://schemas.microsoft.com/office/drawing/2014/main" val="594739765"/>
                    </a:ext>
                  </a:extLst>
                </a:gridCol>
                <a:gridCol w="576072">
                  <a:extLst>
                    <a:ext uri="{9D8B030D-6E8A-4147-A177-3AD203B41FA5}">
                      <a16:colId xmlns:a16="http://schemas.microsoft.com/office/drawing/2014/main" val="2914288945"/>
                    </a:ext>
                  </a:extLst>
                </a:gridCol>
                <a:gridCol w="576072">
                  <a:extLst>
                    <a:ext uri="{9D8B030D-6E8A-4147-A177-3AD203B41FA5}">
                      <a16:colId xmlns:a16="http://schemas.microsoft.com/office/drawing/2014/main" val="1490236573"/>
                    </a:ext>
                  </a:extLst>
                </a:gridCol>
                <a:gridCol w="576072">
                  <a:extLst>
                    <a:ext uri="{9D8B030D-6E8A-4147-A177-3AD203B41FA5}">
                      <a16:colId xmlns:a16="http://schemas.microsoft.com/office/drawing/2014/main" val="1658235834"/>
                    </a:ext>
                  </a:extLst>
                </a:gridCol>
                <a:gridCol w="576072">
                  <a:extLst>
                    <a:ext uri="{9D8B030D-6E8A-4147-A177-3AD203B41FA5}">
                      <a16:colId xmlns:a16="http://schemas.microsoft.com/office/drawing/2014/main" val="3767208270"/>
                    </a:ext>
                  </a:extLst>
                </a:gridCol>
                <a:gridCol w="576072">
                  <a:extLst>
                    <a:ext uri="{9D8B030D-6E8A-4147-A177-3AD203B41FA5}">
                      <a16:colId xmlns:a16="http://schemas.microsoft.com/office/drawing/2014/main" val="3059056290"/>
                    </a:ext>
                  </a:extLst>
                </a:gridCol>
                <a:gridCol w="576072">
                  <a:extLst>
                    <a:ext uri="{9D8B030D-6E8A-4147-A177-3AD203B41FA5}">
                      <a16:colId xmlns:a16="http://schemas.microsoft.com/office/drawing/2014/main" val="606218572"/>
                    </a:ext>
                  </a:extLst>
                </a:gridCol>
                <a:gridCol w="576072">
                  <a:extLst>
                    <a:ext uri="{9D8B030D-6E8A-4147-A177-3AD203B41FA5}">
                      <a16:colId xmlns:a16="http://schemas.microsoft.com/office/drawing/2014/main" val="1887322376"/>
                    </a:ext>
                  </a:extLst>
                </a:gridCol>
                <a:gridCol w="576072">
                  <a:extLst>
                    <a:ext uri="{9D8B030D-6E8A-4147-A177-3AD203B41FA5}">
                      <a16:colId xmlns:a16="http://schemas.microsoft.com/office/drawing/2014/main" val="155817005"/>
                    </a:ext>
                  </a:extLst>
                </a:gridCol>
                <a:gridCol w="576072">
                  <a:extLst>
                    <a:ext uri="{9D8B030D-6E8A-4147-A177-3AD203B41FA5}">
                      <a16:colId xmlns:a16="http://schemas.microsoft.com/office/drawing/2014/main" val="2495889861"/>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494601701"/>
                  </a:ext>
                </a:extLst>
              </a:tr>
              <a:tr h="370840">
                <a:tc>
                  <a:txBody>
                    <a:bodyPr/>
                    <a:lstStyle/>
                    <a:p>
                      <a:r>
                        <a:rPr lang="en-US" sz="1000"/>
                        <a:t>09/01/2026 16:50:15</a:t>
                      </a:r>
                    </a:p>
                  </a:txBody>
                  <a:tcPr/>
                </a:tc>
                <a:tc>
                  <a:txBody>
                    <a:bodyPr/>
                    <a:lstStyle/>
                    <a:p>
                      <a:r>
                        <a:rPr lang="en-US" sz="1000"/>
                        <a:t>09/01/2026 16:50:15</a:t>
                      </a:r>
                    </a:p>
                  </a:txBody>
                  <a:tcPr/>
                </a:tc>
                <a:tc>
                  <a:txBody>
                    <a:bodyPr/>
                    <a:lstStyle/>
                    <a:p>
                      <a:r>
                        <a:rPr lang="en-US" sz="1000"/>
                        <a:t>Image</a:t>
                      </a:r>
                    </a:p>
                  </a:txBody>
                  <a:tcPr/>
                </a:tc>
                <a:tc>
                  <a:txBody>
                    <a:bodyPr/>
                    <a:lstStyle/>
                    <a:p>
                      <a:r>
                        <a:rPr lang="en-US" sz="1000"/>
                        <a:t>360</a:t>
                      </a:r>
                    </a:p>
                  </a:txBody>
                  <a:tcPr/>
                </a:tc>
                <a:tc>
                  <a:txBody>
                    <a:bodyPr/>
                    <a:lstStyle/>
                    <a:p>
                      <a:r>
                        <a:rPr lang="en-US" sz="1000"/>
                        <a:t>41</a:t>
                      </a:r>
                    </a:p>
                  </a:txBody>
                  <a:tcPr/>
                </a:tc>
                <a:tc>
                  <a:txBody>
                    <a:bodyPr/>
                    <a:lstStyle/>
                    <a:p>
                      <a:r>
                        <a:rPr lang="en-US" sz="1000"/>
                        <a:t>2</a:t>
                      </a:r>
                    </a:p>
                  </a:txBody>
                  <a:tcPr/>
                </a:tc>
                <a:tc>
                  <a:txBody>
                    <a:bodyPr/>
                    <a:lstStyle/>
                    <a:p>
                      <a:r>
                        <a:rPr lang="en-US" sz="1000"/>
                        <a:t>496</a:t>
                      </a:r>
                    </a:p>
                  </a:txBody>
                  <a:tcPr/>
                </a:tc>
                <a:tc>
                  <a:txBody>
                    <a:bodyPr/>
                    <a:lstStyle/>
                    <a:p>
                      <a:r>
                        <a:rPr lang="en-US" sz="1000"/>
                        <a:t>8.59 %</a:t>
                      </a:r>
                    </a:p>
                  </a:txBody>
                  <a:tcPr/>
                </a:tc>
                <a:tc>
                  <a:txBody>
                    <a:bodyPr/>
                    <a:lstStyle/>
                    <a:p>
                      <a:r>
                        <a:rPr lang="en-US" sz="1000"/>
                        <a:t>10470</a:t>
                      </a:r>
                    </a:p>
                  </a:txBody>
                  <a:tcPr/>
                </a:tc>
                <a:tc>
                  <a:txBody>
                    <a:bodyPr/>
                    <a:lstStyle/>
                    <a:p>
                      <a:r>
                        <a:rPr lang="en-US" sz="1000"/>
                        <a:t>6896</a:t>
                      </a:r>
                    </a:p>
                  </a:txBody>
                  <a:tcPr/>
                </a:tc>
                <a:tc>
                  <a:txBody>
                    <a:bodyPr/>
                    <a:lstStyle/>
                    <a:p>
                      <a:r>
                        <a:rPr lang="en-US" sz="1000"/>
                        <a:t>n/a</a:t>
                      </a:r>
                    </a:p>
                  </a:txBody>
                  <a:tcPr/>
                </a:tc>
                <a:extLst>
                  <a:ext uri="{0D108BD9-81ED-4DB2-BD59-A6C34878D82A}">
                    <a16:rowId xmlns:a16="http://schemas.microsoft.com/office/drawing/2014/main" val="2789168968"/>
                  </a:ext>
                </a:extLst>
              </a:tr>
              <a:tr h="370840">
                <a:tc>
                  <a:txBody>
                    <a:bodyPr/>
                    <a:lstStyle/>
                    <a:p>
                      <a:r>
                        <a:rPr lang="en-US" sz="1000"/>
                        <a:t>09/25/2026 09:09:38</a:t>
                      </a:r>
                    </a:p>
                  </a:txBody>
                  <a:tcPr/>
                </a:tc>
                <a:tc>
                  <a:txBody>
                    <a:bodyPr/>
                    <a:lstStyle/>
                    <a:p>
                      <a:r>
                        <a:rPr lang="en-US" sz="1000"/>
                        <a:t>09/25/2026 09:09:38</a:t>
                      </a:r>
                    </a:p>
                  </a:txBody>
                  <a:tcPr/>
                </a:tc>
                <a:tc>
                  <a:txBody>
                    <a:bodyPr/>
                    <a:lstStyle/>
                    <a:p>
                      <a:r>
                        <a:rPr lang="en-US" sz="1000"/>
                        <a:t>Image</a:t>
                      </a:r>
                    </a:p>
                  </a:txBody>
                  <a:tcPr/>
                </a:tc>
                <a:tc>
                  <a:txBody>
                    <a:bodyPr/>
                    <a:lstStyle/>
                    <a:p>
                      <a:r>
                        <a:rPr lang="en-US" sz="1000"/>
                        <a:t>48</a:t>
                      </a:r>
                    </a:p>
                  </a:txBody>
                  <a:tcPr/>
                </a:tc>
                <a:tc>
                  <a:txBody>
                    <a:bodyPr/>
                    <a:lstStyle/>
                    <a:p>
                      <a:r>
                        <a:rPr lang="en-US" sz="1000"/>
                        <a:t>0</a:t>
                      </a:r>
                    </a:p>
                  </a:txBody>
                  <a:tcPr/>
                </a:tc>
                <a:tc>
                  <a:txBody>
                    <a:bodyPr/>
                    <a:lstStyle/>
                    <a:p>
                      <a:r>
                        <a:rPr lang="en-US" sz="1000"/>
                        <a:t>0</a:t>
                      </a:r>
                    </a:p>
                  </a:txBody>
                  <a:tcPr/>
                </a:tc>
                <a:tc>
                  <a:txBody>
                    <a:bodyPr/>
                    <a:lstStyle/>
                    <a:p>
                      <a:r>
                        <a:rPr lang="en-US" sz="1000"/>
                        <a:t>60</a:t>
                      </a:r>
                    </a:p>
                  </a:txBody>
                  <a:tcPr/>
                </a:tc>
                <a:tc>
                  <a:txBody>
                    <a:bodyPr/>
                    <a:lstStyle/>
                    <a:p>
                      <a:r>
                        <a:rPr lang="en-US" sz="1000"/>
                        <a:t>10.13 %</a:t>
                      </a:r>
                    </a:p>
                  </a:txBody>
                  <a:tcPr/>
                </a:tc>
                <a:tc>
                  <a:txBody>
                    <a:bodyPr/>
                    <a:lstStyle/>
                    <a:p>
                      <a:r>
                        <a:rPr lang="en-US" sz="1000"/>
                        <a:t>1066</a:t>
                      </a:r>
                    </a:p>
                  </a:txBody>
                  <a:tcPr/>
                </a:tc>
                <a:tc>
                  <a:txBody>
                    <a:bodyPr/>
                    <a:lstStyle/>
                    <a:p>
                      <a:r>
                        <a:rPr lang="en-US" sz="1000"/>
                        <a:t>680</a:t>
                      </a:r>
                    </a:p>
                  </a:txBody>
                  <a:tcPr/>
                </a:tc>
                <a:tc>
                  <a:txBody>
                    <a:bodyPr/>
                    <a:lstStyle/>
                    <a:p>
                      <a:r>
                        <a:rPr lang="en-US" sz="1000"/>
                        <a:t>n/a</a:t>
                      </a:r>
                    </a:p>
                  </a:txBody>
                  <a:tcPr/>
                </a:tc>
                <a:extLst>
                  <a:ext uri="{0D108BD9-81ED-4DB2-BD59-A6C34878D82A}">
                    <a16:rowId xmlns:a16="http://schemas.microsoft.com/office/drawing/2014/main" val="3930034267"/>
                  </a:ext>
                </a:extLst>
              </a:tr>
              <a:tr h="370840">
                <a:tc>
                  <a:txBody>
                    <a:bodyPr/>
                    <a:lstStyle/>
                    <a:p>
                      <a:r>
                        <a:rPr lang="en-US" sz="1000"/>
                        <a:t>09/16/2026 16:26:01</a:t>
                      </a:r>
                    </a:p>
                  </a:txBody>
                  <a:tcPr/>
                </a:tc>
                <a:tc>
                  <a:txBody>
                    <a:bodyPr/>
                    <a:lstStyle/>
                    <a:p>
                      <a:r>
                        <a:rPr lang="en-US" sz="1000"/>
                        <a:t>09/16/2026 16:26:01</a:t>
                      </a:r>
                    </a:p>
                  </a:txBody>
                  <a:tcPr/>
                </a:tc>
                <a:tc>
                  <a:txBody>
                    <a:bodyPr/>
                    <a:lstStyle/>
                    <a:p>
                      <a:r>
                        <a:rPr lang="en-US" sz="1000"/>
                        <a:t>Gallery</a:t>
                      </a:r>
                    </a:p>
                  </a:txBody>
                  <a:tcPr/>
                </a:tc>
                <a:tc>
                  <a:txBody>
                    <a:bodyPr/>
                    <a:lstStyle/>
                    <a:p>
                      <a:r>
                        <a:rPr lang="en-US" sz="1000"/>
                        <a:t>37</a:t>
                      </a:r>
                    </a:p>
                  </a:txBody>
                  <a:tcPr/>
                </a:tc>
                <a:tc>
                  <a:txBody>
                    <a:bodyPr/>
                    <a:lstStyle/>
                    <a:p>
                      <a:r>
                        <a:rPr lang="en-US" sz="1000"/>
                        <a:t>0</a:t>
                      </a:r>
                    </a:p>
                  </a:txBody>
                  <a:tcPr/>
                </a:tc>
                <a:tc>
                  <a:txBody>
                    <a:bodyPr/>
                    <a:lstStyle/>
                    <a:p>
                      <a:r>
                        <a:rPr lang="en-US" sz="1000"/>
                        <a:t>2</a:t>
                      </a:r>
                    </a:p>
                  </a:txBody>
                  <a:tcPr/>
                </a:tc>
                <a:tc>
                  <a:txBody>
                    <a:bodyPr/>
                    <a:lstStyle/>
                    <a:p>
                      <a:r>
                        <a:rPr lang="en-US" sz="1000"/>
                        <a:t>599</a:t>
                      </a:r>
                    </a:p>
                  </a:txBody>
                  <a:tcPr/>
                </a:tc>
                <a:tc>
                  <a:txBody>
                    <a:bodyPr/>
                    <a:lstStyle/>
                    <a:p>
                      <a:r>
                        <a:rPr lang="en-US" sz="1000"/>
                        <a:t>40.9 %</a:t>
                      </a:r>
                    </a:p>
                  </a:txBody>
                  <a:tcPr/>
                </a:tc>
                <a:tc>
                  <a:txBody>
                    <a:bodyPr/>
                    <a:lstStyle/>
                    <a:p>
                      <a:r>
                        <a:rPr lang="en-US" sz="1000"/>
                        <a:t>1560</a:t>
                      </a:r>
                    </a:p>
                  </a:txBody>
                  <a:tcPr/>
                </a:tc>
                <a:tc>
                  <a:txBody>
                    <a:bodyPr/>
                    <a:lstStyle/>
                    <a:p>
                      <a:r>
                        <a:rPr lang="en-US" sz="1000"/>
                        <a:t>1012</a:t>
                      </a:r>
                    </a:p>
                  </a:txBody>
                  <a:tcPr/>
                </a:tc>
                <a:tc>
                  <a:txBody>
                    <a:bodyPr/>
                    <a:lstStyle/>
                    <a:p>
                      <a:r>
                        <a:rPr lang="en-US" sz="1000"/>
                        <a:t>n/a</a:t>
                      </a:r>
                    </a:p>
                  </a:txBody>
                  <a:tcPr/>
                </a:tc>
                <a:extLst>
                  <a:ext uri="{0D108BD9-81ED-4DB2-BD59-A6C34878D82A}">
                    <a16:rowId xmlns:a16="http://schemas.microsoft.com/office/drawing/2014/main" val="1228916942"/>
                  </a:ext>
                </a:extLst>
              </a:tr>
            </a:tbl>
          </a:graphicData>
        </a:graphic>
      </p:graphicFrame>
      <p:sp>
        <p:nvSpPr>
          <p:cNvPr id="4" name="Text Placeholder 3">
            <a:extLst>
              <a:ext uri="{FF2B5EF4-FFF2-40B4-BE49-F238E27FC236}">
                <a16:creationId xmlns:a16="http://schemas.microsoft.com/office/drawing/2014/main" id="{7A53642D-A34D-48F5-9AAC-3EC9FF1EDF45}"/>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073898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048E2-185D-4F7A-B261-7A25F0786CA4}"/>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A50BA09D-B9AA-4E31-B49C-656F169E9C28}"/>
              </a:ext>
            </a:extLst>
          </p:cNvPr>
          <p:cNvGraphicFramePr>
            <a:graphicFrameLocks noGrp="1"/>
          </p:cNvGraphicFramePr>
          <p:nvPr>
            <p:ph type="tbl" sz="quarter" idx="13"/>
            <p:extLst>
              <p:ext uri="{D42A27DB-BD31-4B8C-83A1-F6EECF244321}">
                <p14:modId xmlns:p14="http://schemas.microsoft.com/office/powerpoint/2010/main" val="659757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91252349"/>
                    </a:ext>
                  </a:extLst>
                </a:gridCol>
                <a:gridCol w="576072">
                  <a:extLst>
                    <a:ext uri="{9D8B030D-6E8A-4147-A177-3AD203B41FA5}">
                      <a16:colId xmlns:a16="http://schemas.microsoft.com/office/drawing/2014/main" val="510259029"/>
                    </a:ext>
                  </a:extLst>
                </a:gridCol>
                <a:gridCol w="576072">
                  <a:extLst>
                    <a:ext uri="{9D8B030D-6E8A-4147-A177-3AD203B41FA5}">
                      <a16:colId xmlns:a16="http://schemas.microsoft.com/office/drawing/2014/main" val="3569745700"/>
                    </a:ext>
                  </a:extLst>
                </a:gridCol>
                <a:gridCol w="576072">
                  <a:extLst>
                    <a:ext uri="{9D8B030D-6E8A-4147-A177-3AD203B41FA5}">
                      <a16:colId xmlns:a16="http://schemas.microsoft.com/office/drawing/2014/main" val="1362297595"/>
                    </a:ext>
                  </a:extLst>
                </a:gridCol>
                <a:gridCol w="576072">
                  <a:extLst>
                    <a:ext uri="{9D8B030D-6E8A-4147-A177-3AD203B41FA5}">
                      <a16:colId xmlns:a16="http://schemas.microsoft.com/office/drawing/2014/main" val="3295756129"/>
                    </a:ext>
                  </a:extLst>
                </a:gridCol>
                <a:gridCol w="576072">
                  <a:extLst>
                    <a:ext uri="{9D8B030D-6E8A-4147-A177-3AD203B41FA5}">
                      <a16:colId xmlns:a16="http://schemas.microsoft.com/office/drawing/2014/main" val="973924320"/>
                    </a:ext>
                  </a:extLst>
                </a:gridCol>
                <a:gridCol w="576072">
                  <a:extLst>
                    <a:ext uri="{9D8B030D-6E8A-4147-A177-3AD203B41FA5}">
                      <a16:colId xmlns:a16="http://schemas.microsoft.com/office/drawing/2014/main" val="2485768223"/>
                    </a:ext>
                  </a:extLst>
                </a:gridCol>
                <a:gridCol w="576072">
                  <a:extLst>
                    <a:ext uri="{9D8B030D-6E8A-4147-A177-3AD203B41FA5}">
                      <a16:colId xmlns:a16="http://schemas.microsoft.com/office/drawing/2014/main" val="3603487335"/>
                    </a:ext>
                  </a:extLst>
                </a:gridCol>
                <a:gridCol w="576072">
                  <a:extLst>
                    <a:ext uri="{9D8B030D-6E8A-4147-A177-3AD203B41FA5}">
                      <a16:colId xmlns:a16="http://schemas.microsoft.com/office/drawing/2014/main" val="2774908511"/>
                    </a:ext>
                  </a:extLst>
                </a:gridCol>
                <a:gridCol w="576072">
                  <a:extLst>
                    <a:ext uri="{9D8B030D-6E8A-4147-A177-3AD203B41FA5}">
                      <a16:colId xmlns:a16="http://schemas.microsoft.com/office/drawing/2014/main" val="2464789005"/>
                    </a:ext>
                  </a:extLst>
                </a:gridCol>
                <a:gridCol w="576072">
                  <a:extLst>
                    <a:ext uri="{9D8B030D-6E8A-4147-A177-3AD203B41FA5}">
                      <a16:colId xmlns:a16="http://schemas.microsoft.com/office/drawing/2014/main" val="97917162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889747963"/>
                  </a:ext>
                </a:extLst>
              </a:tr>
              <a:tr h="370840">
                <a:tc>
                  <a:txBody>
                    <a:bodyPr/>
                    <a:lstStyle/>
                    <a:p>
                      <a:r>
                        <a:rPr lang="en-US" sz="1000"/>
                        <a:t>tmamerica</a:t>
                      </a:r>
                    </a:p>
                  </a:txBody>
                  <a:tcPr/>
                </a:tc>
                <a:tc>
                  <a:txBody>
                    <a:bodyPr/>
                    <a:lstStyle/>
                    <a:p>
                      <a:r>
                        <a:rPr lang="en-US" sz="1000"/>
                        <a:t>1478</a:t>
                      </a:r>
                    </a:p>
                  </a:txBody>
                  <a:tcPr/>
                </a:tc>
                <a:tc>
                  <a:txBody>
                    <a:bodyPr/>
                    <a:lstStyle/>
                    <a:p>
                      <a:r>
                        <a:rPr lang="en-US" sz="1000"/>
                        <a:t>29</a:t>
                      </a:r>
                    </a:p>
                  </a:txBody>
                  <a:tcPr/>
                </a:tc>
                <a:tc>
                  <a:txBody>
                    <a:bodyPr/>
                    <a:lstStyle/>
                    <a:p>
                      <a:r>
                        <a:rPr lang="en-US" sz="1000"/>
                        <a:t>9</a:t>
                      </a:r>
                    </a:p>
                  </a:txBody>
                  <a:tcPr/>
                </a:tc>
                <a:tc>
                  <a:txBody>
                    <a:bodyPr/>
                    <a:lstStyle/>
                    <a:p>
                      <a:r>
                        <a:rPr lang="en-US" sz="1000"/>
                        <a:t>3</a:t>
                      </a:r>
                    </a:p>
                  </a:txBody>
                  <a:tcPr/>
                </a:tc>
                <a:tc>
                  <a:txBody>
                    <a:bodyPr/>
                    <a:lstStyle/>
                    <a:p>
                      <a:r>
                        <a:rPr lang="en-US" sz="1000"/>
                        <a:t>0</a:t>
                      </a:r>
                    </a:p>
                  </a:txBody>
                  <a:tcPr/>
                </a:tc>
                <a:tc>
                  <a:txBody>
                    <a:bodyPr/>
                    <a:lstStyle/>
                    <a:p>
                      <a:r>
                        <a:rPr lang="en-US" sz="1000"/>
                        <a:t>2</a:t>
                      </a:r>
                    </a:p>
                  </a:txBody>
                  <a:tcPr/>
                </a:tc>
                <a:tc>
                  <a:txBody>
                    <a:bodyPr/>
                    <a:lstStyle/>
                    <a:p>
                      <a:r>
                        <a:rPr lang="en-US" sz="1000"/>
                        <a:t>14</a:t>
                      </a:r>
                    </a:p>
                  </a:txBody>
                  <a:tcPr/>
                </a:tc>
                <a:tc>
                  <a:txBody>
                    <a:bodyPr/>
                    <a:lstStyle/>
                    <a:p>
                      <a:r>
                        <a:rPr lang="en-US" sz="1000"/>
                        <a:t>88</a:t>
                      </a:r>
                    </a:p>
                  </a:txBody>
                  <a:tcPr/>
                </a:tc>
                <a:tc>
                  <a:txBody>
                    <a:bodyPr/>
                    <a:lstStyle/>
                    <a:p>
                      <a:r>
                        <a:rPr lang="en-US" sz="1000"/>
                        <a:t>4</a:t>
                      </a:r>
                    </a:p>
                  </a:txBody>
                  <a:tcPr/>
                </a:tc>
                <a:tc>
                  <a:txBody>
                    <a:bodyPr/>
                    <a:lstStyle/>
                    <a:p>
                      <a:r>
                        <a:rPr lang="en-US" sz="1000"/>
                        <a:t>0.4492 %</a:t>
                      </a:r>
                    </a:p>
                  </a:txBody>
                  <a:tcPr/>
                </a:tc>
                <a:extLst>
                  <a:ext uri="{0D108BD9-81ED-4DB2-BD59-A6C34878D82A}">
                    <a16:rowId xmlns:a16="http://schemas.microsoft.com/office/drawing/2014/main" val="2028264287"/>
                  </a:ext>
                </a:extLst>
              </a:tr>
            </a:tbl>
          </a:graphicData>
        </a:graphic>
      </p:graphicFrame>
      <p:sp>
        <p:nvSpPr>
          <p:cNvPr id="4" name="Text Placeholder 3">
            <a:extLst>
              <a:ext uri="{FF2B5EF4-FFF2-40B4-BE49-F238E27FC236}">
                <a16:creationId xmlns:a16="http://schemas.microsoft.com/office/drawing/2014/main" id="{A5DB6278-FAE5-4CA8-A070-A7665B90E347}"/>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938199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CA04C-F06A-4749-A0E3-2967F570C329}"/>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45213D0D-039E-468B-AE66-249DAC091999}"/>
              </a:ext>
            </a:extLst>
          </p:cNvPr>
          <p:cNvGraphicFramePr>
            <a:graphicFrameLocks noGrp="1"/>
          </p:cNvGraphicFramePr>
          <p:nvPr>
            <p:ph type="chart" sz="quarter" idx="13"/>
            <p:extLst>
              <p:ext uri="{D42A27DB-BD31-4B8C-83A1-F6EECF244321}">
                <p14:modId xmlns:p14="http://schemas.microsoft.com/office/powerpoint/2010/main" val="777809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4E9753-5B2D-49B0-B5FF-CB8E5B2ECC7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A32E4B5-1A89-4C2F-8ED7-7F07AC5023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9242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C22B0-7996-42AA-BC9D-2C4D78E62C04}"/>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EE4E026E-9278-48B4-A567-5F493418A63C}"/>
              </a:ext>
            </a:extLst>
          </p:cNvPr>
          <p:cNvGraphicFramePr>
            <a:graphicFrameLocks noGrp="1"/>
          </p:cNvGraphicFramePr>
          <p:nvPr>
            <p:ph type="chart" sz="quarter" idx="13"/>
            <p:extLst>
              <p:ext uri="{D42A27DB-BD31-4B8C-83A1-F6EECF244321}">
                <p14:modId xmlns:p14="http://schemas.microsoft.com/office/powerpoint/2010/main" val="2351893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D75732-C45B-40BA-B6A7-59E10F437B5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DB7B2A0-CA63-4495-844B-C177B71A72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3446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9C656-DAB1-40E8-8435-64B26480BDA4}"/>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E7B05D26-096A-4F99-9AF5-1C93A0F86166}"/>
              </a:ext>
            </a:extLst>
          </p:cNvPr>
          <p:cNvGraphicFramePr>
            <a:graphicFrameLocks noGrp="1"/>
          </p:cNvGraphicFramePr>
          <p:nvPr>
            <p:ph type="chart" sz="quarter" idx="13"/>
            <p:extLst>
              <p:ext uri="{D42A27DB-BD31-4B8C-83A1-F6EECF244321}">
                <p14:modId xmlns:p14="http://schemas.microsoft.com/office/powerpoint/2010/main" val="172540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6B439B-F5E1-4A85-817C-5FD035E9B01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1A687D80-22E2-4CA0-A201-C08C2CFA6B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9572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F876D-5E32-41E4-BD23-C669CB033348}"/>
              </a:ext>
            </a:extLst>
          </p:cNvPr>
          <p:cNvSpPr>
            <a:spLocks noGrp="1"/>
          </p:cNvSpPr>
          <p:nvPr>
            <p:ph type="title"/>
          </p:nvPr>
        </p:nvSpPr>
        <p:spPr/>
        <p:txBody>
          <a:bodyPr/>
          <a:lstStyle/>
          <a:p>
            <a:r>
              <a:rPr lang="en-US"/>
              <a:t>Instagram Instagram Content Views by Post Type | Tokio Marine America</a:t>
            </a:r>
          </a:p>
        </p:txBody>
      </p:sp>
      <p:graphicFrame>
        <p:nvGraphicFramePr>
          <p:cNvPr id="6" name="Chart Placeholder 5">
            <a:extLst>
              <a:ext uri="{FF2B5EF4-FFF2-40B4-BE49-F238E27FC236}">
                <a16:creationId xmlns:a16="http://schemas.microsoft.com/office/drawing/2014/main" id="{5296A783-D6FB-4BFD-9F16-EFBB0222F82E}"/>
              </a:ext>
            </a:extLst>
          </p:cNvPr>
          <p:cNvGraphicFramePr>
            <a:graphicFrameLocks noGrp="1"/>
          </p:cNvGraphicFramePr>
          <p:nvPr>
            <p:ph type="chart" sz="quarter" idx="13"/>
            <p:extLst>
              <p:ext uri="{D42A27DB-BD31-4B8C-83A1-F6EECF244321}">
                <p14:modId xmlns:p14="http://schemas.microsoft.com/office/powerpoint/2010/main" val="1068584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8C4F46-804C-494A-A43D-4F819C543782}"/>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934B8AB-F220-4A83-87E3-2642C172D2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7460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5BAED-A307-4C37-B7C9-4701E96E15A7}"/>
              </a:ext>
            </a:extLst>
          </p:cNvPr>
          <p:cNvSpPr>
            <a:spLocks noGrp="1"/>
          </p:cNvSpPr>
          <p:nvPr>
            <p:ph type="title"/>
          </p:nvPr>
        </p:nvSpPr>
        <p:spPr/>
        <p:txBody>
          <a:bodyPr/>
          <a:lstStyle/>
          <a:p>
            <a:r>
              <a:rPr lang="en-US"/>
              <a:t>Instagram Posts Table | Tokio Marine America</a:t>
            </a:r>
          </a:p>
        </p:txBody>
      </p:sp>
      <p:graphicFrame>
        <p:nvGraphicFramePr>
          <p:cNvPr id="5" name="Table Placeholder 4">
            <a:extLst>
              <a:ext uri="{FF2B5EF4-FFF2-40B4-BE49-F238E27FC236}">
                <a16:creationId xmlns:a16="http://schemas.microsoft.com/office/drawing/2014/main" id="{8F2BFDAF-504A-4591-9F75-A2D432772C31}"/>
              </a:ext>
            </a:extLst>
          </p:cNvPr>
          <p:cNvGraphicFramePr>
            <a:graphicFrameLocks noGrp="1"/>
          </p:cNvGraphicFramePr>
          <p:nvPr>
            <p:ph type="tbl" sz="quarter" idx="13"/>
            <p:extLst>
              <p:ext uri="{D42A27DB-BD31-4B8C-83A1-F6EECF244321}">
                <p14:modId xmlns:p14="http://schemas.microsoft.com/office/powerpoint/2010/main" val="4003256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78191534"/>
                    </a:ext>
                  </a:extLst>
                </a:gridCol>
                <a:gridCol w="822960">
                  <a:extLst>
                    <a:ext uri="{9D8B030D-6E8A-4147-A177-3AD203B41FA5}">
                      <a16:colId xmlns:a16="http://schemas.microsoft.com/office/drawing/2014/main" val="407041948"/>
                    </a:ext>
                  </a:extLst>
                </a:gridCol>
                <a:gridCol w="411480">
                  <a:extLst>
                    <a:ext uri="{9D8B030D-6E8A-4147-A177-3AD203B41FA5}">
                      <a16:colId xmlns:a16="http://schemas.microsoft.com/office/drawing/2014/main" val="3502575494"/>
                    </a:ext>
                  </a:extLst>
                </a:gridCol>
                <a:gridCol w="411480">
                  <a:extLst>
                    <a:ext uri="{9D8B030D-6E8A-4147-A177-3AD203B41FA5}">
                      <a16:colId xmlns:a16="http://schemas.microsoft.com/office/drawing/2014/main" val="353163953"/>
                    </a:ext>
                  </a:extLst>
                </a:gridCol>
                <a:gridCol w="411480">
                  <a:extLst>
                    <a:ext uri="{9D8B030D-6E8A-4147-A177-3AD203B41FA5}">
                      <a16:colId xmlns:a16="http://schemas.microsoft.com/office/drawing/2014/main" val="47054087"/>
                    </a:ext>
                  </a:extLst>
                </a:gridCol>
                <a:gridCol w="411480">
                  <a:extLst>
                    <a:ext uri="{9D8B030D-6E8A-4147-A177-3AD203B41FA5}">
                      <a16:colId xmlns:a16="http://schemas.microsoft.com/office/drawing/2014/main" val="4284390365"/>
                    </a:ext>
                  </a:extLst>
                </a:gridCol>
                <a:gridCol w="411480">
                  <a:extLst>
                    <a:ext uri="{9D8B030D-6E8A-4147-A177-3AD203B41FA5}">
                      <a16:colId xmlns:a16="http://schemas.microsoft.com/office/drawing/2014/main" val="3103690801"/>
                    </a:ext>
                  </a:extLst>
                </a:gridCol>
                <a:gridCol w="411480">
                  <a:extLst>
                    <a:ext uri="{9D8B030D-6E8A-4147-A177-3AD203B41FA5}">
                      <a16:colId xmlns:a16="http://schemas.microsoft.com/office/drawing/2014/main" val="2430655995"/>
                    </a:ext>
                  </a:extLst>
                </a:gridCol>
                <a:gridCol w="411480">
                  <a:extLst>
                    <a:ext uri="{9D8B030D-6E8A-4147-A177-3AD203B41FA5}">
                      <a16:colId xmlns:a16="http://schemas.microsoft.com/office/drawing/2014/main" val="3389758261"/>
                    </a:ext>
                  </a:extLst>
                </a:gridCol>
                <a:gridCol w="411480">
                  <a:extLst>
                    <a:ext uri="{9D8B030D-6E8A-4147-A177-3AD203B41FA5}">
                      <a16:colId xmlns:a16="http://schemas.microsoft.com/office/drawing/2014/main" val="3678811354"/>
                    </a:ext>
                  </a:extLst>
                </a:gridCol>
                <a:gridCol w="411480">
                  <a:extLst>
                    <a:ext uri="{9D8B030D-6E8A-4147-A177-3AD203B41FA5}">
                      <a16:colId xmlns:a16="http://schemas.microsoft.com/office/drawing/2014/main" val="696844626"/>
                    </a:ext>
                  </a:extLst>
                </a:gridCol>
                <a:gridCol w="411480">
                  <a:extLst>
                    <a:ext uri="{9D8B030D-6E8A-4147-A177-3AD203B41FA5}">
                      <a16:colId xmlns:a16="http://schemas.microsoft.com/office/drawing/2014/main" val="3876045982"/>
                    </a:ext>
                  </a:extLst>
                </a:gridCol>
                <a:gridCol w="411480">
                  <a:extLst>
                    <a:ext uri="{9D8B030D-6E8A-4147-A177-3AD203B41FA5}">
                      <a16:colId xmlns:a16="http://schemas.microsoft.com/office/drawing/2014/main" val="240695128"/>
                    </a:ext>
                  </a:extLst>
                </a:gridCol>
                <a:gridCol w="411480">
                  <a:extLst>
                    <a:ext uri="{9D8B030D-6E8A-4147-A177-3AD203B41FA5}">
                      <a16:colId xmlns:a16="http://schemas.microsoft.com/office/drawing/2014/main" val="4167455307"/>
                    </a:ext>
                  </a:extLst>
                </a:gridCol>
                <a:gridCol w="411480">
                  <a:extLst>
                    <a:ext uri="{9D8B030D-6E8A-4147-A177-3AD203B41FA5}">
                      <a16:colId xmlns:a16="http://schemas.microsoft.com/office/drawing/2014/main" val="2238804623"/>
                    </a:ext>
                  </a:extLst>
                </a:gridCol>
                <a:gridCol w="411480">
                  <a:extLst>
                    <a:ext uri="{9D8B030D-6E8A-4147-A177-3AD203B41FA5}">
                      <a16:colId xmlns:a16="http://schemas.microsoft.com/office/drawing/2014/main" val="2788529225"/>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2006207107"/>
                  </a:ext>
                </a:extLst>
              </a:tr>
              <a:tr h="370840">
                <a:tc>
                  <a:txBody>
                    <a:bodyPr/>
                    <a:lstStyle/>
                    <a:p>
                      <a:r>
                        <a:rPr lang="en-US" sz="1000"/>
                        <a:t>09/18/2026 15:32:22</a:t>
                      </a:r>
                    </a:p>
                  </a:txBody>
                  <a:tcPr/>
                </a:tc>
                <a:tc>
                  <a:txBody>
                    <a:bodyPr/>
                    <a:lstStyle/>
                    <a:p>
                      <a:r>
                        <a:rPr lang="en-US" sz="1000"/>
                        <a:t>09/18/2026 15:32:22</a:t>
                      </a:r>
                    </a:p>
                  </a:txBody>
                  <a:tcPr/>
                </a:tc>
                <a:tc>
                  <a:txBody>
                    <a:bodyPr/>
                    <a:lstStyle/>
                    <a:p>
                      <a:r>
                        <a:rPr lang="en-US" sz="1000"/>
                        <a:t>Carousel</a:t>
                      </a:r>
                    </a:p>
                  </a:txBody>
                  <a:tcPr/>
                </a:tc>
                <a:tc>
                  <a:txBody>
                    <a:bodyPr/>
                    <a:lstStyle/>
                    <a:p>
                      <a:r>
                        <a:rPr lang="en-US" sz="1000"/>
                        <a:t>322</a:t>
                      </a:r>
                    </a:p>
                  </a:txBody>
                  <a:tcPr/>
                </a:tc>
                <a:tc>
                  <a:txBody>
                    <a:bodyPr/>
                    <a:lstStyle/>
                    <a:p>
                      <a:r>
                        <a:rPr lang="en-US" sz="1000"/>
                        <a:t>12</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14</a:t>
                      </a:r>
                    </a:p>
                  </a:txBody>
                  <a:tcPr/>
                </a:tc>
                <a:tc>
                  <a:txBody>
                    <a:bodyPr/>
                    <a:lstStyle/>
                    <a:p>
                      <a:r>
                        <a:rPr lang="en-US" sz="1000"/>
                        <a:t>4.35 %</a:t>
                      </a:r>
                    </a:p>
                  </a:txBody>
                  <a:tcPr/>
                </a:tc>
                <a:tc>
                  <a:txBody>
                    <a:bodyPr/>
                    <a:lstStyle/>
                    <a:p>
                      <a:r>
                        <a:rPr lang="en-US" sz="1000"/>
                        <a:t>120</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1492921183"/>
                  </a:ext>
                </a:extLst>
              </a:tr>
              <a:tr h="370840">
                <a:tc>
                  <a:txBody>
                    <a:bodyPr/>
                    <a:lstStyle/>
                    <a:p>
                      <a:r>
                        <a:rPr lang="en-US" sz="1000"/>
                        <a:t>09/16/2026 16:21:19</a:t>
                      </a:r>
                    </a:p>
                  </a:txBody>
                  <a:tcPr/>
                </a:tc>
                <a:tc>
                  <a:txBody>
                    <a:bodyPr/>
                    <a:lstStyle/>
                    <a:p>
                      <a:r>
                        <a:rPr lang="en-US" sz="1000"/>
                        <a:t>09/16/2026 16:21:19</a:t>
                      </a:r>
                    </a:p>
                  </a:txBody>
                  <a:tcPr/>
                </a:tc>
                <a:tc>
                  <a:txBody>
                    <a:bodyPr/>
                    <a:lstStyle/>
                    <a:p>
                      <a:r>
                        <a:rPr lang="en-US" sz="1000"/>
                        <a:t>Carousel</a:t>
                      </a:r>
                    </a:p>
                  </a:txBody>
                  <a:tcPr/>
                </a:tc>
                <a:tc>
                  <a:txBody>
                    <a:bodyPr/>
                    <a:lstStyle/>
                    <a:p>
                      <a:r>
                        <a:rPr lang="en-US" sz="1000"/>
                        <a:t>311</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3.86 %</a:t>
                      </a:r>
                    </a:p>
                  </a:txBody>
                  <a:tcPr/>
                </a:tc>
                <a:tc>
                  <a:txBody>
                    <a:bodyPr/>
                    <a:lstStyle/>
                    <a:p>
                      <a:r>
                        <a:rPr lang="en-US" sz="1000"/>
                        <a:t>138</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944503192"/>
                  </a:ext>
                </a:extLst>
              </a:tr>
              <a:tr h="370840">
                <a:tc>
                  <a:txBody>
                    <a:bodyPr/>
                    <a:lstStyle/>
                    <a:p>
                      <a:r>
                        <a:rPr lang="en-US" sz="1000"/>
                        <a:t>09/08/2026 14:58:04</a:t>
                      </a:r>
                    </a:p>
                  </a:txBody>
                  <a:tcPr/>
                </a:tc>
                <a:tc>
                  <a:txBody>
                    <a:bodyPr/>
                    <a:lstStyle/>
                    <a:p>
                      <a:r>
                        <a:rPr lang="en-US" sz="1000"/>
                        <a:t>09/08/2026 14:58:04</a:t>
                      </a:r>
                    </a:p>
                  </a:txBody>
                  <a:tcPr/>
                </a:tc>
                <a:tc>
                  <a:txBody>
                    <a:bodyPr/>
                    <a:lstStyle/>
                    <a:p>
                      <a:r>
                        <a:rPr lang="en-US" sz="1000"/>
                        <a:t>Reel</a:t>
                      </a:r>
                    </a:p>
                  </a:txBody>
                  <a:tcPr/>
                </a:tc>
                <a:tc>
                  <a:txBody>
                    <a:bodyPr/>
                    <a:lstStyle/>
                    <a:p>
                      <a:r>
                        <a:rPr lang="en-US" sz="1000"/>
                        <a:t>151</a:t>
                      </a:r>
                    </a:p>
                  </a:txBody>
                  <a:tcPr/>
                </a:tc>
                <a:tc>
                  <a:txBody>
                    <a:bodyPr/>
                    <a:lstStyle/>
                    <a:p>
                      <a:r>
                        <a:rPr lang="en-US" sz="1000"/>
                        <a:t>9</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6.62 %</a:t>
                      </a:r>
                    </a:p>
                  </a:txBody>
                  <a:tcPr/>
                </a:tc>
                <a:tc>
                  <a:txBody>
                    <a:bodyPr/>
                    <a:lstStyle/>
                    <a:p>
                      <a:r>
                        <a:rPr lang="en-US" sz="1000"/>
                        <a:t>127</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377629840"/>
                  </a:ext>
                </a:extLst>
              </a:tr>
            </a:tbl>
          </a:graphicData>
        </a:graphic>
      </p:graphicFrame>
      <p:sp>
        <p:nvSpPr>
          <p:cNvPr id="4" name="Text Placeholder 3">
            <a:extLst>
              <a:ext uri="{FF2B5EF4-FFF2-40B4-BE49-F238E27FC236}">
                <a16:creationId xmlns:a16="http://schemas.microsoft.com/office/drawing/2014/main" id="{9A6DAF62-E653-4BD1-A808-25502F125EE8}"/>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9241488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1206</Words>
  <Application>Microsoft Office PowerPoint</Application>
  <PresentationFormat>On-screen Show (4:3)</PresentationFormat>
  <Paragraphs>354</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Impressions or Page Media View Bar Chart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Content Views by Post Type | Tokio Marine America</vt:lpstr>
      <vt:lpstr>Instagram Posts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2026-10-02T17:59:23Z</dcterms:created>
  <dcterms:modified xsi:type="dcterms:W3CDTF">2026-10-02T17:59:50Z</dcterms:modified>
</cp:coreProperties>
</file>