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Sheet1!$A$2:$A$10</c:f>
              <c:numCache>
                <c:formatCode>m/d/yyyy</c:formatCode>
                <c:ptCount val="9"/>
                <c:pt idx="0">
                  <c:v>46023</c:v>
                </c:pt>
                <c:pt idx="1">
                  <c:v>46054</c:v>
                </c:pt>
                <c:pt idx="2">
                  <c:v>46082</c:v>
                </c:pt>
                <c:pt idx="3">
                  <c:v>46113</c:v>
                </c:pt>
                <c:pt idx="4">
                  <c:v>46143</c:v>
                </c:pt>
                <c:pt idx="5">
                  <c:v>46174</c:v>
                </c:pt>
                <c:pt idx="6">
                  <c:v>46204</c:v>
                </c:pt>
                <c:pt idx="7">
                  <c:v>46235</c:v>
                </c:pt>
                <c:pt idx="8">
                  <c:v>46266</c:v>
                </c:pt>
              </c:numCache>
            </c:numRef>
          </c:cat>
          <c:val>
            <c:numRef>
              <c:f>Sheet1!$B$2:$B$10</c:f>
              <c:numCache>
                <c:formatCode>General</c:formatCode>
                <c:ptCount val="9"/>
                <c:pt idx="0">
                  <c:v>7545</c:v>
                </c:pt>
                <c:pt idx="1">
                  <c:v>7547</c:v>
                </c:pt>
                <c:pt idx="2">
                  <c:v>7585</c:v>
                </c:pt>
                <c:pt idx="3">
                  <c:v>7608</c:v>
                </c:pt>
                <c:pt idx="4">
                  <c:v>7614</c:v>
                </c:pt>
                <c:pt idx="5">
                  <c:v>7618</c:v>
                </c:pt>
                <c:pt idx="6">
                  <c:v>7609</c:v>
                </c:pt>
                <c:pt idx="7">
                  <c:v>7622</c:v>
                </c:pt>
                <c:pt idx="8">
                  <c:v>7623</c:v>
                </c:pt>
              </c:numCache>
            </c:numRef>
          </c:val>
          <c:smooth val="0"/>
          <c:extLst>
            <c:ext xmlns:c16="http://schemas.microsoft.com/office/drawing/2014/chart" uri="{C3380CC4-5D6E-409C-BE32-E72D297353CC}">
              <c16:uniqueId val="{00000000-8A90-41D6-B108-8331370F02D9}"/>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Sheet1!$A$2:$A$10</c:f>
              <c:numCache>
                <c:formatCode>m/d/yyyy</c:formatCode>
                <c:ptCount val="9"/>
                <c:pt idx="0">
                  <c:v>46023</c:v>
                </c:pt>
                <c:pt idx="1">
                  <c:v>46054</c:v>
                </c:pt>
                <c:pt idx="2">
                  <c:v>46082</c:v>
                </c:pt>
                <c:pt idx="3">
                  <c:v>46113</c:v>
                </c:pt>
                <c:pt idx="4">
                  <c:v>46143</c:v>
                </c:pt>
                <c:pt idx="5">
                  <c:v>46174</c:v>
                </c:pt>
                <c:pt idx="6">
                  <c:v>46204</c:v>
                </c:pt>
                <c:pt idx="7">
                  <c:v>46235</c:v>
                </c:pt>
                <c:pt idx="8">
                  <c:v>46266</c:v>
                </c:pt>
              </c:numCache>
            </c:numRef>
          </c:cat>
          <c:val>
            <c:numRef>
              <c:f>Sheet1!$C$2:$C$10</c:f>
              <c:numCache>
                <c:formatCode>General</c:formatCode>
                <c:ptCount val="9"/>
                <c:pt idx="0">
                  <c:v>3928</c:v>
                </c:pt>
                <c:pt idx="1">
                  <c:v>3923</c:v>
                </c:pt>
                <c:pt idx="2">
                  <c:v>3910</c:v>
                </c:pt>
                <c:pt idx="3">
                  <c:v>3913</c:v>
                </c:pt>
                <c:pt idx="4">
                  <c:v>3912</c:v>
                </c:pt>
                <c:pt idx="5">
                  <c:v>3903</c:v>
                </c:pt>
                <c:pt idx="6">
                  <c:v>3904</c:v>
                </c:pt>
                <c:pt idx="7">
                  <c:v>3897</c:v>
                </c:pt>
                <c:pt idx="8">
                  <c:v>3908</c:v>
                </c:pt>
              </c:numCache>
            </c:numRef>
          </c:val>
          <c:smooth val="0"/>
          <c:extLst>
            <c:ext xmlns:c16="http://schemas.microsoft.com/office/drawing/2014/chart" uri="{C3380CC4-5D6E-409C-BE32-E72D297353CC}">
              <c16:uniqueId val="{00000001-8A90-41D6-B108-8331370F02D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Sheet1!$A$2:$A$10</c:f>
              <c:numCache>
                <c:formatCode>m/d/yyyy</c:formatCode>
                <c:ptCount val="9"/>
                <c:pt idx="0">
                  <c:v>46023</c:v>
                </c:pt>
                <c:pt idx="1">
                  <c:v>46054</c:v>
                </c:pt>
                <c:pt idx="2">
                  <c:v>46082</c:v>
                </c:pt>
                <c:pt idx="3">
                  <c:v>46113</c:v>
                </c:pt>
                <c:pt idx="4">
                  <c:v>46143</c:v>
                </c:pt>
                <c:pt idx="5">
                  <c:v>46174</c:v>
                </c:pt>
                <c:pt idx="6">
                  <c:v>46204</c:v>
                </c:pt>
                <c:pt idx="7">
                  <c:v>46235</c:v>
                </c:pt>
                <c:pt idx="8">
                  <c:v>46266</c:v>
                </c:pt>
              </c:numCache>
            </c:numRef>
          </c:cat>
          <c:val>
            <c:numRef>
              <c:f>Sheet1!$D$2:$D$10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2-8A90-41D6-B108-8331370F02D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Sheet1!$A$2:$A$10</c:f>
              <c:numCache>
                <c:formatCode>m/d/yyyy</c:formatCode>
                <c:ptCount val="9"/>
                <c:pt idx="0">
                  <c:v>46023</c:v>
                </c:pt>
                <c:pt idx="1">
                  <c:v>46054</c:v>
                </c:pt>
                <c:pt idx="2">
                  <c:v>46082</c:v>
                </c:pt>
                <c:pt idx="3">
                  <c:v>46113</c:v>
                </c:pt>
                <c:pt idx="4">
                  <c:v>46143</c:v>
                </c:pt>
                <c:pt idx="5">
                  <c:v>46174</c:v>
                </c:pt>
                <c:pt idx="6">
                  <c:v>46204</c:v>
                </c:pt>
                <c:pt idx="7">
                  <c:v>46235</c:v>
                </c:pt>
                <c:pt idx="8">
                  <c:v>46266</c:v>
                </c:pt>
              </c:numCache>
            </c:numRef>
          </c:cat>
          <c:val>
            <c:numRef>
              <c:f>Sheet1!$E$2:$E$10</c:f>
              <c:numCache>
                <c:formatCode>General</c:formatCode>
                <c:ptCount val="9"/>
                <c:pt idx="0">
                  <c:v>54548</c:v>
                </c:pt>
                <c:pt idx="1">
                  <c:v>55204</c:v>
                </c:pt>
                <c:pt idx="2">
                  <c:v>55941</c:v>
                </c:pt>
                <c:pt idx="3">
                  <c:v>56617</c:v>
                </c:pt>
                <c:pt idx="4">
                  <c:v>57122</c:v>
                </c:pt>
                <c:pt idx="5">
                  <c:v>57549</c:v>
                </c:pt>
                <c:pt idx="6">
                  <c:v>58042</c:v>
                </c:pt>
                <c:pt idx="7">
                  <c:v>58449</c:v>
                </c:pt>
                <c:pt idx="8">
                  <c:v>58847</c:v>
                </c:pt>
              </c:numCache>
            </c:numRef>
          </c:val>
          <c:smooth val="0"/>
          <c:extLst>
            <c:ext xmlns:c16="http://schemas.microsoft.com/office/drawing/2014/chart" uri="{C3380CC4-5D6E-409C-BE32-E72D297353CC}">
              <c16:uniqueId val="{00000003-8A90-41D6-B108-8331370F02D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Sheet1!$A$2:$A$10</c:f>
              <c:numCache>
                <c:formatCode>m/d/yyyy</c:formatCode>
                <c:ptCount val="9"/>
                <c:pt idx="0">
                  <c:v>46023</c:v>
                </c:pt>
                <c:pt idx="1">
                  <c:v>46054</c:v>
                </c:pt>
                <c:pt idx="2">
                  <c:v>46082</c:v>
                </c:pt>
                <c:pt idx="3">
                  <c:v>46113</c:v>
                </c:pt>
                <c:pt idx="4">
                  <c:v>46143</c:v>
                </c:pt>
                <c:pt idx="5">
                  <c:v>46174</c:v>
                </c:pt>
                <c:pt idx="6">
                  <c:v>46204</c:v>
                </c:pt>
                <c:pt idx="7">
                  <c:v>46235</c:v>
                </c:pt>
                <c:pt idx="8">
                  <c:v>46266</c:v>
                </c:pt>
              </c:numCache>
            </c:numRef>
          </c:cat>
          <c:val>
            <c:numRef>
              <c:f>Sheet1!$F$2:$F$10</c:f>
              <c:numCache>
                <c:formatCode>General</c:formatCode>
                <c:ptCount val="9"/>
                <c:pt idx="0">
                  <c:v>4684</c:v>
                </c:pt>
                <c:pt idx="1">
                  <c:v>4694</c:v>
                </c:pt>
                <c:pt idx="2">
                  <c:v>4882</c:v>
                </c:pt>
                <c:pt idx="3">
                  <c:v>4909</c:v>
                </c:pt>
                <c:pt idx="4">
                  <c:v>4887</c:v>
                </c:pt>
                <c:pt idx="5">
                  <c:v>4964</c:v>
                </c:pt>
                <c:pt idx="6">
                  <c:v>4991</c:v>
                </c:pt>
                <c:pt idx="7">
                  <c:v>5023</c:v>
                </c:pt>
                <c:pt idx="8">
                  <c:v>5046</c:v>
                </c:pt>
              </c:numCache>
            </c:numRef>
          </c:val>
          <c:smooth val="0"/>
          <c:extLst>
            <c:ext xmlns:c16="http://schemas.microsoft.com/office/drawing/2014/chart" uri="{C3380CC4-5D6E-409C-BE32-E72D297353CC}">
              <c16:uniqueId val="{00000004-8A90-41D6-B108-8331370F02D9}"/>
            </c:ext>
          </c:extLst>
        </c:ser>
        <c:dLbls>
          <c:showLegendKey val="0"/>
          <c:showVal val="0"/>
          <c:showCatName val="0"/>
          <c:showSerName val="0"/>
          <c:showPercent val="0"/>
          <c:showBubbleSize val="0"/>
        </c:dLbls>
        <c:smooth val="0"/>
        <c:axId val="360157592"/>
        <c:axId val="360157920"/>
      </c:lineChart>
      <c:dateAx>
        <c:axId val="360157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57920"/>
        <c:crosses val="autoZero"/>
        <c:auto val="1"/>
        <c:lblOffset val="100"/>
        <c:baseTimeUnit val="months"/>
      </c:dateAx>
      <c:valAx>
        <c:axId val="36015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5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c:v>
                </c:pt>
                <c:pt idx="1">
                  <c:v>2</c:v>
                </c:pt>
                <c:pt idx="2">
                  <c:v>38</c:v>
                </c:pt>
                <c:pt idx="3">
                  <c:v>23</c:v>
                </c:pt>
                <c:pt idx="4">
                  <c:v>6</c:v>
                </c:pt>
                <c:pt idx="5">
                  <c:v>4</c:v>
                </c:pt>
                <c:pt idx="6">
                  <c:v>-9</c:v>
                </c:pt>
                <c:pt idx="7">
                  <c:v>13</c:v>
                </c:pt>
                <c:pt idx="8">
                  <c:v>1</c:v>
                </c:pt>
                <c:pt idx="9">
                  <c:v>-1</c:v>
                </c:pt>
              </c:numCache>
            </c:numRef>
          </c:val>
          <c:extLst>
            <c:ext xmlns:c16="http://schemas.microsoft.com/office/drawing/2014/chart" uri="{C3380CC4-5D6E-409C-BE32-E72D297353CC}">
              <c16:uniqueId val="{00000000-D439-4D31-9E70-9B63169EA380}"/>
            </c:ext>
          </c:extLst>
        </c:ser>
        <c:dLbls>
          <c:showLegendKey val="0"/>
          <c:showVal val="0"/>
          <c:showCatName val="0"/>
          <c:showSerName val="0"/>
          <c:showPercent val="0"/>
          <c:showBubbleSize val="0"/>
        </c:dLbls>
        <c:gapWidth val="219"/>
        <c:overlap val="-27"/>
        <c:axId val="362915808"/>
        <c:axId val="362919744"/>
      </c:barChart>
      <c:dateAx>
        <c:axId val="36291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19744"/>
        <c:crosses val="autoZero"/>
        <c:auto val="1"/>
        <c:lblOffset val="100"/>
        <c:baseTimeUnit val="months"/>
      </c:dateAx>
      <c:valAx>
        <c:axId val="36291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1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25</c:v>
                </c:pt>
                <c:pt idx="1">
                  <c:v>24</c:v>
                </c:pt>
                <c:pt idx="2">
                  <c:v>28</c:v>
                </c:pt>
                <c:pt idx="3">
                  <c:v>27</c:v>
                </c:pt>
                <c:pt idx="4">
                  <c:v>21</c:v>
                </c:pt>
                <c:pt idx="5">
                  <c:v>44</c:v>
                </c:pt>
                <c:pt idx="6">
                  <c:v>18</c:v>
                </c:pt>
                <c:pt idx="7">
                  <c:v>25</c:v>
                </c:pt>
                <c:pt idx="8">
                  <c:v>19</c:v>
                </c:pt>
                <c:pt idx="9">
                  <c:v>9</c:v>
                </c:pt>
                <c:pt idx="10">
                  <c:v>0</c:v>
                </c:pt>
                <c:pt idx="11">
                  <c:v>0</c:v>
                </c:pt>
              </c:numCache>
            </c:numRef>
          </c:val>
          <c:extLst>
            <c:ext xmlns:c16="http://schemas.microsoft.com/office/drawing/2014/chart" uri="{C3380CC4-5D6E-409C-BE32-E72D297353CC}">
              <c16:uniqueId val="{00000000-F8DE-4C96-9E35-6042CF0198D4}"/>
            </c:ext>
          </c:extLst>
        </c:ser>
        <c:dLbls>
          <c:showLegendKey val="0"/>
          <c:showVal val="0"/>
          <c:showCatName val="0"/>
          <c:showSerName val="0"/>
          <c:showPercent val="0"/>
          <c:showBubbleSize val="0"/>
        </c:dLbls>
        <c:gapWidth val="219"/>
        <c:overlap val="-27"/>
        <c:axId val="362915152"/>
        <c:axId val="362919416"/>
      </c:barChart>
      <c:dateAx>
        <c:axId val="362915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19416"/>
        <c:crosses val="autoZero"/>
        <c:auto val="1"/>
        <c:lblOffset val="100"/>
        <c:baseTimeUnit val="months"/>
      </c:dateAx>
      <c:valAx>
        <c:axId val="36291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1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518</c:v>
                </c:pt>
                <c:pt idx="1">
                  <c:v>551</c:v>
                </c:pt>
                <c:pt idx="2">
                  <c:v>657</c:v>
                </c:pt>
                <c:pt idx="3">
                  <c:v>735</c:v>
                </c:pt>
                <c:pt idx="4">
                  <c:v>559</c:v>
                </c:pt>
                <c:pt idx="5">
                  <c:v>1079</c:v>
                </c:pt>
                <c:pt idx="6">
                  <c:v>433</c:v>
                </c:pt>
                <c:pt idx="7">
                  <c:v>548</c:v>
                </c:pt>
                <c:pt idx="8">
                  <c:v>527</c:v>
                </c:pt>
                <c:pt idx="9">
                  <c:v>18</c:v>
                </c:pt>
                <c:pt idx="10">
                  <c:v>0</c:v>
                </c:pt>
                <c:pt idx="11">
                  <c:v>0</c:v>
                </c:pt>
              </c:numCache>
            </c:numRef>
          </c:val>
          <c:extLst>
            <c:ext xmlns:c16="http://schemas.microsoft.com/office/drawing/2014/chart" uri="{C3380CC4-5D6E-409C-BE32-E72D297353CC}">
              <c16:uniqueId val="{00000000-9517-4BF1-9020-E254B004D519}"/>
            </c:ext>
          </c:extLst>
        </c:ser>
        <c:dLbls>
          <c:showLegendKey val="0"/>
          <c:showVal val="0"/>
          <c:showCatName val="0"/>
          <c:showSerName val="0"/>
          <c:showPercent val="0"/>
          <c:showBubbleSize val="0"/>
        </c:dLbls>
        <c:gapWidth val="219"/>
        <c:overlap val="-27"/>
        <c:axId val="365450376"/>
        <c:axId val="365450048"/>
      </c:barChart>
      <c:catAx>
        <c:axId val="36545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50048"/>
        <c:crosses val="autoZero"/>
        <c:auto val="1"/>
        <c:lblAlgn val="ctr"/>
        <c:lblOffset val="100"/>
        <c:noMultiLvlLbl val="0"/>
      </c:catAx>
      <c:valAx>
        <c:axId val="36545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5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19213</c:v>
                </c:pt>
                <c:pt idx="1">
                  <c:v>23013</c:v>
                </c:pt>
                <c:pt idx="2">
                  <c:v>90411</c:v>
                </c:pt>
                <c:pt idx="3">
                  <c:v>24347</c:v>
                </c:pt>
                <c:pt idx="4">
                  <c:v>18843</c:v>
                </c:pt>
                <c:pt idx="5">
                  <c:v>48264</c:v>
                </c:pt>
                <c:pt idx="6">
                  <c:v>17442</c:v>
                </c:pt>
                <c:pt idx="7">
                  <c:v>110892</c:v>
                </c:pt>
                <c:pt idx="8">
                  <c:v>30023</c:v>
                </c:pt>
                <c:pt idx="9">
                  <c:v>0</c:v>
                </c:pt>
                <c:pt idx="10">
                  <c:v>0</c:v>
                </c:pt>
              </c:numCache>
            </c:numRef>
          </c:val>
          <c:extLst>
            <c:ext xmlns:c16="http://schemas.microsoft.com/office/drawing/2014/chart" uri="{C3380CC4-5D6E-409C-BE32-E72D297353CC}">
              <c16:uniqueId val="{00000000-6375-4F59-9664-A391EED372D3}"/>
            </c:ext>
          </c:extLst>
        </c:ser>
        <c:dLbls>
          <c:showLegendKey val="0"/>
          <c:showVal val="0"/>
          <c:showCatName val="0"/>
          <c:showSerName val="0"/>
          <c:showPercent val="0"/>
          <c:showBubbleSize val="0"/>
        </c:dLbls>
        <c:gapWidth val="219"/>
        <c:overlap val="-27"/>
        <c:axId val="365448408"/>
        <c:axId val="365448736"/>
      </c:barChart>
      <c:dateAx>
        <c:axId val="365448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48736"/>
        <c:crosses val="autoZero"/>
        <c:auto val="1"/>
        <c:lblOffset val="100"/>
        <c:baseTimeUnit val="months"/>
      </c:dateAx>
      <c:valAx>
        <c:axId val="36544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4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-5</c:v>
                </c:pt>
                <c:pt idx="2">
                  <c:v>-13</c:v>
                </c:pt>
                <c:pt idx="3">
                  <c:v>3</c:v>
                </c:pt>
                <c:pt idx="4">
                  <c:v>-1</c:v>
                </c:pt>
                <c:pt idx="5">
                  <c:v>-9</c:v>
                </c:pt>
                <c:pt idx="6">
                  <c:v>1</c:v>
                </c:pt>
                <c:pt idx="7">
                  <c:v>-7</c:v>
                </c:pt>
                <c:pt idx="8">
                  <c:v>11</c:v>
                </c:pt>
                <c:pt idx="9">
                  <c:v>0</c:v>
                </c:pt>
              </c:numCache>
            </c:numRef>
          </c:val>
          <c:extLst>
            <c:ext xmlns:c16="http://schemas.microsoft.com/office/drawing/2014/chart" uri="{C3380CC4-5D6E-409C-BE32-E72D297353CC}">
              <c16:uniqueId val="{00000000-C028-4F10-A507-5C90E33EAE72}"/>
            </c:ext>
          </c:extLst>
        </c:ser>
        <c:dLbls>
          <c:showLegendKey val="0"/>
          <c:showVal val="0"/>
          <c:showCatName val="0"/>
          <c:showSerName val="0"/>
          <c:showPercent val="0"/>
          <c:showBubbleSize val="0"/>
        </c:dLbls>
        <c:gapWidth val="219"/>
        <c:overlap val="-27"/>
        <c:axId val="500813400"/>
        <c:axId val="500812088"/>
      </c:barChart>
      <c:dateAx>
        <c:axId val="50081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12088"/>
        <c:crosses val="autoZero"/>
        <c:auto val="1"/>
        <c:lblOffset val="100"/>
        <c:baseTimeUnit val="months"/>
      </c:dateAx>
      <c:valAx>
        <c:axId val="50081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1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2</c:v>
                </c:pt>
                <c:pt idx="2">
                  <c:v>1</c:v>
                </c:pt>
                <c:pt idx="3">
                  <c:v>2</c:v>
                </c:pt>
                <c:pt idx="4">
                  <c:v>2</c:v>
                </c:pt>
                <c:pt idx="5">
                  <c:v>0</c:v>
                </c:pt>
                <c:pt idx="6">
                  <c:v>1</c:v>
                </c:pt>
                <c:pt idx="7">
                  <c:v>0</c:v>
                </c:pt>
                <c:pt idx="8">
                  <c:v>1</c:v>
                </c:pt>
                <c:pt idx="9">
                  <c:v>0</c:v>
                </c:pt>
                <c:pt idx="10">
                  <c:v>0</c:v>
                </c:pt>
                <c:pt idx="11">
                  <c:v>0</c:v>
                </c:pt>
              </c:numCache>
            </c:numRef>
          </c:val>
          <c:extLst>
            <c:ext xmlns:c16="http://schemas.microsoft.com/office/drawing/2014/chart" uri="{C3380CC4-5D6E-409C-BE32-E72D297353CC}">
              <c16:uniqueId val="{00000000-5618-45F1-8EBC-89FB2FDA50F4}"/>
            </c:ext>
          </c:extLst>
        </c:ser>
        <c:dLbls>
          <c:showLegendKey val="0"/>
          <c:showVal val="0"/>
          <c:showCatName val="0"/>
          <c:showSerName val="0"/>
          <c:showPercent val="0"/>
          <c:showBubbleSize val="0"/>
        </c:dLbls>
        <c:gapWidth val="219"/>
        <c:overlap val="-27"/>
        <c:axId val="500806512"/>
        <c:axId val="500804216"/>
      </c:barChart>
      <c:dateAx>
        <c:axId val="50080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04216"/>
        <c:crosses val="autoZero"/>
        <c:auto val="1"/>
        <c:lblOffset val="100"/>
        <c:baseTimeUnit val="months"/>
      </c:dateAx>
      <c:valAx>
        <c:axId val="50080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0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22</c:v>
                </c:pt>
                <c:pt idx="1">
                  <c:v>43</c:v>
                </c:pt>
                <c:pt idx="2">
                  <c:v>33</c:v>
                </c:pt>
                <c:pt idx="3">
                  <c:v>28</c:v>
                </c:pt>
                <c:pt idx="4">
                  <c:v>17</c:v>
                </c:pt>
                <c:pt idx="5">
                  <c:v>2</c:v>
                </c:pt>
                <c:pt idx="6">
                  <c:v>2</c:v>
                </c:pt>
                <c:pt idx="7">
                  <c:v>0</c:v>
                </c:pt>
                <c:pt idx="8">
                  <c:v>5</c:v>
                </c:pt>
                <c:pt idx="9">
                  <c:v>0</c:v>
                </c:pt>
                <c:pt idx="10">
                  <c:v>0</c:v>
                </c:pt>
                <c:pt idx="11">
                  <c:v>0</c:v>
                </c:pt>
              </c:numCache>
            </c:numRef>
          </c:val>
          <c:extLst>
            <c:ext xmlns:c16="http://schemas.microsoft.com/office/drawing/2014/chart" uri="{C3380CC4-5D6E-409C-BE32-E72D297353CC}">
              <c16:uniqueId val="{00000000-DF16-4D31-8640-71838D9F6159}"/>
            </c:ext>
          </c:extLst>
        </c:ser>
        <c:dLbls>
          <c:showLegendKey val="0"/>
          <c:showVal val="0"/>
          <c:showCatName val="0"/>
          <c:showSerName val="0"/>
          <c:showPercent val="0"/>
          <c:showBubbleSize val="0"/>
        </c:dLbls>
        <c:gapWidth val="219"/>
        <c:overlap val="-27"/>
        <c:axId val="500801592"/>
        <c:axId val="500811432"/>
      </c:barChart>
      <c:catAx>
        <c:axId val="500801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11432"/>
        <c:crosses val="autoZero"/>
        <c:auto val="1"/>
        <c:lblAlgn val="ctr"/>
        <c:lblOffset val="100"/>
        <c:noMultiLvlLbl val="0"/>
      </c:catAx>
      <c:valAx>
        <c:axId val="50081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0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625</c:v>
                </c:pt>
                <c:pt idx="1">
                  <c:v>656</c:v>
                </c:pt>
                <c:pt idx="2">
                  <c:v>737</c:v>
                </c:pt>
                <c:pt idx="3">
                  <c:v>676</c:v>
                </c:pt>
                <c:pt idx="4">
                  <c:v>505</c:v>
                </c:pt>
                <c:pt idx="5">
                  <c:v>427</c:v>
                </c:pt>
                <c:pt idx="6">
                  <c:v>493</c:v>
                </c:pt>
                <c:pt idx="7">
                  <c:v>407</c:v>
                </c:pt>
                <c:pt idx="8">
                  <c:v>398</c:v>
                </c:pt>
                <c:pt idx="9">
                  <c:v>9</c:v>
                </c:pt>
              </c:numCache>
            </c:numRef>
          </c:val>
          <c:extLst>
            <c:ext xmlns:c16="http://schemas.microsoft.com/office/drawing/2014/chart" uri="{C3380CC4-5D6E-409C-BE32-E72D297353CC}">
              <c16:uniqueId val="{00000000-C7F6-4A3D-93EA-0390BE8FCDC9}"/>
            </c:ext>
          </c:extLst>
        </c:ser>
        <c:dLbls>
          <c:showLegendKey val="0"/>
          <c:showVal val="0"/>
          <c:showCatName val="0"/>
          <c:showSerName val="0"/>
          <c:showPercent val="0"/>
          <c:showBubbleSize val="0"/>
        </c:dLbls>
        <c:gapWidth val="219"/>
        <c:overlap val="-27"/>
        <c:axId val="512996056"/>
        <c:axId val="512992448"/>
      </c:barChart>
      <c:dateAx>
        <c:axId val="51299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92448"/>
        <c:crosses val="autoZero"/>
        <c:auto val="1"/>
        <c:lblOffset val="100"/>
        <c:baseTimeUnit val="months"/>
      </c:dateAx>
      <c:valAx>
        <c:axId val="51299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9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2026-01</c:v>
                </c:pt>
                <c:pt idx="1">
                  <c:v>2026-02</c:v>
                </c:pt>
                <c:pt idx="2">
                  <c:v>2026-03</c:v>
                </c:pt>
                <c:pt idx="3">
                  <c:v>2026-04</c:v>
                </c:pt>
                <c:pt idx="4">
                  <c:v>2026-05</c:v>
                </c:pt>
                <c:pt idx="5">
                  <c:v>2026-06</c:v>
                </c:pt>
                <c:pt idx="6">
                  <c:v>2026-07</c:v>
                </c:pt>
                <c:pt idx="7">
                  <c:v>2026-08</c:v>
                </c:pt>
                <c:pt idx="8">
                  <c:v>2026-09</c:v>
                </c:pt>
                <c:pt idx="9">
                  <c:v>2026-10</c:v>
                </c:pt>
              </c:strCache>
            </c:strRef>
          </c:cat>
          <c:val>
            <c:numRef>
              <c:f>Sheet1!$B$2:$B$11</c:f>
              <c:numCache>
                <c:formatCode>General</c:formatCode>
                <c:ptCount val="10"/>
                <c:pt idx="0">
                  <c:v>120</c:v>
                </c:pt>
                <c:pt idx="1">
                  <c:v>102</c:v>
                </c:pt>
                <c:pt idx="2">
                  <c:v>89</c:v>
                </c:pt>
                <c:pt idx="3">
                  <c:v>91</c:v>
                </c:pt>
                <c:pt idx="4">
                  <c:v>76</c:v>
                </c:pt>
                <c:pt idx="5">
                  <c:v>79</c:v>
                </c:pt>
                <c:pt idx="6">
                  <c:v>81</c:v>
                </c:pt>
                <c:pt idx="7">
                  <c:v>90</c:v>
                </c:pt>
                <c:pt idx="8">
                  <c:v>72</c:v>
                </c:pt>
                <c:pt idx="9">
                  <c:v>36</c:v>
                </c:pt>
              </c:numCache>
            </c:numRef>
          </c:val>
          <c:extLst>
            <c:ext xmlns:c16="http://schemas.microsoft.com/office/drawing/2014/chart" uri="{C3380CC4-5D6E-409C-BE32-E72D297353CC}">
              <c16:uniqueId val="{00000000-FD8C-47DC-B1F3-E10531EE5C2E}"/>
            </c:ext>
          </c:extLst>
        </c:ser>
        <c:dLbls>
          <c:showLegendKey val="0"/>
          <c:showVal val="0"/>
          <c:showCatName val="0"/>
          <c:showSerName val="0"/>
          <c:showPercent val="0"/>
          <c:showBubbleSize val="0"/>
        </c:dLbls>
        <c:gapWidth val="219"/>
        <c:overlap val="-27"/>
        <c:axId val="513004584"/>
        <c:axId val="512999664"/>
      </c:barChart>
      <c:catAx>
        <c:axId val="51300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99664"/>
        <c:crosses val="autoZero"/>
        <c:auto val="1"/>
        <c:lblAlgn val="ctr"/>
        <c:lblOffset val="100"/>
        <c:noMultiLvlLbl val="0"/>
      </c:catAx>
      <c:valAx>
        <c:axId val="51299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00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2026-01</c:v>
                </c:pt>
                <c:pt idx="1">
                  <c:v>2026-02</c:v>
                </c:pt>
                <c:pt idx="2">
                  <c:v>2026-03</c:v>
                </c:pt>
                <c:pt idx="3">
                  <c:v>2026-04</c:v>
                </c:pt>
                <c:pt idx="4">
                  <c:v>2026-05</c:v>
                </c:pt>
                <c:pt idx="5">
                  <c:v>2026-06</c:v>
                </c:pt>
                <c:pt idx="6">
                  <c:v>2026-07</c:v>
                </c:pt>
                <c:pt idx="7">
                  <c:v>2026-08</c:v>
                </c:pt>
                <c:pt idx="8">
                  <c:v>2026-09</c:v>
                </c:pt>
                <c:pt idx="9">
                  <c:v>2026-10</c:v>
                </c:pt>
              </c:strCache>
            </c:strRef>
          </c:cat>
          <c:val>
            <c:numRef>
              <c:f>Sheet1!$B$2:$B$11</c:f>
              <c:numCache>
                <c:formatCode>General</c:formatCode>
                <c:ptCount val="10"/>
                <c:pt idx="0">
                  <c:v>2525</c:v>
                </c:pt>
                <c:pt idx="1">
                  <c:v>2155</c:v>
                </c:pt>
                <c:pt idx="2">
                  <c:v>2064</c:v>
                </c:pt>
                <c:pt idx="3">
                  <c:v>2113</c:v>
                </c:pt>
                <c:pt idx="4">
                  <c:v>1601</c:v>
                </c:pt>
                <c:pt idx="5">
                  <c:v>1758</c:v>
                </c:pt>
                <c:pt idx="6">
                  <c:v>1799</c:v>
                </c:pt>
                <c:pt idx="7">
                  <c:v>1816</c:v>
                </c:pt>
                <c:pt idx="8">
                  <c:v>1669</c:v>
                </c:pt>
                <c:pt idx="9">
                  <c:v>36</c:v>
                </c:pt>
              </c:numCache>
            </c:numRef>
          </c:val>
          <c:extLst>
            <c:ext xmlns:c16="http://schemas.microsoft.com/office/drawing/2014/chart" uri="{C3380CC4-5D6E-409C-BE32-E72D297353CC}">
              <c16:uniqueId val="{00000000-DEBB-4222-9D59-CBD3E813C63D}"/>
            </c:ext>
          </c:extLst>
        </c:ser>
        <c:dLbls>
          <c:showLegendKey val="0"/>
          <c:showVal val="0"/>
          <c:showCatName val="0"/>
          <c:showSerName val="0"/>
          <c:showPercent val="0"/>
          <c:showBubbleSize val="0"/>
        </c:dLbls>
        <c:gapWidth val="219"/>
        <c:overlap val="-27"/>
        <c:axId val="513002944"/>
        <c:axId val="513007864"/>
      </c:barChart>
      <c:catAx>
        <c:axId val="51300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007864"/>
        <c:crosses val="autoZero"/>
        <c:auto val="1"/>
        <c:lblAlgn val="ctr"/>
        <c:lblOffset val="100"/>
        <c:noMultiLvlLbl val="0"/>
      </c:catAx>
      <c:valAx>
        <c:axId val="51300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00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1330</c:v>
                </c:pt>
                <c:pt idx="1">
                  <c:v>99406</c:v>
                </c:pt>
                <c:pt idx="2">
                  <c:v>71573</c:v>
                </c:pt>
                <c:pt idx="3">
                  <c:v>71146</c:v>
                </c:pt>
                <c:pt idx="4">
                  <c:v>67604</c:v>
                </c:pt>
                <c:pt idx="5">
                  <c:v>80775</c:v>
                </c:pt>
                <c:pt idx="6">
                  <c:v>64005</c:v>
                </c:pt>
                <c:pt idx="7">
                  <c:v>67833</c:v>
                </c:pt>
                <c:pt idx="8">
                  <c:v>85473</c:v>
                </c:pt>
                <c:pt idx="9">
                  <c:v>57311</c:v>
                </c:pt>
              </c:numCache>
            </c:numRef>
          </c:val>
          <c:extLst>
            <c:ext xmlns:c16="http://schemas.microsoft.com/office/drawing/2014/chart" uri="{C3380CC4-5D6E-409C-BE32-E72D297353CC}">
              <c16:uniqueId val="{00000000-80B9-4D25-A4B0-381C68C3152E}"/>
            </c:ext>
          </c:extLst>
        </c:ser>
        <c:dLbls>
          <c:showLegendKey val="0"/>
          <c:showVal val="0"/>
          <c:showCatName val="0"/>
          <c:showSerName val="0"/>
          <c:showPercent val="0"/>
          <c:showBubbleSize val="0"/>
        </c:dLbls>
        <c:gapWidth val="219"/>
        <c:overlap val="-27"/>
        <c:axId val="512997696"/>
        <c:axId val="513001960"/>
      </c:barChart>
      <c:catAx>
        <c:axId val="51299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001960"/>
        <c:crosses val="autoZero"/>
        <c:auto val="1"/>
        <c:lblAlgn val="ctr"/>
        <c:lblOffset val="100"/>
        <c:noMultiLvlLbl val="0"/>
      </c:catAx>
      <c:valAx>
        <c:axId val="51300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99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188</c:v>
                </c:pt>
                <c:pt idx="3">
                  <c:v>27</c:v>
                </c:pt>
                <c:pt idx="4">
                  <c:v>-22</c:v>
                </c:pt>
                <c:pt idx="5">
                  <c:v>77</c:v>
                </c:pt>
                <c:pt idx="6">
                  <c:v>27</c:v>
                </c:pt>
                <c:pt idx="7">
                  <c:v>32</c:v>
                </c:pt>
                <c:pt idx="8">
                  <c:v>23</c:v>
                </c:pt>
                <c:pt idx="9">
                  <c:v>1</c:v>
                </c:pt>
              </c:numCache>
            </c:numRef>
          </c:val>
          <c:extLst>
            <c:ext xmlns:c16="http://schemas.microsoft.com/office/drawing/2014/chart" uri="{C3380CC4-5D6E-409C-BE32-E72D297353CC}">
              <c16:uniqueId val="{00000000-BC55-487B-8130-82D42AEEC35C}"/>
            </c:ext>
          </c:extLst>
        </c:ser>
        <c:dLbls>
          <c:showLegendKey val="0"/>
          <c:showVal val="0"/>
          <c:showCatName val="0"/>
          <c:showSerName val="0"/>
          <c:showPercent val="0"/>
          <c:showBubbleSize val="0"/>
        </c:dLbls>
        <c:gapWidth val="219"/>
        <c:overlap val="-27"/>
        <c:axId val="487879840"/>
        <c:axId val="487880824"/>
      </c:barChart>
      <c:dateAx>
        <c:axId val="487879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80824"/>
        <c:crosses val="autoZero"/>
        <c:auto val="1"/>
        <c:lblOffset val="100"/>
        <c:baseTimeUnit val="months"/>
      </c:dateAx>
      <c:valAx>
        <c:axId val="48788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7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c:v>
                </c:pt>
                <c:pt idx="1">
                  <c:v>27</c:v>
                </c:pt>
                <c:pt idx="2">
                  <c:v>30</c:v>
                </c:pt>
                <c:pt idx="3">
                  <c:v>37</c:v>
                </c:pt>
                <c:pt idx="4">
                  <c:v>21</c:v>
                </c:pt>
                <c:pt idx="5">
                  <c:v>17</c:v>
                </c:pt>
                <c:pt idx="6">
                  <c:v>20</c:v>
                </c:pt>
                <c:pt idx="7">
                  <c:v>40</c:v>
                </c:pt>
                <c:pt idx="8">
                  <c:v>36</c:v>
                </c:pt>
                <c:pt idx="9">
                  <c:v>0</c:v>
                </c:pt>
                <c:pt idx="10">
                  <c:v>0</c:v>
                </c:pt>
                <c:pt idx="11">
                  <c:v>0</c:v>
                </c:pt>
              </c:numCache>
            </c:numRef>
          </c:val>
          <c:extLst>
            <c:ext xmlns:c16="http://schemas.microsoft.com/office/drawing/2014/chart" uri="{C3380CC4-5D6E-409C-BE32-E72D297353CC}">
              <c16:uniqueId val="{00000000-18AD-4FB5-B700-783CA1914B64}"/>
            </c:ext>
          </c:extLst>
        </c:ser>
        <c:dLbls>
          <c:showLegendKey val="0"/>
          <c:showVal val="0"/>
          <c:showCatName val="0"/>
          <c:showSerName val="0"/>
          <c:showPercent val="0"/>
          <c:showBubbleSize val="0"/>
        </c:dLbls>
        <c:gapWidth val="219"/>
        <c:overlap val="-27"/>
        <c:axId val="487891648"/>
        <c:axId val="487889680"/>
      </c:barChart>
      <c:dateAx>
        <c:axId val="48789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89680"/>
        <c:crosses val="autoZero"/>
        <c:auto val="1"/>
        <c:lblOffset val="100"/>
        <c:baseTimeUnit val="months"/>
      </c:dateAx>
      <c:valAx>
        <c:axId val="48788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9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619</c:v>
                </c:pt>
                <c:pt idx="1">
                  <c:v>545</c:v>
                </c:pt>
                <c:pt idx="2">
                  <c:v>492</c:v>
                </c:pt>
                <c:pt idx="3">
                  <c:v>666</c:v>
                </c:pt>
                <c:pt idx="4">
                  <c:v>389</c:v>
                </c:pt>
                <c:pt idx="5">
                  <c:v>317</c:v>
                </c:pt>
                <c:pt idx="6">
                  <c:v>310</c:v>
                </c:pt>
                <c:pt idx="7">
                  <c:v>733</c:v>
                </c:pt>
                <c:pt idx="8">
                  <c:v>688</c:v>
                </c:pt>
                <c:pt idx="9">
                  <c:v>0</c:v>
                </c:pt>
                <c:pt idx="10">
                  <c:v>0</c:v>
                </c:pt>
                <c:pt idx="11">
                  <c:v>0</c:v>
                </c:pt>
              </c:numCache>
            </c:numRef>
          </c:val>
          <c:extLst>
            <c:ext xmlns:c16="http://schemas.microsoft.com/office/drawing/2014/chart" uri="{C3380CC4-5D6E-409C-BE32-E72D297353CC}">
              <c16:uniqueId val="{00000000-3988-4E72-8FEF-C58EC4956401}"/>
            </c:ext>
          </c:extLst>
        </c:ser>
        <c:dLbls>
          <c:showLegendKey val="0"/>
          <c:showVal val="0"/>
          <c:showCatName val="0"/>
          <c:showSerName val="0"/>
          <c:showPercent val="0"/>
          <c:showBubbleSize val="0"/>
        </c:dLbls>
        <c:gapWidth val="219"/>
        <c:overlap val="-27"/>
        <c:axId val="487890336"/>
        <c:axId val="487885744"/>
      </c:barChart>
      <c:catAx>
        <c:axId val="48789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85744"/>
        <c:crosses val="autoZero"/>
        <c:auto val="1"/>
        <c:lblAlgn val="ctr"/>
        <c:lblOffset val="100"/>
        <c:noMultiLvlLbl val="0"/>
      </c:catAx>
      <c:valAx>
        <c:axId val="48788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9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8066</c:v>
                </c:pt>
                <c:pt idx="1">
                  <c:v>9345</c:v>
                </c:pt>
                <c:pt idx="2">
                  <c:v>1734</c:v>
                </c:pt>
                <c:pt idx="3">
                  <c:v>15899</c:v>
                </c:pt>
                <c:pt idx="4">
                  <c:v>5029</c:v>
                </c:pt>
                <c:pt idx="5">
                  <c:v>6155</c:v>
                </c:pt>
                <c:pt idx="6">
                  <c:v>6737</c:v>
                </c:pt>
                <c:pt idx="7">
                  <c:v>27673</c:v>
                </c:pt>
                <c:pt idx="8">
                  <c:v>13810</c:v>
                </c:pt>
                <c:pt idx="9">
                  <c:v>0</c:v>
                </c:pt>
                <c:pt idx="10">
                  <c:v>0</c:v>
                </c:pt>
                <c:pt idx="11">
                  <c:v>0</c:v>
                </c:pt>
              </c:numCache>
            </c:numRef>
          </c:val>
          <c:extLst>
            <c:ext xmlns:c16="http://schemas.microsoft.com/office/drawing/2014/chart" uri="{C3380CC4-5D6E-409C-BE32-E72D297353CC}">
              <c16:uniqueId val="{00000000-D178-4D50-8799-34EA5EA90DE6}"/>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10136</c:v>
                </c:pt>
                <c:pt idx="1">
                  <c:v>11628</c:v>
                </c:pt>
                <c:pt idx="2">
                  <c:v>16783</c:v>
                </c:pt>
                <c:pt idx="3">
                  <c:v>4556</c:v>
                </c:pt>
                <c:pt idx="4">
                  <c:v>12791</c:v>
                </c:pt>
                <c:pt idx="5">
                  <c:v>10077</c:v>
                </c:pt>
                <c:pt idx="6">
                  <c:v>10165</c:v>
                </c:pt>
                <c:pt idx="7">
                  <c:v>8467</c:v>
                </c:pt>
                <c:pt idx="8">
                  <c:v>7107</c:v>
                </c:pt>
                <c:pt idx="9">
                  <c:v>0</c:v>
                </c:pt>
                <c:pt idx="10">
                  <c:v>0</c:v>
                </c:pt>
                <c:pt idx="11">
                  <c:v>0</c:v>
                </c:pt>
              </c:numCache>
            </c:numRef>
          </c:val>
          <c:extLst>
            <c:ext xmlns:c16="http://schemas.microsoft.com/office/drawing/2014/chart" uri="{C3380CC4-5D6E-409C-BE32-E72D297353CC}">
              <c16:uniqueId val="{00000001-D178-4D50-8799-34EA5EA90DE6}"/>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1944</c:v>
                </c:pt>
                <c:pt idx="1">
                  <c:v>0</c:v>
                </c:pt>
                <c:pt idx="2">
                  <c:v>4183</c:v>
                </c:pt>
                <c:pt idx="3">
                  <c:v>3028</c:v>
                </c:pt>
                <c:pt idx="4">
                  <c:v>3201</c:v>
                </c:pt>
                <c:pt idx="5">
                  <c:v>4490</c:v>
                </c:pt>
                <c:pt idx="6">
                  <c:v>4999</c:v>
                </c:pt>
                <c:pt idx="7">
                  <c:v>1305</c:v>
                </c:pt>
                <c:pt idx="8">
                  <c:v>2013</c:v>
                </c:pt>
                <c:pt idx="9">
                  <c:v>398</c:v>
                </c:pt>
                <c:pt idx="10">
                  <c:v>0</c:v>
                </c:pt>
                <c:pt idx="11">
                  <c:v>0</c:v>
                </c:pt>
              </c:numCache>
            </c:numRef>
          </c:val>
          <c:extLst>
            <c:ext xmlns:c16="http://schemas.microsoft.com/office/drawing/2014/chart" uri="{C3380CC4-5D6E-409C-BE32-E72D297353CC}">
              <c16:uniqueId val="{00000002-D178-4D50-8799-34EA5EA90DE6}"/>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2199</c:v>
                </c:pt>
                <c:pt idx="1">
                  <c:v>2937</c:v>
                </c:pt>
                <c:pt idx="2">
                  <c:v>3008</c:v>
                </c:pt>
                <c:pt idx="3">
                  <c:v>2348</c:v>
                </c:pt>
                <c:pt idx="4">
                  <c:v>3805</c:v>
                </c:pt>
                <c:pt idx="5">
                  <c:v>8307</c:v>
                </c:pt>
                <c:pt idx="6">
                  <c:v>3498</c:v>
                </c:pt>
                <c:pt idx="7">
                  <c:v>5648</c:v>
                </c:pt>
                <c:pt idx="8">
                  <c:v>3462</c:v>
                </c:pt>
                <c:pt idx="9">
                  <c:v>162</c:v>
                </c:pt>
                <c:pt idx="10">
                  <c:v>0</c:v>
                </c:pt>
                <c:pt idx="11">
                  <c:v>0</c:v>
                </c:pt>
              </c:numCache>
            </c:numRef>
          </c:val>
          <c:extLst>
            <c:ext xmlns:c16="http://schemas.microsoft.com/office/drawing/2014/chart" uri="{C3380CC4-5D6E-409C-BE32-E72D297353CC}">
              <c16:uniqueId val="{00000003-D178-4D50-8799-34EA5EA90DE6}"/>
            </c:ext>
          </c:extLst>
        </c:ser>
        <c:dLbls>
          <c:showLegendKey val="0"/>
          <c:showVal val="0"/>
          <c:showCatName val="0"/>
          <c:showSerName val="0"/>
          <c:showPercent val="0"/>
          <c:showBubbleSize val="0"/>
        </c:dLbls>
        <c:gapWidth val="219"/>
        <c:overlap val="-27"/>
        <c:axId val="487890008"/>
        <c:axId val="487895256"/>
      </c:barChart>
      <c:dateAx>
        <c:axId val="48789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95256"/>
        <c:crosses val="autoZero"/>
        <c:auto val="1"/>
        <c:lblOffset val="100"/>
        <c:baseTimeUnit val="months"/>
      </c:dateAx>
      <c:valAx>
        <c:axId val="48789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9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0ECE-F6F6-43F3-A4A1-39EE2405C862}"/>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AB215553-794A-4AA0-BF45-9623AA1B6F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28857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1E8FC-5147-497D-AF7A-653A6F9174C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039E1A5D-B125-488F-9E93-537DD2F822F7}"/>
              </a:ext>
            </a:extLst>
          </p:cNvPr>
          <p:cNvGraphicFramePr>
            <a:graphicFrameLocks noGrp="1"/>
          </p:cNvGraphicFramePr>
          <p:nvPr>
            <p:ph type="chart" sz="quarter" idx="13"/>
            <p:extLst>
              <p:ext uri="{D42A27DB-BD31-4B8C-83A1-F6EECF244321}">
                <p14:modId xmlns:p14="http://schemas.microsoft.com/office/powerpoint/2010/main" val="2059353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28E415-58D2-4A95-93CA-05AEF4A2A027}"/>
              </a:ext>
            </a:extLst>
          </p:cNvPr>
          <p:cNvSpPr>
            <a:spLocks noGrp="1"/>
          </p:cNvSpPr>
          <p:nvPr>
            <p:ph type="body" sz="quarter" idx="14"/>
          </p:nvPr>
        </p:nvSpPr>
        <p:spPr/>
        <p:txBody>
          <a:bodyPr/>
          <a:lstStyle/>
          <a:p>
            <a:r>
              <a:rPr lang="en-US"/>
              <a:t>01/01/2026 - 09/30/2026</a:t>
            </a:r>
          </a:p>
        </p:txBody>
      </p:sp>
      <p:sp>
        <p:nvSpPr>
          <p:cNvPr id="5" name="Footer Placeholder 4">
            <a:extLst>
              <a:ext uri="{FF2B5EF4-FFF2-40B4-BE49-F238E27FC236}">
                <a16:creationId xmlns:a16="http://schemas.microsoft.com/office/drawing/2014/main" id="{9B61B7B4-A32B-4436-8760-F82BC74A40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598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4C2B-1C5A-44ED-8CFD-35073C9815D0}"/>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C7DCE26D-B7FC-49DF-8FF1-C955565A4AF0}"/>
              </a:ext>
            </a:extLst>
          </p:cNvPr>
          <p:cNvGraphicFramePr>
            <a:graphicFrameLocks noGrp="1"/>
          </p:cNvGraphicFramePr>
          <p:nvPr>
            <p:ph type="tbl" sz="quarter" idx="13"/>
            <p:extLst>
              <p:ext uri="{D42A27DB-BD31-4B8C-83A1-F6EECF244321}">
                <p14:modId xmlns:p14="http://schemas.microsoft.com/office/powerpoint/2010/main" val="298141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31606796"/>
                    </a:ext>
                  </a:extLst>
                </a:gridCol>
                <a:gridCol w="905256">
                  <a:extLst>
                    <a:ext uri="{9D8B030D-6E8A-4147-A177-3AD203B41FA5}">
                      <a16:colId xmlns:a16="http://schemas.microsoft.com/office/drawing/2014/main" val="2644501122"/>
                    </a:ext>
                  </a:extLst>
                </a:gridCol>
                <a:gridCol w="905256">
                  <a:extLst>
                    <a:ext uri="{9D8B030D-6E8A-4147-A177-3AD203B41FA5}">
                      <a16:colId xmlns:a16="http://schemas.microsoft.com/office/drawing/2014/main" val="700988413"/>
                    </a:ext>
                  </a:extLst>
                </a:gridCol>
                <a:gridCol w="905256">
                  <a:extLst>
                    <a:ext uri="{9D8B030D-6E8A-4147-A177-3AD203B41FA5}">
                      <a16:colId xmlns:a16="http://schemas.microsoft.com/office/drawing/2014/main" val="836704979"/>
                    </a:ext>
                  </a:extLst>
                </a:gridCol>
                <a:gridCol w="905256">
                  <a:extLst>
                    <a:ext uri="{9D8B030D-6E8A-4147-A177-3AD203B41FA5}">
                      <a16:colId xmlns:a16="http://schemas.microsoft.com/office/drawing/2014/main" val="1742329989"/>
                    </a:ext>
                  </a:extLst>
                </a:gridCol>
                <a:gridCol w="905256">
                  <a:extLst>
                    <a:ext uri="{9D8B030D-6E8A-4147-A177-3AD203B41FA5}">
                      <a16:colId xmlns:a16="http://schemas.microsoft.com/office/drawing/2014/main" val="4129102983"/>
                    </a:ext>
                  </a:extLst>
                </a:gridCol>
                <a:gridCol w="905256">
                  <a:extLst>
                    <a:ext uri="{9D8B030D-6E8A-4147-A177-3AD203B41FA5}">
                      <a16:colId xmlns:a16="http://schemas.microsoft.com/office/drawing/2014/main" val="1844227865"/>
                    </a:ext>
                  </a:extLst>
                </a:gridCol>
                <a:gridCol w="905256">
                  <a:extLst>
                    <a:ext uri="{9D8B030D-6E8A-4147-A177-3AD203B41FA5}">
                      <a16:colId xmlns:a16="http://schemas.microsoft.com/office/drawing/2014/main" val="1773715804"/>
                    </a:ext>
                  </a:extLst>
                </a:gridCol>
                <a:gridCol w="905256">
                  <a:extLst>
                    <a:ext uri="{9D8B030D-6E8A-4147-A177-3AD203B41FA5}">
                      <a16:colId xmlns:a16="http://schemas.microsoft.com/office/drawing/2014/main" val="39877220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3743365"/>
                  </a:ext>
                </a:extLst>
              </a:tr>
              <a:tr h="370840">
                <a:tc>
                  <a:txBody>
                    <a:bodyPr/>
                    <a:lstStyle/>
                    <a:p>
                      <a:r>
                        <a:rPr lang="en-US" sz="1000"/>
                        <a:t>7623</a:t>
                      </a:r>
                    </a:p>
                  </a:txBody>
                  <a:tcPr/>
                </a:tc>
                <a:tc>
                  <a:txBody>
                    <a:bodyPr/>
                    <a:lstStyle/>
                    <a:p>
                      <a:r>
                        <a:rPr lang="en-US" sz="1000"/>
                        <a:t>1</a:t>
                      </a:r>
                    </a:p>
                  </a:txBody>
                  <a:tcPr/>
                </a:tc>
                <a:tc>
                  <a:txBody>
                    <a:bodyPr/>
                    <a:lstStyle/>
                    <a:p>
                      <a:r>
                        <a:rPr lang="en-US" sz="1000"/>
                        <a:t>24</a:t>
                      </a:r>
                    </a:p>
                  </a:txBody>
                  <a:tcPr/>
                </a:tc>
                <a:tc>
                  <a:txBody>
                    <a:bodyPr/>
                    <a:lstStyle/>
                    <a:p>
                      <a:r>
                        <a:rPr lang="en-US" sz="1000"/>
                        <a:t>504</a:t>
                      </a:r>
                    </a:p>
                  </a:txBody>
                  <a:tcPr/>
                </a:tc>
                <a:tc>
                  <a:txBody>
                    <a:bodyPr/>
                    <a:lstStyle/>
                    <a:p>
                      <a:r>
                        <a:rPr lang="en-US" sz="1000"/>
                        <a:t>13</a:t>
                      </a:r>
                    </a:p>
                  </a:txBody>
                  <a:tcPr/>
                </a:tc>
                <a:tc>
                  <a:txBody>
                    <a:bodyPr/>
                    <a:lstStyle/>
                    <a:p>
                      <a:r>
                        <a:rPr lang="en-US" sz="1000"/>
                        <a:t>10</a:t>
                      </a:r>
                    </a:p>
                  </a:txBody>
                  <a:tcPr/>
                </a:tc>
                <a:tc>
                  <a:txBody>
                    <a:bodyPr/>
                    <a:lstStyle/>
                    <a:p>
                      <a:r>
                        <a:rPr lang="en-US" sz="1000"/>
                        <a:t>0</a:t>
                      </a:r>
                    </a:p>
                  </a:txBody>
                  <a:tcPr/>
                </a:tc>
                <a:tc>
                  <a:txBody>
                    <a:bodyPr/>
                    <a:lstStyle/>
                    <a:p>
                      <a:r>
                        <a:rPr lang="en-US" sz="1000"/>
                        <a:t>0.2881 %</a:t>
                      </a:r>
                    </a:p>
                  </a:txBody>
                  <a:tcPr/>
                </a:tc>
                <a:tc>
                  <a:txBody>
                    <a:bodyPr/>
                    <a:lstStyle/>
                    <a:p>
                      <a:r>
                        <a:rPr lang="en-US" sz="1000"/>
                        <a:t>0.0 %</a:t>
                      </a:r>
                    </a:p>
                  </a:txBody>
                  <a:tcPr/>
                </a:tc>
                <a:extLst>
                  <a:ext uri="{0D108BD9-81ED-4DB2-BD59-A6C34878D82A}">
                    <a16:rowId xmlns:a16="http://schemas.microsoft.com/office/drawing/2014/main" val="3056639483"/>
                  </a:ext>
                </a:extLst>
              </a:tr>
            </a:tbl>
          </a:graphicData>
        </a:graphic>
      </p:graphicFrame>
      <p:sp>
        <p:nvSpPr>
          <p:cNvPr id="4" name="Text Placeholder 3">
            <a:extLst>
              <a:ext uri="{FF2B5EF4-FFF2-40B4-BE49-F238E27FC236}">
                <a16:creationId xmlns:a16="http://schemas.microsoft.com/office/drawing/2014/main" id="{1C36846A-5FB8-4D96-9977-72C35BBA5E7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527796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DA528-7547-4854-AB5F-B0B21BB9A365}"/>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29651E92-B89B-4882-9D3B-8FD09FCE2B78}"/>
              </a:ext>
            </a:extLst>
          </p:cNvPr>
          <p:cNvGraphicFramePr>
            <a:graphicFrameLocks noGrp="1"/>
          </p:cNvGraphicFramePr>
          <p:nvPr>
            <p:ph type="chart" sz="quarter" idx="13"/>
            <p:extLst>
              <p:ext uri="{D42A27DB-BD31-4B8C-83A1-F6EECF244321}">
                <p14:modId xmlns:p14="http://schemas.microsoft.com/office/powerpoint/2010/main" val="1758524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47B658-FA8C-4226-85E8-A25F4ED0801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FF9BD35-AA07-4CAC-82BD-472618EA1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726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B78BB-767A-46A3-98B1-AB11799FFB5E}"/>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FF7D255-8863-42CE-BB69-DEE6F7C49772}"/>
              </a:ext>
            </a:extLst>
          </p:cNvPr>
          <p:cNvGraphicFramePr>
            <a:graphicFrameLocks noGrp="1"/>
          </p:cNvGraphicFramePr>
          <p:nvPr>
            <p:ph type="chart" sz="quarter" idx="13"/>
            <p:extLst>
              <p:ext uri="{D42A27DB-BD31-4B8C-83A1-F6EECF244321}">
                <p14:modId xmlns:p14="http://schemas.microsoft.com/office/powerpoint/2010/main" val="1110634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460502-B9CB-4CF6-B805-74E8278B8AD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4A876A9-2791-4DF0-8CBB-423C38D272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6472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F1B40-04AC-4970-8E0D-F1A51E4D90F4}"/>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47B3EDAF-7473-4C79-A37C-7FC008233353}"/>
              </a:ext>
            </a:extLst>
          </p:cNvPr>
          <p:cNvGraphicFramePr>
            <a:graphicFrameLocks noGrp="1"/>
          </p:cNvGraphicFramePr>
          <p:nvPr>
            <p:ph type="chart" sz="quarter" idx="13"/>
            <p:extLst>
              <p:ext uri="{D42A27DB-BD31-4B8C-83A1-F6EECF244321}">
                <p14:modId xmlns:p14="http://schemas.microsoft.com/office/powerpoint/2010/main" val="4137375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5BF2F-36A0-4574-9688-B5A7CE12093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4957422-4B65-4953-9786-F55448BBD2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479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70CB-CA3E-43CB-AA42-5C8B388C9111}"/>
              </a:ext>
            </a:extLst>
          </p:cNvPr>
          <p:cNvSpPr>
            <a:spLocks noGrp="1"/>
          </p:cNvSpPr>
          <p:nvPr>
            <p:ph type="title"/>
          </p:nvPr>
        </p:nvSpPr>
        <p:spPr/>
        <p:txBody>
          <a:bodyPr/>
          <a:lstStyle/>
          <a:p>
            <a:r>
              <a:rPr lang="en-US"/>
              <a:t>Facebook Impressions or Page Media View Bar Chart | Philadelphia Insurance</a:t>
            </a:r>
          </a:p>
        </p:txBody>
      </p:sp>
      <p:graphicFrame>
        <p:nvGraphicFramePr>
          <p:cNvPr id="6" name="Chart Placeholder 5">
            <a:extLst>
              <a:ext uri="{FF2B5EF4-FFF2-40B4-BE49-F238E27FC236}">
                <a16:creationId xmlns:a16="http://schemas.microsoft.com/office/drawing/2014/main" id="{8242EC7A-A0D6-4899-86A8-7BB6FE84F7AB}"/>
              </a:ext>
            </a:extLst>
          </p:cNvPr>
          <p:cNvGraphicFramePr>
            <a:graphicFrameLocks noGrp="1"/>
          </p:cNvGraphicFramePr>
          <p:nvPr>
            <p:ph type="chart" sz="quarter" idx="13"/>
            <p:extLst>
              <p:ext uri="{D42A27DB-BD31-4B8C-83A1-F6EECF244321}">
                <p14:modId xmlns:p14="http://schemas.microsoft.com/office/powerpoint/2010/main" val="982384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671EF2-99AF-4472-84AA-9E3E5308502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40C177A-AA28-4A6F-8B07-CA800BFD59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4878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3F1FF-8BBD-4C72-88A6-B844F7265A0C}"/>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3EAA8573-1AC2-4FF7-AD8E-46A911A342D6}"/>
              </a:ext>
            </a:extLst>
          </p:cNvPr>
          <p:cNvGraphicFramePr>
            <a:graphicFrameLocks noGrp="1"/>
          </p:cNvGraphicFramePr>
          <p:nvPr>
            <p:ph type="tbl" sz="quarter" idx="13"/>
            <p:extLst>
              <p:ext uri="{D42A27DB-BD31-4B8C-83A1-F6EECF244321}">
                <p14:modId xmlns:p14="http://schemas.microsoft.com/office/powerpoint/2010/main" val="3368810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10326552"/>
                    </a:ext>
                  </a:extLst>
                </a:gridCol>
                <a:gridCol w="411480">
                  <a:extLst>
                    <a:ext uri="{9D8B030D-6E8A-4147-A177-3AD203B41FA5}">
                      <a16:colId xmlns:a16="http://schemas.microsoft.com/office/drawing/2014/main" val="3683379051"/>
                    </a:ext>
                  </a:extLst>
                </a:gridCol>
                <a:gridCol w="411480">
                  <a:extLst>
                    <a:ext uri="{9D8B030D-6E8A-4147-A177-3AD203B41FA5}">
                      <a16:colId xmlns:a16="http://schemas.microsoft.com/office/drawing/2014/main" val="4215750058"/>
                    </a:ext>
                  </a:extLst>
                </a:gridCol>
                <a:gridCol w="411480">
                  <a:extLst>
                    <a:ext uri="{9D8B030D-6E8A-4147-A177-3AD203B41FA5}">
                      <a16:colId xmlns:a16="http://schemas.microsoft.com/office/drawing/2014/main" val="4055756788"/>
                    </a:ext>
                  </a:extLst>
                </a:gridCol>
                <a:gridCol w="411480">
                  <a:extLst>
                    <a:ext uri="{9D8B030D-6E8A-4147-A177-3AD203B41FA5}">
                      <a16:colId xmlns:a16="http://schemas.microsoft.com/office/drawing/2014/main" val="4205815269"/>
                    </a:ext>
                  </a:extLst>
                </a:gridCol>
                <a:gridCol w="411480">
                  <a:extLst>
                    <a:ext uri="{9D8B030D-6E8A-4147-A177-3AD203B41FA5}">
                      <a16:colId xmlns:a16="http://schemas.microsoft.com/office/drawing/2014/main" val="2549158192"/>
                    </a:ext>
                  </a:extLst>
                </a:gridCol>
                <a:gridCol w="411480">
                  <a:extLst>
                    <a:ext uri="{9D8B030D-6E8A-4147-A177-3AD203B41FA5}">
                      <a16:colId xmlns:a16="http://schemas.microsoft.com/office/drawing/2014/main" val="4152885128"/>
                    </a:ext>
                  </a:extLst>
                </a:gridCol>
                <a:gridCol w="411480">
                  <a:extLst>
                    <a:ext uri="{9D8B030D-6E8A-4147-A177-3AD203B41FA5}">
                      <a16:colId xmlns:a16="http://schemas.microsoft.com/office/drawing/2014/main" val="1280097589"/>
                    </a:ext>
                  </a:extLst>
                </a:gridCol>
                <a:gridCol w="411480">
                  <a:extLst>
                    <a:ext uri="{9D8B030D-6E8A-4147-A177-3AD203B41FA5}">
                      <a16:colId xmlns:a16="http://schemas.microsoft.com/office/drawing/2014/main" val="248720810"/>
                    </a:ext>
                  </a:extLst>
                </a:gridCol>
                <a:gridCol w="411480">
                  <a:extLst>
                    <a:ext uri="{9D8B030D-6E8A-4147-A177-3AD203B41FA5}">
                      <a16:colId xmlns:a16="http://schemas.microsoft.com/office/drawing/2014/main" val="1274844054"/>
                    </a:ext>
                  </a:extLst>
                </a:gridCol>
                <a:gridCol w="411480">
                  <a:extLst>
                    <a:ext uri="{9D8B030D-6E8A-4147-A177-3AD203B41FA5}">
                      <a16:colId xmlns:a16="http://schemas.microsoft.com/office/drawing/2014/main" val="3520559127"/>
                    </a:ext>
                  </a:extLst>
                </a:gridCol>
                <a:gridCol w="411480">
                  <a:extLst>
                    <a:ext uri="{9D8B030D-6E8A-4147-A177-3AD203B41FA5}">
                      <a16:colId xmlns:a16="http://schemas.microsoft.com/office/drawing/2014/main" val="867024450"/>
                    </a:ext>
                  </a:extLst>
                </a:gridCol>
                <a:gridCol w="411480">
                  <a:extLst>
                    <a:ext uri="{9D8B030D-6E8A-4147-A177-3AD203B41FA5}">
                      <a16:colId xmlns:a16="http://schemas.microsoft.com/office/drawing/2014/main" val="3449731551"/>
                    </a:ext>
                  </a:extLst>
                </a:gridCol>
                <a:gridCol w="411480">
                  <a:extLst>
                    <a:ext uri="{9D8B030D-6E8A-4147-A177-3AD203B41FA5}">
                      <a16:colId xmlns:a16="http://schemas.microsoft.com/office/drawing/2014/main" val="3804772472"/>
                    </a:ext>
                  </a:extLst>
                </a:gridCol>
                <a:gridCol w="411480">
                  <a:extLst>
                    <a:ext uri="{9D8B030D-6E8A-4147-A177-3AD203B41FA5}">
                      <a16:colId xmlns:a16="http://schemas.microsoft.com/office/drawing/2014/main" val="1327955507"/>
                    </a:ext>
                  </a:extLst>
                </a:gridCol>
                <a:gridCol w="411480">
                  <a:extLst>
                    <a:ext uri="{9D8B030D-6E8A-4147-A177-3AD203B41FA5}">
                      <a16:colId xmlns:a16="http://schemas.microsoft.com/office/drawing/2014/main" val="2654401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3050295"/>
                  </a:ext>
                </a:extLst>
              </a:tr>
            </a:tbl>
          </a:graphicData>
        </a:graphic>
      </p:graphicFrame>
      <p:sp>
        <p:nvSpPr>
          <p:cNvPr id="4" name="Text Placeholder 3">
            <a:extLst>
              <a:ext uri="{FF2B5EF4-FFF2-40B4-BE49-F238E27FC236}">
                <a16:creationId xmlns:a16="http://schemas.microsoft.com/office/drawing/2014/main" id="{0C4378B3-6CB2-42B3-97F4-FB96919ED6C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662353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E39D1-1B99-4F79-B9E9-F3A865FE0BA2}"/>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93B82485-C4BE-4555-9200-F044048EDA68}"/>
              </a:ext>
            </a:extLst>
          </p:cNvPr>
          <p:cNvGraphicFramePr>
            <a:graphicFrameLocks noGrp="1"/>
          </p:cNvGraphicFramePr>
          <p:nvPr>
            <p:ph type="tbl" sz="quarter" idx="13"/>
            <p:extLst>
              <p:ext uri="{D42A27DB-BD31-4B8C-83A1-F6EECF244321}">
                <p14:modId xmlns:p14="http://schemas.microsoft.com/office/powerpoint/2010/main" val="360932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9474833"/>
                    </a:ext>
                  </a:extLst>
                </a:gridCol>
                <a:gridCol w="411480">
                  <a:extLst>
                    <a:ext uri="{9D8B030D-6E8A-4147-A177-3AD203B41FA5}">
                      <a16:colId xmlns:a16="http://schemas.microsoft.com/office/drawing/2014/main" val="2825474508"/>
                    </a:ext>
                  </a:extLst>
                </a:gridCol>
                <a:gridCol w="411480">
                  <a:extLst>
                    <a:ext uri="{9D8B030D-6E8A-4147-A177-3AD203B41FA5}">
                      <a16:colId xmlns:a16="http://schemas.microsoft.com/office/drawing/2014/main" val="2832487465"/>
                    </a:ext>
                  </a:extLst>
                </a:gridCol>
                <a:gridCol w="411480">
                  <a:extLst>
                    <a:ext uri="{9D8B030D-6E8A-4147-A177-3AD203B41FA5}">
                      <a16:colId xmlns:a16="http://schemas.microsoft.com/office/drawing/2014/main" val="4225220110"/>
                    </a:ext>
                  </a:extLst>
                </a:gridCol>
                <a:gridCol w="411480">
                  <a:extLst>
                    <a:ext uri="{9D8B030D-6E8A-4147-A177-3AD203B41FA5}">
                      <a16:colId xmlns:a16="http://schemas.microsoft.com/office/drawing/2014/main" val="3489018167"/>
                    </a:ext>
                  </a:extLst>
                </a:gridCol>
                <a:gridCol w="411480">
                  <a:extLst>
                    <a:ext uri="{9D8B030D-6E8A-4147-A177-3AD203B41FA5}">
                      <a16:colId xmlns:a16="http://schemas.microsoft.com/office/drawing/2014/main" val="1130483146"/>
                    </a:ext>
                  </a:extLst>
                </a:gridCol>
                <a:gridCol w="411480">
                  <a:extLst>
                    <a:ext uri="{9D8B030D-6E8A-4147-A177-3AD203B41FA5}">
                      <a16:colId xmlns:a16="http://schemas.microsoft.com/office/drawing/2014/main" val="658193209"/>
                    </a:ext>
                  </a:extLst>
                </a:gridCol>
                <a:gridCol w="411480">
                  <a:extLst>
                    <a:ext uri="{9D8B030D-6E8A-4147-A177-3AD203B41FA5}">
                      <a16:colId xmlns:a16="http://schemas.microsoft.com/office/drawing/2014/main" val="1823791584"/>
                    </a:ext>
                  </a:extLst>
                </a:gridCol>
                <a:gridCol w="411480">
                  <a:extLst>
                    <a:ext uri="{9D8B030D-6E8A-4147-A177-3AD203B41FA5}">
                      <a16:colId xmlns:a16="http://schemas.microsoft.com/office/drawing/2014/main" val="2271214964"/>
                    </a:ext>
                  </a:extLst>
                </a:gridCol>
                <a:gridCol w="411480">
                  <a:extLst>
                    <a:ext uri="{9D8B030D-6E8A-4147-A177-3AD203B41FA5}">
                      <a16:colId xmlns:a16="http://schemas.microsoft.com/office/drawing/2014/main" val="2352471988"/>
                    </a:ext>
                  </a:extLst>
                </a:gridCol>
                <a:gridCol w="411480">
                  <a:extLst>
                    <a:ext uri="{9D8B030D-6E8A-4147-A177-3AD203B41FA5}">
                      <a16:colId xmlns:a16="http://schemas.microsoft.com/office/drawing/2014/main" val="138589004"/>
                    </a:ext>
                  </a:extLst>
                </a:gridCol>
                <a:gridCol w="411480">
                  <a:extLst>
                    <a:ext uri="{9D8B030D-6E8A-4147-A177-3AD203B41FA5}">
                      <a16:colId xmlns:a16="http://schemas.microsoft.com/office/drawing/2014/main" val="2571373438"/>
                    </a:ext>
                  </a:extLst>
                </a:gridCol>
                <a:gridCol w="411480">
                  <a:extLst>
                    <a:ext uri="{9D8B030D-6E8A-4147-A177-3AD203B41FA5}">
                      <a16:colId xmlns:a16="http://schemas.microsoft.com/office/drawing/2014/main" val="2662486708"/>
                    </a:ext>
                  </a:extLst>
                </a:gridCol>
                <a:gridCol w="411480">
                  <a:extLst>
                    <a:ext uri="{9D8B030D-6E8A-4147-A177-3AD203B41FA5}">
                      <a16:colId xmlns:a16="http://schemas.microsoft.com/office/drawing/2014/main" val="3634768596"/>
                    </a:ext>
                  </a:extLst>
                </a:gridCol>
                <a:gridCol w="411480">
                  <a:extLst>
                    <a:ext uri="{9D8B030D-6E8A-4147-A177-3AD203B41FA5}">
                      <a16:colId xmlns:a16="http://schemas.microsoft.com/office/drawing/2014/main" val="492623746"/>
                    </a:ext>
                  </a:extLst>
                </a:gridCol>
                <a:gridCol w="411480">
                  <a:extLst>
                    <a:ext uri="{9D8B030D-6E8A-4147-A177-3AD203B41FA5}">
                      <a16:colId xmlns:a16="http://schemas.microsoft.com/office/drawing/2014/main" val="3278431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1615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- 2026-09-03 15:22:52</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PHLY's Evan Fenaroli on being honored at the Tokio Marine Group Awards in Tokyo! 👏
Evan was nominated for his role in strengthening PHLY's relationship with Children's Hospital of Philadelphia (CHOP), one of our largest charitable partners, by serving as a volunteer tax preparer with its Medical Financial Partnership (MFP) program. The MFP recognizes the connection between financial and physical health by helping families with services such as tax preparation, financial counseling, and benefits navigation.
While in Tokyo, Evan had the opportunity to share his #volunteer experience and PHLY's commitment to #communityservice with colleagues from across the Tokio Marine Group, while learning about inspiring initiatives taking place around the world.
One of the highlights of the trip? Reconnecting with former PHLY colleagues who are now back in Japan and building new relationships with fellow award recipients.
Thank you, Evan, for representing #TEAMPHLY on the international stage!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1796408"/>
                  </a:ext>
                </a:extLst>
              </a:tr>
            </a:tbl>
          </a:graphicData>
        </a:graphic>
      </p:graphicFrame>
      <p:sp>
        <p:nvSpPr>
          <p:cNvPr id="4" name="Text Placeholder 3">
            <a:extLst>
              <a:ext uri="{FF2B5EF4-FFF2-40B4-BE49-F238E27FC236}">
                <a16:creationId xmlns:a16="http://schemas.microsoft.com/office/drawing/2014/main" id="{B41CFB72-2D5A-4705-B5FB-EF6327DFBBA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967311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47633-BF18-4AA0-BDFE-E4180693A68E}"/>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A1B9E09D-C336-4AE6-92FD-F6CD47B52A35}"/>
              </a:ext>
            </a:extLst>
          </p:cNvPr>
          <p:cNvGraphicFramePr>
            <a:graphicFrameLocks noGrp="1"/>
          </p:cNvGraphicFramePr>
          <p:nvPr>
            <p:ph type="tbl" sz="quarter" idx="13"/>
            <p:extLst>
              <p:ext uri="{D42A27DB-BD31-4B8C-83A1-F6EECF244321}">
                <p14:modId xmlns:p14="http://schemas.microsoft.com/office/powerpoint/2010/main" val="2822562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02318973"/>
                    </a:ext>
                  </a:extLst>
                </a:gridCol>
                <a:gridCol w="411480">
                  <a:extLst>
                    <a:ext uri="{9D8B030D-6E8A-4147-A177-3AD203B41FA5}">
                      <a16:colId xmlns:a16="http://schemas.microsoft.com/office/drawing/2014/main" val="1047922183"/>
                    </a:ext>
                  </a:extLst>
                </a:gridCol>
                <a:gridCol w="411480">
                  <a:extLst>
                    <a:ext uri="{9D8B030D-6E8A-4147-A177-3AD203B41FA5}">
                      <a16:colId xmlns:a16="http://schemas.microsoft.com/office/drawing/2014/main" val="2356979543"/>
                    </a:ext>
                  </a:extLst>
                </a:gridCol>
                <a:gridCol w="411480">
                  <a:extLst>
                    <a:ext uri="{9D8B030D-6E8A-4147-A177-3AD203B41FA5}">
                      <a16:colId xmlns:a16="http://schemas.microsoft.com/office/drawing/2014/main" val="3347386499"/>
                    </a:ext>
                  </a:extLst>
                </a:gridCol>
                <a:gridCol w="411480">
                  <a:extLst>
                    <a:ext uri="{9D8B030D-6E8A-4147-A177-3AD203B41FA5}">
                      <a16:colId xmlns:a16="http://schemas.microsoft.com/office/drawing/2014/main" val="1502115462"/>
                    </a:ext>
                  </a:extLst>
                </a:gridCol>
                <a:gridCol w="411480">
                  <a:extLst>
                    <a:ext uri="{9D8B030D-6E8A-4147-A177-3AD203B41FA5}">
                      <a16:colId xmlns:a16="http://schemas.microsoft.com/office/drawing/2014/main" val="3078197112"/>
                    </a:ext>
                  </a:extLst>
                </a:gridCol>
                <a:gridCol w="411480">
                  <a:extLst>
                    <a:ext uri="{9D8B030D-6E8A-4147-A177-3AD203B41FA5}">
                      <a16:colId xmlns:a16="http://schemas.microsoft.com/office/drawing/2014/main" val="1942159407"/>
                    </a:ext>
                  </a:extLst>
                </a:gridCol>
                <a:gridCol w="411480">
                  <a:extLst>
                    <a:ext uri="{9D8B030D-6E8A-4147-A177-3AD203B41FA5}">
                      <a16:colId xmlns:a16="http://schemas.microsoft.com/office/drawing/2014/main" val="3976617371"/>
                    </a:ext>
                  </a:extLst>
                </a:gridCol>
                <a:gridCol w="411480">
                  <a:extLst>
                    <a:ext uri="{9D8B030D-6E8A-4147-A177-3AD203B41FA5}">
                      <a16:colId xmlns:a16="http://schemas.microsoft.com/office/drawing/2014/main" val="1104370332"/>
                    </a:ext>
                  </a:extLst>
                </a:gridCol>
                <a:gridCol w="411480">
                  <a:extLst>
                    <a:ext uri="{9D8B030D-6E8A-4147-A177-3AD203B41FA5}">
                      <a16:colId xmlns:a16="http://schemas.microsoft.com/office/drawing/2014/main" val="1001369334"/>
                    </a:ext>
                  </a:extLst>
                </a:gridCol>
                <a:gridCol w="411480">
                  <a:extLst>
                    <a:ext uri="{9D8B030D-6E8A-4147-A177-3AD203B41FA5}">
                      <a16:colId xmlns:a16="http://schemas.microsoft.com/office/drawing/2014/main" val="2353656395"/>
                    </a:ext>
                  </a:extLst>
                </a:gridCol>
                <a:gridCol w="411480">
                  <a:extLst>
                    <a:ext uri="{9D8B030D-6E8A-4147-A177-3AD203B41FA5}">
                      <a16:colId xmlns:a16="http://schemas.microsoft.com/office/drawing/2014/main" val="1032281709"/>
                    </a:ext>
                  </a:extLst>
                </a:gridCol>
                <a:gridCol w="411480">
                  <a:extLst>
                    <a:ext uri="{9D8B030D-6E8A-4147-A177-3AD203B41FA5}">
                      <a16:colId xmlns:a16="http://schemas.microsoft.com/office/drawing/2014/main" val="3088706357"/>
                    </a:ext>
                  </a:extLst>
                </a:gridCol>
                <a:gridCol w="411480">
                  <a:extLst>
                    <a:ext uri="{9D8B030D-6E8A-4147-A177-3AD203B41FA5}">
                      <a16:colId xmlns:a16="http://schemas.microsoft.com/office/drawing/2014/main" val="941586909"/>
                    </a:ext>
                  </a:extLst>
                </a:gridCol>
                <a:gridCol w="411480">
                  <a:extLst>
                    <a:ext uri="{9D8B030D-6E8A-4147-A177-3AD203B41FA5}">
                      <a16:colId xmlns:a16="http://schemas.microsoft.com/office/drawing/2014/main" val="1373987170"/>
                    </a:ext>
                  </a:extLst>
                </a:gridCol>
                <a:gridCol w="411480">
                  <a:extLst>
                    <a:ext uri="{9D8B030D-6E8A-4147-A177-3AD203B41FA5}">
                      <a16:colId xmlns:a16="http://schemas.microsoft.com/office/drawing/2014/main" val="3408857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173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- 2026-09-16 12:45:25</a:t>
                      </a:r>
                      <a:r>
                        <a:rPr kumimoji="0" lang="en-US" sz="1000" b="0" i="0" u="none" strike="noStrike" kern="1200" cap="none" spc="0" normalizeH="0" baseline="0" noProof="0">
                          <a:ln>
                            <a:noFill/>
                          </a:ln>
                          <a:solidFill>
                            <a:prstClr val="black"/>
                          </a:solidFill>
                          <a:effectLst/>
                          <a:uLnTx/>
                          <a:uFillTx/>
                          <a:latin typeface="Calibri"/>
                          <a:ea typeface="+mn-ea"/>
                          <a:cs typeface="+mn-cs"/>
                        </a:rPr>
                        <a:t>
 PHLY's Kevin McCabe recently took the field at Citizens Bank Park to present a ,100 check to Philadelphia Phillies Charities, representing donations generated through the Runs for Charities program so far this season. Through the program, PHLY donates 0 for every Phillies run scored. ⚾🏃🏻‍♂️
Joining the presentation were representatives from Phillies Charities and Senior Community Services of Folsom, PA, one of the grant recipients benefiting from this season's fundraising efforts. 🤝
To cap off the afternoon, the Phillies' Kyle Schwarber delivered a game-winning home run in the eighth inning to break a scoreless tie. Talk about making every run 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90577747"/>
                  </a:ext>
                </a:extLst>
              </a:tr>
            </a:tbl>
          </a:graphicData>
        </a:graphic>
      </p:graphicFrame>
      <p:sp>
        <p:nvSpPr>
          <p:cNvPr id="4" name="Text Placeholder 3">
            <a:extLst>
              <a:ext uri="{FF2B5EF4-FFF2-40B4-BE49-F238E27FC236}">
                <a16:creationId xmlns:a16="http://schemas.microsoft.com/office/drawing/2014/main" id="{969EEF83-C81D-4FE4-B90E-BCEDA2D1C5EB}"/>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423625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8BAB9-C3CE-4F9E-95E8-574489958DA7}"/>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7D9B8802-9C35-49FB-A75E-E45D083A88DC}"/>
              </a:ext>
            </a:extLst>
          </p:cNvPr>
          <p:cNvGraphicFramePr>
            <a:graphicFrameLocks noGrp="1"/>
          </p:cNvGraphicFramePr>
          <p:nvPr>
            <p:ph type="tbl" sz="quarter" idx="13"/>
            <p:extLst>
              <p:ext uri="{D42A27DB-BD31-4B8C-83A1-F6EECF244321}">
                <p14:modId xmlns:p14="http://schemas.microsoft.com/office/powerpoint/2010/main" val="2482844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47041370"/>
                    </a:ext>
                  </a:extLst>
                </a:gridCol>
                <a:gridCol w="411480">
                  <a:extLst>
                    <a:ext uri="{9D8B030D-6E8A-4147-A177-3AD203B41FA5}">
                      <a16:colId xmlns:a16="http://schemas.microsoft.com/office/drawing/2014/main" val="2371538883"/>
                    </a:ext>
                  </a:extLst>
                </a:gridCol>
                <a:gridCol w="411480">
                  <a:extLst>
                    <a:ext uri="{9D8B030D-6E8A-4147-A177-3AD203B41FA5}">
                      <a16:colId xmlns:a16="http://schemas.microsoft.com/office/drawing/2014/main" val="1769211606"/>
                    </a:ext>
                  </a:extLst>
                </a:gridCol>
                <a:gridCol w="411480">
                  <a:extLst>
                    <a:ext uri="{9D8B030D-6E8A-4147-A177-3AD203B41FA5}">
                      <a16:colId xmlns:a16="http://schemas.microsoft.com/office/drawing/2014/main" val="1502796285"/>
                    </a:ext>
                  </a:extLst>
                </a:gridCol>
                <a:gridCol w="411480">
                  <a:extLst>
                    <a:ext uri="{9D8B030D-6E8A-4147-A177-3AD203B41FA5}">
                      <a16:colId xmlns:a16="http://schemas.microsoft.com/office/drawing/2014/main" val="3626721171"/>
                    </a:ext>
                  </a:extLst>
                </a:gridCol>
                <a:gridCol w="411480">
                  <a:extLst>
                    <a:ext uri="{9D8B030D-6E8A-4147-A177-3AD203B41FA5}">
                      <a16:colId xmlns:a16="http://schemas.microsoft.com/office/drawing/2014/main" val="480910114"/>
                    </a:ext>
                  </a:extLst>
                </a:gridCol>
                <a:gridCol w="411480">
                  <a:extLst>
                    <a:ext uri="{9D8B030D-6E8A-4147-A177-3AD203B41FA5}">
                      <a16:colId xmlns:a16="http://schemas.microsoft.com/office/drawing/2014/main" val="3368930036"/>
                    </a:ext>
                  </a:extLst>
                </a:gridCol>
                <a:gridCol w="411480">
                  <a:extLst>
                    <a:ext uri="{9D8B030D-6E8A-4147-A177-3AD203B41FA5}">
                      <a16:colId xmlns:a16="http://schemas.microsoft.com/office/drawing/2014/main" val="647522966"/>
                    </a:ext>
                  </a:extLst>
                </a:gridCol>
                <a:gridCol w="411480">
                  <a:extLst>
                    <a:ext uri="{9D8B030D-6E8A-4147-A177-3AD203B41FA5}">
                      <a16:colId xmlns:a16="http://schemas.microsoft.com/office/drawing/2014/main" val="1618079990"/>
                    </a:ext>
                  </a:extLst>
                </a:gridCol>
                <a:gridCol w="411480">
                  <a:extLst>
                    <a:ext uri="{9D8B030D-6E8A-4147-A177-3AD203B41FA5}">
                      <a16:colId xmlns:a16="http://schemas.microsoft.com/office/drawing/2014/main" val="1269169807"/>
                    </a:ext>
                  </a:extLst>
                </a:gridCol>
                <a:gridCol w="411480">
                  <a:extLst>
                    <a:ext uri="{9D8B030D-6E8A-4147-A177-3AD203B41FA5}">
                      <a16:colId xmlns:a16="http://schemas.microsoft.com/office/drawing/2014/main" val="1776169707"/>
                    </a:ext>
                  </a:extLst>
                </a:gridCol>
                <a:gridCol w="411480">
                  <a:extLst>
                    <a:ext uri="{9D8B030D-6E8A-4147-A177-3AD203B41FA5}">
                      <a16:colId xmlns:a16="http://schemas.microsoft.com/office/drawing/2014/main" val="4265815150"/>
                    </a:ext>
                  </a:extLst>
                </a:gridCol>
                <a:gridCol w="411480">
                  <a:extLst>
                    <a:ext uri="{9D8B030D-6E8A-4147-A177-3AD203B41FA5}">
                      <a16:colId xmlns:a16="http://schemas.microsoft.com/office/drawing/2014/main" val="2934859903"/>
                    </a:ext>
                  </a:extLst>
                </a:gridCol>
                <a:gridCol w="411480">
                  <a:extLst>
                    <a:ext uri="{9D8B030D-6E8A-4147-A177-3AD203B41FA5}">
                      <a16:colId xmlns:a16="http://schemas.microsoft.com/office/drawing/2014/main" val="1773872844"/>
                    </a:ext>
                  </a:extLst>
                </a:gridCol>
                <a:gridCol w="411480">
                  <a:extLst>
                    <a:ext uri="{9D8B030D-6E8A-4147-A177-3AD203B41FA5}">
                      <a16:colId xmlns:a16="http://schemas.microsoft.com/office/drawing/2014/main" val="3594399102"/>
                    </a:ext>
                  </a:extLst>
                </a:gridCol>
                <a:gridCol w="411480">
                  <a:extLst>
                    <a:ext uri="{9D8B030D-6E8A-4147-A177-3AD203B41FA5}">
                      <a16:colId xmlns:a16="http://schemas.microsoft.com/office/drawing/2014/main" val="4125739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4096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- 2026-09-10 13:58:08</a:t>
                      </a:r>
                      <a:r>
                        <a:rPr kumimoji="0" lang="en-US" sz="1000" b="0" i="0" u="none" strike="noStrike" kern="1200" cap="none" spc="0" normalizeH="0" baseline="0" noProof="0">
                          <a:ln>
                            <a:noFill/>
                          </a:ln>
                          <a:solidFill>
                            <a:prstClr val="black"/>
                          </a:solidFill>
                          <a:effectLst/>
                          <a:uLnTx/>
                          <a:uFillTx/>
                          <a:latin typeface="Calibri"/>
                          <a:ea typeface="+mn-ea"/>
                          <a:cs typeface="+mn-cs"/>
                        </a:rPr>
                        <a:t>
 There are some stories that stay with you long after they've been told. 💙
#TEAMPHLY recently gathered for a Lunch &amp; Learn with Children's Hospital of Philadelphia's (CHOP) patient ambassador Ben, who shared his inspiring journey from a #leukemia diagnosis to reclaiming the joys of childhood through courage, resilience, and hope.
Stories like Ben's remind us why every dollar raised matters and how our support helps advance life-changing research, treatment, and care for children and their families. 🎗
Join us in making a difference: bit.ly/CHOP-Parkway #communitysupport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91754326"/>
                  </a:ext>
                </a:extLst>
              </a:tr>
            </a:tbl>
          </a:graphicData>
        </a:graphic>
      </p:graphicFrame>
      <p:sp>
        <p:nvSpPr>
          <p:cNvPr id="4" name="Text Placeholder 3">
            <a:extLst>
              <a:ext uri="{FF2B5EF4-FFF2-40B4-BE49-F238E27FC236}">
                <a16:creationId xmlns:a16="http://schemas.microsoft.com/office/drawing/2014/main" id="{B28ACB39-EB0A-48E8-8349-F039CE965106}"/>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707117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C4D9-5076-44F4-87BF-7330EC3AF3A6}"/>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CF506311-33E6-42BB-A040-BE6360EBF70E}"/>
              </a:ext>
            </a:extLst>
          </p:cNvPr>
          <p:cNvGraphicFramePr>
            <a:graphicFrameLocks noGrp="1"/>
          </p:cNvGraphicFramePr>
          <p:nvPr>
            <p:ph type="tbl" sz="quarter" idx="13"/>
            <p:extLst>
              <p:ext uri="{D42A27DB-BD31-4B8C-83A1-F6EECF244321}">
                <p14:modId xmlns:p14="http://schemas.microsoft.com/office/powerpoint/2010/main" val="318599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35041890"/>
                    </a:ext>
                  </a:extLst>
                </a:gridCol>
                <a:gridCol w="411480">
                  <a:extLst>
                    <a:ext uri="{9D8B030D-6E8A-4147-A177-3AD203B41FA5}">
                      <a16:colId xmlns:a16="http://schemas.microsoft.com/office/drawing/2014/main" val="138971866"/>
                    </a:ext>
                  </a:extLst>
                </a:gridCol>
                <a:gridCol w="411480">
                  <a:extLst>
                    <a:ext uri="{9D8B030D-6E8A-4147-A177-3AD203B41FA5}">
                      <a16:colId xmlns:a16="http://schemas.microsoft.com/office/drawing/2014/main" val="1296933832"/>
                    </a:ext>
                  </a:extLst>
                </a:gridCol>
                <a:gridCol w="411480">
                  <a:extLst>
                    <a:ext uri="{9D8B030D-6E8A-4147-A177-3AD203B41FA5}">
                      <a16:colId xmlns:a16="http://schemas.microsoft.com/office/drawing/2014/main" val="3330778450"/>
                    </a:ext>
                  </a:extLst>
                </a:gridCol>
                <a:gridCol w="411480">
                  <a:extLst>
                    <a:ext uri="{9D8B030D-6E8A-4147-A177-3AD203B41FA5}">
                      <a16:colId xmlns:a16="http://schemas.microsoft.com/office/drawing/2014/main" val="912171304"/>
                    </a:ext>
                  </a:extLst>
                </a:gridCol>
                <a:gridCol w="411480">
                  <a:extLst>
                    <a:ext uri="{9D8B030D-6E8A-4147-A177-3AD203B41FA5}">
                      <a16:colId xmlns:a16="http://schemas.microsoft.com/office/drawing/2014/main" val="3772078780"/>
                    </a:ext>
                  </a:extLst>
                </a:gridCol>
                <a:gridCol w="411480">
                  <a:extLst>
                    <a:ext uri="{9D8B030D-6E8A-4147-A177-3AD203B41FA5}">
                      <a16:colId xmlns:a16="http://schemas.microsoft.com/office/drawing/2014/main" val="1735208613"/>
                    </a:ext>
                  </a:extLst>
                </a:gridCol>
                <a:gridCol w="411480">
                  <a:extLst>
                    <a:ext uri="{9D8B030D-6E8A-4147-A177-3AD203B41FA5}">
                      <a16:colId xmlns:a16="http://schemas.microsoft.com/office/drawing/2014/main" val="2911014736"/>
                    </a:ext>
                  </a:extLst>
                </a:gridCol>
                <a:gridCol w="411480">
                  <a:extLst>
                    <a:ext uri="{9D8B030D-6E8A-4147-A177-3AD203B41FA5}">
                      <a16:colId xmlns:a16="http://schemas.microsoft.com/office/drawing/2014/main" val="2033877556"/>
                    </a:ext>
                  </a:extLst>
                </a:gridCol>
                <a:gridCol w="411480">
                  <a:extLst>
                    <a:ext uri="{9D8B030D-6E8A-4147-A177-3AD203B41FA5}">
                      <a16:colId xmlns:a16="http://schemas.microsoft.com/office/drawing/2014/main" val="3921441596"/>
                    </a:ext>
                  </a:extLst>
                </a:gridCol>
                <a:gridCol w="411480">
                  <a:extLst>
                    <a:ext uri="{9D8B030D-6E8A-4147-A177-3AD203B41FA5}">
                      <a16:colId xmlns:a16="http://schemas.microsoft.com/office/drawing/2014/main" val="56359127"/>
                    </a:ext>
                  </a:extLst>
                </a:gridCol>
                <a:gridCol w="411480">
                  <a:extLst>
                    <a:ext uri="{9D8B030D-6E8A-4147-A177-3AD203B41FA5}">
                      <a16:colId xmlns:a16="http://schemas.microsoft.com/office/drawing/2014/main" val="1680733528"/>
                    </a:ext>
                  </a:extLst>
                </a:gridCol>
                <a:gridCol w="411480">
                  <a:extLst>
                    <a:ext uri="{9D8B030D-6E8A-4147-A177-3AD203B41FA5}">
                      <a16:colId xmlns:a16="http://schemas.microsoft.com/office/drawing/2014/main" val="2904956371"/>
                    </a:ext>
                  </a:extLst>
                </a:gridCol>
                <a:gridCol w="411480">
                  <a:extLst>
                    <a:ext uri="{9D8B030D-6E8A-4147-A177-3AD203B41FA5}">
                      <a16:colId xmlns:a16="http://schemas.microsoft.com/office/drawing/2014/main" val="271395669"/>
                    </a:ext>
                  </a:extLst>
                </a:gridCol>
                <a:gridCol w="411480">
                  <a:extLst>
                    <a:ext uri="{9D8B030D-6E8A-4147-A177-3AD203B41FA5}">
                      <a16:colId xmlns:a16="http://schemas.microsoft.com/office/drawing/2014/main" val="1842706596"/>
                    </a:ext>
                  </a:extLst>
                </a:gridCol>
                <a:gridCol w="411480">
                  <a:extLst>
                    <a:ext uri="{9D8B030D-6E8A-4147-A177-3AD203B41FA5}">
                      <a16:colId xmlns:a16="http://schemas.microsoft.com/office/drawing/2014/main" val="677268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1175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- 2026-09-24 14:07:14</a:t>
                      </a:r>
                      <a:r>
                        <a:rPr kumimoji="0" lang="en-US" sz="1000" b="0" i="0" u="none" strike="noStrike" kern="1200" cap="none" spc="0" normalizeH="0" baseline="0" noProof="0">
                          <a:ln>
                            <a:noFill/>
                          </a:ln>
                          <a:solidFill>
                            <a:prstClr val="black"/>
                          </a:solidFill>
                          <a:effectLst/>
                          <a:uLnTx/>
                          <a:uFillTx/>
                          <a:latin typeface="Calibri"/>
                          <a:ea typeface="+mn-ea"/>
                          <a:cs typeface="+mn-cs"/>
                        </a:rPr>
                        <a:t>
 💙 Colorful beads, meaningful messages, and a whole lot of heart.
#TEAMPHLY came together to make friendship bracelets for the Children's Hospital of Philadelphia (CHOP) Parkway Run &amp; Walk Bracelet Exchange Wall. 📿✨
Each handmade bracelet serves as a symbol of encouragement, connection, and support for CHOP ambassadors, patients, families, and event participants. We're proud to play a small part in this special tradition, and we're looking forward to the event on Sunday!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15178982"/>
                  </a:ext>
                </a:extLst>
              </a:tr>
            </a:tbl>
          </a:graphicData>
        </a:graphic>
      </p:graphicFrame>
      <p:sp>
        <p:nvSpPr>
          <p:cNvPr id="4" name="Text Placeholder 3">
            <a:extLst>
              <a:ext uri="{FF2B5EF4-FFF2-40B4-BE49-F238E27FC236}">
                <a16:creationId xmlns:a16="http://schemas.microsoft.com/office/drawing/2014/main" id="{AC6D6518-C73E-4509-A574-CD7850032DF0}"/>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96711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FA1FB-3F6D-45E0-A55F-EB3F81C0DD16}"/>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918A20FE-3A9E-4B0B-9834-A01F8BCB2238}"/>
              </a:ext>
            </a:extLst>
          </p:cNvPr>
          <p:cNvGraphicFramePr>
            <a:graphicFrameLocks noGrp="1"/>
          </p:cNvGraphicFramePr>
          <p:nvPr>
            <p:ph type="tbl" sz="quarter" idx="13"/>
            <p:extLst>
              <p:ext uri="{D42A27DB-BD31-4B8C-83A1-F6EECF244321}">
                <p14:modId xmlns:p14="http://schemas.microsoft.com/office/powerpoint/2010/main" val="356422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0342629"/>
                    </a:ext>
                  </a:extLst>
                </a:gridCol>
                <a:gridCol w="411480">
                  <a:extLst>
                    <a:ext uri="{9D8B030D-6E8A-4147-A177-3AD203B41FA5}">
                      <a16:colId xmlns:a16="http://schemas.microsoft.com/office/drawing/2014/main" val="1076438927"/>
                    </a:ext>
                  </a:extLst>
                </a:gridCol>
                <a:gridCol w="411480">
                  <a:extLst>
                    <a:ext uri="{9D8B030D-6E8A-4147-A177-3AD203B41FA5}">
                      <a16:colId xmlns:a16="http://schemas.microsoft.com/office/drawing/2014/main" val="1726559100"/>
                    </a:ext>
                  </a:extLst>
                </a:gridCol>
                <a:gridCol w="411480">
                  <a:extLst>
                    <a:ext uri="{9D8B030D-6E8A-4147-A177-3AD203B41FA5}">
                      <a16:colId xmlns:a16="http://schemas.microsoft.com/office/drawing/2014/main" val="287108822"/>
                    </a:ext>
                  </a:extLst>
                </a:gridCol>
                <a:gridCol w="411480">
                  <a:extLst>
                    <a:ext uri="{9D8B030D-6E8A-4147-A177-3AD203B41FA5}">
                      <a16:colId xmlns:a16="http://schemas.microsoft.com/office/drawing/2014/main" val="581476108"/>
                    </a:ext>
                  </a:extLst>
                </a:gridCol>
                <a:gridCol w="411480">
                  <a:extLst>
                    <a:ext uri="{9D8B030D-6E8A-4147-A177-3AD203B41FA5}">
                      <a16:colId xmlns:a16="http://schemas.microsoft.com/office/drawing/2014/main" val="1566745377"/>
                    </a:ext>
                  </a:extLst>
                </a:gridCol>
                <a:gridCol w="411480">
                  <a:extLst>
                    <a:ext uri="{9D8B030D-6E8A-4147-A177-3AD203B41FA5}">
                      <a16:colId xmlns:a16="http://schemas.microsoft.com/office/drawing/2014/main" val="1224899647"/>
                    </a:ext>
                  </a:extLst>
                </a:gridCol>
                <a:gridCol w="411480">
                  <a:extLst>
                    <a:ext uri="{9D8B030D-6E8A-4147-A177-3AD203B41FA5}">
                      <a16:colId xmlns:a16="http://schemas.microsoft.com/office/drawing/2014/main" val="162322427"/>
                    </a:ext>
                  </a:extLst>
                </a:gridCol>
                <a:gridCol w="411480">
                  <a:extLst>
                    <a:ext uri="{9D8B030D-6E8A-4147-A177-3AD203B41FA5}">
                      <a16:colId xmlns:a16="http://schemas.microsoft.com/office/drawing/2014/main" val="514017812"/>
                    </a:ext>
                  </a:extLst>
                </a:gridCol>
                <a:gridCol w="411480">
                  <a:extLst>
                    <a:ext uri="{9D8B030D-6E8A-4147-A177-3AD203B41FA5}">
                      <a16:colId xmlns:a16="http://schemas.microsoft.com/office/drawing/2014/main" val="3468691772"/>
                    </a:ext>
                  </a:extLst>
                </a:gridCol>
                <a:gridCol w="411480">
                  <a:extLst>
                    <a:ext uri="{9D8B030D-6E8A-4147-A177-3AD203B41FA5}">
                      <a16:colId xmlns:a16="http://schemas.microsoft.com/office/drawing/2014/main" val="3520577557"/>
                    </a:ext>
                  </a:extLst>
                </a:gridCol>
                <a:gridCol w="411480">
                  <a:extLst>
                    <a:ext uri="{9D8B030D-6E8A-4147-A177-3AD203B41FA5}">
                      <a16:colId xmlns:a16="http://schemas.microsoft.com/office/drawing/2014/main" val="2313458606"/>
                    </a:ext>
                  </a:extLst>
                </a:gridCol>
                <a:gridCol w="411480">
                  <a:extLst>
                    <a:ext uri="{9D8B030D-6E8A-4147-A177-3AD203B41FA5}">
                      <a16:colId xmlns:a16="http://schemas.microsoft.com/office/drawing/2014/main" val="3938730216"/>
                    </a:ext>
                  </a:extLst>
                </a:gridCol>
                <a:gridCol w="411480">
                  <a:extLst>
                    <a:ext uri="{9D8B030D-6E8A-4147-A177-3AD203B41FA5}">
                      <a16:colId xmlns:a16="http://schemas.microsoft.com/office/drawing/2014/main" val="3876613469"/>
                    </a:ext>
                  </a:extLst>
                </a:gridCol>
                <a:gridCol w="411480">
                  <a:extLst>
                    <a:ext uri="{9D8B030D-6E8A-4147-A177-3AD203B41FA5}">
                      <a16:colId xmlns:a16="http://schemas.microsoft.com/office/drawing/2014/main" val="1405304510"/>
                    </a:ext>
                  </a:extLst>
                </a:gridCol>
                <a:gridCol w="411480">
                  <a:extLst>
                    <a:ext uri="{9D8B030D-6E8A-4147-A177-3AD203B41FA5}">
                      <a16:colId xmlns:a16="http://schemas.microsoft.com/office/drawing/2014/main" val="2801826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112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- 2026-09-22 14:37:22</a:t>
                      </a:r>
                      <a:r>
                        <a:rPr kumimoji="0" lang="en-US" sz="1000" b="0" i="0" u="none" strike="noStrike" kern="1200" cap="none" spc="0" normalizeH="0" baseline="0" noProof="0">
                          <a:ln>
                            <a:noFill/>
                          </a:ln>
                          <a:solidFill>
                            <a:prstClr val="black"/>
                          </a:solidFill>
                          <a:effectLst/>
                          <a:uLnTx/>
                          <a:uFillTx/>
                          <a:latin typeface="Calibri"/>
                          <a:ea typeface="+mn-ea"/>
                          <a:cs typeface="+mn-cs"/>
                        </a:rPr>
                        <a:t>
 🎉 A big shoutout to our newest team members for completing New Hire Training!
We welcomed 57 employees from across the country to our Home Office, where they were introduced to the PHLY culture, our products, and services. 🙌
From team-building fun to insightful workshops, our new hires connected with #TEAMPHLY through onboarding events designed to sharpen their skills and get them ready for success. 💪
Welcome to the team! 👏 Curious about #careeropportunities at PHLY? Visit bit.ly/WorkAtPHLY to check out our open roles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16088154"/>
                  </a:ext>
                </a:extLst>
              </a:tr>
            </a:tbl>
          </a:graphicData>
        </a:graphic>
      </p:graphicFrame>
      <p:sp>
        <p:nvSpPr>
          <p:cNvPr id="4" name="Text Placeholder 3">
            <a:extLst>
              <a:ext uri="{FF2B5EF4-FFF2-40B4-BE49-F238E27FC236}">
                <a16:creationId xmlns:a16="http://schemas.microsoft.com/office/drawing/2014/main" id="{284A0A24-3FA4-45D9-9341-B9FC834523CF}"/>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127456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88D1C-1DEF-4B23-879E-416B94649AC5}"/>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3178A426-E32D-4E1C-A89E-548D838294C8}"/>
              </a:ext>
            </a:extLst>
          </p:cNvPr>
          <p:cNvGraphicFramePr>
            <a:graphicFrameLocks noGrp="1"/>
          </p:cNvGraphicFramePr>
          <p:nvPr>
            <p:ph type="chart" sz="quarter" idx="13"/>
            <p:extLst>
              <p:ext uri="{D42A27DB-BD31-4B8C-83A1-F6EECF244321}">
                <p14:modId xmlns:p14="http://schemas.microsoft.com/office/powerpoint/2010/main" val="2235612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692755-63F4-4442-87DC-5FBC421DCB4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C727F38-CD19-4859-8B6B-4B25E44CF6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5164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22A05-B4A0-4F7A-A9F3-3D61B276949C}"/>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0D9787E0-F283-44B8-AB9F-A0FD3ED304A4}"/>
              </a:ext>
            </a:extLst>
          </p:cNvPr>
          <p:cNvGraphicFramePr>
            <a:graphicFrameLocks noGrp="1"/>
          </p:cNvGraphicFramePr>
          <p:nvPr>
            <p:ph type="chart" sz="quarter" idx="13"/>
            <p:extLst>
              <p:ext uri="{D42A27DB-BD31-4B8C-83A1-F6EECF244321}">
                <p14:modId xmlns:p14="http://schemas.microsoft.com/office/powerpoint/2010/main" val="2698769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18865-C2AA-4F84-A215-69C803B33D6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3B51247-1FE3-4650-9CBA-125A4C67FE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6714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79CF8-349C-40E5-A891-B3A43BC80497}"/>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E3E97D51-6500-4E14-999A-532493AF277C}"/>
              </a:ext>
            </a:extLst>
          </p:cNvPr>
          <p:cNvGraphicFramePr>
            <a:graphicFrameLocks noGrp="1"/>
          </p:cNvGraphicFramePr>
          <p:nvPr>
            <p:ph type="chart" sz="quarter" idx="13"/>
            <p:extLst>
              <p:ext uri="{D42A27DB-BD31-4B8C-83A1-F6EECF244321}">
                <p14:modId xmlns:p14="http://schemas.microsoft.com/office/powerpoint/2010/main" val="834640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55F25E-B123-4C76-892F-6329210E49B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0438036-0233-44F3-BAC8-BFE7252919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0473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5543-18C7-476B-AEDD-2611E313F483}"/>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AAEB7142-49A7-4FDE-9C71-D5D936485BBD}"/>
              </a:ext>
            </a:extLst>
          </p:cNvPr>
          <p:cNvGraphicFramePr>
            <a:graphicFrameLocks noGrp="1"/>
          </p:cNvGraphicFramePr>
          <p:nvPr>
            <p:ph type="tbl" sz="quarter" idx="13"/>
            <p:extLst>
              <p:ext uri="{D42A27DB-BD31-4B8C-83A1-F6EECF244321}">
                <p14:modId xmlns:p14="http://schemas.microsoft.com/office/powerpoint/2010/main" val="2667828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07629766"/>
                    </a:ext>
                  </a:extLst>
                </a:gridCol>
                <a:gridCol w="1152144">
                  <a:extLst>
                    <a:ext uri="{9D8B030D-6E8A-4147-A177-3AD203B41FA5}">
                      <a16:colId xmlns:a16="http://schemas.microsoft.com/office/drawing/2014/main" val="2207983853"/>
                    </a:ext>
                  </a:extLst>
                </a:gridCol>
                <a:gridCol w="1152144">
                  <a:extLst>
                    <a:ext uri="{9D8B030D-6E8A-4147-A177-3AD203B41FA5}">
                      <a16:colId xmlns:a16="http://schemas.microsoft.com/office/drawing/2014/main" val="1950678329"/>
                    </a:ext>
                  </a:extLst>
                </a:gridCol>
                <a:gridCol w="1152144">
                  <a:extLst>
                    <a:ext uri="{9D8B030D-6E8A-4147-A177-3AD203B41FA5}">
                      <a16:colId xmlns:a16="http://schemas.microsoft.com/office/drawing/2014/main" val="4209667814"/>
                    </a:ext>
                  </a:extLst>
                </a:gridCol>
                <a:gridCol w="1152144">
                  <a:extLst>
                    <a:ext uri="{9D8B030D-6E8A-4147-A177-3AD203B41FA5}">
                      <a16:colId xmlns:a16="http://schemas.microsoft.com/office/drawing/2014/main" val="151993588"/>
                    </a:ext>
                  </a:extLst>
                </a:gridCol>
                <a:gridCol w="1152144">
                  <a:extLst>
                    <a:ext uri="{9D8B030D-6E8A-4147-A177-3AD203B41FA5}">
                      <a16:colId xmlns:a16="http://schemas.microsoft.com/office/drawing/2014/main" val="876521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5016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- 2026-09-21 14:08:50</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on the list of @TopWorkplaces in #Philadelphia for the fifth year in a row! In addition, we were recognized as a top-scoring company for work/life flexibility.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0.1025 %</a:t>
                      </a:r>
                    </a:p>
                  </a:txBody>
                  <a:tcPr/>
                </a:tc>
                <a:extLst>
                  <a:ext uri="{0D108BD9-81ED-4DB2-BD59-A6C34878D82A}">
                    <a16:rowId xmlns:a16="http://schemas.microsoft.com/office/drawing/2014/main" val="305787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- 2026-09-09 11:18:04</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continue our role as presenting sponsor of the I 🩷 CHOP Run, Walk and Virtual Challenge and welcome Jalen Hurts as the event's official champion next April! We look forward to joining our community in making a difference for the children &amp;amp; families CHOP serves. https://t.co/aMBwITUvt9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0.0256 %</a:t>
                      </a:r>
                    </a:p>
                  </a:txBody>
                  <a:tcPr/>
                </a:tc>
                <a:extLst>
                  <a:ext uri="{0D108BD9-81ED-4DB2-BD59-A6C34878D82A}">
                    <a16:rowId xmlns:a16="http://schemas.microsoft.com/office/drawing/2014/main" val="109118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- 2026-09-11 09:03:00</a:t>
                      </a:r>
                      <a:r>
                        <a:rPr kumimoji="0" lang="en-US" sz="1000" b="0" i="0" u="none" strike="noStrike" kern="1200" cap="none" spc="0" normalizeH="0" baseline="0" noProof="0">
                          <a:ln>
                            <a:noFill/>
                          </a:ln>
                          <a:solidFill>
                            <a:prstClr val="black"/>
                          </a:solidFill>
                          <a:effectLst/>
                          <a:uLnTx/>
                          <a:uFillTx/>
                          <a:latin typeface="Calibri"/>
                          <a:ea typeface="+mn-ea"/>
                          <a:cs typeface="+mn-cs"/>
                        </a:rPr>
                        <a:t>
 We will never forget. #September11 https://t.co/fSkzD4pN89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217978992"/>
                  </a:ext>
                </a:extLst>
              </a:tr>
            </a:tbl>
          </a:graphicData>
        </a:graphic>
      </p:graphicFrame>
      <p:sp>
        <p:nvSpPr>
          <p:cNvPr id="4" name="Text Placeholder 3">
            <a:extLst>
              <a:ext uri="{FF2B5EF4-FFF2-40B4-BE49-F238E27FC236}">
                <a16:creationId xmlns:a16="http://schemas.microsoft.com/office/drawing/2014/main" id="{70927203-2A1E-4E24-9D2A-82FE9292A440}"/>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250526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007D8-870B-4D73-BC00-B8259F5EBC13}"/>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2F8F109C-CD08-49EE-BE2B-6CACC3D42C87}"/>
              </a:ext>
            </a:extLst>
          </p:cNvPr>
          <p:cNvGraphicFramePr>
            <a:graphicFrameLocks noGrp="1"/>
          </p:cNvGraphicFramePr>
          <p:nvPr>
            <p:ph type="tbl" sz="quarter" idx="13"/>
            <p:extLst>
              <p:ext uri="{D42A27DB-BD31-4B8C-83A1-F6EECF244321}">
                <p14:modId xmlns:p14="http://schemas.microsoft.com/office/powerpoint/2010/main" val="2146333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48205336"/>
                    </a:ext>
                  </a:extLst>
                </a:gridCol>
                <a:gridCol w="1152144">
                  <a:extLst>
                    <a:ext uri="{9D8B030D-6E8A-4147-A177-3AD203B41FA5}">
                      <a16:colId xmlns:a16="http://schemas.microsoft.com/office/drawing/2014/main" val="2170910406"/>
                    </a:ext>
                  </a:extLst>
                </a:gridCol>
                <a:gridCol w="1152144">
                  <a:extLst>
                    <a:ext uri="{9D8B030D-6E8A-4147-A177-3AD203B41FA5}">
                      <a16:colId xmlns:a16="http://schemas.microsoft.com/office/drawing/2014/main" val="1105541008"/>
                    </a:ext>
                  </a:extLst>
                </a:gridCol>
                <a:gridCol w="1152144">
                  <a:extLst>
                    <a:ext uri="{9D8B030D-6E8A-4147-A177-3AD203B41FA5}">
                      <a16:colId xmlns:a16="http://schemas.microsoft.com/office/drawing/2014/main" val="2365507083"/>
                    </a:ext>
                  </a:extLst>
                </a:gridCol>
                <a:gridCol w="1152144">
                  <a:extLst>
                    <a:ext uri="{9D8B030D-6E8A-4147-A177-3AD203B41FA5}">
                      <a16:colId xmlns:a16="http://schemas.microsoft.com/office/drawing/2014/main" val="1507082288"/>
                    </a:ext>
                  </a:extLst>
                </a:gridCol>
                <a:gridCol w="1152144">
                  <a:extLst>
                    <a:ext uri="{9D8B030D-6E8A-4147-A177-3AD203B41FA5}">
                      <a16:colId xmlns:a16="http://schemas.microsoft.com/office/drawing/2014/main" val="2491183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4747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- 2026-09-02 14:50:37</a:t>
                      </a:r>
                      <a:r>
                        <a:rPr kumimoji="0" lang="en-US" sz="1000" b="0" i="0" u="none" strike="noStrike" kern="1200" cap="none" spc="0" normalizeH="0" baseline="0" noProof="0">
                          <a:ln>
                            <a:noFill/>
                          </a:ln>
                          <a:solidFill>
                            <a:prstClr val="black"/>
                          </a:solidFill>
                          <a:effectLst/>
                          <a:uLnTx/>
                          <a:uFillTx/>
                          <a:latin typeface="Calibri"/>
                          <a:ea typeface="+mn-ea"/>
                          <a:cs typeface="+mn-cs"/>
                        </a:rPr>
                        <a:t>
 RT @Phillies: For the 631 runs scored so far this season, @PHLYINS has donated ,100 to @PhilsCharities!   
🔗: https://t.co/KueMEXfs0S https://t.co/fgecyC1Fy9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0361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- 2026-09-29 08:07:30</a:t>
                      </a:r>
                      <a:r>
                        <a:rPr kumimoji="0" lang="en-US" sz="1000" b="0" i="0" u="none" strike="noStrike" kern="1200" cap="none" spc="0" normalizeH="0" baseline="0" noProof="0">
                          <a:ln>
                            <a:noFill/>
                          </a:ln>
                          <a:solidFill>
                            <a:prstClr val="black"/>
                          </a:solidFill>
                          <a:effectLst/>
                          <a:uLnTx/>
                          <a:uFillTx/>
                          <a:latin typeface="Calibri"/>
                          <a:ea typeface="+mn-ea"/>
                          <a:cs typeface="+mn-cs"/>
                        </a:rPr>
                        <a:t>
 RT @Phillies: For the 713 runs scored in the regular season, @PHLYINS has donated ,300 to @PhilsCharities!  
🔗:  https://t.co/KueMEXfZQq https://t.co/E7fUAY3VTJ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11529003"/>
                  </a:ext>
                </a:extLst>
              </a:tr>
            </a:tbl>
          </a:graphicData>
        </a:graphic>
      </p:graphicFrame>
      <p:sp>
        <p:nvSpPr>
          <p:cNvPr id="4" name="Text Placeholder 3">
            <a:extLst>
              <a:ext uri="{FF2B5EF4-FFF2-40B4-BE49-F238E27FC236}">
                <a16:creationId xmlns:a16="http://schemas.microsoft.com/office/drawing/2014/main" id="{0C88D33E-BEFF-4F86-BF8C-26C2064A1C4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9926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F0AA8-4E61-4A82-9D44-EDF682190F2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5195F46-198D-4773-8381-D6903DF13873}"/>
              </a:ext>
            </a:extLst>
          </p:cNvPr>
          <p:cNvGraphicFramePr>
            <a:graphicFrameLocks noGrp="1"/>
          </p:cNvGraphicFramePr>
          <p:nvPr>
            <p:ph type="tbl" sz="quarter" idx="13"/>
            <p:extLst>
              <p:ext uri="{D42A27DB-BD31-4B8C-83A1-F6EECF244321}">
                <p14:modId xmlns:p14="http://schemas.microsoft.com/office/powerpoint/2010/main" val="70644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696310"/>
                    </a:ext>
                  </a:extLst>
                </a:gridCol>
                <a:gridCol w="576072">
                  <a:extLst>
                    <a:ext uri="{9D8B030D-6E8A-4147-A177-3AD203B41FA5}">
                      <a16:colId xmlns:a16="http://schemas.microsoft.com/office/drawing/2014/main" val="3390219142"/>
                    </a:ext>
                  </a:extLst>
                </a:gridCol>
                <a:gridCol w="576072">
                  <a:extLst>
                    <a:ext uri="{9D8B030D-6E8A-4147-A177-3AD203B41FA5}">
                      <a16:colId xmlns:a16="http://schemas.microsoft.com/office/drawing/2014/main" val="997809588"/>
                    </a:ext>
                  </a:extLst>
                </a:gridCol>
                <a:gridCol w="576072">
                  <a:extLst>
                    <a:ext uri="{9D8B030D-6E8A-4147-A177-3AD203B41FA5}">
                      <a16:colId xmlns:a16="http://schemas.microsoft.com/office/drawing/2014/main" val="1664165108"/>
                    </a:ext>
                  </a:extLst>
                </a:gridCol>
                <a:gridCol w="576072">
                  <a:extLst>
                    <a:ext uri="{9D8B030D-6E8A-4147-A177-3AD203B41FA5}">
                      <a16:colId xmlns:a16="http://schemas.microsoft.com/office/drawing/2014/main" val="321510753"/>
                    </a:ext>
                  </a:extLst>
                </a:gridCol>
                <a:gridCol w="576072">
                  <a:extLst>
                    <a:ext uri="{9D8B030D-6E8A-4147-A177-3AD203B41FA5}">
                      <a16:colId xmlns:a16="http://schemas.microsoft.com/office/drawing/2014/main" val="3485279724"/>
                    </a:ext>
                  </a:extLst>
                </a:gridCol>
                <a:gridCol w="576072">
                  <a:extLst>
                    <a:ext uri="{9D8B030D-6E8A-4147-A177-3AD203B41FA5}">
                      <a16:colId xmlns:a16="http://schemas.microsoft.com/office/drawing/2014/main" val="359891756"/>
                    </a:ext>
                  </a:extLst>
                </a:gridCol>
                <a:gridCol w="576072">
                  <a:extLst>
                    <a:ext uri="{9D8B030D-6E8A-4147-A177-3AD203B41FA5}">
                      <a16:colId xmlns:a16="http://schemas.microsoft.com/office/drawing/2014/main" val="2343460192"/>
                    </a:ext>
                  </a:extLst>
                </a:gridCol>
                <a:gridCol w="576072">
                  <a:extLst>
                    <a:ext uri="{9D8B030D-6E8A-4147-A177-3AD203B41FA5}">
                      <a16:colId xmlns:a16="http://schemas.microsoft.com/office/drawing/2014/main" val="3026489443"/>
                    </a:ext>
                  </a:extLst>
                </a:gridCol>
                <a:gridCol w="576072">
                  <a:extLst>
                    <a:ext uri="{9D8B030D-6E8A-4147-A177-3AD203B41FA5}">
                      <a16:colId xmlns:a16="http://schemas.microsoft.com/office/drawing/2014/main" val="237779562"/>
                    </a:ext>
                  </a:extLst>
                </a:gridCol>
                <a:gridCol w="576072">
                  <a:extLst>
                    <a:ext uri="{9D8B030D-6E8A-4147-A177-3AD203B41FA5}">
                      <a16:colId xmlns:a16="http://schemas.microsoft.com/office/drawing/2014/main" val="4244804425"/>
                    </a:ext>
                  </a:extLst>
                </a:gridCol>
                <a:gridCol w="576072">
                  <a:extLst>
                    <a:ext uri="{9D8B030D-6E8A-4147-A177-3AD203B41FA5}">
                      <a16:colId xmlns:a16="http://schemas.microsoft.com/office/drawing/2014/main" val="2113265154"/>
                    </a:ext>
                  </a:extLst>
                </a:gridCol>
                <a:gridCol w="576072">
                  <a:extLst>
                    <a:ext uri="{9D8B030D-6E8A-4147-A177-3AD203B41FA5}">
                      <a16:colId xmlns:a16="http://schemas.microsoft.com/office/drawing/2014/main" val="23900590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505344606"/>
                  </a:ext>
                </a:extLst>
              </a:tr>
              <a:tr h="370840">
                <a:tc>
                  <a:txBody>
                    <a:bodyPr/>
                    <a:lstStyle/>
                    <a:p>
                      <a:r>
                        <a:rPr lang="en-US" sz="1000"/>
                        <a:t>58847</a:t>
                      </a:r>
                    </a:p>
                  </a:txBody>
                  <a:tcPr/>
                </a:tc>
                <a:tc>
                  <a:txBody>
                    <a:bodyPr/>
                    <a:lstStyle/>
                    <a:p>
                      <a:r>
                        <a:rPr lang="en-US" sz="1000"/>
                        <a:t>398</a:t>
                      </a:r>
                    </a:p>
                  </a:txBody>
                  <a:tcPr/>
                </a:tc>
                <a:tc>
                  <a:txBody>
                    <a:bodyPr/>
                    <a:lstStyle/>
                    <a:p>
                      <a:r>
                        <a:rPr lang="en-US" sz="1000"/>
                        <a:t>23</a:t>
                      </a:r>
                    </a:p>
                  </a:txBody>
                  <a:tcPr/>
                </a:tc>
                <a:tc>
                  <a:txBody>
                    <a:bodyPr/>
                    <a:lstStyle/>
                    <a:p>
                      <a:r>
                        <a:rPr lang="en-US" sz="1000"/>
                        <a:t>1542</a:t>
                      </a:r>
                    </a:p>
                  </a:txBody>
                  <a:tcPr/>
                </a:tc>
                <a:tc>
                  <a:txBody>
                    <a:bodyPr/>
                    <a:lstStyle/>
                    <a:p>
                      <a:r>
                        <a:rPr lang="en-US" sz="1000"/>
                        <a:t>67.04347826087</a:t>
                      </a:r>
                    </a:p>
                  </a:txBody>
                  <a:tcPr/>
                </a:tc>
                <a:tc>
                  <a:txBody>
                    <a:bodyPr/>
                    <a:lstStyle/>
                    <a:p>
                      <a:r>
                        <a:rPr lang="en-US" sz="1000"/>
                        <a:t>34</a:t>
                      </a:r>
                    </a:p>
                  </a:txBody>
                  <a:tcPr/>
                </a:tc>
                <a:tc>
                  <a:txBody>
                    <a:bodyPr/>
                    <a:lstStyle/>
                    <a:p>
                      <a:r>
                        <a:rPr lang="en-US" sz="1000"/>
                        <a:t>93</a:t>
                      </a:r>
                    </a:p>
                  </a:txBody>
                  <a:tcPr/>
                </a:tc>
                <a:tc>
                  <a:txBody>
                    <a:bodyPr/>
                    <a:lstStyle/>
                    <a:p>
                      <a:r>
                        <a:rPr lang="en-US" sz="1000"/>
                        <a:t>4.0434782608696</a:t>
                      </a:r>
                    </a:p>
                  </a:txBody>
                  <a:tcPr/>
                </a:tc>
                <a:tc>
                  <a:txBody>
                    <a:bodyPr/>
                    <a:lstStyle/>
                    <a:p>
                      <a:r>
                        <a:rPr lang="en-US" sz="1000"/>
                        <a:t>9583</a:t>
                      </a:r>
                    </a:p>
                  </a:txBody>
                  <a:tcPr/>
                </a:tc>
                <a:tc>
                  <a:txBody>
                    <a:bodyPr/>
                    <a:lstStyle/>
                    <a:p>
                      <a:r>
                        <a:rPr lang="en-US" sz="1000"/>
                        <a:t>416.65217391304</a:t>
                      </a:r>
                    </a:p>
                  </a:txBody>
                  <a:tcPr/>
                </a:tc>
                <a:tc>
                  <a:txBody>
                    <a:bodyPr/>
                    <a:lstStyle/>
                    <a:p>
                      <a:r>
                        <a:rPr lang="en-US" sz="1000"/>
                        <a:t>50548</a:t>
                      </a:r>
                    </a:p>
                  </a:txBody>
                  <a:tcPr/>
                </a:tc>
                <a:tc>
                  <a:txBody>
                    <a:bodyPr/>
                    <a:lstStyle/>
                    <a:p>
                      <a:r>
                        <a:rPr lang="en-US" sz="1000"/>
                        <a:t>2197.7391304348</a:t>
                      </a:r>
                    </a:p>
                  </a:txBody>
                  <a:tcPr/>
                </a:tc>
                <a:tc>
                  <a:txBody>
                    <a:bodyPr/>
                    <a:lstStyle/>
                    <a:p>
                      <a:r>
                        <a:rPr lang="en-US" sz="1000"/>
                        <a:t>18.912529152285 %</a:t>
                      </a:r>
                    </a:p>
                  </a:txBody>
                  <a:tcPr/>
                </a:tc>
                <a:extLst>
                  <a:ext uri="{0D108BD9-81ED-4DB2-BD59-A6C34878D82A}">
                    <a16:rowId xmlns:a16="http://schemas.microsoft.com/office/drawing/2014/main" val="515771755"/>
                  </a:ext>
                </a:extLst>
              </a:tr>
            </a:tbl>
          </a:graphicData>
        </a:graphic>
      </p:graphicFrame>
      <p:sp>
        <p:nvSpPr>
          <p:cNvPr id="4" name="Text Placeholder 3">
            <a:extLst>
              <a:ext uri="{FF2B5EF4-FFF2-40B4-BE49-F238E27FC236}">
                <a16:creationId xmlns:a16="http://schemas.microsoft.com/office/drawing/2014/main" id="{997BFA67-B3CC-434C-B2C0-BE0F249FCD4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615463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7288B-78CA-460D-8B73-9323C8CA072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C29D698-E18D-4D43-AF42-B0447A4FBB5C}"/>
              </a:ext>
            </a:extLst>
          </p:cNvPr>
          <p:cNvGraphicFramePr>
            <a:graphicFrameLocks noGrp="1"/>
          </p:cNvGraphicFramePr>
          <p:nvPr>
            <p:ph type="chart" sz="quarter" idx="13"/>
            <p:extLst>
              <p:ext uri="{D42A27DB-BD31-4B8C-83A1-F6EECF244321}">
                <p14:modId xmlns:p14="http://schemas.microsoft.com/office/powerpoint/2010/main" val="1514581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8CE15C-A226-40A7-A3E7-CC1DC16D906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0C4EC45-0428-4950-AFC2-D1A8A5CF8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5693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153A1-6D28-4CB3-B359-ED9EF453B5A9}"/>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20BCD72-292B-457A-A2E2-644D85BD5509}"/>
              </a:ext>
            </a:extLst>
          </p:cNvPr>
          <p:cNvGraphicFramePr>
            <a:graphicFrameLocks noGrp="1"/>
          </p:cNvGraphicFramePr>
          <p:nvPr>
            <p:ph type="chart" sz="quarter" idx="13"/>
            <p:extLst>
              <p:ext uri="{D42A27DB-BD31-4B8C-83A1-F6EECF244321}">
                <p14:modId xmlns:p14="http://schemas.microsoft.com/office/powerpoint/2010/main" val="3144571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70900-1DDF-4ED0-A0DA-1C1ADC4C304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F2065DD-DDD9-4A03-963D-7B2852151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9139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34153-F609-4322-9D18-2899DCE1C2C4}"/>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921C1EBF-81F7-40F9-9EEA-387B18C19E3D}"/>
              </a:ext>
            </a:extLst>
          </p:cNvPr>
          <p:cNvGraphicFramePr>
            <a:graphicFrameLocks noGrp="1"/>
          </p:cNvGraphicFramePr>
          <p:nvPr>
            <p:ph type="chart" sz="quarter" idx="13"/>
            <p:extLst>
              <p:ext uri="{D42A27DB-BD31-4B8C-83A1-F6EECF244321}">
                <p14:modId xmlns:p14="http://schemas.microsoft.com/office/powerpoint/2010/main" val="463018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1221E0-6517-42CE-ACBA-A700E3DDAE1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B47BFC1-8139-40CD-B9A3-831B64EFBB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3983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8913D-761D-49CE-A834-ED5EBB047BFB}"/>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FD793D27-E38C-422C-B627-0109499C8451}"/>
              </a:ext>
            </a:extLst>
          </p:cNvPr>
          <p:cNvGraphicFramePr>
            <a:graphicFrameLocks noGrp="1"/>
          </p:cNvGraphicFramePr>
          <p:nvPr>
            <p:ph type="chart" sz="quarter" idx="13"/>
            <p:extLst>
              <p:ext uri="{D42A27DB-BD31-4B8C-83A1-F6EECF244321}">
                <p14:modId xmlns:p14="http://schemas.microsoft.com/office/powerpoint/2010/main" val="2483325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C07513-16A8-408C-B321-ADEFD5CB348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EA3CE22-E9A7-4AF7-8216-07AA643BB8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9248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501C7-7433-41B2-89A3-9A86D0B9E445}"/>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E4E95BC4-3E63-4429-A217-75A080F94ECE}"/>
              </a:ext>
            </a:extLst>
          </p:cNvPr>
          <p:cNvGraphicFramePr>
            <a:graphicFrameLocks noGrp="1"/>
          </p:cNvGraphicFramePr>
          <p:nvPr>
            <p:ph type="tbl" sz="quarter" idx="13"/>
            <p:extLst>
              <p:ext uri="{D42A27DB-BD31-4B8C-83A1-F6EECF244321}">
                <p14:modId xmlns:p14="http://schemas.microsoft.com/office/powerpoint/2010/main" val="1857386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53736138"/>
                    </a:ext>
                  </a:extLst>
                </a:gridCol>
                <a:gridCol w="905256">
                  <a:extLst>
                    <a:ext uri="{9D8B030D-6E8A-4147-A177-3AD203B41FA5}">
                      <a16:colId xmlns:a16="http://schemas.microsoft.com/office/drawing/2014/main" val="1497322393"/>
                    </a:ext>
                  </a:extLst>
                </a:gridCol>
                <a:gridCol w="576072">
                  <a:extLst>
                    <a:ext uri="{9D8B030D-6E8A-4147-A177-3AD203B41FA5}">
                      <a16:colId xmlns:a16="http://schemas.microsoft.com/office/drawing/2014/main" val="2394516452"/>
                    </a:ext>
                  </a:extLst>
                </a:gridCol>
                <a:gridCol w="576072">
                  <a:extLst>
                    <a:ext uri="{9D8B030D-6E8A-4147-A177-3AD203B41FA5}">
                      <a16:colId xmlns:a16="http://schemas.microsoft.com/office/drawing/2014/main" val="2380041256"/>
                    </a:ext>
                  </a:extLst>
                </a:gridCol>
                <a:gridCol w="576072">
                  <a:extLst>
                    <a:ext uri="{9D8B030D-6E8A-4147-A177-3AD203B41FA5}">
                      <a16:colId xmlns:a16="http://schemas.microsoft.com/office/drawing/2014/main" val="411301261"/>
                    </a:ext>
                  </a:extLst>
                </a:gridCol>
                <a:gridCol w="576072">
                  <a:extLst>
                    <a:ext uri="{9D8B030D-6E8A-4147-A177-3AD203B41FA5}">
                      <a16:colId xmlns:a16="http://schemas.microsoft.com/office/drawing/2014/main" val="1499550199"/>
                    </a:ext>
                  </a:extLst>
                </a:gridCol>
                <a:gridCol w="576072">
                  <a:extLst>
                    <a:ext uri="{9D8B030D-6E8A-4147-A177-3AD203B41FA5}">
                      <a16:colId xmlns:a16="http://schemas.microsoft.com/office/drawing/2014/main" val="2577167746"/>
                    </a:ext>
                  </a:extLst>
                </a:gridCol>
                <a:gridCol w="576072">
                  <a:extLst>
                    <a:ext uri="{9D8B030D-6E8A-4147-A177-3AD203B41FA5}">
                      <a16:colId xmlns:a16="http://schemas.microsoft.com/office/drawing/2014/main" val="662328297"/>
                    </a:ext>
                  </a:extLst>
                </a:gridCol>
                <a:gridCol w="576072">
                  <a:extLst>
                    <a:ext uri="{9D8B030D-6E8A-4147-A177-3AD203B41FA5}">
                      <a16:colId xmlns:a16="http://schemas.microsoft.com/office/drawing/2014/main" val="904294349"/>
                    </a:ext>
                  </a:extLst>
                </a:gridCol>
                <a:gridCol w="576072">
                  <a:extLst>
                    <a:ext uri="{9D8B030D-6E8A-4147-A177-3AD203B41FA5}">
                      <a16:colId xmlns:a16="http://schemas.microsoft.com/office/drawing/2014/main" val="2950455736"/>
                    </a:ext>
                  </a:extLst>
                </a:gridCol>
                <a:gridCol w="576072">
                  <a:extLst>
                    <a:ext uri="{9D8B030D-6E8A-4147-A177-3AD203B41FA5}">
                      <a16:colId xmlns:a16="http://schemas.microsoft.com/office/drawing/2014/main" val="2080359292"/>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4003853297"/>
                  </a:ext>
                </a:extLst>
              </a:tr>
              <a:tr h="370840">
                <a:tc>
                  <a:txBody>
                    <a:bodyPr/>
                    <a:lstStyle/>
                    <a:p>
                      <a:r>
                        <a:rPr lang="en-US" sz="1000"/>
                        <a:t>09/03/2026 15:34:46</a:t>
                      </a:r>
                    </a:p>
                  </a:txBody>
                  <a:tcPr/>
                </a:tc>
                <a:tc>
                  <a:txBody>
                    <a:bodyPr/>
                    <a:lstStyle/>
                    <a:p>
                      <a:r>
                        <a:rPr lang="en-US" sz="1000"/>
                        <a:t>09/03/2026 15:34:46</a:t>
                      </a:r>
                    </a:p>
                  </a:txBody>
                  <a:tcPr/>
                </a:tc>
                <a:tc>
                  <a:txBody>
                    <a:bodyPr/>
                    <a:lstStyle/>
                    <a:p>
                      <a:r>
                        <a:rPr lang="en-US" sz="1000"/>
                        <a:t>Gallery</a:t>
                      </a:r>
                    </a:p>
                  </a:txBody>
                  <a:tcPr/>
                </a:tc>
                <a:tc>
                  <a:txBody>
                    <a:bodyPr/>
                    <a:lstStyle/>
                    <a:p>
                      <a:r>
                        <a:rPr lang="en-US" sz="1000"/>
                        <a:t>164</a:t>
                      </a:r>
                    </a:p>
                  </a:txBody>
                  <a:tcPr/>
                </a:tc>
                <a:tc>
                  <a:txBody>
                    <a:bodyPr/>
                    <a:lstStyle/>
                    <a:p>
                      <a:r>
                        <a:rPr lang="en-US" sz="1000"/>
                        <a:t>17</a:t>
                      </a:r>
                    </a:p>
                  </a:txBody>
                  <a:tcPr/>
                </a:tc>
                <a:tc>
                  <a:txBody>
                    <a:bodyPr/>
                    <a:lstStyle/>
                    <a:p>
                      <a:r>
                        <a:rPr lang="en-US" sz="1000"/>
                        <a:t>0</a:t>
                      </a:r>
                    </a:p>
                  </a:txBody>
                  <a:tcPr/>
                </a:tc>
                <a:tc>
                  <a:txBody>
                    <a:bodyPr/>
                    <a:lstStyle/>
                    <a:p>
                      <a:r>
                        <a:rPr lang="en-US" sz="1000"/>
                        <a:t>793</a:t>
                      </a:r>
                    </a:p>
                  </a:txBody>
                  <a:tcPr/>
                </a:tc>
                <a:tc>
                  <a:txBody>
                    <a:bodyPr/>
                    <a:lstStyle/>
                    <a:p>
                      <a:r>
                        <a:rPr lang="en-US" sz="1000"/>
                        <a:t>27.71 %</a:t>
                      </a:r>
                    </a:p>
                  </a:txBody>
                  <a:tcPr/>
                </a:tc>
                <a:tc>
                  <a:txBody>
                    <a:bodyPr/>
                    <a:lstStyle/>
                    <a:p>
                      <a:r>
                        <a:rPr lang="en-US" sz="1000"/>
                        <a:t>3515</a:t>
                      </a:r>
                    </a:p>
                  </a:txBody>
                  <a:tcPr/>
                </a:tc>
                <a:tc>
                  <a:txBody>
                    <a:bodyPr/>
                    <a:lstStyle/>
                    <a:p>
                      <a:r>
                        <a:rPr lang="en-US" sz="1000"/>
                        <a:t>2283</a:t>
                      </a:r>
                    </a:p>
                  </a:txBody>
                  <a:tcPr/>
                </a:tc>
                <a:tc>
                  <a:txBody>
                    <a:bodyPr/>
                    <a:lstStyle/>
                    <a:p>
                      <a:r>
                        <a:rPr lang="en-US" sz="1000"/>
                        <a:t>n/a</a:t>
                      </a:r>
                    </a:p>
                  </a:txBody>
                  <a:tcPr/>
                </a:tc>
                <a:extLst>
                  <a:ext uri="{0D108BD9-81ED-4DB2-BD59-A6C34878D82A}">
                    <a16:rowId xmlns:a16="http://schemas.microsoft.com/office/drawing/2014/main" val="910118549"/>
                  </a:ext>
                </a:extLst>
              </a:tr>
              <a:tr h="370840">
                <a:tc>
                  <a:txBody>
                    <a:bodyPr/>
                    <a:lstStyle/>
                    <a:p>
                      <a:r>
                        <a:rPr lang="en-US" sz="1000"/>
                        <a:t>09/10/2026 13:04:43</a:t>
                      </a:r>
                    </a:p>
                  </a:txBody>
                  <a:tcPr/>
                </a:tc>
                <a:tc>
                  <a:txBody>
                    <a:bodyPr/>
                    <a:lstStyle/>
                    <a:p>
                      <a:r>
                        <a:rPr lang="en-US" sz="1000"/>
                        <a:t>09/10/2026 13:04:43</a:t>
                      </a:r>
                    </a:p>
                  </a:txBody>
                  <a:tcPr/>
                </a:tc>
                <a:tc>
                  <a:txBody>
                    <a:bodyPr/>
                    <a:lstStyle/>
                    <a:p>
                      <a:r>
                        <a:rPr lang="en-US" sz="1000"/>
                        <a:t>Gallery</a:t>
                      </a:r>
                    </a:p>
                  </a:txBody>
                  <a:tcPr/>
                </a:tc>
                <a:tc>
                  <a:txBody>
                    <a:bodyPr/>
                    <a:lstStyle/>
                    <a:p>
                      <a:r>
                        <a:rPr lang="en-US" sz="1000"/>
                        <a:t>149</a:t>
                      </a:r>
                    </a:p>
                  </a:txBody>
                  <a:tcPr/>
                </a:tc>
                <a:tc>
                  <a:txBody>
                    <a:bodyPr/>
                    <a:lstStyle/>
                    <a:p>
                      <a:r>
                        <a:rPr lang="en-US" sz="1000"/>
                        <a:t>1</a:t>
                      </a:r>
                    </a:p>
                  </a:txBody>
                  <a:tcPr/>
                </a:tc>
                <a:tc>
                  <a:txBody>
                    <a:bodyPr/>
                    <a:lstStyle/>
                    <a:p>
                      <a:r>
                        <a:rPr lang="en-US" sz="1000"/>
                        <a:t>0</a:t>
                      </a:r>
                    </a:p>
                  </a:txBody>
                  <a:tcPr/>
                </a:tc>
                <a:tc>
                  <a:txBody>
                    <a:bodyPr/>
                    <a:lstStyle/>
                    <a:p>
                      <a:r>
                        <a:rPr lang="en-US" sz="1000"/>
                        <a:t>2612</a:t>
                      </a:r>
                    </a:p>
                  </a:txBody>
                  <a:tcPr/>
                </a:tc>
                <a:tc>
                  <a:txBody>
                    <a:bodyPr/>
                    <a:lstStyle/>
                    <a:p>
                      <a:r>
                        <a:rPr lang="en-US" sz="1000"/>
                        <a:t>44.85 %</a:t>
                      </a:r>
                    </a:p>
                  </a:txBody>
                  <a:tcPr/>
                </a:tc>
                <a:tc>
                  <a:txBody>
                    <a:bodyPr/>
                    <a:lstStyle/>
                    <a:p>
                      <a:r>
                        <a:rPr lang="en-US" sz="1000"/>
                        <a:t>6158</a:t>
                      </a:r>
                    </a:p>
                  </a:txBody>
                  <a:tcPr/>
                </a:tc>
                <a:tc>
                  <a:txBody>
                    <a:bodyPr/>
                    <a:lstStyle/>
                    <a:p>
                      <a:r>
                        <a:rPr lang="en-US" sz="1000"/>
                        <a:t>3763</a:t>
                      </a:r>
                    </a:p>
                  </a:txBody>
                  <a:tcPr/>
                </a:tc>
                <a:tc>
                  <a:txBody>
                    <a:bodyPr/>
                    <a:lstStyle/>
                    <a:p>
                      <a:r>
                        <a:rPr lang="en-US" sz="1000"/>
                        <a:t>n/a</a:t>
                      </a:r>
                    </a:p>
                  </a:txBody>
                  <a:tcPr/>
                </a:tc>
                <a:extLst>
                  <a:ext uri="{0D108BD9-81ED-4DB2-BD59-A6C34878D82A}">
                    <a16:rowId xmlns:a16="http://schemas.microsoft.com/office/drawing/2014/main" val="3977941306"/>
                  </a:ext>
                </a:extLst>
              </a:tr>
              <a:tr h="370840">
                <a:tc>
                  <a:txBody>
                    <a:bodyPr/>
                    <a:lstStyle/>
                    <a:p>
                      <a:r>
                        <a:rPr lang="en-US" sz="1000"/>
                        <a:t>09/22/2026 14:18:16</a:t>
                      </a:r>
                    </a:p>
                  </a:txBody>
                  <a:tcPr/>
                </a:tc>
                <a:tc>
                  <a:txBody>
                    <a:bodyPr/>
                    <a:lstStyle/>
                    <a:p>
                      <a:r>
                        <a:rPr lang="en-US" sz="1000"/>
                        <a:t>09/22/2026 14:18:16</a:t>
                      </a:r>
                    </a:p>
                  </a:txBody>
                  <a:tcPr/>
                </a:tc>
                <a:tc>
                  <a:txBody>
                    <a:bodyPr/>
                    <a:lstStyle/>
                    <a:p>
                      <a:r>
                        <a:rPr lang="en-US" sz="1000"/>
                        <a:t>Image</a:t>
                      </a:r>
                    </a:p>
                  </a:txBody>
                  <a:tcPr/>
                </a:tc>
                <a:tc>
                  <a:txBody>
                    <a:bodyPr/>
                    <a:lstStyle/>
                    <a:p>
                      <a:r>
                        <a:rPr lang="en-US" sz="1000"/>
                        <a:t>120</a:t>
                      </a:r>
                    </a:p>
                  </a:txBody>
                  <a:tcPr/>
                </a:tc>
                <a:tc>
                  <a:txBody>
                    <a:bodyPr/>
                    <a:lstStyle/>
                    <a:p>
                      <a:r>
                        <a:rPr lang="en-US" sz="1000"/>
                        <a:t>3</a:t>
                      </a:r>
                    </a:p>
                  </a:txBody>
                  <a:tcPr/>
                </a:tc>
                <a:tc>
                  <a:txBody>
                    <a:bodyPr/>
                    <a:lstStyle/>
                    <a:p>
                      <a:r>
                        <a:rPr lang="en-US" sz="1000"/>
                        <a:t>4</a:t>
                      </a:r>
                    </a:p>
                  </a:txBody>
                  <a:tcPr/>
                </a:tc>
                <a:tc>
                  <a:txBody>
                    <a:bodyPr/>
                    <a:lstStyle/>
                    <a:p>
                      <a:r>
                        <a:rPr lang="en-US" sz="1000"/>
                        <a:t>370</a:t>
                      </a:r>
                    </a:p>
                  </a:txBody>
                  <a:tcPr/>
                </a:tc>
                <a:tc>
                  <a:txBody>
                    <a:bodyPr/>
                    <a:lstStyle/>
                    <a:p>
                      <a:r>
                        <a:rPr lang="en-US" sz="1000"/>
                        <a:t>11.2 %</a:t>
                      </a:r>
                    </a:p>
                  </a:txBody>
                  <a:tcPr/>
                </a:tc>
                <a:tc>
                  <a:txBody>
                    <a:bodyPr/>
                    <a:lstStyle/>
                    <a:p>
                      <a:r>
                        <a:rPr lang="en-US" sz="1000"/>
                        <a:t>4437</a:t>
                      </a:r>
                    </a:p>
                  </a:txBody>
                  <a:tcPr/>
                </a:tc>
                <a:tc>
                  <a:txBody>
                    <a:bodyPr/>
                    <a:lstStyle/>
                    <a:p>
                      <a:r>
                        <a:rPr lang="en-US" sz="1000"/>
                        <a:t>2596</a:t>
                      </a:r>
                    </a:p>
                  </a:txBody>
                  <a:tcPr/>
                </a:tc>
                <a:tc>
                  <a:txBody>
                    <a:bodyPr/>
                    <a:lstStyle/>
                    <a:p>
                      <a:r>
                        <a:rPr lang="en-US" sz="1000"/>
                        <a:t>n/a</a:t>
                      </a:r>
                    </a:p>
                  </a:txBody>
                  <a:tcPr/>
                </a:tc>
                <a:extLst>
                  <a:ext uri="{0D108BD9-81ED-4DB2-BD59-A6C34878D82A}">
                    <a16:rowId xmlns:a16="http://schemas.microsoft.com/office/drawing/2014/main" val="3232569163"/>
                  </a:ext>
                </a:extLst>
              </a:tr>
              <a:tr h="370840">
                <a:tc>
                  <a:txBody>
                    <a:bodyPr/>
                    <a:lstStyle/>
                    <a:p>
                      <a:r>
                        <a:rPr lang="en-US" sz="1000"/>
                        <a:t>09/21/2026 13:41:32</a:t>
                      </a:r>
                    </a:p>
                  </a:txBody>
                  <a:tcPr/>
                </a:tc>
                <a:tc>
                  <a:txBody>
                    <a:bodyPr/>
                    <a:lstStyle/>
                    <a:p>
                      <a:r>
                        <a:rPr lang="en-US" sz="1000"/>
                        <a:t>09/21/2026 13:41:32</a:t>
                      </a:r>
                    </a:p>
                  </a:txBody>
                  <a:tcPr/>
                </a:tc>
                <a:tc>
                  <a:txBody>
                    <a:bodyPr/>
                    <a:lstStyle/>
                    <a:p>
                      <a:r>
                        <a:rPr lang="en-US" sz="1000"/>
                        <a:t>Image</a:t>
                      </a:r>
                    </a:p>
                  </a:txBody>
                  <a:tcPr/>
                </a:tc>
                <a:tc>
                  <a:txBody>
                    <a:bodyPr/>
                    <a:lstStyle/>
                    <a:p>
                      <a:r>
                        <a:rPr lang="en-US" sz="1000"/>
                        <a:t>110</a:t>
                      </a:r>
                    </a:p>
                  </a:txBody>
                  <a:tcPr/>
                </a:tc>
                <a:tc>
                  <a:txBody>
                    <a:bodyPr/>
                    <a:lstStyle/>
                    <a:p>
                      <a:r>
                        <a:rPr lang="en-US" sz="1000"/>
                        <a:t>2</a:t>
                      </a:r>
                    </a:p>
                  </a:txBody>
                  <a:tcPr/>
                </a:tc>
                <a:tc>
                  <a:txBody>
                    <a:bodyPr/>
                    <a:lstStyle/>
                    <a:p>
                      <a:r>
                        <a:rPr lang="en-US" sz="1000"/>
                        <a:t>27</a:t>
                      </a:r>
                    </a:p>
                  </a:txBody>
                  <a:tcPr/>
                </a:tc>
                <a:tc>
                  <a:txBody>
                    <a:bodyPr/>
                    <a:lstStyle/>
                    <a:p>
                      <a:r>
                        <a:rPr lang="en-US" sz="1000"/>
                        <a:t>68</a:t>
                      </a:r>
                    </a:p>
                  </a:txBody>
                  <a:tcPr/>
                </a:tc>
                <a:tc>
                  <a:txBody>
                    <a:bodyPr/>
                    <a:lstStyle/>
                    <a:p>
                      <a:r>
                        <a:rPr lang="en-US" sz="1000"/>
                        <a:t>10.55 %</a:t>
                      </a:r>
                    </a:p>
                  </a:txBody>
                  <a:tcPr/>
                </a:tc>
                <a:tc>
                  <a:txBody>
                    <a:bodyPr/>
                    <a:lstStyle/>
                    <a:p>
                      <a:r>
                        <a:rPr lang="en-US" sz="1000"/>
                        <a:t>1962</a:t>
                      </a:r>
                    </a:p>
                  </a:txBody>
                  <a:tcPr/>
                </a:tc>
                <a:tc>
                  <a:txBody>
                    <a:bodyPr/>
                    <a:lstStyle/>
                    <a:p>
                      <a:r>
                        <a:rPr lang="en-US" sz="1000"/>
                        <a:t>1210</a:t>
                      </a:r>
                    </a:p>
                  </a:txBody>
                  <a:tcPr/>
                </a:tc>
                <a:tc>
                  <a:txBody>
                    <a:bodyPr/>
                    <a:lstStyle/>
                    <a:p>
                      <a:r>
                        <a:rPr lang="en-US" sz="1000"/>
                        <a:t>n/a</a:t>
                      </a:r>
                    </a:p>
                  </a:txBody>
                  <a:tcPr/>
                </a:tc>
                <a:extLst>
                  <a:ext uri="{0D108BD9-81ED-4DB2-BD59-A6C34878D82A}">
                    <a16:rowId xmlns:a16="http://schemas.microsoft.com/office/drawing/2014/main" val="945669905"/>
                  </a:ext>
                </a:extLst>
              </a:tr>
              <a:tr h="370840">
                <a:tc>
                  <a:txBody>
                    <a:bodyPr/>
                    <a:lstStyle/>
                    <a:p>
                      <a:r>
                        <a:rPr lang="en-US" sz="1000"/>
                        <a:t>09/11/2026 09:30:12</a:t>
                      </a:r>
                    </a:p>
                  </a:txBody>
                  <a:tcPr/>
                </a:tc>
                <a:tc>
                  <a:txBody>
                    <a:bodyPr/>
                    <a:lstStyle/>
                    <a:p>
                      <a:r>
                        <a:rPr lang="en-US" sz="1000"/>
                        <a:t>09/11/2026 09:30:12</a:t>
                      </a:r>
                    </a:p>
                  </a:txBody>
                  <a:tcPr/>
                </a:tc>
                <a:tc>
                  <a:txBody>
                    <a:bodyPr/>
                    <a:lstStyle/>
                    <a:p>
                      <a:r>
                        <a:rPr lang="en-US" sz="1000"/>
                        <a:t>Image</a:t>
                      </a:r>
                    </a:p>
                  </a:txBody>
                  <a:tcPr/>
                </a:tc>
                <a:tc>
                  <a:txBody>
                    <a:bodyPr/>
                    <a:lstStyle/>
                    <a:p>
                      <a:r>
                        <a:rPr lang="en-US" sz="1000"/>
                        <a:t>105</a:t>
                      </a:r>
                    </a:p>
                  </a:txBody>
                  <a:tcPr/>
                </a:tc>
                <a:tc>
                  <a:txBody>
                    <a:bodyPr/>
                    <a:lstStyle/>
                    <a:p>
                      <a:r>
                        <a:rPr lang="en-US" sz="1000"/>
                        <a:t>0</a:t>
                      </a:r>
                    </a:p>
                  </a:txBody>
                  <a:tcPr/>
                </a:tc>
                <a:tc>
                  <a:txBody>
                    <a:bodyPr/>
                    <a:lstStyle/>
                    <a:p>
                      <a:r>
                        <a:rPr lang="en-US" sz="1000"/>
                        <a:t>7</a:t>
                      </a:r>
                    </a:p>
                  </a:txBody>
                  <a:tcPr/>
                </a:tc>
                <a:tc>
                  <a:txBody>
                    <a:bodyPr/>
                    <a:lstStyle/>
                    <a:p>
                      <a:r>
                        <a:rPr lang="en-US" sz="1000"/>
                        <a:t>17</a:t>
                      </a:r>
                    </a:p>
                  </a:txBody>
                  <a:tcPr/>
                </a:tc>
                <a:tc>
                  <a:txBody>
                    <a:bodyPr/>
                    <a:lstStyle/>
                    <a:p>
                      <a:r>
                        <a:rPr lang="en-US" sz="1000"/>
                        <a:t>8.25 %</a:t>
                      </a:r>
                    </a:p>
                  </a:txBody>
                  <a:tcPr/>
                </a:tc>
                <a:tc>
                  <a:txBody>
                    <a:bodyPr/>
                    <a:lstStyle/>
                    <a:p>
                      <a:r>
                        <a:rPr lang="en-US" sz="1000"/>
                        <a:t>1564</a:t>
                      </a:r>
                    </a:p>
                  </a:txBody>
                  <a:tcPr/>
                </a:tc>
                <a:tc>
                  <a:txBody>
                    <a:bodyPr/>
                    <a:lstStyle/>
                    <a:p>
                      <a:r>
                        <a:rPr lang="en-US" sz="1000"/>
                        <a:t>949</a:t>
                      </a:r>
                    </a:p>
                  </a:txBody>
                  <a:tcPr/>
                </a:tc>
                <a:tc>
                  <a:txBody>
                    <a:bodyPr/>
                    <a:lstStyle/>
                    <a:p>
                      <a:r>
                        <a:rPr lang="en-US" sz="1000"/>
                        <a:t>n/a</a:t>
                      </a:r>
                    </a:p>
                  </a:txBody>
                  <a:tcPr/>
                </a:tc>
                <a:extLst>
                  <a:ext uri="{0D108BD9-81ED-4DB2-BD59-A6C34878D82A}">
                    <a16:rowId xmlns:a16="http://schemas.microsoft.com/office/drawing/2014/main" val="1514851940"/>
                  </a:ext>
                </a:extLst>
              </a:tr>
            </a:tbl>
          </a:graphicData>
        </a:graphic>
      </p:graphicFrame>
      <p:sp>
        <p:nvSpPr>
          <p:cNvPr id="4" name="Text Placeholder 3">
            <a:extLst>
              <a:ext uri="{FF2B5EF4-FFF2-40B4-BE49-F238E27FC236}">
                <a16:creationId xmlns:a16="http://schemas.microsoft.com/office/drawing/2014/main" id="{BD07249F-8953-4C4F-BBB0-A6DB65AA3752}"/>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786684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E0F9-D258-4D40-9827-E29850B4033F}"/>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BD3CCE65-E749-40CD-A10B-B4D870289B0D}"/>
              </a:ext>
            </a:extLst>
          </p:cNvPr>
          <p:cNvGraphicFramePr>
            <a:graphicFrameLocks noGrp="1"/>
          </p:cNvGraphicFramePr>
          <p:nvPr>
            <p:ph type="tbl" sz="quarter" idx="13"/>
            <p:extLst>
              <p:ext uri="{D42A27DB-BD31-4B8C-83A1-F6EECF244321}">
                <p14:modId xmlns:p14="http://schemas.microsoft.com/office/powerpoint/2010/main" val="113788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47774503"/>
                    </a:ext>
                  </a:extLst>
                </a:gridCol>
                <a:gridCol w="576072">
                  <a:extLst>
                    <a:ext uri="{9D8B030D-6E8A-4147-A177-3AD203B41FA5}">
                      <a16:colId xmlns:a16="http://schemas.microsoft.com/office/drawing/2014/main" val="1937803491"/>
                    </a:ext>
                  </a:extLst>
                </a:gridCol>
                <a:gridCol w="576072">
                  <a:extLst>
                    <a:ext uri="{9D8B030D-6E8A-4147-A177-3AD203B41FA5}">
                      <a16:colId xmlns:a16="http://schemas.microsoft.com/office/drawing/2014/main" val="3665698275"/>
                    </a:ext>
                  </a:extLst>
                </a:gridCol>
                <a:gridCol w="576072">
                  <a:extLst>
                    <a:ext uri="{9D8B030D-6E8A-4147-A177-3AD203B41FA5}">
                      <a16:colId xmlns:a16="http://schemas.microsoft.com/office/drawing/2014/main" val="917591568"/>
                    </a:ext>
                  </a:extLst>
                </a:gridCol>
                <a:gridCol w="576072">
                  <a:extLst>
                    <a:ext uri="{9D8B030D-6E8A-4147-A177-3AD203B41FA5}">
                      <a16:colId xmlns:a16="http://schemas.microsoft.com/office/drawing/2014/main" val="481285259"/>
                    </a:ext>
                  </a:extLst>
                </a:gridCol>
                <a:gridCol w="576072">
                  <a:extLst>
                    <a:ext uri="{9D8B030D-6E8A-4147-A177-3AD203B41FA5}">
                      <a16:colId xmlns:a16="http://schemas.microsoft.com/office/drawing/2014/main" val="2365381837"/>
                    </a:ext>
                  </a:extLst>
                </a:gridCol>
                <a:gridCol w="576072">
                  <a:extLst>
                    <a:ext uri="{9D8B030D-6E8A-4147-A177-3AD203B41FA5}">
                      <a16:colId xmlns:a16="http://schemas.microsoft.com/office/drawing/2014/main" val="2165948475"/>
                    </a:ext>
                  </a:extLst>
                </a:gridCol>
                <a:gridCol w="576072">
                  <a:extLst>
                    <a:ext uri="{9D8B030D-6E8A-4147-A177-3AD203B41FA5}">
                      <a16:colId xmlns:a16="http://schemas.microsoft.com/office/drawing/2014/main" val="3122303730"/>
                    </a:ext>
                  </a:extLst>
                </a:gridCol>
                <a:gridCol w="576072">
                  <a:extLst>
                    <a:ext uri="{9D8B030D-6E8A-4147-A177-3AD203B41FA5}">
                      <a16:colId xmlns:a16="http://schemas.microsoft.com/office/drawing/2014/main" val="195654761"/>
                    </a:ext>
                  </a:extLst>
                </a:gridCol>
                <a:gridCol w="576072">
                  <a:extLst>
                    <a:ext uri="{9D8B030D-6E8A-4147-A177-3AD203B41FA5}">
                      <a16:colId xmlns:a16="http://schemas.microsoft.com/office/drawing/2014/main" val="399361285"/>
                    </a:ext>
                  </a:extLst>
                </a:gridCol>
                <a:gridCol w="576072">
                  <a:extLst>
                    <a:ext uri="{9D8B030D-6E8A-4147-A177-3AD203B41FA5}">
                      <a16:colId xmlns:a16="http://schemas.microsoft.com/office/drawing/2014/main" val="40060543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701110475"/>
                  </a:ext>
                </a:extLst>
              </a:tr>
              <a:tr h="370840">
                <a:tc>
                  <a:txBody>
                    <a:bodyPr/>
                    <a:lstStyle/>
                    <a:p>
                      <a:r>
                        <a:rPr lang="en-US" sz="1000"/>
                        <a:t>phlyinsurance</a:t>
                      </a:r>
                    </a:p>
                  </a:txBody>
                  <a:tcPr/>
                </a:tc>
                <a:tc>
                  <a:txBody>
                    <a:bodyPr/>
                    <a:lstStyle/>
                    <a:p>
                      <a:r>
                        <a:rPr lang="en-US" sz="1000"/>
                        <a:t>5046</a:t>
                      </a:r>
                    </a:p>
                  </a:txBody>
                  <a:tcPr/>
                </a:tc>
                <a:tc>
                  <a:txBody>
                    <a:bodyPr/>
                    <a:lstStyle/>
                    <a:p>
                      <a:r>
                        <a:rPr lang="en-US" sz="1000"/>
                        <a:t>23</a:t>
                      </a:r>
                    </a:p>
                  </a:txBody>
                  <a:tcPr/>
                </a:tc>
                <a:tc>
                  <a:txBody>
                    <a:bodyPr/>
                    <a:lstStyle/>
                    <a:p>
                      <a:r>
                        <a:rPr lang="en-US" sz="1000"/>
                        <a:t>9</a:t>
                      </a:r>
                    </a:p>
                  </a:txBody>
                  <a:tcPr/>
                </a:tc>
                <a:tc>
                  <a:txBody>
                    <a:bodyPr/>
                    <a:lstStyle/>
                    <a:p>
                      <a:r>
                        <a:rPr lang="en-US" sz="1000"/>
                        <a:t>10</a:t>
                      </a:r>
                    </a:p>
                  </a:txBody>
                  <a:tcPr/>
                </a:tc>
                <a:tc>
                  <a:txBody>
                    <a:bodyPr/>
                    <a:lstStyle/>
                    <a:p>
                      <a:r>
                        <a:rPr lang="en-US" sz="1000"/>
                        <a:t>0</a:t>
                      </a:r>
                    </a:p>
                  </a:txBody>
                  <a:tcPr/>
                </a:tc>
                <a:tc>
                  <a:txBody>
                    <a:bodyPr/>
                    <a:lstStyle/>
                    <a:p>
                      <a:r>
                        <a:rPr lang="en-US" sz="1000"/>
                        <a:t>2</a:t>
                      </a:r>
                    </a:p>
                  </a:txBody>
                  <a:tcPr/>
                </a:tc>
                <a:tc>
                  <a:txBody>
                    <a:bodyPr/>
                    <a:lstStyle/>
                    <a:p>
                      <a:r>
                        <a:rPr lang="en-US" sz="1000"/>
                        <a:t>21</a:t>
                      </a:r>
                    </a:p>
                  </a:txBody>
                  <a:tcPr/>
                </a:tc>
                <a:tc>
                  <a:txBody>
                    <a:bodyPr/>
                    <a:lstStyle/>
                    <a:p>
                      <a:r>
                        <a:rPr lang="en-US" sz="1000"/>
                        <a:t>733</a:t>
                      </a:r>
                    </a:p>
                  </a:txBody>
                  <a:tcPr/>
                </a:tc>
                <a:tc>
                  <a:txBody>
                    <a:bodyPr/>
                    <a:lstStyle/>
                    <a:p>
                      <a:r>
                        <a:rPr lang="en-US" sz="1000"/>
                        <a:t>15</a:t>
                      </a:r>
                    </a:p>
                  </a:txBody>
                  <a:tcPr/>
                </a:tc>
                <a:tc>
                  <a:txBody>
                    <a:bodyPr/>
                    <a:lstStyle/>
                    <a:p>
                      <a:r>
                        <a:rPr lang="en-US" sz="1000"/>
                        <a:t>0.7076 %</a:t>
                      </a:r>
                    </a:p>
                  </a:txBody>
                  <a:tcPr/>
                </a:tc>
                <a:extLst>
                  <a:ext uri="{0D108BD9-81ED-4DB2-BD59-A6C34878D82A}">
                    <a16:rowId xmlns:a16="http://schemas.microsoft.com/office/drawing/2014/main" val="1228658615"/>
                  </a:ext>
                </a:extLst>
              </a:tr>
            </a:tbl>
          </a:graphicData>
        </a:graphic>
      </p:graphicFrame>
      <p:sp>
        <p:nvSpPr>
          <p:cNvPr id="4" name="Text Placeholder 3">
            <a:extLst>
              <a:ext uri="{FF2B5EF4-FFF2-40B4-BE49-F238E27FC236}">
                <a16:creationId xmlns:a16="http://schemas.microsoft.com/office/drawing/2014/main" id="{07B74FBA-DE35-46D2-B894-AA8A23474A5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670725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5B9C7-E2CF-4EAA-8595-34F12C21F71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9A6893E4-4450-40D7-81BF-D04F790DB893}"/>
              </a:ext>
            </a:extLst>
          </p:cNvPr>
          <p:cNvGraphicFramePr>
            <a:graphicFrameLocks noGrp="1"/>
          </p:cNvGraphicFramePr>
          <p:nvPr>
            <p:ph type="chart" sz="quarter" idx="13"/>
            <p:extLst>
              <p:ext uri="{D42A27DB-BD31-4B8C-83A1-F6EECF244321}">
                <p14:modId xmlns:p14="http://schemas.microsoft.com/office/powerpoint/2010/main" val="3916952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AF32A9-09DA-4DED-BEC8-DFB5C4176AE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D1F46E9-FE37-4630-BA57-82BCB6C0F4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9827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1380E-1F04-4439-BB5A-ACAA4DE7CFE6}"/>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BB7D08D-8D61-472B-B7BD-3A66ED4B370D}"/>
              </a:ext>
            </a:extLst>
          </p:cNvPr>
          <p:cNvGraphicFramePr>
            <a:graphicFrameLocks noGrp="1"/>
          </p:cNvGraphicFramePr>
          <p:nvPr>
            <p:ph type="chart" sz="quarter" idx="13"/>
            <p:extLst>
              <p:ext uri="{D42A27DB-BD31-4B8C-83A1-F6EECF244321}">
                <p14:modId xmlns:p14="http://schemas.microsoft.com/office/powerpoint/2010/main" val="237755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DD206-7D09-4D23-A0D2-56DAC3470B7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86126AF-71CA-4D1D-9E98-A1B07612D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3451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B963D-82EB-4920-A89E-7277C67F4E79}"/>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DE1BFAA9-1321-4063-AC6B-97029468F20F}"/>
              </a:ext>
            </a:extLst>
          </p:cNvPr>
          <p:cNvGraphicFramePr>
            <a:graphicFrameLocks noGrp="1"/>
          </p:cNvGraphicFramePr>
          <p:nvPr>
            <p:ph type="chart" sz="quarter" idx="13"/>
            <p:extLst>
              <p:ext uri="{D42A27DB-BD31-4B8C-83A1-F6EECF244321}">
                <p14:modId xmlns:p14="http://schemas.microsoft.com/office/powerpoint/2010/main" val="413600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3F1382-E22E-4702-8F70-249A3269DF6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520F236-069D-40DC-8EC4-7C29FCB71F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602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4E169-8B96-4159-87CF-5FBEB4F46CCF}"/>
              </a:ext>
            </a:extLst>
          </p:cNvPr>
          <p:cNvSpPr>
            <a:spLocks noGrp="1"/>
          </p:cNvSpPr>
          <p:nvPr>
            <p:ph type="title"/>
          </p:nvPr>
        </p:nvSpPr>
        <p:spPr/>
        <p:txBody>
          <a:bodyPr/>
          <a:lstStyle/>
          <a:p>
            <a:r>
              <a:rPr lang="en-US"/>
              <a:t>Instagram Instagram Content Views by Post Type | Philadelphia Insurance</a:t>
            </a:r>
          </a:p>
        </p:txBody>
      </p:sp>
      <p:graphicFrame>
        <p:nvGraphicFramePr>
          <p:cNvPr id="6" name="Chart Placeholder 5">
            <a:extLst>
              <a:ext uri="{FF2B5EF4-FFF2-40B4-BE49-F238E27FC236}">
                <a16:creationId xmlns:a16="http://schemas.microsoft.com/office/drawing/2014/main" id="{F85780DC-FC20-49F8-9453-ABD4CA3EE971}"/>
              </a:ext>
            </a:extLst>
          </p:cNvPr>
          <p:cNvGraphicFramePr>
            <a:graphicFrameLocks noGrp="1"/>
          </p:cNvGraphicFramePr>
          <p:nvPr>
            <p:ph type="chart" sz="quarter" idx="13"/>
            <p:extLst>
              <p:ext uri="{D42A27DB-BD31-4B8C-83A1-F6EECF244321}">
                <p14:modId xmlns:p14="http://schemas.microsoft.com/office/powerpoint/2010/main" val="2824567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8D0AB6-3DE9-4D91-AC99-137E0A50E10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F81ED2E-CB62-402A-BEFA-D7419B11E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6968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365BC-C5F6-4B07-AB6E-F932FA3A35DA}"/>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EE416788-E33A-43C8-AF9A-3EAE252D224F}"/>
              </a:ext>
            </a:extLst>
          </p:cNvPr>
          <p:cNvGraphicFramePr>
            <a:graphicFrameLocks noGrp="1"/>
          </p:cNvGraphicFramePr>
          <p:nvPr>
            <p:ph type="tbl" sz="quarter" idx="13"/>
            <p:extLst>
              <p:ext uri="{D42A27DB-BD31-4B8C-83A1-F6EECF244321}">
                <p14:modId xmlns:p14="http://schemas.microsoft.com/office/powerpoint/2010/main" val="1316944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72185656"/>
                    </a:ext>
                  </a:extLst>
                </a:gridCol>
                <a:gridCol w="822960">
                  <a:extLst>
                    <a:ext uri="{9D8B030D-6E8A-4147-A177-3AD203B41FA5}">
                      <a16:colId xmlns:a16="http://schemas.microsoft.com/office/drawing/2014/main" val="1780401855"/>
                    </a:ext>
                  </a:extLst>
                </a:gridCol>
                <a:gridCol w="411480">
                  <a:extLst>
                    <a:ext uri="{9D8B030D-6E8A-4147-A177-3AD203B41FA5}">
                      <a16:colId xmlns:a16="http://schemas.microsoft.com/office/drawing/2014/main" val="3262536548"/>
                    </a:ext>
                  </a:extLst>
                </a:gridCol>
                <a:gridCol w="411480">
                  <a:extLst>
                    <a:ext uri="{9D8B030D-6E8A-4147-A177-3AD203B41FA5}">
                      <a16:colId xmlns:a16="http://schemas.microsoft.com/office/drawing/2014/main" val="4055850832"/>
                    </a:ext>
                  </a:extLst>
                </a:gridCol>
                <a:gridCol w="411480">
                  <a:extLst>
                    <a:ext uri="{9D8B030D-6E8A-4147-A177-3AD203B41FA5}">
                      <a16:colId xmlns:a16="http://schemas.microsoft.com/office/drawing/2014/main" val="1214203178"/>
                    </a:ext>
                  </a:extLst>
                </a:gridCol>
                <a:gridCol w="411480">
                  <a:extLst>
                    <a:ext uri="{9D8B030D-6E8A-4147-A177-3AD203B41FA5}">
                      <a16:colId xmlns:a16="http://schemas.microsoft.com/office/drawing/2014/main" val="2667039361"/>
                    </a:ext>
                  </a:extLst>
                </a:gridCol>
                <a:gridCol w="411480">
                  <a:extLst>
                    <a:ext uri="{9D8B030D-6E8A-4147-A177-3AD203B41FA5}">
                      <a16:colId xmlns:a16="http://schemas.microsoft.com/office/drawing/2014/main" val="1418904872"/>
                    </a:ext>
                  </a:extLst>
                </a:gridCol>
                <a:gridCol w="411480">
                  <a:extLst>
                    <a:ext uri="{9D8B030D-6E8A-4147-A177-3AD203B41FA5}">
                      <a16:colId xmlns:a16="http://schemas.microsoft.com/office/drawing/2014/main" val="1433232062"/>
                    </a:ext>
                  </a:extLst>
                </a:gridCol>
                <a:gridCol w="411480">
                  <a:extLst>
                    <a:ext uri="{9D8B030D-6E8A-4147-A177-3AD203B41FA5}">
                      <a16:colId xmlns:a16="http://schemas.microsoft.com/office/drawing/2014/main" val="3916453977"/>
                    </a:ext>
                  </a:extLst>
                </a:gridCol>
                <a:gridCol w="411480">
                  <a:extLst>
                    <a:ext uri="{9D8B030D-6E8A-4147-A177-3AD203B41FA5}">
                      <a16:colId xmlns:a16="http://schemas.microsoft.com/office/drawing/2014/main" val="1828667563"/>
                    </a:ext>
                  </a:extLst>
                </a:gridCol>
                <a:gridCol w="411480">
                  <a:extLst>
                    <a:ext uri="{9D8B030D-6E8A-4147-A177-3AD203B41FA5}">
                      <a16:colId xmlns:a16="http://schemas.microsoft.com/office/drawing/2014/main" val="110831386"/>
                    </a:ext>
                  </a:extLst>
                </a:gridCol>
                <a:gridCol w="411480">
                  <a:extLst>
                    <a:ext uri="{9D8B030D-6E8A-4147-A177-3AD203B41FA5}">
                      <a16:colId xmlns:a16="http://schemas.microsoft.com/office/drawing/2014/main" val="1884882591"/>
                    </a:ext>
                  </a:extLst>
                </a:gridCol>
                <a:gridCol w="411480">
                  <a:extLst>
                    <a:ext uri="{9D8B030D-6E8A-4147-A177-3AD203B41FA5}">
                      <a16:colId xmlns:a16="http://schemas.microsoft.com/office/drawing/2014/main" val="1754491950"/>
                    </a:ext>
                  </a:extLst>
                </a:gridCol>
                <a:gridCol w="411480">
                  <a:extLst>
                    <a:ext uri="{9D8B030D-6E8A-4147-A177-3AD203B41FA5}">
                      <a16:colId xmlns:a16="http://schemas.microsoft.com/office/drawing/2014/main" val="191810947"/>
                    </a:ext>
                  </a:extLst>
                </a:gridCol>
                <a:gridCol w="411480">
                  <a:extLst>
                    <a:ext uri="{9D8B030D-6E8A-4147-A177-3AD203B41FA5}">
                      <a16:colId xmlns:a16="http://schemas.microsoft.com/office/drawing/2014/main" val="1995631266"/>
                    </a:ext>
                  </a:extLst>
                </a:gridCol>
                <a:gridCol w="411480">
                  <a:extLst>
                    <a:ext uri="{9D8B030D-6E8A-4147-A177-3AD203B41FA5}">
                      <a16:colId xmlns:a16="http://schemas.microsoft.com/office/drawing/2014/main" val="166102444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475141309"/>
                  </a:ext>
                </a:extLst>
              </a:tr>
              <a:tr h="370840">
                <a:tc>
                  <a:txBody>
                    <a:bodyPr/>
                    <a:lstStyle/>
                    <a:p>
                      <a:r>
                        <a:rPr lang="en-US" sz="1000"/>
                        <a:t>09/10/2026 14:24:24</a:t>
                      </a:r>
                    </a:p>
                  </a:txBody>
                  <a:tcPr/>
                </a:tc>
                <a:tc>
                  <a:txBody>
                    <a:bodyPr/>
                    <a:lstStyle/>
                    <a:p>
                      <a:r>
                        <a:rPr lang="en-US" sz="1000"/>
                        <a:t>09/10/2026 14:24:24</a:t>
                      </a:r>
                    </a:p>
                  </a:txBody>
                  <a:tcPr/>
                </a:tc>
                <a:tc>
                  <a:txBody>
                    <a:bodyPr/>
                    <a:lstStyle/>
                    <a:p>
                      <a:r>
                        <a:rPr lang="en-US" sz="1000"/>
                        <a:t>Carousel</a:t>
                      </a:r>
                    </a:p>
                  </a:txBody>
                  <a:tcPr/>
                </a:tc>
                <a:tc>
                  <a:txBody>
                    <a:bodyPr/>
                    <a:lstStyle/>
                    <a:p>
                      <a:r>
                        <a:rPr lang="en-US" sz="1000"/>
                        <a:t>2568</a:t>
                      </a:r>
                    </a:p>
                  </a:txBody>
                  <a:tcPr/>
                </a:tc>
                <a:tc>
                  <a:txBody>
                    <a:bodyPr/>
                    <a:lstStyle/>
                    <a:p>
                      <a:r>
                        <a:rPr lang="en-US" sz="1000"/>
                        <a:t>103</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109</a:t>
                      </a:r>
                    </a:p>
                  </a:txBody>
                  <a:tcPr/>
                </a:tc>
                <a:tc>
                  <a:txBody>
                    <a:bodyPr/>
                    <a:lstStyle/>
                    <a:p>
                      <a:r>
                        <a:rPr lang="en-US" sz="1000"/>
                        <a:t>4.24 %</a:t>
                      </a:r>
                    </a:p>
                  </a:txBody>
                  <a:tcPr/>
                </a:tc>
                <a:tc>
                  <a:txBody>
                    <a:bodyPr/>
                    <a:lstStyle/>
                    <a:p>
                      <a:r>
                        <a:rPr lang="en-US" sz="1000"/>
                        <a:t>951</a:t>
                      </a:r>
                    </a:p>
                  </a:txBody>
                  <a:tcPr/>
                </a:tc>
                <a:tc>
                  <a:txBody>
                    <a:bodyPr/>
                    <a:lstStyle/>
                    <a:p>
                      <a:r>
                        <a:rPr lang="en-US" sz="1000"/>
                        <a:t>n/a</a:t>
                      </a:r>
                    </a:p>
                  </a:txBody>
                  <a:tcPr/>
                </a:tc>
                <a:tc>
                  <a:txBody>
                    <a:bodyPr/>
                    <a:lstStyle/>
                    <a:p>
                      <a:r>
                        <a:rPr lang="en-US" sz="1000"/>
                        <a:t>8</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extLst>
                  <a:ext uri="{0D108BD9-81ED-4DB2-BD59-A6C34878D82A}">
                    <a16:rowId xmlns:a16="http://schemas.microsoft.com/office/drawing/2014/main" val="4176189540"/>
                  </a:ext>
                </a:extLst>
              </a:tr>
              <a:tr h="370840">
                <a:tc>
                  <a:txBody>
                    <a:bodyPr/>
                    <a:lstStyle/>
                    <a:p>
                      <a:r>
                        <a:rPr lang="en-US" sz="1000"/>
                        <a:t>09/03/2026 15:19:21</a:t>
                      </a:r>
                    </a:p>
                  </a:txBody>
                  <a:tcPr/>
                </a:tc>
                <a:tc>
                  <a:txBody>
                    <a:bodyPr/>
                    <a:lstStyle/>
                    <a:p>
                      <a:r>
                        <a:rPr lang="en-US" sz="1000"/>
                        <a:t>09/03/2026 15:19:21</a:t>
                      </a:r>
                    </a:p>
                  </a:txBody>
                  <a:tcPr/>
                </a:tc>
                <a:tc>
                  <a:txBody>
                    <a:bodyPr/>
                    <a:lstStyle/>
                    <a:p>
                      <a:r>
                        <a:rPr lang="en-US" sz="1000"/>
                        <a:t>Carousel</a:t>
                      </a:r>
                    </a:p>
                  </a:txBody>
                  <a:tcPr/>
                </a:tc>
                <a:tc>
                  <a:txBody>
                    <a:bodyPr/>
                    <a:lstStyle/>
                    <a:p>
                      <a:r>
                        <a:rPr lang="en-US" sz="1000"/>
                        <a:t>1581</a:t>
                      </a:r>
                    </a:p>
                  </a:txBody>
                  <a:tcPr/>
                </a:tc>
                <a:tc>
                  <a:txBody>
                    <a:bodyPr/>
                    <a:lstStyle/>
                    <a:p>
                      <a:r>
                        <a:rPr lang="en-US" sz="1000"/>
                        <a:t>88</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94</a:t>
                      </a:r>
                    </a:p>
                  </a:txBody>
                  <a:tcPr/>
                </a:tc>
                <a:tc>
                  <a:txBody>
                    <a:bodyPr/>
                    <a:lstStyle/>
                    <a:p>
                      <a:r>
                        <a:rPr lang="en-US" sz="1000"/>
                        <a:t>5.95 %</a:t>
                      </a:r>
                    </a:p>
                  </a:txBody>
                  <a:tcPr/>
                </a:tc>
                <a:tc>
                  <a:txBody>
                    <a:bodyPr/>
                    <a:lstStyle/>
                    <a:p>
                      <a:r>
                        <a:rPr lang="en-US" sz="1000"/>
                        <a:t>568</a:t>
                      </a:r>
                    </a:p>
                  </a:txBody>
                  <a:tcPr/>
                </a:tc>
                <a:tc>
                  <a:txBody>
                    <a:bodyPr/>
                    <a:lstStyle/>
                    <a:p>
                      <a:r>
                        <a:rPr lang="en-US" sz="1000"/>
                        <a:t>n/a</a:t>
                      </a:r>
                    </a:p>
                  </a:txBody>
                  <a:tcPr/>
                </a:tc>
                <a:tc>
                  <a:txBody>
                    <a:bodyPr/>
                    <a:lstStyle/>
                    <a:p>
                      <a:r>
                        <a:rPr lang="en-US" sz="1000"/>
                        <a:t>10</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extLst>
                  <a:ext uri="{0D108BD9-81ED-4DB2-BD59-A6C34878D82A}">
                    <a16:rowId xmlns:a16="http://schemas.microsoft.com/office/drawing/2014/main" val="611540161"/>
                  </a:ext>
                </a:extLst>
              </a:tr>
              <a:tr h="370840">
                <a:tc>
                  <a:txBody>
                    <a:bodyPr/>
                    <a:lstStyle/>
                    <a:p>
                      <a:r>
                        <a:rPr lang="en-US" sz="1000"/>
                        <a:t>09/08/2026 14:42:22</a:t>
                      </a:r>
                    </a:p>
                  </a:txBody>
                  <a:tcPr/>
                </a:tc>
                <a:tc>
                  <a:txBody>
                    <a:bodyPr/>
                    <a:lstStyle/>
                    <a:p>
                      <a:r>
                        <a:rPr lang="en-US" sz="1000"/>
                        <a:t>09/08/2026 14:42:22</a:t>
                      </a:r>
                    </a:p>
                  </a:txBody>
                  <a:tcPr/>
                </a:tc>
                <a:tc>
                  <a:txBody>
                    <a:bodyPr/>
                    <a:lstStyle/>
                    <a:p>
                      <a:r>
                        <a:rPr lang="en-US" sz="1000"/>
                        <a:t>Carousel</a:t>
                      </a:r>
                    </a:p>
                  </a:txBody>
                  <a:tcPr/>
                </a:tc>
                <a:tc>
                  <a:txBody>
                    <a:bodyPr/>
                    <a:lstStyle/>
                    <a:p>
                      <a:r>
                        <a:rPr lang="en-US" sz="1000"/>
                        <a:t>1867</a:t>
                      </a:r>
                    </a:p>
                  </a:txBody>
                  <a:tcPr/>
                </a:tc>
                <a:tc>
                  <a:txBody>
                    <a:bodyPr/>
                    <a:lstStyle/>
                    <a:p>
                      <a:r>
                        <a:rPr lang="en-US" sz="1000"/>
                        <a:t>60</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71</a:t>
                      </a:r>
                    </a:p>
                  </a:txBody>
                  <a:tcPr/>
                </a:tc>
                <a:tc>
                  <a:txBody>
                    <a:bodyPr/>
                    <a:lstStyle/>
                    <a:p>
                      <a:r>
                        <a:rPr lang="en-US" sz="1000"/>
                        <a:t>3.8 %</a:t>
                      </a:r>
                    </a:p>
                  </a:txBody>
                  <a:tcPr/>
                </a:tc>
                <a:tc>
                  <a:txBody>
                    <a:bodyPr/>
                    <a:lstStyle/>
                    <a:p>
                      <a:r>
                        <a:rPr lang="en-US" sz="1000"/>
                        <a:t>727</a:t>
                      </a:r>
                    </a:p>
                  </a:txBody>
                  <a:tcPr/>
                </a:tc>
                <a:tc>
                  <a:txBody>
                    <a:bodyPr/>
                    <a:lstStyle/>
                    <a:p>
                      <a:r>
                        <a:rPr lang="en-US" sz="1000"/>
                        <a:t>n/a</a:t>
                      </a:r>
                    </a:p>
                  </a:txBody>
                  <a:tcPr/>
                </a:tc>
                <a:tc>
                  <a:txBody>
                    <a:bodyPr/>
                    <a:lstStyle/>
                    <a:p>
                      <a:r>
                        <a:rPr lang="en-US" sz="1000"/>
                        <a:t>8</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extLst>
                  <a:ext uri="{0D108BD9-81ED-4DB2-BD59-A6C34878D82A}">
                    <a16:rowId xmlns:a16="http://schemas.microsoft.com/office/drawing/2014/main" val="1676725187"/>
                  </a:ext>
                </a:extLst>
              </a:tr>
              <a:tr h="370840">
                <a:tc>
                  <a:txBody>
                    <a:bodyPr/>
                    <a:lstStyle/>
                    <a:p>
                      <a:r>
                        <a:rPr lang="en-US" sz="1000"/>
                        <a:t>09/15/2026 13:53:48</a:t>
                      </a:r>
                    </a:p>
                  </a:txBody>
                  <a:tcPr/>
                </a:tc>
                <a:tc>
                  <a:txBody>
                    <a:bodyPr/>
                    <a:lstStyle/>
                    <a:p>
                      <a:r>
                        <a:rPr lang="en-US" sz="1000"/>
                        <a:t>09/15/2026 13:53:48</a:t>
                      </a:r>
                    </a:p>
                  </a:txBody>
                  <a:tcPr/>
                </a:tc>
                <a:tc>
                  <a:txBody>
                    <a:bodyPr/>
                    <a:lstStyle/>
                    <a:p>
                      <a:r>
                        <a:rPr lang="en-US" sz="1000"/>
                        <a:t>Carousel</a:t>
                      </a:r>
                    </a:p>
                  </a:txBody>
                  <a:tcPr/>
                </a:tc>
                <a:tc>
                  <a:txBody>
                    <a:bodyPr/>
                    <a:lstStyle/>
                    <a:p>
                      <a:r>
                        <a:rPr lang="en-US" sz="1000"/>
                        <a:t>1514</a:t>
                      </a:r>
                    </a:p>
                  </a:txBody>
                  <a:tcPr/>
                </a:tc>
                <a:tc>
                  <a:txBody>
                    <a:bodyPr/>
                    <a:lstStyle/>
                    <a:p>
                      <a:r>
                        <a:rPr lang="en-US" sz="1000"/>
                        <a:t>57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59</a:t>
                      </a:r>
                    </a:p>
                  </a:txBody>
                  <a:tcPr/>
                </a:tc>
                <a:tc>
                  <a:txBody>
                    <a:bodyPr/>
                    <a:lstStyle/>
                    <a:p>
                      <a:r>
                        <a:rPr lang="en-US" sz="1000"/>
                        <a:t>3.9 %</a:t>
                      </a:r>
                    </a:p>
                  </a:txBody>
                  <a:tcPr/>
                </a:tc>
                <a:tc>
                  <a:txBody>
                    <a:bodyPr/>
                    <a:lstStyle/>
                    <a:p>
                      <a:r>
                        <a:rPr lang="en-US" sz="1000"/>
                        <a:t>483</a:t>
                      </a:r>
                    </a:p>
                  </a:txBody>
                  <a:tcPr/>
                </a:tc>
                <a:tc>
                  <a:txBody>
                    <a:bodyPr/>
                    <a:lstStyle/>
                    <a:p>
                      <a:r>
                        <a:rPr lang="en-US" sz="1000"/>
                        <a:t>n/a</a:t>
                      </a:r>
                    </a:p>
                  </a:txBody>
                  <a:tcPr/>
                </a:tc>
                <a:tc>
                  <a:txBody>
                    <a:bodyPr/>
                    <a:lstStyle/>
                    <a:p>
                      <a:r>
                        <a:rPr lang="en-US" sz="1000"/>
                        <a:t>3</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084743566"/>
                  </a:ext>
                </a:extLst>
              </a:tr>
              <a:tr h="370840">
                <a:tc>
                  <a:txBody>
                    <a:bodyPr/>
                    <a:lstStyle/>
                    <a:p>
                      <a:r>
                        <a:rPr lang="en-US" sz="1000"/>
                        <a:t>09/22/2026 14:39:49</a:t>
                      </a:r>
                    </a:p>
                  </a:txBody>
                  <a:tcPr/>
                </a:tc>
                <a:tc>
                  <a:txBody>
                    <a:bodyPr/>
                    <a:lstStyle/>
                    <a:p>
                      <a:r>
                        <a:rPr lang="en-US" sz="1000"/>
                        <a:t>09/22/2026 14:39:49</a:t>
                      </a:r>
                    </a:p>
                  </a:txBody>
                  <a:tcPr/>
                </a:tc>
                <a:tc>
                  <a:txBody>
                    <a:bodyPr/>
                    <a:lstStyle/>
                    <a:p>
                      <a:r>
                        <a:rPr lang="en-US" sz="1000"/>
                        <a:t>Image</a:t>
                      </a:r>
                    </a:p>
                  </a:txBody>
                  <a:tcPr/>
                </a:tc>
                <a:tc>
                  <a:txBody>
                    <a:bodyPr/>
                    <a:lstStyle/>
                    <a:p>
                      <a:r>
                        <a:rPr lang="en-US" sz="1000"/>
                        <a:t>1271</a:t>
                      </a:r>
                    </a:p>
                  </a:txBody>
                  <a:tcPr/>
                </a:tc>
                <a:tc>
                  <a:txBody>
                    <a:bodyPr/>
                    <a:lstStyle/>
                    <a:p>
                      <a:r>
                        <a:rPr lang="en-US" sz="1000"/>
                        <a:t>47</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52</a:t>
                      </a:r>
                    </a:p>
                  </a:txBody>
                  <a:tcPr/>
                </a:tc>
                <a:tc>
                  <a:txBody>
                    <a:bodyPr/>
                    <a:lstStyle/>
                    <a:p>
                      <a:r>
                        <a:rPr lang="en-US" sz="1000"/>
                        <a:t>4.09 %</a:t>
                      </a:r>
                    </a:p>
                  </a:txBody>
                  <a:tcPr/>
                </a:tc>
                <a:tc>
                  <a:txBody>
                    <a:bodyPr/>
                    <a:lstStyle/>
                    <a:p>
                      <a:r>
                        <a:rPr lang="en-US" sz="1000"/>
                        <a:t>619</a:t>
                      </a:r>
                    </a:p>
                  </a:txBody>
                  <a:tcPr/>
                </a:tc>
                <a:tc>
                  <a:txBody>
                    <a:bodyPr/>
                    <a:lstStyle/>
                    <a:p>
                      <a:r>
                        <a:rPr lang="en-US" sz="1000"/>
                        <a:t>n/a</a:t>
                      </a:r>
                    </a:p>
                  </a:txBody>
                  <a:tcPr/>
                </a:tc>
                <a:tc>
                  <a:txBody>
                    <a:bodyPr/>
                    <a:lstStyle/>
                    <a:p>
                      <a:r>
                        <a:rPr lang="en-US" sz="1000"/>
                        <a:t>5</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322106738"/>
                  </a:ext>
                </a:extLst>
              </a:tr>
            </a:tbl>
          </a:graphicData>
        </a:graphic>
      </p:graphicFrame>
      <p:sp>
        <p:nvSpPr>
          <p:cNvPr id="4" name="Text Placeholder 3">
            <a:extLst>
              <a:ext uri="{FF2B5EF4-FFF2-40B4-BE49-F238E27FC236}">
                <a16:creationId xmlns:a16="http://schemas.microsoft.com/office/drawing/2014/main" id="{1DE1296E-B2EF-433E-9DB8-178DF75423E2}"/>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857411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48BC-D962-4D89-8758-60BDE00BB6A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75A2960E-8AFD-45CA-91CB-5AEDA8D221AA}"/>
              </a:ext>
            </a:extLst>
          </p:cNvPr>
          <p:cNvGraphicFramePr>
            <a:graphicFrameLocks noGrp="1"/>
          </p:cNvGraphicFramePr>
          <p:nvPr>
            <p:ph type="tbl" sz="quarter" idx="13"/>
            <p:extLst>
              <p:ext uri="{D42A27DB-BD31-4B8C-83A1-F6EECF244321}">
                <p14:modId xmlns:p14="http://schemas.microsoft.com/office/powerpoint/2010/main" val="62222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35737264"/>
                    </a:ext>
                  </a:extLst>
                </a:gridCol>
                <a:gridCol w="905256">
                  <a:extLst>
                    <a:ext uri="{9D8B030D-6E8A-4147-A177-3AD203B41FA5}">
                      <a16:colId xmlns:a16="http://schemas.microsoft.com/office/drawing/2014/main" val="863117258"/>
                    </a:ext>
                  </a:extLst>
                </a:gridCol>
                <a:gridCol w="411480">
                  <a:extLst>
                    <a:ext uri="{9D8B030D-6E8A-4147-A177-3AD203B41FA5}">
                      <a16:colId xmlns:a16="http://schemas.microsoft.com/office/drawing/2014/main" val="1061523380"/>
                    </a:ext>
                  </a:extLst>
                </a:gridCol>
                <a:gridCol w="905256">
                  <a:extLst>
                    <a:ext uri="{9D8B030D-6E8A-4147-A177-3AD203B41FA5}">
                      <a16:colId xmlns:a16="http://schemas.microsoft.com/office/drawing/2014/main" val="3725259515"/>
                    </a:ext>
                  </a:extLst>
                </a:gridCol>
                <a:gridCol w="905256">
                  <a:extLst>
                    <a:ext uri="{9D8B030D-6E8A-4147-A177-3AD203B41FA5}">
                      <a16:colId xmlns:a16="http://schemas.microsoft.com/office/drawing/2014/main" val="1689063610"/>
                    </a:ext>
                  </a:extLst>
                </a:gridCol>
                <a:gridCol w="905256">
                  <a:extLst>
                    <a:ext uri="{9D8B030D-6E8A-4147-A177-3AD203B41FA5}">
                      <a16:colId xmlns:a16="http://schemas.microsoft.com/office/drawing/2014/main" val="2937606172"/>
                    </a:ext>
                  </a:extLst>
                </a:gridCol>
                <a:gridCol w="905256">
                  <a:extLst>
                    <a:ext uri="{9D8B030D-6E8A-4147-A177-3AD203B41FA5}">
                      <a16:colId xmlns:a16="http://schemas.microsoft.com/office/drawing/2014/main" val="3745037992"/>
                    </a:ext>
                  </a:extLst>
                </a:gridCol>
                <a:gridCol w="905256">
                  <a:extLst>
                    <a:ext uri="{9D8B030D-6E8A-4147-A177-3AD203B41FA5}">
                      <a16:colId xmlns:a16="http://schemas.microsoft.com/office/drawing/2014/main" val="3493252686"/>
                    </a:ext>
                  </a:extLst>
                </a:gridCol>
                <a:gridCol w="905256">
                  <a:extLst>
                    <a:ext uri="{9D8B030D-6E8A-4147-A177-3AD203B41FA5}">
                      <a16:colId xmlns:a16="http://schemas.microsoft.com/office/drawing/2014/main" val="362120748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484572681"/>
                  </a:ext>
                </a:extLst>
              </a:tr>
              <a:tr h="370840">
                <a:tc>
                  <a:txBody>
                    <a:bodyPr/>
                    <a:lstStyle/>
                    <a:p>
                      <a:r>
                        <a:rPr lang="en-US" sz="1000"/>
                        <a:t>21</a:t>
                      </a:r>
                    </a:p>
                  </a:txBody>
                  <a:tcPr/>
                </a:tc>
                <a:tc>
                  <a:txBody>
                    <a:bodyPr/>
                    <a:lstStyle/>
                    <a:p>
                      <a:r>
                        <a:rPr lang="en-US" sz="1000"/>
                        <a:t>0.6381 %</a:t>
                      </a:r>
                    </a:p>
                  </a:txBody>
                  <a:tcPr/>
                </a:tc>
                <a:tc>
                  <a:txBody>
                    <a:bodyPr/>
                    <a:lstStyle/>
                    <a:p>
                      <a:r>
                        <a:rPr lang="en-US" sz="1000"/>
                        <a:t>0.00</a:t>
                      </a:r>
                    </a:p>
                  </a:txBody>
                  <a:tcPr/>
                </a:tc>
                <a:tc>
                  <a:txBody>
                    <a:bodyPr/>
                    <a:lstStyle/>
                    <a:p>
                      <a:r>
                        <a:rPr lang="en-US" sz="1000"/>
                        <a:t>164.86</a:t>
                      </a:r>
                    </a:p>
                  </a:txBody>
                  <a:tcPr/>
                </a:tc>
                <a:tc>
                  <a:txBody>
                    <a:bodyPr/>
                    <a:lstStyle/>
                    <a:p>
                      <a:r>
                        <a:rPr lang="en-US" sz="1000"/>
                        <a:t>135.76</a:t>
                      </a:r>
                    </a:p>
                  </a:txBody>
                  <a:tcPr/>
                </a:tc>
                <a:tc>
                  <a:txBody>
                    <a:bodyPr/>
                    <a:lstStyle/>
                    <a:p>
                      <a:r>
                        <a:rPr lang="en-US" sz="1000"/>
                        <a:t>85.38</a:t>
                      </a:r>
                    </a:p>
                  </a:txBody>
                  <a:tcPr/>
                </a:tc>
                <a:tc>
                  <a:txBody>
                    <a:bodyPr/>
                    <a:lstStyle/>
                    <a:p>
                      <a:r>
                        <a:rPr lang="en-US" sz="1000"/>
                        <a:t>85.38</a:t>
                      </a:r>
                    </a:p>
                  </a:txBody>
                  <a:tcPr/>
                </a:tc>
                <a:tc>
                  <a:txBody>
                    <a:bodyPr/>
                    <a:lstStyle/>
                    <a:p>
                      <a:r>
                        <a:rPr lang="en-US" sz="1000"/>
                        <a:t>3462</a:t>
                      </a:r>
                    </a:p>
                  </a:txBody>
                  <a:tcPr/>
                </a:tc>
                <a:tc>
                  <a:txBody>
                    <a:bodyPr/>
                    <a:lstStyle/>
                    <a:p>
                      <a:r>
                        <a:rPr lang="en-US" sz="1000"/>
                        <a:t>1793</a:t>
                      </a:r>
                    </a:p>
                  </a:txBody>
                  <a:tcPr/>
                </a:tc>
                <a:extLst>
                  <a:ext uri="{0D108BD9-81ED-4DB2-BD59-A6C34878D82A}">
                    <a16:rowId xmlns:a16="http://schemas.microsoft.com/office/drawing/2014/main" val="4125995491"/>
                  </a:ext>
                </a:extLst>
              </a:tr>
            </a:tbl>
          </a:graphicData>
        </a:graphic>
      </p:graphicFrame>
      <p:sp>
        <p:nvSpPr>
          <p:cNvPr id="4" name="Text Placeholder 3">
            <a:extLst>
              <a:ext uri="{FF2B5EF4-FFF2-40B4-BE49-F238E27FC236}">
                <a16:creationId xmlns:a16="http://schemas.microsoft.com/office/drawing/2014/main" id="{1E1DE846-2DBE-4337-B699-40CA5E9947F6}"/>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980255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1E04-CCF2-46E1-A714-1AA62BF86A55}"/>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5720951C-9A8F-4B05-8B9D-D6AF61ECBA33}"/>
              </a:ext>
            </a:extLst>
          </p:cNvPr>
          <p:cNvGraphicFramePr>
            <a:graphicFrameLocks noGrp="1"/>
          </p:cNvGraphicFramePr>
          <p:nvPr>
            <p:ph type="tbl" sz="quarter" idx="13"/>
            <p:extLst>
              <p:ext uri="{D42A27DB-BD31-4B8C-83A1-F6EECF244321}">
                <p14:modId xmlns:p14="http://schemas.microsoft.com/office/powerpoint/2010/main" val="394670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0571498"/>
                    </a:ext>
                  </a:extLst>
                </a:gridCol>
                <a:gridCol w="1316736">
                  <a:extLst>
                    <a:ext uri="{9D8B030D-6E8A-4147-A177-3AD203B41FA5}">
                      <a16:colId xmlns:a16="http://schemas.microsoft.com/office/drawing/2014/main" val="3352698411"/>
                    </a:ext>
                  </a:extLst>
                </a:gridCol>
                <a:gridCol w="658368">
                  <a:extLst>
                    <a:ext uri="{9D8B030D-6E8A-4147-A177-3AD203B41FA5}">
                      <a16:colId xmlns:a16="http://schemas.microsoft.com/office/drawing/2014/main" val="1635294003"/>
                    </a:ext>
                  </a:extLst>
                </a:gridCol>
                <a:gridCol w="658368">
                  <a:extLst>
                    <a:ext uri="{9D8B030D-6E8A-4147-A177-3AD203B41FA5}">
                      <a16:colId xmlns:a16="http://schemas.microsoft.com/office/drawing/2014/main" val="2788738617"/>
                    </a:ext>
                  </a:extLst>
                </a:gridCol>
                <a:gridCol w="658368">
                  <a:extLst>
                    <a:ext uri="{9D8B030D-6E8A-4147-A177-3AD203B41FA5}">
                      <a16:colId xmlns:a16="http://schemas.microsoft.com/office/drawing/2014/main" val="2332549030"/>
                    </a:ext>
                  </a:extLst>
                </a:gridCol>
                <a:gridCol w="658368">
                  <a:extLst>
                    <a:ext uri="{9D8B030D-6E8A-4147-A177-3AD203B41FA5}">
                      <a16:colId xmlns:a16="http://schemas.microsoft.com/office/drawing/2014/main" val="265540844"/>
                    </a:ext>
                  </a:extLst>
                </a:gridCol>
                <a:gridCol w="658368">
                  <a:extLst>
                    <a:ext uri="{9D8B030D-6E8A-4147-A177-3AD203B41FA5}">
                      <a16:colId xmlns:a16="http://schemas.microsoft.com/office/drawing/2014/main" val="943517142"/>
                    </a:ext>
                  </a:extLst>
                </a:gridCol>
                <a:gridCol w="658368">
                  <a:extLst>
                    <a:ext uri="{9D8B030D-6E8A-4147-A177-3AD203B41FA5}">
                      <a16:colId xmlns:a16="http://schemas.microsoft.com/office/drawing/2014/main" val="3477253214"/>
                    </a:ext>
                  </a:extLst>
                </a:gridCol>
                <a:gridCol w="658368">
                  <a:extLst>
                    <a:ext uri="{9D8B030D-6E8A-4147-A177-3AD203B41FA5}">
                      <a16:colId xmlns:a16="http://schemas.microsoft.com/office/drawing/2014/main" val="2623849077"/>
                    </a:ext>
                  </a:extLst>
                </a:gridCol>
                <a:gridCol w="658368">
                  <a:extLst>
                    <a:ext uri="{9D8B030D-6E8A-4147-A177-3AD203B41FA5}">
                      <a16:colId xmlns:a16="http://schemas.microsoft.com/office/drawing/2014/main" val="3301757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2072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- 2026-09-29 14:28:09</a:t>
                      </a:r>
                      <a:r>
                        <a:rPr kumimoji="0" lang="en-US" sz="1000" b="0" i="0" u="none" strike="noStrike" kern="1200" cap="none" spc="0" normalizeH="0" baseline="0" noProof="0">
                          <a:ln>
                            <a:noFill/>
                          </a:ln>
                          <a:solidFill>
                            <a:prstClr val="black"/>
                          </a:solidFill>
                          <a:effectLst/>
                          <a:uLnTx/>
                          <a:uFillTx/>
                          <a:latin typeface="Calibri"/>
                          <a:ea typeface="+mn-ea"/>
                          <a:cs typeface="+mn-cs"/>
                        </a:rPr>
                        <a:t>
 Check out some highlights from our @phillies partnership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https://quintly-eu-image-storage.s3.amazonaws.com/c303562b672a3318c686cfcc37b7e67a/700073e4f6e83aebbc479670f4331558.jpg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extLst>
                  <a:ext uri="{0D108BD9-81ED-4DB2-BD59-A6C34878D82A}">
                    <a16:rowId xmlns:a16="http://schemas.microsoft.com/office/drawing/2014/main" val="259002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- 2026-09-29 14:24:57</a:t>
                      </a:r>
                      <a:r>
                        <a:rPr kumimoji="0" lang="en-US" sz="1000" b="0" i="0" u="none" strike="noStrike" kern="1200" cap="none" spc="0" normalizeH="0" baseline="0" noProof="0">
                          <a:ln>
                            <a:noFill/>
                          </a:ln>
                          <a:solidFill>
                            <a:prstClr val="black"/>
                          </a:solidFill>
                          <a:effectLst/>
                          <a:uLnTx/>
                          <a:uFillTx/>
                          <a:latin typeface="Calibri"/>
                          <a:ea typeface="+mn-ea"/>
                          <a:cs typeface="+mn-cs"/>
                        </a:rPr>
                        <a:t>
 Making memories at Citizens Bank Park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https://quintly-eu-image-storage.s3.amazonaws.com/c303562b672a3318c686cfcc37b7e67a/a45cc49aaf1b9d7cbca84d8dbe907971.jpg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1785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- 2026-09-24 14:52:38</a:t>
                      </a:r>
                      <a:r>
                        <a:rPr kumimoji="0" lang="en-US" sz="1000" b="0" i="0" u="none" strike="noStrike" kern="1200" cap="none" spc="0" normalizeH="0" baseline="0" noProof="0">
                          <a:ln>
                            <a:noFill/>
                          </a:ln>
                          <a:solidFill>
                            <a:prstClr val="black"/>
                          </a:solidFill>
                          <a:effectLst/>
                          <a:uLnTx/>
                          <a:uFillTx/>
                          <a:latin typeface="Calibri"/>
                          <a:ea typeface="+mn-ea"/>
                          <a:cs typeface="+mn-cs"/>
                        </a:rPr>
                        <a:t>
 Tap to see how these bracelets will support @childrensphila at Sunday’s #ParkwayRun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https://quintly-eu-image-storage.s3.amazonaws.com/c303562b672a3318c686cfcc37b7e67a/fcedb8950d00288022fe83874dcb53c5.jpg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97352422"/>
                  </a:ext>
                </a:extLst>
              </a:tr>
            </a:tbl>
          </a:graphicData>
        </a:graphic>
      </p:graphicFrame>
      <p:sp>
        <p:nvSpPr>
          <p:cNvPr id="4" name="Text Placeholder 3">
            <a:extLst>
              <a:ext uri="{FF2B5EF4-FFF2-40B4-BE49-F238E27FC236}">
                <a16:creationId xmlns:a16="http://schemas.microsoft.com/office/drawing/2014/main" id="{F554BC77-D20B-409E-9A96-A71FFB82A9A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851246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943EE-03A6-4E9A-99E0-372ACE45EFB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A0E446F8-CE1B-4986-9077-57ADB3EF6E7E}"/>
              </a:ext>
            </a:extLst>
          </p:cNvPr>
          <p:cNvGraphicFramePr>
            <a:graphicFrameLocks noGrp="1"/>
          </p:cNvGraphicFramePr>
          <p:nvPr>
            <p:ph type="tbl" sz="quarter" idx="13"/>
            <p:extLst>
              <p:ext uri="{D42A27DB-BD31-4B8C-83A1-F6EECF244321}">
                <p14:modId xmlns:p14="http://schemas.microsoft.com/office/powerpoint/2010/main" val="2685541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9041277"/>
                    </a:ext>
                  </a:extLst>
                </a:gridCol>
                <a:gridCol w="1316736">
                  <a:extLst>
                    <a:ext uri="{9D8B030D-6E8A-4147-A177-3AD203B41FA5}">
                      <a16:colId xmlns:a16="http://schemas.microsoft.com/office/drawing/2014/main" val="2962705328"/>
                    </a:ext>
                  </a:extLst>
                </a:gridCol>
                <a:gridCol w="658368">
                  <a:extLst>
                    <a:ext uri="{9D8B030D-6E8A-4147-A177-3AD203B41FA5}">
                      <a16:colId xmlns:a16="http://schemas.microsoft.com/office/drawing/2014/main" val="1541069211"/>
                    </a:ext>
                  </a:extLst>
                </a:gridCol>
                <a:gridCol w="658368">
                  <a:extLst>
                    <a:ext uri="{9D8B030D-6E8A-4147-A177-3AD203B41FA5}">
                      <a16:colId xmlns:a16="http://schemas.microsoft.com/office/drawing/2014/main" val="3195760944"/>
                    </a:ext>
                  </a:extLst>
                </a:gridCol>
                <a:gridCol w="658368">
                  <a:extLst>
                    <a:ext uri="{9D8B030D-6E8A-4147-A177-3AD203B41FA5}">
                      <a16:colId xmlns:a16="http://schemas.microsoft.com/office/drawing/2014/main" val="1607575390"/>
                    </a:ext>
                  </a:extLst>
                </a:gridCol>
                <a:gridCol w="658368">
                  <a:extLst>
                    <a:ext uri="{9D8B030D-6E8A-4147-A177-3AD203B41FA5}">
                      <a16:colId xmlns:a16="http://schemas.microsoft.com/office/drawing/2014/main" val="4027850350"/>
                    </a:ext>
                  </a:extLst>
                </a:gridCol>
                <a:gridCol w="658368">
                  <a:extLst>
                    <a:ext uri="{9D8B030D-6E8A-4147-A177-3AD203B41FA5}">
                      <a16:colId xmlns:a16="http://schemas.microsoft.com/office/drawing/2014/main" val="4137492033"/>
                    </a:ext>
                  </a:extLst>
                </a:gridCol>
                <a:gridCol w="658368">
                  <a:extLst>
                    <a:ext uri="{9D8B030D-6E8A-4147-A177-3AD203B41FA5}">
                      <a16:colId xmlns:a16="http://schemas.microsoft.com/office/drawing/2014/main" val="3391963612"/>
                    </a:ext>
                  </a:extLst>
                </a:gridCol>
                <a:gridCol w="658368">
                  <a:extLst>
                    <a:ext uri="{9D8B030D-6E8A-4147-A177-3AD203B41FA5}">
                      <a16:colId xmlns:a16="http://schemas.microsoft.com/office/drawing/2014/main" val="1143856566"/>
                    </a:ext>
                  </a:extLst>
                </a:gridCol>
                <a:gridCol w="658368">
                  <a:extLst>
                    <a:ext uri="{9D8B030D-6E8A-4147-A177-3AD203B41FA5}">
                      <a16:colId xmlns:a16="http://schemas.microsoft.com/office/drawing/2014/main" val="4044915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45779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- 2026-09-24 14:48:21</a:t>
                      </a:r>
                      <a:r>
                        <a:rPr kumimoji="0" lang="en-US" sz="1000" b="0" i="0" u="none" strike="noStrike" kern="1200" cap="none" spc="0" normalizeH="0" baseline="0" noProof="0">
                          <a:ln>
                            <a:noFill/>
                          </a:ln>
                          <a:solidFill>
                            <a:prstClr val="black"/>
                          </a:solidFill>
                          <a:effectLst/>
                          <a:uLnTx/>
                          <a:uFillTx/>
                          <a:latin typeface="Calibri"/>
                          <a:ea typeface="+mn-ea"/>
                          <a:cs typeface="+mn-cs"/>
                        </a:rPr>
                        <a:t>
 A table full of encouragement, support, and hope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https://quintly-eu-image-storage.s3.amazonaws.com/c303562b672a3318c686cfcc37b7e67a/744ed2950b96ef50093cd3a69ea18313.jpg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07884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- 2026-09-24 14:48:20</a:t>
                      </a:r>
                      <a:r>
                        <a:rPr kumimoji="0" lang="en-US" sz="1000" b="0" i="0" u="none" strike="noStrike" kern="1200" cap="none" spc="0" normalizeH="0" baseline="0" noProof="0">
                          <a:ln>
                            <a:noFill/>
                          </a:ln>
                          <a:solidFill>
                            <a:prstClr val="black"/>
                          </a:solidFill>
                          <a:effectLst/>
                          <a:uLnTx/>
                          <a:uFillTx/>
                          <a:latin typeface="Calibri"/>
                          <a:ea typeface="+mn-ea"/>
                          <a:cs typeface="+mn-cs"/>
                        </a:rPr>
                        <a:t>
 #TEAMPHLY got creative for a meaningful cause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https://quintly-eu-image-storage.s3.amazonaws.com/c303562b672a3318c686cfcc37b7e67a/123cf3a0a2fb2d1fc131a2af3fff9985.jpg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972728731"/>
                  </a:ext>
                </a:extLst>
              </a:tr>
            </a:tbl>
          </a:graphicData>
        </a:graphic>
      </p:graphicFrame>
      <p:sp>
        <p:nvSpPr>
          <p:cNvPr id="4" name="Text Placeholder 3">
            <a:extLst>
              <a:ext uri="{FF2B5EF4-FFF2-40B4-BE49-F238E27FC236}">
                <a16:creationId xmlns:a16="http://schemas.microsoft.com/office/drawing/2014/main" id="{143B7883-DB2F-4F9F-B3EB-59A0E6FE3D4C}"/>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8580323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2293</Words>
  <Application>Microsoft Office PowerPoint</Application>
  <PresentationFormat>On-screen Show (4:3)</PresentationFormat>
  <Paragraphs>616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Impressions or Page Media View Bar Chart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Twitter Followers Change | Philadelphia Insurance</vt:lpstr>
      <vt:lpstr>Twitter Average Interactions Per Tweet | Philadelphia Insurance</vt:lpstr>
      <vt:lpstr>Twitter Total Interactions Per Month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Instagram Content Views by Post Type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2026-10-02T15:12:01Z</dcterms:created>
  <dcterms:modified xsi:type="dcterms:W3CDTF">2026-10-02T15:12:40Z</dcterms:modified>
</cp:coreProperties>
</file>