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Sheet1!$A$2:$A$21</c:f>
              <c:numCache>
                <c:formatCode>m/d/yyyy</c:formatCode>
                <c:ptCount val="20"/>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pt idx="19">
                  <c:v>46235</c:v>
                </c:pt>
              </c:numCache>
            </c:numRef>
          </c:cat>
          <c:val>
            <c:numRef>
              <c:f>Sheet1!$B$2:$B$21</c:f>
              <c:numCache>
                <c:formatCode>General</c:formatCode>
                <c:ptCount val="20"/>
                <c:pt idx="0">
                  <c:v>7563</c:v>
                </c:pt>
                <c:pt idx="1">
                  <c:v>7559</c:v>
                </c:pt>
                <c:pt idx="2">
                  <c:v>7549</c:v>
                </c:pt>
                <c:pt idx="3">
                  <c:v>7512</c:v>
                </c:pt>
                <c:pt idx="4">
                  <c:v>7518</c:v>
                </c:pt>
                <c:pt idx="5">
                  <c:v>7534</c:v>
                </c:pt>
                <c:pt idx="6">
                  <c:v>7526</c:v>
                </c:pt>
                <c:pt idx="7">
                  <c:v>7534</c:v>
                </c:pt>
                <c:pt idx="8">
                  <c:v>7530</c:v>
                </c:pt>
                <c:pt idx="9">
                  <c:v>7536</c:v>
                </c:pt>
                <c:pt idx="10">
                  <c:v>7538</c:v>
                </c:pt>
                <c:pt idx="11">
                  <c:v>7531</c:v>
                </c:pt>
                <c:pt idx="12">
                  <c:v>7545</c:v>
                </c:pt>
                <c:pt idx="13">
                  <c:v>7547</c:v>
                </c:pt>
                <c:pt idx="14">
                  <c:v>7585</c:v>
                </c:pt>
                <c:pt idx="15">
                  <c:v>7608</c:v>
                </c:pt>
                <c:pt idx="16">
                  <c:v>7614</c:v>
                </c:pt>
                <c:pt idx="17">
                  <c:v>7618</c:v>
                </c:pt>
                <c:pt idx="18">
                  <c:v>7609</c:v>
                </c:pt>
                <c:pt idx="19">
                  <c:v>7622</c:v>
                </c:pt>
              </c:numCache>
            </c:numRef>
          </c:val>
          <c:smooth val="0"/>
          <c:extLst>
            <c:ext xmlns:c16="http://schemas.microsoft.com/office/drawing/2014/chart" uri="{C3380CC4-5D6E-409C-BE32-E72D297353CC}">
              <c16:uniqueId val="{00000000-3135-4A27-9EC7-2CDED1B6ADB1}"/>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Sheet1!$A$2:$A$21</c:f>
              <c:numCache>
                <c:formatCode>m/d/yyyy</c:formatCode>
                <c:ptCount val="20"/>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pt idx="19">
                  <c:v>46235</c:v>
                </c:pt>
              </c:numCache>
            </c:numRef>
          </c:cat>
          <c:val>
            <c:numRef>
              <c:f>Sheet1!$C$2:$C$21</c:f>
              <c:numCache>
                <c:formatCode>General</c:formatCode>
                <c:ptCount val="20"/>
                <c:pt idx="0">
                  <c:v>3942</c:v>
                </c:pt>
                <c:pt idx="1">
                  <c:v>3939</c:v>
                </c:pt>
                <c:pt idx="2">
                  <c:v>3951</c:v>
                </c:pt>
                <c:pt idx="3">
                  <c:v>3947</c:v>
                </c:pt>
                <c:pt idx="4">
                  <c:v>3936</c:v>
                </c:pt>
                <c:pt idx="5">
                  <c:v>3955</c:v>
                </c:pt>
                <c:pt idx="6">
                  <c:v>3948</c:v>
                </c:pt>
                <c:pt idx="7">
                  <c:v>3951</c:v>
                </c:pt>
                <c:pt idx="8">
                  <c:v>3957</c:v>
                </c:pt>
                <c:pt idx="9">
                  <c:v>3956</c:v>
                </c:pt>
                <c:pt idx="10">
                  <c:v>3947</c:v>
                </c:pt>
                <c:pt idx="11">
                  <c:v>3936</c:v>
                </c:pt>
                <c:pt idx="12">
                  <c:v>3928</c:v>
                </c:pt>
                <c:pt idx="13">
                  <c:v>3923</c:v>
                </c:pt>
                <c:pt idx="14">
                  <c:v>3910</c:v>
                </c:pt>
                <c:pt idx="15">
                  <c:v>3913</c:v>
                </c:pt>
                <c:pt idx="16">
                  <c:v>3912</c:v>
                </c:pt>
                <c:pt idx="17">
                  <c:v>3903</c:v>
                </c:pt>
                <c:pt idx="18">
                  <c:v>3904</c:v>
                </c:pt>
                <c:pt idx="19">
                  <c:v>3897</c:v>
                </c:pt>
              </c:numCache>
            </c:numRef>
          </c:val>
          <c:smooth val="0"/>
          <c:extLst>
            <c:ext xmlns:c16="http://schemas.microsoft.com/office/drawing/2014/chart" uri="{C3380CC4-5D6E-409C-BE32-E72D297353CC}">
              <c16:uniqueId val="{00000001-3135-4A27-9EC7-2CDED1B6ADB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Sheet1!$A$2:$A$21</c:f>
              <c:numCache>
                <c:formatCode>m/d/yyyy</c:formatCode>
                <c:ptCount val="20"/>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pt idx="19">
                  <c:v>46235</c:v>
                </c:pt>
              </c:numCache>
            </c:numRef>
          </c:cat>
          <c:val>
            <c:numRef>
              <c:f>Sheet1!$D$2:$D$21</c:f>
              <c:numCache>
                <c:formatCode>General</c:formatCode>
                <c:ptCount val="2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numCache>
            </c:numRef>
          </c:val>
          <c:smooth val="0"/>
          <c:extLst>
            <c:ext xmlns:c16="http://schemas.microsoft.com/office/drawing/2014/chart" uri="{C3380CC4-5D6E-409C-BE32-E72D297353CC}">
              <c16:uniqueId val="{00000002-3135-4A27-9EC7-2CDED1B6ADB1}"/>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Sheet1!$A$2:$A$21</c:f>
              <c:numCache>
                <c:formatCode>m/d/yyyy</c:formatCode>
                <c:ptCount val="20"/>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pt idx="19">
                  <c:v>46235</c:v>
                </c:pt>
              </c:numCache>
            </c:numRef>
          </c:cat>
          <c:val>
            <c:numRef>
              <c:f>Sheet1!$E$2:$E$21</c:f>
              <c:numCache>
                <c:formatCode>General</c:formatCode>
                <c:ptCount val="20"/>
                <c:pt idx="0">
                  <c:v>46705</c:v>
                </c:pt>
                <c:pt idx="1">
                  <c:v>47141</c:v>
                </c:pt>
                <c:pt idx="2">
                  <c:v>47705</c:v>
                </c:pt>
                <c:pt idx="3">
                  <c:v>48477</c:v>
                </c:pt>
                <c:pt idx="4">
                  <c:v>49043</c:v>
                </c:pt>
                <c:pt idx="5">
                  <c:v>49694</c:v>
                </c:pt>
                <c:pt idx="6">
                  <c:v>50405</c:v>
                </c:pt>
                <c:pt idx="7">
                  <c:v>51164</c:v>
                </c:pt>
                <c:pt idx="8">
                  <c:v>51874</c:v>
                </c:pt>
                <c:pt idx="9">
                  <c:v>52700</c:v>
                </c:pt>
                <c:pt idx="10">
                  <c:v>53418</c:v>
                </c:pt>
                <c:pt idx="11">
                  <c:v>53923</c:v>
                </c:pt>
                <c:pt idx="12">
                  <c:v>54548</c:v>
                </c:pt>
                <c:pt idx="13">
                  <c:v>55204</c:v>
                </c:pt>
                <c:pt idx="14">
                  <c:v>55941</c:v>
                </c:pt>
                <c:pt idx="15">
                  <c:v>56617</c:v>
                </c:pt>
                <c:pt idx="16">
                  <c:v>57122</c:v>
                </c:pt>
                <c:pt idx="17">
                  <c:v>57549</c:v>
                </c:pt>
                <c:pt idx="18">
                  <c:v>58042</c:v>
                </c:pt>
                <c:pt idx="19">
                  <c:v>58449</c:v>
                </c:pt>
              </c:numCache>
            </c:numRef>
          </c:val>
          <c:smooth val="0"/>
          <c:extLst>
            <c:ext xmlns:c16="http://schemas.microsoft.com/office/drawing/2014/chart" uri="{C3380CC4-5D6E-409C-BE32-E72D297353CC}">
              <c16:uniqueId val="{00000003-3135-4A27-9EC7-2CDED1B6ADB1}"/>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Sheet1!$A$2:$A$21</c:f>
              <c:numCache>
                <c:formatCode>m/d/yyyy</c:formatCode>
                <c:ptCount val="20"/>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pt idx="19">
                  <c:v>46235</c:v>
                </c:pt>
              </c:numCache>
            </c:numRef>
          </c:cat>
          <c:val>
            <c:numRef>
              <c:f>Sheet1!$F$2:$F$21</c:f>
              <c:numCache>
                <c:formatCode>General</c:formatCode>
                <c:ptCount val="20"/>
                <c:pt idx="0">
                  <c:v>3866</c:v>
                </c:pt>
                <c:pt idx="1">
                  <c:v>3883</c:v>
                </c:pt>
                <c:pt idx="2">
                  <c:v>3904</c:v>
                </c:pt>
                <c:pt idx="3">
                  <c:v>4037</c:v>
                </c:pt>
                <c:pt idx="4">
                  <c:v>4076</c:v>
                </c:pt>
                <c:pt idx="5">
                  <c:v>4114</c:v>
                </c:pt>
                <c:pt idx="6">
                  <c:v>4135</c:v>
                </c:pt>
                <c:pt idx="7">
                  <c:v>4190</c:v>
                </c:pt>
                <c:pt idx="8">
                  <c:v>4287</c:v>
                </c:pt>
                <c:pt idx="9">
                  <c:v>4310</c:v>
                </c:pt>
                <c:pt idx="10">
                  <c:v>4447</c:v>
                </c:pt>
                <c:pt idx="11">
                  <c:v>4685</c:v>
                </c:pt>
                <c:pt idx="12">
                  <c:v>4684</c:v>
                </c:pt>
                <c:pt idx="13">
                  <c:v>4694</c:v>
                </c:pt>
                <c:pt idx="14">
                  <c:v>4882</c:v>
                </c:pt>
                <c:pt idx="15">
                  <c:v>4909</c:v>
                </c:pt>
                <c:pt idx="16">
                  <c:v>4887</c:v>
                </c:pt>
                <c:pt idx="17">
                  <c:v>4964</c:v>
                </c:pt>
                <c:pt idx="18">
                  <c:v>4991</c:v>
                </c:pt>
                <c:pt idx="19">
                  <c:v>5023</c:v>
                </c:pt>
              </c:numCache>
            </c:numRef>
          </c:val>
          <c:smooth val="0"/>
          <c:extLst>
            <c:ext xmlns:c16="http://schemas.microsoft.com/office/drawing/2014/chart" uri="{C3380CC4-5D6E-409C-BE32-E72D297353CC}">
              <c16:uniqueId val="{00000004-3135-4A27-9EC7-2CDED1B6ADB1}"/>
            </c:ext>
          </c:extLst>
        </c:ser>
        <c:dLbls>
          <c:showLegendKey val="0"/>
          <c:showVal val="0"/>
          <c:showCatName val="0"/>
          <c:showSerName val="0"/>
          <c:showPercent val="0"/>
          <c:showBubbleSize val="0"/>
        </c:dLbls>
        <c:smooth val="0"/>
        <c:axId val="388643016"/>
        <c:axId val="74291152"/>
      </c:lineChart>
      <c:dateAx>
        <c:axId val="38864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91152"/>
        <c:crosses val="autoZero"/>
        <c:auto val="1"/>
        <c:lblOffset val="100"/>
        <c:baseTimeUnit val="months"/>
      </c:dateAx>
      <c:valAx>
        <c:axId val="7429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4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c:v>
                </c:pt>
                <c:pt idx="1">
                  <c:v>2</c:v>
                </c:pt>
                <c:pt idx="2">
                  <c:v>38</c:v>
                </c:pt>
                <c:pt idx="3">
                  <c:v>23</c:v>
                </c:pt>
                <c:pt idx="4">
                  <c:v>6</c:v>
                </c:pt>
                <c:pt idx="5">
                  <c:v>4</c:v>
                </c:pt>
                <c:pt idx="6">
                  <c:v>-9</c:v>
                </c:pt>
                <c:pt idx="7">
                  <c:v>13</c:v>
                </c:pt>
                <c:pt idx="8">
                  <c:v>5</c:v>
                </c:pt>
              </c:numCache>
            </c:numRef>
          </c:val>
          <c:extLst>
            <c:ext xmlns:c16="http://schemas.microsoft.com/office/drawing/2014/chart" uri="{C3380CC4-5D6E-409C-BE32-E72D297353CC}">
              <c16:uniqueId val="{00000000-8546-4CF1-80AE-A98C6DC30306}"/>
            </c:ext>
          </c:extLst>
        </c:ser>
        <c:dLbls>
          <c:showLegendKey val="0"/>
          <c:showVal val="0"/>
          <c:showCatName val="0"/>
          <c:showSerName val="0"/>
          <c:showPercent val="0"/>
          <c:showBubbleSize val="0"/>
        </c:dLbls>
        <c:gapWidth val="219"/>
        <c:overlap val="-27"/>
        <c:axId val="395379360"/>
        <c:axId val="395375096"/>
      </c:barChart>
      <c:dateAx>
        <c:axId val="395379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75096"/>
        <c:crosses val="autoZero"/>
        <c:auto val="1"/>
        <c:lblOffset val="100"/>
        <c:baseTimeUnit val="months"/>
      </c:dateAx>
      <c:valAx>
        <c:axId val="39537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7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25</c:v>
                </c:pt>
                <c:pt idx="1">
                  <c:v>24</c:v>
                </c:pt>
                <c:pt idx="2">
                  <c:v>28</c:v>
                </c:pt>
                <c:pt idx="3">
                  <c:v>27</c:v>
                </c:pt>
                <c:pt idx="4">
                  <c:v>21</c:v>
                </c:pt>
                <c:pt idx="5">
                  <c:v>44</c:v>
                </c:pt>
                <c:pt idx="6">
                  <c:v>18</c:v>
                </c:pt>
                <c:pt idx="7">
                  <c:v>25</c:v>
                </c:pt>
                <c:pt idx="8">
                  <c:v>21</c:v>
                </c:pt>
                <c:pt idx="9">
                  <c:v>0</c:v>
                </c:pt>
                <c:pt idx="10">
                  <c:v>0</c:v>
                </c:pt>
                <c:pt idx="11">
                  <c:v>0</c:v>
                </c:pt>
              </c:numCache>
            </c:numRef>
          </c:val>
          <c:extLst>
            <c:ext xmlns:c16="http://schemas.microsoft.com/office/drawing/2014/chart" uri="{C3380CC4-5D6E-409C-BE32-E72D297353CC}">
              <c16:uniqueId val="{00000000-2A44-48DF-82D0-438042596B8A}"/>
            </c:ext>
          </c:extLst>
        </c:ser>
        <c:dLbls>
          <c:showLegendKey val="0"/>
          <c:showVal val="0"/>
          <c:showCatName val="0"/>
          <c:showSerName val="0"/>
          <c:showPercent val="0"/>
          <c:showBubbleSize val="0"/>
        </c:dLbls>
        <c:gapWidth val="219"/>
        <c:overlap val="-27"/>
        <c:axId val="395380016"/>
        <c:axId val="395377392"/>
      </c:barChart>
      <c:dateAx>
        <c:axId val="395380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77392"/>
        <c:crosses val="autoZero"/>
        <c:auto val="1"/>
        <c:lblOffset val="100"/>
        <c:baseTimeUnit val="months"/>
      </c:dateAx>
      <c:valAx>
        <c:axId val="39537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8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518</c:v>
                </c:pt>
                <c:pt idx="1">
                  <c:v>551</c:v>
                </c:pt>
                <c:pt idx="2">
                  <c:v>657</c:v>
                </c:pt>
                <c:pt idx="3">
                  <c:v>735</c:v>
                </c:pt>
                <c:pt idx="4">
                  <c:v>559</c:v>
                </c:pt>
                <c:pt idx="5">
                  <c:v>1079</c:v>
                </c:pt>
                <c:pt idx="6">
                  <c:v>433</c:v>
                </c:pt>
                <c:pt idx="7">
                  <c:v>548</c:v>
                </c:pt>
                <c:pt idx="8">
                  <c:v>334</c:v>
                </c:pt>
                <c:pt idx="9">
                  <c:v>0</c:v>
                </c:pt>
                <c:pt idx="10">
                  <c:v>0</c:v>
                </c:pt>
                <c:pt idx="11">
                  <c:v>0</c:v>
                </c:pt>
              </c:numCache>
            </c:numRef>
          </c:val>
          <c:extLst>
            <c:ext xmlns:c16="http://schemas.microsoft.com/office/drawing/2014/chart" uri="{C3380CC4-5D6E-409C-BE32-E72D297353CC}">
              <c16:uniqueId val="{00000000-AE47-4B24-BCBB-A1BD6048AEA3}"/>
            </c:ext>
          </c:extLst>
        </c:ser>
        <c:dLbls>
          <c:showLegendKey val="0"/>
          <c:showVal val="0"/>
          <c:showCatName val="0"/>
          <c:showSerName val="0"/>
          <c:showPercent val="0"/>
          <c:showBubbleSize val="0"/>
        </c:dLbls>
        <c:gapWidth val="219"/>
        <c:overlap val="-27"/>
        <c:axId val="397602336"/>
        <c:axId val="397602992"/>
      </c:barChart>
      <c:catAx>
        <c:axId val="39760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02992"/>
        <c:crosses val="autoZero"/>
        <c:auto val="1"/>
        <c:lblAlgn val="ctr"/>
        <c:lblOffset val="100"/>
        <c:noMultiLvlLbl val="0"/>
      </c:catAx>
      <c:valAx>
        <c:axId val="39760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0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19213</c:v>
                </c:pt>
                <c:pt idx="1">
                  <c:v>23013</c:v>
                </c:pt>
                <c:pt idx="2">
                  <c:v>90411</c:v>
                </c:pt>
                <c:pt idx="3">
                  <c:v>24347</c:v>
                </c:pt>
                <c:pt idx="4">
                  <c:v>18843</c:v>
                </c:pt>
                <c:pt idx="5">
                  <c:v>48264</c:v>
                </c:pt>
                <c:pt idx="6">
                  <c:v>17442</c:v>
                </c:pt>
                <c:pt idx="7">
                  <c:v>110892</c:v>
                </c:pt>
                <c:pt idx="8">
                  <c:v>11036</c:v>
                </c:pt>
                <c:pt idx="9">
                  <c:v>0</c:v>
                </c:pt>
              </c:numCache>
            </c:numRef>
          </c:val>
          <c:extLst>
            <c:ext xmlns:c16="http://schemas.microsoft.com/office/drawing/2014/chart" uri="{C3380CC4-5D6E-409C-BE32-E72D297353CC}">
              <c16:uniqueId val="{00000000-0F0F-47E1-ADEB-C0FE36A9ED14}"/>
            </c:ext>
          </c:extLst>
        </c:ser>
        <c:dLbls>
          <c:showLegendKey val="0"/>
          <c:showVal val="0"/>
          <c:showCatName val="0"/>
          <c:showSerName val="0"/>
          <c:showPercent val="0"/>
          <c:showBubbleSize val="0"/>
        </c:dLbls>
        <c:gapWidth val="219"/>
        <c:overlap val="-27"/>
        <c:axId val="397599056"/>
        <c:axId val="397601352"/>
      </c:barChart>
      <c:dateAx>
        <c:axId val="39759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01352"/>
        <c:crosses val="autoZero"/>
        <c:auto val="1"/>
        <c:lblOffset val="100"/>
        <c:baseTimeUnit val="months"/>
      </c:dateAx>
      <c:valAx>
        <c:axId val="39760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9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c:v>
                </c:pt>
                <c:pt idx="1">
                  <c:v>-5</c:v>
                </c:pt>
                <c:pt idx="2">
                  <c:v>-13</c:v>
                </c:pt>
                <c:pt idx="3">
                  <c:v>3</c:v>
                </c:pt>
                <c:pt idx="4">
                  <c:v>-1</c:v>
                </c:pt>
                <c:pt idx="5">
                  <c:v>-9</c:v>
                </c:pt>
                <c:pt idx="6">
                  <c:v>1</c:v>
                </c:pt>
                <c:pt idx="7">
                  <c:v>-7</c:v>
                </c:pt>
                <c:pt idx="8">
                  <c:v>4</c:v>
                </c:pt>
              </c:numCache>
            </c:numRef>
          </c:val>
          <c:extLst>
            <c:ext xmlns:c16="http://schemas.microsoft.com/office/drawing/2014/chart" uri="{C3380CC4-5D6E-409C-BE32-E72D297353CC}">
              <c16:uniqueId val="{00000000-153C-421F-881C-D0482F7E98B5}"/>
            </c:ext>
          </c:extLst>
        </c:ser>
        <c:dLbls>
          <c:showLegendKey val="0"/>
          <c:showVal val="0"/>
          <c:showCatName val="0"/>
          <c:showSerName val="0"/>
          <c:showPercent val="0"/>
          <c:showBubbleSize val="0"/>
        </c:dLbls>
        <c:gapWidth val="219"/>
        <c:overlap val="-27"/>
        <c:axId val="492956768"/>
        <c:axId val="492954472"/>
      </c:barChart>
      <c:dateAx>
        <c:axId val="492956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54472"/>
        <c:crosses val="autoZero"/>
        <c:auto val="1"/>
        <c:lblOffset val="100"/>
        <c:baseTimeUnit val="months"/>
      </c:dateAx>
      <c:valAx>
        <c:axId val="49295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5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2</c:v>
                </c:pt>
                <c:pt idx="2">
                  <c:v>1</c:v>
                </c:pt>
                <c:pt idx="3">
                  <c:v>2</c:v>
                </c:pt>
                <c:pt idx="4">
                  <c:v>2</c:v>
                </c:pt>
                <c:pt idx="5">
                  <c:v>0</c:v>
                </c:pt>
                <c:pt idx="6">
                  <c:v>1</c:v>
                </c:pt>
                <c:pt idx="7">
                  <c:v>0</c:v>
                </c:pt>
                <c:pt idx="8">
                  <c:v>0</c:v>
                </c:pt>
                <c:pt idx="9">
                  <c:v>0</c:v>
                </c:pt>
                <c:pt idx="10">
                  <c:v>0</c:v>
                </c:pt>
                <c:pt idx="11">
                  <c:v>0</c:v>
                </c:pt>
              </c:numCache>
            </c:numRef>
          </c:val>
          <c:extLst>
            <c:ext xmlns:c16="http://schemas.microsoft.com/office/drawing/2014/chart" uri="{C3380CC4-5D6E-409C-BE32-E72D297353CC}">
              <c16:uniqueId val="{00000000-B426-42F5-9A8B-187D74390EAB}"/>
            </c:ext>
          </c:extLst>
        </c:ser>
        <c:dLbls>
          <c:showLegendKey val="0"/>
          <c:showVal val="0"/>
          <c:showCatName val="0"/>
          <c:showSerName val="0"/>
          <c:showPercent val="0"/>
          <c:showBubbleSize val="0"/>
        </c:dLbls>
        <c:gapWidth val="219"/>
        <c:overlap val="-27"/>
        <c:axId val="489146848"/>
        <c:axId val="492954800"/>
      </c:barChart>
      <c:dateAx>
        <c:axId val="489146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54800"/>
        <c:crosses val="autoZero"/>
        <c:auto val="1"/>
        <c:lblOffset val="100"/>
        <c:baseTimeUnit val="months"/>
      </c:dateAx>
      <c:valAx>
        <c:axId val="49295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14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22</c:v>
                </c:pt>
                <c:pt idx="1">
                  <c:v>43</c:v>
                </c:pt>
                <c:pt idx="2">
                  <c:v>33</c:v>
                </c:pt>
                <c:pt idx="3">
                  <c:v>28</c:v>
                </c:pt>
                <c:pt idx="4">
                  <c:v>17</c:v>
                </c:pt>
                <c:pt idx="5">
                  <c:v>2</c:v>
                </c:pt>
                <c:pt idx="6">
                  <c:v>2</c:v>
                </c:pt>
                <c:pt idx="7">
                  <c:v>0</c:v>
                </c:pt>
                <c:pt idx="8">
                  <c:v>1</c:v>
                </c:pt>
                <c:pt idx="9">
                  <c:v>0</c:v>
                </c:pt>
                <c:pt idx="10">
                  <c:v>0</c:v>
                </c:pt>
                <c:pt idx="11">
                  <c:v>0</c:v>
                </c:pt>
              </c:numCache>
            </c:numRef>
          </c:val>
          <c:extLst>
            <c:ext xmlns:c16="http://schemas.microsoft.com/office/drawing/2014/chart" uri="{C3380CC4-5D6E-409C-BE32-E72D297353CC}">
              <c16:uniqueId val="{00000000-19CC-44E2-8200-E2F5889F5E51}"/>
            </c:ext>
          </c:extLst>
        </c:ser>
        <c:dLbls>
          <c:showLegendKey val="0"/>
          <c:showVal val="0"/>
          <c:showCatName val="0"/>
          <c:showSerName val="0"/>
          <c:showPercent val="0"/>
          <c:showBubbleSize val="0"/>
        </c:dLbls>
        <c:gapWidth val="219"/>
        <c:overlap val="-27"/>
        <c:axId val="492957096"/>
        <c:axId val="492957424"/>
      </c:barChart>
      <c:catAx>
        <c:axId val="492957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57424"/>
        <c:crosses val="autoZero"/>
        <c:auto val="1"/>
        <c:lblAlgn val="ctr"/>
        <c:lblOffset val="100"/>
        <c:noMultiLvlLbl val="0"/>
      </c:catAx>
      <c:valAx>
        <c:axId val="49295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5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625</c:v>
                </c:pt>
                <c:pt idx="1">
                  <c:v>656</c:v>
                </c:pt>
                <c:pt idx="2">
                  <c:v>737</c:v>
                </c:pt>
                <c:pt idx="3">
                  <c:v>676</c:v>
                </c:pt>
                <c:pt idx="4">
                  <c:v>505</c:v>
                </c:pt>
                <c:pt idx="5">
                  <c:v>427</c:v>
                </c:pt>
                <c:pt idx="6">
                  <c:v>493</c:v>
                </c:pt>
                <c:pt idx="7">
                  <c:v>407</c:v>
                </c:pt>
                <c:pt idx="8">
                  <c:v>231</c:v>
                </c:pt>
              </c:numCache>
            </c:numRef>
          </c:val>
          <c:extLst>
            <c:ext xmlns:c16="http://schemas.microsoft.com/office/drawing/2014/chart" uri="{C3380CC4-5D6E-409C-BE32-E72D297353CC}">
              <c16:uniqueId val="{00000000-7E07-44AE-AF0D-97132003A20F}"/>
            </c:ext>
          </c:extLst>
        </c:ser>
        <c:dLbls>
          <c:showLegendKey val="0"/>
          <c:showVal val="0"/>
          <c:showCatName val="0"/>
          <c:showSerName val="0"/>
          <c:showPercent val="0"/>
          <c:showBubbleSize val="0"/>
        </c:dLbls>
        <c:gapWidth val="219"/>
        <c:overlap val="-27"/>
        <c:axId val="501062120"/>
        <c:axId val="501062776"/>
      </c:barChart>
      <c:dateAx>
        <c:axId val="50106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2776"/>
        <c:crosses val="autoZero"/>
        <c:auto val="1"/>
        <c:lblOffset val="100"/>
        <c:baseTimeUnit val="months"/>
      </c:dateAx>
      <c:valAx>
        <c:axId val="50106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2026-01</c:v>
                </c:pt>
                <c:pt idx="1">
                  <c:v>2026-02</c:v>
                </c:pt>
                <c:pt idx="2">
                  <c:v>2026-03</c:v>
                </c:pt>
                <c:pt idx="3">
                  <c:v>2026-04</c:v>
                </c:pt>
                <c:pt idx="4">
                  <c:v>2026-05</c:v>
                </c:pt>
                <c:pt idx="5">
                  <c:v>2026-06</c:v>
                </c:pt>
                <c:pt idx="6">
                  <c:v>2026-07</c:v>
                </c:pt>
                <c:pt idx="7">
                  <c:v>2026-08</c:v>
                </c:pt>
                <c:pt idx="8">
                  <c:v>2026-09</c:v>
                </c:pt>
              </c:strCache>
            </c:strRef>
          </c:cat>
          <c:val>
            <c:numRef>
              <c:f>Sheet1!$B$2:$B$10</c:f>
              <c:numCache>
                <c:formatCode>General</c:formatCode>
                <c:ptCount val="9"/>
                <c:pt idx="0">
                  <c:v>120</c:v>
                </c:pt>
                <c:pt idx="1">
                  <c:v>102</c:v>
                </c:pt>
                <c:pt idx="2">
                  <c:v>89</c:v>
                </c:pt>
                <c:pt idx="3">
                  <c:v>91</c:v>
                </c:pt>
                <c:pt idx="4">
                  <c:v>76</c:v>
                </c:pt>
                <c:pt idx="5">
                  <c:v>79</c:v>
                </c:pt>
                <c:pt idx="6">
                  <c:v>81</c:v>
                </c:pt>
                <c:pt idx="7">
                  <c:v>90</c:v>
                </c:pt>
                <c:pt idx="8">
                  <c:v>63</c:v>
                </c:pt>
              </c:numCache>
            </c:numRef>
          </c:val>
          <c:extLst>
            <c:ext xmlns:c16="http://schemas.microsoft.com/office/drawing/2014/chart" uri="{C3380CC4-5D6E-409C-BE32-E72D297353CC}">
              <c16:uniqueId val="{00000000-F829-4803-855A-760BC7AD9A5D}"/>
            </c:ext>
          </c:extLst>
        </c:ser>
        <c:dLbls>
          <c:showLegendKey val="0"/>
          <c:showVal val="0"/>
          <c:showCatName val="0"/>
          <c:showSerName val="0"/>
          <c:showPercent val="0"/>
          <c:showBubbleSize val="0"/>
        </c:dLbls>
        <c:gapWidth val="219"/>
        <c:overlap val="-27"/>
        <c:axId val="501069992"/>
        <c:axId val="501074256"/>
      </c:barChart>
      <c:catAx>
        <c:axId val="50106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74256"/>
        <c:crosses val="autoZero"/>
        <c:auto val="1"/>
        <c:lblAlgn val="ctr"/>
        <c:lblOffset val="100"/>
        <c:noMultiLvlLbl val="0"/>
      </c:catAx>
      <c:valAx>
        <c:axId val="50107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2026-01</c:v>
                </c:pt>
                <c:pt idx="1">
                  <c:v>2026-02</c:v>
                </c:pt>
                <c:pt idx="2">
                  <c:v>2026-03</c:v>
                </c:pt>
                <c:pt idx="3">
                  <c:v>2026-04</c:v>
                </c:pt>
                <c:pt idx="4">
                  <c:v>2026-05</c:v>
                </c:pt>
                <c:pt idx="5">
                  <c:v>2026-06</c:v>
                </c:pt>
                <c:pt idx="6">
                  <c:v>2026-07</c:v>
                </c:pt>
                <c:pt idx="7">
                  <c:v>2026-08</c:v>
                </c:pt>
                <c:pt idx="8">
                  <c:v>2026-09</c:v>
                </c:pt>
              </c:strCache>
            </c:strRef>
          </c:cat>
          <c:val>
            <c:numRef>
              <c:f>Sheet1!$B$2:$B$10</c:f>
              <c:numCache>
                <c:formatCode>General</c:formatCode>
                <c:ptCount val="9"/>
                <c:pt idx="0">
                  <c:v>2525</c:v>
                </c:pt>
                <c:pt idx="1">
                  <c:v>2155</c:v>
                </c:pt>
                <c:pt idx="2">
                  <c:v>2064</c:v>
                </c:pt>
                <c:pt idx="3">
                  <c:v>2113</c:v>
                </c:pt>
                <c:pt idx="4">
                  <c:v>1601</c:v>
                </c:pt>
                <c:pt idx="5">
                  <c:v>1757</c:v>
                </c:pt>
                <c:pt idx="6">
                  <c:v>1800</c:v>
                </c:pt>
                <c:pt idx="7">
                  <c:v>1814</c:v>
                </c:pt>
                <c:pt idx="8">
                  <c:v>885</c:v>
                </c:pt>
              </c:numCache>
            </c:numRef>
          </c:val>
          <c:extLst>
            <c:ext xmlns:c16="http://schemas.microsoft.com/office/drawing/2014/chart" uri="{C3380CC4-5D6E-409C-BE32-E72D297353CC}">
              <c16:uniqueId val="{00000000-6421-47A0-A09B-B87F79887822}"/>
            </c:ext>
          </c:extLst>
        </c:ser>
        <c:dLbls>
          <c:showLegendKey val="0"/>
          <c:showVal val="0"/>
          <c:showCatName val="0"/>
          <c:showSerName val="0"/>
          <c:showPercent val="0"/>
          <c:showBubbleSize val="0"/>
        </c:dLbls>
        <c:gapWidth val="219"/>
        <c:overlap val="-27"/>
        <c:axId val="501075568"/>
        <c:axId val="501075896"/>
      </c:barChart>
      <c:catAx>
        <c:axId val="50107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75896"/>
        <c:crosses val="autoZero"/>
        <c:auto val="1"/>
        <c:lblAlgn val="ctr"/>
        <c:lblOffset val="100"/>
        <c:noMultiLvlLbl val="0"/>
      </c:catAx>
      <c:valAx>
        <c:axId val="50107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7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1330</c:v>
                </c:pt>
                <c:pt idx="1">
                  <c:v>99406</c:v>
                </c:pt>
                <c:pt idx="2">
                  <c:v>71573</c:v>
                </c:pt>
                <c:pt idx="3">
                  <c:v>71146</c:v>
                </c:pt>
                <c:pt idx="4">
                  <c:v>67604</c:v>
                </c:pt>
                <c:pt idx="5">
                  <c:v>80775</c:v>
                </c:pt>
                <c:pt idx="6">
                  <c:v>64005</c:v>
                </c:pt>
                <c:pt idx="7">
                  <c:v>67833</c:v>
                </c:pt>
                <c:pt idx="8">
                  <c:v>85474</c:v>
                </c:pt>
                <c:pt idx="9">
                  <c:v>31685</c:v>
                </c:pt>
              </c:numCache>
            </c:numRef>
          </c:val>
          <c:extLst>
            <c:ext xmlns:c16="http://schemas.microsoft.com/office/drawing/2014/chart" uri="{C3380CC4-5D6E-409C-BE32-E72D297353CC}">
              <c16:uniqueId val="{00000000-DC49-4CE6-AFBE-8F3A3605A06B}"/>
            </c:ext>
          </c:extLst>
        </c:ser>
        <c:dLbls>
          <c:showLegendKey val="0"/>
          <c:showVal val="0"/>
          <c:showCatName val="0"/>
          <c:showSerName val="0"/>
          <c:showPercent val="0"/>
          <c:showBubbleSize val="0"/>
        </c:dLbls>
        <c:gapWidth val="219"/>
        <c:overlap val="-27"/>
        <c:axId val="501078848"/>
        <c:axId val="501079504"/>
      </c:barChart>
      <c:catAx>
        <c:axId val="50107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79504"/>
        <c:crosses val="autoZero"/>
        <c:auto val="1"/>
        <c:lblAlgn val="ctr"/>
        <c:lblOffset val="100"/>
        <c:noMultiLvlLbl val="0"/>
      </c:catAx>
      <c:valAx>
        <c:axId val="50107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7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10</c:v>
                </c:pt>
                <c:pt idx="2">
                  <c:v>188</c:v>
                </c:pt>
                <c:pt idx="3">
                  <c:v>27</c:v>
                </c:pt>
                <c:pt idx="4">
                  <c:v>-22</c:v>
                </c:pt>
                <c:pt idx="5">
                  <c:v>77</c:v>
                </c:pt>
                <c:pt idx="6">
                  <c:v>27</c:v>
                </c:pt>
                <c:pt idx="7">
                  <c:v>32</c:v>
                </c:pt>
                <c:pt idx="8">
                  <c:v>17</c:v>
                </c:pt>
              </c:numCache>
            </c:numRef>
          </c:val>
          <c:extLst>
            <c:ext xmlns:c16="http://schemas.microsoft.com/office/drawing/2014/chart" uri="{C3380CC4-5D6E-409C-BE32-E72D297353CC}">
              <c16:uniqueId val="{00000000-1C09-49EA-8628-E41150885EDA}"/>
            </c:ext>
          </c:extLst>
        </c:ser>
        <c:dLbls>
          <c:showLegendKey val="0"/>
          <c:showVal val="0"/>
          <c:showCatName val="0"/>
          <c:showSerName val="0"/>
          <c:showPercent val="0"/>
          <c:showBubbleSize val="0"/>
        </c:dLbls>
        <c:gapWidth val="219"/>
        <c:overlap val="-27"/>
        <c:axId val="503206952"/>
        <c:axId val="503200720"/>
      </c:barChart>
      <c:dateAx>
        <c:axId val="503206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00720"/>
        <c:crosses val="autoZero"/>
        <c:auto val="1"/>
        <c:lblOffset val="100"/>
        <c:baseTimeUnit val="months"/>
      </c:dateAx>
      <c:valAx>
        <c:axId val="50320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0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c:v>
                </c:pt>
                <c:pt idx="1">
                  <c:v>27</c:v>
                </c:pt>
                <c:pt idx="2">
                  <c:v>30</c:v>
                </c:pt>
                <c:pt idx="3">
                  <c:v>37</c:v>
                </c:pt>
                <c:pt idx="4">
                  <c:v>21</c:v>
                </c:pt>
                <c:pt idx="5">
                  <c:v>17</c:v>
                </c:pt>
                <c:pt idx="6">
                  <c:v>20</c:v>
                </c:pt>
                <c:pt idx="7">
                  <c:v>40</c:v>
                </c:pt>
                <c:pt idx="8">
                  <c:v>38</c:v>
                </c:pt>
                <c:pt idx="9">
                  <c:v>0</c:v>
                </c:pt>
                <c:pt idx="10">
                  <c:v>0</c:v>
                </c:pt>
                <c:pt idx="11">
                  <c:v>0</c:v>
                </c:pt>
              </c:numCache>
            </c:numRef>
          </c:val>
          <c:extLst>
            <c:ext xmlns:c16="http://schemas.microsoft.com/office/drawing/2014/chart" uri="{C3380CC4-5D6E-409C-BE32-E72D297353CC}">
              <c16:uniqueId val="{00000000-88C5-44FB-9A6E-DEFFD6F69F34}"/>
            </c:ext>
          </c:extLst>
        </c:ser>
        <c:dLbls>
          <c:showLegendKey val="0"/>
          <c:showVal val="0"/>
          <c:showCatName val="0"/>
          <c:showSerName val="0"/>
          <c:showPercent val="0"/>
          <c:showBubbleSize val="0"/>
        </c:dLbls>
        <c:gapWidth val="219"/>
        <c:overlap val="-27"/>
        <c:axId val="503208264"/>
        <c:axId val="503205312"/>
      </c:barChart>
      <c:dateAx>
        <c:axId val="50320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05312"/>
        <c:crosses val="autoZero"/>
        <c:auto val="1"/>
        <c:lblOffset val="100"/>
        <c:baseTimeUnit val="months"/>
      </c:dateAx>
      <c:valAx>
        <c:axId val="50320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0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619</c:v>
                </c:pt>
                <c:pt idx="1">
                  <c:v>545</c:v>
                </c:pt>
                <c:pt idx="2">
                  <c:v>492</c:v>
                </c:pt>
                <c:pt idx="3">
                  <c:v>666</c:v>
                </c:pt>
                <c:pt idx="4">
                  <c:v>389</c:v>
                </c:pt>
                <c:pt idx="5">
                  <c:v>317</c:v>
                </c:pt>
                <c:pt idx="6">
                  <c:v>310</c:v>
                </c:pt>
                <c:pt idx="7">
                  <c:v>730</c:v>
                </c:pt>
                <c:pt idx="8">
                  <c:v>426</c:v>
                </c:pt>
                <c:pt idx="9">
                  <c:v>0</c:v>
                </c:pt>
                <c:pt idx="10">
                  <c:v>0</c:v>
                </c:pt>
                <c:pt idx="11">
                  <c:v>0</c:v>
                </c:pt>
              </c:numCache>
            </c:numRef>
          </c:val>
          <c:extLst>
            <c:ext xmlns:c16="http://schemas.microsoft.com/office/drawing/2014/chart" uri="{C3380CC4-5D6E-409C-BE32-E72D297353CC}">
              <c16:uniqueId val="{00000000-4C7B-46CD-BAD1-A912813906CE}"/>
            </c:ext>
          </c:extLst>
        </c:ser>
        <c:dLbls>
          <c:showLegendKey val="0"/>
          <c:showVal val="0"/>
          <c:showCatName val="0"/>
          <c:showSerName val="0"/>
          <c:showPercent val="0"/>
          <c:showBubbleSize val="0"/>
        </c:dLbls>
        <c:gapWidth val="219"/>
        <c:overlap val="-27"/>
        <c:axId val="503201048"/>
        <c:axId val="503202032"/>
      </c:barChart>
      <c:catAx>
        <c:axId val="50320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02032"/>
        <c:crosses val="autoZero"/>
        <c:auto val="1"/>
        <c:lblAlgn val="ctr"/>
        <c:lblOffset val="100"/>
        <c:noMultiLvlLbl val="0"/>
      </c:catAx>
      <c:valAx>
        <c:axId val="50320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0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8061</c:v>
                </c:pt>
                <c:pt idx="1">
                  <c:v>9342</c:v>
                </c:pt>
                <c:pt idx="2">
                  <c:v>1734</c:v>
                </c:pt>
                <c:pt idx="3">
                  <c:v>15870</c:v>
                </c:pt>
                <c:pt idx="4">
                  <c:v>5025</c:v>
                </c:pt>
                <c:pt idx="5">
                  <c:v>6129</c:v>
                </c:pt>
                <c:pt idx="6">
                  <c:v>6714</c:v>
                </c:pt>
                <c:pt idx="7">
                  <c:v>27533</c:v>
                </c:pt>
                <c:pt idx="8">
                  <c:v>8767</c:v>
                </c:pt>
                <c:pt idx="9">
                  <c:v>0</c:v>
                </c:pt>
                <c:pt idx="10">
                  <c:v>0</c:v>
                </c:pt>
                <c:pt idx="11">
                  <c:v>0</c:v>
                </c:pt>
              </c:numCache>
            </c:numRef>
          </c:val>
          <c:extLst>
            <c:ext xmlns:c16="http://schemas.microsoft.com/office/drawing/2014/chart" uri="{C3380CC4-5D6E-409C-BE32-E72D297353CC}">
              <c16:uniqueId val="{00000000-39D3-40DF-BA82-A5C235844DCE}"/>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10135</c:v>
                </c:pt>
                <c:pt idx="1">
                  <c:v>11492</c:v>
                </c:pt>
                <c:pt idx="2">
                  <c:v>16773</c:v>
                </c:pt>
                <c:pt idx="3">
                  <c:v>4542</c:v>
                </c:pt>
                <c:pt idx="4">
                  <c:v>12783</c:v>
                </c:pt>
                <c:pt idx="5">
                  <c:v>9951</c:v>
                </c:pt>
                <c:pt idx="6">
                  <c:v>10036</c:v>
                </c:pt>
                <c:pt idx="7">
                  <c:v>8376</c:v>
                </c:pt>
                <c:pt idx="8">
                  <c:v>3249</c:v>
                </c:pt>
                <c:pt idx="9">
                  <c:v>0</c:v>
                </c:pt>
                <c:pt idx="10">
                  <c:v>0</c:v>
                </c:pt>
                <c:pt idx="11">
                  <c:v>0</c:v>
                </c:pt>
              </c:numCache>
            </c:numRef>
          </c:val>
          <c:extLst>
            <c:ext xmlns:c16="http://schemas.microsoft.com/office/drawing/2014/chart" uri="{C3380CC4-5D6E-409C-BE32-E72D297353CC}">
              <c16:uniqueId val="{00000001-39D3-40DF-BA82-A5C235844DCE}"/>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1940</c:v>
                </c:pt>
                <c:pt idx="1">
                  <c:v>0</c:v>
                </c:pt>
                <c:pt idx="2">
                  <c:v>4172</c:v>
                </c:pt>
                <c:pt idx="3">
                  <c:v>3015</c:v>
                </c:pt>
                <c:pt idx="4">
                  <c:v>3190</c:v>
                </c:pt>
                <c:pt idx="5">
                  <c:v>4468</c:v>
                </c:pt>
                <c:pt idx="6">
                  <c:v>4963</c:v>
                </c:pt>
                <c:pt idx="7">
                  <c:v>1283</c:v>
                </c:pt>
                <c:pt idx="8">
                  <c:v>884</c:v>
                </c:pt>
                <c:pt idx="9">
                  <c:v>0</c:v>
                </c:pt>
                <c:pt idx="10">
                  <c:v>0</c:v>
                </c:pt>
                <c:pt idx="11">
                  <c:v>0</c:v>
                </c:pt>
              </c:numCache>
            </c:numRef>
          </c:val>
          <c:extLst>
            <c:ext xmlns:c16="http://schemas.microsoft.com/office/drawing/2014/chart" uri="{C3380CC4-5D6E-409C-BE32-E72D297353CC}">
              <c16:uniqueId val="{00000002-39D3-40DF-BA82-A5C235844DCE}"/>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2199</c:v>
                </c:pt>
                <c:pt idx="1">
                  <c:v>2937</c:v>
                </c:pt>
                <c:pt idx="2">
                  <c:v>3008</c:v>
                </c:pt>
                <c:pt idx="3">
                  <c:v>2348</c:v>
                </c:pt>
                <c:pt idx="4">
                  <c:v>3805</c:v>
                </c:pt>
                <c:pt idx="5">
                  <c:v>8307</c:v>
                </c:pt>
                <c:pt idx="6">
                  <c:v>3498</c:v>
                </c:pt>
                <c:pt idx="7">
                  <c:v>5648</c:v>
                </c:pt>
                <c:pt idx="8">
                  <c:v>1728</c:v>
                </c:pt>
                <c:pt idx="9">
                  <c:v>0</c:v>
                </c:pt>
                <c:pt idx="10">
                  <c:v>0</c:v>
                </c:pt>
                <c:pt idx="11">
                  <c:v>0</c:v>
                </c:pt>
              </c:numCache>
            </c:numRef>
          </c:val>
          <c:extLst>
            <c:ext xmlns:c16="http://schemas.microsoft.com/office/drawing/2014/chart" uri="{C3380CC4-5D6E-409C-BE32-E72D297353CC}">
              <c16:uniqueId val="{00000003-39D3-40DF-BA82-A5C235844DCE}"/>
            </c:ext>
          </c:extLst>
        </c:ser>
        <c:dLbls>
          <c:showLegendKey val="0"/>
          <c:showVal val="0"/>
          <c:showCatName val="0"/>
          <c:showSerName val="0"/>
          <c:showPercent val="0"/>
          <c:showBubbleSize val="0"/>
        </c:dLbls>
        <c:gapWidth val="219"/>
        <c:overlap val="-27"/>
        <c:axId val="503218432"/>
        <c:axId val="503213184"/>
      </c:barChart>
      <c:dateAx>
        <c:axId val="503218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13184"/>
        <c:crosses val="autoZero"/>
        <c:auto val="1"/>
        <c:lblOffset val="100"/>
        <c:baseTimeUnit val="months"/>
      </c:dateAx>
      <c:valAx>
        <c:axId val="50321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1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4AF9-383F-492D-B010-603DE68775B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0FB15513-75E4-4521-B107-B82D7ED5E2C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91903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EDFE-FB09-46EE-BD4D-ED8830D74509}"/>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C3D72B08-EF2B-4C0A-A605-0AD20B13C525}"/>
              </a:ext>
            </a:extLst>
          </p:cNvPr>
          <p:cNvGraphicFramePr>
            <a:graphicFrameLocks noGrp="1"/>
          </p:cNvGraphicFramePr>
          <p:nvPr>
            <p:ph type="chart" sz="quarter" idx="13"/>
            <p:extLst>
              <p:ext uri="{D42A27DB-BD31-4B8C-83A1-F6EECF244321}">
                <p14:modId xmlns:p14="http://schemas.microsoft.com/office/powerpoint/2010/main" val="3075192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37EC76-213C-4EB6-8779-5CED57D67710}"/>
              </a:ext>
            </a:extLst>
          </p:cNvPr>
          <p:cNvSpPr>
            <a:spLocks noGrp="1"/>
          </p:cNvSpPr>
          <p:nvPr>
            <p:ph type="body" sz="quarter" idx="14"/>
          </p:nvPr>
        </p:nvSpPr>
        <p:spPr/>
        <p:txBody>
          <a:bodyPr/>
          <a:lstStyle/>
          <a:p>
            <a:r>
              <a:rPr lang="en-US"/>
              <a:t>01/01/2025 - 08/31/2026</a:t>
            </a:r>
          </a:p>
        </p:txBody>
      </p:sp>
      <p:sp>
        <p:nvSpPr>
          <p:cNvPr id="5" name="Footer Placeholder 4">
            <a:extLst>
              <a:ext uri="{FF2B5EF4-FFF2-40B4-BE49-F238E27FC236}">
                <a16:creationId xmlns:a16="http://schemas.microsoft.com/office/drawing/2014/main" id="{80E3E66D-49D5-45CD-9932-4EA6866991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407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F87BB-0A3D-47E5-8A7B-ABC1AACD2968}"/>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A4042729-EB38-4F6F-9127-C5C51EAB4D17}"/>
              </a:ext>
            </a:extLst>
          </p:cNvPr>
          <p:cNvGraphicFramePr>
            <a:graphicFrameLocks noGrp="1"/>
          </p:cNvGraphicFramePr>
          <p:nvPr>
            <p:ph type="tbl" sz="quarter" idx="13"/>
            <p:extLst>
              <p:ext uri="{D42A27DB-BD31-4B8C-83A1-F6EECF244321}">
                <p14:modId xmlns:p14="http://schemas.microsoft.com/office/powerpoint/2010/main" val="2743284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96269182"/>
                    </a:ext>
                  </a:extLst>
                </a:gridCol>
                <a:gridCol w="905256">
                  <a:extLst>
                    <a:ext uri="{9D8B030D-6E8A-4147-A177-3AD203B41FA5}">
                      <a16:colId xmlns:a16="http://schemas.microsoft.com/office/drawing/2014/main" val="2497651878"/>
                    </a:ext>
                  </a:extLst>
                </a:gridCol>
                <a:gridCol w="905256">
                  <a:extLst>
                    <a:ext uri="{9D8B030D-6E8A-4147-A177-3AD203B41FA5}">
                      <a16:colId xmlns:a16="http://schemas.microsoft.com/office/drawing/2014/main" val="1617696371"/>
                    </a:ext>
                  </a:extLst>
                </a:gridCol>
                <a:gridCol w="905256">
                  <a:extLst>
                    <a:ext uri="{9D8B030D-6E8A-4147-A177-3AD203B41FA5}">
                      <a16:colId xmlns:a16="http://schemas.microsoft.com/office/drawing/2014/main" val="1277700877"/>
                    </a:ext>
                  </a:extLst>
                </a:gridCol>
                <a:gridCol w="905256">
                  <a:extLst>
                    <a:ext uri="{9D8B030D-6E8A-4147-A177-3AD203B41FA5}">
                      <a16:colId xmlns:a16="http://schemas.microsoft.com/office/drawing/2014/main" val="945793528"/>
                    </a:ext>
                  </a:extLst>
                </a:gridCol>
                <a:gridCol w="905256">
                  <a:extLst>
                    <a:ext uri="{9D8B030D-6E8A-4147-A177-3AD203B41FA5}">
                      <a16:colId xmlns:a16="http://schemas.microsoft.com/office/drawing/2014/main" val="3221191592"/>
                    </a:ext>
                  </a:extLst>
                </a:gridCol>
                <a:gridCol w="905256">
                  <a:extLst>
                    <a:ext uri="{9D8B030D-6E8A-4147-A177-3AD203B41FA5}">
                      <a16:colId xmlns:a16="http://schemas.microsoft.com/office/drawing/2014/main" val="1954857508"/>
                    </a:ext>
                  </a:extLst>
                </a:gridCol>
                <a:gridCol w="905256">
                  <a:extLst>
                    <a:ext uri="{9D8B030D-6E8A-4147-A177-3AD203B41FA5}">
                      <a16:colId xmlns:a16="http://schemas.microsoft.com/office/drawing/2014/main" val="4251582830"/>
                    </a:ext>
                  </a:extLst>
                </a:gridCol>
                <a:gridCol w="905256">
                  <a:extLst>
                    <a:ext uri="{9D8B030D-6E8A-4147-A177-3AD203B41FA5}">
                      <a16:colId xmlns:a16="http://schemas.microsoft.com/office/drawing/2014/main" val="195100305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86457888"/>
                  </a:ext>
                </a:extLst>
              </a:tr>
              <a:tr h="370840">
                <a:tc>
                  <a:txBody>
                    <a:bodyPr/>
                    <a:lstStyle/>
                    <a:p>
                      <a:r>
                        <a:rPr lang="en-US" sz="1000"/>
                        <a:t>7622</a:t>
                      </a:r>
                    </a:p>
                  </a:txBody>
                  <a:tcPr/>
                </a:tc>
                <a:tc>
                  <a:txBody>
                    <a:bodyPr/>
                    <a:lstStyle/>
                    <a:p>
                      <a:r>
                        <a:rPr lang="en-US" sz="1000"/>
                        <a:t>13</a:t>
                      </a:r>
                    </a:p>
                  </a:txBody>
                  <a:tcPr/>
                </a:tc>
                <a:tc>
                  <a:txBody>
                    <a:bodyPr/>
                    <a:lstStyle/>
                    <a:p>
                      <a:r>
                        <a:rPr lang="en-US" sz="1000"/>
                        <a:t>20</a:t>
                      </a:r>
                    </a:p>
                  </a:txBody>
                  <a:tcPr/>
                </a:tc>
                <a:tc>
                  <a:txBody>
                    <a:bodyPr/>
                    <a:lstStyle/>
                    <a:p>
                      <a:r>
                        <a:rPr lang="en-US" sz="1000"/>
                        <a:t>527</a:t>
                      </a:r>
                    </a:p>
                  </a:txBody>
                  <a:tcPr/>
                </a:tc>
                <a:tc>
                  <a:txBody>
                    <a:bodyPr/>
                    <a:lstStyle/>
                    <a:p>
                      <a:r>
                        <a:rPr lang="en-US" sz="1000"/>
                        <a:t>13</a:t>
                      </a:r>
                    </a:p>
                  </a:txBody>
                  <a:tcPr/>
                </a:tc>
                <a:tc>
                  <a:txBody>
                    <a:bodyPr/>
                    <a:lstStyle/>
                    <a:p>
                      <a:r>
                        <a:rPr lang="en-US" sz="1000"/>
                        <a:t>8</a:t>
                      </a:r>
                    </a:p>
                  </a:txBody>
                  <a:tcPr/>
                </a:tc>
                <a:tc>
                  <a:txBody>
                    <a:bodyPr/>
                    <a:lstStyle/>
                    <a:p>
                      <a:r>
                        <a:rPr lang="en-US" sz="1000"/>
                        <a:t>1</a:t>
                      </a:r>
                    </a:p>
                  </a:txBody>
                  <a:tcPr/>
                </a:tc>
                <a:tc>
                  <a:txBody>
                    <a:bodyPr/>
                    <a:lstStyle/>
                    <a:p>
                      <a:r>
                        <a:rPr lang="en-US" sz="1000"/>
                        <a:t>0.3598 %</a:t>
                      </a:r>
                    </a:p>
                  </a:txBody>
                  <a:tcPr/>
                </a:tc>
                <a:tc>
                  <a:txBody>
                    <a:bodyPr/>
                    <a:lstStyle/>
                    <a:p>
                      <a:r>
                        <a:rPr lang="en-US" sz="1000"/>
                        <a:t>0.0 %</a:t>
                      </a:r>
                    </a:p>
                  </a:txBody>
                  <a:tcPr/>
                </a:tc>
                <a:extLst>
                  <a:ext uri="{0D108BD9-81ED-4DB2-BD59-A6C34878D82A}">
                    <a16:rowId xmlns:a16="http://schemas.microsoft.com/office/drawing/2014/main" val="886056494"/>
                  </a:ext>
                </a:extLst>
              </a:tr>
            </a:tbl>
          </a:graphicData>
        </a:graphic>
      </p:graphicFrame>
      <p:sp>
        <p:nvSpPr>
          <p:cNvPr id="4" name="Text Placeholder 3">
            <a:extLst>
              <a:ext uri="{FF2B5EF4-FFF2-40B4-BE49-F238E27FC236}">
                <a16:creationId xmlns:a16="http://schemas.microsoft.com/office/drawing/2014/main" id="{A7A9122E-B31B-4986-8764-4A0CD39EBD07}"/>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1481427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E5A1-2F0F-4AA5-8E32-E5CD5A7547D3}"/>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85B31011-8E07-4C26-AD9D-B609ED4B8209}"/>
              </a:ext>
            </a:extLst>
          </p:cNvPr>
          <p:cNvGraphicFramePr>
            <a:graphicFrameLocks noGrp="1"/>
          </p:cNvGraphicFramePr>
          <p:nvPr>
            <p:ph type="chart" sz="quarter" idx="13"/>
            <p:extLst>
              <p:ext uri="{D42A27DB-BD31-4B8C-83A1-F6EECF244321}">
                <p14:modId xmlns:p14="http://schemas.microsoft.com/office/powerpoint/2010/main" val="1793643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6D22B2-732F-4E42-B4F1-7C6CAF2A541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3C08A03-CF42-4AD1-99F6-9B5986A651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2572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7048C-E31E-4FFF-B260-9498D26EA67F}"/>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64808E9-A96D-4C77-8847-C4EF4011F389}"/>
              </a:ext>
            </a:extLst>
          </p:cNvPr>
          <p:cNvGraphicFramePr>
            <a:graphicFrameLocks noGrp="1"/>
          </p:cNvGraphicFramePr>
          <p:nvPr>
            <p:ph type="chart" sz="quarter" idx="13"/>
            <p:extLst>
              <p:ext uri="{D42A27DB-BD31-4B8C-83A1-F6EECF244321}">
                <p14:modId xmlns:p14="http://schemas.microsoft.com/office/powerpoint/2010/main" val="3730517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0C7484-CAD8-4AB3-8AA6-315EC199983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AD542DB-D90E-456D-91AB-5CDE688765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454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441B-EE38-4B4C-9F68-0B3C425BEF01}"/>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33DC0A73-6B9E-4D58-81EB-B3DE0C789A37}"/>
              </a:ext>
            </a:extLst>
          </p:cNvPr>
          <p:cNvGraphicFramePr>
            <a:graphicFrameLocks noGrp="1"/>
          </p:cNvGraphicFramePr>
          <p:nvPr>
            <p:ph type="chart" sz="quarter" idx="13"/>
            <p:extLst>
              <p:ext uri="{D42A27DB-BD31-4B8C-83A1-F6EECF244321}">
                <p14:modId xmlns:p14="http://schemas.microsoft.com/office/powerpoint/2010/main" val="2985208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C5FB20-244A-4334-80EE-97A27B79A77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48BD374-F809-44F1-9F9F-2368A57478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9426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C575D-2BD3-429D-B9FB-1AC262A9836F}"/>
              </a:ext>
            </a:extLst>
          </p:cNvPr>
          <p:cNvSpPr>
            <a:spLocks noGrp="1"/>
          </p:cNvSpPr>
          <p:nvPr>
            <p:ph type="title"/>
          </p:nvPr>
        </p:nvSpPr>
        <p:spPr/>
        <p:txBody>
          <a:bodyPr/>
          <a:lstStyle/>
          <a:p>
            <a:r>
              <a:rPr lang="en-US"/>
              <a:t>Facebook Impressions or Page Media View Bar Chart | Philadelphia Insurance</a:t>
            </a:r>
          </a:p>
        </p:txBody>
      </p:sp>
      <p:graphicFrame>
        <p:nvGraphicFramePr>
          <p:cNvPr id="6" name="Chart Placeholder 5">
            <a:extLst>
              <a:ext uri="{FF2B5EF4-FFF2-40B4-BE49-F238E27FC236}">
                <a16:creationId xmlns:a16="http://schemas.microsoft.com/office/drawing/2014/main" id="{00B08B78-E2C0-4166-B807-2E4ED37947AD}"/>
              </a:ext>
            </a:extLst>
          </p:cNvPr>
          <p:cNvGraphicFramePr>
            <a:graphicFrameLocks noGrp="1"/>
          </p:cNvGraphicFramePr>
          <p:nvPr>
            <p:ph type="chart" sz="quarter" idx="13"/>
            <p:extLst>
              <p:ext uri="{D42A27DB-BD31-4B8C-83A1-F6EECF244321}">
                <p14:modId xmlns:p14="http://schemas.microsoft.com/office/powerpoint/2010/main" val="4248135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0A594D-C594-41F6-8F7B-EAA284361A3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B4CC9E9-AE58-43AF-86F3-35C5D5A99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2216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AD5CC-BF36-4033-BF33-10976D2BA4C1}"/>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C66DB7C5-90AB-49EF-B77B-59F722CABF11}"/>
              </a:ext>
            </a:extLst>
          </p:cNvPr>
          <p:cNvGraphicFramePr>
            <a:graphicFrameLocks noGrp="1"/>
          </p:cNvGraphicFramePr>
          <p:nvPr>
            <p:ph type="tbl" sz="quarter" idx="13"/>
            <p:extLst>
              <p:ext uri="{D42A27DB-BD31-4B8C-83A1-F6EECF244321}">
                <p14:modId xmlns:p14="http://schemas.microsoft.com/office/powerpoint/2010/main" val="1153862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42780542"/>
                    </a:ext>
                  </a:extLst>
                </a:gridCol>
                <a:gridCol w="411480">
                  <a:extLst>
                    <a:ext uri="{9D8B030D-6E8A-4147-A177-3AD203B41FA5}">
                      <a16:colId xmlns:a16="http://schemas.microsoft.com/office/drawing/2014/main" val="1262181748"/>
                    </a:ext>
                  </a:extLst>
                </a:gridCol>
                <a:gridCol w="411480">
                  <a:extLst>
                    <a:ext uri="{9D8B030D-6E8A-4147-A177-3AD203B41FA5}">
                      <a16:colId xmlns:a16="http://schemas.microsoft.com/office/drawing/2014/main" val="1913703520"/>
                    </a:ext>
                  </a:extLst>
                </a:gridCol>
                <a:gridCol w="411480">
                  <a:extLst>
                    <a:ext uri="{9D8B030D-6E8A-4147-A177-3AD203B41FA5}">
                      <a16:colId xmlns:a16="http://schemas.microsoft.com/office/drawing/2014/main" val="313200047"/>
                    </a:ext>
                  </a:extLst>
                </a:gridCol>
                <a:gridCol w="411480">
                  <a:extLst>
                    <a:ext uri="{9D8B030D-6E8A-4147-A177-3AD203B41FA5}">
                      <a16:colId xmlns:a16="http://schemas.microsoft.com/office/drawing/2014/main" val="3746132208"/>
                    </a:ext>
                  </a:extLst>
                </a:gridCol>
                <a:gridCol w="411480">
                  <a:extLst>
                    <a:ext uri="{9D8B030D-6E8A-4147-A177-3AD203B41FA5}">
                      <a16:colId xmlns:a16="http://schemas.microsoft.com/office/drawing/2014/main" val="1554290558"/>
                    </a:ext>
                  </a:extLst>
                </a:gridCol>
                <a:gridCol w="411480">
                  <a:extLst>
                    <a:ext uri="{9D8B030D-6E8A-4147-A177-3AD203B41FA5}">
                      <a16:colId xmlns:a16="http://schemas.microsoft.com/office/drawing/2014/main" val="1608278571"/>
                    </a:ext>
                  </a:extLst>
                </a:gridCol>
                <a:gridCol w="411480">
                  <a:extLst>
                    <a:ext uri="{9D8B030D-6E8A-4147-A177-3AD203B41FA5}">
                      <a16:colId xmlns:a16="http://schemas.microsoft.com/office/drawing/2014/main" val="2283795137"/>
                    </a:ext>
                  </a:extLst>
                </a:gridCol>
                <a:gridCol w="411480">
                  <a:extLst>
                    <a:ext uri="{9D8B030D-6E8A-4147-A177-3AD203B41FA5}">
                      <a16:colId xmlns:a16="http://schemas.microsoft.com/office/drawing/2014/main" val="2998239476"/>
                    </a:ext>
                  </a:extLst>
                </a:gridCol>
                <a:gridCol w="411480">
                  <a:extLst>
                    <a:ext uri="{9D8B030D-6E8A-4147-A177-3AD203B41FA5}">
                      <a16:colId xmlns:a16="http://schemas.microsoft.com/office/drawing/2014/main" val="581017118"/>
                    </a:ext>
                  </a:extLst>
                </a:gridCol>
                <a:gridCol w="411480">
                  <a:extLst>
                    <a:ext uri="{9D8B030D-6E8A-4147-A177-3AD203B41FA5}">
                      <a16:colId xmlns:a16="http://schemas.microsoft.com/office/drawing/2014/main" val="3427268319"/>
                    </a:ext>
                  </a:extLst>
                </a:gridCol>
                <a:gridCol w="411480">
                  <a:extLst>
                    <a:ext uri="{9D8B030D-6E8A-4147-A177-3AD203B41FA5}">
                      <a16:colId xmlns:a16="http://schemas.microsoft.com/office/drawing/2014/main" val="593958537"/>
                    </a:ext>
                  </a:extLst>
                </a:gridCol>
                <a:gridCol w="411480">
                  <a:extLst>
                    <a:ext uri="{9D8B030D-6E8A-4147-A177-3AD203B41FA5}">
                      <a16:colId xmlns:a16="http://schemas.microsoft.com/office/drawing/2014/main" val="2367918831"/>
                    </a:ext>
                  </a:extLst>
                </a:gridCol>
                <a:gridCol w="411480">
                  <a:extLst>
                    <a:ext uri="{9D8B030D-6E8A-4147-A177-3AD203B41FA5}">
                      <a16:colId xmlns:a16="http://schemas.microsoft.com/office/drawing/2014/main" val="127380352"/>
                    </a:ext>
                  </a:extLst>
                </a:gridCol>
                <a:gridCol w="411480">
                  <a:extLst>
                    <a:ext uri="{9D8B030D-6E8A-4147-A177-3AD203B41FA5}">
                      <a16:colId xmlns:a16="http://schemas.microsoft.com/office/drawing/2014/main" val="1541171465"/>
                    </a:ext>
                  </a:extLst>
                </a:gridCol>
                <a:gridCol w="411480">
                  <a:extLst>
                    <a:ext uri="{9D8B030D-6E8A-4147-A177-3AD203B41FA5}">
                      <a16:colId xmlns:a16="http://schemas.microsoft.com/office/drawing/2014/main" val="1761444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2415902"/>
                  </a:ext>
                </a:extLst>
              </a:tr>
            </a:tbl>
          </a:graphicData>
        </a:graphic>
      </p:graphicFrame>
      <p:sp>
        <p:nvSpPr>
          <p:cNvPr id="4" name="Text Placeholder 3">
            <a:extLst>
              <a:ext uri="{FF2B5EF4-FFF2-40B4-BE49-F238E27FC236}">
                <a16:creationId xmlns:a16="http://schemas.microsoft.com/office/drawing/2014/main" id="{A6DA2396-A1E4-44B6-AE24-185398B54D67}"/>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043880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0FF5C-A513-413A-A2BD-1B72EF8A2DF7}"/>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332F6D73-C452-48CE-93BC-DCA08E2A04E5}"/>
              </a:ext>
            </a:extLst>
          </p:cNvPr>
          <p:cNvGraphicFramePr>
            <a:graphicFrameLocks noGrp="1"/>
          </p:cNvGraphicFramePr>
          <p:nvPr>
            <p:ph type="tbl" sz="quarter" idx="13"/>
            <p:extLst>
              <p:ext uri="{D42A27DB-BD31-4B8C-83A1-F6EECF244321}">
                <p14:modId xmlns:p14="http://schemas.microsoft.com/office/powerpoint/2010/main" val="2993134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21715786"/>
                    </a:ext>
                  </a:extLst>
                </a:gridCol>
                <a:gridCol w="411480">
                  <a:extLst>
                    <a:ext uri="{9D8B030D-6E8A-4147-A177-3AD203B41FA5}">
                      <a16:colId xmlns:a16="http://schemas.microsoft.com/office/drawing/2014/main" val="1976187884"/>
                    </a:ext>
                  </a:extLst>
                </a:gridCol>
                <a:gridCol w="411480">
                  <a:extLst>
                    <a:ext uri="{9D8B030D-6E8A-4147-A177-3AD203B41FA5}">
                      <a16:colId xmlns:a16="http://schemas.microsoft.com/office/drawing/2014/main" val="78195138"/>
                    </a:ext>
                  </a:extLst>
                </a:gridCol>
                <a:gridCol w="411480">
                  <a:extLst>
                    <a:ext uri="{9D8B030D-6E8A-4147-A177-3AD203B41FA5}">
                      <a16:colId xmlns:a16="http://schemas.microsoft.com/office/drawing/2014/main" val="1212191808"/>
                    </a:ext>
                  </a:extLst>
                </a:gridCol>
                <a:gridCol w="411480">
                  <a:extLst>
                    <a:ext uri="{9D8B030D-6E8A-4147-A177-3AD203B41FA5}">
                      <a16:colId xmlns:a16="http://schemas.microsoft.com/office/drawing/2014/main" val="3772763054"/>
                    </a:ext>
                  </a:extLst>
                </a:gridCol>
                <a:gridCol w="411480">
                  <a:extLst>
                    <a:ext uri="{9D8B030D-6E8A-4147-A177-3AD203B41FA5}">
                      <a16:colId xmlns:a16="http://schemas.microsoft.com/office/drawing/2014/main" val="2919472689"/>
                    </a:ext>
                  </a:extLst>
                </a:gridCol>
                <a:gridCol w="411480">
                  <a:extLst>
                    <a:ext uri="{9D8B030D-6E8A-4147-A177-3AD203B41FA5}">
                      <a16:colId xmlns:a16="http://schemas.microsoft.com/office/drawing/2014/main" val="584928166"/>
                    </a:ext>
                  </a:extLst>
                </a:gridCol>
                <a:gridCol w="411480">
                  <a:extLst>
                    <a:ext uri="{9D8B030D-6E8A-4147-A177-3AD203B41FA5}">
                      <a16:colId xmlns:a16="http://schemas.microsoft.com/office/drawing/2014/main" val="3410232664"/>
                    </a:ext>
                  </a:extLst>
                </a:gridCol>
                <a:gridCol w="411480">
                  <a:extLst>
                    <a:ext uri="{9D8B030D-6E8A-4147-A177-3AD203B41FA5}">
                      <a16:colId xmlns:a16="http://schemas.microsoft.com/office/drawing/2014/main" val="1355748037"/>
                    </a:ext>
                  </a:extLst>
                </a:gridCol>
                <a:gridCol w="411480">
                  <a:extLst>
                    <a:ext uri="{9D8B030D-6E8A-4147-A177-3AD203B41FA5}">
                      <a16:colId xmlns:a16="http://schemas.microsoft.com/office/drawing/2014/main" val="4145868541"/>
                    </a:ext>
                  </a:extLst>
                </a:gridCol>
                <a:gridCol w="411480">
                  <a:extLst>
                    <a:ext uri="{9D8B030D-6E8A-4147-A177-3AD203B41FA5}">
                      <a16:colId xmlns:a16="http://schemas.microsoft.com/office/drawing/2014/main" val="3030307694"/>
                    </a:ext>
                  </a:extLst>
                </a:gridCol>
                <a:gridCol w="411480">
                  <a:extLst>
                    <a:ext uri="{9D8B030D-6E8A-4147-A177-3AD203B41FA5}">
                      <a16:colId xmlns:a16="http://schemas.microsoft.com/office/drawing/2014/main" val="2619763519"/>
                    </a:ext>
                  </a:extLst>
                </a:gridCol>
                <a:gridCol w="411480">
                  <a:extLst>
                    <a:ext uri="{9D8B030D-6E8A-4147-A177-3AD203B41FA5}">
                      <a16:colId xmlns:a16="http://schemas.microsoft.com/office/drawing/2014/main" val="4285330321"/>
                    </a:ext>
                  </a:extLst>
                </a:gridCol>
                <a:gridCol w="411480">
                  <a:extLst>
                    <a:ext uri="{9D8B030D-6E8A-4147-A177-3AD203B41FA5}">
                      <a16:colId xmlns:a16="http://schemas.microsoft.com/office/drawing/2014/main" val="129122018"/>
                    </a:ext>
                  </a:extLst>
                </a:gridCol>
                <a:gridCol w="411480">
                  <a:extLst>
                    <a:ext uri="{9D8B030D-6E8A-4147-A177-3AD203B41FA5}">
                      <a16:colId xmlns:a16="http://schemas.microsoft.com/office/drawing/2014/main" val="2169349410"/>
                    </a:ext>
                  </a:extLst>
                </a:gridCol>
                <a:gridCol w="411480">
                  <a:extLst>
                    <a:ext uri="{9D8B030D-6E8A-4147-A177-3AD203B41FA5}">
                      <a16:colId xmlns:a16="http://schemas.microsoft.com/office/drawing/2014/main" val="3418740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452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- 2026-08-14 12:14:16</a:t>
                      </a:r>
                      <a:r>
                        <a:rPr kumimoji="0" lang="en-US" sz="1000" b="0" i="0" u="none" strike="noStrike" kern="1200" cap="none" spc="0" normalizeH="0" baseline="0" noProof="0">
                          <a:ln>
                            <a:noFill/>
                          </a:ln>
                          <a:solidFill>
                            <a:prstClr val="black"/>
                          </a:solidFill>
                          <a:effectLst/>
                          <a:uLnTx/>
                          <a:uFillTx/>
                          <a:latin typeface="Calibri"/>
                          <a:ea typeface="+mn-ea"/>
                          <a:cs typeface="+mn-cs"/>
                        </a:rPr>
                        <a:t>
 This week, employees from across the country gathered at our Home Office for our PHLY Fundamentals program! 👏
Designed for associates and trainees in Marketing, Underwriting, Claims, and Risk Management, this immersive program combines hands-on learning, industry insights, and valuable networking opportunities. It's all part of helping #TEAMPHLY build the skills, knowledge, and connections they need to be successful. Beyond learning and networking, employees also volunteered with Caring for Friends, packing snack bags to help support seniors, families, and others facing food insecurity. ❤️
💼 Interested in building your career with a company that invests in its people? Explore opportunities: bit.ly/WorkAtPHLY #insurancecareers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52125504"/>
                  </a:ext>
                </a:extLst>
              </a:tr>
            </a:tbl>
          </a:graphicData>
        </a:graphic>
      </p:graphicFrame>
      <p:sp>
        <p:nvSpPr>
          <p:cNvPr id="4" name="Text Placeholder 3">
            <a:extLst>
              <a:ext uri="{FF2B5EF4-FFF2-40B4-BE49-F238E27FC236}">
                <a16:creationId xmlns:a16="http://schemas.microsoft.com/office/drawing/2014/main" id="{CAC6BB3C-040C-496D-A3F4-CCEF9B045478}"/>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843923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DCD09-A80B-4829-9E0F-68991D4F9C98}"/>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0960DEF2-25A1-4DDB-849B-9D5C92D225AC}"/>
              </a:ext>
            </a:extLst>
          </p:cNvPr>
          <p:cNvGraphicFramePr>
            <a:graphicFrameLocks noGrp="1"/>
          </p:cNvGraphicFramePr>
          <p:nvPr>
            <p:ph type="tbl" sz="quarter" idx="13"/>
            <p:extLst>
              <p:ext uri="{D42A27DB-BD31-4B8C-83A1-F6EECF244321}">
                <p14:modId xmlns:p14="http://schemas.microsoft.com/office/powerpoint/2010/main" val="2640928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62789208"/>
                    </a:ext>
                  </a:extLst>
                </a:gridCol>
                <a:gridCol w="411480">
                  <a:extLst>
                    <a:ext uri="{9D8B030D-6E8A-4147-A177-3AD203B41FA5}">
                      <a16:colId xmlns:a16="http://schemas.microsoft.com/office/drawing/2014/main" val="278741758"/>
                    </a:ext>
                  </a:extLst>
                </a:gridCol>
                <a:gridCol w="411480">
                  <a:extLst>
                    <a:ext uri="{9D8B030D-6E8A-4147-A177-3AD203B41FA5}">
                      <a16:colId xmlns:a16="http://schemas.microsoft.com/office/drawing/2014/main" val="3298193824"/>
                    </a:ext>
                  </a:extLst>
                </a:gridCol>
                <a:gridCol w="411480">
                  <a:extLst>
                    <a:ext uri="{9D8B030D-6E8A-4147-A177-3AD203B41FA5}">
                      <a16:colId xmlns:a16="http://schemas.microsoft.com/office/drawing/2014/main" val="883390035"/>
                    </a:ext>
                  </a:extLst>
                </a:gridCol>
                <a:gridCol w="411480">
                  <a:extLst>
                    <a:ext uri="{9D8B030D-6E8A-4147-A177-3AD203B41FA5}">
                      <a16:colId xmlns:a16="http://schemas.microsoft.com/office/drawing/2014/main" val="2637069358"/>
                    </a:ext>
                  </a:extLst>
                </a:gridCol>
                <a:gridCol w="411480">
                  <a:extLst>
                    <a:ext uri="{9D8B030D-6E8A-4147-A177-3AD203B41FA5}">
                      <a16:colId xmlns:a16="http://schemas.microsoft.com/office/drawing/2014/main" val="3176749494"/>
                    </a:ext>
                  </a:extLst>
                </a:gridCol>
                <a:gridCol w="411480">
                  <a:extLst>
                    <a:ext uri="{9D8B030D-6E8A-4147-A177-3AD203B41FA5}">
                      <a16:colId xmlns:a16="http://schemas.microsoft.com/office/drawing/2014/main" val="4094313150"/>
                    </a:ext>
                  </a:extLst>
                </a:gridCol>
                <a:gridCol w="411480">
                  <a:extLst>
                    <a:ext uri="{9D8B030D-6E8A-4147-A177-3AD203B41FA5}">
                      <a16:colId xmlns:a16="http://schemas.microsoft.com/office/drawing/2014/main" val="1900755675"/>
                    </a:ext>
                  </a:extLst>
                </a:gridCol>
                <a:gridCol w="411480">
                  <a:extLst>
                    <a:ext uri="{9D8B030D-6E8A-4147-A177-3AD203B41FA5}">
                      <a16:colId xmlns:a16="http://schemas.microsoft.com/office/drawing/2014/main" val="212931897"/>
                    </a:ext>
                  </a:extLst>
                </a:gridCol>
                <a:gridCol w="411480">
                  <a:extLst>
                    <a:ext uri="{9D8B030D-6E8A-4147-A177-3AD203B41FA5}">
                      <a16:colId xmlns:a16="http://schemas.microsoft.com/office/drawing/2014/main" val="56619282"/>
                    </a:ext>
                  </a:extLst>
                </a:gridCol>
                <a:gridCol w="411480">
                  <a:extLst>
                    <a:ext uri="{9D8B030D-6E8A-4147-A177-3AD203B41FA5}">
                      <a16:colId xmlns:a16="http://schemas.microsoft.com/office/drawing/2014/main" val="2115113090"/>
                    </a:ext>
                  </a:extLst>
                </a:gridCol>
                <a:gridCol w="411480">
                  <a:extLst>
                    <a:ext uri="{9D8B030D-6E8A-4147-A177-3AD203B41FA5}">
                      <a16:colId xmlns:a16="http://schemas.microsoft.com/office/drawing/2014/main" val="2348087985"/>
                    </a:ext>
                  </a:extLst>
                </a:gridCol>
                <a:gridCol w="411480">
                  <a:extLst>
                    <a:ext uri="{9D8B030D-6E8A-4147-A177-3AD203B41FA5}">
                      <a16:colId xmlns:a16="http://schemas.microsoft.com/office/drawing/2014/main" val="871608555"/>
                    </a:ext>
                  </a:extLst>
                </a:gridCol>
                <a:gridCol w="411480">
                  <a:extLst>
                    <a:ext uri="{9D8B030D-6E8A-4147-A177-3AD203B41FA5}">
                      <a16:colId xmlns:a16="http://schemas.microsoft.com/office/drawing/2014/main" val="3245620506"/>
                    </a:ext>
                  </a:extLst>
                </a:gridCol>
                <a:gridCol w="411480">
                  <a:extLst>
                    <a:ext uri="{9D8B030D-6E8A-4147-A177-3AD203B41FA5}">
                      <a16:colId xmlns:a16="http://schemas.microsoft.com/office/drawing/2014/main" val="3075914468"/>
                    </a:ext>
                  </a:extLst>
                </a:gridCol>
                <a:gridCol w="411480">
                  <a:extLst>
                    <a:ext uri="{9D8B030D-6E8A-4147-A177-3AD203B41FA5}">
                      <a16:colId xmlns:a16="http://schemas.microsoft.com/office/drawing/2014/main" val="2849100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9232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- 2026-08-05 15:03:04</a:t>
                      </a:r>
                      <a:r>
                        <a:rPr kumimoji="0" lang="en-US" sz="1000" b="0" i="0" u="none" strike="noStrike" kern="1200" cap="none" spc="0" normalizeH="0" baseline="0" noProof="0">
                          <a:ln>
                            <a:noFill/>
                          </a:ln>
                          <a:solidFill>
                            <a:prstClr val="black"/>
                          </a:solidFill>
                          <a:effectLst/>
                          <a:uLnTx/>
                          <a:uFillTx/>
                          <a:latin typeface="Calibri"/>
                          <a:ea typeface="+mn-ea"/>
                          <a:cs typeface="+mn-cs"/>
                        </a:rPr>
                        <a:t>
 Nothing beats a summer evening at Citizens Bank Park!
This year, we became the presenting sponsor of the Philadelphia Insurance Club, the premier seating area directly behind home plate. In addition to the pride of seeing PHLY signage around the ballpark, we've enjoyed spending time with our coworkers, agents, and insureds while rooting for the Philadelphia Phillies. 
Through our Agency Teammate program, we're recognizing select agency partners during Phillies home games, celebrating the relationships that make our shared success possible. We're also pleased to support local #nonprofit organizations through the Runs for Charities program, where we donate 0 to Phillies Charities for every Phillies run scored throughout the season.
We're grateful for the opportunity to connect with our agency partners, support our #community, and cheer on our hometown team together. Here's to more great memories at the ballpark this season!
Learn more about our Phillies partnership: https://www.phly.com/phillies-community-teammates #TEAMPHLY #charities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41769830"/>
                  </a:ext>
                </a:extLst>
              </a:tr>
            </a:tbl>
          </a:graphicData>
        </a:graphic>
      </p:graphicFrame>
      <p:sp>
        <p:nvSpPr>
          <p:cNvPr id="4" name="Text Placeholder 3">
            <a:extLst>
              <a:ext uri="{FF2B5EF4-FFF2-40B4-BE49-F238E27FC236}">
                <a16:creationId xmlns:a16="http://schemas.microsoft.com/office/drawing/2014/main" id="{4C1D4527-9CEE-476E-8339-D58795AA94ED}"/>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1086468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A0A5F-812E-4DBE-B1F4-FEC7EBFBCE4E}"/>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B31B1275-8E8D-483A-8603-BFE964BDF75E}"/>
              </a:ext>
            </a:extLst>
          </p:cNvPr>
          <p:cNvGraphicFramePr>
            <a:graphicFrameLocks noGrp="1"/>
          </p:cNvGraphicFramePr>
          <p:nvPr>
            <p:ph type="tbl" sz="quarter" idx="13"/>
            <p:extLst>
              <p:ext uri="{D42A27DB-BD31-4B8C-83A1-F6EECF244321}">
                <p14:modId xmlns:p14="http://schemas.microsoft.com/office/powerpoint/2010/main" val="3140396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51408209"/>
                    </a:ext>
                  </a:extLst>
                </a:gridCol>
                <a:gridCol w="411480">
                  <a:extLst>
                    <a:ext uri="{9D8B030D-6E8A-4147-A177-3AD203B41FA5}">
                      <a16:colId xmlns:a16="http://schemas.microsoft.com/office/drawing/2014/main" val="1108908127"/>
                    </a:ext>
                  </a:extLst>
                </a:gridCol>
                <a:gridCol w="411480">
                  <a:extLst>
                    <a:ext uri="{9D8B030D-6E8A-4147-A177-3AD203B41FA5}">
                      <a16:colId xmlns:a16="http://schemas.microsoft.com/office/drawing/2014/main" val="4013429050"/>
                    </a:ext>
                  </a:extLst>
                </a:gridCol>
                <a:gridCol w="411480">
                  <a:extLst>
                    <a:ext uri="{9D8B030D-6E8A-4147-A177-3AD203B41FA5}">
                      <a16:colId xmlns:a16="http://schemas.microsoft.com/office/drawing/2014/main" val="3500386538"/>
                    </a:ext>
                  </a:extLst>
                </a:gridCol>
                <a:gridCol w="411480">
                  <a:extLst>
                    <a:ext uri="{9D8B030D-6E8A-4147-A177-3AD203B41FA5}">
                      <a16:colId xmlns:a16="http://schemas.microsoft.com/office/drawing/2014/main" val="761976404"/>
                    </a:ext>
                  </a:extLst>
                </a:gridCol>
                <a:gridCol w="411480">
                  <a:extLst>
                    <a:ext uri="{9D8B030D-6E8A-4147-A177-3AD203B41FA5}">
                      <a16:colId xmlns:a16="http://schemas.microsoft.com/office/drawing/2014/main" val="560835777"/>
                    </a:ext>
                  </a:extLst>
                </a:gridCol>
                <a:gridCol w="411480">
                  <a:extLst>
                    <a:ext uri="{9D8B030D-6E8A-4147-A177-3AD203B41FA5}">
                      <a16:colId xmlns:a16="http://schemas.microsoft.com/office/drawing/2014/main" val="3542397406"/>
                    </a:ext>
                  </a:extLst>
                </a:gridCol>
                <a:gridCol w="411480">
                  <a:extLst>
                    <a:ext uri="{9D8B030D-6E8A-4147-A177-3AD203B41FA5}">
                      <a16:colId xmlns:a16="http://schemas.microsoft.com/office/drawing/2014/main" val="1516597819"/>
                    </a:ext>
                  </a:extLst>
                </a:gridCol>
                <a:gridCol w="411480">
                  <a:extLst>
                    <a:ext uri="{9D8B030D-6E8A-4147-A177-3AD203B41FA5}">
                      <a16:colId xmlns:a16="http://schemas.microsoft.com/office/drawing/2014/main" val="2099856120"/>
                    </a:ext>
                  </a:extLst>
                </a:gridCol>
                <a:gridCol w="411480">
                  <a:extLst>
                    <a:ext uri="{9D8B030D-6E8A-4147-A177-3AD203B41FA5}">
                      <a16:colId xmlns:a16="http://schemas.microsoft.com/office/drawing/2014/main" val="3360865752"/>
                    </a:ext>
                  </a:extLst>
                </a:gridCol>
                <a:gridCol w="411480">
                  <a:extLst>
                    <a:ext uri="{9D8B030D-6E8A-4147-A177-3AD203B41FA5}">
                      <a16:colId xmlns:a16="http://schemas.microsoft.com/office/drawing/2014/main" val="207369115"/>
                    </a:ext>
                  </a:extLst>
                </a:gridCol>
                <a:gridCol w="411480">
                  <a:extLst>
                    <a:ext uri="{9D8B030D-6E8A-4147-A177-3AD203B41FA5}">
                      <a16:colId xmlns:a16="http://schemas.microsoft.com/office/drawing/2014/main" val="3634177270"/>
                    </a:ext>
                  </a:extLst>
                </a:gridCol>
                <a:gridCol w="411480">
                  <a:extLst>
                    <a:ext uri="{9D8B030D-6E8A-4147-A177-3AD203B41FA5}">
                      <a16:colId xmlns:a16="http://schemas.microsoft.com/office/drawing/2014/main" val="2908552406"/>
                    </a:ext>
                  </a:extLst>
                </a:gridCol>
                <a:gridCol w="411480">
                  <a:extLst>
                    <a:ext uri="{9D8B030D-6E8A-4147-A177-3AD203B41FA5}">
                      <a16:colId xmlns:a16="http://schemas.microsoft.com/office/drawing/2014/main" val="236604596"/>
                    </a:ext>
                  </a:extLst>
                </a:gridCol>
                <a:gridCol w="411480">
                  <a:extLst>
                    <a:ext uri="{9D8B030D-6E8A-4147-A177-3AD203B41FA5}">
                      <a16:colId xmlns:a16="http://schemas.microsoft.com/office/drawing/2014/main" val="3228137967"/>
                    </a:ext>
                  </a:extLst>
                </a:gridCol>
                <a:gridCol w="411480">
                  <a:extLst>
                    <a:ext uri="{9D8B030D-6E8A-4147-A177-3AD203B41FA5}">
                      <a16:colId xmlns:a16="http://schemas.microsoft.com/office/drawing/2014/main" val="2162167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1706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- 2026-08-19 12:07:02</a:t>
                      </a:r>
                      <a:r>
                        <a:rPr kumimoji="0" lang="en-US" sz="1000" b="0" i="0" u="none" strike="noStrike" kern="1200" cap="none" spc="0" normalizeH="0" baseline="0" noProof="0">
                          <a:ln>
                            <a:noFill/>
                          </a:ln>
                          <a:solidFill>
                            <a:prstClr val="black"/>
                          </a:solidFill>
                          <a:effectLst/>
                          <a:uLnTx/>
                          <a:uFillTx/>
                          <a:latin typeface="Calibri"/>
                          <a:ea typeface="+mn-ea"/>
                          <a:cs typeface="+mn-cs"/>
                        </a:rPr>
                        <a:t>
 🎉 Home Office employees, along with their family and friends, enjoyed an evening of food, fun, and connection at Citizens Bank Park as we gathered to celebrate Chase Utley's Wall of Fame induction and watch the Philadelphia Phillies take on the Blue Jays! ⚾
From the pre-game tailgate to the final inning, our annual company outing provided a chance to connect with colleagues, celebrate our culture, and create lasting memories together. 📸 Check out these snapshots from the event! #TEAMPHLY #companyouting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81869192"/>
                  </a:ext>
                </a:extLst>
              </a:tr>
            </a:tbl>
          </a:graphicData>
        </a:graphic>
      </p:graphicFrame>
      <p:sp>
        <p:nvSpPr>
          <p:cNvPr id="4" name="Text Placeholder 3">
            <a:extLst>
              <a:ext uri="{FF2B5EF4-FFF2-40B4-BE49-F238E27FC236}">
                <a16:creationId xmlns:a16="http://schemas.microsoft.com/office/drawing/2014/main" id="{8C9C6A8E-5BE5-43D1-9BBF-7D90ACD195B8}"/>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401964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E6058-D812-4847-837F-6CFB740C5B9E}"/>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58054819-892F-489A-8B67-1E21030EE8FB}"/>
              </a:ext>
            </a:extLst>
          </p:cNvPr>
          <p:cNvGraphicFramePr>
            <a:graphicFrameLocks noGrp="1"/>
          </p:cNvGraphicFramePr>
          <p:nvPr>
            <p:ph type="tbl" sz="quarter" idx="13"/>
            <p:extLst>
              <p:ext uri="{D42A27DB-BD31-4B8C-83A1-F6EECF244321}">
                <p14:modId xmlns:p14="http://schemas.microsoft.com/office/powerpoint/2010/main" val="1088398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86347602"/>
                    </a:ext>
                  </a:extLst>
                </a:gridCol>
                <a:gridCol w="411480">
                  <a:extLst>
                    <a:ext uri="{9D8B030D-6E8A-4147-A177-3AD203B41FA5}">
                      <a16:colId xmlns:a16="http://schemas.microsoft.com/office/drawing/2014/main" val="2823863464"/>
                    </a:ext>
                  </a:extLst>
                </a:gridCol>
                <a:gridCol w="411480">
                  <a:extLst>
                    <a:ext uri="{9D8B030D-6E8A-4147-A177-3AD203B41FA5}">
                      <a16:colId xmlns:a16="http://schemas.microsoft.com/office/drawing/2014/main" val="3455304724"/>
                    </a:ext>
                  </a:extLst>
                </a:gridCol>
                <a:gridCol w="411480">
                  <a:extLst>
                    <a:ext uri="{9D8B030D-6E8A-4147-A177-3AD203B41FA5}">
                      <a16:colId xmlns:a16="http://schemas.microsoft.com/office/drawing/2014/main" val="3299883949"/>
                    </a:ext>
                  </a:extLst>
                </a:gridCol>
                <a:gridCol w="411480">
                  <a:extLst>
                    <a:ext uri="{9D8B030D-6E8A-4147-A177-3AD203B41FA5}">
                      <a16:colId xmlns:a16="http://schemas.microsoft.com/office/drawing/2014/main" val="471846622"/>
                    </a:ext>
                  </a:extLst>
                </a:gridCol>
                <a:gridCol w="411480">
                  <a:extLst>
                    <a:ext uri="{9D8B030D-6E8A-4147-A177-3AD203B41FA5}">
                      <a16:colId xmlns:a16="http://schemas.microsoft.com/office/drawing/2014/main" val="2079006922"/>
                    </a:ext>
                  </a:extLst>
                </a:gridCol>
                <a:gridCol w="411480">
                  <a:extLst>
                    <a:ext uri="{9D8B030D-6E8A-4147-A177-3AD203B41FA5}">
                      <a16:colId xmlns:a16="http://schemas.microsoft.com/office/drawing/2014/main" val="575488095"/>
                    </a:ext>
                  </a:extLst>
                </a:gridCol>
                <a:gridCol w="411480">
                  <a:extLst>
                    <a:ext uri="{9D8B030D-6E8A-4147-A177-3AD203B41FA5}">
                      <a16:colId xmlns:a16="http://schemas.microsoft.com/office/drawing/2014/main" val="3895989844"/>
                    </a:ext>
                  </a:extLst>
                </a:gridCol>
                <a:gridCol w="411480">
                  <a:extLst>
                    <a:ext uri="{9D8B030D-6E8A-4147-A177-3AD203B41FA5}">
                      <a16:colId xmlns:a16="http://schemas.microsoft.com/office/drawing/2014/main" val="2357985951"/>
                    </a:ext>
                  </a:extLst>
                </a:gridCol>
                <a:gridCol w="411480">
                  <a:extLst>
                    <a:ext uri="{9D8B030D-6E8A-4147-A177-3AD203B41FA5}">
                      <a16:colId xmlns:a16="http://schemas.microsoft.com/office/drawing/2014/main" val="882104451"/>
                    </a:ext>
                  </a:extLst>
                </a:gridCol>
                <a:gridCol w="411480">
                  <a:extLst>
                    <a:ext uri="{9D8B030D-6E8A-4147-A177-3AD203B41FA5}">
                      <a16:colId xmlns:a16="http://schemas.microsoft.com/office/drawing/2014/main" val="4243017534"/>
                    </a:ext>
                  </a:extLst>
                </a:gridCol>
                <a:gridCol w="411480">
                  <a:extLst>
                    <a:ext uri="{9D8B030D-6E8A-4147-A177-3AD203B41FA5}">
                      <a16:colId xmlns:a16="http://schemas.microsoft.com/office/drawing/2014/main" val="2062305311"/>
                    </a:ext>
                  </a:extLst>
                </a:gridCol>
                <a:gridCol w="411480">
                  <a:extLst>
                    <a:ext uri="{9D8B030D-6E8A-4147-A177-3AD203B41FA5}">
                      <a16:colId xmlns:a16="http://schemas.microsoft.com/office/drawing/2014/main" val="245432389"/>
                    </a:ext>
                  </a:extLst>
                </a:gridCol>
                <a:gridCol w="411480">
                  <a:extLst>
                    <a:ext uri="{9D8B030D-6E8A-4147-A177-3AD203B41FA5}">
                      <a16:colId xmlns:a16="http://schemas.microsoft.com/office/drawing/2014/main" val="2255038936"/>
                    </a:ext>
                  </a:extLst>
                </a:gridCol>
                <a:gridCol w="411480">
                  <a:extLst>
                    <a:ext uri="{9D8B030D-6E8A-4147-A177-3AD203B41FA5}">
                      <a16:colId xmlns:a16="http://schemas.microsoft.com/office/drawing/2014/main" val="2092976"/>
                    </a:ext>
                  </a:extLst>
                </a:gridCol>
                <a:gridCol w="411480">
                  <a:extLst>
                    <a:ext uri="{9D8B030D-6E8A-4147-A177-3AD203B41FA5}">
                      <a16:colId xmlns:a16="http://schemas.microsoft.com/office/drawing/2014/main" val="269834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1353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- 2026-08-06 14:07:06</a:t>
                      </a:r>
                      <a:r>
                        <a:rPr kumimoji="0" lang="en-US" sz="1000" b="0" i="0" u="none" strike="noStrike" kern="1200" cap="none" spc="0" normalizeH="0" baseline="0" noProof="0">
                          <a:ln>
                            <a:noFill/>
                          </a:ln>
                          <a:solidFill>
                            <a:prstClr val="black"/>
                          </a:solidFill>
                          <a:effectLst/>
                          <a:uLnTx/>
                          <a:uFillTx/>
                          <a:latin typeface="Calibri"/>
                          <a:ea typeface="+mn-ea"/>
                          <a:cs typeface="+mn-cs"/>
                        </a:rPr>
                        <a:t>
 Our Home Office softball team recently wrapped up its season at the annual Philadelphia Insurance Softball League Charity Tournament, joining local insurance companies for a day of friendly competition and giving back.
Together, participants helped raise more than 0,000 for the Philadelphia Children's Alliance, supporting their mission of achieving safety, healing, and justice for children and families impacted by abuse, exploitation, and violence.
Thank you to everyone who participated, donated, and cheered us on. We're proud to be part of an industry that comes together to make a difference. 💙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6473566"/>
                  </a:ext>
                </a:extLst>
              </a:tr>
            </a:tbl>
          </a:graphicData>
        </a:graphic>
      </p:graphicFrame>
      <p:sp>
        <p:nvSpPr>
          <p:cNvPr id="4" name="Text Placeholder 3">
            <a:extLst>
              <a:ext uri="{FF2B5EF4-FFF2-40B4-BE49-F238E27FC236}">
                <a16:creationId xmlns:a16="http://schemas.microsoft.com/office/drawing/2014/main" id="{AAC2665B-0917-4AC1-BB14-74B7C296CFD3}"/>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725681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97019-7807-45BF-9648-732D2F9B0E9E}"/>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4DF71D8D-A6C8-4D89-BFFD-D39989897F46}"/>
              </a:ext>
            </a:extLst>
          </p:cNvPr>
          <p:cNvGraphicFramePr>
            <a:graphicFrameLocks noGrp="1"/>
          </p:cNvGraphicFramePr>
          <p:nvPr>
            <p:ph type="tbl" sz="quarter" idx="13"/>
            <p:extLst>
              <p:ext uri="{D42A27DB-BD31-4B8C-83A1-F6EECF244321}">
                <p14:modId xmlns:p14="http://schemas.microsoft.com/office/powerpoint/2010/main" val="2354308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78654643"/>
                    </a:ext>
                  </a:extLst>
                </a:gridCol>
                <a:gridCol w="411480">
                  <a:extLst>
                    <a:ext uri="{9D8B030D-6E8A-4147-A177-3AD203B41FA5}">
                      <a16:colId xmlns:a16="http://schemas.microsoft.com/office/drawing/2014/main" val="915362323"/>
                    </a:ext>
                  </a:extLst>
                </a:gridCol>
                <a:gridCol w="411480">
                  <a:extLst>
                    <a:ext uri="{9D8B030D-6E8A-4147-A177-3AD203B41FA5}">
                      <a16:colId xmlns:a16="http://schemas.microsoft.com/office/drawing/2014/main" val="3655753853"/>
                    </a:ext>
                  </a:extLst>
                </a:gridCol>
                <a:gridCol w="411480">
                  <a:extLst>
                    <a:ext uri="{9D8B030D-6E8A-4147-A177-3AD203B41FA5}">
                      <a16:colId xmlns:a16="http://schemas.microsoft.com/office/drawing/2014/main" val="247986952"/>
                    </a:ext>
                  </a:extLst>
                </a:gridCol>
                <a:gridCol w="411480">
                  <a:extLst>
                    <a:ext uri="{9D8B030D-6E8A-4147-A177-3AD203B41FA5}">
                      <a16:colId xmlns:a16="http://schemas.microsoft.com/office/drawing/2014/main" val="492613885"/>
                    </a:ext>
                  </a:extLst>
                </a:gridCol>
                <a:gridCol w="411480">
                  <a:extLst>
                    <a:ext uri="{9D8B030D-6E8A-4147-A177-3AD203B41FA5}">
                      <a16:colId xmlns:a16="http://schemas.microsoft.com/office/drawing/2014/main" val="82243873"/>
                    </a:ext>
                  </a:extLst>
                </a:gridCol>
                <a:gridCol w="411480">
                  <a:extLst>
                    <a:ext uri="{9D8B030D-6E8A-4147-A177-3AD203B41FA5}">
                      <a16:colId xmlns:a16="http://schemas.microsoft.com/office/drawing/2014/main" val="3414247586"/>
                    </a:ext>
                  </a:extLst>
                </a:gridCol>
                <a:gridCol w="411480">
                  <a:extLst>
                    <a:ext uri="{9D8B030D-6E8A-4147-A177-3AD203B41FA5}">
                      <a16:colId xmlns:a16="http://schemas.microsoft.com/office/drawing/2014/main" val="2527136595"/>
                    </a:ext>
                  </a:extLst>
                </a:gridCol>
                <a:gridCol w="411480">
                  <a:extLst>
                    <a:ext uri="{9D8B030D-6E8A-4147-A177-3AD203B41FA5}">
                      <a16:colId xmlns:a16="http://schemas.microsoft.com/office/drawing/2014/main" val="2688657082"/>
                    </a:ext>
                  </a:extLst>
                </a:gridCol>
                <a:gridCol w="411480">
                  <a:extLst>
                    <a:ext uri="{9D8B030D-6E8A-4147-A177-3AD203B41FA5}">
                      <a16:colId xmlns:a16="http://schemas.microsoft.com/office/drawing/2014/main" val="1896222296"/>
                    </a:ext>
                  </a:extLst>
                </a:gridCol>
                <a:gridCol w="411480">
                  <a:extLst>
                    <a:ext uri="{9D8B030D-6E8A-4147-A177-3AD203B41FA5}">
                      <a16:colId xmlns:a16="http://schemas.microsoft.com/office/drawing/2014/main" val="1063368292"/>
                    </a:ext>
                  </a:extLst>
                </a:gridCol>
                <a:gridCol w="411480">
                  <a:extLst>
                    <a:ext uri="{9D8B030D-6E8A-4147-A177-3AD203B41FA5}">
                      <a16:colId xmlns:a16="http://schemas.microsoft.com/office/drawing/2014/main" val="2470144515"/>
                    </a:ext>
                  </a:extLst>
                </a:gridCol>
                <a:gridCol w="411480">
                  <a:extLst>
                    <a:ext uri="{9D8B030D-6E8A-4147-A177-3AD203B41FA5}">
                      <a16:colId xmlns:a16="http://schemas.microsoft.com/office/drawing/2014/main" val="4147686429"/>
                    </a:ext>
                  </a:extLst>
                </a:gridCol>
                <a:gridCol w="411480">
                  <a:extLst>
                    <a:ext uri="{9D8B030D-6E8A-4147-A177-3AD203B41FA5}">
                      <a16:colId xmlns:a16="http://schemas.microsoft.com/office/drawing/2014/main" val="158142612"/>
                    </a:ext>
                  </a:extLst>
                </a:gridCol>
                <a:gridCol w="411480">
                  <a:extLst>
                    <a:ext uri="{9D8B030D-6E8A-4147-A177-3AD203B41FA5}">
                      <a16:colId xmlns:a16="http://schemas.microsoft.com/office/drawing/2014/main" val="755076529"/>
                    </a:ext>
                  </a:extLst>
                </a:gridCol>
                <a:gridCol w="411480">
                  <a:extLst>
                    <a:ext uri="{9D8B030D-6E8A-4147-A177-3AD203B41FA5}">
                      <a16:colId xmlns:a16="http://schemas.microsoft.com/office/drawing/2014/main" val="1731553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2058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- 2026-08-21 13:11:02</a:t>
                      </a:r>
                      <a:r>
                        <a:rPr kumimoji="0" lang="en-US" sz="1000" b="0" i="0" u="none" strike="noStrike" kern="1200" cap="none" spc="0" normalizeH="0" baseline="0" noProof="0">
                          <a:ln>
                            <a:noFill/>
                          </a:ln>
                          <a:solidFill>
                            <a:prstClr val="black"/>
                          </a:solidFill>
                          <a:effectLst/>
                          <a:uLnTx/>
                          <a:uFillTx/>
                          <a:latin typeface="Calibri"/>
                          <a:ea typeface="+mn-ea"/>
                          <a:cs typeface="+mn-cs"/>
                        </a:rPr>
                        <a:t>
 🐾 Our Leawood, KS Underwriting team had a paw-sitive day of giving back!
#TEAMPHLY spent the day at Wayside Waifs helping support the shelter's mission. From making dog toys and organizing food donations to spending quality time with the animals, our team was happy to lend a hand wherever it was needed.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07868412"/>
                  </a:ext>
                </a:extLst>
              </a:tr>
            </a:tbl>
          </a:graphicData>
        </a:graphic>
      </p:graphicFrame>
      <p:sp>
        <p:nvSpPr>
          <p:cNvPr id="4" name="Text Placeholder 3">
            <a:extLst>
              <a:ext uri="{FF2B5EF4-FFF2-40B4-BE49-F238E27FC236}">
                <a16:creationId xmlns:a16="http://schemas.microsoft.com/office/drawing/2014/main" id="{C2082416-D363-4703-A451-61B29E3F6F29}"/>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326189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28566-AE0A-46D0-95EC-000F934C0067}"/>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8B4F8D2-B10A-408A-A6E3-DE62F80A0329}"/>
              </a:ext>
            </a:extLst>
          </p:cNvPr>
          <p:cNvGraphicFramePr>
            <a:graphicFrameLocks noGrp="1"/>
          </p:cNvGraphicFramePr>
          <p:nvPr>
            <p:ph type="chart" sz="quarter" idx="13"/>
            <p:extLst>
              <p:ext uri="{D42A27DB-BD31-4B8C-83A1-F6EECF244321}">
                <p14:modId xmlns:p14="http://schemas.microsoft.com/office/powerpoint/2010/main" val="962592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4F8D52-9903-448E-9541-2AB3C56C14A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5A0882F-DCE7-49A5-88D7-F126B14395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190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89906-9A0C-42F6-9428-1146D2120781}"/>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1A7271F-3B7B-41A2-B70E-20B7FAB487AD}"/>
              </a:ext>
            </a:extLst>
          </p:cNvPr>
          <p:cNvGraphicFramePr>
            <a:graphicFrameLocks noGrp="1"/>
          </p:cNvGraphicFramePr>
          <p:nvPr>
            <p:ph type="chart" sz="quarter" idx="13"/>
            <p:extLst>
              <p:ext uri="{D42A27DB-BD31-4B8C-83A1-F6EECF244321}">
                <p14:modId xmlns:p14="http://schemas.microsoft.com/office/powerpoint/2010/main" val="2339552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1063D3-095A-4DF6-8AF1-6041BA2642B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F0EB24C-9A89-42E0-885A-D6D894EA63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5736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B128C-D863-4EC0-8B47-C9C202145BCF}"/>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571D3B2C-3A25-4540-962E-286BACEDFD3F}"/>
              </a:ext>
            </a:extLst>
          </p:cNvPr>
          <p:cNvGraphicFramePr>
            <a:graphicFrameLocks noGrp="1"/>
          </p:cNvGraphicFramePr>
          <p:nvPr>
            <p:ph type="chart" sz="quarter" idx="13"/>
            <p:extLst>
              <p:ext uri="{D42A27DB-BD31-4B8C-83A1-F6EECF244321}">
                <p14:modId xmlns:p14="http://schemas.microsoft.com/office/powerpoint/2010/main" val="3158983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17463A-C7CB-474F-90B6-0B920396E4F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73B34B5-746E-4977-9C14-25E8A5492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7653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861B0-8BD3-4A77-8402-189D084C1B92}"/>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10FC65DE-5A2E-43B3-BD58-D8C372235CC7}"/>
              </a:ext>
            </a:extLst>
          </p:cNvPr>
          <p:cNvGraphicFramePr>
            <a:graphicFrameLocks noGrp="1"/>
          </p:cNvGraphicFramePr>
          <p:nvPr>
            <p:ph type="tbl" sz="quarter" idx="13"/>
            <p:extLst>
              <p:ext uri="{D42A27DB-BD31-4B8C-83A1-F6EECF244321}">
                <p14:modId xmlns:p14="http://schemas.microsoft.com/office/powerpoint/2010/main" val="4237194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18678928"/>
                    </a:ext>
                  </a:extLst>
                </a:gridCol>
                <a:gridCol w="1152144">
                  <a:extLst>
                    <a:ext uri="{9D8B030D-6E8A-4147-A177-3AD203B41FA5}">
                      <a16:colId xmlns:a16="http://schemas.microsoft.com/office/drawing/2014/main" val="390187112"/>
                    </a:ext>
                  </a:extLst>
                </a:gridCol>
                <a:gridCol w="1152144">
                  <a:extLst>
                    <a:ext uri="{9D8B030D-6E8A-4147-A177-3AD203B41FA5}">
                      <a16:colId xmlns:a16="http://schemas.microsoft.com/office/drawing/2014/main" val="3255666343"/>
                    </a:ext>
                  </a:extLst>
                </a:gridCol>
                <a:gridCol w="1152144">
                  <a:extLst>
                    <a:ext uri="{9D8B030D-6E8A-4147-A177-3AD203B41FA5}">
                      <a16:colId xmlns:a16="http://schemas.microsoft.com/office/drawing/2014/main" val="734023521"/>
                    </a:ext>
                  </a:extLst>
                </a:gridCol>
                <a:gridCol w="1152144">
                  <a:extLst>
                    <a:ext uri="{9D8B030D-6E8A-4147-A177-3AD203B41FA5}">
                      <a16:colId xmlns:a16="http://schemas.microsoft.com/office/drawing/2014/main" val="3237571475"/>
                    </a:ext>
                  </a:extLst>
                </a:gridCol>
                <a:gridCol w="1152144">
                  <a:extLst>
                    <a:ext uri="{9D8B030D-6E8A-4147-A177-3AD203B41FA5}">
                      <a16:colId xmlns:a16="http://schemas.microsoft.com/office/drawing/2014/main" val="176401892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652534725"/>
                  </a:ext>
                </a:extLst>
              </a:tr>
              <a:tr h="370840">
                <a:tc>
                  <a:txBody>
                    <a:bodyPr/>
                    <a:lstStyle/>
                    <a:p>
                      <a:r>
                        <a:rPr lang="en-US" sz="1000" b="1"/>
                        <a:t>@PHLYINS - 2026-08-03 12:43:01</a:t>
                      </a:r>
                      <a:r>
                        <a:rPr lang="en-US" sz="1000"/>
                        <a:t>
 RT @Phillies: For the 490 runs scored so far this season, @PHLYINS has donated ,000 to @PhilsCharities!
🔗: https://t.co/FTYNAz4LyB https://t.co/JF4sO9vZwR</a:t>
                      </a:r>
                    </a:p>
                  </a:txBody>
                  <a:tcPr/>
                </a:tc>
                <a:tc>
                  <a:txBody>
                    <a:bodyPr/>
                    <a:lstStyle/>
                    <a:p>
                      <a:r>
                        <a:rPr lang="en-US" sz="1000"/>
                        <a:t>26</a:t>
                      </a:r>
                    </a:p>
                  </a:txBody>
                  <a:tcPr/>
                </a:tc>
                <a:tc>
                  <a:txBody>
                    <a:bodyPr/>
                    <a:lstStyle/>
                    <a:p>
                      <a:r>
                        <a:rPr lang="en-US" sz="1000"/>
                        <a:t>343</a:t>
                      </a:r>
                    </a:p>
                  </a:txBody>
                  <a:tcPr/>
                </a:tc>
                <a:tc>
                  <a:txBody>
                    <a:bodyPr/>
                    <a:lstStyle/>
                    <a:p>
                      <a:r>
                        <a:rPr lang="en-US" sz="1000"/>
                        <a:t>16</a:t>
                      </a:r>
                    </a:p>
                  </a:txBody>
                  <a:tcPr/>
                </a:tc>
                <a:tc>
                  <a:txBody>
                    <a:bodyPr/>
                    <a:lstStyle/>
                    <a:p>
                      <a:r>
                        <a:rPr lang="en-US" sz="1000"/>
                        <a:t>385</a:t>
                      </a:r>
                    </a:p>
                  </a:txBody>
                  <a:tcPr/>
                </a:tc>
                <a:tc>
                  <a:txBody>
                    <a:bodyPr/>
                    <a:lstStyle/>
                    <a:p>
                      <a:r>
                        <a:rPr lang="en-US" sz="1000"/>
                        <a:t>n/a</a:t>
                      </a:r>
                    </a:p>
                  </a:txBody>
                  <a:tcPr/>
                </a:tc>
                <a:extLst>
                  <a:ext uri="{0D108BD9-81ED-4DB2-BD59-A6C34878D82A}">
                    <a16:rowId xmlns:a16="http://schemas.microsoft.com/office/drawing/2014/main" val="3208585852"/>
                  </a:ext>
                </a:extLst>
              </a:tr>
            </a:tbl>
          </a:graphicData>
        </a:graphic>
      </p:graphicFrame>
      <p:sp>
        <p:nvSpPr>
          <p:cNvPr id="4" name="Text Placeholder 3">
            <a:extLst>
              <a:ext uri="{FF2B5EF4-FFF2-40B4-BE49-F238E27FC236}">
                <a16:creationId xmlns:a16="http://schemas.microsoft.com/office/drawing/2014/main" id="{B1714C1D-EDF6-453B-A283-B2B0F4D58157}"/>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374386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E8DE5-3000-4DF2-BD3C-C2C8E8942FD9}"/>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C849668-AD15-40BC-BF36-FEC5CF3B7D44}"/>
              </a:ext>
            </a:extLst>
          </p:cNvPr>
          <p:cNvGraphicFramePr>
            <a:graphicFrameLocks noGrp="1"/>
          </p:cNvGraphicFramePr>
          <p:nvPr>
            <p:ph type="tbl" sz="quarter" idx="13"/>
            <p:extLst>
              <p:ext uri="{D42A27DB-BD31-4B8C-83A1-F6EECF244321}">
                <p14:modId xmlns:p14="http://schemas.microsoft.com/office/powerpoint/2010/main" val="4182052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97566820"/>
                    </a:ext>
                  </a:extLst>
                </a:gridCol>
                <a:gridCol w="576072">
                  <a:extLst>
                    <a:ext uri="{9D8B030D-6E8A-4147-A177-3AD203B41FA5}">
                      <a16:colId xmlns:a16="http://schemas.microsoft.com/office/drawing/2014/main" val="2553261944"/>
                    </a:ext>
                  </a:extLst>
                </a:gridCol>
                <a:gridCol w="576072">
                  <a:extLst>
                    <a:ext uri="{9D8B030D-6E8A-4147-A177-3AD203B41FA5}">
                      <a16:colId xmlns:a16="http://schemas.microsoft.com/office/drawing/2014/main" val="3694352011"/>
                    </a:ext>
                  </a:extLst>
                </a:gridCol>
                <a:gridCol w="576072">
                  <a:extLst>
                    <a:ext uri="{9D8B030D-6E8A-4147-A177-3AD203B41FA5}">
                      <a16:colId xmlns:a16="http://schemas.microsoft.com/office/drawing/2014/main" val="4166792956"/>
                    </a:ext>
                  </a:extLst>
                </a:gridCol>
                <a:gridCol w="576072">
                  <a:extLst>
                    <a:ext uri="{9D8B030D-6E8A-4147-A177-3AD203B41FA5}">
                      <a16:colId xmlns:a16="http://schemas.microsoft.com/office/drawing/2014/main" val="4261105996"/>
                    </a:ext>
                  </a:extLst>
                </a:gridCol>
                <a:gridCol w="576072">
                  <a:extLst>
                    <a:ext uri="{9D8B030D-6E8A-4147-A177-3AD203B41FA5}">
                      <a16:colId xmlns:a16="http://schemas.microsoft.com/office/drawing/2014/main" val="3300848539"/>
                    </a:ext>
                  </a:extLst>
                </a:gridCol>
                <a:gridCol w="576072">
                  <a:extLst>
                    <a:ext uri="{9D8B030D-6E8A-4147-A177-3AD203B41FA5}">
                      <a16:colId xmlns:a16="http://schemas.microsoft.com/office/drawing/2014/main" val="1296850883"/>
                    </a:ext>
                  </a:extLst>
                </a:gridCol>
                <a:gridCol w="576072">
                  <a:extLst>
                    <a:ext uri="{9D8B030D-6E8A-4147-A177-3AD203B41FA5}">
                      <a16:colId xmlns:a16="http://schemas.microsoft.com/office/drawing/2014/main" val="1581475581"/>
                    </a:ext>
                  </a:extLst>
                </a:gridCol>
                <a:gridCol w="576072">
                  <a:extLst>
                    <a:ext uri="{9D8B030D-6E8A-4147-A177-3AD203B41FA5}">
                      <a16:colId xmlns:a16="http://schemas.microsoft.com/office/drawing/2014/main" val="2348034947"/>
                    </a:ext>
                  </a:extLst>
                </a:gridCol>
                <a:gridCol w="576072">
                  <a:extLst>
                    <a:ext uri="{9D8B030D-6E8A-4147-A177-3AD203B41FA5}">
                      <a16:colId xmlns:a16="http://schemas.microsoft.com/office/drawing/2014/main" val="3232430356"/>
                    </a:ext>
                  </a:extLst>
                </a:gridCol>
                <a:gridCol w="576072">
                  <a:extLst>
                    <a:ext uri="{9D8B030D-6E8A-4147-A177-3AD203B41FA5}">
                      <a16:colId xmlns:a16="http://schemas.microsoft.com/office/drawing/2014/main" val="1317135335"/>
                    </a:ext>
                  </a:extLst>
                </a:gridCol>
                <a:gridCol w="576072">
                  <a:extLst>
                    <a:ext uri="{9D8B030D-6E8A-4147-A177-3AD203B41FA5}">
                      <a16:colId xmlns:a16="http://schemas.microsoft.com/office/drawing/2014/main" val="2307748815"/>
                    </a:ext>
                  </a:extLst>
                </a:gridCol>
                <a:gridCol w="576072">
                  <a:extLst>
                    <a:ext uri="{9D8B030D-6E8A-4147-A177-3AD203B41FA5}">
                      <a16:colId xmlns:a16="http://schemas.microsoft.com/office/drawing/2014/main" val="387366951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720300352"/>
                  </a:ext>
                </a:extLst>
              </a:tr>
              <a:tr h="370840">
                <a:tc>
                  <a:txBody>
                    <a:bodyPr/>
                    <a:lstStyle/>
                    <a:p>
                      <a:r>
                        <a:rPr lang="en-US" sz="1000"/>
                        <a:t>58449</a:t>
                      </a:r>
                    </a:p>
                  </a:txBody>
                  <a:tcPr/>
                </a:tc>
                <a:tc>
                  <a:txBody>
                    <a:bodyPr/>
                    <a:lstStyle/>
                    <a:p>
                      <a:r>
                        <a:rPr lang="en-US" sz="1000"/>
                        <a:t>407</a:t>
                      </a:r>
                    </a:p>
                  </a:txBody>
                  <a:tcPr/>
                </a:tc>
                <a:tc>
                  <a:txBody>
                    <a:bodyPr/>
                    <a:lstStyle/>
                    <a:p>
                      <a:r>
                        <a:rPr lang="en-US" sz="1000"/>
                        <a:t>20</a:t>
                      </a:r>
                    </a:p>
                  </a:txBody>
                  <a:tcPr/>
                </a:tc>
                <a:tc>
                  <a:txBody>
                    <a:bodyPr/>
                    <a:lstStyle/>
                    <a:p>
                      <a:r>
                        <a:rPr lang="en-US" sz="1000"/>
                        <a:t>1704</a:t>
                      </a:r>
                    </a:p>
                  </a:txBody>
                  <a:tcPr/>
                </a:tc>
                <a:tc>
                  <a:txBody>
                    <a:bodyPr/>
                    <a:lstStyle/>
                    <a:p>
                      <a:r>
                        <a:rPr lang="en-US" sz="1000"/>
                        <a:t>85.2</a:t>
                      </a:r>
                    </a:p>
                  </a:txBody>
                  <a:tcPr/>
                </a:tc>
                <a:tc>
                  <a:txBody>
                    <a:bodyPr/>
                    <a:lstStyle/>
                    <a:p>
                      <a:r>
                        <a:rPr lang="en-US" sz="1000"/>
                        <a:t>37</a:t>
                      </a:r>
                    </a:p>
                  </a:txBody>
                  <a:tcPr/>
                </a:tc>
                <a:tc>
                  <a:txBody>
                    <a:bodyPr/>
                    <a:lstStyle/>
                    <a:p>
                      <a:r>
                        <a:rPr lang="en-US" sz="1000"/>
                        <a:t>73</a:t>
                      </a:r>
                    </a:p>
                  </a:txBody>
                  <a:tcPr/>
                </a:tc>
                <a:tc>
                  <a:txBody>
                    <a:bodyPr/>
                    <a:lstStyle/>
                    <a:p>
                      <a:r>
                        <a:rPr lang="en-US" sz="1000"/>
                        <a:t>3.65</a:t>
                      </a:r>
                    </a:p>
                  </a:txBody>
                  <a:tcPr/>
                </a:tc>
                <a:tc>
                  <a:txBody>
                    <a:bodyPr/>
                    <a:lstStyle/>
                    <a:p>
                      <a:r>
                        <a:rPr lang="en-US" sz="1000"/>
                        <a:t>24717</a:t>
                      </a:r>
                    </a:p>
                  </a:txBody>
                  <a:tcPr/>
                </a:tc>
                <a:tc>
                  <a:txBody>
                    <a:bodyPr/>
                    <a:lstStyle/>
                    <a:p>
                      <a:r>
                        <a:rPr lang="en-US" sz="1000"/>
                        <a:t>1235.85</a:t>
                      </a:r>
                    </a:p>
                  </a:txBody>
                  <a:tcPr/>
                </a:tc>
                <a:tc>
                  <a:txBody>
                    <a:bodyPr/>
                    <a:lstStyle/>
                    <a:p>
                      <a:r>
                        <a:rPr lang="en-US" sz="1000"/>
                        <a:t>69468</a:t>
                      </a:r>
                    </a:p>
                  </a:txBody>
                  <a:tcPr/>
                </a:tc>
                <a:tc>
                  <a:txBody>
                    <a:bodyPr/>
                    <a:lstStyle/>
                    <a:p>
                      <a:r>
                        <a:rPr lang="en-US" sz="1000"/>
                        <a:t>3473.4</a:t>
                      </a:r>
                    </a:p>
                  </a:txBody>
                  <a:tcPr/>
                </a:tc>
                <a:tc>
                  <a:txBody>
                    <a:bodyPr/>
                    <a:lstStyle/>
                    <a:p>
                      <a:r>
                        <a:rPr lang="en-US" sz="1000"/>
                        <a:t>24.680518186398 %</a:t>
                      </a:r>
                    </a:p>
                  </a:txBody>
                  <a:tcPr/>
                </a:tc>
                <a:extLst>
                  <a:ext uri="{0D108BD9-81ED-4DB2-BD59-A6C34878D82A}">
                    <a16:rowId xmlns:a16="http://schemas.microsoft.com/office/drawing/2014/main" val="1810659520"/>
                  </a:ext>
                </a:extLst>
              </a:tr>
            </a:tbl>
          </a:graphicData>
        </a:graphic>
      </p:graphicFrame>
      <p:sp>
        <p:nvSpPr>
          <p:cNvPr id="4" name="Text Placeholder 3">
            <a:extLst>
              <a:ext uri="{FF2B5EF4-FFF2-40B4-BE49-F238E27FC236}">
                <a16:creationId xmlns:a16="http://schemas.microsoft.com/office/drawing/2014/main" id="{2340BF6F-2D3D-4860-808B-0329C4176250}"/>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524475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E2377-3709-4C4D-A961-72F95295CA96}"/>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212DB6D-7224-49D1-9454-DF8A211903E9}"/>
              </a:ext>
            </a:extLst>
          </p:cNvPr>
          <p:cNvGraphicFramePr>
            <a:graphicFrameLocks noGrp="1"/>
          </p:cNvGraphicFramePr>
          <p:nvPr>
            <p:ph type="chart" sz="quarter" idx="13"/>
            <p:extLst>
              <p:ext uri="{D42A27DB-BD31-4B8C-83A1-F6EECF244321}">
                <p14:modId xmlns:p14="http://schemas.microsoft.com/office/powerpoint/2010/main" val="2802418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B40C90-AA2C-4765-9AC5-9835214ECD8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18E2934-9122-47BA-82D7-81B809602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5066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D3147-F972-4EC9-BE94-2A5AF987568F}"/>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4E7B6786-10C7-4195-96E6-16D96DE6C260}"/>
              </a:ext>
            </a:extLst>
          </p:cNvPr>
          <p:cNvGraphicFramePr>
            <a:graphicFrameLocks noGrp="1"/>
          </p:cNvGraphicFramePr>
          <p:nvPr>
            <p:ph type="chart" sz="quarter" idx="13"/>
            <p:extLst>
              <p:ext uri="{D42A27DB-BD31-4B8C-83A1-F6EECF244321}">
                <p14:modId xmlns:p14="http://schemas.microsoft.com/office/powerpoint/2010/main" val="1579915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24D71C-92F6-4878-BB00-5B37B041FD8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4ADA554-695A-4479-90E3-87D02E3B10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2751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A805F-6A11-4545-AC80-BC4C41F6C962}"/>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AC8AE89B-D25A-460A-848C-CC3626EC4E72}"/>
              </a:ext>
            </a:extLst>
          </p:cNvPr>
          <p:cNvGraphicFramePr>
            <a:graphicFrameLocks noGrp="1"/>
          </p:cNvGraphicFramePr>
          <p:nvPr>
            <p:ph type="chart" sz="quarter" idx="13"/>
            <p:extLst>
              <p:ext uri="{D42A27DB-BD31-4B8C-83A1-F6EECF244321}">
                <p14:modId xmlns:p14="http://schemas.microsoft.com/office/powerpoint/2010/main" val="1169657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707DDD-FE07-44FE-B3F3-24FF53CCA64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CAAD5CD-FA46-4BA3-93BF-75AEF6F880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8406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565A8-08A6-462F-96A9-B8E4B36FE58A}"/>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599F8B68-BBC0-470D-AFFA-28E0D5B41460}"/>
              </a:ext>
            </a:extLst>
          </p:cNvPr>
          <p:cNvGraphicFramePr>
            <a:graphicFrameLocks noGrp="1"/>
          </p:cNvGraphicFramePr>
          <p:nvPr>
            <p:ph type="chart" sz="quarter" idx="13"/>
            <p:extLst>
              <p:ext uri="{D42A27DB-BD31-4B8C-83A1-F6EECF244321}">
                <p14:modId xmlns:p14="http://schemas.microsoft.com/office/powerpoint/2010/main" val="2851182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BA14AF-774F-4D6F-8019-D5023F399BC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0B4828B-2594-477D-A4CF-D30B4075A6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0877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58286-D248-4668-92D4-DB0EABF70838}"/>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CECA8323-7740-47F3-80A5-5A80627A97D9}"/>
              </a:ext>
            </a:extLst>
          </p:cNvPr>
          <p:cNvGraphicFramePr>
            <a:graphicFrameLocks noGrp="1"/>
          </p:cNvGraphicFramePr>
          <p:nvPr>
            <p:ph type="tbl" sz="quarter" idx="13"/>
            <p:extLst>
              <p:ext uri="{D42A27DB-BD31-4B8C-83A1-F6EECF244321}">
                <p14:modId xmlns:p14="http://schemas.microsoft.com/office/powerpoint/2010/main" val="931284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79628147"/>
                    </a:ext>
                  </a:extLst>
                </a:gridCol>
                <a:gridCol w="905256">
                  <a:extLst>
                    <a:ext uri="{9D8B030D-6E8A-4147-A177-3AD203B41FA5}">
                      <a16:colId xmlns:a16="http://schemas.microsoft.com/office/drawing/2014/main" val="1371492963"/>
                    </a:ext>
                  </a:extLst>
                </a:gridCol>
                <a:gridCol w="576072">
                  <a:extLst>
                    <a:ext uri="{9D8B030D-6E8A-4147-A177-3AD203B41FA5}">
                      <a16:colId xmlns:a16="http://schemas.microsoft.com/office/drawing/2014/main" val="1959960646"/>
                    </a:ext>
                  </a:extLst>
                </a:gridCol>
                <a:gridCol w="576072">
                  <a:extLst>
                    <a:ext uri="{9D8B030D-6E8A-4147-A177-3AD203B41FA5}">
                      <a16:colId xmlns:a16="http://schemas.microsoft.com/office/drawing/2014/main" val="514922998"/>
                    </a:ext>
                  </a:extLst>
                </a:gridCol>
                <a:gridCol w="576072">
                  <a:extLst>
                    <a:ext uri="{9D8B030D-6E8A-4147-A177-3AD203B41FA5}">
                      <a16:colId xmlns:a16="http://schemas.microsoft.com/office/drawing/2014/main" val="2852584639"/>
                    </a:ext>
                  </a:extLst>
                </a:gridCol>
                <a:gridCol w="576072">
                  <a:extLst>
                    <a:ext uri="{9D8B030D-6E8A-4147-A177-3AD203B41FA5}">
                      <a16:colId xmlns:a16="http://schemas.microsoft.com/office/drawing/2014/main" val="2117888366"/>
                    </a:ext>
                  </a:extLst>
                </a:gridCol>
                <a:gridCol w="576072">
                  <a:extLst>
                    <a:ext uri="{9D8B030D-6E8A-4147-A177-3AD203B41FA5}">
                      <a16:colId xmlns:a16="http://schemas.microsoft.com/office/drawing/2014/main" val="655891069"/>
                    </a:ext>
                  </a:extLst>
                </a:gridCol>
                <a:gridCol w="576072">
                  <a:extLst>
                    <a:ext uri="{9D8B030D-6E8A-4147-A177-3AD203B41FA5}">
                      <a16:colId xmlns:a16="http://schemas.microsoft.com/office/drawing/2014/main" val="1894717763"/>
                    </a:ext>
                  </a:extLst>
                </a:gridCol>
                <a:gridCol w="576072">
                  <a:extLst>
                    <a:ext uri="{9D8B030D-6E8A-4147-A177-3AD203B41FA5}">
                      <a16:colId xmlns:a16="http://schemas.microsoft.com/office/drawing/2014/main" val="3541570668"/>
                    </a:ext>
                  </a:extLst>
                </a:gridCol>
                <a:gridCol w="576072">
                  <a:extLst>
                    <a:ext uri="{9D8B030D-6E8A-4147-A177-3AD203B41FA5}">
                      <a16:colId xmlns:a16="http://schemas.microsoft.com/office/drawing/2014/main" val="4235347533"/>
                    </a:ext>
                  </a:extLst>
                </a:gridCol>
                <a:gridCol w="576072">
                  <a:extLst>
                    <a:ext uri="{9D8B030D-6E8A-4147-A177-3AD203B41FA5}">
                      <a16:colId xmlns:a16="http://schemas.microsoft.com/office/drawing/2014/main" val="2418248247"/>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708069311"/>
                  </a:ext>
                </a:extLst>
              </a:tr>
              <a:tr h="370840">
                <a:tc>
                  <a:txBody>
                    <a:bodyPr/>
                    <a:lstStyle/>
                    <a:p>
                      <a:r>
                        <a:rPr lang="en-US" sz="1000"/>
                        <a:t>08/05/2026 13:03:00</a:t>
                      </a:r>
                    </a:p>
                  </a:txBody>
                  <a:tcPr/>
                </a:tc>
                <a:tc>
                  <a:txBody>
                    <a:bodyPr/>
                    <a:lstStyle/>
                    <a:p>
                      <a:r>
                        <a:rPr lang="en-US" sz="1000"/>
                        <a:t>08/05/2026 13:03:00</a:t>
                      </a:r>
                    </a:p>
                  </a:txBody>
                  <a:tcPr/>
                </a:tc>
                <a:tc>
                  <a:txBody>
                    <a:bodyPr/>
                    <a:lstStyle/>
                    <a:p>
                      <a:r>
                        <a:rPr lang="en-US" sz="1000"/>
                        <a:t>Gallery</a:t>
                      </a:r>
                    </a:p>
                  </a:txBody>
                  <a:tcPr/>
                </a:tc>
                <a:tc>
                  <a:txBody>
                    <a:bodyPr/>
                    <a:lstStyle/>
                    <a:p>
                      <a:r>
                        <a:rPr lang="en-US" sz="1000"/>
                        <a:t>235</a:t>
                      </a:r>
                    </a:p>
                  </a:txBody>
                  <a:tcPr/>
                </a:tc>
                <a:tc>
                  <a:txBody>
                    <a:bodyPr/>
                    <a:lstStyle/>
                    <a:p>
                      <a:r>
                        <a:rPr lang="en-US" sz="1000"/>
                        <a:t>3</a:t>
                      </a:r>
                    </a:p>
                  </a:txBody>
                  <a:tcPr/>
                </a:tc>
                <a:tc>
                  <a:txBody>
                    <a:bodyPr/>
                    <a:lstStyle/>
                    <a:p>
                      <a:r>
                        <a:rPr lang="en-US" sz="1000"/>
                        <a:t>2</a:t>
                      </a:r>
                    </a:p>
                  </a:txBody>
                  <a:tcPr/>
                </a:tc>
                <a:tc>
                  <a:txBody>
                    <a:bodyPr/>
                    <a:lstStyle/>
                    <a:p>
                      <a:r>
                        <a:rPr lang="en-US" sz="1000"/>
                        <a:t>5359</a:t>
                      </a:r>
                    </a:p>
                  </a:txBody>
                  <a:tcPr/>
                </a:tc>
                <a:tc>
                  <a:txBody>
                    <a:bodyPr/>
                    <a:lstStyle/>
                    <a:p>
                      <a:r>
                        <a:rPr lang="en-US" sz="1000"/>
                        <a:t>47.61 %</a:t>
                      </a:r>
                    </a:p>
                  </a:txBody>
                  <a:tcPr/>
                </a:tc>
                <a:tc>
                  <a:txBody>
                    <a:bodyPr/>
                    <a:lstStyle/>
                    <a:p>
                      <a:r>
                        <a:rPr lang="en-US" sz="1000"/>
                        <a:t>11761</a:t>
                      </a:r>
                    </a:p>
                  </a:txBody>
                  <a:tcPr/>
                </a:tc>
                <a:tc>
                  <a:txBody>
                    <a:bodyPr/>
                    <a:lstStyle/>
                    <a:p>
                      <a:r>
                        <a:rPr lang="en-US" sz="1000"/>
                        <a:t>6494</a:t>
                      </a:r>
                    </a:p>
                  </a:txBody>
                  <a:tcPr/>
                </a:tc>
                <a:tc>
                  <a:txBody>
                    <a:bodyPr/>
                    <a:lstStyle/>
                    <a:p>
                      <a:r>
                        <a:rPr lang="en-US" sz="1000"/>
                        <a:t>n/a</a:t>
                      </a:r>
                    </a:p>
                  </a:txBody>
                  <a:tcPr/>
                </a:tc>
                <a:extLst>
                  <a:ext uri="{0D108BD9-81ED-4DB2-BD59-A6C34878D82A}">
                    <a16:rowId xmlns:a16="http://schemas.microsoft.com/office/drawing/2014/main" val="2339586835"/>
                  </a:ext>
                </a:extLst>
              </a:tr>
              <a:tr h="370840">
                <a:tc>
                  <a:txBody>
                    <a:bodyPr/>
                    <a:lstStyle/>
                    <a:p>
                      <a:r>
                        <a:rPr lang="en-US" sz="1000"/>
                        <a:t>08/07/2026 14:02:01</a:t>
                      </a:r>
                    </a:p>
                  </a:txBody>
                  <a:tcPr/>
                </a:tc>
                <a:tc>
                  <a:txBody>
                    <a:bodyPr/>
                    <a:lstStyle/>
                    <a:p>
                      <a:r>
                        <a:rPr lang="en-US" sz="1000"/>
                        <a:t>08/07/2026 14:02:01</a:t>
                      </a:r>
                    </a:p>
                  </a:txBody>
                  <a:tcPr/>
                </a:tc>
                <a:tc>
                  <a:txBody>
                    <a:bodyPr/>
                    <a:lstStyle/>
                    <a:p>
                      <a:r>
                        <a:rPr lang="en-US" sz="1000"/>
                        <a:t>Gallery</a:t>
                      </a:r>
                    </a:p>
                  </a:txBody>
                  <a:tcPr/>
                </a:tc>
                <a:tc>
                  <a:txBody>
                    <a:bodyPr/>
                    <a:lstStyle/>
                    <a:p>
                      <a:r>
                        <a:rPr lang="en-US" sz="1000"/>
                        <a:t>235</a:t>
                      </a:r>
                    </a:p>
                  </a:txBody>
                  <a:tcPr/>
                </a:tc>
                <a:tc>
                  <a:txBody>
                    <a:bodyPr/>
                    <a:lstStyle/>
                    <a:p>
                      <a:r>
                        <a:rPr lang="en-US" sz="1000"/>
                        <a:t>10</a:t>
                      </a:r>
                    </a:p>
                  </a:txBody>
                  <a:tcPr/>
                </a:tc>
                <a:tc>
                  <a:txBody>
                    <a:bodyPr/>
                    <a:lstStyle/>
                    <a:p>
                      <a:r>
                        <a:rPr lang="en-US" sz="1000"/>
                        <a:t>23</a:t>
                      </a:r>
                    </a:p>
                  </a:txBody>
                  <a:tcPr/>
                </a:tc>
                <a:tc>
                  <a:txBody>
                    <a:bodyPr/>
                    <a:lstStyle/>
                    <a:p>
                      <a:r>
                        <a:rPr lang="en-US" sz="1000"/>
                        <a:t>5051</a:t>
                      </a:r>
                    </a:p>
                  </a:txBody>
                  <a:tcPr/>
                </a:tc>
                <a:tc>
                  <a:txBody>
                    <a:bodyPr/>
                    <a:lstStyle/>
                    <a:p>
                      <a:r>
                        <a:rPr lang="en-US" sz="1000"/>
                        <a:t>68.95 %</a:t>
                      </a:r>
                    </a:p>
                  </a:txBody>
                  <a:tcPr/>
                </a:tc>
                <a:tc>
                  <a:txBody>
                    <a:bodyPr/>
                    <a:lstStyle/>
                    <a:p>
                      <a:r>
                        <a:rPr lang="en-US" sz="1000"/>
                        <a:t>7714</a:t>
                      </a:r>
                    </a:p>
                  </a:txBody>
                  <a:tcPr/>
                </a:tc>
                <a:tc>
                  <a:txBody>
                    <a:bodyPr/>
                    <a:lstStyle/>
                    <a:p>
                      <a:r>
                        <a:rPr lang="en-US" sz="1000"/>
                        <a:t>3863</a:t>
                      </a:r>
                    </a:p>
                  </a:txBody>
                  <a:tcPr/>
                </a:tc>
                <a:tc>
                  <a:txBody>
                    <a:bodyPr/>
                    <a:lstStyle/>
                    <a:p>
                      <a:r>
                        <a:rPr lang="en-US" sz="1000"/>
                        <a:t>n/a</a:t>
                      </a:r>
                    </a:p>
                  </a:txBody>
                  <a:tcPr/>
                </a:tc>
                <a:extLst>
                  <a:ext uri="{0D108BD9-81ED-4DB2-BD59-A6C34878D82A}">
                    <a16:rowId xmlns:a16="http://schemas.microsoft.com/office/drawing/2014/main" val="1643349614"/>
                  </a:ext>
                </a:extLst>
              </a:tr>
              <a:tr h="370840">
                <a:tc>
                  <a:txBody>
                    <a:bodyPr/>
                    <a:lstStyle/>
                    <a:p>
                      <a:r>
                        <a:rPr lang="en-US" sz="1000"/>
                        <a:t>08/14/2026 12:01:19</a:t>
                      </a:r>
                    </a:p>
                  </a:txBody>
                  <a:tcPr/>
                </a:tc>
                <a:tc>
                  <a:txBody>
                    <a:bodyPr/>
                    <a:lstStyle/>
                    <a:p>
                      <a:r>
                        <a:rPr lang="en-US" sz="1000"/>
                        <a:t>08/14/2026 12:01:19</a:t>
                      </a:r>
                    </a:p>
                  </a:txBody>
                  <a:tcPr/>
                </a:tc>
                <a:tc>
                  <a:txBody>
                    <a:bodyPr/>
                    <a:lstStyle/>
                    <a:p>
                      <a:r>
                        <a:rPr lang="en-US" sz="1000"/>
                        <a:t>Gallery</a:t>
                      </a:r>
                    </a:p>
                  </a:txBody>
                  <a:tcPr/>
                </a:tc>
                <a:tc>
                  <a:txBody>
                    <a:bodyPr/>
                    <a:lstStyle/>
                    <a:p>
                      <a:r>
                        <a:rPr lang="en-US" sz="1000"/>
                        <a:t>168</a:t>
                      </a:r>
                    </a:p>
                  </a:txBody>
                  <a:tcPr/>
                </a:tc>
                <a:tc>
                  <a:txBody>
                    <a:bodyPr/>
                    <a:lstStyle/>
                    <a:p>
                      <a:r>
                        <a:rPr lang="en-US" sz="1000"/>
                        <a:t>3</a:t>
                      </a:r>
                    </a:p>
                  </a:txBody>
                  <a:tcPr/>
                </a:tc>
                <a:tc>
                  <a:txBody>
                    <a:bodyPr/>
                    <a:lstStyle/>
                    <a:p>
                      <a:r>
                        <a:rPr lang="en-US" sz="1000"/>
                        <a:t>5</a:t>
                      </a:r>
                    </a:p>
                  </a:txBody>
                  <a:tcPr/>
                </a:tc>
                <a:tc>
                  <a:txBody>
                    <a:bodyPr/>
                    <a:lstStyle/>
                    <a:p>
                      <a:r>
                        <a:rPr lang="en-US" sz="1000"/>
                        <a:t>3958</a:t>
                      </a:r>
                    </a:p>
                  </a:txBody>
                  <a:tcPr/>
                </a:tc>
                <a:tc>
                  <a:txBody>
                    <a:bodyPr/>
                    <a:lstStyle/>
                    <a:p>
                      <a:r>
                        <a:rPr lang="en-US" sz="1000"/>
                        <a:t>54.24 %</a:t>
                      </a:r>
                    </a:p>
                  </a:txBody>
                  <a:tcPr/>
                </a:tc>
                <a:tc>
                  <a:txBody>
                    <a:bodyPr/>
                    <a:lstStyle/>
                    <a:p>
                      <a:r>
                        <a:rPr lang="en-US" sz="1000"/>
                        <a:t>7621</a:t>
                      </a:r>
                    </a:p>
                  </a:txBody>
                  <a:tcPr/>
                </a:tc>
                <a:tc>
                  <a:txBody>
                    <a:bodyPr/>
                    <a:lstStyle/>
                    <a:p>
                      <a:r>
                        <a:rPr lang="en-US" sz="1000"/>
                        <a:t>4100</a:t>
                      </a:r>
                    </a:p>
                  </a:txBody>
                  <a:tcPr/>
                </a:tc>
                <a:tc>
                  <a:txBody>
                    <a:bodyPr/>
                    <a:lstStyle/>
                    <a:p>
                      <a:r>
                        <a:rPr lang="en-US" sz="1000"/>
                        <a:t>n/a</a:t>
                      </a:r>
                    </a:p>
                  </a:txBody>
                  <a:tcPr/>
                </a:tc>
                <a:extLst>
                  <a:ext uri="{0D108BD9-81ED-4DB2-BD59-A6C34878D82A}">
                    <a16:rowId xmlns:a16="http://schemas.microsoft.com/office/drawing/2014/main" val="1666542210"/>
                  </a:ext>
                </a:extLst>
              </a:tr>
              <a:tr h="370840">
                <a:tc>
                  <a:txBody>
                    <a:bodyPr/>
                    <a:lstStyle/>
                    <a:p>
                      <a:r>
                        <a:rPr lang="en-US" sz="1000"/>
                        <a:t>08/06/2026 13:50:02</a:t>
                      </a:r>
                    </a:p>
                  </a:txBody>
                  <a:tcPr/>
                </a:tc>
                <a:tc>
                  <a:txBody>
                    <a:bodyPr/>
                    <a:lstStyle/>
                    <a:p>
                      <a:r>
                        <a:rPr lang="en-US" sz="1000"/>
                        <a:t>08/06/2026 13:50:02</a:t>
                      </a:r>
                    </a:p>
                  </a:txBody>
                  <a:tcPr/>
                </a:tc>
                <a:tc>
                  <a:txBody>
                    <a:bodyPr/>
                    <a:lstStyle/>
                    <a:p>
                      <a:r>
                        <a:rPr lang="en-US" sz="1000"/>
                        <a:t>Gallery</a:t>
                      </a:r>
                    </a:p>
                  </a:txBody>
                  <a:tcPr/>
                </a:tc>
                <a:tc>
                  <a:txBody>
                    <a:bodyPr/>
                    <a:lstStyle/>
                    <a:p>
                      <a:r>
                        <a:rPr lang="en-US" sz="1000"/>
                        <a:t>133</a:t>
                      </a:r>
                    </a:p>
                  </a:txBody>
                  <a:tcPr/>
                </a:tc>
                <a:tc>
                  <a:txBody>
                    <a:bodyPr/>
                    <a:lstStyle/>
                    <a:p>
                      <a:r>
                        <a:rPr lang="en-US" sz="1000"/>
                        <a:t>1</a:t>
                      </a:r>
                    </a:p>
                  </a:txBody>
                  <a:tcPr/>
                </a:tc>
                <a:tc>
                  <a:txBody>
                    <a:bodyPr/>
                    <a:lstStyle/>
                    <a:p>
                      <a:r>
                        <a:rPr lang="en-US" sz="1000"/>
                        <a:t>4</a:t>
                      </a:r>
                    </a:p>
                  </a:txBody>
                  <a:tcPr/>
                </a:tc>
                <a:tc>
                  <a:txBody>
                    <a:bodyPr/>
                    <a:lstStyle/>
                    <a:p>
                      <a:r>
                        <a:rPr lang="en-US" sz="1000"/>
                        <a:t>1364</a:t>
                      </a:r>
                    </a:p>
                  </a:txBody>
                  <a:tcPr/>
                </a:tc>
                <a:tc>
                  <a:txBody>
                    <a:bodyPr/>
                    <a:lstStyle/>
                    <a:p>
                      <a:r>
                        <a:rPr lang="en-US" sz="1000"/>
                        <a:t>21.68 %</a:t>
                      </a:r>
                    </a:p>
                  </a:txBody>
                  <a:tcPr/>
                </a:tc>
                <a:tc>
                  <a:txBody>
                    <a:bodyPr/>
                    <a:lstStyle/>
                    <a:p>
                      <a:r>
                        <a:rPr lang="en-US" sz="1000"/>
                        <a:t>6929</a:t>
                      </a:r>
                    </a:p>
                  </a:txBody>
                  <a:tcPr/>
                </a:tc>
                <a:tc>
                  <a:txBody>
                    <a:bodyPr/>
                    <a:lstStyle/>
                    <a:p>
                      <a:r>
                        <a:rPr lang="en-US" sz="1000"/>
                        <a:t>3932</a:t>
                      </a:r>
                    </a:p>
                  </a:txBody>
                  <a:tcPr/>
                </a:tc>
                <a:tc>
                  <a:txBody>
                    <a:bodyPr/>
                    <a:lstStyle/>
                    <a:p>
                      <a:r>
                        <a:rPr lang="en-US" sz="1000"/>
                        <a:t>n/a</a:t>
                      </a:r>
                    </a:p>
                  </a:txBody>
                  <a:tcPr/>
                </a:tc>
                <a:extLst>
                  <a:ext uri="{0D108BD9-81ED-4DB2-BD59-A6C34878D82A}">
                    <a16:rowId xmlns:a16="http://schemas.microsoft.com/office/drawing/2014/main" val="3840522878"/>
                  </a:ext>
                </a:extLst>
              </a:tr>
              <a:tr h="370840">
                <a:tc>
                  <a:txBody>
                    <a:bodyPr/>
                    <a:lstStyle/>
                    <a:p>
                      <a:r>
                        <a:rPr lang="en-US" sz="1000"/>
                        <a:t>08/19/2026 10:15:02</a:t>
                      </a:r>
                    </a:p>
                  </a:txBody>
                  <a:tcPr/>
                </a:tc>
                <a:tc>
                  <a:txBody>
                    <a:bodyPr/>
                    <a:lstStyle/>
                    <a:p>
                      <a:r>
                        <a:rPr lang="en-US" sz="1000"/>
                        <a:t>08/19/2026 10:15:02</a:t>
                      </a:r>
                    </a:p>
                  </a:txBody>
                  <a:tcPr/>
                </a:tc>
                <a:tc>
                  <a:txBody>
                    <a:bodyPr/>
                    <a:lstStyle/>
                    <a:p>
                      <a:r>
                        <a:rPr lang="en-US" sz="1000"/>
                        <a:t>Gallery</a:t>
                      </a:r>
                    </a:p>
                  </a:txBody>
                  <a:tcPr/>
                </a:tc>
                <a:tc>
                  <a:txBody>
                    <a:bodyPr/>
                    <a:lstStyle/>
                    <a:p>
                      <a:r>
                        <a:rPr lang="en-US" sz="1000"/>
                        <a:t>119</a:t>
                      </a:r>
                    </a:p>
                  </a:txBody>
                  <a:tcPr/>
                </a:tc>
                <a:tc>
                  <a:txBody>
                    <a:bodyPr/>
                    <a:lstStyle/>
                    <a:p>
                      <a:r>
                        <a:rPr lang="en-US" sz="1000"/>
                        <a:t>2</a:t>
                      </a:r>
                    </a:p>
                  </a:txBody>
                  <a:tcPr/>
                </a:tc>
                <a:tc>
                  <a:txBody>
                    <a:bodyPr/>
                    <a:lstStyle/>
                    <a:p>
                      <a:r>
                        <a:rPr lang="en-US" sz="1000"/>
                        <a:t>1</a:t>
                      </a:r>
                    </a:p>
                  </a:txBody>
                  <a:tcPr/>
                </a:tc>
                <a:tc>
                  <a:txBody>
                    <a:bodyPr/>
                    <a:lstStyle/>
                    <a:p>
                      <a:r>
                        <a:rPr lang="en-US" sz="1000"/>
                        <a:t>5569</a:t>
                      </a:r>
                    </a:p>
                  </a:txBody>
                  <a:tcPr/>
                </a:tc>
                <a:tc>
                  <a:txBody>
                    <a:bodyPr/>
                    <a:lstStyle/>
                    <a:p>
                      <a:r>
                        <a:rPr lang="en-US" sz="1000"/>
                        <a:t>106.29 %</a:t>
                      </a:r>
                    </a:p>
                  </a:txBody>
                  <a:tcPr/>
                </a:tc>
                <a:tc>
                  <a:txBody>
                    <a:bodyPr/>
                    <a:lstStyle/>
                    <a:p>
                      <a:r>
                        <a:rPr lang="en-US" sz="1000"/>
                        <a:t>5354</a:t>
                      </a:r>
                    </a:p>
                  </a:txBody>
                  <a:tcPr/>
                </a:tc>
                <a:tc>
                  <a:txBody>
                    <a:bodyPr/>
                    <a:lstStyle/>
                    <a:p>
                      <a:r>
                        <a:rPr lang="en-US" sz="1000"/>
                        <a:t>3245</a:t>
                      </a:r>
                    </a:p>
                  </a:txBody>
                  <a:tcPr/>
                </a:tc>
                <a:tc>
                  <a:txBody>
                    <a:bodyPr/>
                    <a:lstStyle/>
                    <a:p>
                      <a:r>
                        <a:rPr lang="en-US" sz="1000"/>
                        <a:t>n/a</a:t>
                      </a:r>
                    </a:p>
                  </a:txBody>
                  <a:tcPr/>
                </a:tc>
                <a:extLst>
                  <a:ext uri="{0D108BD9-81ED-4DB2-BD59-A6C34878D82A}">
                    <a16:rowId xmlns:a16="http://schemas.microsoft.com/office/drawing/2014/main" val="2712457753"/>
                  </a:ext>
                </a:extLst>
              </a:tr>
            </a:tbl>
          </a:graphicData>
        </a:graphic>
      </p:graphicFrame>
      <p:sp>
        <p:nvSpPr>
          <p:cNvPr id="4" name="Text Placeholder 3">
            <a:extLst>
              <a:ext uri="{FF2B5EF4-FFF2-40B4-BE49-F238E27FC236}">
                <a16:creationId xmlns:a16="http://schemas.microsoft.com/office/drawing/2014/main" id="{5F882F7C-0E8A-49B0-B92F-39C6323C1BAF}"/>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999552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CB11B-F34A-4580-B16A-4035A7DD04A2}"/>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909593E5-87E4-4054-9800-C05D06B62CF3}"/>
              </a:ext>
            </a:extLst>
          </p:cNvPr>
          <p:cNvGraphicFramePr>
            <a:graphicFrameLocks noGrp="1"/>
          </p:cNvGraphicFramePr>
          <p:nvPr>
            <p:ph type="tbl" sz="quarter" idx="13"/>
            <p:extLst>
              <p:ext uri="{D42A27DB-BD31-4B8C-83A1-F6EECF244321}">
                <p14:modId xmlns:p14="http://schemas.microsoft.com/office/powerpoint/2010/main" val="3431971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34446412"/>
                    </a:ext>
                  </a:extLst>
                </a:gridCol>
                <a:gridCol w="576072">
                  <a:extLst>
                    <a:ext uri="{9D8B030D-6E8A-4147-A177-3AD203B41FA5}">
                      <a16:colId xmlns:a16="http://schemas.microsoft.com/office/drawing/2014/main" val="4236167087"/>
                    </a:ext>
                  </a:extLst>
                </a:gridCol>
                <a:gridCol w="576072">
                  <a:extLst>
                    <a:ext uri="{9D8B030D-6E8A-4147-A177-3AD203B41FA5}">
                      <a16:colId xmlns:a16="http://schemas.microsoft.com/office/drawing/2014/main" val="3516058410"/>
                    </a:ext>
                  </a:extLst>
                </a:gridCol>
                <a:gridCol w="576072">
                  <a:extLst>
                    <a:ext uri="{9D8B030D-6E8A-4147-A177-3AD203B41FA5}">
                      <a16:colId xmlns:a16="http://schemas.microsoft.com/office/drawing/2014/main" val="1380807909"/>
                    </a:ext>
                  </a:extLst>
                </a:gridCol>
                <a:gridCol w="576072">
                  <a:extLst>
                    <a:ext uri="{9D8B030D-6E8A-4147-A177-3AD203B41FA5}">
                      <a16:colId xmlns:a16="http://schemas.microsoft.com/office/drawing/2014/main" val="3795976357"/>
                    </a:ext>
                  </a:extLst>
                </a:gridCol>
                <a:gridCol w="576072">
                  <a:extLst>
                    <a:ext uri="{9D8B030D-6E8A-4147-A177-3AD203B41FA5}">
                      <a16:colId xmlns:a16="http://schemas.microsoft.com/office/drawing/2014/main" val="3334483416"/>
                    </a:ext>
                  </a:extLst>
                </a:gridCol>
                <a:gridCol w="576072">
                  <a:extLst>
                    <a:ext uri="{9D8B030D-6E8A-4147-A177-3AD203B41FA5}">
                      <a16:colId xmlns:a16="http://schemas.microsoft.com/office/drawing/2014/main" val="2950465982"/>
                    </a:ext>
                  </a:extLst>
                </a:gridCol>
                <a:gridCol w="576072">
                  <a:extLst>
                    <a:ext uri="{9D8B030D-6E8A-4147-A177-3AD203B41FA5}">
                      <a16:colId xmlns:a16="http://schemas.microsoft.com/office/drawing/2014/main" val="333234542"/>
                    </a:ext>
                  </a:extLst>
                </a:gridCol>
                <a:gridCol w="576072">
                  <a:extLst>
                    <a:ext uri="{9D8B030D-6E8A-4147-A177-3AD203B41FA5}">
                      <a16:colId xmlns:a16="http://schemas.microsoft.com/office/drawing/2014/main" val="2599001126"/>
                    </a:ext>
                  </a:extLst>
                </a:gridCol>
                <a:gridCol w="576072">
                  <a:extLst>
                    <a:ext uri="{9D8B030D-6E8A-4147-A177-3AD203B41FA5}">
                      <a16:colId xmlns:a16="http://schemas.microsoft.com/office/drawing/2014/main" val="2597600453"/>
                    </a:ext>
                  </a:extLst>
                </a:gridCol>
                <a:gridCol w="576072">
                  <a:extLst>
                    <a:ext uri="{9D8B030D-6E8A-4147-A177-3AD203B41FA5}">
                      <a16:colId xmlns:a16="http://schemas.microsoft.com/office/drawing/2014/main" val="21565286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295195048"/>
                  </a:ext>
                </a:extLst>
              </a:tr>
              <a:tr h="370840">
                <a:tc>
                  <a:txBody>
                    <a:bodyPr/>
                    <a:lstStyle/>
                    <a:p>
                      <a:r>
                        <a:rPr lang="en-US" sz="1000"/>
                        <a:t>phlyinsurance</a:t>
                      </a:r>
                    </a:p>
                  </a:txBody>
                  <a:tcPr/>
                </a:tc>
                <a:tc>
                  <a:txBody>
                    <a:bodyPr/>
                    <a:lstStyle/>
                    <a:p>
                      <a:r>
                        <a:rPr lang="en-US" sz="1000"/>
                        <a:t>5023</a:t>
                      </a:r>
                    </a:p>
                  </a:txBody>
                  <a:tcPr/>
                </a:tc>
                <a:tc>
                  <a:txBody>
                    <a:bodyPr/>
                    <a:lstStyle/>
                    <a:p>
                      <a:r>
                        <a:rPr lang="en-US" sz="1000"/>
                        <a:t>32</a:t>
                      </a:r>
                    </a:p>
                  </a:txBody>
                  <a:tcPr/>
                </a:tc>
                <a:tc>
                  <a:txBody>
                    <a:bodyPr/>
                    <a:lstStyle/>
                    <a:p>
                      <a:r>
                        <a:rPr lang="en-US" sz="1000"/>
                        <a:t>8</a:t>
                      </a:r>
                    </a:p>
                  </a:txBody>
                  <a:tcPr/>
                </a:tc>
                <a:tc>
                  <a:txBody>
                    <a:bodyPr/>
                    <a:lstStyle/>
                    <a:p>
                      <a:r>
                        <a:rPr lang="en-US" sz="1000"/>
                        <a:t>10</a:t>
                      </a:r>
                    </a:p>
                  </a:txBody>
                  <a:tcPr/>
                </a:tc>
                <a:tc>
                  <a:txBody>
                    <a:bodyPr/>
                    <a:lstStyle/>
                    <a:p>
                      <a:r>
                        <a:rPr lang="en-US" sz="1000"/>
                        <a:t>0</a:t>
                      </a:r>
                    </a:p>
                  </a:txBody>
                  <a:tcPr/>
                </a:tc>
                <a:tc>
                  <a:txBody>
                    <a:bodyPr/>
                    <a:lstStyle/>
                    <a:p>
                      <a:r>
                        <a:rPr lang="en-US" sz="1000"/>
                        <a:t>2</a:t>
                      </a:r>
                    </a:p>
                  </a:txBody>
                  <a:tcPr/>
                </a:tc>
                <a:tc>
                  <a:txBody>
                    <a:bodyPr/>
                    <a:lstStyle/>
                    <a:p>
                      <a:r>
                        <a:rPr lang="en-US" sz="1000"/>
                        <a:t>20</a:t>
                      </a:r>
                    </a:p>
                  </a:txBody>
                  <a:tcPr/>
                </a:tc>
                <a:tc>
                  <a:txBody>
                    <a:bodyPr/>
                    <a:lstStyle/>
                    <a:p>
                      <a:r>
                        <a:rPr lang="en-US" sz="1000"/>
                        <a:t>723</a:t>
                      </a:r>
                    </a:p>
                  </a:txBody>
                  <a:tcPr/>
                </a:tc>
                <a:tc>
                  <a:txBody>
                    <a:bodyPr/>
                    <a:lstStyle/>
                    <a:p>
                      <a:r>
                        <a:rPr lang="en-US" sz="1000"/>
                        <a:t>8</a:t>
                      </a:r>
                    </a:p>
                  </a:txBody>
                  <a:tcPr/>
                </a:tc>
                <a:tc>
                  <a:txBody>
                    <a:bodyPr/>
                    <a:lstStyle/>
                    <a:p>
                      <a:r>
                        <a:rPr lang="en-US" sz="1000"/>
                        <a:t>0.7300 %</a:t>
                      </a:r>
                    </a:p>
                  </a:txBody>
                  <a:tcPr/>
                </a:tc>
                <a:extLst>
                  <a:ext uri="{0D108BD9-81ED-4DB2-BD59-A6C34878D82A}">
                    <a16:rowId xmlns:a16="http://schemas.microsoft.com/office/drawing/2014/main" val="1366444312"/>
                  </a:ext>
                </a:extLst>
              </a:tr>
            </a:tbl>
          </a:graphicData>
        </a:graphic>
      </p:graphicFrame>
      <p:sp>
        <p:nvSpPr>
          <p:cNvPr id="4" name="Text Placeholder 3">
            <a:extLst>
              <a:ext uri="{FF2B5EF4-FFF2-40B4-BE49-F238E27FC236}">
                <a16:creationId xmlns:a16="http://schemas.microsoft.com/office/drawing/2014/main" id="{296BFCEE-42D3-402D-AA45-5A7BBE4116CE}"/>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1589959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7A35-3862-42D2-A1EE-6E81A7EC988F}"/>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651654CE-0592-47C3-8B58-95B2342B07CC}"/>
              </a:ext>
            </a:extLst>
          </p:cNvPr>
          <p:cNvGraphicFramePr>
            <a:graphicFrameLocks noGrp="1"/>
          </p:cNvGraphicFramePr>
          <p:nvPr>
            <p:ph type="chart" sz="quarter" idx="13"/>
            <p:extLst>
              <p:ext uri="{D42A27DB-BD31-4B8C-83A1-F6EECF244321}">
                <p14:modId xmlns:p14="http://schemas.microsoft.com/office/powerpoint/2010/main" val="114173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D9F200-330A-42EE-93F0-6CA233F6757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8E1DF51-D92D-4F40-8724-B108E8A052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5186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4657B-5915-46FF-B14A-5317DEFC209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58BEE74-8403-43D3-930B-7914BF8CE38F}"/>
              </a:ext>
            </a:extLst>
          </p:cNvPr>
          <p:cNvGraphicFramePr>
            <a:graphicFrameLocks noGrp="1"/>
          </p:cNvGraphicFramePr>
          <p:nvPr>
            <p:ph type="chart" sz="quarter" idx="13"/>
            <p:extLst>
              <p:ext uri="{D42A27DB-BD31-4B8C-83A1-F6EECF244321}">
                <p14:modId xmlns:p14="http://schemas.microsoft.com/office/powerpoint/2010/main" val="3164823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C647D4-2328-44EE-BE8D-F4E0F6D1071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C12BC11-4DF1-4653-8C97-F56CD4967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259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1CADD-0589-46E7-8FCB-1000EAD649AE}"/>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14D05909-51B9-43C9-870E-A51D35EE7BAD}"/>
              </a:ext>
            </a:extLst>
          </p:cNvPr>
          <p:cNvGraphicFramePr>
            <a:graphicFrameLocks noGrp="1"/>
          </p:cNvGraphicFramePr>
          <p:nvPr>
            <p:ph type="chart" sz="quarter" idx="13"/>
            <p:extLst>
              <p:ext uri="{D42A27DB-BD31-4B8C-83A1-F6EECF244321}">
                <p14:modId xmlns:p14="http://schemas.microsoft.com/office/powerpoint/2010/main" val="2791555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2502B4-5AF2-4695-84EF-8B366480FA1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F4AB99F-A1ED-4E6D-AE5C-3A28155742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703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67768-E166-4718-B723-F8EB08F050C9}"/>
              </a:ext>
            </a:extLst>
          </p:cNvPr>
          <p:cNvSpPr>
            <a:spLocks noGrp="1"/>
          </p:cNvSpPr>
          <p:nvPr>
            <p:ph type="title"/>
          </p:nvPr>
        </p:nvSpPr>
        <p:spPr/>
        <p:txBody>
          <a:bodyPr/>
          <a:lstStyle/>
          <a:p>
            <a:r>
              <a:rPr lang="en-US"/>
              <a:t>Instagram Instagram Content Views by Post Type | Philadelphia Insurance</a:t>
            </a:r>
          </a:p>
        </p:txBody>
      </p:sp>
      <p:graphicFrame>
        <p:nvGraphicFramePr>
          <p:cNvPr id="6" name="Chart Placeholder 5">
            <a:extLst>
              <a:ext uri="{FF2B5EF4-FFF2-40B4-BE49-F238E27FC236}">
                <a16:creationId xmlns:a16="http://schemas.microsoft.com/office/drawing/2014/main" id="{A4F284B1-340C-4E99-9B94-CDBE75AD4482}"/>
              </a:ext>
            </a:extLst>
          </p:cNvPr>
          <p:cNvGraphicFramePr>
            <a:graphicFrameLocks noGrp="1"/>
          </p:cNvGraphicFramePr>
          <p:nvPr>
            <p:ph type="chart" sz="quarter" idx="13"/>
            <p:extLst>
              <p:ext uri="{D42A27DB-BD31-4B8C-83A1-F6EECF244321}">
                <p14:modId xmlns:p14="http://schemas.microsoft.com/office/powerpoint/2010/main" val="4208778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86B237-F589-4FF4-B08B-CD77C954CC6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5879063-F0A6-4A6D-8B61-A3F22BA942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686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D7512-43D5-42AE-9F92-845D39698684}"/>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B3FE4583-AB3A-4861-A53B-FE6BD0E11291}"/>
              </a:ext>
            </a:extLst>
          </p:cNvPr>
          <p:cNvGraphicFramePr>
            <a:graphicFrameLocks noGrp="1"/>
          </p:cNvGraphicFramePr>
          <p:nvPr>
            <p:ph type="tbl" sz="quarter" idx="13"/>
            <p:extLst>
              <p:ext uri="{D42A27DB-BD31-4B8C-83A1-F6EECF244321}">
                <p14:modId xmlns:p14="http://schemas.microsoft.com/office/powerpoint/2010/main" val="1981351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30355428"/>
                    </a:ext>
                  </a:extLst>
                </a:gridCol>
                <a:gridCol w="822960">
                  <a:extLst>
                    <a:ext uri="{9D8B030D-6E8A-4147-A177-3AD203B41FA5}">
                      <a16:colId xmlns:a16="http://schemas.microsoft.com/office/drawing/2014/main" val="720503043"/>
                    </a:ext>
                  </a:extLst>
                </a:gridCol>
                <a:gridCol w="411480">
                  <a:extLst>
                    <a:ext uri="{9D8B030D-6E8A-4147-A177-3AD203B41FA5}">
                      <a16:colId xmlns:a16="http://schemas.microsoft.com/office/drawing/2014/main" val="2719234822"/>
                    </a:ext>
                  </a:extLst>
                </a:gridCol>
                <a:gridCol w="411480">
                  <a:extLst>
                    <a:ext uri="{9D8B030D-6E8A-4147-A177-3AD203B41FA5}">
                      <a16:colId xmlns:a16="http://schemas.microsoft.com/office/drawing/2014/main" val="2982283905"/>
                    </a:ext>
                  </a:extLst>
                </a:gridCol>
                <a:gridCol w="411480">
                  <a:extLst>
                    <a:ext uri="{9D8B030D-6E8A-4147-A177-3AD203B41FA5}">
                      <a16:colId xmlns:a16="http://schemas.microsoft.com/office/drawing/2014/main" val="3189428661"/>
                    </a:ext>
                  </a:extLst>
                </a:gridCol>
                <a:gridCol w="411480">
                  <a:extLst>
                    <a:ext uri="{9D8B030D-6E8A-4147-A177-3AD203B41FA5}">
                      <a16:colId xmlns:a16="http://schemas.microsoft.com/office/drawing/2014/main" val="847621992"/>
                    </a:ext>
                  </a:extLst>
                </a:gridCol>
                <a:gridCol w="411480">
                  <a:extLst>
                    <a:ext uri="{9D8B030D-6E8A-4147-A177-3AD203B41FA5}">
                      <a16:colId xmlns:a16="http://schemas.microsoft.com/office/drawing/2014/main" val="3817086369"/>
                    </a:ext>
                  </a:extLst>
                </a:gridCol>
                <a:gridCol w="411480">
                  <a:extLst>
                    <a:ext uri="{9D8B030D-6E8A-4147-A177-3AD203B41FA5}">
                      <a16:colId xmlns:a16="http://schemas.microsoft.com/office/drawing/2014/main" val="3224908558"/>
                    </a:ext>
                  </a:extLst>
                </a:gridCol>
                <a:gridCol w="411480">
                  <a:extLst>
                    <a:ext uri="{9D8B030D-6E8A-4147-A177-3AD203B41FA5}">
                      <a16:colId xmlns:a16="http://schemas.microsoft.com/office/drawing/2014/main" val="3052086953"/>
                    </a:ext>
                  </a:extLst>
                </a:gridCol>
                <a:gridCol w="411480">
                  <a:extLst>
                    <a:ext uri="{9D8B030D-6E8A-4147-A177-3AD203B41FA5}">
                      <a16:colId xmlns:a16="http://schemas.microsoft.com/office/drawing/2014/main" val="3452418341"/>
                    </a:ext>
                  </a:extLst>
                </a:gridCol>
                <a:gridCol w="411480">
                  <a:extLst>
                    <a:ext uri="{9D8B030D-6E8A-4147-A177-3AD203B41FA5}">
                      <a16:colId xmlns:a16="http://schemas.microsoft.com/office/drawing/2014/main" val="3143891040"/>
                    </a:ext>
                  </a:extLst>
                </a:gridCol>
                <a:gridCol w="411480">
                  <a:extLst>
                    <a:ext uri="{9D8B030D-6E8A-4147-A177-3AD203B41FA5}">
                      <a16:colId xmlns:a16="http://schemas.microsoft.com/office/drawing/2014/main" val="3051575541"/>
                    </a:ext>
                  </a:extLst>
                </a:gridCol>
                <a:gridCol w="411480">
                  <a:extLst>
                    <a:ext uri="{9D8B030D-6E8A-4147-A177-3AD203B41FA5}">
                      <a16:colId xmlns:a16="http://schemas.microsoft.com/office/drawing/2014/main" val="1832639631"/>
                    </a:ext>
                  </a:extLst>
                </a:gridCol>
                <a:gridCol w="411480">
                  <a:extLst>
                    <a:ext uri="{9D8B030D-6E8A-4147-A177-3AD203B41FA5}">
                      <a16:colId xmlns:a16="http://schemas.microsoft.com/office/drawing/2014/main" val="3688568733"/>
                    </a:ext>
                  </a:extLst>
                </a:gridCol>
                <a:gridCol w="411480">
                  <a:extLst>
                    <a:ext uri="{9D8B030D-6E8A-4147-A177-3AD203B41FA5}">
                      <a16:colId xmlns:a16="http://schemas.microsoft.com/office/drawing/2014/main" val="2017542624"/>
                    </a:ext>
                  </a:extLst>
                </a:gridCol>
                <a:gridCol w="411480">
                  <a:extLst>
                    <a:ext uri="{9D8B030D-6E8A-4147-A177-3AD203B41FA5}">
                      <a16:colId xmlns:a16="http://schemas.microsoft.com/office/drawing/2014/main" val="54691552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216489568"/>
                  </a:ext>
                </a:extLst>
              </a:tr>
              <a:tr h="370840">
                <a:tc>
                  <a:txBody>
                    <a:bodyPr/>
                    <a:lstStyle/>
                    <a:p>
                      <a:r>
                        <a:rPr lang="en-US" sz="1000"/>
                        <a:t>08/07/2026 15:35:37</a:t>
                      </a:r>
                    </a:p>
                  </a:txBody>
                  <a:tcPr/>
                </a:tc>
                <a:tc>
                  <a:txBody>
                    <a:bodyPr/>
                    <a:lstStyle/>
                    <a:p>
                      <a:r>
                        <a:rPr lang="en-US" sz="1000"/>
                        <a:t>08/07/2026 15:35:37</a:t>
                      </a:r>
                    </a:p>
                  </a:txBody>
                  <a:tcPr/>
                </a:tc>
                <a:tc>
                  <a:txBody>
                    <a:bodyPr/>
                    <a:lstStyle/>
                    <a:p>
                      <a:r>
                        <a:rPr lang="en-US" sz="1000"/>
                        <a:t>Carousel</a:t>
                      </a:r>
                    </a:p>
                  </a:txBody>
                  <a:tcPr/>
                </a:tc>
                <a:tc>
                  <a:txBody>
                    <a:bodyPr/>
                    <a:lstStyle/>
                    <a:p>
                      <a:r>
                        <a:rPr lang="en-US" sz="1000"/>
                        <a:t>12375</a:t>
                      </a:r>
                    </a:p>
                  </a:txBody>
                  <a:tcPr/>
                </a:tc>
                <a:tc>
                  <a:txBody>
                    <a:bodyPr/>
                    <a:lstStyle/>
                    <a:p>
                      <a:r>
                        <a:rPr lang="en-US" sz="1000"/>
                        <a:t>140</a:t>
                      </a:r>
                    </a:p>
                  </a:txBody>
                  <a:tcPr/>
                </a:tc>
                <a:tc>
                  <a:txBody>
                    <a:bodyPr/>
                    <a:lstStyle/>
                    <a:p>
                      <a:r>
                        <a:rPr lang="en-US" sz="1000"/>
                        <a:t>4</a:t>
                      </a:r>
                    </a:p>
                  </a:txBody>
                  <a:tcPr/>
                </a:tc>
                <a:tc>
                  <a:txBody>
                    <a:bodyPr/>
                    <a:lstStyle/>
                    <a:p>
                      <a:r>
                        <a:rPr lang="en-US" sz="1000"/>
                        <a:t>0</a:t>
                      </a:r>
                    </a:p>
                  </a:txBody>
                  <a:tcPr/>
                </a:tc>
                <a:tc>
                  <a:txBody>
                    <a:bodyPr/>
                    <a:lstStyle/>
                    <a:p>
                      <a:r>
                        <a:rPr lang="en-US" sz="1000"/>
                        <a:t>39</a:t>
                      </a:r>
                    </a:p>
                  </a:txBody>
                  <a:tcPr/>
                </a:tc>
                <a:tc>
                  <a:txBody>
                    <a:bodyPr/>
                    <a:lstStyle/>
                    <a:p>
                      <a:r>
                        <a:rPr lang="en-US" sz="1000"/>
                        <a:t>184</a:t>
                      </a:r>
                    </a:p>
                  </a:txBody>
                  <a:tcPr/>
                </a:tc>
                <a:tc>
                  <a:txBody>
                    <a:bodyPr/>
                    <a:lstStyle/>
                    <a:p>
                      <a:r>
                        <a:rPr lang="en-US" sz="1000"/>
                        <a:t>1.49 %</a:t>
                      </a:r>
                    </a:p>
                  </a:txBody>
                  <a:tcPr/>
                </a:tc>
                <a:tc>
                  <a:txBody>
                    <a:bodyPr/>
                    <a:lstStyle/>
                    <a:p>
                      <a:r>
                        <a:rPr lang="en-US" sz="1000"/>
                        <a:t>6158</a:t>
                      </a:r>
                    </a:p>
                  </a:txBody>
                  <a:tcPr/>
                </a:tc>
                <a:tc>
                  <a:txBody>
                    <a:bodyPr/>
                    <a:lstStyle/>
                    <a:p>
                      <a:r>
                        <a:rPr lang="en-US" sz="1000"/>
                        <a:t>n/a</a:t>
                      </a:r>
                    </a:p>
                  </a:txBody>
                  <a:tcPr/>
                </a:tc>
                <a:tc>
                  <a:txBody>
                    <a:bodyPr/>
                    <a:lstStyle/>
                    <a:p>
                      <a:r>
                        <a:rPr lang="en-US" sz="1000"/>
                        <a:t>255</a:t>
                      </a:r>
                    </a:p>
                  </a:txBody>
                  <a:tcPr/>
                </a:tc>
                <a:tc>
                  <a:txBody>
                    <a:bodyPr/>
                    <a:lstStyle/>
                    <a:p>
                      <a:r>
                        <a:rPr lang="en-US" sz="1000"/>
                        <a:t>9</a:t>
                      </a:r>
                    </a:p>
                  </a:txBody>
                  <a:tcPr/>
                </a:tc>
                <a:tc>
                  <a:txBody>
                    <a:bodyPr/>
                    <a:lstStyle/>
                    <a:p>
                      <a:r>
                        <a:rPr lang="en-US" sz="1000"/>
                        <a:t>237</a:t>
                      </a:r>
                    </a:p>
                  </a:txBody>
                  <a:tcPr/>
                </a:tc>
                <a:tc>
                  <a:txBody>
                    <a:bodyPr/>
                    <a:lstStyle/>
                    <a:p>
                      <a:r>
                        <a:rPr lang="en-US" sz="1000"/>
                        <a:t>0</a:t>
                      </a:r>
                    </a:p>
                  </a:txBody>
                  <a:tcPr/>
                </a:tc>
                <a:extLst>
                  <a:ext uri="{0D108BD9-81ED-4DB2-BD59-A6C34878D82A}">
                    <a16:rowId xmlns:a16="http://schemas.microsoft.com/office/drawing/2014/main" val="1720546350"/>
                  </a:ext>
                </a:extLst>
              </a:tr>
              <a:tr h="370840">
                <a:tc>
                  <a:txBody>
                    <a:bodyPr/>
                    <a:lstStyle/>
                    <a:p>
                      <a:r>
                        <a:rPr lang="en-US" sz="1000"/>
                        <a:t>08/05/2026 18:03:10</a:t>
                      </a:r>
                    </a:p>
                  </a:txBody>
                  <a:tcPr/>
                </a:tc>
                <a:tc>
                  <a:txBody>
                    <a:bodyPr/>
                    <a:lstStyle/>
                    <a:p>
                      <a:r>
                        <a:rPr lang="en-US" sz="1000"/>
                        <a:t>08/05/2026 18:03:10</a:t>
                      </a:r>
                    </a:p>
                  </a:txBody>
                  <a:tcPr/>
                </a:tc>
                <a:tc>
                  <a:txBody>
                    <a:bodyPr/>
                    <a:lstStyle/>
                    <a:p>
                      <a:r>
                        <a:rPr lang="en-US" sz="1000"/>
                        <a:t>Carousel</a:t>
                      </a:r>
                    </a:p>
                  </a:txBody>
                  <a:tcPr/>
                </a:tc>
                <a:tc>
                  <a:txBody>
                    <a:bodyPr/>
                    <a:lstStyle/>
                    <a:p>
                      <a:r>
                        <a:rPr lang="en-US" sz="1000"/>
                        <a:t>2644</a:t>
                      </a:r>
                    </a:p>
                  </a:txBody>
                  <a:tcPr/>
                </a:tc>
                <a:tc>
                  <a:txBody>
                    <a:bodyPr/>
                    <a:lstStyle/>
                    <a:p>
                      <a:r>
                        <a:rPr lang="en-US" sz="1000"/>
                        <a:t>103</a:t>
                      </a:r>
                    </a:p>
                  </a:txBody>
                  <a:tcPr/>
                </a:tc>
                <a:tc>
                  <a:txBody>
                    <a:bodyPr/>
                    <a:lstStyle/>
                    <a:p>
                      <a:r>
                        <a:rPr lang="en-US" sz="1000"/>
                        <a:t>0</a:t>
                      </a:r>
                    </a:p>
                  </a:txBody>
                  <a:tcPr/>
                </a:tc>
                <a:tc>
                  <a:txBody>
                    <a:bodyPr/>
                    <a:lstStyle/>
                    <a:p>
                      <a:r>
                        <a:rPr lang="en-US" sz="1000"/>
                        <a:t>1</a:t>
                      </a:r>
                    </a:p>
                  </a:txBody>
                  <a:tcPr/>
                </a:tc>
                <a:tc>
                  <a:txBody>
                    <a:bodyPr/>
                    <a:lstStyle/>
                    <a:p>
                      <a:r>
                        <a:rPr lang="en-US" sz="1000"/>
                        <a:t>6</a:t>
                      </a:r>
                    </a:p>
                  </a:txBody>
                  <a:tcPr/>
                </a:tc>
                <a:tc>
                  <a:txBody>
                    <a:bodyPr/>
                    <a:lstStyle/>
                    <a:p>
                      <a:r>
                        <a:rPr lang="en-US" sz="1000"/>
                        <a:t>110</a:t>
                      </a:r>
                    </a:p>
                  </a:txBody>
                  <a:tcPr/>
                </a:tc>
                <a:tc>
                  <a:txBody>
                    <a:bodyPr/>
                    <a:lstStyle/>
                    <a:p>
                      <a:r>
                        <a:rPr lang="en-US" sz="1000"/>
                        <a:t>4.16 %</a:t>
                      </a:r>
                    </a:p>
                  </a:txBody>
                  <a:tcPr/>
                </a:tc>
                <a:tc>
                  <a:txBody>
                    <a:bodyPr/>
                    <a:lstStyle/>
                    <a:p>
                      <a:r>
                        <a:rPr lang="en-US" sz="1000"/>
                        <a:t>1044</a:t>
                      </a:r>
                    </a:p>
                  </a:txBody>
                  <a:tcPr/>
                </a:tc>
                <a:tc>
                  <a:txBody>
                    <a:bodyPr/>
                    <a:lstStyle/>
                    <a:p>
                      <a:r>
                        <a:rPr lang="en-US" sz="1000"/>
                        <a:t>n/a</a:t>
                      </a:r>
                    </a:p>
                  </a:txBody>
                  <a:tcPr/>
                </a:tc>
                <a:tc>
                  <a:txBody>
                    <a:bodyPr/>
                    <a:lstStyle/>
                    <a:p>
                      <a:r>
                        <a:rPr lang="en-US" sz="1000"/>
                        <a:t>19</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extLst>
                  <a:ext uri="{0D108BD9-81ED-4DB2-BD59-A6C34878D82A}">
                    <a16:rowId xmlns:a16="http://schemas.microsoft.com/office/drawing/2014/main" val="930937485"/>
                  </a:ext>
                </a:extLst>
              </a:tr>
              <a:tr h="370840">
                <a:tc>
                  <a:txBody>
                    <a:bodyPr/>
                    <a:lstStyle/>
                    <a:p>
                      <a:r>
                        <a:rPr lang="en-US" sz="1000"/>
                        <a:t>08/14/2026 12:34:15</a:t>
                      </a:r>
                    </a:p>
                  </a:txBody>
                  <a:tcPr/>
                </a:tc>
                <a:tc>
                  <a:txBody>
                    <a:bodyPr/>
                    <a:lstStyle/>
                    <a:p>
                      <a:r>
                        <a:rPr lang="en-US" sz="1000"/>
                        <a:t>08/14/2026 12:34:15</a:t>
                      </a:r>
                    </a:p>
                  </a:txBody>
                  <a:tcPr/>
                </a:tc>
                <a:tc>
                  <a:txBody>
                    <a:bodyPr/>
                    <a:lstStyle/>
                    <a:p>
                      <a:r>
                        <a:rPr lang="en-US" sz="1000"/>
                        <a:t>Carousel</a:t>
                      </a:r>
                    </a:p>
                  </a:txBody>
                  <a:tcPr/>
                </a:tc>
                <a:tc>
                  <a:txBody>
                    <a:bodyPr/>
                    <a:lstStyle/>
                    <a:p>
                      <a:r>
                        <a:rPr lang="en-US" sz="1000"/>
                        <a:t>2581</a:t>
                      </a:r>
                    </a:p>
                  </a:txBody>
                  <a:tcPr/>
                </a:tc>
                <a:tc>
                  <a:txBody>
                    <a:bodyPr/>
                    <a:lstStyle/>
                    <a:p>
                      <a:r>
                        <a:rPr lang="en-US" sz="1000"/>
                        <a:t>78</a:t>
                      </a:r>
                    </a:p>
                  </a:txBody>
                  <a:tcPr/>
                </a:tc>
                <a:tc>
                  <a:txBody>
                    <a:bodyPr/>
                    <a:lstStyle/>
                    <a:p>
                      <a:r>
                        <a:rPr lang="en-US" sz="1000"/>
                        <a:t>1</a:t>
                      </a:r>
                    </a:p>
                  </a:txBody>
                  <a:tcPr/>
                </a:tc>
                <a:tc>
                  <a:txBody>
                    <a:bodyPr/>
                    <a:lstStyle/>
                    <a:p>
                      <a:r>
                        <a:rPr lang="en-US" sz="1000"/>
                        <a:t>3</a:t>
                      </a:r>
                    </a:p>
                  </a:txBody>
                  <a:tcPr/>
                </a:tc>
                <a:tc>
                  <a:txBody>
                    <a:bodyPr/>
                    <a:lstStyle/>
                    <a:p>
                      <a:r>
                        <a:rPr lang="en-US" sz="1000"/>
                        <a:t>7</a:t>
                      </a:r>
                    </a:p>
                  </a:txBody>
                  <a:tcPr/>
                </a:tc>
                <a:tc>
                  <a:txBody>
                    <a:bodyPr/>
                    <a:lstStyle/>
                    <a:p>
                      <a:r>
                        <a:rPr lang="en-US" sz="1000"/>
                        <a:t>89</a:t>
                      </a:r>
                    </a:p>
                  </a:txBody>
                  <a:tcPr/>
                </a:tc>
                <a:tc>
                  <a:txBody>
                    <a:bodyPr/>
                    <a:lstStyle/>
                    <a:p>
                      <a:r>
                        <a:rPr lang="en-US" sz="1000"/>
                        <a:t>3.45 %</a:t>
                      </a:r>
                    </a:p>
                  </a:txBody>
                  <a:tcPr/>
                </a:tc>
                <a:tc>
                  <a:txBody>
                    <a:bodyPr/>
                    <a:lstStyle/>
                    <a:p>
                      <a:r>
                        <a:rPr lang="en-US" sz="1000"/>
                        <a:t>881</a:t>
                      </a:r>
                    </a:p>
                  </a:txBody>
                  <a:tcPr/>
                </a:tc>
                <a:tc>
                  <a:txBody>
                    <a:bodyPr/>
                    <a:lstStyle/>
                    <a:p>
                      <a:r>
                        <a:rPr lang="en-US" sz="1000"/>
                        <a:t>n/a</a:t>
                      </a:r>
                    </a:p>
                  </a:txBody>
                  <a:tcPr/>
                </a:tc>
                <a:tc>
                  <a:txBody>
                    <a:bodyPr/>
                    <a:lstStyle/>
                    <a:p>
                      <a:r>
                        <a:rPr lang="en-US" sz="1000"/>
                        <a:t>20</a:t>
                      </a:r>
                    </a:p>
                  </a:txBody>
                  <a:tcPr/>
                </a:tc>
                <a:tc>
                  <a:txBody>
                    <a:bodyPr/>
                    <a:lstStyle/>
                    <a:p>
                      <a:r>
                        <a:rPr lang="en-US" sz="1000"/>
                        <a:t>2</a:t>
                      </a:r>
                    </a:p>
                  </a:txBody>
                  <a:tcPr/>
                </a:tc>
                <a:tc>
                  <a:txBody>
                    <a:bodyPr/>
                    <a:lstStyle/>
                    <a:p>
                      <a:r>
                        <a:rPr lang="en-US" sz="1000"/>
                        <a:t>17</a:t>
                      </a:r>
                    </a:p>
                  </a:txBody>
                  <a:tcPr/>
                </a:tc>
                <a:tc>
                  <a:txBody>
                    <a:bodyPr/>
                    <a:lstStyle/>
                    <a:p>
                      <a:r>
                        <a:rPr lang="en-US" sz="1000"/>
                        <a:t>1</a:t>
                      </a:r>
                    </a:p>
                  </a:txBody>
                  <a:tcPr/>
                </a:tc>
                <a:extLst>
                  <a:ext uri="{0D108BD9-81ED-4DB2-BD59-A6C34878D82A}">
                    <a16:rowId xmlns:a16="http://schemas.microsoft.com/office/drawing/2014/main" val="2427088531"/>
                  </a:ext>
                </a:extLst>
              </a:tr>
              <a:tr h="370840">
                <a:tc>
                  <a:txBody>
                    <a:bodyPr/>
                    <a:lstStyle/>
                    <a:p>
                      <a:r>
                        <a:rPr lang="en-US" sz="1000"/>
                        <a:t>08/19/2026 11:44:07</a:t>
                      </a:r>
                    </a:p>
                  </a:txBody>
                  <a:tcPr/>
                </a:tc>
                <a:tc>
                  <a:txBody>
                    <a:bodyPr/>
                    <a:lstStyle/>
                    <a:p>
                      <a:r>
                        <a:rPr lang="en-US" sz="1000"/>
                        <a:t>08/19/2026 11:44:07</a:t>
                      </a:r>
                    </a:p>
                  </a:txBody>
                  <a:tcPr/>
                </a:tc>
                <a:tc>
                  <a:txBody>
                    <a:bodyPr/>
                    <a:lstStyle/>
                    <a:p>
                      <a:r>
                        <a:rPr lang="en-US" sz="1000"/>
                        <a:t>Carousel</a:t>
                      </a:r>
                    </a:p>
                  </a:txBody>
                  <a:tcPr/>
                </a:tc>
                <a:tc>
                  <a:txBody>
                    <a:bodyPr/>
                    <a:lstStyle/>
                    <a:p>
                      <a:r>
                        <a:rPr lang="en-US" sz="1000"/>
                        <a:t>1876</a:t>
                      </a:r>
                    </a:p>
                  </a:txBody>
                  <a:tcPr/>
                </a:tc>
                <a:tc>
                  <a:txBody>
                    <a:bodyPr/>
                    <a:lstStyle/>
                    <a:p>
                      <a:r>
                        <a:rPr lang="en-US" sz="1000"/>
                        <a:t>72</a:t>
                      </a:r>
                    </a:p>
                  </a:txBody>
                  <a:tcPr/>
                </a:tc>
                <a:tc>
                  <a:txBody>
                    <a:bodyPr/>
                    <a:lstStyle/>
                    <a:p>
                      <a:r>
                        <a:rPr lang="en-US" sz="1000"/>
                        <a:t>0</a:t>
                      </a:r>
                    </a:p>
                  </a:txBody>
                  <a:tcPr/>
                </a:tc>
                <a:tc>
                  <a:txBody>
                    <a:bodyPr/>
                    <a:lstStyle/>
                    <a:p>
                      <a:r>
                        <a:rPr lang="en-US" sz="1000"/>
                        <a:t>2</a:t>
                      </a:r>
                    </a:p>
                  </a:txBody>
                  <a:tcPr/>
                </a:tc>
                <a:tc>
                  <a:txBody>
                    <a:bodyPr/>
                    <a:lstStyle/>
                    <a:p>
                      <a:r>
                        <a:rPr lang="en-US" sz="1000"/>
                        <a:t>7</a:t>
                      </a:r>
                    </a:p>
                  </a:txBody>
                  <a:tcPr/>
                </a:tc>
                <a:tc>
                  <a:txBody>
                    <a:bodyPr/>
                    <a:lstStyle/>
                    <a:p>
                      <a:r>
                        <a:rPr lang="en-US" sz="1000"/>
                        <a:t>81</a:t>
                      </a:r>
                    </a:p>
                  </a:txBody>
                  <a:tcPr/>
                </a:tc>
                <a:tc>
                  <a:txBody>
                    <a:bodyPr/>
                    <a:lstStyle/>
                    <a:p>
                      <a:r>
                        <a:rPr lang="en-US" sz="1000"/>
                        <a:t>4.32 %</a:t>
                      </a:r>
                    </a:p>
                  </a:txBody>
                  <a:tcPr/>
                </a:tc>
                <a:tc>
                  <a:txBody>
                    <a:bodyPr/>
                    <a:lstStyle/>
                    <a:p>
                      <a:r>
                        <a:rPr lang="en-US" sz="1000"/>
                        <a:t>678</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3063897034"/>
                  </a:ext>
                </a:extLst>
              </a:tr>
              <a:tr h="370840">
                <a:tc>
                  <a:txBody>
                    <a:bodyPr/>
                    <a:lstStyle/>
                    <a:p>
                      <a:r>
                        <a:rPr lang="en-US" sz="1000"/>
                        <a:t>08/06/2026 14:23:53</a:t>
                      </a:r>
                    </a:p>
                  </a:txBody>
                  <a:tcPr/>
                </a:tc>
                <a:tc>
                  <a:txBody>
                    <a:bodyPr/>
                    <a:lstStyle/>
                    <a:p>
                      <a:r>
                        <a:rPr lang="en-US" sz="1000"/>
                        <a:t>08/06/2026 14:23:53</a:t>
                      </a:r>
                    </a:p>
                  </a:txBody>
                  <a:tcPr/>
                </a:tc>
                <a:tc>
                  <a:txBody>
                    <a:bodyPr/>
                    <a:lstStyle/>
                    <a:p>
                      <a:r>
                        <a:rPr lang="en-US" sz="1000"/>
                        <a:t>Image</a:t>
                      </a:r>
                    </a:p>
                  </a:txBody>
                  <a:tcPr/>
                </a:tc>
                <a:tc>
                  <a:txBody>
                    <a:bodyPr/>
                    <a:lstStyle/>
                    <a:p>
                      <a:r>
                        <a:rPr lang="en-US" sz="1000"/>
                        <a:t>1903</a:t>
                      </a:r>
                    </a:p>
                  </a:txBody>
                  <a:tcPr/>
                </a:tc>
                <a:tc>
                  <a:txBody>
                    <a:bodyPr/>
                    <a:lstStyle/>
                    <a:p>
                      <a:r>
                        <a:rPr lang="en-US" sz="1000"/>
                        <a:t>60</a:t>
                      </a:r>
                    </a:p>
                  </a:txBody>
                  <a:tcPr/>
                </a:tc>
                <a:tc>
                  <a:txBody>
                    <a:bodyPr/>
                    <a:lstStyle/>
                    <a:p>
                      <a:r>
                        <a:rPr lang="en-US" sz="1000"/>
                        <a:t>1</a:t>
                      </a:r>
                    </a:p>
                  </a:txBody>
                  <a:tcPr/>
                </a:tc>
                <a:tc>
                  <a:txBody>
                    <a:bodyPr/>
                    <a:lstStyle/>
                    <a:p>
                      <a:r>
                        <a:rPr lang="en-US" sz="1000"/>
                        <a:t>1</a:t>
                      </a:r>
                    </a:p>
                  </a:txBody>
                  <a:tcPr/>
                </a:tc>
                <a:tc>
                  <a:txBody>
                    <a:bodyPr/>
                    <a:lstStyle/>
                    <a:p>
                      <a:r>
                        <a:rPr lang="en-US" sz="1000"/>
                        <a:t>4</a:t>
                      </a:r>
                    </a:p>
                  </a:txBody>
                  <a:tcPr/>
                </a:tc>
                <a:tc>
                  <a:txBody>
                    <a:bodyPr/>
                    <a:lstStyle/>
                    <a:p>
                      <a:r>
                        <a:rPr lang="en-US" sz="1000"/>
                        <a:t>66</a:t>
                      </a:r>
                    </a:p>
                  </a:txBody>
                  <a:tcPr/>
                </a:tc>
                <a:tc>
                  <a:txBody>
                    <a:bodyPr/>
                    <a:lstStyle/>
                    <a:p>
                      <a:r>
                        <a:rPr lang="en-US" sz="1000"/>
                        <a:t>3.47 %</a:t>
                      </a:r>
                    </a:p>
                  </a:txBody>
                  <a:tcPr/>
                </a:tc>
                <a:tc>
                  <a:txBody>
                    <a:bodyPr/>
                    <a:lstStyle/>
                    <a:p>
                      <a:r>
                        <a:rPr lang="en-US" sz="1000"/>
                        <a:t>879</a:t>
                      </a:r>
                    </a:p>
                  </a:txBody>
                  <a:tcPr/>
                </a:tc>
                <a:tc>
                  <a:txBody>
                    <a:bodyPr/>
                    <a:lstStyle/>
                    <a:p>
                      <a:r>
                        <a:rPr lang="en-US" sz="1000"/>
                        <a:t>n/a</a:t>
                      </a:r>
                    </a:p>
                  </a:txBody>
                  <a:tcPr/>
                </a:tc>
                <a:tc>
                  <a:txBody>
                    <a:bodyPr/>
                    <a:lstStyle/>
                    <a:p>
                      <a:r>
                        <a:rPr lang="en-US" sz="1000"/>
                        <a:t>13</a:t>
                      </a:r>
                    </a:p>
                  </a:txBody>
                  <a:tcPr/>
                </a:tc>
                <a:tc>
                  <a:txBody>
                    <a:bodyPr/>
                    <a:lstStyle/>
                    <a:p>
                      <a:r>
                        <a:rPr lang="en-US" sz="1000"/>
                        <a:t>0</a:t>
                      </a:r>
                    </a:p>
                  </a:txBody>
                  <a:tcPr/>
                </a:tc>
                <a:tc>
                  <a:txBody>
                    <a:bodyPr/>
                    <a:lstStyle/>
                    <a:p>
                      <a:r>
                        <a:rPr lang="en-US" sz="1000"/>
                        <a:t>12</a:t>
                      </a:r>
                    </a:p>
                  </a:txBody>
                  <a:tcPr/>
                </a:tc>
                <a:tc>
                  <a:txBody>
                    <a:bodyPr/>
                    <a:lstStyle/>
                    <a:p>
                      <a:r>
                        <a:rPr lang="en-US" sz="1000"/>
                        <a:t>1</a:t>
                      </a:r>
                    </a:p>
                  </a:txBody>
                  <a:tcPr/>
                </a:tc>
                <a:extLst>
                  <a:ext uri="{0D108BD9-81ED-4DB2-BD59-A6C34878D82A}">
                    <a16:rowId xmlns:a16="http://schemas.microsoft.com/office/drawing/2014/main" val="651067112"/>
                  </a:ext>
                </a:extLst>
              </a:tr>
            </a:tbl>
          </a:graphicData>
        </a:graphic>
      </p:graphicFrame>
      <p:sp>
        <p:nvSpPr>
          <p:cNvPr id="4" name="Text Placeholder 3">
            <a:extLst>
              <a:ext uri="{FF2B5EF4-FFF2-40B4-BE49-F238E27FC236}">
                <a16:creationId xmlns:a16="http://schemas.microsoft.com/office/drawing/2014/main" id="{3CA8B409-49AE-48D8-A52C-3E70CDDF5744}"/>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917392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7BECE-FBC1-4818-8A96-1E16EFB5502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31C83F87-384F-4C68-BEDF-896476FBB972}"/>
              </a:ext>
            </a:extLst>
          </p:cNvPr>
          <p:cNvGraphicFramePr>
            <a:graphicFrameLocks noGrp="1"/>
          </p:cNvGraphicFramePr>
          <p:nvPr>
            <p:ph type="tbl" sz="quarter" idx="13"/>
            <p:extLst>
              <p:ext uri="{D42A27DB-BD31-4B8C-83A1-F6EECF244321}">
                <p14:modId xmlns:p14="http://schemas.microsoft.com/office/powerpoint/2010/main" val="1172637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0920030"/>
                    </a:ext>
                  </a:extLst>
                </a:gridCol>
                <a:gridCol w="905256">
                  <a:extLst>
                    <a:ext uri="{9D8B030D-6E8A-4147-A177-3AD203B41FA5}">
                      <a16:colId xmlns:a16="http://schemas.microsoft.com/office/drawing/2014/main" val="3764194038"/>
                    </a:ext>
                  </a:extLst>
                </a:gridCol>
                <a:gridCol w="411480">
                  <a:extLst>
                    <a:ext uri="{9D8B030D-6E8A-4147-A177-3AD203B41FA5}">
                      <a16:colId xmlns:a16="http://schemas.microsoft.com/office/drawing/2014/main" val="1174918172"/>
                    </a:ext>
                  </a:extLst>
                </a:gridCol>
                <a:gridCol w="905256">
                  <a:extLst>
                    <a:ext uri="{9D8B030D-6E8A-4147-A177-3AD203B41FA5}">
                      <a16:colId xmlns:a16="http://schemas.microsoft.com/office/drawing/2014/main" val="117605086"/>
                    </a:ext>
                  </a:extLst>
                </a:gridCol>
                <a:gridCol w="905256">
                  <a:extLst>
                    <a:ext uri="{9D8B030D-6E8A-4147-A177-3AD203B41FA5}">
                      <a16:colId xmlns:a16="http://schemas.microsoft.com/office/drawing/2014/main" val="3902058842"/>
                    </a:ext>
                  </a:extLst>
                </a:gridCol>
                <a:gridCol w="905256">
                  <a:extLst>
                    <a:ext uri="{9D8B030D-6E8A-4147-A177-3AD203B41FA5}">
                      <a16:colId xmlns:a16="http://schemas.microsoft.com/office/drawing/2014/main" val="3247754157"/>
                    </a:ext>
                  </a:extLst>
                </a:gridCol>
                <a:gridCol w="905256">
                  <a:extLst>
                    <a:ext uri="{9D8B030D-6E8A-4147-A177-3AD203B41FA5}">
                      <a16:colId xmlns:a16="http://schemas.microsoft.com/office/drawing/2014/main" val="2770968687"/>
                    </a:ext>
                  </a:extLst>
                </a:gridCol>
                <a:gridCol w="905256">
                  <a:extLst>
                    <a:ext uri="{9D8B030D-6E8A-4147-A177-3AD203B41FA5}">
                      <a16:colId xmlns:a16="http://schemas.microsoft.com/office/drawing/2014/main" val="1143281568"/>
                    </a:ext>
                  </a:extLst>
                </a:gridCol>
                <a:gridCol w="905256">
                  <a:extLst>
                    <a:ext uri="{9D8B030D-6E8A-4147-A177-3AD203B41FA5}">
                      <a16:colId xmlns:a16="http://schemas.microsoft.com/office/drawing/2014/main" val="183317998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122061976"/>
                  </a:ext>
                </a:extLst>
              </a:tr>
              <a:tr h="370840">
                <a:tc>
                  <a:txBody>
                    <a:bodyPr/>
                    <a:lstStyle/>
                    <a:p>
                      <a:r>
                        <a:rPr lang="en-US" sz="1000"/>
                        <a:t>16</a:t>
                      </a:r>
                    </a:p>
                  </a:txBody>
                  <a:tcPr/>
                </a:tc>
                <a:tc>
                  <a:txBody>
                    <a:bodyPr/>
                    <a:lstStyle/>
                    <a:p>
                      <a:r>
                        <a:rPr lang="en-US" sz="1000"/>
                        <a:t>0.6514 %</a:t>
                      </a:r>
                    </a:p>
                  </a:txBody>
                  <a:tcPr/>
                </a:tc>
                <a:tc>
                  <a:txBody>
                    <a:bodyPr/>
                    <a:lstStyle/>
                    <a:p>
                      <a:r>
                        <a:rPr lang="en-US" sz="1000"/>
                        <a:t>0.06</a:t>
                      </a:r>
                    </a:p>
                  </a:txBody>
                  <a:tcPr/>
                </a:tc>
                <a:tc>
                  <a:txBody>
                    <a:bodyPr/>
                    <a:lstStyle/>
                    <a:p>
                      <a:r>
                        <a:rPr lang="en-US" sz="1000"/>
                        <a:t>353.00</a:t>
                      </a:r>
                    </a:p>
                  </a:txBody>
                  <a:tcPr/>
                </a:tc>
                <a:tc>
                  <a:txBody>
                    <a:bodyPr/>
                    <a:lstStyle/>
                    <a:p>
                      <a:r>
                        <a:rPr lang="en-US" sz="1000"/>
                        <a:t>275.12</a:t>
                      </a:r>
                    </a:p>
                  </a:txBody>
                  <a:tcPr/>
                </a:tc>
                <a:tc>
                  <a:txBody>
                    <a:bodyPr/>
                    <a:lstStyle/>
                    <a:p>
                      <a:r>
                        <a:rPr lang="en-US" sz="1000"/>
                        <a:t>164.44</a:t>
                      </a:r>
                    </a:p>
                  </a:txBody>
                  <a:tcPr/>
                </a:tc>
                <a:tc>
                  <a:txBody>
                    <a:bodyPr/>
                    <a:lstStyle/>
                    <a:p>
                      <a:r>
                        <a:rPr lang="en-US" sz="1000"/>
                        <a:t>164.38</a:t>
                      </a:r>
                    </a:p>
                  </a:txBody>
                  <a:tcPr/>
                </a:tc>
                <a:tc>
                  <a:txBody>
                    <a:bodyPr/>
                    <a:lstStyle/>
                    <a:p>
                      <a:r>
                        <a:rPr lang="en-US" sz="1000"/>
                        <a:t>5648</a:t>
                      </a:r>
                    </a:p>
                  </a:txBody>
                  <a:tcPr/>
                </a:tc>
                <a:tc>
                  <a:txBody>
                    <a:bodyPr/>
                    <a:lstStyle/>
                    <a:p>
                      <a:r>
                        <a:rPr lang="en-US" sz="1000"/>
                        <a:t>2631</a:t>
                      </a:r>
                    </a:p>
                  </a:txBody>
                  <a:tcPr/>
                </a:tc>
                <a:extLst>
                  <a:ext uri="{0D108BD9-81ED-4DB2-BD59-A6C34878D82A}">
                    <a16:rowId xmlns:a16="http://schemas.microsoft.com/office/drawing/2014/main" val="3834163967"/>
                  </a:ext>
                </a:extLst>
              </a:tr>
            </a:tbl>
          </a:graphicData>
        </a:graphic>
      </p:graphicFrame>
      <p:sp>
        <p:nvSpPr>
          <p:cNvPr id="4" name="Text Placeholder 3">
            <a:extLst>
              <a:ext uri="{FF2B5EF4-FFF2-40B4-BE49-F238E27FC236}">
                <a16:creationId xmlns:a16="http://schemas.microsoft.com/office/drawing/2014/main" id="{538AEF30-13E4-4D6A-AF7B-455B9250C693}"/>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3848757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08312-CBAE-4D9C-B08D-8B2A345EC50E}"/>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40F3E679-1E09-4D43-A501-C7D459409908}"/>
              </a:ext>
            </a:extLst>
          </p:cNvPr>
          <p:cNvGraphicFramePr>
            <a:graphicFrameLocks noGrp="1"/>
          </p:cNvGraphicFramePr>
          <p:nvPr>
            <p:ph type="tbl" sz="quarter" idx="13"/>
            <p:extLst>
              <p:ext uri="{D42A27DB-BD31-4B8C-83A1-F6EECF244321}">
                <p14:modId xmlns:p14="http://schemas.microsoft.com/office/powerpoint/2010/main" val="2990244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30265096"/>
                    </a:ext>
                  </a:extLst>
                </a:gridCol>
                <a:gridCol w="1316736">
                  <a:extLst>
                    <a:ext uri="{9D8B030D-6E8A-4147-A177-3AD203B41FA5}">
                      <a16:colId xmlns:a16="http://schemas.microsoft.com/office/drawing/2014/main" val="3766778160"/>
                    </a:ext>
                  </a:extLst>
                </a:gridCol>
                <a:gridCol w="658368">
                  <a:extLst>
                    <a:ext uri="{9D8B030D-6E8A-4147-A177-3AD203B41FA5}">
                      <a16:colId xmlns:a16="http://schemas.microsoft.com/office/drawing/2014/main" val="809554471"/>
                    </a:ext>
                  </a:extLst>
                </a:gridCol>
                <a:gridCol w="658368">
                  <a:extLst>
                    <a:ext uri="{9D8B030D-6E8A-4147-A177-3AD203B41FA5}">
                      <a16:colId xmlns:a16="http://schemas.microsoft.com/office/drawing/2014/main" val="145403941"/>
                    </a:ext>
                  </a:extLst>
                </a:gridCol>
                <a:gridCol w="658368">
                  <a:extLst>
                    <a:ext uri="{9D8B030D-6E8A-4147-A177-3AD203B41FA5}">
                      <a16:colId xmlns:a16="http://schemas.microsoft.com/office/drawing/2014/main" val="2816557209"/>
                    </a:ext>
                  </a:extLst>
                </a:gridCol>
                <a:gridCol w="658368">
                  <a:extLst>
                    <a:ext uri="{9D8B030D-6E8A-4147-A177-3AD203B41FA5}">
                      <a16:colId xmlns:a16="http://schemas.microsoft.com/office/drawing/2014/main" val="373037617"/>
                    </a:ext>
                  </a:extLst>
                </a:gridCol>
                <a:gridCol w="658368">
                  <a:extLst>
                    <a:ext uri="{9D8B030D-6E8A-4147-A177-3AD203B41FA5}">
                      <a16:colId xmlns:a16="http://schemas.microsoft.com/office/drawing/2014/main" val="1574863005"/>
                    </a:ext>
                  </a:extLst>
                </a:gridCol>
                <a:gridCol w="658368">
                  <a:extLst>
                    <a:ext uri="{9D8B030D-6E8A-4147-A177-3AD203B41FA5}">
                      <a16:colId xmlns:a16="http://schemas.microsoft.com/office/drawing/2014/main" val="4062830995"/>
                    </a:ext>
                  </a:extLst>
                </a:gridCol>
                <a:gridCol w="658368">
                  <a:extLst>
                    <a:ext uri="{9D8B030D-6E8A-4147-A177-3AD203B41FA5}">
                      <a16:colId xmlns:a16="http://schemas.microsoft.com/office/drawing/2014/main" val="3596303228"/>
                    </a:ext>
                  </a:extLst>
                </a:gridCol>
                <a:gridCol w="658368">
                  <a:extLst>
                    <a:ext uri="{9D8B030D-6E8A-4147-A177-3AD203B41FA5}">
                      <a16:colId xmlns:a16="http://schemas.microsoft.com/office/drawing/2014/main" val="547633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27650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- 2026-08-12 13:04:29</a:t>
                      </a:r>
                      <a:r>
                        <a:rPr kumimoji="0" lang="en-US" sz="1000" b="0" i="0" u="none" strike="noStrike" kern="1200" cap="none" spc="0" normalizeH="0" baseline="0" noProof="0">
                          <a:ln>
                            <a:noFill/>
                          </a:ln>
                          <a:solidFill>
                            <a:prstClr val="black"/>
                          </a:solidFill>
                          <a:effectLst/>
                          <a:uLnTx/>
                          <a:uFillTx/>
                          <a:latin typeface="Calibri"/>
                          <a:ea typeface="+mn-ea"/>
                          <a:cs typeface="+mn-cs"/>
                        </a:rPr>
                        <a:t>
 See our latest post for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https://quintly-eu-image-storage.s3.amazonaws.com/c303562b672a3318c686cfcc37b7e67a/1dca786979da4a0c1a5e000894d69bdc.jpg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237074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- 2026-08-12 13:02:33</a:t>
                      </a:r>
                      <a:r>
                        <a:rPr kumimoji="0" lang="en-US" sz="1000" b="0" i="0" u="none" strike="noStrike" kern="1200" cap="none" spc="0" normalizeH="0" baseline="0" noProof="0">
                          <a:ln>
                            <a:noFill/>
                          </a:ln>
                          <a:solidFill>
                            <a:prstClr val="black"/>
                          </a:solidFill>
                          <a:effectLst/>
                          <a:uLnTx/>
                          <a:uFillTx/>
                          <a:latin typeface="Calibri"/>
                          <a:ea typeface="+mn-ea"/>
                          <a:cs typeface="+mn-cs"/>
                        </a:rPr>
                        <a:t>
 Our BAAERG connected with students through @breakthroughphl about insurance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https://quintly-eu-image-storage.s3.amazonaws.com/c303562b672a3318c686cfcc37b7e67a/81e86719541707c979af075c7e8cd10a.jpg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342583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- 2026-08-12 13:02:32</a:t>
                      </a:r>
                      <a:r>
                        <a:rPr kumimoji="0" lang="en-US" sz="1000" b="0" i="0" u="none" strike="noStrike" kern="1200" cap="none" spc="0" normalizeH="0" baseline="0" noProof="0">
                          <a:ln>
                            <a:noFill/>
                          </a:ln>
                          <a:solidFill>
                            <a:prstClr val="black"/>
                          </a:solidFill>
                          <a:effectLst/>
                          <a:uLnTx/>
                          <a:uFillTx/>
                          <a:latin typeface="Calibri"/>
                          <a:ea typeface="+mn-ea"/>
                          <a:cs typeface="+mn-cs"/>
                        </a:rPr>
                        <a:t>
 Inspiring future careers, one conversation at a time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https://quintly-eu-image-storage.s3.amazonaws.com/c303562b672a3318c686cfcc37b7e67a/ee4a9fec9b795c60a7b1ea9aeaf329f6.jpg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922092801"/>
                  </a:ext>
                </a:extLst>
              </a:tr>
            </a:tbl>
          </a:graphicData>
        </a:graphic>
      </p:graphicFrame>
      <p:sp>
        <p:nvSpPr>
          <p:cNvPr id="4" name="Text Placeholder 3">
            <a:extLst>
              <a:ext uri="{FF2B5EF4-FFF2-40B4-BE49-F238E27FC236}">
                <a16:creationId xmlns:a16="http://schemas.microsoft.com/office/drawing/2014/main" id="{C3D393C5-9DDF-46E8-B08F-C1A951C7DB14}"/>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356882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A0A3C-684C-4DBC-A654-B31A06FF95CA}"/>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7DB7D578-C26D-4509-A938-9E9086412166}"/>
              </a:ext>
            </a:extLst>
          </p:cNvPr>
          <p:cNvGraphicFramePr>
            <a:graphicFrameLocks noGrp="1"/>
          </p:cNvGraphicFramePr>
          <p:nvPr>
            <p:ph type="tbl" sz="quarter" idx="13"/>
            <p:extLst>
              <p:ext uri="{D42A27DB-BD31-4B8C-83A1-F6EECF244321}">
                <p14:modId xmlns:p14="http://schemas.microsoft.com/office/powerpoint/2010/main" val="261886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89399636"/>
                    </a:ext>
                  </a:extLst>
                </a:gridCol>
                <a:gridCol w="1316736">
                  <a:extLst>
                    <a:ext uri="{9D8B030D-6E8A-4147-A177-3AD203B41FA5}">
                      <a16:colId xmlns:a16="http://schemas.microsoft.com/office/drawing/2014/main" val="2108163796"/>
                    </a:ext>
                  </a:extLst>
                </a:gridCol>
                <a:gridCol w="658368">
                  <a:extLst>
                    <a:ext uri="{9D8B030D-6E8A-4147-A177-3AD203B41FA5}">
                      <a16:colId xmlns:a16="http://schemas.microsoft.com/office/drawing/2014/main" val="3942040093"/>
                    </a:ext>
                  </a:extLst>
                </a:gridCol>
                <a:gridCol w="658368">
                  <a:extLst>
                    <a:ext uri="{9D8B030D-6E8A-4147-A177-3AD203B41FA5}">
                      <a16:colId xmlns:a16="http://schemas.microsoft.com/office/drawing/2014/main" val="151991773"/>
                    </a:ext>
                  </a:extLst>
                </a:gridCol>
                <a:gridCol w="658368">
                  <a:extLst>
                    <a:ext uri="{9D8B030D-6E8A-4147-A177-3AD203B41FA5}">
                      <a16:colId xmlns:a16="http://schemas.microsoft.com/office/drawing/2014/main" val="2514047842"/>
                    </a:ext>
                  </a:extLst>
                </a:gridCol>
                <a:gridCol w="658368">
                  <a:extLst>
                    <a:ext uri="{9D8B030D-6E8A-4147-A177-3AD203B41FA5}">
                      <a16:colId xmlns:a16="http://schemas.microsoft.com/office/drawing/2014/main" val="2002756618"/>
                    </a:ext>
                  </a:extLst>
                </a:gridCol>
                <a:gridCol w="658368">
                  <a:extLst>
                    <a:ext uri="{9D8B030D-6E8A-4147-A177-3AD203B41FA5}">
                      <a16:colId xmlns:a16="http://schemas.microsoft.com/office/drawing/2014/main" val="2546872670"/>
                    </a:ext>
                  </a:extLst>
                </a:gridCol>
                <a:gridCol w="658368">
                  <a:extLst>
                    <a:ext uri="{9D8B030D-6E8A-4147-A177-3AD203B41FA5}">
                      <a16:colId xmlns:a16="http://schemas.microsoft.com/office/drawing/2014/main" val="2051999376"/>
                    </a:ext>
                  </a:extLst>
                </a:gridCol>
                <a:gridCol w="658368">
                  <a:extLst>
                    <a:ext uri="{9D8B030D-6E8A-4147-A177-3AD203B41FA5}">
                      <a16:colId xmlns:a16="http://schemas.microsoft.com/office/drawing/2014/main" val="1363524698"/>
                    </a:ext>
                  </a:extLst>
                </a:gridCol>
                <a:gridCol w="658368">
                  <a:extLst>
                    <a:ext uri="{9D8B030D-6E8A-4147-A177-3AD203B41FA5}">
                      <a16:colId xmlns:a16="http://schemas.microsoft.com/office/drawing/2014/main" val="1173084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3584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- 2026-08-11 11:03:09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https://quintly-eu-image-storage.s3.amazonaws.com/c303562b672a3318c686cfcc37b7e67a/4979620e44a3f3d7c603ffdf91b617ab.jpg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52637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- 2026-08-11 10:58:35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https://quintly-eu-image-storage.s3.amazonaws.com/c303562b672a3318c686cfcc37b7e67a/adda1f1dc1850e059ba6436515153175.jpg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863271951"/>
                  </a:ext>
                </a:extLst>
              </a:tr>
            </a:tbl>
          </a:graphicData>
        </a:graphic>
      </p:graphicFrame>
      <p:sp>
        <p:nvSpPr>
          <p:cNvPr id="4" name="Text Placeholder 3">
            <a:extLst>
              <a:ext uri="{FF2B5EF4-FFF2-40B4-BE49-F238E27FC236}">
                <a16:creationId xmlns:a16="http://schemas.microsoft.com/office/drawing/2014/main" id="{E8E87D42-4E8A-4FC8-8542-52FE8253BA73}"/>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2427634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2002</Words>
  <Application>Microsoft Office PowerPoint</Application>
  <PresentationFormat>On-screen Show (4:3)</PresentationFormat>
  <Paragraphs>584</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Impressions or Page Media View Bar Chart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Twitter Twitter Followers Change | Philadelphia Insurance</vt:lpstr>
      <vt:lpstr>Twitter Average Interactions Per Tweet | Philadelphia Insurance</vt:lpstr>
      <vt:lpstr>Twitter Total Interactions Per Month | Philadelphia Insurance</vt:lpstr>
      <vt:lpstr>Twitter Own and Retweeted Tweets Table | Philadelphia Insurance</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Instagram Content Views by Post Type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2026-09-18T13:26:55Z</dcterms:created>
  <dcterms:modified xsi:type="dcterms:W3CDTF">2026-09-18T13:27:32Z</dcterms:modified>
</cp:coreProperties>
</file>