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8" r:id="rId32"/>
    <p:sldId id="289"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92" autoAdjust="0"/>
  </p:normalViewPr>
  <p:slideViewPr>
    <p:cSldViewPr snapToGrid="0">
      <p:cViewPr varScale="1">
        <p:scale>
          <a:sx n="95" d="100"/>
          <a:sy n="95" d="100"/>
        </p:scale>
        <p:origin x="102" y="37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Sheet1!$A$2:$A$20</c:f>
              <c:numCache>
                <c:formatCode>m/d/yyyy</c:formatCode>
                <c:ptCount val="19"/>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pt idx="16">
                  <c:v>46143</c:v>
                </c:pt>
                <c:pt idx="17">
                  <c:v>46174</c:v>
                </c:pt>
                <c:pt idx="18">
                  <c:v>46204</c:v>
                </c:pt>
              </c:numCache>
            </c:numRef>
          </c:cat>
          <c:val>
            <c:numRef>
              <c:f>Sheet1!$B$2:$B$20</c:f>
              <c:numCache>
                <c:formatCode>General</c:formatCode>
                <c:ptCount val="19"/>
                <c:pt idx="0">
                  <c:v>7563</c:v>
                </c:pt>
                <c:pt idx="1">
                  <c:v>7559</c:v>
                </c:pt>
                <c:pt idx="2">
                  <c:v>7549</c:v>
                </c:pt>
                <c:pt idx="3">
                  <c:v>7512</c:v>
                </c:pt>
                <c:pt idx="4">
                  <c:v>7518</c:v>
                </c:pt>
                <c:pt idx="5">
                  <c:v>7534</c:v>
                </c:pt>
                <c:pt idx="6">
                  <c:v>7526</c:v>
                </c:pt>
                <c:pt idx="7">
                  <c:v>7534</c:v>
                </c:pt>
                <c:pt idx="8">
                  <c:v>7530</c:v>
                </c:pt>
                <c:pt idx="9">
                  <c:v>7536</c:v>
                </c:pt>
                <c:pt idx="10">
                  <c:v>7538</c:v>
                </c:pt>
                <c:pt idx="11">
                  <c:v>7531</c:v>
                </c:pt>
                <c:pt idx="12">
                  <c:v>7545</c:v>
                </c:pt>
                <c:pt idx="13">
                  <c:v>7547</c:v>
                </c:pt>
                <c:pt idx="14">
                  <c:v>7585</c:v>
                </c:pt>
                <c:pt idx="15">
                  <c:v>7608</c:v>
                </c:pt>
                <c:pt idx="16">
                  <c:v>7614</c:v>
                </c:pt>
                <c:pt idx="17">
                  <c:v>7618</c:v>
                </c:pt>
                <c:pt idx="18">
                  <c:v>7609</c:v>
                </c:pt>
              </c:numCache>
            </c:numRef>
          </c:val>
          <c:smooth val="0"/>
          <c:extLst>
            <c:ext xmlns:c16="http://schemas.microsoft.com/office/drawing/2014/chart" uri="{C3380CC4-5D6E-409C-BE32-E72D297353CC}">
              <c16:uniqueId val="{00000000-789E-4E02-B02E-58D7F49D1B25}"/>
            </c:ext>
          </c:extLst>
        </c:ser>
        <c:ser>
          <c:idx val="1"/>
          <c:order val="1"/>
          <c:tx>
            <c:strRef>
              <c:f>Sheet1!$C$1</c:f>
              <c:strCache>
                <c:ptCount val="1"/>
                <c:pt idx="0">
                  <c:v>X</c:v>
                </c:pt>
              </c:strCache>
            </c:strRef>
          </c:tx>
          <c:spPr>
            <a:ln w="28575" cap="rnd">
              <a:solidFill>
                <a:schemeClr val="accent2"/>
              </a:solidFill>
              <a:round/>
            </a:ln>
            <a:effectLst/>
          </c:spPr>
          <c:marker>
            <c:symbol val="none"/>
          </c:marker>
          <c:cat>
            <c:numRef>
              <c:f>Sheet1!$A$2:$A$20</c:f>
              <c:numCache>
                <c:formatCode>m/d/yyyy</c:formatCode>
                <c:ptCount val="19"/>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pt idx="16">
                  <c:v>46143</c:v>
                </c:pt>
                <c:pt idx="17">
                  <c:v>46174</c:v>
                </c:pt>
                <c:pt idx="18">
                  <c:v>46204</c:v>
                </c:pt>
              </c:numCache>
            </c:numRef>
          </c:cat>
          <c:val>
            <c:numRef>
              <c:f>Sheet1!$C$2:$C$20</c:f>
              <c:numCache>
                <c:formatCode>General</c:formatCode>
                <c:ptCount val="19"/>
                <c:pt idx="0">
                  <c:v>3942</c:v>
                </c:pt>
                <c:pt idx="1">
                  <c:v>3939</c:v>
                </c:pt>
                <c:pt idx="2">
                  <c:v>3951</c:v>
                </c:pt>
                <c:pt idx="3">
                  <c:v>3947</c:v>
                </c:pt>
                <c:pt idx="4">
                  <c:v>3936</c:v>
                </c:pt>
                <c:pt idx="5">
                  <c:v>3955</c:v>
                </c:pt>
                <c:pt idx="6">
                  <c:v>3948</c:v>
                </c:pt>
                <c:pt idx="7">
                  <c:v>3951</c:v>
                </c:pt>
                <c:pt idx="8">
                  <c:v>3957</c:v>
                </c:pt>
                <c:pt idx="9">
                  <c:v>3956</c:v>
                </c:pt>
                <c:pt idx="10">
                  <c:v>3947</c:v>
                </c:pt>
                <c:pt idx="11">
                  <c:v>3936</c:v>
                </c:pt>
                <c:pt idx="12">
                  <c:v>3928</c:v>
                </c:pt>
                <c:pt idx="13">
                  <c:v>3923</c:v>
                </c:pt>
                <c:pt idx="14">
                  <c:v>3910</c:v>
                </c:pt>
                <c:pt idx="15">
                  <c:v>3913</c:v>
                </c:pt>
                <c:pt idx="16">
                  <c:v>3912</c:v>
                </c:pt>
                <c:pt idx="17">
                  <c:v>3903</c:v>
                </c:pt>
                <c:pt idx="18">
                  <c:v>3904</c:v>
                </c:pt>
              </c:numCache>
            </c:numRef>
          </c:val>
          <c:smooth val="0"/>
          <c:extLst>
            <c:ext xmlns:c16="http://schemas.microsoft.com/office/drawing/2014/chart" uri="{C3380CC4-5D6E-409C-BE32-E72D297353CC}">
              <c16:uniqueId val="{00000001-789E-4E02-B02E-58D7F49D1B25}"/>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Sheet1!$A$2:$A$20</c:f>
              <c:numCache>
                <c:formatCode>m/d/yyyy</c:formatCode>
                <c:ptCount val="19"/>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pt idx="16">
                  <c:v>46143</c:v>
                </c:pt>
                <c:pt idx="17">
                  <c:v>46174</c:v>
                </c:pt>
                <c:pt idx="18">
                  <c:v>46204</c:v>
                </c:pt>
              </c:numCache>
            </c:numRef>
          </c:cat>
          <c:val>
            <c:numRef>
              <c:f>Sheet1!$D$2:$D$20</c:f>
              <c:numCache>
                <c:formatCode>General</c:formatCode>
                <c:ptCount val="1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numCache>
            </c:numRef>
          </c:val>
          <c:smooth val="0"/>
          <c:extLst>
            <c:ext xmlns:c16="http://schemas.microsoft.com/office/drawing/2014/chart" uri="{C3380CC4-5D6E-409C-BE32-E72D297353CC}">
              <c16:uniqueId val="{00000002-789E-4E02-B02E-58D7F49D1B25}"/>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Sheet1!$A$2:$A$20</c:f>
              <c:numCache>
                <c:formatCode>m/d/yyyy</c:formatCode>
                <c:ptCount val="19"/>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pt idx="16">
                  <c:v>46143</c:v>
                </c:pt>
                <c:pt idx="17">
                  <c:v>46174</c:v>
                </c:pt>
                <c:pt idx="18">
                  <c:v>46204</c:v>
                </c:pt>
              </c:numCache>
            </c:numRef>
          </c:cat>
          <c:val>
            <c:numRef>
              <c:f>Sheet1!$E$2:$E$20</c:f>
              <c:numCache>
                <c:formatCode>General</c:formatCode>
                <c:ptCount val="19"/>
                <c:pt idx="0">
                  <c:v>46705</c:v>
                </c:pt>
                <c:pt idx="1">
                  <c:v>47141</c:v>
                </c:pt>
                <c:pt idx="2">
                  <c:v>47705</c:v>
                </c:pt>
                <c:pt idx="3">
                  <c:v>48477</c:v>
                </c:pt>
                <c:pt idx="4">
                  <c:v>49043</c:v>
                </c:pt>
                <c:pt idx="5">
                  <c:v>49694</c:v>
                </c:pt>
                <c:pt idx="6">
                  <c:v>50405</c:v>
                </c:pt>
                <c:pt idx="7">
                  <c:v>51164</c:v>
                </c:pt>
                <c:pt idx="8">
                  <c:v>51874</c:v>
                </c:pt>
                <c:pt idx="9">
                  <c:v>52700</c:v>
                </c:pt>
                <c:pt idx="10">
                  <c:v>53418</c:v>
                </c:pt>
                <c:pt idx="11">
                  <c:v>53923</c:v>
                </c:pt>
                <c:pt idx="12">
                  <c:v>54548</c:v>
                </c:pt>
                <c:pt idx="13">
                  <c:v>55204</c:v>
                </c:pt>
                <c:pt idx="14">
                  <c:v>55941</c:v>
                </c:pt>
                <c:pt idx="15">
                  <c:v>56617</c:v>
                </c:pt>
                <c:pt idx="16">
                  <c:v>57122</c:v>
                </c:pt>
                <c:pt idx="17">
                  <c:v>57549</c:v>
                </c:pt>
                <c:pt idx="18">
                  <c:v>58042</c:v>
                </c:pt>
              </c:numCache>
            </c:numRef>
          </c:val>
          <c:smooth val="0"/>
          <c:extLst>
            <c:ext xmlns:c16="http://schemas.microsoft.com/office/drawing/2014/chart" uri="{C3380CC4-5D6E-409C-BE32-E72D297353CC}">
              <c16:uniqueId val="{00000003-789E-4E02-B02E-58D7F49D1B25}"/>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Sheet1!$A$2:$A$20</c:f>
              <c:numCache>
                <c:formatCode>m/d/yyyy</c:formatCode>
                <c:ptCount val="19"/>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pt idx="12">
                  <c:v>46023</c:v>
                </c:pt>
                <c:pt idx="13">
                  <c:v>46054</c:v>
                </c:pt>
                <c:pt idx="14">
                  <c:v>46082</c:v>
                </c:pt>
                <c:pt idx="15">
                  <c:v>46113</c:v>
                </c:pt>
                <c:pt idx="16">
                  <c:v>46143</c:v>
                </c:pt>
                <c:pt idx="17">
                  <c:v>46174</c:v>
                </c:pt>
                <c:pt idx="18">
                  <c:v>46204</c:v>
                </c:pt>
              </c:numCache>
            </c:numRef>
          </c:cat>
          <c:val>
            <c:numRef>
              <c:f>Sheet1!$F$2:$F$20</c:f>
              <c:numCache>
                <c:formatCode>General</c:formatCode>
                <c:ptCount val="19"/>
                <c:pt idx="0">
                  <c:v>3866</c:v>
                </c:pt>
                <c:pt idx="1">
                  <c:v>3883</c:v>
                </c:pt>
                <c:pt idx="2">
                  <c:v>3904</c:v>
                </c:pt>
                <c:pt idx="3">
                  <c:v>4037</c:v>
                </c:pt>
                <c:pt idx="4">
                  <c:v>4076</c:v>
                </c:pt>
                <c:pt idx="5">
                  <c:v>4114</c:v>
                </c:pt>
                <c:pt idx="6">
                  <c:v>4135</c:v>
                </c:pt>
                <c:pt idx="7">
                  <c:v>4190</c:v>
                </c:pt>
                <c:pt idx="8">
                  <c:v>4287</c:v>
                </c:pt>
                <c:pt idx="9">
                  <c:v>4310</c:v>
                </c:pt>
                <c:pt idx="10">
                  <c:v>4447</c:v>
                </c:pt>
                <c:pt idx="11">
                  <c:v>4685</c:v>
                </c:pt>
                <c:pt idx="12">
                  <c:v>4684</c:v>
                </c:pt>
                <c:pt idx="13">
                  <c:v>4694</c:v>
                </c:pt>
                <c:pt idx="14">
                  <c:v>4882</c:v>
                </c:pt>
                <c:pt idx="15">
                  <c:v>4909</c:v>
                </c:pt>
                <c:pt idx="16">
                  <c:v>4887</c:v>
                </c:pt>
                <c:pt idx="17">
                  <c:v>4964</c:v>
                </c:pt>
                <c:pt idx="18">
                  <c:v>4991</c:v>
                </c:pt>
              </c:numCache>
            </c:numRef>
          </c:val>
          <c:smooth val="0"/>
          <c:extLst>
            <c:ext xmlns:c16="http://schemas.microsoft.com/office/drawing/2014/chart" uri="{C3380CC4-5D6E-409C-BE32-E72D297353CC}">
              <c16:uniqueId val="{00000004-789E-4E02-B02E-58D7F49D1B25}"/>
            </c:ext>
          </c:extLst>
        </c:ser>
        <c:dLbls>
          <c:showLegendKey val="0"/>
          <c:showVal val="0"/>
          <c:showCatName val="0"/>
          <c:showSerName val="0"/>
          <c:showPercent val="0"/>
          <c:showBubbleSize val="0"/>
        </c:dLbls>
        <c:smooth val="0"/>
        <c:axId val="395623976"/>
        <c:axId val="395625944"/>
      </c:lineChart>
      <c:dateAx>
        <c:axId val="395623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25944"/>
        <c:crosses val="autoZero"/>
        <c:auto val="1"/>
        <c:lblOffset val="100"/>
        <c:baseTimeUnit val="months"/>
      </c:dateAx>
      <c:valAx>
        <c:axId val="395625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23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14</c:v>
                </c:pt>
                <c:pt idx="1">
                  <c:v>2</c:v>
                </c:pt>
                <c:pt idx="2">
                  <c:v>38</c:v>
                </c:pt>
                <c:pt idx="3">
                  <c:v>23</c:v>
                </c:pt>
                <c:pt idx="4">
                  <c:v>6</c:v>
                </c:pt>
                <c:pt idx="5">
                  <c:v>4</c:v>
                </c:pt>
                <c:pt idx="6">
                  <c:v>-9</c:v>
                </c:pt>
                <c:pt idx="7">
                  <c:v>1</c:v>
                </c:pt>
              </c:numCache>
            </c:numRef>
          </c:val>
          <c:extLst>
            <c:ext xmlns:c16="http://schemas.microsoft.com/office/drawing/2014/chart" uri="{C3380CC4-5D6E-409C-BE32-E72D297353CC}">
              <c16:uniqueId val="{00000000-0BCF-45A0-81C9-BEFE629D1F70}"/>
            </c:ext>
          </c:extLst>
        </c:ser>
        <c:dLbls>
          <c:showLegendKey val="0"/>
          <c:showVal val="0"/>
          <c:showCatName val="0"/>
          <c:showSerName val="0"/>
          <c:showPercent val="0"/>
          <c:showBubbleSize val="0"/>
        </c:dLbls>
        <c:gapWidth val="219"/>
        <c:overlap val="-27"/>
        <c:axId val="398690400"/>
        <c:axId val="398687776"/>
      </c:barChart>
      <c:dateAx>
        <c:axId val="398690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87776"/>
        <c:crosses val="autoZero"/>
        <c:auto val="1"/>
        <c:lblOffset val="100"/>
        <c:baseTimeUnit val="months"/>
      </c:dateAx>
      <c:valAx>
        <c:axId val="398687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9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25</c:v>
                </c:pt>
                <c:pt idx="1">
                  <c:v>24</c:v>
                </c:pt>
                <c:pt idx="2">
                  <c:v>28</c:v>
                </c:pt>
                <c:pt idx="3">
                  <c:v>27</c:v>
                </c:pt>
                <c:pt idx="4">
                  <c:v>21</c:v>
                </c:pt>
                <c:pt idx="5">
                  <c:v>44</c:v>
                </c:pt>
                <c:pt idx="6">
                  <c:v>17</c:v>
                </c:pt>
                <c:pt idx="7">
                  <c:v>10</c:v>
                </c:pt>
                <c:pt idx="8">
                  <c:v>0</c:v>
                </c:pt>
                <c:pt idx="9">
                  <c:v>0</c:v>
                </c:pt>
                <c:pt idx="10">
                  <c:v>0</c:v>
                </c:pt>
                <c:pt idx="11">
                  <c:v>0</c:v>
                </c:pt>
              </c:numCache>
            </c:numRef>
          </c:val>
          <c:extLst>
            <c:ext xmlns:c16="http://schemas.microsoft.com/office/drawing/2014/chart" uri="{C3380CC4-5D6E-409C-BE32-E72D297353CC}">
              <c16:uniqueId val="{00000000-2EE6-4687-B995-DE5F9CF65B6A}"/>
            </c:ext>
          </c:extLst>
        </c:ser>
        <c:dLbls>
          <c:showLegendKey val="0"/>
          <c:showVal val="0"/>
          <c:showCatName val="0"/>
          <c:showSerName val="0"/>
          <c:showPercent val="0"/>
          <c:showBubbleSize val="0"/>
        </c:dLbls>
        <c:gapWidth val="219"/>
        <c:overlap val="-27"/>
        <c:axId val="398689088"/>
        <c:axId val="393461952"/>
      </c:barChart>
      <c:dateAx>
        <c:axId val="398689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61952"/>
        <c:crosses val="autoZero"/>
        <c:auto val="1"/>
        <c:lblOffset val="100"/>
        <c:baseTimeUnit val="months"/>
      </c:dateAx>
      <c:valAx>
        <c:axId val="393461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8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518</c:v>
                </c:pt>
                <c:pt idx="1">
                  <c:v>551</c:v>
                </c:pt>
                <c:pt idx="2">
                  <c:v>657</c:v>
                </c:pt>
                <c:pt idx="3">
                  <c:v>735</c:v>
                </c:pt>
                <c:pt idx="4">
                  <c:v>559</c:v>
                </c:pt>
                <c:pt idx="5">
                  <c:v>1079</c:v>
                </c:pt>
                <c:pt idx="6">
                  <c:v>430</c:v>
                </c:pt>
                <c:pt idx="7">
                  <c:v>10</c:v>
                </c:pt>
                <c:pt idx="8">
                  <c:v>0</c:v>
                </c:pt>
                <c:pt idx="9">
                  <c:v>0</c:v>
                </c:pt>
                <c:pt idx="10">
                  <c:v>0</c:v>
                </c:pt>
                <c:pt idx="11">
                  <c:v>0</c:v>
                </c:pt>
              </c:numCache>
            </c:numRef>
          </c:val>
          <c:extLst>
            <c:ext xmlns:c16="http://schemas.microsoft.com/office/drawing/2014/chart" uri="{C3380CC4-5D6E-409C-BE32-E72D297353CC}">
              <c16:uniqueId val="{00000000-2C42-4654-98C9-3537A0C53C45}"/>
            </c:ext>
          </c:extLst>
        </c:ser>
        <c:dLbls>
          <c:showLegendKey val="0"/>
          <c:showVal val="0"/>
          <c:showCatName val="0"/>
          <c:showSerName val="0"/>
          <c:showPercent val="0"/>
          <c:showBubbleSize val="0"/>
        </c:dLbls>
        <c:gapWidth val="219"/>
        <c:overlap val="-27"/>
        <c:axId val="338043816"/>
        <c:axId val="338043160"/>
      </c:barChart>
      <c:catAx>
        <c:axId val="338043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043160"/>
        <c:crosses val="autoZero"/>
        <c:auto val="1"/>
        <c:lblAlgn val="ctr"/>
        <c:lblOffset val="100"/>
        <c:noMultiLvlLbl val="0"/>
      </c:catAx>
      <c:valAx>
        <c:axId val="338043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04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19213</c:v>
                </c:pt>
                <c:pt idx="1">
                  <c:v>23013</c:v>
                </c:pt>
                <c:pt idx="2">
                  <c:v>90411</c:v>
                </c:pt>
                <c:pt idx="3">
                  <c:v>24347</c:v>
                </c:pt>
                <c:pt idx="4">
                  <c:v>18843</c:v>
                </c:pt>
                <c:pt idx="5">
                  <c:v>48264</c:v>
                </c:pt>
                <c:pt idx="6">
                  <c:v>17442</c:v>
                </c:pt>
                <c:pt idx="7">
                  <c:v>0</c:v>
                </c:pt>
                <c:pt idx="8">
                  <c:v>0</c:v>
                </c:pt>
              </c:numCache>
            </c:numRef>
          </c:val>
          <c:extLst>
            <c:ext xmlns:c16="http://schemas.microsoft.com/office/drawing/2014/chart" uri="{C3380CC4-5D6E-409C-BE32-E72D297353CC}">
              <c16:uniqueId val="{00000000-EBFB-4D82-95CB-ABC73A3582F9}"/>
            </c:ext>
          </c:extLst>
        </c:ser>
        <c:dLbls>
          <c:showLegendKey val="0"/>
          <c:showVal val="0"/>
          <c:showCatName val="0"/>
          <c:showSerName val="0"/>
          <c:showPercent val="0"/>
          <c:showBubbleSize val="0"/>
        </c:dLbls>
        <c:gapWidth val="219"/>
        <c:overlap val="-27"/>
        <c:axId val="72485568"/>
        <c:axId val="72489176"/>
      </c:barChart>
      <c:dateAx>
        <c:axId val="72485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489176"/>
        <c:crosses val="autoZero"/>
        <c:auto val="1"/>
        <c:lblOffset val="100"/>
        <c:baseTimeUnit val="months"/>
      </c:dateAx>
      <c:valAx>
        <c:axId val="72489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485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-8</c:v>
                </c:pt>
                <c:pt idx="1">
                  <c:v>-5</c:v>
                </c:pt>
                <c:pt idx="2">
                  <c:v>-13</c:v>
                </c:pt>
                <c:pt idx="3">
                  <c:v>3</c:v>
                </c:pt>
                <c:pt idx="4">
                  <c:v>-1</c:v>
                </c:pt>
                <c:pt idx="5">
                  <c:v>-9</c:v>
                </c:pt>
                <c:pt idx="6">
                  <c:v>1</c:v>
                </c:pt>
                <c:pt idx="7">
                  <c:v>0</c:v>
                </c:pt>
              </c:numCache>
            </c:numRef>
          </c:val>
          <c:extLst>
            <c:ext xmlns:c16="http://schemas.microsoft.com/office/drawing/2014/chart" uri="{C3380CC4-5D6E-409C-BE32-E72D297353CC}">
              <c16:uniqueId val="{00000000-1D10-45E6-A242-DBC04BB5D138}"/>
            </c:ext>
          </c:extLst>
        </c:ser>
        <c:dLbls>
          <c:showLegendKey val="0"/>
          <c:showVal val="0"/>
          <c:showCatName val="0"/>
          <c:showSerName val="0"/>
          <c:showPercent val="0"/>
          <c:showBubbleSize val="0"/>
        </c:dLbls>
        <c:gapWidth val="219"/>
        <c:overlap val="-27"/>
        <c:axId val="498447248"/>
        <c:axId val="498445608"/>
      </c:barChart>
      <c:dateAx>
        <c:axId val="498447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445608"/>
        <c:crosses val="autoZero"/>
        <c:auto val="1"/>
        <c:lblOffset val="100"/>
        <c:baseTimeUnit val="months"/>
      </c:dateAx>
      <c:valAx>
        <c:axId val="498445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447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2</c:v>
                </c:pt>
                <c:pt idx="2">
                  <c:v>1</c:v>
                </c:pt>
                <c:pt idx="3">
                  <c:v>2</c:v>
                </c:pt>
                <c:pt idx="4">
                  <c:v>2</c:v>
                </c:pt>
                <c:pt idx="5">
                  <c:v>0</c:v>
                </c:pt>
                <c:pt idx="6">
                  <c:v>1</c:v>
                </c:pt>
                <c:pt idx="7">
                  <c:v>0</c:v>
                </c:pt>
                <c:pt idx="8">
                  <c:v>0</c:v>
                </c:pt>
                <c:pt idx="9">
                  <c:v>0</c:v>
                </c:pt>
                <c:pt idx="10">
                  <c:v>0</c:v>
                </c:pt>
                <c:pt idx="11">
                  <c:v>0</c:v>
                </c:pt>
              </c:numCache>
            </c:numRef>
          </c:val>
          <c:extLst>
            <c:ext xmlns:c16="http://schemas.microsoft.com/office/drawing/2014/chart" uri="{C3380CC4-5D6E-409C-BE32-E72D297353CC}">
              <c16:uniqueId val="{00000000-959E-4A22-AEEC-E4C1390890EC}"/>
            </c:ext>
          </c:extLst>
        </c:ser>
        <c:dLbls>
          <c:showLegendKey val="0"/>
          <c:showVal val="0"/>
          <c:showCatName val="0"/>
          <c:showSerName val="0"/>
          <c:showPercent val="0"/>
          <c:showBubbleSize val="0"/>
        </c:dLbls>
        <c:gapWidth val="219"/>
        <c:overlap val="-27"/>
        <c:axId val="498446264"/>
        <c:axId val="498442328"/>
      </c:barChart>
      <c:dateAx>
        <c:axId val="498446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442328"/>
        <c:crosses val="autoZero"/>
        <c:auto val="1"/>
        <c:lblOffset val="100"/>
        <c:baseTimeUnit val="months"/>
      </c:dateAx>
      <c:valAx>
        <c:axId val="498442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44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22</c:v>
                </c:pt>
                <c:pt idx="1">
                  <c:v>43</c:v>
                </c:pt>
                <c:pt idx="2">
                  <c:v>33</c:v>
                </c:pt>
                <c:pt idx="3">
                  <c:v>28</c:v>
                </c:pt>
                <c:pt idx="4">
                  <c:v>17</c:v>
                </c:pt>
                <c:pt idx="5">
                  <c:v>2</c:v>
                </c:pt>
                <c:pt idx="6">
                  <c:v>2</c:v>
                </c:pt>
                <c:pt idx="7">
                  <c:v>0</c:v>
                </c:pt>
                <c:pt idx="8">
                  <c:v>0</c:v>
                </c:pt>
                <c:pt idx="9">
                  <c:v>0</c:v>
                </c:pt>
                <c:pt idx="10">
                  <c:v>0</c:v>
                </c:pt>
                <c:pt idx="11">
                  <c:v>0</c:v>
                </c:pt>
              </c:numCache>
            </c:numRef>
          </c:val>
          <c:extLst>
            <c:ext xmlns:c16="http://schemas.microsoft.com/office/drawing/2014/chart" uri="{C3380CC4-5D6E-409C-BE32-E72D297353CC}">
              <c16:uniqueId val="{00000000-E5FF-49DF-BE9F-D7E18E8489D0}"/>
            </c:ext>
          </c:extLst>
        </c:ser>
        <c:dLbls>
          <c:showLegendKey val="0"/>
          <c:showVal val="0"/>
          <c:showCatName val="0"/>
          <c:showSerName val="0"/>
          <c:showPercent val="0"/>
          <c:showBubbleSize val="0"/>
        </c:dLbls>
        <c:gapWidth val="219"/>
        <c:overlap val="-27"/>
        <c:axId val="498420680"/>
        <c:axId val="498421664"/>
      </c:barChart>
      <c:catAx>
        <c:axId val="498420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421664"/>
        <c:crosses val="autoZero"/>
        <c:auto val="1"/>
        <c:lblAlgn val="ctr"/>
        <c:lblOffset val="100"/>
        <c:noMultiLvlLbl val="0"/>
      </c:catAx>
      <c:valAx>
        <c:axId val="49842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420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625</c:v>
                </c:pt>
                <c:pt idx="1">
                  <c:v>656</c:v>
                </c:pt>
                <c:pt idx="2">
                  <c:v>737</c:v>
                </c:pt>
                <c:pt idx="3">
                  <c:v>676</c:v>
                </c:pt>
                <c:pt idx="4">
                  <c:v>505</c:v>
                </c:pt>
                <c:pt idx="5">
                  <c:v>427</c:v>
                </c:pt>
                <c:pt idx="6">
                  <c:v>493</c:v>
                </c:pt>
                <c:pt idx="7">
                  <c:v>38</c:v>
                </c:pt>
              </c:numCache>
            </c:numRef>
          </c:val>
          <c:extLst>
            <c:ext xmlns:c16="http://schemas.microsoft.com/office/drawing/2014/chart" uri="{C3380CC4-5D6E-409C-BE32-E72D297353CC}">
              <c16:uniqueId val="{00000000-2A3E-45E8-9BCA-EAACADF79BB7}"/>
            </c:ext>
          </c:extLst>
        </c:ser>
        <c:dLbls>
          <c:showLegendKey val="0"/>
          <c:showVal val="0"/>
          <c:showCatName val="0"/>
          <c:showSerName val="0"/>
          <c:showPercent val="0"/>
          <c:showBubbleSize val="0"/>
        </c:dLbls>
        <c:gapWidth val="219"/>
        <c:overlap val="-27"/>
        <c:axId val="506112328"/>
        <c:axId val="506113312"/>
      </c:barChart>
      <c:dateAx>
        <c:axId val="506112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113312"/>
        <c:crosses val="autoZero"/>
        <c:auto val="1"/>
        <c:lblOffset val="100"/>
        <c:baseTimeUnit val="months"/>
      </c:dateAx>
      <c:valAx>
        <c:axId val="506113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11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Sheet1!$A$2:$A$9</c:f>
              <c:strCache>
                <c:ptCount val="8"/>
                <c:pt idx="0">
                  <c:v>2026-01</c:v>
                </c:pt>
                <c:pt idx="1">
                  <c:v>2026-02</c:v>
                </c:pt>
                <c:pt idx="2">
                  <c:v>2026-03</c:v>
                </c:pt>
                <c:pt idx="3">
                  <c:v>2026-04</c:v>
                </c:pt>
                <c:pt idx="4">
                  <c:v>2026-05</c:v>
                </c:pt>
                <c:pt idx="5">
                  <c:v>2026-06</c:v>
                </c:pt>
                <c:pt idx="6">
                  <c:v>2026-07</c:v>
                </c:pt>
                <c:pt idx="7">
                  <c:v>2026-08</c:v>
                </c:pt>
              </c:strCache>
            </c:strRef>
          </c:cat>
          <c:val>
            <c:numRef>
              <c:f>Sheet1!$B$2:$B$9</c:f>
              <c:numCache>
                <c:formatCode>General</c:formatCode>
                <c:ptCount val="8"/>
                <c:pt idx="0">
                  <c:v>120</c:v>
                </c:pt>
                <c:pt idx="1">
                  <c:v>102</c:v>
                </c:pt>
                <c:pt idx="2">
                  <c:v>89</c:v>
                </c:pt>
                <c:pt idx="3">
                  <c:v>91</c:v>
                </c:pt>
                <c:pt idx="4">
                  <c:v>76</c:v>
                </c:pt>
                <c:pt idx="5">
                  <c:v>79</c:v>
                </c:pt>
                <c:pt idx="6">
                  <c:v>76</c:v>
                </c:pt>
                <c:pt idx="7">
                  <c:v>23</c:v>
                </c:pt>
              </c:numCache>
            </c:numRef>
          </c:val>
          <c:extLst>
            <c:ext xmlns:c16="http://schemas.microsoft.com/office/drawing/2014/chart" uri="{C3380CC4-5D6E-409C-BE32-E72D297353CC}">
              <c16:uniqueId val="{00000000-2F20-4E18-BDC0-96395D6948FB}"/>
            </c:ext>
          </c:extLst>
        </c:ser>
        <c:dLbls>
          <c:showLegendKey val="0"/>
          <c:showVal val="0"/>
          <c:showCatName val="0"/>
          <c:showSerName val="0"/>
          <c:showPercent val="0"/>
          <c:showBubbleSize val="0"/>
        </c:dLbls>
        <c:gapWidth val="219"/>
        <c:overlap val="-27"/>
        <c:axId val="506121184"/>
        <c:axId val="506123480"/>
      </c:barChart>
      <c:catAx>
        <c:axId val="506121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123480"/>
        <c:crosses val="autoZero"/>
        <c:auto val="1"/>
        <c:lblAlgn val="ctr"/>
        <c:lblOffset val="100"/>
        <c:noMultiLvlLbl val="0"/>
      </c:catAx>
      <c:valAx>
        <c:axId val="506123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12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Sheet1!$A$2:$A$9</c:f>
              <c:strCache>
                <c:ptCount val="8"/>
                <c:pt idx="0">
                  <c:v>2026-01</c:v>
                </c:pt>
                <c:pt idx="1">
                  <c:v>2026-02</c:v>
                </c:pt>
                <c:pt idx="2">
                  <c:v>2026-03</c:v>
                </c:pt>
                <c:pt idx="3">
                  <c:v>2026-04</c:v>
                </c:pt>
                <c:pt idx="4">
                  <c:v>2026-05</c:v>
                </c:pt>
                <c:pt idx="5">
                  <c:v>2026-06</c:v>
                </c:pt>
                <c:pt idx="6">
                  <c:v>2026-07</c:v>
                </c:pt>
                <c:pt idx="7">
                  <c:v>2026-08</c:v>
                </c:pt>
              </c:strCache>
            </c:strRef>
          </c:cat>
          <c:val>
            <c:numRef>
              <c:f>Sheet1!$B$2:$B$9</c:f>
              <c:numCache>
                <c:formatCode>General</c:formatCode>
                <c:ptCount val="8"/>
                <c:pt idx="0">
                  <c:v>2525</c:v>
                </c:pt>
                <c:pt idx="1">
                  <c:v>2155</c:v>
                </c:pt>
                <c:pt idx="2">
                  <c:v>2064</c:v>
                </c:pt>
                <c:pt idx="3">
                  <c:v>2113</c:v>
                </c:pt>
                <c:pt idx="4">
                  <c:v>1601</c:v>
                </c:pt>
                <c:pt idx="5">
                  <c:v>1752</c:v>
                </c:pt>
                <c:pt idx="6">
                  <c:v>1674</c:v>
                </c:pt>
                <c:pt idx="7">
                  <c:v>23</c:v>
                </c:pt>
              </c:numCache>
            </c:numRef>
          </c:val>
          <c:extLst>
            <c:ext xmlns:c16="http://schemas.microsoft.com/office/drawing/2014/chart" uri="{C3380CC4-5D6E-409C-BE32-E72D297353CC}">
              <c16:uniqueId val="{00000000-6ABF-4E3B-B7D3-B525E985395B}"/>
            </c:ext>
          </c:extLst>
        </c:ser>
        <c:dLbls>
          <c:showLegendKey val="0"/>
          <c:showVal val="0"/>
          <c:showCatName val="0"/>
          <c:showSerName val="0"/>
          <c:showPercent val="0"/>
          <c:showBubbleSize val="0"/>
        </c:dLbls>
        <c:gapWidth val="219"/>
        <c:overlap val="-27"/>
        <c:axId val="506117576"/>
        <c:axId val="506120856"/>
      </c:barChart>
      <c:catAx>
        <c:axId val="506117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120856"/>
        <c:crosses val="autoZero"/>
        <c:auto val="1"/>
        <c:lblAlgn val="ctr"/>
        <c:lblOffset val="100"/>
        <c:noMultiLvlLbl val="0"/>
      </c:catAx>
      <c:valAx>
        <c:axId val="506120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117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2025-12</c:v>
                </c:pt>
                <c:pt idx="1">
                  <c:v>2026-01</c:v>
                </c:pt>
                <c:pt idx="2">
                  <c:v>2026-02</c:v>
                </c:pt>
                <c:pt idx="3">
                  <c:v>2026-03</c:v>
                </c:pt>
                <c:pt idx="4">
                  <c:v>2026-04</c:v>
                </c:pt>
                <c:pt idx="5">
                  <c:v>2026-05</c:v>
                </c:pt>
                <c:pt idx="6">
                  <c:v>2026-06</c:v>
                </c:pt>
                <c:pt idx="7">
                  <c:v>2026-07</c:v>
                </c:pt>
                <c:pt idx="8">
                  <c:v>2026-08</c:v>
                </c:pt>
                <c:pt idx="9">
                  <c:v>2026-09</c:v>
                </c:pt>
                <c:pt idx="10">
                  <c:v>2026-10</c:v>
                </c:pt>
                <c:pt idx="11">
                  <c:v>2026-11</c:v>
                </c:pt>
                <c:pt idx="12">
                  <c:v>2026-12</c:v>
                </c:pt>
              </c:strCache>
            </c:strRef>
          </c:cat>
          <c:val>
            <c:numRef>
              <c:f>Sheet1!$B$2:$B$14</c:f>
              <c:numCache>
                <c:formatCode>General</c:formatCode>
                <c:ptCount val="13"/>
                <c:pt idx="0">
                  <c:v>1330</c:v>
                </c:pt>
                <c:pt idx="1">
                  <c:v>99406</c:v>
                </c:pt>
                <c:pt idx="2">
                  <c:v>71573</c:v>
                </c:pt>
                <c:pt idx="3">
                  <c:v>71146</c:v>
                </c:pt>
                <c:pt idx="4">
                  <c:v>67604</c:v>
                </c:pt>
                <c:pt idx="5">
                  <c:v>80775</c:v>
                </c:pt>
                <c:pt idx="6">
                  <c:v>64005</c:v>
                </c:pt>
                <c:pt idx="7">
                  <c:v>67868</c:v>
                </c:pt>
                <c:pt idx="8">
                  <c:v>3746</c:v>
                </c:pt>
              </c:numCache>
            </c:numRef>
          </c:val>
          <c:extLst>
            <c:ext xmlns:c16="http://schemas.microsoft.com/office/drawing/2014/chart" uri="{C3380CC4-5D6E-409C-BE32-E72D297353CC}">
              <c16:uniqueId val="{00000000-3748-4553-B2EE-EE8FCBE8B0CC}"/>
            </c:ext>
          </c:extLst>
        </c:ser>
        <c:dLbls>
          <c:showLegendKey val="0"/>
          <c:showVal val="0"/>
          <c:showCatName val="0"/>
          <c:showSerName val="0"/>
          <c:showPercent val="0"/>
          <c:showBubbleSize val="0"/>
        </c:dLbls>
        <c:gapWidth val="219"/>
        <c:overlap val="-27"/>
        <c:axId val="506114624"/>
        <c:axId val="506114952"/>
      </c:barChart>
      <c:catAx>
        <c:axId val="506114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114952"/>
        <c:crosses val="autoZero"/>
        <c:auto val="1"/>
        <c:lblAlgn val="ctr"/>
        <c:lblOffset val="100"/>
        <c:noMultiLvlLbl val="0"/>
      </c:catAx>
      <c:valAx>
        <c:axId val="506114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6114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c:v>
                </c:pt>
                <c:pt idx="1">
                  <c:v>10</c:v>
                </c:pt>
                <c:pt idx="2">
                  <c:v>188</c:v>
                </c:pt>
                <c:pt idx="3">
                  <c:v>27</c:v>
                </c:pt>
                <c:pt idx="4">
                  <c:v>-22</c:v>
                </c:pt>
                <c:pt idx="5">
                  <c:v>77</c:v>
                </c:pt>
                <c:pt idx="6">
                  <c:v>27</c:v>
                </c:pt>
                <c:pt idx="7">
                  <c:v>2</c:v>
                </c:pt>
              </c:numCache>
            </c:numRef>
          </c:val>
          <c:extLst>
            <c:ext xmlns:c16="http://schemas.microsoft.com/office/drawing/2014/chart" uri="{C3380CC4-5D6E-409C-BE32-E72D297353CC}">
              <c16:uniqueId val="{00000000-E700-4B79-BD22-DB5C4648BD06}"/>
            </c:ext>
          </c:extLst>
        </c:ser>
        <c:dLbls>
          <c:showLegendKey val="0"/>
          <c:showVal val="0"/>
          <c:showCatName val="0"/>
          <c:showSerName val="0"/>
          <c:showPercent val="0"/>
          <c:showBubbleSize val="0"/>
        </c:dLbls>
        <c:gapWidth val="219"/>
        <c:overlap val="-27"/>
        <c:axId val="481120792"/>
        <c:axId val="481115544"/>
      </c:barChart>
      <c:dateAx>
        <c:axId val="481120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115544"/>
        <c:crosses val="autoZero"/>
        <c:auto val="1"/>
        <c:lblOffset val="100"/>
        <c:baseTimeUnit val="months"/>
      </c:dateAx>
      <c:valAx>
        <c:axId val="48111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120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36</c:v>
                </c:pt>
                <c:pt idx="1">
                  <c:v>27</c:v>
                </c:pt>
                <c:pt idx="2">
                  <c:v>30</c:v>
                </c:pt>
                <c:pt idx="3">
                  <c:v>37</c:v>
                </c:pt>
                <c:pt idx="4">
                  <c:v>21</c:v>
                </c:pt>
                <c:pt idx="5">
                  <c:v>17</c:v>
                </c:pt>
                <c:pt idx="6">
                  <c:v>20</c:v>
                </c:pt>
                <c:pt idx="7">
                  <c:v>10</c:v>
                </c:pt>
                <c:pt idx="8">
                  <c:v>0</c:v>
                </c:pt>
                <c:pt idx="9">
                  <c:v>0</c:v>
                </c:pt>
                <c:pt idx="10">
                  <c:v>0</c:v>
                </c:pt>
                <c:pt idx="11">
                  <c:v>0</c:v>
                </c:pt>
              </c:numCache>
            </c:numRef>
          </c:val>
          <c:extLst>
            <c:ext xmlns:c16="http://schemas.microsoft.com/office/drawing/2014/chart" uri="{C3380CC4-5D6E-409C-BE32-E72D297353CC}">
              <c16:uniqueId val="{00000000-43AA-4EAC-BA6D-80A0A358BCD1}"/>
            </c:ext>
          </c:extLst>
        </c:ser>
        <c:dLbls>
          <c:showLegendKey val="0"/>
          <c:showVal val="0"/>
          <c:showCatName val="0"/>
          <c:showSerName val="0"/>
          <c:showPercent val="0"/>
          <c:showBubbleSize val="0"/>
        </c:dLbls>
        <c:gapWidth val="219"/>
        <c:overlap val="-27"/>
        <c:axId val="481121776"/>
        <c:axId val="481122760"/>
      </c:barChart>
      <c:dateAx>
        <c:axId val="481121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122760"/>
        <c:crosses val="autoZero"/>
        <c:auto val="1"/>
        <c:lblOffset val="100"/>
        <c:baseTimeUnit val="months"/>
      </c:dateAx>
      <c:valAx>
        <c:axId val="481122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121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619</c:v>
                </c:pt>
                <c:pt idx="1">
                  <c:v>545</c:v>
                </c:pt>
                <c:pt idx="2">
                  <c:v>492</c:v>
                </c:pt>
                <c:pt idx="3">
                  <c:v>666</c:v>
                </c:pt>
                <c:pt idx="4">
                  <c:v>389</c:v>
                </c:pt>
                <c:pt idx="5">
                  <c:v>317</c:v>
                </c:pt>
                <c:pt idx="6">
                  <c:v>303</c:v>
                </c:pt>
                <c:pt idx="7">
                  <c:v>10</c:v>
                </c:pt>
                <c:pt idx="8">
                  <c:v>0</c:v>
                </c:pt>
                <c:pt idx="9">
                  <c:v>0</c:v>
                </c:pt>
                <c:pt idx="10">
                  <c:v>0</c:v>
                </c:pt>
                <c:pt idx="11">
                  <c:v>0</c:v>
                </c:pt>
              </c:numCache>
            </c:numRef>
          </c:val>
          <c:extLst>
            <c:ext xmlns:c16="http://schemas.microsoft.com/office/drawing/2014/chart" uri="{C3380CC4-5D6E-409C-BE32-E72D297353CC}">
              <c16:uniqueId val="{00000000-73AF-43AC-9C29-76A26ECE9281}"/>
            </c:ext>
          </c:extLst>
        </c:ser>
        <c:dLbls>
          <c:showLegendKey val="0"/>
          <c:showVal val="0"/>
          <c:showCatName val="0"/>
          <c:showSerName val="0"/>
          <c:showPercent val="0"/>
          <c:showBubbleSize val="0"/>
        </c:dLbls>
        <c:gapWidth val="219"/>
        <c:overlap val="-27"/>
        <c:axId val="481116528"/>
        <c:axId val="481117512"/>
      </c:barChart>
      <c:catAx>
        <c:axId val="481116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117512"/>
        <c:crosses val="autoZero"/>
        <c:auto val="1"/>
        <c:lblAlgn val="ctr"/>
        <c:lblOffset val="100"/>
        <c:noMultiLvlLbl val="0"/>
      </c:catAx>
      <c:valAx>
        <c:axId val="481117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11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8002</c:v>
                </c:pt>
                <c:pt idx="1">
                  <c:v>9283</c:v>
                </c:pt>
                <c:pt idx="2">
                  <c:v>1717</c:v>
                </c:pt>
                <c:pt idx="3">
                  <c:v>15726</c:v>
                </c:pt>
                <c:pt idx="4">
                  <c:v>4967</c:v>
                </c:pt>
                <c:pt idx="5">
                  <c:v>5965</c:v>
                </c:pt>
                <c:pt idx="6">
                  <c:v>6370</c:v>
                </c:pt>
                <c:pt idx="7">
                  <c:v>0</c:v>
                </c:pt>
                <c:pt idx="8">
                  <c:v>0</c:v>
                </c:pt>
                <c:pt idx="9">
                  <c:v>0</c:v>
                </c:pt>
                <c:pt idx="10">
                  <c:v>0</c:v>
                </c:pt>
                <c:pt idx="11">
                  <c:v>0</c:v>
                </c:pt>
              </c:numCache>
            </c:numRef>
          </c:val>
          <c:extLst>
            <c:ext xmlns:c16="http://schemas.microsoft.com/office/drawing/2014/chart" uri="{C3380CC4-5D6E-409C-BE32-E72D297353CC}">
              <c16:uniqueId val="{00000000-E236-4A75-AB6D-82BC7B83507C}"/>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10082</c:v>
                </c:pt>
                <c:pt idx="1">
                  <c:v>10920</c:v>
                </c:pt>
                <c:pt idx="2">
                  <c:v>16649</c:v>
                </c:pt>
                <c:pt idx="3">
                  <c:v>4465</c:v>
                </c:pt>
                <c:pt idx="4">
                  <c:v>12508</c:v>
                </c:pt>
                <c:pt idx="5">
                  <c:v>9364</c:v>
                </c:pt>
                <c:pt idx="6">
                  <c:v>8711</c:v>
                </c:pt>
                <c:pt idx="7">
                  <c:v>611</c:v>
                </c:pt>
                <c:pt idx="8">
                  <c:v>0</c:v>
                </c:pt>
                <c:pt idx="9">
                  <c:v>0</c:v>
                </c:pt>
                <c:pt idx="10">
                  <c:v>0</c:v>
                </c:pt>
                <c:pt idx="11">
                  <c:v>0</c:v>
                </c:pt>
              </c:numCache>
            </c:numRef>
          </c:val>
          <c:extLst>
            <c:ext xmlns:c16="http://schemas.microsoft.com/office/drawing/2014/chart" uri="{C3380CC4-5D6E-409C-BE32-E72D297353CC}">
              <c16:uniqueId val="{00000001-E236-4A75-AB6D-82BC7B83507C}"/>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1918</c:v>
                </c:pt>
                <c:pt idx="1">
                  <c:v>0</c:v>
                </c:pt>
                <c:pt idx="2">
                  <c:v>4103</c:v>
                </c:pt>
                <c:pt idx="3">
                  <c:v>2947</c:v>
                </c:pt>
                <c:pt idx="4">
                  <c:v>3096</c:v>
                </c:pt>
                <c:pt idx="5">
                  <c:v>4348</c:v>
                </c:pt>
                <c:pt idx="6">
                  <c:v>4553</c:v>
                </c:pt>
                <c:pt idx="7">
                  <c:v>0</c:v>
                </c:pt>
                <c:pt idx="8">
                  <c:v>0</c:v>
                </c:pt>
                <c:pt idx="9">
                  <c:v>0</c:v>
                </c:pt>
                <c:pt idx="10">
                  <c:v>0</c:v>
                </c:pt>
                <c:pt idx="11">
                  <c:v>0</c:v>
                </c:pt>
              </c:numCache>
            </c:numRef>
          </c:val>
          <c:extLst>
            <c:ext xmlns:c16="http://schemas.microsoft.com/office/drawing/2014/chart" uri="{C3380CC4-5D6E-409C-BE32-E72D297353CC}">
              <c16:uniqueId val="{00000002-E236-4A75-AB6D-82BC7B83507C}"/>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2199</c:v>
                </c:pt>
                <c:pt idx="1">
                  <c:v>2937</c:v>
                </c:pt>
                <c:pt idx="2">
                  <c:v>3008</c:v>
                </c:pt>
                <c:pt idx="3">
                  <c:v>2348</c:v>
                </c:pt>
                <c:pt idx="4">
                  <c:v>3805</c:v>
                </c:pt>
                <c:pt idx="5">
                  <c:v>8307</c:v>
                </c:pt>
                <c:pt idx="6">
                  <c:v>3498</c:v>
                </c:pt>
                <c:pt idx="7">
                  <c:v>199</c:v>
                </c:pt>
                <c:pt idx="8">
                  <c:v>0</c:v>
                </c:pt>
                <c:pt idx="9">
                  <c:v>0</c:v>
                </c:pt>
                <c:pt idx="10">
                  <c:v>0</c:v>
                </c:pt>
                <c:pt idx="11">
                  <c:v>0</c:v>
                </c:pt>
              </c:numCache>
            </c:numRef>
          </c:val>
          <c:extLst>
            <c:ext xmlns:c16="http://schemas.microsoft.com/office/drawing/2014/chart" uri="{C3380CC4-5D6E-409C-BE32-E72D297353CC}">
              <c16:uniqueId val="{00000003-E236-4A75-AB6D-82BC7B83507C}"/>
            </c:ext>
          </c:extLst>
        </c:ser>
        <c:dLbls>
          <c:showLegendKey val="0"/>
          <c:showVal val="0"/>
          <c:showCatName val="0"/>
          <c:showSerName val="0"/>
          <c:showPercent val="0"/>
          <c:showBubbleSize val="0"/>
        </c:dLbls>
        <c:gapWidth val="219"/>
        <c:overlap val="-27"/>
        <c:axId val="481134240"/>
        <c:axId val="481126696"/>
      </c:barChart>
      <c:dateAx>
        <c:axId val="481134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126696"/>
        <c:crosses val="autoZero"/>
        <c:auto val="1"/>
        <c:lblOffset val="100"/>
        <c:baseTimeUnit val="months"/>
      </c:dateAx>
      <c:valAx>
        <c:axId val="481126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134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89DE0B-F5DD-4A86-A11E-4ED78C598587}"/>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5AB9BB5E-D742-4439-9CF9-BA1400FCBBE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1200263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9B90D-1729-48AF-9212-13EF5CD34BBB}"/>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AE8A2776-C13D-408D-B9FF-A202F69548C4}"/>
              </a:ext>
            </a:extLst>
          </p:cNvPr>
          <p:cNvGraphicFramePr>
            <a:graphicFrameLocks noGrp="1"/>
          </p:cNvGraphicFramePr>
          <p:nvPr>
            <p:ph type="chart" sz="quarter" idx="13"/>
            <p:extLst>
              <p:ext uri="{D42A27DB-BD31-4B8C-83A1-F6EECF244321}">
                <p14:modId xmlns:p14="http://schemas.microsoft.com/office/powerpoint/2010/main" val="2838190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724635-5861-4F85-AFE4-31886F581353}"/>
              </a:ext>
            </a:extLst>
          </p:cNvPr>
          <p:cNvSpPr>
            <a:spLocks noGrp="1"/>
          </p:cNvSpPr>
          <p:nvPr>
            <p:ph type="body" sz="quarter" idx="14"/>
          </p:nvPr>
        </p:nvSpPr>
        <p:spPr/>
        <p:txBody>
          <a:bodyPr/>
          <a:lstStyle/>
          <a:p>
            <a:r>
              <a:rPr lang="en-US"/>
              <a:t>01/01/2025 - 07/31/2026</a:t>
            </a:r>
          </a:p>
        </p:txBody>
      </p:sp>
      <p:sp>
        <p:nvSpPr>
          <p:cNvPr id="5" name="Footer Placeholder 4">
            <a:extLst>
              <a:ext uri="{FF2B5EF4-FFF2-40B4-BE49-F238E27FC236}">
                <a16:creationId xmlns:a16="http://schemas.microsoft.com/office/drawing/2014/main" id="{9EEE28D2-5F01-4C32-92DF-CF6D850E69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0468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C481D-2C06-45D4-AA2A-F52F060D6FB4}"/>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8A3CDC66-60AD-44D8-A635-48E223762137}"/>
              </a:ext>
            </a:extLst>
          </p:cNvPr>
          <p:cNvGraphicFramePr>
            <a:graphicFrameLocks noGrp="1"/>
          </p:cNvGraphicFramePr>
          <p:nvPr>
            <p:ph type="tbl" sz="quarter" idx="13"/>
            <p:extLst>
              <p:ext uri="{D42A27DB-BD31-4B8C-83A1-F6EECF244321}">
                <p14:modId xmlns:p14="http://schemas.microsoft.com/office/powerpoint/2010/main" val="4274270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605564928"/>
                    </a:ext>
                  </a:extLst>
                </a:gridCol>
                <a:gridCol w="905256">
                  <a:extLst>
                    <a:ext uri="{9D8B030D-6E8A-4147-A177-3AD203B41FA5}">
                      <a16:colId xmlns:a16="http://schemas.microsoft.com/office/drawing/2014/main" val="3009376121"/>
                    </a:ext>
                  </a:extLst>
                </a:gridCol>
                <a:gridCol w="905256">
                  <a:extLst>
                    <a:ext uri="{9D8B030D-6E8A-4147-A177-3AD203B41FA5}">
                      <a16:colId xmlns:a16="http://schemas.microsoft.com/office/drawing/2014/main" val="1262349108"/>
                    </a:ext>
                  </a:extLst>
                </a:gridCol>
                <a:gridCol w="905256">
                  <a:extLst>
                    <a:ext uri="{9D8B030D-6E8A-4147-A177-3AD203B41FA5}">
                      <a16:colId xmlns:a16="http://schemas.microsoft.com/office/drawing/2014/main" val="1337757268"/>
                    </a:ext>
                  </a:extLst>
                </a:gridCol>
                <a:gridCol w="905256">
                  <a:extLst>
                    <a:ext uri="{9D8B030D-6E8A-4147-A177-3AD203B41FA5}">
                      <a16:colId xmlns:a16="http://schemas.microsoft.com/office/drawing/2014/main" val="3741591501"/>
                    </a:ext>
                  </a:extLst>
                </a:gridCol>
                <a:gridCol w="905256">
                  <a:extLst>
                    <a:ext uri="{9D8B030D-6E8A-4147-A177-3AD203B41FA5}">
                      <a16:colId xmlns:a16="http://schemas.microsoft.com/office/drawing/2014/main" val="1897603495"/>
                    </a:ext>
                  </a:extLst>
                </a:gridCol>
                <a:gridCol w="905256">
                  <a:extLst>
                    <a:ext uri="{9D8B030D-6E8A-4147-A177-3AD203B41FA5}">
                      <a16:colId xmlns:a16="http://schemas.microsoft.com/office/drawing/2014/main" val="2380319861"/>
                    </a:ext>
                  </a:extLst>
                </a:gridCol>
                <a:gridCol w="905256">
                  <a:extLst>
                    <a:ext uri="{9D8B030D-6E8A-4147-A177-3AD203B41FA5}">
                      <a16:colId xmlns:a16="http://schemas.microsoft.com/office/drawing/2014/main" val="3341742859"/>
                    </a:ext>
                  </a:extLst>
                </a:gridCol>
                <a:gridCol w="905256">
                  <a:extLst>
                    <a:ext uri="{9D8B030D-6E8A-4147-A177-3AD203B41FA5}">
                      <a16:colId xmlns:a16="http://schemas.microsoft.com/office/drawing/2014/main" val="197873908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52188469"/>
                  </a:ext>
                </a:extLst>
              </a:tr>
              <a:tr h="370840">
                <a:tc>
                  <a:txBody>
                    <a:bodyPr/>
                    <a:lstStyle/>
                    <a:p>
                      <a:r>
                        <a:rPr lang="en-US" sz="1000"/>
                        <a:t>7609</a:t>
                      </a:r>
                    </a:p>
                  </a:txBody>
                  <a:tcPr/>
                </a:tc>
                <a:tc>
                  <a:txBody>
                    <a:bodyPr/>
                    <a:lstStyle/>
                    <a:p>
                      <a:r>
                        <a:rPr lang="en-US" sz="1000"/>
                        <a:t>-9</a:t>
                      </a:r>
                    </a:p>
                  </a:txBody>
                  <a:tcPr/>
                </a:tc>
                <a:tc>
                  <a:txBody>
                    <a:bodyPr/>
                    <a:lstStyle/>
                    <a:p>
                      <a:r>
                        <a:rPr lang="en-US" sz="1000"/>
                        <a:t>22</a:t>
                      </a:r>
                    </a:p>
                  </a:txBody>
                  <a:tcPr/>
                </a:tc>
                <a:tc>
                  <a:txBody>
                    <a:bodyPr/>
                    <a:lstStyle/>
                    <a:p>
                      <a:r>
                        <a:rPr lang="en-US" sz="1000"/>
                        <a:t>408</a:t>
                      </a:r>
                    </a:p>
                  </a:txBody>
                  <a:tcPr/>
                </a:tc>
                <a:tc>
                  <a:txBody>
                    <a:bodyPr/>
                    <a:lstStyle/>
                    <a:p>
                      <a:r>
                        <a:rPr lang="en-US" sz="1000"/>
                        <a:t>8</a:t>
                      </a:r>
                    </a:p>
                  </a:txBody>
                  <a:tcPr/>
                </a:tc>
                <a:tc>
                  <a:txBody>
                    <a:bodyPr/>
                    <a:lstStyle/>
                    <a:p>
                      <a:r>
                        <a:rPr lang="en-US" sz="1000"/>
                        <a:t>14</a:t>
                      </a:r>
                    </a:p>
                  </a:txBody>
                  <a:tcPr/>
                </a:tc>
                <a:tc>
                  <a:txBody>
                    <a:bodyPr/>
                    <a:lstStyle/>
                    <a:p>
                      <a:r>
                        <a:rPr lang="en-US" sz="1000"/>
                        <a:t>0</a:t>
                      </a:r>
                    </a:p>
                  </a:txBody>
                  <a:tcPr/>
                </a:tc>
                <a:tc>
                  <a:txBody>
                    <a:bodyPr/>
                    <a:lstStyle/>
                    <a:p>
                      <a:r>
                        <a:rPr lang="en-US" sz="1000"/>
                        <a:t>0.2567 %</a:t>
                      </a:r>
                    </a:p>
                  </a:txBody>
                  <a:tcPr/>
                </a:tc>
                <a:tc>
                  <a:txBody>
                    <a:bodyPr/>
                    <a:lstStyle/>
                    <a:p>
                      <a:r>
                        <a:rPr lang="en-US" sz="1000"/>
                        <a:t>0.0 %</a:t>
                      </a:r>
                    </a:p>
                  </a:txBody>
                  <a:tcPr/>
                </a:tc>
                <a:extLst>
                  <a:ext uri="{0D108BD9-81ED-4DB2-BD59-A6C34878D82A}">
                    <a16:rowId xmlns:a16="http://schemas.microsoft.com/office/drawing/2014/main" val="98385863"/>
                  </a:ext>
                </a:extLst>
              </a:tr>
            </a:tbl>
          </a:graphicData>
        </a:graphic>
      </p:graphicFrame>
      <p:sp>
        <p:nvSpPr>
          <p:cNvPr id="4" name="Text Placeholder 3">
            <a:extLst>
              <a:ext uri="{FF2B5EF4-FFF2-40B4-BE49-F238E27FC236}">
                <a16:creationId xmlns:a16="http://schemas.microsoft.com/office/drawing/2014/main" id="{FFE1933E-7954-4000-A6CD-B290A55B4B36}"/>
              </a:ext>
            </a:extLst>
          </p:cNvPr>
          <p:cNvSpPr>
            <a:spLocks noGrp="1"/>
          </p:cNvSpPr>
          <p:nvPr>
            <p:ph type="body" sz="quarter" idx="14"/>
          </p:nvPr>
        </p:nvSpPr>
        <p:spPr/>
        <p:txBody>
          <a:bodyPr/>
          <a:lstStyle/>
          <a:p>
            <a:r>
              <a:rPr lang="en-US"/>
              <a:t>07/01/2026 - 07/31/2026</a:t>
            </a:r>
          </a:p>
        </p:txBody>
      </p:sp>
    </p:spTree>
    <p:extLst>
      <p:ext uri="{BB962C8B-B14F-4D97-AF65-F5344CB8AC3E}">
        <p14:creationId xmlns:p14="http://schemas.microsoft.com/office/powerpoint/2010/main" val="1556721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76221-9344-4A74-AE35-A3FE334A2089}"/>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F766F402-89B5-46E2-89F2-73E96F939E1F}"/>
              </a:ext>
            </a:extLst>
          </p:cNvPr>
          <p:cNvGraphicFramePr>
            <a:graphicFrameLocks noGrp="1"/>
          </p:cNvGraphicFramePr>
          <p:nvPr>
            <p:ph type="chart" sz="quarter" idx="13"/>
            <p:extLst>
              <p:ext uri="{D42A27DB-BD31-4B8C-83A1-F6EECF244321}">
                <p14:modId xmlns:p14="http://schemas.microsoft.com/office/powerpoint/2010/main" val="3636256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1F3635-5793-400B-993A-C3DAE07A7537}"/>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9E753DB7-DD54-4FFA-BA23-A0E81C41C5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1425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C1467-701D-41E6-B8BE-39F07AF07911}"/>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EC840AEF-5D70-4283-86B2-FAAB5031CDF6}"/>
              </a:ext>
            </a:extLst>
          </p:cNvPr>
          <p:cNvGraphicFramePr>
            <a:graphicFrameLocks noGrp="1"/>
          </p:cNvGraphicFramePr>
          <p:nvPr>
            <p:ph type="chart" sz="quarter" idx="13"/>
            <p:extLst>
              <p:ext uri="{D42A27DB-BD31-4B8C-83A1-F6EECF244321}">
                <p14:modId xmlns:p14="http://schemas.microsoft.com/office/powerpoint/2010/main" val="7338904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896072-076C-4BB2-9585-11C6F551E941}"/>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09701AFD-E477-4221-8722-A87790C90A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2530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C949E-CCF6-4CE5-A085-328CBD97405E}"/>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53A9AE32-90B8-4688-8ACE-E3DE2DED4FC1}"/>
              </a:ext>
            </a:extLst>
          </p:cNvPr>
          <p:cNvGraphicFramePr>
            <a:graphicFrameLocks noGrp="1"/>
          </p:cNvGraphicFramePr>
          <p:nvPr>
            <p:ph type="chart" sz="quarter" idx="13"/>
            <p:extLst>
              <p:ext uri="{D42A27DB-BD31-4B8C-83A1-F6EECF244321}">
                <p14:modId xmlns:p14="http://schemas.microsoft.com/office/powerpoint/2010/main" val="33145708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28E9A7-6951-4256-996E-83F87571048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F259F998-C571-49FE-BC42-D39DC16D96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8686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9228F-2E0D-41B5-8FC2-0E7223CBABF2}"/>
              </a:ext>
            </a:extLst>
          </p:cNvPr>
          <p:cNvSpPr>
            <a:spLocks noGrp="1"/>
          </p:cNvSpPr>
          <p:nvPr>
            <p:ph type="title"/>
          </p:nvPr>
        </p:nvSpPr>
        <p:spPr/>
        <p:txBody>
          <a:bodyPr/>
          <a:lstStyle/>
          <a:p>
            <a:r>
              <a:rPr lang="en-US"/>
              <a:t>Facebook Impressions or Page Media View Bar Chart | Philadelphia Insurance</a:t>
            </a:r>
          </a:p>
        </p:txBody>
      </p:sp>
      <p:graphicFrame>
        <p:nvGraphicFramePr>
          <p:cNvPr id="6" name="Chart Placeholder 5">
            <a:extLst>
              <a:ext uri="{FF2B5EF4-FFF2-40B4-BE49-F238E27FC236}">
                <a16:creationId xmlns:a16="http://schemas.microsoft.com/office/drawing/2014/main" id="{345D2ACB-A885-43B7-9637-1979F0977688}"/>
              </a:ext>
            </a:extLst>
          </p:cNvPr>
          <p:cNvGraphicFramePr>
            <a:graphicFrameLocks noGrp="1"/>
          </p:cNvGraphicFramePr>
          <p:nvPr>
            <p:ph type="chart" sz="quarter" idx="13"/>
            <p:extLst>
              <p:ext uri="{D42A27DB-BD31-4B8C-83A1-F6EECF244321}">
                <p14:modId xmlns:p14="http://schemas.microsoft.com/office/powerpoint/2010/main" val="587814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854029-A1E7-4D38-BF1A-EA01EDD5897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AE4EBA78-C1A6-4CFA-BFC0-8E9CE2468F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2221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89273-7933-4185-A71F-6B25C7CBCCF5}"/>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FC0FC437-F370-4453-92F1-AD0277872C6B}"/>
              </a:ext>
            </a:extLst>
          </p:cNvPr>
          <p:cNvGraphicFramePr>
            <a:graphicFrameLocks noGrp="1"/>
          </p:cNvGraphicFramePr>
          <p:nvPr>
            <p:ph type="tbl" sz="quarter" idx="13"/>
            <p:extLst>
              <p:ext uri="{D42A27DB-BD31-4B8C-83A1-F6EECF244321}">
                <p14:modId xmlns:p14="http://schemas.microsoft.com/office/powerpoint/2010/main" val="2349622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41166491"/>
                    </a:ext>
                  </a:extLst>
                </a:gridCol>
                <a:gridCol w="411480">
                  <a:extLst>
                    <a:ext uri="{9D8B030D-6E8A-4147-A177-3AD203B41FA5}">
                      <a16:colId xmlns:a16="http://schemas.microsoft.com/office/drawing/2014/main" val="1399051593"/>
                    </a:ext>
                  </a:extLst>
                </a:gridCol>
                <a:gridCol w="411480">
                  <a:extLst>
                    <a:ext uri="{9D8B030D-6E8A-4147-A177-3AD203B41FA5}">
                      <a16:colId xmlns:a16="http://schemas.microsoft.com/office/drawing/2014/main" val="4193289311"/>
                    </a:ext>
                  </a:extLst>
                </a:gridCol>
                <a:gridCol w="411480">
                  <a:extLst>
                    <a:ext uri="{9D8B030D-6E8A-4147-A177-3AD203B41FA5}">
                      <a16:colId xmlns:a16="http://schemas.microsoft.com/office/drawing/2014/main" val="2166384153"/>
                    </a:ext>
                  </a:extLst>
                </a:gridCol>
                <a:gridCol w="411480">
                  <a:extLst>
                    <a:ext uri="{9D8B030D-6E8A-4147-A177-3AD203B41FA5}">
                      <a16:colId xmlns:a16="http://schemas.microsoft.com/office/drawing/2014/main" val="366973664"/>
                    </a:ext>
                  </a:extLst>
                </a:gridCol>
                <a:gridCol w="411480">
                  <a:extLst>
                    <a:ext uri="{9D8B030D-6E8A-4147-A177-3AD203B41FA5}">
                      <a16:colId xmlns:a16="http://schemas.microsoft.com/office/drawing/2014/main" val="3933640004"/>
                    </a:ext>
                  </a:extLst>
                </a:gridCol>
                <a:gridCol w="411480">
                  <a:extLst>
                    <a:ext uri="{9D8B030D-6E8A-4147-A177-3AD203B41FA5}">
                      <a16:colId xmlns:a16="http://schemas.microsoft.com/office/drawing/2014/main" val="3272224592"/>
                    </a:ext>
                  </a:extLst>
                </a:gridCol>
                <a:gridCol w="411480">
                  <a:extLst>
                    <a:ext uri="{9D8B030D-6E8A-4147-A177-3AD203B41FA5}">
                      <a16:colId xmlns:a16="http://schemas.microsoft.com/office/drawing/2014/main" val="1812324823"/>
                    </a:ext>
                  </a:extLst>
                </a:gridCol>
                <a:gridCol w="411480">
                  <a:extLst>
                    <a:ext uri="{9D8B030D-6E8A-4147-A177-3AD203B41FA5}">
                      <a16:colId xmlns:a16="http://schemas.microsoft.com/office/drawing/2014/main" val="2344552100"/>
                    </a:ext>
                  </a:extLst>
                </a:gridCol>
                <a:gridCol w="411480">
                  <a:extLst>
                    <a:ext uri="{9D8B030D-6E8A-4147-A177-3AD203B41FA5}">
                      <a16:colId xmlns:a16="http://schemas.microsoft.com/office/drawing/2014/main" val="1517365587"/>
                    </a:ext>
                  </a:extLst>
                </a:gridCol>
                <a:gridCol w="411480">
                  <a:extLst>
                    <a:ext uri="{9D8B030D-6E8A-4147-A177-3AD203B41FA5}">
                      <a16:colId xmlns:a16="http://schemas.microsoft.com/office/drawing/2014/main" val="1404684448"/>
                    </a:ext>
                  </a:extLst>
                </a:gridCol>
                <a:gridCol w="411480">
                  <a:extLst>
                    <a:ext uri="{9D8B030D-6E8A-4147-A177-3AD203B41FA5}">
                      <a16:colId xmlns:a16="http://schemas.microsoft.com/office/drawing/2014/main" val="3577256395"/>
                    </a:ext>
                  </a:extLst>
                </a:gridCol>
                <a:gridCol w="411480">
                  <a:extLst>
                    <a:ext uri="{9D8B030D-6E8A-4147-A177-3AD203B41FA5}">
                      <a16:colId xmlns:a16="http://schemas.microsoft.com/office/drawing/2014/main" val="3572532602"/>
                    </a:ext>
                  </a:extLst>
                </a:gridCol>
                <a:gridCol w="411480">
                  <a:extLst>
                    <a:ext uri="{9D8B030D-6E8A-4147-A177-3AD203B41FA5}">
                      <a16:colId xmlns:a16="http://schemas.microsoft.com/office/drawing/2014/main" val="722144933"/>
                    </a:ext>
                  </a:extLst>
                </a:gridCol>
                <a:gridCol w="411480">
                  <a:extLst>
                    <a:ext uri="{9D8B030D-6E8A-4147-A177-3AD203B41FA5}">
                      <a16:colId xmlns:a16="http://schemas.microsoft.com/office/drawing/2014/main" val="249357056"/>
                    </a:ext>
                  </a:extLst>
                </a:gridCol>
                <a:gridCol w="411480">
                  <a:extLst>
                    <a:ext uri="{9D8B030D-6E8A-4147-A177-3AD203B41FA5}">
                      <a16:colId xmlns:a16="http://schemas.microsoft.com/office/drawing/2014/main" val="2116284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9361411"/>
                  </a:ext>
                </a:extLst>
              </a:tr>
            </a:tbl>
          </a:graphicData>
        </a:graphic>
      </p:graphicFrame>
      <p:sp>
        <p:nvSpPr>
          <p:cNvPr id="4" name="Text Placeholder 3">
            <a:extLst>
              <a:ext uri="{FF2B5EF4-FFF2-40B4-BE49-F238E27FC236}">
                <a16:creationId xmlns:a16="http://schemas.microsoft.com/office/drawing/2014/main" id="{3E3E8A94-7CFA-4354-8DDE-90EC4B2BEE3F}"/>
              </a:ext>
            </a:extLst>
          </p:cNvPr>
          <p:cNvSpPr>
            <a:spLocks noGrp="1"/>
          </p:cNvSpPr>
          <p:nvPr>
            <p:ph type="body" sz="quarter" idx="14"/>
          </p:nvPr>
        </p:nvSpPr>
        <p:spPr/>
        <p:txBody>
          <a:bodyPr/>
          <a:lstStyle/>
          <a:p>
            <a:r>
              <a:rPr lang="en-US"/>
              <a:t>07/01/2026 - 07/31/2026</a:t>
            </a:r>
          </a:p>
        </p:txBody>
      </p:sp>
    </p:spTree>
    <p:extLst>
      <p:ext uri="{BB962C8B-B14F-4D97-AF65-F5344CB8AC3E}">
        <p14:creationId xmlns:p14="http://schemas.microsoft.com/office/powerpoint/2010/main" val="3333415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259ED-8FEA-40B4-AB35-0E9D65F5D60B}"/>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9F8D270A-2EDA-4921-A7D1-ACEB111D1A98}"/>
              </a:ext>
            </a:extLst>
          </p:cNvPr>
          <p:cNvGraphicFramePr>
            <a:graphicFrameLocks noGrp="1"/>
          </p:cNvGraphicFramePr>
          <p:nvPr>
            <p:ph type="tbl" sz="quarter" idx="13"/>
            <p:extLst>
              <p:ext uri="{D42A27DB-BD31-4B8C-83A1-F6EECF244321}">
                <p14:modId xmlns:p14="http://schemas.microsoft.com/office/powerpoint/2010/main" val="2618618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74154639"/>
                    </a:ext>
                  </a:extLst>
                </a:gridCol>
                <a:gridCol w="411480">
                  <a:extLst>
                    <a:ext uri="{9D8B030D-6E8A-4147-A177-3AD203B41FA5}">
                      <a16:colId xmlns:a16="http://schemas.microsoft.com/office/drawing/2014/main" val="398860710"/>
                    </a:ext>
                  </a:extLst>
                </a:gridCol>
                <a:gridCol w="411480">
                  <a:extLst>
                    <a:ext uri="{9D8B030D-6E8A-4147-A177-3AD203B41FA5}">
                      <a16:colId xmlns:a16="http://schemas.microsoft.com/office/drawing/2014/main" val="1790026600"/>
                    </a:ext>
                  </a:extLst>
                </a:gridCol>
                <a:gridCol w="411480">
                  <a:extLst>
                    <a:ext uri="{9D8B030D-6E8A-4147-A177-3AD203B41FA5}">
                      <a16:colId xmlns:a16="http://schemas.microsoft.com/office/drawing/2014/main" val="2844705298"/>
                    </a:ext>
                  </a:extLst>
                </a:gridCol>
                <a:gridCol w="411480">
                  <a:extLst>
                    <a:ext uri="{9D8B030D-6E8A-4147-A177-3AD203B41FA5}">
                      <a16:colId xmlns:a16="http://schemas.microsoft.com/office/drawing/2014/main" val="1840255818"/>
                    </a:ext>
                  </a:extLst>
                </a:gridCol>
                <a:gridCol w="411480">
                  <a:extLst>
                    <a:ext uri="{9D8B030D-6E8A-4147-A177-3AD203B41FA5}">
                      <a16:colId xmlns:a16="http://schemas.microsoft.com/office/drawing/2014/main" val="3619764786"/>
                    </a:ext>
                  </a:extLst>
                </a:gridCol>
                <a:gridCol w="411480">
                  <a:extLst>
                    <a:ext uri="{9D8B030D-6E8A-4147-A177-3AD203B41FA5}">
                      <a16:colId xmlns:a16="http://schemas.microsoft.com/office/drawing/2014/main" val="3196998531"/>
                    </a:ext>
                  </a:extLst>
                </a:gridCol>
                <a:gridCol w="411480">
                  <a:extLst>
                    <a:ext uri="{9D8B030D-6E8A-4147-A177-3AD203B41FA5}">
                      <a16:colId xmlns:a16="http://schemas.microsoft.com/office/drawing/2014/main" val="2921325178"/>
                    </a:ext>
                  </a:extLst>
                </a:gridCol>
                <a:gridCol w="411480">
                  <a:extLst>
                    <a:ext uri="{9D8B030D-6E8A-4147-A177-3AD203B41FA5}">
                      <a16:colId xmlns:a16="http://schemas.microsoft.com/office/drawing/2014/main" val="1243378424"/>
                    </a:ext>
                  </a:extLst>
                </a:gridCol>
                <a:gridCol w="411480">
                  <a:extLst>
                    <a:ext uri="{9D8B030D-6E8A-4147-A177-3AD203B41FA5}">
                      <a16:colId xmlns:a16="http://schemas.microsoft.com/office/drawing/2014/main" val="2363783822"/>
                    </a:ext>
                  </a:extLst>
                </a:gridCol>
                <a:gridCol w="411480">
                  <a:extLst>
                    <a:ext uri="{9D8B030D-6E8A-4147-A177-3AD203B41FA5}">
                      <a16:colId xmlns:a16="http://schemas.microsoft.com/office/drawing/2014/main" val="4118554707"/>
                    </a:ext>
                  </a:extLst>
                </a:gridCol>
                <a:gridCol w="411480">
                  <a:extLst>
                    <a:ext uri="{9D8B030D-6E8A-4147-A177-3AD203B41FA5}">
                      <a16:colId xmlns:a16="http://schemas.microsoft.com/office/drawing/2014/main" val="4141410305"/>
                    </a:ext>
                  </a:extLst>
                </a:gridCol>
                <a:gridCol w="411480">
                  <a:extLst>
                    <a:ext uri="{9D8B030D-6E8A-4147-A177-3AD203B41FA5}">
                      <a16:colId xmlns:a16="http://schemas.microsoft.com/office/drawing/2014/main" val="109041700"/>
                    </a:ext>
                  </a:extLst>
                </a:gridCol>
                <a:gridCol w="411480">
                  <a:extLst>
                    <a:ext uri="{9D8B030D-6E8A-4147-A177-3AD203B41FA5}">
                      <a16:colId xmlns:a16="http://schemas.microsoft.com/office/drawing/2014/main" val="1968756529"/>
                    </a:ext>
                  </a:extLst>
                </a:gridCol>
                <a:gridCol w="411480">
                  <a:extLst>
                    <a:ext uri="{9D8B030D-6E8A-4147-A177-3AD203B41FA5}">
                      <a16:colId xmlns:a16="http://schemas.microsoft.com/office/drawing/2014/main" val="3919531644"/>
                    </a:ext>
                  </a:extLst>
                </a:gridCol>
                <a:gridCol w="411480">
                  <a:extLst>
                    <a:ext uri="{9D8B030D-6E8A-4147-A177-3AD203B41FA5}">
                      <a16:colId xmlns:a16="http://schemas.microsoft.com/office/drawing/2014/main" val="874943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518594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- 2026-07-28 15:51:15</a:t>
                      </a:r>
                      <a:r>
                        <a:rPr kumimoji="0" lang="en-US" sz="1000" b="0" i="0" u="none" strike="noStrike" kern="1200" cap="none" spc="0" normalizeH="0" baseline="0" noProof="0">
                          <a:ln>
                            <a:noFill/>
                          </a:ln>
                          <a:solidFill>
                            <a:prstClr val="black"/>
                          </a:solidFill>
                          <a:effectLst/>
                          <a:uLnTx/>
                          <a:uFillTx/>
                          <a:latin typeface="Calibri"/>
                          <a:ea typeface="+mn-ea"/>
                          <a:cs typeface="+mn-cs"/>
                        </a:rPr>
                        <a:t>
 We were excited to be named a finalist in the U.S. Insurance Awards’ Community Outreach Project of the Year category for our PHLY250Sakura initiative: a three-year partnership with the Japan America Society of Greater Philadelphia and the City of Philadelphia Government that brought 250 new cherry blossom trees to our hometown. 🌸
We're incredibly proud of the recognition and what this initiative represents. Dozens of #TEAMPHLY volunteers dedicated nearly 200 hours to planting trees throughout Fairmount Park and across the city, creating a lasting legacy in celebration of America's 250th anniversary. 🌱🌳
Congratulations to all of this year's winners and finalists, who were honored at Business Insurance Magazine's awards gala in Chicago. Most importantly, thank you to our employees, community partners, and volunteers who helped bring this vision to life.
Learn more about PHLY250Sakura ➡️ https://bit.ly/4difrzX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648511455"/>
                  </a:ext>
                </a:extLst>
              </a:tr>
            </a:tbl>
          </a:graphicData>
        </a:graphic>
      </p:graphicFrame>
      <p:sp>
        <p:nvSpPr>
          <p:cNvPr id="4" name="Text Placeholder 3">
            <a:extLst>
              <a:ext uri="{FF2B5EF4-FFF2-40B4-BE49-F238E27FC236}">
                <a16:creationId xmlns:a16="http://schemas.microsoft.com/office/drawing/2014/main" id="{2183423D-51D1-45E5-87F7-167B61221209}"/>
              </a:ext>
            </a:extLst>
          </p:cNvPr>
          <p:cNvSpPr>
            <a:spLocks noGrp="1"/>
          </p:cNvSpPr>
          <p:nvPr>
            <p:ph type="body" sz="quarter" idx="14"/>
          </p:nvPr>
        </p:nvSpPr>
        <p:spPr/>
        <p:txBody>
          <a:bodyPr/>
          <a:lstStyle/>
          <a:p>
            <a:r>
              <a:rPr lang="en-US"/>
              <a:t>07/01/2026 - 07/31/2026</a:t>
            </a:r>
          </a:p>
        </p:txBody>
      </p:sp>
    </p:spTree>
    <p:extLst>
      <p:ext uri="{BB962C8B-B14F-4D97-AF65-F5344CB8AC3E}">
        <p14:creationId xmlns:p14="http://schemas.microsoft.com/office/powerpoint/2010/main" val="3113948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111E0-5324-4F80-BA26-301CD0EA7CEA}"/>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5D056C2C-E425-4D11-947A-E4C051DE50BF}"/>
              </a:ext>
            </a:extLst>
          </p:cNvPr>
          <p:cNvGraphicFramePr>
            <a:graphicFrameLocks noGrp="1"/>
          </p:cNvGraphicFramePr>
          <p:nvPr>
            <p:ph type="tbl" sz="quarter" idx="13"/>
            <p:extLst>
              <p:ext uri="{D42A27DB-BD31-4B8C-83A1-F6EECF244321}">
                <p14:modId xmlns:p14="http://schemas.microsoft.com/office/powerpoint/2010/main" val="1796435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59004080"/>
                    </a:ext>
                  </a:extLst>
                </a:gridCol>
                <a:gridCol w="411480">
                  <a:extLst>
                    <a:ext uri="{9D8B030D-6E8A-4147-A177-3AD203B41FA5}">
                      <a16:colId xmlns:a16="http://schemas.microsoft.com/office/drawing/2014/main" val="969642133"/>
                    </a:ext>
                  </a:extLst>
                </a:gridCol>
                <a:gridCol w="411480">
                  <a:extLst>
                    <a:ext uri="{9D8B030D-6E8A-4147-A177-3AD203B41FA5}">
                      <a16:colId xmlns:a16="http://schemas.microsoft.com/office/drawing/2014/main" val="3633243183"/>
                    </a:ext>
                  </a:extLst>
                </a:gridCol>
                <a:gridCol w="411480">
                  <a:extLst>
                    <a:ext uri="{9D8B030D-6E8A-4147-A177-3AD203B41FA5}">
                      <a16:colId xmlns:a16="http://schemas.microsoft.com/office/drawing/2014/main" val="624844431"/>
                    </a:ext>
                  </a:extLst>
                </a:gridCol>
                <a:gridCol w="411480">
                  <a:extLst>
                    <a:ext uri="{9D8B030D-6E8A-4147-A177-3AD203B41FA5}">
                      <a16:colId xmlns:a16="http://schemas.microsoft.com/office/drawing/2014/main" val="3330616627"/>
                    </a:ext>
                  </a:extLst>
                </a:gridCol>
                <a:gridCol w="411480">
                  <a:extLst>
                    <a:ext uri="{9D8B030D-6E8A-4147-A177-3AD203B41FA5}">
                      <a16:colId xmlns:a16="http://schemas.microsoft.com/office/drawing/2014/main" val="1177226519"/>
                    </a:ext>
                  </a:extLst>
                </a:gridCol>
                <a:gridCol w="411480">
                  <a:extLst>
                    <a:ext uri="{9D8B030D-6E8A-4147-A177-3AD203B41FA5}">
                      <a16:colId xmlns:a16="http://schemas.microsoft.com/office/drawing/2014/main" val="3062197930"/>
                    </a:ext>
                  </a:extLst>
                </a:gridCol>
                <a:gridCol w="411480">
                  <a:extLst>
                    <a:ext uri="{9D8B030D-6E8A-4147-A177-3AD203B41FA5}">
                      <a16:colId xmlns:a16="http://schemas.microsoft.com/office/drawing/2014/main" val="412961024"/>
                    </a:ext>
                  </a:extLst>
                </a:gridCol>
                <a:gridCol w="411480">
                  <a:extLst>
                    <a:ext uri="{9D8B030D-6E8A-4147-A177-3AD203B41FA5}">
                      <a16:colId xmlns:a16="http://schemas.microsoft.com/office/drawing/2014/main" val="2955686298"/>
                    </a:ext>
                  </a:extLst>
                </a:gridCol>
                <a:gridCol w="411480">
                  <a:extLst>
                    <a:ext uri="{9D8B030D-6E8A-4147-A177-3AD203B41FA5}">
                      <a16:colId xmlns:a16="http://schemas.microsoft.com/office/drawing/2014/main" val="1785767125"/>
                    </a:ext>
                  </a:extLst>
                </a:gridCol>
                <a:gridCol w="411480">
                  <a:extLst>
                    <a:ext uri="{9D8B030D-6E8A-4147-A177-3AD203B41FA5}">
                      <a16:colId xmlns:a16="http://schemas.microsoft.com/office/drawing/2014/main" val="4116319756"/>
                    </a:ext>
                  </a:extLst>
                </a:gridCol>
                <a:gridCol w="411480">
                  <a:extLst>
                    <a:ext uri="{9D8B030D-6E8A-4147-A177-3AD203B41FA5}">
                      <a16:colId xmlns:a16="http://schemas.microsoft.com/office/drawing/2014/main" val="1440105465"/>
                    </a:ext>
                  </a:extLst>
                </a:gridCol>
                <a:gridCol w="411480">
                  <a:extLst>
                    <a:ext uri="{9D8B030D-6E8A-4147-A177-3AD203B41FA5}">
                      <a16:colId xmlns:a16="http://schemas.microsoft.com/office/drawing/2014/main" val="2714705162"/>
                    </a:ext>
                  </a:extLst>
                </a:gridCol>
                <a:gridCol w="411480">
                  <a:extLst>
                    <a:ext uri="{9D8B030D-6E8A-4147-A177-3AD203B41FA5}">
                      <a16:colId xmlns:a16="http://schemas.microsoft.com/office/drawing/2014/main" val="2141316848"/>
                    </a:ext>
                  </a:extLst>
                </a:gridCol>
                <a:gridCol w="411480">
                  <a:extLst>
                    <a:ext uri="{9D8B030D-6E8A-4147-A177-3AD203B41FA5}">
                      <a16:colId xmlns:a16="http://schemas.microsoft.com/office/drawing/2014/main" val="456592375"/>
                    </a:ext>
                  </a:extLst>
                </a:gridCol>
                <a:gridCol w="411480">
                  <a:extLst>
                    <a:ext uri="{9D8B030D-6E8A-4147-A177-3AD203B41FA5}">
                      <a16:colId xmlns:a16="http://schemas.microsoft.com/office/drawing/2014/main" val="799521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60721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- 2026-07-08 14:13:29</a:t>
                      </a:r>
                      <a:r>
                        <a:rPr kumimoji="0" lang="en-US" sz="1000" b="0" i="0" u="none" strike="noStrike" kern="1200" cap="none" spc="0" normalizeH="0" baseline="0" noProof="0">
                          <a:ln>
                            <a:noFill/>
                          </a:ln>
                          <a:solidFill>
                            <a:prstClr val="black"/>
                          </a:solidFill>
                          <a:effectLst/>
                          <a:uLnTx/>
                          <a:uFillTx/>
                          <a:latin typeface="Calibri"/>
                          <a:ea typeface="+mn-ea"/>
                          <a:cs typeface="+mn-cs"/>
                        </a:rPr>
                        <a:t>
 A pillow may seem like a small thing—but for a child without a bed, it can mean comfort, security, and a better night's sleep. 🛏️💙
That's why we teamed up with One House at a Time (OHAAT) to support their Beds for Kids program! #TEAMPHLY created no-sew T-shirt pillows that will be delivered alongside beds and bedding to children who are sleeping on floors, couches, or in overcrowded sleeping arrangements.
Through programs like Beds for Kids, OHAAT helps ensure children have a safe, comfortable place to rest, recharge, and dream. ✨💛
#givingbacktothecommunity #volunteerwork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9482232"/>
                  </a:ext>
                </a:extLst>
              </a:tr>
            </a:tbl>
          </a:graphicData>
        </a:graphic>
      </p:graphicFrame>
      <p:sp>
        <p:nvSpPr>
          <p:cNvPr id="4" name="Text Placeholder 3">
            <a:extLst>
              <a:ext uri="{FF2B5EF4-FFF2-40B4-BE49-F238E27FC236}">
                <a16:creationId xmlns:a16="http://schemas.microsoft.com/office/drawing/2014/main" id="{C30499AE-C656-470E-9CEF-4A990C9DC5BD}"/>
              </a:ext>
            </a:extLst>
          </p:cNvPr>
          <p:cNvSpPr>
            <a:spLocks noGrp="1"/>
          </p:cNvSpPr>
          <p:nvPr>
            <p:ph type="body" sz="quarter" idx="14"/>
          </p:nvPr>
        </p:nvSpPr>
        <p:spPr/>
        <p:txBody>
          <a:bodyPr/>
          <a:lstStyle/>
          <a:p>
            <a:r>
              <a:rPr lang="en-US"/>
              <a:t>07/01/2026 - 07/31/2026</a:t>
            </a:r>
          </a:p>
        </p:txBody>
      </p:sp>
    </p:spTree>
    <p:extLst>
      <p:ext uri="{BB962C8B-B14F-4D97-AF65-F5344CB8AC3E}">
        <p14:creationId xmlns:p14="http://schemas.microsoft.com/office/powerpoint/2010/main" val="1202775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9CCBA-8BA5-45E3-A162-98243C238A7C}"/>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73A9E7A8-1927-4F7E-A14B-67CB2657383F}"/>
              </a:ext>
            </a:extLst>
          </p:cNvPr>
          <p:cNvGraphicFramePr>
            <a:graphicFrameLocks noGrp="1"/>
          </p:cNvGraphicFramePr>
          <p:nvPr>
            <p:ph type="tbl" sz="quarter" idx="13"/>
            <p:extLst>
              <p:ext uri="{D42A27DB-BD31-4B8C-83A1-F6EECF244321}">
                <p14:modId xmlns:p14="http://schemas.microsoft.com/office/powerpoint/2010/main" val="416645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35057971"/>
                    </a:ext>
                  </a:extLst>
                </a:gridCol>
                <a:gridCol w="411480">
                  <a:extLst>
                    <a:ext uri="{9D8B030D-6E8A-4147-A177-3AD203B41FA5}">
                      <a16:colId xmlns:a16="http://schemas.microsoft.com/office/drawing/2014/main" val="3742817868"/>
                    </a:ext>
                  </a:extLst>
                </a:gridCol>
                <a:gridCol w="411480">
                  <a:extLst>
                    <a:ext uri="{9D8B030D-6E8A-4147-A177-3AD203B41FA5}">
                      <a16:colId xmlns:a16="http://schemas.microsoft.com/office/drawing/2014/main" val="2553874788"/>
                    </a:ext>
                  </a:extLst>
                </a:gridCol>
                <a:gridCol w="411480">
                  <a:extLst>
                    <a:ext uri="{9D8B030D-6E8A-4147-A177-3AD203B41FA5}">
                      <a16:colId xmlns:a16="http://schemas.microsoft.com/office/drawing/2014/main" val="1722002616"/>
                    </a:ext>
                  </a:extLst>
                </a:gridCol>
                <a:gridCol w="411480">
                  <a:extLst>
                    <a:ext uri="{9D8B030D-6E8A-4147-A177-3AD203B41FA5}">
                      <a16:colId xmlns:a16="http://schemas.microsoft.com/office/drawing/2014/main" val="1274715559"/>
                    </a:ext>
                  </a:extLst>
                </a:gridCol>
                <a:gridCol w="411480">
                  <a:extLst>
                    <a:ext uri="{9D8B030D-6E8A-4147-A177-3AD203B41FA5}">
                      <a16:colId xmlns:a16="http://schemas.microsoft.com/office/drawing/2014/main" val="3838928263"/>
                    </a:ext>
                  </a:extLst>
                </a:gridCol>
                <a:gridCol w="411480">
                  <a:extLst>
                    <a:ext uri="{9D8B030D-6E8A-4147-A177-3AD203B41FA5}">
                      <a16:colId xmlns:a16="http://schemas.microsoft.com/office/drawing/2014/main" val="2758238322"/>
                    </a:ext>
                  </a:extLst>
                </a:gridCol>
                <a:gridCol w="411480">
                  <a:extLst>
                    <a:ext uri="{9D8B030D-6E8A-4147-A177-3AD203B41FA5}">
                      <a16:colId xmlns:a16="http://schemas.microsoft.com/office/drawing/2014/main" val="2373745662"/>
                    </a:ext>
                  </a:extLst>
                </a:gridCol>
                <a:gridCol w="411480">
                  <a:extLst>
                    <a:ext uri="{9D8B030D-6E8A-4147-A177-3AD203B41FA5}">
                      <a16:colId xmlns:a16="http://schemas.microsoft.com/office/drawing/2014/main" val="4112694834"/>
                    </a:ext>
                  </a:extLst>
                </a:gridCol>
                <a:gridCol w="411480">
                  <a:extLst>
                    <a:ext uri="{9D8B030D-6E8A-4147-A177-3AD203B41FA5}">
                      <a16:colId xmlns:a16="http://schemas.microsoft.com/office/drawing/2014/main" val="1237613296"/>
                    </a:ext>
                  </a:extLst>
                </a:gridCol>
                <a:gridCol w="411480">
                  <a:extLst>
                    <a:ext uri="{9D8B030D-6E8A-4147-A177-3AD203B41FA5}">
                      <a16:colId xmlns:a16="http://schemas.microsoft.com/office/drawing/2014/main" val="3529968888"/>
                    </a:ext>
                  </a:extLst>
                </a:gridCol>
                <a:gridCol w="411480">
                  <a:extLst>
                    <a:ext uri="{9D8B030D-6E8A-4147-A177-3AD203B41FA5}">
                      <a16:colId xmlns:a16="http://schemas.microsoft.com/office/drawing/2014/main" val="2695737866"/>
                    </a:ext>
                  </a:extLst>
                </a:gridCol>
                <a:gridCol w="411480">
                  <a:extLst>
                    <a:ext uri="{9D8B030D-6E8A-4147-A177-3AD203B41FA5}">
                      <a16:colId xmlns:a16="http://schemas.microsoft.com/office/drawing/2014/main" val="3664132017"/>
                    </a:ext>
                  </a:extLst>
                </a:gridCol>
                <a:gridCol w="411480">
                  <a:extLst>
                    <a:ext uri="{9D8B030D-6E8A-4147-A177-3AD203B41FA5}">
                      <a16:colId xmlns:a16="http://schemas.microsoft.com/office/drawing/2014/main" val="954856866"/>
                    </a:ext>
                  </a:extLst>
                </a:gridCol>
                <a:gridCol w="411480">
                  <a:extLst>
                    <a:ext uri="{9D8B030D-6E8A-4147-A177-3AD203B41FA5}">
                      <a16:colId xmlns:a16="http://schemas.microsoft.com/office/drawing/2014/main" val="3435833533"/>
                    </a:ext>
                  </a:extLst>
                </a:gridCol>
                <a:gridCol w="411480">
                  <a:extLst>
                    <a:ext uri="{9D8B030D-6E8A-4147-A177-3AD203B41FA5}">
                      <a16:colId xmlns:a16="http://schemas.microsoft.com/office/drawing/2014/main" val="707619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555215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- 2026-07-20 12:59:39</a:t>
                      </a:r>
                      <a:r>
                        <a:rPr kumimoji="0" lang="en-US" sz="1000" b="0" i="0" u="none" strike="noStrike" kern="1200" cap="none" spc="0" normalizeH="0" baseline="0" noProof="0">
                          <a:ln>
                            <a:noFill/>
                          </a:ln>
                          <a:solidFill>
                            <a:prstClr val="black"/>
                          </a:solidFill>
                          <a:effectLst/>
                          <a:uLnTx/>
                          <a:uFillTx/>
                          <a:latin typeface="Calibri"/>
                          <a:ea typeface="+mn-ea"/>
                          <a:cs typeface="+mn-cs"/>
                        </a:rPr>
                        <a:t>
 🚨 There's still time to vote! PHLY has been nominated for Yello and WayUp 's Top 100 Internship Programs List, recognizing employers that go above and beyond for their interns.
Help us earn a spot on the list by casting your vote today ➡ bit.ly/4y5qHYy 🗳️
✅ Vote once a day through July 24 
#PHLYInternLife #TEAMPHLY #internshipexperience #internship #insurancecareer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294821485"/>
                  </a:ext>
                </a:extLst>
              </a:tr>
            </a:tbl>
          </a:graphicData>
        </a:graphic>
      </p:graphicFrame>
      <p:sp>
        <p:nvSpPr>
          <p:cNvPr id="4" name="Text Placeholder 3">
            <a:extLst>
              <a:ext uri="{FF2B5EF4-FFF2-40B4-BE49-F238E27FC236}">
                <a16:creationId xmlns:a16="http://schemas.microsoft.com/office/drawing/2014/main" id="{F8CBD3D8-402E-41A5-A445-D9D973DA9BA0}"/>
              </a:ext>
            </a:extLst>
          </p:cNvPr>
          <p:cNvSpPr>
            <a:spLocks noGrp="1"/>
          </p:cNvSpPr>
          <p:nvPr>
            <p:ph type="body" sz="quarter" idx="14"/>
          </p:nvPr>
        </p:nvSpPr>
        <p:spPr/>
        <p:txBody>
          <a:bodyPr/>
          <a:lstStyle/>
          <a:p>
            <a:r>
              <a:rPr lang="en-US"/>
              <a:t>07/01/2026 - 07/31/2026</a:t>
            </a:r>
          </a:p>
        </p:txBody>
      </p:sp>
    </p:spTree>
    <p:extLst>
      <p:ext uri="{BB962C8B-B14F-4D97-AF65-F5344CB8AC3E}">
        <p14:creationId xmlns:p14="http://schemas.microsoft.com/office/powerpoint/2010/main" val="3074905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58878-3C5B-492A-AA8F-F1DED31E18C2}"/>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7DDB4CA3-34B5-45C0-883F-73D80FDC27AB}"/>
              </a:ext>
            </a:extLst>
          </p:cNvPr>
          <p:cNvGraphicFramePr>
            <a:graphicFrameLocks noGrp="1"/>
          </p:cNvGraphicFramePr>
          <p:nvPr>
            <p:ph type="tbl" sz="quarter" idx="13"/>
            <p:extLst>
              <p:ext uri="{D42A27DB-BD31-4B8C-83A1-F6EECF244321}">
                <p14:modId xmlns:p14="http://schemas.microsoft.com/office/powerpoint/2010/main" val="879661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40266029"/>
                    </a:ext>
                  </a:extLst>
                </a:gridCol>
                <a:gridCol w="411480">
                  <a:extLst>
                    <a:ext uri="{9D8B030D-6E8A-4147-A177-3AD203B41FA5}">
                      <a16:colId xmlns:a16="http://schemas.microsoft.com/office/drawing/2014/main" val="664112312"/>
                    </a:ext>
                  </a:extLst>
                </a:gridCol>
                <a:gridCol w="411480">
                  <a:extLst>
                    <a:ext uri="{9D8B030D-6E8A-4147-A177-3AD203B41FA5}">
                      <a16:colId xmlns:a16="http://schemas.microsoft.com/office/drawing/2014/main" val="2684355099"/>
                    </a:ext>
                  </a:extLst>
                </a:gridCol>
                <a:gridCol w="411480">
                  <a:extLst>
                    <a:ext uri="{9D8B030D-6E8A-4147-A177-3AD203B41FA5}">
                      <a16:colId xmlns:a16="http://schemas.microsoft.com/office/drawing/2014/main" val="3973955050"/>
                    </a:ext>
                  </a:extLst>
                </a:gridCol>
                <a:gridCol w="411480">
                  <a:extLst>
                    <a:ext uri="{9D8B030D-6E8A-4147-A177-3AD203B41FA5}">
                      <a16:colId xmlns:a16="http://schemas.microsoft.com/office/drawing/2014/main" val="1335329865"/>
                    </a:ext>
                  </a:extLst>
                </a:gridCol>
                <a:gridCol w="411480">
                  <a:extLst>
                    <a:ext uri="{9D8B030D-6E8A-4147-A177-3AD203B41FA5}">
                      <a16:colId xmlns:a16="http://schemas.microsoft.com/office/drawing/2014/main" val="828209409"/>
                    </a:ext>
                  </a:extLst>
                </a:gridCol>
                <a:gridCol w="411480">
                  <a:extLst>
                    <a:ext uri="{9D8B030D-6E8A-4147-A177-3AD203B41FA5}">
                      <a16:colId xmlns:a16="http://schemas.microsoft.com/office/drawing/2014/main" val="1637453407"/>
                    </a:ext>
                  </a:extLst>
                </a:gridCol>
                <a:gridCol w="411480">
                  <a:extLst>
                    <a:ext uri="{9D8B030D-6E8A-4147-A177-3AD203B41FA5}">
                      <a16:colId xmlns:a16="http://schemas.microsoft.com/office/drawing/2014/main" val="3172880519"/>
                    </a:ext>
                  </a:extLst>
                </a:gridCol>
                <a:gridCol w="411480">
                  <a:extLst>
                    <a:ext uri="{9D8B030D-6E8A-4147-A177-3AD203B41FA5}">
                      <a16:colId xmlns:a16="http://schemas.microsoft.com/office/drawing/2014/main" val="2251263927"/>
                    </a:ext>
                  </a:extLst>
                </a:gridCol>
                <a:gridCol w="411480">
                  <a:extLst>
                    <a:ext uri="{9D8B030D-6E8A-4147-A177-3AD203B41FA5}">
                      <a16:colId xmlns:a16="http://schemas.microsoft.com/office/drawing/2014/main" val="3211552669"/>
                    </a:ext>
                  </a:extLst>
                </a:gridCol>
                <a:gridCol w="411480">
                  <a:extLst>
                    <a:ext uri="{9D8B030D-6E8A-4147-A177-3AD203B41FA5}">
                      <a16:colId xmlns:a16="http://schemas.microsoft.com/office/drawing/2014/main" val="2269641871"/>
                    </a:ext>
                  </a:extLst>
                </a:gridCol>
                <a:gridCol w="411480">
                  <a:extLst>
                    <a:ext uri="{9D8B030D-6E8A-4147-A177-3AD203B41FA5}">
                      <a16:colId xmlns:a16="http://schemas.microsoft.com/office/drawing/2014/main" val="3790114738"/>
                    </a:ext>
                  </a:extLst>
                </a:gridCol>
                <a:gridCol w="411480">
                  <a:extLst>
                    <a:ext uri="{9D8B030D-6E8A-4147-A177-3AD203B41FA5}">
                      <a16:colId xmlns:a16="http://schemas.microsoft.com/office/drawing/2014/main" val="1044252857"/>
                    </a:ext>
                  </a:extLst>
                </a:gridCol>
                <a:gridCol w="411480">
                  <a:extLst>
                    <a:ext uri="{9D8B030D-6E8A-4147-A177-3AD203B41FA5}">
                      <a16:colId xmlns:a16="http://schemas.microsoft.com/office/drawing/2014/main" val="1425912488"/>
                    </a:ext>
                  </a:extLst>
                </a:gridCol>
                <a:gridCol w="411480">
                  <a:extLst>
                    <a:ext uri="{9D8B030D-6E8A-4147-A177-3AD203B41FA5}">
                      <a16:colId xmlns:a16="http://schemas.microsoft.com/office/drawing/2014/main" val="1758774565"/>
                    </a:ext>
                  </a:extLst>
                </a:gridCol>
                <a:gridCol w="411480">
                  <a:extLst>
                    <a:ext uri="{9D8B030D-6E8A-4147-A177-3AD203B41FA5}">
                      <a16:colId xmlns:a16="http://schemas.microsoft.com/office/drawing/2014/main" val="831523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51601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- 2026-07-16 13:47:55</a:t>
                      </a:r>
                      <a:r>
                        <a:rPr kumimoji="0" lang="en-US" sz="1000" b="0" i="0" u="none" strike="noStrike" kern="1200" cap="none" spc="0" normalizeH="0" baseline="0" noProof="0">
                          <a:ln>
                            <a:noFill/>
                          </a:ln>
                          <a:solidFill>
                            <a:prstClr val="black"/>
                          </a:solidFill>
                          <a:effectLst/>
                          <a:uLnTx/>
                          <a:uFillTx/>
                          <a:latin typeface="Calibri"/>
                          <a:ea typeface="+mn-ea"/>
                          <a:cs typeface="+mn-cs"/>
                        </a:rPr>
                        <a:t>
 What happens after the #internship ends? Our Summer Associates recently heard firsthand from PHLY interns who now work in full-time roles across the organization. 
During a panel discussion, employees shared insights on navigating the move from college life to professional life, building a career in #insurance, and making the most of an internship experience.
Here's a snapshot 📸 of #TEAMPHLY getting ready to join the virtual panel. 👀 Visit bit.ly/PHLYInternshipsFB to learn more! #PHLYInternLife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837668513"/>
                  </a:ext>
                </a:extLst>
              </a:tr>
            </a:tbl>
          </a:graphicData>
        </a:graphic>
      </p:graphicFrame>
      <p:sp>
        <p:nvSpPr>
          <p:cNvPr id="4" name="Text Placeholder 3">
            <a:extLst>
              <a:ext uri="{FF2B5EF4-FFF2-40B4-BE49-F238E27FC236}">
                <a16:creationId xmlns:a16="http://schemas.microsoft.com/office/drawing/2014/main" id="{603882D3-1A89-41D5-987A-19CF8B0D02F6}"/>
              </a:ext>
            </a:extLst>
          </p:cNvPr>
          <p:cNvSpPr>
            <a:spLocks noGrp="1"/>
          </p:cNvSpPr>
          <p:nvPr>
            <p:ph type="body" sz="quarter" idx="14"/>
          </p:nvPr>
        </p:nvSpPr>
        <p:spPr/>
        <p:txBody>
          <a:bodyPr/>
          <a:lstStyle/>
          <a:p>
            <a:r>
              <a:rPr lang="en-US"/>
              <a:t>07/01/2026 - 07/31/2026</a:t>
            </a:r>
          </a:p>
        </p:txBody>
      </p:sp>
    </p:spTree>
    <p:extLst>
      <p:ext uri="{BB962C8B-B14F-4D97-AF65-F5344CB8AC3E}">
        <p14:creationId xmlns:p14="http://schemas.microsoft.com/office/powerpoint/2010/main" val="1309971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D588A-2A9D-4D03-A1AB-9A665D62A196}"/>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307E78A6-C962-44A3-9A99-6838994AA20D}"/>
              </a:ext>
            </a:extLst>
          </p:cNvPr>
          <p:cNvGraphicFramePr>
            <a:graphicFrameLocks noGrp="1"/>
          </p:cNvGraphicFramePr>
          <p:nvPr>
            <p:ph type="tbl" sz="quarter" idx="13"/>
            <p:extLst>
              <p:ext uri="{D42A27DB-BD31-4B8C-83A1-F6EECF244321}">
                <p14:modId xmlns:p14="http://schemas.microsoft.com/office/powerpoint/2010/main" val="3463963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610210620"/>
                    </a:ext>
                  </a:extLst>
                </a:gridCol>
                <a:gridCol w="411480">
                  <a:extLst>
                    <a:ext uri="{9D8B030D-6E8A-4147-A177-3AD203B41FA5}">
                      <a16:colId xmlns:a16="http://schemas.microsoft.com/office/drawing/2014/main" val="3713115318"/>
                    </a:ext>
                  </a:extLst>
                </a:gridCol>
                <a:gridCol w="411480">
                  <a:extLst>
                    <a:ext uri="{9D8B030D-6E8A-4147-A177-3AD203B41FA5}">
                      <a16:colId xmlns:a16="http://schemas.microsoft.com/office/drawing/2014/main" val="2459318638"/>
                    </a:ext>
                  </a:extLst>
                </a:gridCol>
                <a:gridCol w="411480">
                  <a:extLst>
                    <a:ext uri="{9D8B030D-6E8A-4147-A177-3AD203B41FA5}">
                      <a16:colId xmlns:a16="http://schemas.microsoft.com/office/drawing/2014/main" val="3400238398"/>
                    </a:ext>
                  </a:extLst>
                </a:gridCol>
                <a:gridCol w="411480">
                  <a:extLst>
                    <a:ext uri="{9D8B030D-6E8A-4147-A177-3AD203B41FA5}">
                      <a16:colId xmlns:a16="http://schemas.microsoft.com/office/drawing/2014/main" val="1148018076"/>
                    </a:ext>
                  </a:extLst>
                </a:gridCol>
                <a:gridCol w="411480">
                  <a:extLst>
                    <a:ext uri="{9D8B030D-6E8A-4147-A177-3AD203B41FA5}">
                      <a16:colId xmlns:a16="http://schemas.microsoft.com/office/drawing/2014/main" val="4102778240"/>
                    </a:ext>
                  </a:extLst>
                </a:gridCol>
                <a:gridCol w="411480">
                  <a:extLst>
                    <a:ext uri="{9D8B030D-6E8A-4147-A177-3AD203B41FA5}">
                      <a16:colId xmlns:a16="http://schemas.microsoft.com/office/drawing/2014/main" val="187202477"/>
                    </a:ext>
                  </a:extLst>
                </a:gridCol>
                <a:gridCol w="411480">
                  <a:extLst>
                    <a:ext uri="{9D8B030D-6E8A-4147-A177-3AD203B41FA5}">
                      <a16:colId xmlns:a16="http://schemas.microsoft.com/office/drawing/2014/main" val="1521594287"/>
                    </a:ext>
                  </a:extLst>
                </a:gridCol>
                <a:gridCol w="411480">
                  <a:extLst>
                    <a:ext uri="{9D8B030D-6E8A-4147-A177-3AD203B41FA5}">
                      <a16:colId xmlns:a16="http://schemas.microsoft.com/office/drawing/2014/main" val="574460038"/>
                    </a:ext>
                  </a:extLst>
                </a:gridCol>
                <a:gridCol w="411480">
                  <a:extLst>
                    <a:ext uri="{9D8B030D-6E8A-4147-A177-3AD203B41FA5}">
                      <a16:colId xmlns:a16="http://schemas.microsoft.com/office/drawing/2014/main" val="2635051165"/>
                    </a:ext>
                  </a:extLst>
                </a:gridCol>
                <a:gridCol w="411480">
                  <a:extLst>
                    <a:ext uri="{9D8B030D-6E8A-4147-A177-3AD203B41FA5}">
                      <a16:colId xmlns:a16="http://schemas.microsoft.com/office/drawing/2014/main" val="4070238986"/>
                    </a:ext>
                  </a:extLst>
                </a:gridCol>
                <a:gridCol w="411480">
                  <a:extLst>
                    <a:ext uri="{9D8B030D-6E8A-4147-A177-3AD203B41FA5}">
                      <a16:colId xmlns:a16="http://schemas.microsoft.com/office/drawing/2014/main" val="464243543"/>
                    </a:ext>
                  </a:extLst>
                </a:gridCol>
                <a:gridCol w="411480">
                  <a:extLst>
                    <a:ext uri="{9D8B030D-6E8A-4147-A177-3AD203B41FA5}">
                      <a16:colId xmlns:a16="http://schemas.microsoft.com/office/drawing/2014/main" val="677714611"/>
                    </a:ext>
                  </a:extLst>
                </a:gridCol>
                <a:gridCol w="411480">
                  <a:extLst>
                    <a:ext uri="{9D8B030D-6E8A-4147-A177-3AD203B41FA5}">
                      <a16:colId xmlns:a16="http://schemas.microsoft.com/office/drawing/2014/main" val="617069915"/>
                    </a:ext>
                  </a:extLst>
                </a:gridCol>
                <a:gridCol w="411480">
                  <a:extLst>
                    <a:ext uri="{9D8B030D-6E8A-4147-A177-3AD203B41FA5}">
                      <a16:colId xmlns:a16="http://schemas.microsoft.com/office/drawing/2014/main" val="1789053363"/>
                    </a:ext>
                  </a:extLst>
                </a:gridCol>
                <a:gridCol w="411480">
                  <a:extLst>
                    <a:ext uri="{9D8B030D-6E8A-4147-A177-3AD203B41FA5}">
                      <a16:colId xmlns:a16="http://schemas.microsoft.com/office/drawing/2014/main" val="3294058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05300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- 2026-07-06 10:35:23</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be nominated for Yello and WayUp’s Top 100 Internship Programs List! 🎉 The list highlights employers nationwide who go the extra mile for their interns. 
Help us secure a spot by voting here: bit.ly/4y5qHYy 🗳️ Vote once a day through July 24th. #PHLYInternLife #TEAMPHLY #internship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298549018"/>
                  </a:ext>
                </a:extLst>
              </a:tr>
            </a:tbl>
          </a:graphicData>
        </a:graphic>
      </p:graphicFrame>
      <p:sp>
        <p:nvSpPr>
          <p:cNvPr id="4" name="Text Placeholder 3">
            <a:extLst>
              <a:ext uri="{FF2B5EF4-FFF2-40B4-BE49-F238E27FC236}">
                <a16:creationId xmlns:a16="http://schemas.microsoft.com/office/drawing/2014/main" id="{581A904F-5843-403D-B393-BE6558E35A20}"/>
              </a:ext>
            </a:extLst>
          </p:cNvPr>
          <p:cNvSpPr>
            <a:spLocks noGrp="1"/>
          </p:cNvSpPr>
          <p:nvPr>
            <p:ph type="body" sz="quarter" idx="14"/>
          </p:nvPr>
        </p:nvSpPr>
        <p:spPr/>
        <p:txBody>
          <a:bodyPr/>
          <a:lstStyle/>
          <a:p>
            <a:r>
              <a:rPr lang="en-US"/>
              <a:t>07/01/2026 - 07/31/2026</a:t>
            </a:r>
          </a:p>
        </p:txBody>
      </p:sp>
    </p:spTree>
    <p:extLst>
      <p:ext uri="{BB962C8B-B14F-4D97-AF65-F5344CB8AC3E}">
        <p14:creationId xmlns:p14="http://schemas.microsoft.com/office/powerpoint/2010/main" val="11991348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42AE1-B0AC-4551-A191-4577B57BE9A7}"/>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436E7FE7-4C70-4FDF-B15E-F654EE12F8EE}"/>
              </a:ext>
            </a:extLst>
          </p:cNvPr>
          <p:cNvGraphicFramePr>
            <a:graphicFrameLocks noGrp="1"/>
          </p:cNvGraphicFramePr>
          <p:nvPr>
            <p:ph type="chart" sz="quarter" idx="13"/>
            <p:extLst>
              <p:ext uri="{D42A27DB-BD31-4B8C-83A1-F6EECF244321}">
                <p14:modId xmlns:p14="http://schemas.microsoft.com/office/powerpoint/2010/main" val="2788373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C9BB5C-2D73-4DDA-8015-785462F2D406}"/>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AC1E685-0D46-4E0F-8A07-BCA1114753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6597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19869-773C-47CF-A3D3-07F23DCCF6D7}"/>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EB9A2392-8D38-4187-ADF4-0467C06E8D29}"/>
              </a:ext>
            </a:extLst>
          </p:cNvPr>
          <p:cNvGraphicFramePr>
            <a:graphicFrameLocks noGrp="1"/>
          </p:cNvGraphicFramePr>
          <p:nvPr>
            <p:ph type="chart" sz="quarter" idx="13"/>
            <p:extLst>
              <p:ext uri="{D42A27DB-BD31-4B8C-83A1-F6EECF244321}">
                <p14:modId xmlns:p14="http://schemas.microsoft.com/office/powerpoint/2010/main" val="23226939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69F7C8-44BC-439B-948D-89EC932FDA1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2EA04D25-53EF-4405-8B2F-8521A92D4C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7201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5FF35-9DB0-486E-9F70-8170DF5195F3}"/>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6E13747D-6CA7-41EB-80C1-18C56F0EB6C4}"/>
              </a:ext>
            </a:extLst>
          </p:cNvPr>
          <p:cNvGraphicFramePr>
            <a:graphicFrameLocks noGrp="1"/>
          </p:cNvGraphicFramePr>
          <p:nvPr>
            <p:ph type="chart" sz="quarter" idx="13"/>
            <p:extLst>
              <p:ext uri="{D42A27DB-BD31-4B8C-83A1-F6EECF244321}">
                <p14:modId xmlns:p14="http://schemas.microsoft.com/office/powerpoint/2010/main" val="21129840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A7870A-438E-4FEC-B6DB-D8989211FB7F}"/>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F938B52-FA71-46BE-9033-F10744D3BC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46459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A45E2-A00A-4DD5-8C99-24BA4658C8FD}"/>
              </a:ext>
            </a:extLst>
          </p:cNvPr>
          <p:cNvSpPr>
            <a:spLocks noGrp="1"/>
          </p:cNvSpPr>
          <p:nvPr>
            <p:ph type="title"/>
          </p:nvPr>
        </p:nvSpPr>
        <p:spPr/>
        <p:txBody>
          <a:bodyPr/>
          <a:lstStyle/>
          <a:p>
            <a:r>
              <a:rPr lang="en-US"/>
              <a:t>Twitter Own and Retweeted Tweets Table | Philadelphia Insurance</a:t>
            </a:r>
          </a:p>
        </p:txBody>
      </p:sp>
      <p:graphicFrame>
        <p:nvGraphicFramePr>
          <p:cNvPr id="5" name="Table Placeholder 4">
            <a:extLst>
              <a:ext uri="{FF2B5EF4-FFF2-40B4-BE49-F238E27FC236}">
                <a16:creationId xmlns:a16="http://schemas.microsoft.com/office/drawing/2014/main" id="{81BB063C-9A6A-4FDA-9D05-BE73DC981489}"/>
              </a:ext>
            </a:extLst>
          </p:cNvPr>
          <p:cNvGraphicFramePr>
            <a:graphicFrameLocks noGrp="1"/>
          </p:cNvGraphicFramePr>
          <p:nvPr>
            <p:ph type="tbl" sz="quarter" idx="13"/>
            <p:extLst>
              <p:ext uri="{D42A27DB-BD31-4B8C-83A1-F6EECF244321}">
                <p14:modId xmlns:p14="http://schemas.microsoft.com/office/powerpoint/2010/main" val="3877252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47397126"/>
                    </a:ext>
                  </a:extLst>
                </a:gridCol>
                <a:gridCol w="1152144">
                  <a:extLst>
                    <a:ext uri="{9D8B030D-6E8A-4147-A177-3AD203B41FA5}">
                      <a16:colId xmlns:a16="http://schemas.microsoft.com/office/drawing/2014/main" val="2329501104"/>
                    </a:ext>
                  </a:extLst>
                </a:gridCol>
                <a:gridCol w="1152144">
                  <a:extLst>
                    <a:ext uri="{9D8B030D-6E8A-4147-A177-3AD203B41FA5}">
                      <a16:colId xmlns:a16="http://schemas.microsoft.com/office/drawing/2014/main" val="2304543873"/>
                    </a:ext>
                  </a:extLst>
                </a:gridCol>
                <a:gridCol w="1152144">
                  <a:extLst>
                    <a:ext uri="{9D8B030D-6E8A-4147-A177-3AD203B41FA5}">
                      <a16:colId xmlns:a16="http://schemas.microsoft.com/office/drawing/2014/main" val="86030768"/>
                    </a:ext>
                  </a:extLst>
                </a:gridCol>
                <a:gridCol w="1152144">
                  <a:extLst>
                    <a:ext uri="{9D8B030D-6E8A-4147-A177-3AD203B41FA5}">
                      <a16:colId xmlns:a16="http://schemas.microsoft.com/office/drawing/2014/main" val="2042981632"/>
                    </a:ext>
                  </a:extLst>
                </a:gridCol>
                <a:gridCol w="1152144">
                  <a:extLst>
                    <a:ext uri="{9D8B030D-6E8A-4147-A177-3AD203B41FA5}">
                      <a16:colId xmlns:a16="http://schemas.microsoft.com/office/drawing/2014/main" val="1339793169"/>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47990934"/>
                  </a:ext>
                </a:extLst>
              </a:tr>
              <a:tr h="370840">
                <a:tc>
                  <a:txBody>
                    <a:bodyPr/>
                    <a:lstStyle/>
                    <a:p>
                      <a:r>
                        <a:rPr lang="en-US" sz="1000" b="1"/>
                        <a:t>@PHLYINS - 2026-07-06 10:42:46</a:t>
                      </a:r>
                      <a:r>
                        <a:rPr lang="en-US" sz="1000"/>
                        <a:t>
 We’re excited to be nominated for @Yello and @wayup's Top 100 #Internship Programs List! 🎉 The list highlights employers nationwide who go the extra mile for their interns. 
Help us secure a spot by voting here: https://t.co/9Qpkx7DrGn 🗳️ Vote once a day through July 24th. https://t.co/jJtOMZ7a5q</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0.0256 %</a:t>
                      </a:r>
                    </a:p>
                  </a:txBody>
                  <a:tcPr/>
                </a:tc>
                <a:extLst>
                  <a:ext uri="{0D108BD9-81ED-4DB2-BD59-A6C34878D82A}">
                    <a16:rowId xmlns:a16="http://schemas.microsoft.com/office/drawing/2014/main" val="2039962415"/>
                  </a:ext>
                </a:extLst>
              </a:tr>
              <a:tr h="370840">
                <a:tc>
                  <a:txBody>
                    <a:bodyPr/>
                    <a:lstStyle/>
                    <a:p>
                      <a:r>
                        <a:rPr lang="en-US" sz="1000" b="1"/>
                        <a:t>@PHLYINS - 2026-07-02 09:03:00</a:t>
                      </a:r>
                      <a:r>
                        <a:rPr lang="en-US" sz="1000"/>
                        <a:t>
 Our offices are closing at 12:00 p.m. today and will be closed on Friday, July 3rd in observance of #IndependenceDay. We hope you have a safe and wonderful holiday! https://t.co/DlZP15zuTC</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3293193015"/>
                  </a:ext>
                </a:extLst>
              </a:tr>
              <a:tr h="370840">
                <a:tc>
                  <a:txBody>
                    <a:bodyPr/>
                    <a:lstStyle/>
                    <a:p>
                      <a:r>
                        <a:rPr lang="en-US" sz="1000" b="1"/>
                        <a:t>@PHLYINS - 2026-07-08 09:20:00</a:t>
                      </a:r>
                      <a:r>
                        <a:rPr lang="en-US" sz="1000"/>
                        <a:t>
 RT @Phillies: For the 403 runs scored so far this season, @PHLYINS has donated ,300 to @PhilsCharities! 
🔗: https://t.co/FTYNAz4LyB https://t.co/ayJo2OPChH</a:t>
                      </a:r>
                    </a:p>
                  </a:txBody>
                  <a:tcPr/>
                </a:tc>
                <a:tc>
                  <a:txBody>
                    <a:bodyPr/>
                    <a:lstStyle/>
                    <a:p>
                      <a:r>
                        <a:rPr lang="en-US" sz="1000"/>
                        <a:t>28</a:t>
                      </a:r>
                    </a:p>
                  </a:txBody>
                  <a:tcPr/>
                </a:tc>
                <a:tc>
                  <a:txBody>
                    <a:bodyPr/>
                    <a:lstStyle/>
                    <a:p>
                      <a:r>
                        <a:rPr lang="en-US" sz="1000"/>
                        <a:t>350</a:t>
                      </a:r>
                    </a:p>
                  </a:txBody>
                  <a:tcPr/>
                </a:tc>
                <a:tc>
                  <a:txBody>
                    <a:bodyPr/>
                    <a:lstStyle/>
                    <a:p>
                      <a:r>
                        <a:rPr lang="en-US" sz="1000"/>
                        <a:t>7</a:t>
                      </a:r>
                    </a:p>
                  </a:txBody>
                  <a:tcPr/>
                </a:tc>
                <a:tc>
                  <a:txBody>
                    <a:bodyPr/>
                    <a:lstStyle/>
                    <a:p>
                      <a:r>
                        <a:rPr lang="en-US" sz="1000"/>
                        <a:t>385</a:t>
                      </a:r>
                    </a:p>
                  </a:txBody>
                  <a:tcPr/>
                </a:tc>
                <a:tc>
                  <a:txBody>
                    <a:bodyPr/>
                    <a:lstStyle/>
                    <a:p>
                      <a:r>
                        <a:rPr lang="en-US" sz="1000"/>
                        <a:t>n/a</a:t>
                      </a:r>
                    </a:p>
                  </a:txBody>
                  <a:tcPr/>
                </a:tc>
                <a:extLst>
                  <a:ext uri="{0D108BD9-81ED-4DB2-BD59-A6C34878D82A}">
                    <a16:rowId xmlns:a16="http://schemas.microsoft.com/office/drawing/2014/main" val="2610275737"/>
                  </a:ext>
                </a:extLst>
              </a:tr>
            </a:tbl>
          </a:graphicData>
        </a:graphic>
      </p:graphicFrame>
      <p:sp>
        <p:nvSpPr>
          <p:cNvPr id="4" name="Text Placeholder 3">
            <a:extLst>
              <a:ext uri="{FF2B5EF4-FFF2-40B4-BE49-F238E27FC236}">
                <a16:creationId xmlns:a16="http://schemas.microsoft.com/office/drawing/2014/main" id="{54011B28-BFA4-4E12-B046-864A01260E45}"/>
              </a:ext>
            </a:extLst>
          </p:cNvPr>
          <p:cNvSpPr>
            <a:spLocks noGrp="1"/>
          </p:cNvSpPr>
          <p:nvPr>
            <p:ph type="body" sz="quarter" idx="14"/>
          </p:nvPr>
        </p:nvSpPr>
        <p:spPr/>
        <p:txBody>
          <a:bodyPr/>
          <a:lstStyle/>
          <a:p>
            <a:r>
              <a:rPr lang="en-US"/>
              <a:t>07/01/2026 - 07/31/2026</a:t>
            </a:r>
          </a:p>
        </p:txBody>
      </p:sp>
    </p:spTree>
    <p:extLst>
      <p:ext uri="{BB962C8B-B14F-4D97-AF65-F5344CB8AC3E}">
        <p14:creationId xmlns:p14="http://schemas.microsoft.com/office/powerpoint/2010/main" val="2574548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A748F-E7C3-47DA-AB6B-F22ABB8E7B26}"/>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6AC2D1F3-EED8-4D01-A109-14F71AD56AD8}"/>
              </a:ext>
            </a:extLst>
          </p:cNvPr>
          <p:cNvGraphicFramePr>
            <a:graphicFrameLocks noGrp="1"/>
          </p:cNvGraphicFramePr>
          <p:nvPr>
            <p:ph type="tbl" sz="quarter" idx="13"/>
            <p:extLst>
              <p:ext uri="{D42A27DB-BD31-4B8C-83A1-F6EECF244321}">
                <p14:modId xmlns:p14="http://schemas.microsoft.com/office/powerpoint/2010/main" val="2766506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125784643"/>
                    </a:ext>
                  </a:extLst>
                </a:gridCol>
                <a:gridCol w="576072">
                  <a:extLst>
                    <a:ext uri="{9D8B030D-6E8A-4147-A177-3AD203B41FA5}">
                      <a16:colId xmlns:a16="http://schemas.microsoft.com/office/drawing/2014/main" val="648218316"/>
                    </a:ext>
                  </a:extLst>
                </a:gridCol>
                <a:gridCol w="576072">
                  <a:extLst>
                    <a:ext uri="{9D8B030D-6E8A-4147-A177-3AD203B41FA5}">
                      <a16:colId xmlns:a16="http://schemas.microsoft.com/office/drawing/2014/main" val="1817609127"/>
                    </a:ext>
                  </a:extLst>
                </a:gridCol>
                <a:gridCol w="576072">
                  <a:extLst>
                    <a:ext uri="{9D8B030D-6E8A-4147-A177-3AD203B41FA5}">
                      <a16:colId xmlns:a16="http://schemas.microsoft.com/office/drawing/2014/main" val="3052745204"/>
                    </a:ext>
                  </a:extLst>
                </a:gridCol>
                <a:gridCol w="576072">
                  <a:extLst>
                    <a:ext uri="{9D8B030D-6E8A-4147-A177-3AD203B41FA5}">
                      <a16:colId xmlns:a16="http://schemas.microsoft.com/office/drawing/2014/main" val="3479278539"/>
                    </a:ext>
                  </a:extLst>
                </a:gridCol>
                <a:gridCol w="576072">
                  <a:extLst>
                    <a:ext uri="{9D8B030D-6E8A-4147-A177-3AD203B41FA5}">
                      <a16:colId xmlns:a16="http://schemas.microsoft.com/office/drawing/2014/main" val="2516902592"/>
                    </a:ext>
                  </a:extLst>
                </a:gridCol>
                <a:gridCol w="576072">
                  <a:extLst>
                    <a:ext uri="{9D8B030D-6E8A-4147-A177-3AD203B41FA5}">
                      <a16:colId xmlns:a16="http://schemas.microsoft.com/office/drawing/2014/main" val="1820997203"/>
                    </a:ext>
                  </a:extLst>
                </a:gridCol>
                <a:gridCol w="576072">
                  <a:extLst>
                    <a:ext uri="{9D8B030D-6E8A-4147-A177-3AD203B41FA5}">
                      <a16:colId xmlns:a16="http://schemas.microsoft.com/office/drawing/2014/main" val="4080877296"/>
                    </a:ext>
                  </a:extLst>
                </a:gridCol>
                <a:gridCol w="576072">
                  <a:extLst>
                    <a:ext uri="{9D8B030D-6E8A-4147-A177-3AD203B41FA5}">
                      <a16:colId xmlns:a16="http://schemas.microsoft.com/office/drawing/2014/main" val="1264743390"/>
                    </a:ext>
                  </a:extLst>
                </a:gridCol>
                <a:gridCol w="576072">
                  <a:extLst>
                    <a:ext uri="{9D8B030D-6E8A-4147-A177-3AD203B41FA5}">
                      <a16:colId xmlns:a16="http://schemas.microsoft.com/office/drawing/2014/main" val="3968226670"/>
                    </a:ext>
                  </a:extLst>
                </a:gridCol>
                <a:gridCol w="576072">
                  <a:extLst>
                    <a:ext uri="{9D8B030D-6E8A-4147-A177-3AD203B41FA5}">
                      <a16:colId xmlns:a16="http://schemas.microsoft.com/office/drawing/2014/main" val="3651519700"/>
                    </a:ext>
                  </a:extLst>
                </a:gridCol>
                <a:gridCol w="576072">
                  <a:extLst>
                    <a:ext uri="{9D8B030D-6E8A-4147-A177-3AD203B41FA5}">
                      <a16:colId xmlns:a16="http://schemas.microsoft.com/office/drawing/2014/main" val="2985035591"/>
                    </a:ext>
                  </a:extLst>
                </a:gridCol>
                <a:gridCol w="576072">
                  <a:extLst>
                    <a:ext uri="{9D8B030D-6E8A-4147-A177-3AD203B41FA5}">
                      <a16:colId xmlns:a16="http://schemas.microsoft.com/office/drawing/2014/main" val="37088379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738526481"/>
                  </a:ext>
                </a:extLst>
              </a:tr>
              <a:tr h="370840">
                <a:tc>
                  <a:txBody>
                    <a:bodyPr/>
                    <a:lstStyle/>
                    <a:p>
                      <a:r>
                        <a:rPr lang="en-US" sz="1000"/>
                        <a:t>58042</a:t>
                      </a:r>
                    </a:p>
                  </a:txBody>
                  <a:tcPr/>
                </a:tc>
                <a:tc>
                  <a:txBody>
                    <a:bodyPr/>
                    <a:lstStyle/>
                    <a:p>
                      <a:r>
                        <a:rPr lang="en-US" sz="1000"/>
                        <a:t>493</a:t>
                      </a:r>
                    </a:p>
                  </a:txBody>
                  <a:tcPr/>
                </a:tc>
                <a:tc>
                  <a:txBody>
                    <a:bodyPr/>
                    <a:lstStyle/>
                    <a:p>
                      <a:r>
                        <a:rPr lang="en-US" sz="1000"/>
                        <a:t>22</a:t>
                      </a:r>
                    </a:p>
                  </a:txBody>
                  <a:tcPr/>
                </a:tc>
                <a:tc>
                  <a:txBody>
                    <a:bodyPr/>
                    <a:lstStyle/>
                    <a:p>
                      <a:r>
                        <a:rPr lang="en-US" sz="1000"/>
                        <a:t>1538</a:t>
                      </a:r>
                    </a:p>
                  </a:txBody>
                  <a:tcPr/>
                </a:tc>
                <a:tc>
                  <a:txBody>
                    <a:bodyPr/>
                    <a:lstStyle/>
                    <a:p>
                      <a:r>
                        <a:rPr lang="en-US" sz="1000"/>
                        <a:t>69.909090909091</a:t>
                      </a:r>
                    </a:p>
                  </a:txBody>
                  <a:tcPr/>
                </a:tc>
                <a:tc>
                  <a:txBody>
                    <a:bodyPr/>
                    <a:lstStyle/>
                    <a:p>
                      <a:r>
                        <a:rPr lang="en-US" sz="1000"/>
                        <a:t>33</a:t>
                      </a:r>
                    </a:p>
                  </a:txBody>
                  <a:tcPr/>
                </a:tc>
                <a:tc>
                  <a:txBody>
                    <a:bodyPr/>
                    <a:lstStyle/>
                    <a:p>
                      <a:r>
                        <a:rPr lang="en-US" sz="1000"/>
                        <a:t>103</a:t>
                      </a:r>
                    </a:p>
                  </a:txBody>
                  <a:tcPr/>
                </a:tc>
                <a:tc>
                  <a:txBody>
                    <a:bodyPr/>
                    <a:lstStyle/>
                    <a:p>
                      <a:r>
                        <a:rPr lang="en-US" sz="1000"/>
                        <a:t>4.6818181818182</a:t>
                      </a:r>
                    </a:p>
                  </a:txBody>
                  <a:tcPr/>
                </a:tc>
                <a:tc>
                  <a:txBody>
                    <a:bodyPr/>
                    <a:lstStyle/>
                    <a:p>
                      <a:r>
                        <a:rPr lang="en-US" sz="1000"/>
                        <a:t>9813</a:t>
                      </a:r>
                    </a:p>
                  </a:txBody>
                  <a:tcPr/>
                </a:tc>
                <a:tc>
                  <a:txBody>
                    <a:bodyPr/>
                    <a:lstStyle/>
                    <a:p>
                      <a:r>
                        <a:rPr lang="en-US" sz="1000"/>
                        <a:t>446.04545454545</a:t>
                      </a:r>
                    </a:p>
                  </a:txBody>
                  <a:tcPr/>
                </a:tc>
                <a:tc>
                  <a:txBody>
                    <a:bodyPr/>
                    <a:lstStyle/>
                    <a:p>
                      <a:r>
                        <a:rPr lang="en-US" sz="1000"/>
                        <a:t>58963</a:t>
                      </a:r>
                    </a:p>
                  </a:txBody>
                  <a:tcPr/>
                </a:tc>
                <a:tc>
                  <a:txBody>
                    <a:bodyPr/>
                    <a:lstStyle/>
                    <a:p>
                      <a:r>
                        <a:rPr lang="en-US" sz="1000"/>
                        <a:t>2680.1363636364</a:t>
                      </a:r>
                    </a:p>
                  </a:txBody>
                  <a:tcPr/>
                </a:tc>
                <a:tc>
                  <a:txBody>
                    <a:bodyPr/>
                    <a:lstStyle/>
                    <a:p>
                      <a:r>
                        <a:rPr lang="en-US" sz="1000"/>
                        <a:t>13.832714038399 %</a:t>
                      </a:r>
                    </a:p>
                  </a:txBody>
                  <a:tcPr/>
                </a:tc>
                <a:extLst>
                  <a:ext uri="{0D108BD9-81ED-4DB2-BD59-A6C34878D82A}">
                    <a16:rowId xmlns:a16="http://schemas.microsoft.com/office/drawing/2014/main" val="1925917930"/>
                  </a:ext>
                </a:extLst>
              </a:tr>
            </a:tbl>
          </a:graphicData>
        </a:graphic>
      </p:graphicFrame>
      <p:sp>
        <p:nvSpPr>
          <p:cNvPr id="4" name="Text Placeholder 3">
            <a:extLst>
              <a:ext uri="{FF2B5EF4-FFF2-40B4-BE49-F238E27FC236}">
                <a16:creationId xmlns:a16="http://schemas.microsoft.com/office/drawing/2014/main" id="{C0AA9DB0-0326-410A-9584-5A877DA8A60C}"/>
              </a:ext>
            </a:extLst>
          </p:cNvPr>
          <p:cNvSpPr>
            <a:spLocks noGrp="1"/>
          </p:cNvSpPr>
          <p:nvPr>
            <p:ph type="body" sz="quarter" idx="14"/>
          </p:nvPr>
        </p:nvSpPr>
        <p:spPr/>
        <p:txBody>
          <a:bodyPr/>
          <a:lstStyle/>
          <a:p>
            <a:r>
              <a:rPr lang="en-US"/>
              <a:t>07/01/2026 - 07/31/2026</a:t>
            </a:r>
          </a:p>
        </p:txBody>
      </p:sp>
    </p:spTree>
    <p:extLst>
      <p:ext uri="{BB962C8B-B14F-4D97-AF65-F5344CB8AC3E}">
        <p14:creationId xmlns:p14="http://schemas.microsoft.com/office/powerpoint/2010/main" val="23748574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DF0AC-49F2-4EE1-A297-BA7C6679B553}"/>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67EAEEF9-6181-4511-A21C-F1DC39DA1767}"/>
              </a:ext>
            </a:extLst>
          </p:cNvPr>
          <p:cNvGraphicFramePr>
            <a:graphicFrameLocks noGrp="1"/>
          </p:cNvGraphicFramePr>
          <p:nvPr>
            <p:ph type="chart" sz="quarter" idx="13"/>
            <p:extLst>
              <p:ext uri="{D42A27DB-BD31-4B8C-83A1-F6EECF244321}">
                <p14:modId xmlns:p14="http://schemas.microsoft.com/office/powerpoint/2010/main" val="3695776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0B93D1-864F-4602-816B-E8E3C2E9CCEE}"/>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CFE876F8-8876-4090-94B8-58CEB3C297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8248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D30CE-3E54-425B-A00C-7AC2CB642E9D}"/>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DD5658B2-EB03-441C-B2FD-145782E61764}"/>
              </a:ext>
            </a:extLst>
          </p:cNvPr>
          <p:cNvGraphicFramePr>
            <a:graphicFrameLocks noGrp="1"/>
          </p:cNvGraphicFramePr>
          <p:nvPr>
            <p:ph type="chart" sz="quarter" idx="13"/>
            <p:extLst>
              <p:ext uri="{D42A27DB-BD31-4B8C-83A1-F6EECF244321}">
                <p14:modId xmlns:p14="http://schemas.microsoft.com/office/powerpoint/2010/main" val="3822793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6B9667-10BD-4DFD-B458-CF4DAF63B05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F8A07FA0-FCD1-42AF-A172-01DB41EA61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60371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5EF4-AE61-401F-9304-7F3526EC2D18}"/>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50BA67F7-69BA-4364-B785-BFF3C735488C}"/>
              </a:ext>
            </a:extLst>
          </p:cNvPr>
          <p:cNvGraphicFramePr>
            <a:graphicFrameLocks noGrp="1"/>
          </p:cNvGraphicFramePr>
          <p:nvPr>
            <p:ph type="chart" sz="quarter" idx="13"/>
            <p:extLst>
              <p:ext uri="{D42A27DB-BD31-4B8C-83A1-F6EECF244321}">
                <p14:modId xmlns:p14="http://schemas.microsoft.com/office/powerpoint/2010/main" val="28432851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313C47-3437-4EEF-9BEF-A6178967E7FB}"/>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7B15833B-18BF-41EF-B04C-CB8BF0B61D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20119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20708-5945-498E-87FE-7BC6719AA96E}"/>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7E686C59-E226-45AE-8ACE-570F71A0C9BC}"/>
              </a:ext>
            </a:extLst>
          </p:cNvPr>
          <p:cNvGraphicFramePr>
            <a:graphicFrameLocks noGrp="1"/>
          </p:cNvGraphicFramePr>
          <p:nvPr>
            <p:ph type="chart" sz="quarter" idx="13"/>
            <p:extLst>
              <p:ext uri="{D42A27DB-BD31-4B8C-83A1-F6EECF244321}">
                <p14:modId xmlns:p14="http://schemas.microsoft.com/office/powerpoint/2010/main" val="15867005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9A8AB8-86CF-49E0-9E8E-E0BA730DDD2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CB4733D-B281-4E41-B541-D189ED48EA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1238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076D9-2C5D-4C97-9436-0B5E731A60B5}"/>
              </a:ext>
            </a:extLst>
          </p:cNvPr>
          <p:cNvSpPr>
            <a:spLocks noGrp="1"/>
          </p:cNvSpPr>
          <p:nvPr>
            <p:ph type="title"/>
          </p:nvPr>
        </p:nvSpPr>
        <p:spPr/>
        <p:txBody>
          <a:bodyPr/>
          <a:lstStyle/>
          <a:p>
            <a:r>
              <a:rPr lang="en-US"/>
              <a:t>LinkedIn Posts Table | Philadelphia Insurance</a:t>
            </a:r>
          </a:p>
        </p:txBody>
      </p:sp>
      <p:graphicFrame>
        <p:nvGraphicFramePr>
          <p:cNvPr id="5" name="Table Placeholder 4">
            <a:extLst>
              <a:ext uri="{FF2B5EF4-FFF2-40B4-BE49-F238E27FC236}">
                <a16:creationId xmlns:a16="http://schemas.microsoft.com/office/drawing/2014/main" id="{6FA2CC93-794D-4A78-A8A7-28E51398BBCB}"/>
              </a:ext>
            </a:extLst>
          </p:cNvPr>
          <p:cNvGraphicFramePr>
            <a:graphicFrameLocks noGrp="1"/>
          </p:cNvGraphicFramePr>
          <p:nvPr>
            <p:ph type="tbl" sz="quarter" idx="13"/>
            <p:extLst>
              <p:ext uri="{D42A27DB-BD31-4B8C-83A1-F6EECF244321}">
                <p14:modId xmlns:p14="http://schemas.microsoft.com/office/powerpoint/2010/main" val="3888696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607983439"/>
                    </a:ext>
                  </a:extLst>
                </a:gridCol>
                <a:gridCol w="905256">
                  <a:extLst>
                    <a:ext uri="{9D8B030D-6E8A-4147-A177-3AD203B41FA5}">
                      <a16:colId xmlns:a16="http://schemas.microsoft.com/office/drawing/2014/main" val="2863037240"/>
                    </a:ext>
                  </a:extLst>
                </a:gridCol>
                <a:gridCol w="576072">
                  <a:extLst>
                    <a:ext uri="{9D8B030D-6E8A-4147-A177-3AD203B41FA5}">
                      <a16:colId xmlns:a16="http://schemas.microsoft.com/office/drawing/2014/main" val="3121504413"/>
                    </a:ext>
                  </a:extLst>
                </a:gridCol>
                <a:gridCol w="576072">
                  <a:extLst>
                    <a:ext uri="{9D8B030D-6E8A-4147-A177-3AD203B41FA5}">
                      <a16:colId xmlns:a16="http://schemas.microsoft.com/office/drawing/2014/main" val="1692466942"/>
                    </a:ext>
                  </a:extLst>
                </a:gridCol>
                <a:gridCol w="576072">
                  <a:extLst>
                    <a:ext uri="{9D8B030D-6E8A-4147-A177-3AD203B41FA5}">
                      <a16:colId xmlns:a16="http://schemas.microsoft.com/office/drawing/2014/main" val="428582503"/>
                    </a:ext>
                  </a:extLst>
                </a:gridCol>
                <a:gridCol w="576072">
                  <a:extLst>
                    <a:ext uri="{9D8B030D-6E8A-4147-A177-3AD203B41FA5}">
                      <a16:colId xmlns:a16="http://schemas.microsoft.com/office/drawing/2014/main" val="1381696156"/>
                    </a:ext>
                  </a:extLst>
                </a:gridCol>
                <a:gridCol w="576072">
                  <a:extLst>
                    <a:ext uri="{9D8B030D-6E8A-4147-A177-3AD203B41FA5}">
                      <a16:colId xmlns:a16="http://schemas.microsoft.com/office/drawing/2014/main" val="4073521074"/>
                    </a:ext>
                  </a:extLst>
                </a:gridCol>
                <a:gridCol w="576072">
                  <a:extLst>
                    <a:ext uri="{9D8B030D-6E8A-4147-A177-3AD203B41FA5}">
                      <a16:colId xmlns:a16="http://schemas.microsoft.com/office/drawing/2014/main" val="566480580"/>
                    </a:ext>
                  </a:extLst>
                </a:gridCol>
                <a:gridCol w="576072">
                  <a:extLst>
                    <a:ext uri="{9D8B030D-6E8A-4147-A177-3AD203B41FA5}">
                      <a16:colId xmlns:a16="http://schemas.microsoft.com/office/drawing/2014/main" val="2722139604"/>
                    </a:ext>
                  </a:extLst>
                </a:gridCol>
                <a:gridCol w="576072">
                  <a:extLst>
                    <a:ext uri="{9D8B030D-6E8A-4147-A177-3AD203B41FA5}">
                      <a16:colId xmlns:a16="http://schemas.microsoft.com/office/drawing/2014/main" val="3327676613"/>
                    </a:ext>
                  </a:extLst>
                </a:gridCol>
                <a:gridCol w="576072">
                  <a:extLst>
                    <a:ext uri="{9D8B030D-6E8A-4147-A177-3AD203B41FA5}">
                      <a16:colId xmlns:a16="http://schemas.microsoft.com/office/drawing/2014/main" val="343389048"/>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3767743299"/>
                  </a:ext>
                </a:extLst>
              </a:tr>
              <a:tr h="370840">
                <a:tc>
                  <a:txBody>
                    <a:bodyPr/>
                    <a:lstStyle/>
                    <a:p>
                      <a:r>
                        <a:rPr lang="en-US" sz="1000"/>
                        <a:t>07/22/2026 12:52:35</a:t>
                      </a:r>
                    </a:p>
                  </a:txBody>
                  <a:tcPr/>
                </a:tc>
                <a:tc>
                  <a:txBody>
                    <a:bodyPr/>
                    <a:lstStyle/>
                    <a:p>
                      <a:r>
                        <a:rPr lang="en-US" sz="1000"/>
                        <a:t>07/22/2026 12:52:35</a:t>
                      </a:r>
                    </a:p>
                  </a:txBody>
                  <a:tcPr/>
                </a:tc>
                <a:tc>
                  <a:txBody>
                    <a:bodyPr/>
                    <a:lstStyle/>
                    <a:p>
                      <a:r>
                        <a:rPr lang="en-US" sz="1000"/>
                        <a:t>Gallery</a:t>
                      </a:r>
                    </a:p>
                  </a:txBody>
                  <a:tcPr/>
                </a:tc>
                <a:tc>
                  <a:txBody>
                    <a:bodyPr/>
                    <a:lstStyle/>
                    <a:p>
                      <a:r>
                        <a:rPr lang="en-US" sz="1000"/>
                        <a:t>150</a:t>
                      </a:r>
                    </a:p>
                  </a:txBody>
                  <a:tcPr/>
                </a:tc>
                <a:tc>
                  <a:txBody>
                    <a:bodyPr/>
                    <a:lstStyle/>
                    <a:p>
                      <a:r>
                        <a:rPr lang="en-US" sz="1000"/>
                        <a:t>1</a:t>
                      </a:r>
                    </a:p>
                  </a:txBody>
                  <a:tcPr/>
                </a:tc>
                <a:tc>
                  <a:txBody>
                    <a:bodyPr/>
                    <a:lstStyle/>
                    <a:p>
                      <a:r>
                        <a:rPr lang="en-US" sz="1000"/>
                        <a:t>6</a:t>
                      </a:r>
                    </a:p>
                  </a:txBody>
                  <a:tcPr/>
                </a:tc>
                <a:tc>
                  <a:txBody>
                    <a:bodyPr/>
                    <a:lstStyle/>
                    <a:p>
                      <a:r>
                        <a:rPr lang="en-US" sz="1000"/>
                        <a:t>4889</a:t>
                      </a:r>
                    </a:p>
                  </a:txBody>
                  <a:tcPr/>
                </a:tc>
                <a:tc>
                  <a:txBody>
                    <a:bodyPr/>
                    <a:lstStyle/>
                    <a:p>
                      <a:r>
                        <a:rPr lang="en-US" sz="1000"/>
                        <a:t>67.86 %</a:t>
                      </a:r>
                    </a:p>
                  </a:txBody>
                  <a:tcPr/>
                </a:tc>
                <a:tc>
                  <a:txBody>
                    <a:bodyPr/>
                    <a:lstStyle/>
                    <a:p>
                      <a:r>
                        <a:rPr lang="en-US" sz="1000"/>
                        <a:t>7436</a:t>
                      </a:r>
                    </a:p>
                  </a:txBody>
                  <a:tcPr/>
                </a:tc>
                <a:tc>
                  <a:txBody>
                    <a:bodyPr/>
                    <a:lstStyle/>
                    <a:p>
                      <a:r>
                        <a:rPr lang="en-US" sz="1000"/>
                        <a:t>4504</a:t>
                      </a:r>
                    </a:p>
                  </a:txBody>
                  <a:tcPr/>
                </a:tc>
                <a:tc>
                  <a:txBody>
                    <a:bodyPr/>
                    <a:lstStyle/>
                    <a:p>
                      <a:r>
                        <a:rPr lang="en-US" sz="1000"/>
                        <a:t>n/a</a:t>
                      </a:r>
                    </a:p>
                  </a:txBody>
                  <a:tcPr/>
                </a:tc>
                <a:extLst>
                  <a:ext uri="{0D108BD9-81ED-4DB2-BD59-A6C34878D82A}">
                    <a16:rowId xmlns:a16="http://schemas.microsoft.com/office/drawing/2014/main" val="1018520894"/>
                  </a:ext>
                </a:extLst>
              </a:tr>
              <a:tr h="370840">
                <a:tc>
                  <a:txBody>
                    <a:bodyPr/>
                    <a:lstStyle/>
                    <a:p>
                      <a:r>
                        <a:rPr lang="en-US" sz="1000"/>
                        <a:t>07/30/2026 13:14:10</a:t>
                      </a:r>
                    </a:p>
                  </a:txBody>
                  <a:tcPr/>
                </a:tc>
                <a:tc>
                  <a:txBody>
                    <a:bodyPr/>
                    <a:lstStyle/>
                    <a:p>
                      <a:r>
                        <a:rPr lang="en-US" sz="1000"/>
                        <a:t>07/30/2026 13:14:10</a:t>
                      </a:r>
                    </a:p>
                  </a:txBody>
                  <a:tcPr/>
                </a:tc>
                <a:tc>
                  <a:txBody>
                    <a:bodyPr/>
                    <a:lstStyle/>
                    <a:p>
                      <a:r>
                        <a:rPr lang="en-US" sz="1000"/>
                        <a:t>Image</a:t>
                      </a:r>
                    </a:p>
                  </a:txBody>
                  <a:tcPr/>
                </a:tc>
                <a:tc>
                  <a:txBody>
                    <a:bodyPr/>
                    <a:lstStyle/>
                    <a:p>
                      <a:r>
                        <a:rPr lang="en-US" sz="1000"/>
                        <a:t>130</a:t>
                      </a:r>
                    </a:p>
                  </a:txBody>
                  <a:tcPr/>
                </a:tc>
                <a:tc>
                  <a:txBody>
                    <a:bodyPr/>
                    <a:lstStyle/>
                    <a:p>
                      <a:r>
                        <a:rPr lang="en-US" sz="1000"/>
                        <a:t>5</a:t>
                      </a:r>
                    </a:p>
                  </a:txBody>
                  <a:tcPr/>
                </a:tc>
                <a:tc>
                  <a:txBody>
                    <a:bodyPr/>
                    <a:lstStyle/>
                    <a:p>
                      <a:r>
                        <a:rPr lang="en-US" sz="1000"/>
                        <a:t>12</a:t>
                      </a:r>
                    </a:p>
                  </a:txBody>
                  <a:tcPr/>
                </a:tc>
                <a:tc>
                  <a:txBody>
                    <a:bodyPr/>
                    <a:lstStyle/>
                    <a:p>
                      <a:r>
                        <a:rPr lang="en-US" sz="1000"/>
                        <a:t>288</a:t>
                      </a:r>
                    </a:p>
                  </a:txBody>
                  <a:tcPr/>
                </a:tc>
                <a:tc>
                  <a:txBody>
                    <a:bodyPr/>
                    <a:lstStyle/>
                    <a:p>
                      <a:r>
                        <a:rPr lang="en-US" sz="1000"/>
                        <a:t>11.8 %</a:t>
                      </a:r>
                    </a:p>
                  </a:txBody>
                  <a:tcPr/>
                </a:tc>
                <a:tc>
                  <a:txBody>
                    <a:bodyPr/>
                    <a:lstStyle/>
                    <a:p>
                      <a:r>
                        <a:rPr lang="en-US" sz="1000"/>
                        <a:t>3686</a:t>
                      </a:r>
                    </a:p>
                  </a:txBody>
                  <a:tcPr/>
                </a:tc>
                <a:tc>
                  <a:txBody>
                    <a:bodyPr/>
                    <a:lstStyle/>
                    <a:p>
                      <a:r>
                        <a:rPr lang="en-US" sz="1000"/>
                        <a:t>2136</a:t>
                      </a:r>
                    </a:p>
                  </a:txBody>
                  <a:tcPr/>
                </a:tc>
                <a:tc>
                  <a:txBody>
                    <a:bodyPr/>
                    <a:lstStyle/>
                    <a:p>
                      <a:r>
                        <a:rPr lang="en-US" sz="1000"/>
                        <a:t>n/a</a:t>
                      </a:r>
                    </a:p>
                  </a:txBody>
                  <a:tcPr/>
                </a:tc>
                <a:extLst>
                  <a:ext uri="{0D108BD9-81ED-4DB2-BD59-A6C34878D82A}">
                    <a16:rowId xmlns:a16="http://schemas.microsoft.com/office/drawing/2014/main" val="2400276540"/>
                  </a:ext>
                </a:extLst>
              </a:tr>
              <a:tr h="370840">
                <a:tc>
                  <a:txBody>
                    <a:bodyPr/>
                    <a:lstStyle/>
                    <a:p>
                      <a:r>
                        <a:rPr lang="en-US" sz="1000"/>
                        <a:t>07/16/2026 13:44:44</a:t>
                      </a:r>
                    </a:p>
                  </a:txBody>
                  <a:tcPr/>
                </a:tc>
                <a:tc>
                  <a:txBody>
                    <a:bodyPr/>
                    <a:lstStyle/>
                    <a:p>
                      <a:r>
                        <a:rPr lang="en-US" sz="1000"/>
                        <a:t>07/16/2026 13:44:44</a:t>
                      </a:r>
                    </a:p>
                  </a:txBody>
                  <a:tcPr/>
                </a:tc>
                <a:tc>
                  <a:txBody>
                    <a:bodyPr/>
                    <a:lstStyle/>
                    <a:p>
                      <a:r>
                        <a:rPr lang="en-US" sz="1000"/>
                        <a:t>Gallery</a:t>
                      </a:r>
                    </a:p>
                  </a:txBody>
                  <a:tcPr/>
                </a:tc>
                <a:tc>
                  <a:txBody>
                    <a:bodyPr/>
                    <a:lstStyle/>
                    <a:p>
                      <a:r>
                        <a:rPr lang="en-US" sz="1000"/>
                        <a:t>127</a:t>
                      </a:r>
                    </a:p>
                  </a:txBody>
                  <a:tcPr/>
                </a:tc>
                <a:tc>
                  <a:txBody>
                    <a:bodyPr/>
                    <a:lstStyle/>
                    <a:p>
                      <a:r>
                        <a:rPr lang="en-US" sz="1000"/>
                        <a:t>3</a:t>
                      </a:r>
                    </a:p>
                  </a:txBody>
                  <a:tcPr/>
                </a:tc>
                <a:tc>
                  <a:txBody>
                    <a:bodyPr/>
                    <a:lstStyle/>
                    <a:p>
                      <a:r>
                        <a:rPr lang="en-US" sz="1000"/>
                        <a:t>1</a:t>
                      </a:r>
                    </a:p>
                  </a:txBody>
                  <a:tcPr/>
                </a:tc>
                <a:tc>
                  <a:txBody>
                    <a:bodyPr/>
                    <a:lstStyle/>
                    <a:p>
                      <a:r>
                        <a:rPr lang="en-US" sz="1000"/>
                        <a:t>1295</a:t>
                      </a:r>
                    </a:p>
                  </a:txBody>
                  <a:tcPr/>
                </a:tc>
                <a:tc>
                  <a:txBody>
                    <a:bodyPr/>
                    <a:lstStyle/>
                    <a:p>
                      <a:r>
                        <a:rPr lang="en-US" sz="1000"/>
                        <a:t>20.01 %</a:t>
                      </a:r>
                    </a:p>
                  </a:txBody>
                  <a:tcPr/>
                </a:tc>
                <a:tc>
                  <a:txBody>
                    <a:bodyPr/>
                    <a:lstStyle/>
                    <a:p>
                      <a:r>
                        <a:rPr lang="en-US" sz="1000"/>
                        <a:t>7126</a:t>
                      </a:r>
                    </a:p>
                  </a:txBody>
                  <a:tcPr/>
                </a:tc>
                <a:tc>
                  <a:txBody>
                    <a:bodyPr/>
                    <a:lstStyle/>
                    <a:p>
                      <a:r>
                        <a:rPr lang="en-US" sz="1000"/>
                        <a:t>4174</a:t>
                      </a:r>
                    </a:p>
                  </a:txBody>
                  <a:tcPr/>
                </a:tc>
                <a:tc>
                  <a:txBody>
                    <a:bodyPr/>
                    <a:lstStyle/>
                    <a:p>
                      <a:r>
                        <a:rPr lang="en-US" sz="1000"/>
                        <a:t>n/a</a:t>
                      </a:r>
                    </a:p>
                  </a:txBody>
                  <a:tcPr/>
                </a:tc>
                <a:extLst>
                  <a:ext uri="{0D108BD9-81ED-4DB2-BD59-A6C34878D82A}">
                    <a16:rowId xmlns:a16="http://schemas.microsoft.com/office/drawing/2014/main" val="2659605834"/>
                  </a:ext>
                </a:extLst>
              </a:tr>
              <a:tr h="370840">
                <a:tc>
                  <a:txBody>
                    <a:bodyPr/>
                    <a:lstStyle/>
                    <a:p>
                      <a:r>
                        <a:rPr lang="en-US" sz="1000"/>
                        <a:t>07/13/2026 12:09:33</a:t>
                      </a:r>
                    </a:p>
                  </a:txBody>
                  <a:tcPr/>
                </a:tc>
                <a:tc>
                  <a:txBody>
                    <a:bodyPr/>
                    <a:lstStyle/>
                    <a:p>
                      <a:r>
                        <a:rPr lang="en-US" sz="1000"/>
                        <a:t>07/13/2026 12:09:33</a:t>
                      </a:r>
                    </a:p>
                  </a:txBody>
                  <a:tcPr/>
                </a:tc>
                <a:tc>
                  <a:txBody>
                    <a:bodyPr/>
                    <a:lstStyle/>
                    <a:p>
                      <a:r>
                        <a:rPr lang="en-US" sz="1000"/>
                        <a:t>Image</a:t>
                      </a:r>
                    </a:p>
                  </a:txBody>
                  <a:tcPr/>
                </a:tc>
                <a:tc>
                  <a:txBody>
                    <a:bodyPr/>
                    <a:lstStyle/>
                    <a:p>
                      <a:r>
                        <a:rPr lang="en-US" sz="1000"/>
                        <a:t>122</a:t>
                      </a:r>
                    </a:p>
                  </a:txBody>
                  <a:tcPr/>
                </a:tc>
                <a:tc>
                  <a:txBody>
                    <a:bodyPr/>
                    <a:lstStyle/>
                    <a:p>
                      <a:r>
                        <a:rPr lang="en-US" sz="1000"/>
                        <a:t>3</a:t>
                      </a:r>
                    </a:p>
                  </a:txBody>
                  <a:tcPr/>
                </a:tc>
                <a:tc>
                  <a:txBody>
                    <a:bodyPr/>
                    <a:lstStyle/>
                    <a:p>
                      <a:r>
                        <a:rPr lang="en-US" sz="1000"/>
                        <a:t>21</a:t>
                      </a:r>
                    </a:p>
                  </a:txBody>
                  <a:tcPr/>
                </a:tc>
                <a:tc>
                  <a:txBody>
                    <a:bodyPr/>
                    <a:lstStyle/>
                    <a:p>
                      <a:r>
                        <a:rPr lang="en-US" sz="1000"/>
                        <a:t>55</a:t>
                      </a:r>
                    </a:p>
                  </a:txBody>
                  <a:tcPr/>
                </a:tc>
                <a:tc>
                  <a:txBody>
                    <a:bodyPr/>
                    <a:lstStyle/>
                    <a:p>
                      <a:r>
                        <a:rPr lang="en-US" sz="1000"/>
                        <a:t>7.36 %</a:t>
                      </a:r>
                    </a:p>
                  </a:txBody>
                  <a:tcPr/>
                </a:tc>
                <a:tc>
                  <a:txBody>
                    <a:bodyPr/>
                    <a:lstStyle/>
                    <a:p>
                      <a:r>
                        <a:rPr lang="en-US" sz="1000"/>
                        <a:t>2732</a:t>
                      </a:r>
                    </a:p>
                  </a:txBody>
                  <a:tcPr/>
                </a:tc>
                <a:tc>
                  <a:txBody>
                    <a:bodyPr/>
                    <a:lstStyle/>
                    <a:p>
                      <a:r>
                        <a:rPr lang="en-US" sz="1000"/>
                        <a:t>1686</a:t>
                      </a:r>
                    </a:p>
                  </a:txBody>
                  <a:tcPr/>
                </a:tc>
                <a:tc>
                  <a:txBody>
                    <a:bodyPr/>
                    <a:lstStyle/>
                    <a:p>
                      <a:r>
                        <a:rPr lang="en-US" sz="1000"/>
                        <a:t>n/a</a:t>
                      </a:r>
                    </a:p>
                  </a:txBody>
                  <a:tcPr/>
                </a:tc>
                <a:extLst>
                  <a:ext uri="{0D108BD9-81ED-4DB2-BD59-A6C34878D82A}">
                    <a16:rowId xmlns:a16="http://schemas.microsoft.com/office/drawing/2014/main" val="3110343504"/>
                  </a:ext>
                </a:extLst>
              </a:tr>
              <a:tr h="370840">
                <a:tc>
                  <a:txBody>
                    <a:bodyPr/>
                    <a:lstStyle/>
                    <a:p>
                      <a:r>
                        <a:rPr lang="en-US" sz="1000"/>
                        <a:t>07/20/2026 12:56:50</a:t>
                      </a:r>
                    </a:p>
                  </a:txBody>
                  <a:tcPr/>
                </a:tc>
                <a:tc>
                  <a:txBody>
                    <a:bodyPr/>
                    <a:lstStyle/>
                    <a:p>
                      <a:r>
                        <a:rPr lang="en-US" sz="1000"/>
                        <a:t>07/20/2026 12:56:50</a:t>
                      </a:r>
                    </a:p>
                  </a:txBody>
                  <a:tcPr/>
                </a:tc>
                <a:tc>
                  <a:txBody>
                    <a:bodyPr/>
                    <a:lstStyle/>
                    <a:p>
                      <a:r>
                        <a:rPr lang="en-US" sz="1000"/>
                        <a:t>Video</a:t>
                      </a:r>
                    </a:p>
                  </a:txBody>
                  <a:tcPr/>
                </a:tc>
                <a:tc>
                  <a:txBody>
                    <a:bodyPr/>
                    <a:lstStyle/>
                    <a:p>
                      <a:r>
                        <a:rPr lang="en-US" sz="1000"/>
                        <a:t>102</a:t>
                      </a:r>
                    </a:p>
                  </a:txBody>
                  <a:tcPr/>
                </a:tc>
                <a:tc>
                  <a:txBody>
                    <a:bodyPr/>
                    <a:lstStyle/>
                    <a:p>
                      <a:r>
                        <a:rPr lang="en-US" sz="1000"/>
                        <a:t>1</a:t>
                      </a:r>
                    </a:p>
                  </a:txBody>
                  <a:tcPr/>
                </a:tc>
                <a:tc>
                  <a:txBody>
                    <a:bodyPr/>
                    <a:lstStyle/>
                    <a:p>
                      <a:r>
                        <a:rPr lang="en-US" sz="1000"/>
                        <a:t>4</a:t>
                      </a:r>
                    </a:p>
                  </a:txBody>
                  <a:tcPr/>
                </a:tc>
                <a:tc>
                  <a:txBody>
                    <a:bodyPr/>
                    <a:lstStyle/>
                    <a:p>
                      <a:r>
                        <a:rPr lang="en-US" sz="1000"/>
                        <a:t>218</a:t>
                      </a:r>
                    </a:p>
                  </a:txBody>
                  <a:tcPr/>
                </a:tc>
                <a:tc>
                  <a:txBody>
                    <a:bodyPr/>
                    <a:lstStyle/>
                    <a:p>
                      <a:r>
                        <a:rPr lang="en-US" sz="1000"/>
                        <a:t>6.65 %</a:t>
                      </a:r>
                    </a:p>
                  </a:txBody>
                  <a:tcPr/>
                </a:tc>
                <a:tc>
                  <a:txBody>
                    <a:bodyPr/>
                    <a:lstStyle/>
                    <a:p>
                      <a:r>
                        <a:rPr lang="en-US" sz="1000"/>
                        <a:t>4885</a:t>
                      </a:r>
                    </a:p>
                  </a:txBody>
                  <a:tcPr/>
                </a:tc>
                <a:tc>
                  <a:txBody>
                    <a:bodyPr/>
                    <a:lstStyle/>
                    <a:p>
                      <a:r>
                        <a:rPr lang="en-US" sz="1000"/>
                        <a:t>3471</a:t>
                      </a:r>
                    </a:p>
                  </a:txBody>
                  <a:tcPr/>
                </a:tc>
                <a:tc>
                  <a:txBody>
                    <a:bodyPr/>
                    <a:lstStyle/>
                    <a:p>
                      <a:r>
                        <a:rPr lang="en-US" sz="1000"/>
                        <a:t>2377</a:t>
                      </a:r>
                    </a:p>
                  </a:txBody>
                  <a:tcPr/>
                </a:tc>
                <a:extLst>
                  <a:ext uri="{0D108BD9-81ED-4DB2-BD59-A6C34878D82A}">
                    <a16:rowId xmlns:a16="http://schemas.microsoft.com/office/drawing/2014/main" val="1806772604"/>
                  </a:ext>
                </a:extLst>
              </a:tr>
            </a:tbl>
          </a:graphicData>
        </a:graphic>
      </p:graphicFrame>
      <p:sp>
        <p:nvSpPr>
          <p:cNvPr id="4" name="Text Placeholder 3">
            <a:extLst>
              <a:ext uri="{FF2B5EF4-FFF2-40B4-BE49-F238E27FC236}">
                <a16:creationId xmlns:a16="http://schemas.microsoft.com/office/drawing/2014/main" id="{0AE7FD2D-DA76-4DDE-BC9E-36917B00DE10}"/>
              </a:ext>
            </a:extLst>
          </p:cNvPr>
          <p:cNvSpPr>
            <a:spLocks noGrp="1"/>
          </p:cNvSpPr>
          <p:nvPr>
            <p:ph type="body" sz="quarter" idx="14"/>
          </p:nvPr>
        </p:nvSpPr>
        <p:spPr/>
        <p:txBody>
          <a:bodyPr/>
          <a:lstStyle/>
          <a:p>
            <a:r>
              <a:rPr lang="en-US"/>
              <a:t>07/01/2026 - 07/31/2026</a:t>
            </a:r>
          </a:p>
        </p:txBody>
      </p:sp>
    </p:spTree>
    <p:extLst>
      <p:ext uri="{BB962C8B-B14F-4D97-AF65-F5344CB8AC3E}">
        <p14:creationId xmlns:p14="http://schemas.microsoft.com/office/powerpoint/2010/main" val="2571357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FFB7A-A8BE-42EC-A459-D4439AAF7606}"/>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7DCD5E87-3366-470C-ADE6-710EA280C60D}"/>
              </a:ext>
            </a:extLst>
          </p:cNvPr>
          <p:cNvGraphicFramePr>
            <a:graphicFrameLocks noGrp="1"/>
          </p:cNvGraphicFramePr>
          <p:nvPr>
            <p:ph type="tbl" sz="quarter" idx="13"/>
            <p:extLst>
              <p:ext uri="{D42A27DB-BD31-4B8C-83A1-F6EECF244321}">
                <p14:modId xmlns:p14="http://schemas.microsoft.com/office/powerpoint/2010/main" val="4283404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216074590"/>
                    </a:ext>
                  </a:extLst>
                </a:gridCol>
                <a:gridCol w="576072">
                  <a:extLst>
                    <a:ext uri="{9D8B030D-6E8A-4147-A177-3AD203B41FA5}">
                      <a16:colId xmlns:a16="http://schemas.microsoft.com/office/drawing/2014/main" val="2562949258"/>
                    </a:ext>
                  </a:extLst>
                </a:gridCol>
                <a:gridCol w="576072">
                  <a:extLst>
                    <a:ext uri="{9D8B030D-6E8A-4147-A177-3AD203B41FA5}">
                      <a16:colId xmlns:a16="http://schemas.microsoft.com/office/drawing/2014/main" val="1801066947"/>
                    </a:ext>
                  </a:extLst>
                </a:gridCol>
                <a:gridCol w="576072">
                  <a:extLst>
                    <a:ext uri="{9D8B030D-6E8A-4147-A177-3AD203B41FA5}">
                      <a16:colId xmlns:a16="http://schemas.microsoft.com/office/drawing/2014/main" val="3205354643"/>
                    </a:ext>
                  </a:extLst>
                </a:gridCol>
                <a:gridCol w="576072">
                  <a:extLst>
                    <a:ext uri="{9D8B030D-6E8A-4147-A177-3AD203B41FA5}">
                      <a16:colId xmlns:a16="http://schemas.microsoft.com/office/drawing/2014/main" val="1809638363"/>
                    </a:ext>
                  </a:extLst>
                </a:gridCol>
                <a:gridCol w="576072">
                  <a:extLst>
                    <a:ext uri="{9D8B030D-6E8A-4147-A177-3AD203B41FA5}">
                      <a16:colId xmlns:a16="http://schemas.microsoft.com/office/drawing/2014/main" val="2508927384"/>
                    </a:ext>
                  </a:extLst>
                </a:gridCol>
                <a:gridCol w="576072">
                  <a:extLst>
                    <a:ext uri="{9D8B030D-6E8A-4147-A177-3AD203B41FA5}">
                      <a16:colId xmlns:a16="http://schemas.microsoft.com/office/drawing/2014/main" val="765039322"/>
                    </a:ext>
                  </a:extLst>
                </a:gridCol>
                <a:gridCol w="576072">
                  <a:extLst>
                    <a:ext uri="{9D8B030D-6E8A-4147-A177-3AD203B41FA5}">
                      <a16:colId xmlns:a16="http://schemas.microsoft.com/office/drawing/2014/main" val="607519253"/>
                    </a:ext>
                  </a:extLst>
                </a:gridCol>
                <a:gridCol w="576072">
                  <a:extLst>
                    <a:ext uri="{9D8B030D-6E8A-4147-A177-3AD203B41FA5}">
                      <a16:colId xmlns:a16="http://schemas.microsoft.com/office/drawing/2014/main" val="3688382944"/>
                    </a:ext>
                  </a:extLst>
                </a:gridCol>
                <a:gridCol w="576072">
                  <a:extLst>
                    <a:ext uri="{9D8B030D-6E8A-4147-A177-3AD203B41FA5}">
                      <a16:colId xmlns:a16="http://schemas.microsoft.com/office/drawing/2014/main" val="3306794693"/>
                    </a:ext>
                  </a:extLst>
                </a:gridCol>
                <a:gridCol w="576072">
                  <a:extLst>
                    <a:ext uri="{9D8B030D-6E8A-4147-A177-3AD203B41FA5}">
                      <a16:colId xmlns:a16="http://schemas.microsoft.com/office/drawing/2014/main" val="423186703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210479397"/>
                  </a:ext>
                </a:extLst>
              </a:tr>
              <a:tr h="370840">
                <a:tc>
                  <a:txBody>
                    <a:bodyPr/>
                    <a:lstStyle/>
                    <a:p>
                      <a:r>
                        <a:rPr lang="en-US" sz="1000"/>
                        <a:t>phlyinsurance</a:t>
                      </a:r>
                    </a:p>
                  </a:txBody>
                  <a:tcPr/>
                </a:tc>
                <a:tc>
                  <a:txBody>
                    <a:bodyPr/>
                    <a:lstStyle/>
                    <a:p>
                      <a:r>
                        <a:rPr lang="en-US" sz="1000"/>
                        <a:t>4991</a:t>
                      </a:r>
                    </a:p>
                  </a:txBody>
                  <a:tcPr/>
                </a:tc>
                <a:tc>
                  <a:txBody>
                    <a:bodyPr/>
                    <a:lstStyle/>
                    <a:p>
                      <a:r>
                        <a:rPr lang="en-US" sz="1000"/>
                        <a:t>27</a:t>
                      </a:r>
                    </a:p>
                  </a:txBody>
                  <a:tcPr/>
                </a:tc>
                <a:tc>
                  <a:txBody>
                    <a:bodyPr/>
                    <a:lstStyle/>
                    <a:p>
                      <a:r>
                        <a:rPr lang="en-US" sz="1000"/>
                        <a:t>10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20</a:t>
                      </a:r>
                    </a:p>
                  </a:txBody>
                  <a:tcPr/>
                </a:tc>
                <a:tc>
                  <a:txBody>
                    <a:bodyPr/>
                    <a:lstStyle/>
                    <a:p>
                      <a:r>
                        <a:rPr lang="en-US" sz="1000"/>
                        <a:t>364</a:t>
                      </a:r>
                    </a:p>
                  </a:txBody>
                  <a:tcPr/>
                </a:tc>
                <a:tc>
                  <a:txBody>
                    <a:bodyPr/>
                    <a:lstStyle/>
                    <a:p>
                      <a:r>
                        <a:rPr lang="en-US" sz="1000"/>
                        <a:t>2</a:t>
                      </a:r>
                    </a:p>
                  </a:txBody>
                  <a:tcPr/>
                </a:tc>
                <a:tc>
                  <a:txBody>
                    <a:bodyPr/>
                    <a:lstStyle/>
                    <a:p>
                      <a:r>
                        <a:rPr lang="en-US" sz="1000"/>
                        <a:t>0.3677 %</a:t>
                      </a:r>
                    </a:p>
                  </a:txBody>
                  <a:tcPr/>
                </a:tc>
                <a:extLst>
                  <a:ext uri="{0D108BD9-81ED-4DB2-BD59-A6C34878D82A}">
                    <a16:rowId xmlns:a16="http://schemas.microsoft.com/office/drawing/2014/main" val="2407814560"/>
                  </a:ext>
                </a:extLst>
              </a:tr>
            </a:tbl>
          </a:graphicData>
        </a:graphic>
      </p:graphicFrame>
      <p:sp>
        <p:nvSpPr>
          <p:cNvPr id="4" name="Text Placeholder 3">
            <a:extLst>
              <a:ext uri="{FF2B5EF4-FFF2-40B4-BE49-F238E27FC236}">
                <a16:creationId xmlns:a16="http://schemas.microsoft.com/office/drawing/2014/main" id="{494376D1-416A-4890-A313-5BC220D7CEB7}"/>
              </a:ext>
            </a:extLst>
          </p:cNvPr>
          <p:cNvSpPr>
            <a:spLocks noGrp="1"/>
          </p:cNvSpPr>
          <p:nvPr>
            <p:ph type="body" sz="quarter" idx="14"/>
          </p:nvPr>
        </p:nvSpPr>
        <p:spPr/>
        <p:txBody>
          <a:bodyPr/>
          <a:lstStyle/>
          <a:p>
            <a:r>
              <a:rPr lang="en-US"/>
              <a:t>07/01/2026 - 07/31/2026</a:t>
            </a:r>
          </a:p>
        </p:txBody>
      </p:sp>
    </p:spTree>
    <p:extLst>
      <p:ext uri="{BB962C8B-B14F-4D97-AF65-F5344CB8AC3E}">
        <p14:creationId xmlns:p14="http://schemas.microsoft.com/office/powerpoint/2010/main" val="1599749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4E2FD-68C2-49A3-8C3C-8B454DB1E4E1}"/>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BC9B5ECD-9ADC-4CE9-B09C-9E2B238DB1FC}"/>
              </a:ext>
            </a:extLst>
          </p:cNvPr>
          <p:cNvGraphicFramePr>
            <a:graphicFrameLocks noGrp="1"/>
          </p:cNvGraphicFramePr>
          <p:nvPr>
            <p:ph type="chart" sz="quarter" idx="13"/>
            <p:extLst>
              <p:ext uri="{D42A27DB-BD31-4B8C-83A1-F6EECF244321}">
                <p14:modId xmlns:p14="http://schemas.microsoft.com/office/powerpoint/2010/main" val="33181343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385ACA-EFEC-4001-8E1F-24320DE467F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31B95229-C517-4613-A945-B639525B44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0311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6EC59-66FC-4178-8A41-BD3C56E22BEC}"/>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14E5B504-E53D-43EB-9548-15D016DD2337}"/>
              </a:ext>
            </a:extLst>
          </p:cNvPr>
          <p:cNvGraphicFramePr>
            <a:graphicFrameLocks noGrp="1"/>
          </p:cNvGraphicFramePr>
          <p:nvPr>
            <p:ph type="chart" sz="quarter" idx="13"/>
            <p:extLst>
              <p:ext uri="{D42A27DB-BD31-4B8C-83A1-F6EECF244321}">
                <p14:modId xmlns:p14="http://schemas.microsoft.com/office/powerpoint/2010/main" val="17925314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BE2F5C-59CC-4E87-8E59-9C33BB16760B}"/>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9FD21743-2801-4ADC-A9E6-8FA5BA7238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00645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40AA3-D60E-45EF-8977-1F405A9AA5FF}"/>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D97E817A-348A-4B58-A421-0F4BD75FD8F8}"/>
              </a:ext>
            </a:extLst>
          </p:cNvPr>
          <p:cNvGraphicFramePr>
            <a:graphicFrameLocks noGrp="1"/>
          </p:cNvGraphicFramePr>
          <p:nvPr>
            <p:ph type="chart" sz="quarter" idx="13"/>
            <p:extLst>
              <p:ext uri="{D42A27DB-BD31-4B8C-83A1-F6EECF244321}">
                <p14:modId xmlns:p14="http://schemas.microsoft.com/office/powerpoint/2010/main" val="1162218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D9D763-63FE-4442-9626-BA0E1A15EBEE}"/>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4C699A35-2A84-4F64-94B5-4FDB84310D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98400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E2AE8-83CE-424E-84A1-E87D6E0A49A4}"/>
              </a:ext>
            </a:extLst>
          </p:cNvPr>
          <p:cNvSpPr>
            <a:spLocks noGrp="1"/>
          </p:cNvSpPr>
          <p:nvPr>
            <p:ph type="title"/>
          </p:nvPr>
        </p:nvSpPr>
        <p:spPr/>
        <p:txBody>
          <a:bodyPr/>
          <a:lstStyle/>
          <a:p>
            <a:r>
              <a:rPr lang="en-US"/>
              <a:t>Instagram Instagram Content Views by Post Type | Philadelphia Insurance</a:t>
            </a:r>
          </a:p>
        </p:txBody>
      </p:sp>
      <p:graphicFrame>
        <p:nvGraphicFramePr>
          <p:cNvPr id="6" name="Chart Placeholder 5">
            <a:extLst>
              <a:ext uri="{FF2B5EF4-FFF2-40B4-BE49-F238E27FC236}">
                <a16:creationId xmlns:a16="http://schemas.microsoft.com/office/drawing/2014/main" id="{C233F061-3186-40AE-8A10-330DF4B02C87}"/>
              </a:ext>
            </a:extLst>
          </p:cNvPr>
          <p:cNvGraphicFramePr>
            <a:graphicFrameLocks noGrp="1"/>
          </p:cNvGraphicFramePr>
          <p:nvPr>
            <p:ph type="chart" sz="quarter" idx="13"/>
            <p:extLst>
              <p:ext uri="{D42A27DB-BD31-4B8C-83A1-F6EECF244321}">
                <p14:modId xmlns:p14="http://schemas.microsoft.com/office/powerpoint/2010/main" val="3845331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1AA40C-5E71-43E7-8BCC-B5923949AC28}"/>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DB2977D0-881D-4145-9CD7-62E7A7CD08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38569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67A3C-34AE-45A3-8548-4D7823D7A3F5}"/>
              </a:ext>
            </a:extLst>
          </p:cNvPr>
          <p:cNvSpPr>
            <a:spLocks noGrp="1"/>
          </p:cNvSpPr>
          <p:nvPr>
            <p:ph type="title"/>
          </p:nvPr>
        </p:nvSpPr>
        <p:spPr/>
        <p:txBody>
          <a:bodyPr/>
          <a:lstStyle/>
          <a:p>
            <a:r>
              <a:rPr lang="en-US"/>
              <a:t>Instagram Posts Table | Philadelphia Insurance</a:t>
            </a:r>
          </a:p>
        </p:txBody>
      </p:sp>
      <p:graphicFrame>
        <p:nvGraphicFramePr>
          <p:cNvPr id="5" name="Table Placeholder 4">
            <a:extLst>
              <a:ext uri="{FF2B5EF4-FFF2-40B4-BE49-F238E27FC236}">
                <a16:creationId xmlns:a16="http://schemas.microsoft.com/office/drawing/2014/main" id="{EE9C980C-F5DC-4435-B0F2-CEC6F74DFD0F}"/>
              </a:ext>
            </a:extLst>
          </p:cNvPr>
          <p:cNvGraphicFramePr>
            <a:graphicFrameLocks noGrp="1"/>
          </p:cNvGraphicFramePr>
          <p:nvPr>
            <p:ph type="tbl" sz="quarter" idx="13"/>
            <p:extLst>
              <p:ext uri="{D42A27DB-BD31-4B8C-83A1-F6EECF244321}">
                <p14:modId xmlns:p14="http://schemas.microsoft.com/office/powerpoint/2010/main" val="2617529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497463945"/>
                    </a:ext>
                  </a:extLst>
                </a:gridCol>
                <a:gridCol w="822960">
                  <a:extLst>
                    <a:ext uri="{9D8B030D-6E8A-4147-A177-3AD203B41FA5}">
                      <a16:colId xmlns:a16="http://schemas.microsoft.com/office/drawing/2014/main" val="3384575521"/>
                    </a:ext>
                  </a:extLst>
                </a:gridCol>
                <a:gridCol w="411480">
                  <a:extLst>
                    <a:ext uri="{9D8B030D-6E8A-4147-A177-3AD203B41FA5}">
                      <a16:colId xmlns:a16="http://schemas.microsoft.com/office/drawing/2014/main" val="3709342882"/>
                    </a:ext>
                  </a:extLst>
                </a:gridCol>
                <a:gridCol w="411480">
                  <a:extLst>
                    <a:ext uri="{9D8B030D-6E8A-4147-A177-3AD203B41FA5}">
                      <a16:colId xmlns:a16="http://schemas.microsoft.com/office/drawing/2014/main" val="1488222957"/>
                    </a:ext>
                  </a:extLst>
                </a:gridCol>
                <a:gridCol w="411480">
                  <a:extLst>
                    <a:ext uri="{9D8B030D-6E8A-4147-A177-3AD203B41FA5}">
                      <a16:colId xmlns:a16="http://schemas.microsoft.com/office/drawing/2014/main" val="2511511328"/>
                    </a:ext>
                  </a:extLst>
                </a:gridCol>
                <a:gridCol w="411480">
                  <a:extLst>
                    <a:ext uri="{9D8B030D-6E8A-4147-A177-3AD203B41FA5}">
                      <a16:colId xmlns:a16="http://schemas.microsoft.com/office/drawing/2014/main" val="366358461"/>
                    </a:ext>
                  </a:extLst>
                </a:gridCol>
                <a:gridCol w="411480">
                  <a:extLst>
                    <a:ext uri="{9D8B030D-6E8A-4147-A177-3AD203B41FA5}">
                      <a16:colId xmlns:a16="http://schemas.microsoft.com/office/drawing/2014/main" val="3336787928"/>
                    </a:ext>
                  </a:extLst>
                </a:gridCol>
                <a:gridCol w="411480">
                  <a:extLst>
                    <a:ext uri="{9D8B030D-6E8A-4147-A177-3AD203B41FA5}">
                      <a16:colId xmlns:a16="http://schemas.microsoft.com/office/drawing/2014/main" val="1051326811"/>
                    </a:ext>
                  </a:extLst>
                </a:gridCol>
                <a:gridCol w="411480">
                  <a:extLst>
                    <a:ext uri="{9D8B030D-6E8A-4147-A177-3AD203B41FA5}">
                      <a16:colId xmlns:a16="http://schemas.microsoft.com/office/drawing/2014/main" val="2427295612"/>
                    </a:ext>
                  </a:extLst>
                </a:gridCol>
                <a:gridCol w="411480">
                  <a:extLst>
                    <a:ext uri="{9D8B030D-6E8A-4147-A177-3AD203B41FA5}">
                      <a16:colId xmlns:a16="http://schemas.microsoft.com/office/drawing/2014/main" val="1046061600"/>
                    </a:ext>
                  </a:extLst>
                </a:gridCol>
                <a:gridCol w="411480">
                  <a:extLst>
                    <a:ext uri="{9D8B030D-6E8A-4147-A177-3AD203B41FA5}">
                      <a16:colId xmlns:a16="http://schemas.microsoft.com/office/drawing/2014/main" val="4230660801"/>
                    </a:ext>
                  </a:extLst>
                </a:gridCol>
                <a:gridCol w="411480">
                  <a:extLst>
                    <a:ext uri="{9D8B030D-6E8A-4147-A177-3AD203B41FA5}">
                      <a16:colId xmlns:a16="http://schemas.microsoft.com/office/drawing/2014/main" val="3052178695"/>
                    </a:ext>
                  </a:extLst>
                </a:gridCol>
                <a:gridCol w="411480">
                  <a:extLst>
                    <a:ext uri="{9D8B030D-6E8A-4147-A177-3AD203B41FA5}">
                      <a16:colId xmlns:a16="http://schemas.microsoft.com/office/drawing/2014/main" val="1219320096"/>
                    </a:ext>
                  </a:extLst>
                </a:gridCol>
                <a:gridCol w="411480">
                  <a:extLst>
                    <a:ext uri="{9D8B030D-6E8A-4147-A177-3AD203B41FA5}">
                      <a16:colId xmlns:a16="http://schemas.microsoft.com/office/drawing/2014/main" val="356102366"/>
                    </a:ext>
                  </a:extLst>
                </a:gridCol>
                <a:gridCol w="411480">
                  <a:extLst>
                    <a:ext uri="{9D8B030D-6E8A-4147-A177-3AD203B41FA5}">
                      <a16:colId xmlns:a16="http://schemas.microsoft.com/office/drawing/2014/main" val="263024232"/>
                    </a:ext>
                  </a:extLst>
                </a:gridCol>
                <a:gridCol w="411480">
                  <a:extLst>
                    <a:ext uri="{9D8B030D-6E8A-4147-A177-3AD203B41FA5}">
                      <a16:colId xmlns:a16="http://schemas.microsoft.com/office/drawing/2014/main" val="1054692194"/>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3178456594"/>
                  </a:ext>
                </a:extLst>
              </a:tr>
              <a:tr h="370840">
                <a:tc>
                  <a:txBody>
                    <a:bodyPr/>
                    <a:lstStyle/>
                    <a:p>
                      <a:r>
                        <a:rPr lang="en-US" sz="1000"/>
                        <a:t>07/20/2026 12:59:21</a:t>
                      </a:r>
                    </a:p>
                  </a:txBody>
                  <a:tcPr/>
                </a:tc>
                <a:tc>
                  <a:txBody>
                    <a:bodyPr/>
                    <a:lstStyle/>
                    <a:p>
                      <a:r>
                        <a:rPr lang="en-US" sz="1000"/>
                        <a:t>07/20/2026 12:59:21</a:t>
                      </a:r>
                    </a:p>
                  </a:txBody>
                  <a:tcPr/>
                </a:tc>
                <a:tc>
                  <a:txBody>
                    <a:bodyPr/>
                    <a:lstStyle/>
                    <a:p>
                      <a:r>
                        <a:rPr lang="en-US" sz="1000"/>
                        <a:t>Reel</a:t>
                      </a:r>
                    </a:p>
                  </a:txBody>
                  <a:tcPr/>
                </a:tc>
                <a:tc>
                  <a:txBody>
                    <a:bodyPr/>
                    <a:lstStyle/>
                    <a:p>
                      <a:r>
                        <a:rPr lang="en-US" sz="1000"/>
                        <a:t>2229</a:t>
                      </a:r>
                    </a:p>
                  </a:txBody>
                  <a:tcPr/>
                </a:tc>
                <a:tc>
                  <a:txBody>
                    <a:bodyPr/>
                    <a:lstStyle/>
                    <a:p>
                      <a:r>
                        <a:rPr lang="en-US" sz="1000"/>
                        <a:t>47</a:t>
                      </a:r>
                    </a:p>
                  </a:txBody>
                  <a:tcPr/>
                </a:tc>
                <a:tc>
                  <a:txBody>
                    <a:bodyPr/>
                    <a:lstStyle/>
                    <a:p>
                      <a:r>
                        <a:rPr lang="en-US" sz="1000"/>
                        <a:t>2</a:t>
                      </a:r>
                    </a:p>
                  </a:txBody>
                  <a:tcPr/>
                </a:tc>
                <a:tc>
                  <a:txBody>
                    <a:bodyPr/>
                    <a:lstStyle/>
                    <a:p>
                      <a:r>
                        <a:rPr lang="en-US" sz="1000"/>
                        <a:t>1</a:t>
                      </a:r>
                    </a:p>
                  </a:txBody>
                  <a:tcPr/>
                </a:tc>
                <a:tc>
                  <a:txBody>
                    <a:bodyPr/>
                    <a:lstStyle/>
                    <a:p>
                      <a:r>
                        <a:rPr lang="en-US" sz="1000"/>
                        <a:t>17</a:t>
                      </a:r>
                    </a:p>
                  </a:txBody>
                  <a:tcPr/>
                </a:tc>
                <a:tc>
                  <a:txBody>
                    <a:bodyPr/>
                    <a:lstStyle/>
                    <a:p>
                      <a:r>
                        <a:rPr lang="en-US" sz="1000"/>
                        <a:t>69</a:t>
                      </a:r>
                    </a:p>
                  </a:txBody>
                  <a:tcPr/>
                </a:tc>
                <a:tc>
                  <a:txBody>
                    <a:bodyPr/>
                    <a:lstStyle/>
                    <a:p>
                      <a:r>
                        <a:rPr lang="en-US" sz="1000"/>
                        <a:t>3.1 %</a:t>
                      </a:r>
                    </a:p>
                  </a:txBody>
                  <a:tcPr/>
                </a:tc>
                <a:tc>
                  <a:txBody>
                    <a:bodyPr/>
                    <a:lstStyle/>
                    <a:p>
                      <a:r>
                        <a:rPr lang="en-US" sz="1000"/>
                        <a:t>1029</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16356347"/>
                  </a:ext>
                </a:extLst>
              </a:tr>
              <a:tr h="370840">
                <a:tc>
                  <a:txBody>
                    <a:bodyPr/>
                    <a:lstStyle/>
                    <a:p>
                      <a:r>
                        <a:rPr lang="en-US" sz="1000"/>
                        <a:t>07/09/2026 14:03:07</a:t>
                      </a:r>
                    </a:p>
                  </a:txBody>
                  <a:tcPr/>
                </a:tc>
                <a:tc>
                  <a:txBody>
                    <a:bodyPr/>
                    <a:lstStyle/>
                    <a:p>
                      <a:r>
                        <a:rPr lang="en-US" sz="1000"/>
                        <a:t>07/09/2026 14:03:07</a:t>
                      </a:r>
                    </a:p>
                  </a:txBody>
                  <a:tcPr/>
                </a:tc>
                <a:tc>
                  <a:txBody>
                    <a:bodyPr/>
                    <a:lstStyle/>
                    <a:p>
                      <a:r>
                        <a:rPr lang="en-US" sz="1000"/>
                        <a:t>Carousel</a:t>
                      </a:r>
                    </a:p>
                  </a:txBody>
                  <a:tcPr/>
                </a:tc>
                <a:tc>
                  <a:txBody>
                    <a:bodyPr/>
                    <a:lstStyle/>
                    <a:p>
                      <a:r>
                        <a:rPr lang="en-US" sz="1000"/>
                        <a:t>1659</a:t>
                      </a:r>
                    </a:p>
                  </a:txBody>
                  <a:tcPr/>
                </a:tc>
                <a:tc>
                  <a:txBody>
                    <a:bodyPr/>
                    <a:lstStyle/>
                    <a:p>
                      <a:r>
                        <a:rPr lang="en-US" sz="1000"/>
                        <a:t>54</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60</a:t>
                      </a:r>
                    </a:p>
                  </a:txBody>
                  <a:tcPr/>
                </a:tc>
                <a:tc>
                  <a:txBody>
                    <a:bodyPr/>
                    <a:lstStyle/>
                    <a:p>
                      <a:r>
                        <a:rPr lang="en-US" sz="1000"/>
                        <a:t>3.62 %</a:t>
                      </a:r>
                    </a:p>
                  </a:txBody>
                  <a:tcPr/>
                </a:tc>
                <a:tc>
                  <a:txBody>
                    <a:bodyPr/>
                    <a:lstStyle/>
                    <a:p>
                      <a:r>
                        <a:rPr lang="en-US" sz="1000"/>
                        <a:t>579</a:t>
                      </a:r>
                    </a:p>
                  </a:txBody>
                  <a:tcPr/>
                </a:tc>
                <a:tc>
                  <a:txBody>
                    <a:bodyPr/>
                    <a:lstStyle/>
                    <a:p>
                      <a:r>
                        <a:rPr lang="en-US" sz="1000"/>
                        <a:t>n/a</a:t>
                      </a:r>
                    </a:p>
                  </a:txBody>
                  <a:tcPr/>
                </a:tc>
                <a:tc>
                  <a:txBody>
                    <a:bodyPr/>
                    <a:lstStyle/>
                    <a:p>
                      <a:r>
                        <a:rPr lang="en-US" sz="1000"/>
                        <a:t>6</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extLst>
                  <a:ext uri="{0D108BD9-81ED-4DB2-BD59-A6C34878D82A}">
                    <a16:rowId xmlns:a16="http://schemas.microsoft.com/office/drawing/2014/main" val="202153781"/>
                  </a:ext>
                </a:extLst>
              </a:tr>
              <a:tr h="370840">
                <a:tc>
                  <a:txBody>
                    <a:bodyPr/>
                    <a:lstStyle/>
                    <a:p>
                      <a:r>
                        <a:rPr lang="en-US" sz="1000"/>
                        <a:t>07/16/2026 13:50:11</a:t>
                      </a:r>
                    </a:p>
                  </a:txBody>
                  <a:tcPr/>
                </a:tc>
                <a:tc>
                  <a:txBody>
                    <a:bodyPr/>
                    <a:lstStyle/>
                    <a:p>
                      <a:r>
                        <a:rPr lang="en-US" sz="1000"/>
                        <a:t>07/16/2026 13:50:11</a:t>
                      </a:r>
                    </a:p>
                  </a:txBody>
                  <a:tcPr/>
                </a:tc>
                <a:tc>
                  <a:txBody>
                    <a:bodyPr/>
                    <a:lstStyle/>
                    <a:p>
                      <a:r>
                        <a:rPr lang="en-US" sz="1000"/>
                        <a:t>Carousel</a:t>
                      </a:r>
                    </a:p>
                  </a:txBody>
                  <a:tcPr/>
                </a:tc>
                <a:tc>
                  <a:txBody>
                    <a:bodyPr/>
                    <a:lstStyle/>
                    <a:p>
                      <a:r>
                        <a:rPr lang="en-US" sz="1000"/>
                        <a:t>1901</a:t>
                      </a:r>
                    </a:p>
                  </a:txBody>
                  <a:tcPr/>
                </a:tc>
                <a:tc>
                  <a:txBody>
                    <a:bodyPr/>
                    <a:lstStyle/>
                    <a:p>
                      <a:r>
                        <a:rPr lang="en-US" sz="1000"/>
                        <a:t>59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59</a:t>
                      </a:r>
                    </a:p>
                  </a:txBody>
                  <a:tcPr/>
                </a:tc>
                <a:tc>
                  <a:txBody>
                    <a:bodyPr/>
                    <a:lstStyle/>
                    <a:p>
                      <a:r>
                        <a:rPr lang="en-US" sz="1000"/>
                        <a:t>3.1 %</a:t>
                      </a:r>
                    </a:p>
                  </a:txBody>
                  <a:tcPr/>
                </a:tc>
                <a:tc>
                  <a:txBody>
                    <a:bodyPr/>
                    <a:lstStyle/>
                    <a:p>
                      <a:r>
                        <a:rPr lang="en-US" sz="1000"/>
                        <a:t>895</a:t>
                      </a:r>
                    </a:p>
                  </a:txBody>
                  <a:tcPr/>
                </a:tc>
                <a:tc>
                  <a:txBody>
                    <a:bodyPr/>
                    <a:lstStyle/>
                    <a:p>
                      <a:r>
                        <a:rPr lang="en-US" sz="1000"/>
                        <a:t>n/a</a:t>
                      </a:r>
                    </a:p>
                  </a:txBody>
                  <a:tcPr/>
                </a:tc>
                <a:tc>
                  <a:txBody>
                    <a:bodyPr/>
                    <a:lstStyle/>
                    <a:p>
                      <a:r>
                        <a:rPr lang="en-US" sz="1000"/>
                        <a:t>18</a:t>
                      </a:r>
                    </a:p>
                  </a:txBody>
                  <a:tcPr/>
                </a:tc>
                <a:tc>
                  <a:txBody>
                    <a:bodyPr/>
                    <a:lstStyle/>
                    <a:p>
                      <a:r>
                        <a:rPr lang="en-US" sz="1000"/>
                        <a:t>1</a:t>
                      </a:r>
                    </a:p>
                  </a:txBody>
                  <a:tcPr/>
                </a:tc>
                <a:tc>
                  <a:txBody>
                    <a:bodyPr/>
                    <a:lstStyle/>
                    <a:p>
                      <a:r>
                        <a:rPr lang="en-US" sz="1000"/>
                        <a:t>17</a:t>
                      </a:r>
                    </a:p>
                  </a:txBody>
                  <a:tcPr/>
                </a:tc>
                <a:tc>
                  <a:txBody>
                    <a:bodyPr/>
                    <a:lstStyle/>
                    <a:p>
                      <a:r>
                        <a:rPr lang="en-US" sz="1000"/>
                        <a:t>0</a:t>
                      </a:r>
                    </a:p>
                  </a:txBody>
                  <a:tcPr/>
                </a:tc>
                <a:extLst>
                  <a:ext uri="{0D108BD9-81ED-4DB2-BD59-A6C34878D82A}">
                    <a16:rowId xmlns:a16="http://schemas.microsoft.com/office/drawing/2014/main" val="4081980735"/>
                  </a:ext>
                </a:extLst>
              </a:tr>
              <a:tr h="370840">
                <a:tc>
                  <a:txBody>
                    <a:bodyPr/>
                    <a:lstStyle/>
                    <a:p>
                      <a:r>
                        <a:rPr lang="en-US" sz="1000"/>
                        <a:t>07/14/2026 10:47:44</a:t>
                      </a:r>
                    </a:p>
                  </a:txBody>
                  <a:tcPr/>
                </a:tc>
                <a:tc>
                  <a:txBody>
                    <a:bodyPr/>
                    <a:lstStyle/>
                    <a:p>
                      <a:r>
                        <a:rPr lang="en-US" sz="1000"/>
                        <a:t>07/14/2026 10:47:44</a:t>
                      </a:r>
                    </a:p>
                  </a:txBody>
                  <a:tcPr/>
                </a:tc>
                <a:tc>
                  <a:txBody>
                    <a:bodyPr/>
                    <a:lstStyle/>
                    <a:p>
                      <a:r>
                        <a:rPr lang="en-US" sz="1000"/>
                        <a:t>Carousel</a:t>
                      </a:r>
                    </a:p>
                  </a:txBody>
                  <a:tcPr/>
                </a:tc>
                <a:tc>
                  <a:txBody>
                    <a:bodyPr/>
                    <a:lstStyle/>
                    <a:p>
                      <a:r>
                        <a:rPr lang="en-US" sz="1000"/>
                        <a:t>1296</a:t>
                      </a:r>
                    </a:p>
                  </a:txBody>
                  <a:tcPr/>
                </a:tc>
                <a:tc>
                  <a:txBody>
                    <a:bodyPr/>
                    <a:lstStyle/>
                    <a:p>
                      <a:r>
                        <a:rPr lang="en-US" sz="1000"/>
                        <a:t>41</a:t>
                      </a:r>
                    </a:p>
                  </a:txBody>
                  <a:tcPr/>
                </a:tc>
                <a:tc>
                  <a:txBody>
                    <a:bodyPr/>
                    <a:lstStyle/>
                    <a:p>
                      <a:r>
                        <a:rPr lang="en-US" sz="1000"/>
                        <a:t>0</a:t>
                      </a:r>
                    </a:p>
                  </a:txBody>
                  <a:tcPr/>
                </a:tc>
                <a:tc>
                  <a:txBody>
                    <a:bodyPr/>
                    <a:lstStyle/>
                    <a:p>
                      <a:r>
                        <a:rPr lang="en-US" sz="1000"/>
                        <a:t>0</a:t>
                      </a:r>
                    </a:p>
                  </a:txBody>
                  <a:tcPr/>
                </a:tc>
                <a:tc>
                  <a:txBody>
                    <a:bodyPr/>
                    <a:lstStyle/>
                    <a:p>
                      <a:r>
                        <a:rPr lang="en-US" sz="1000"/>
                        <a:t>9</a:t>
                      </a:r>
                    </a:p>
                  </a:txBody>
                  <a:tcPr/>
                </a:tc>
                <a:tc>
                  <a:txBody>
                    <a:bodyPr/>
                    <a:lstStyle/>
                    <a:p>
                      <a:r>
                        <a:rPr lang="en-US" sz="1000"/>
                        <a:t>50</a:t>
                      </a:r>
                    </a:p>
                  </a:txBody>
                  <a:tcPr/>
                </a:tc>
                <a:tc>
                  <a:txBody>
                    <a:bodyPr/>
                    <a:lstStyle/>
                    <a:p>
                      <a:r>
                        <a:rPr lang="en-US" sz="1000"/>
                        <a:t>3.86 %</a:t>
                      </a:r>
                    </a:p>
                  </a:txBody>
                  <a:tcPr/>
                </a:tc>
                <a:tc>
                  <a:txBody>
                    <a:bodyPr/>
                    <a:lstStyle/>
                    <a:p>
                      <a:r>
                        <a:rPr lang="en-US" sz="1000"/>
                        <a:t>572</a:t>
                      </a:r>
                    </a:p>
                  </a:txBody>
                  <a:tcPr/>
                </a:tc>
                <a:tc>
                  <a:txBody>
                    <a:bodyPr/>
                    <a:lstStyle/>
                    <a:p>
                      <a:r>
                        <a:rPr lang="en-US" sz="1000"/>
                        <a:t>n/a</a:t>
                      </a:r>
                    </a:p>
                  </a:txBody>
                  <a:tcPr/>
                </a:tc>
                <a:tc>
                  <a:txBody>
                    <a:bodyPr/>
                    <a:lstStyle/>
                    <a:p>
                      <a:r>
                        <a:rPr lang="en-US" sz="1000"/>
                        <a:t>4</a:t>
                      </a:r>
                    </a:p>
                  </a:txBody>
                  <a:tcPr/>
                </a:tc>
                <a:tc>
                  <a:txBody>
                    <a:bodyPr/>
                    <a:lstStyle/>
                    <a:p>
                      <a:r>
                        <a:rPr lang="en-US" sz="1000"/>
                        <a:t>0</a:t>
                      </a:r>
                    </a:p>
                  </a:txBody>
                  <a:tcPr/>
                </a:tc>
                <a:tc>
                  <a:txBody>
                    <a:bodyPr/>
                    <a:lstStyle/>
                    <a:p>
                      <a:r>
                        <a:rPr lang="en-US" sz="1000"/>
                        <a:t>3</a:t>
                      </a:r>
                    </a:p>
                  </a:txBody>
                  <a:tcPr/>
                </a:tc>
                <a:tc>
                  <a:txBody>
                    <a:bodyPr/>
                    <a:lstStyle/>
                    <a:p>
                      <a:r>
                        <a:rPr lang="en-US" sz="1000"/>
                        <a:t>1</a:t>
                      </a:r>
                    </a:p>
                  </a:txBody>
                  <a:tcPr/>
                </a:tc>
                <a:extLst>
                  <a:ext uri="{0D108BD9-81ED-4DB2-BD59-A6C34878D82A}">
                    <a16:rowId xmlns:a16="http://schemas.microsoft.com/office/drawing/2014/main" val="140522162"/>
                  </a:ext>
                </a:extLst>
              </a:tr>
              <a:tr h="370840">
                <a:tc>
                  <a:txBody>
                    <a:bodyPr/>
                    <a:lstStyle/>
                    <a:p>
                      <a:r>
                        <a:rPr lang="en-US" sz="1000"/>
                        <a:t>07/22/2026 13:03:23</a:t>
                      </a:r>
                    </a:p>
                  </a:txBody>
                  <a:tcPr/>
                </a:tc>
                <a:tc>
                  <a:txBody>
                    <a:bodyPr/>
                    <a:lstStyle/>
                    <a:p>
                      <a:r>
                        <a:rPr lang="en-US" sz="1000"/>
                        <a:t>07/22/2026 13:03:23</a:t>
                      </a:r>
                    </a:p>
                  </a:txBody>
                  <a:tcPr/>
                </a:tc>
                <a:tc>
                  <a:txBody>
                    <a:bodyPr/>
                    <a:lstStyle/>
                    <a:p>
                      <a:r>
                        <a:rPr lang="en-US" sz="1000"/>
                        <a:t>Reel</a:t>
                      </a:r>
                    </a:p>
                  </a:txBody>
                  <a:tcPr/>
                </a:tc>
                <a:tc>
                  <a:txBody>
                    <a:bodyPr/>
                    <a:lstStyle/>
                    <a:p>
                      <a:r>
                        <a:rPr lang="en-US" sz="1000"/>
                        <a:t>956</a:t>
                      </a:r>
                    </a:p>
                  </a:txBody>
                  <a:tcPr/>
                </a:tc>
                <a:tc>
                  <a:txBody>
                    <a:bodyPr/>
                    <a:lstStyle/>
                    <a:p>
                      <a:r>
                        <a:rPr lang="en-US" sz="1000"/>
                        <a:t>30</a:t>
                      </a:r>
                    </a:p>
                  </a:txBody>
                  <a:tcPr/>
                </a:tc>
                <a:tc>
                  <a:txBody>
                    <a:bodyPr/>
                    <a:lstStyle/>
                    <a:p>
                      <a:r>
                        <a:rPr lang="en-US" sz="1000"/>
                        <a:t>0</a:t>
                      </a:r>
                    </a:p>
                  </a:txBody>
                  <a:tcPr/>
                </a:tc>
                <a:tc>
                  <a:txBody>
                    <a:bodyPr/>
                    <a:lstStyle/>
                    <a:p>
                      <a:r>
                        <a:rPr lang="en-US" sz="1000"/>
                        <a:t>0</a:t>
                      </a:r>
                    </a:p>
                  </a:txBody>
                  <a:tcPr/>
                </a:tc>
                <a:tc>
                  <a:txBody>
                    <a:bodyPr/>
                    <a:lstStyle/>
                    <a:p>
                      <a:r>
                        <a:rPr lang="en-US" sz="1000"/>
                        <a:t>16</a:t>
                      </a:r>
                    </a:p>
                  </a:txBody>
                  <a:tcPr/>
                </a:tc>
                <a:tc>
                  <a:txBody>
                    <a:bodyPr/>
                    <a:lstStyle/>
                    <a:p>
                      <a:r>
                        <a:rPr lang="en-US" sz="1000"/>
                        <a:t>46</a:t>
                      </a:r>
                    </a:p>
                  </a:txBody>
                  <a:tcPr/>
                </a:tc>
                <a:tc>
                  <a:txBody>
                    <a:bodyPr/>
                    <a:lstStyle/>
                    <a:p>
                      <a:r>
                        <a:rPr lang="en-US" sz="1000"/>
                        <a:t>4.81 %</a:t>
                      </a:r>
                    </a:p>
                  </a:txBody>
                  <a:tcPr/>
                </a:tc>
                <a:tc>
                  <a:txBody>
                    <a:bodyPr/>
                    <a:lstStyle/>
                    <a:p>
                      <a:r>
                        <a:rPr lang="en-US" sz="1000"/>
                        <a:t>556</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755592105"/>
                  </a:ext>
                </a:extLst>
              </a:tr>
            </a:tbl>
          </a:graphicData>
        </a:graphic>
      </p:graphicFrame>
      <p:sp>
        <p:nvSpPr>
          <p:cNvPr id="4" name="Text Placeholder 3">
            <a:extLst>
              <a:ext uri="{FF2B5EF4-FFF2-40B4-BE49-F238E27FC236}">
                <a16:creationId xmlns:a16="http://schemas.microsoft.com/office/drawing/2014/main" id="{D8774B0D-D785-4D65-B59D-1E5BDB8A4405}"/>
              </a:ext>
            </a:extLst>
          </p:cNvPr>
          <p:cNvSpPr>
            <a:spLocks noGrp="1"/>
          </p:cNvSpPr>
          <p:nvPr>
            <p:ph type="body" sz="quarter" idx="14"/>
          </p:nvPr>
        </p:nvSpPr>
        <p:spPr/>
        <p:txBody>
          <a:bodyPr/>
          <a:lstStyle/>
          <a:p>
            <a:r>
              <a:rPr lang="en-US"/>
              <a:t>07/01/2026 - 07/31/2026</a:t>
            </a:r>
          </a:p>
        </p:txBody>
      </p:sp>
    </p:spTree>
    <p:extLst>
      <p:ext uri="{BB962C8B-B14F-4D97-AF65-F5344CB8AC3E}">
        <p14:creationId xmlns:p14="http://schemas.microsoft.com/office/powerpoint/2010/main" val="35369552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9F393-7C13-4657-ABA0-2F4E1E30E34C}"/>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34A5DBCA-824E-459F-91BE-AA633EF91EBA}"/>
              </a:ext>
            </a:extLst>
          </p:cNvPr>
          <p:cNvGraphicFramePr>
            <a:graphicFrameLocks noGrp="1"/>
          </p:cNvGraphicFramePr>
          <p:nvPr>
            <p:ph type="tbl" sz="quarter" idx="13"/>
            <p:extLst>
              <p:ext uri="{D42A27DB-BD31-4B8C-83A1-F6EECF244321}">
                <p14:modId xmlns:p14="http://schemas.microsoft.com/office/powerpoint/2010/main" val="3163731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39146017"/>
                    </a:ext>
                  </a:extLst>
                </a:gridCol>
                <a:gridCol w="905256">
                  <a:extLst>
                    <a:ext uri="{9D8B030D-6E8A-4147-A177-3AD203B41FA5}">
                      <a16:colId xmlns:a16="http://schemas.microsoft.com/office/drawing/2014/main" val="387504679"/>
                    </a:ext>
                  </a:extLst>
                </a:gridCol>
                <a:gridCol w="411480">
                  <a:extLst>
                    <a:ext uri="{9D8B030D-6E8A-4147-A177-3AD203B41FA5}">
                      <a16:colId xmlns:a16="http://schemas.microsoft.com/office/drawing/2014/main" val="1856479685"/>
                    </a:ext>
                  </a:extLst>
                </a:gridCol>
                <a:gridCol w="905256">
                  <a:extLst>
                    <a:ext uri="{9D8B030D-6E8A-4147-A177-3AD203B41FA5}">
                      <a16:colId xmlns:a16="http://schemas.microsoft.com/office/drawing/2014/main" val="1837048761"/>
                    </a:ext>
                  </a:extLst>
                </a:gridCol>
                <a:gridCol w="905256">
                  <a:extLst>
                    <a:ext uri="{9D8B030D-6E8A-4147-A177-3AD203B41FA5}">
                      <a16:colId xmlns:a16="http://schemas.microsoft.com/office/drawing/2014/main" val="4041281459"/>
                    </a:ext>
                  </a:extLst>
                </a:gridCol>
                <a:gridCol w="905256">
                  <a:extLst>
                    <a:ext uri="{9D8B030D-6E8A-4147-A177-3AD203B41FA5}">
                      <a16:colId xmlns:a16="http://schemas.microsoft.com/office/drawing/2014/main" val="3743131098"/>
                    </a:ext>
                  </a:extLst>
                </a:gridCol>
                <a:gridCol w="905256">
                  <a:extLst>
                    <a:ext uri="{9D8B030D-6E8A-4147-A177-3AD203B41FA5}">
                      <a16:colId xmlns:a16="http://schemas.microsoft.com/office/drawing/2014/main" val="1400890365"/>
                    </a:ext>
                  </a:extLst>
                </a:gridCol>
                <a:gridCol w="905256">
                  <a:extLst>
                    <a:ext uri="{9D8B030D-6E8A-4147-A177-3AD203B41FA5}">
                      <a16:colId xmlns:a16="http://schemas.microsoft.com/office/drawing/2014/main" val="2755625244"/>
                    </a:ext>
                  </a:extLst>
                </a:gridCol>
                <a:gridCol w="905256">
                  <a:extLst>
                    <a:ext uri="{9D8B030D-6E8A-4147-A177-3AD203B41FA5}">
                      <a16:colId xmlns:a16="http://schemas.microsoft.com/office/drawing/2014/main" val="3912279391"/>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Views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views</a:t>
                      </a:r>
                    </a:p>
                  </a:txBody>
                  <a:tcPr/>
                </a:tc>
                <a:tc>
                  <a:txBody>
                    <a:bodyPr/>
                    <a:lstStyle/>
                    <a:p>
                      <a:r>
                        <a:rPr lang="en-US" sz="1000"/>
                        <a:t>Total Engagements</a:t>
                      </a:r>
                    </a:p>
                  </a:txBody>
                  <a:tcPr/>
                </a:tc>
                <a:extLst>
                  <a:ext uri="{0D108BD9-81ED-4DB2-BD59-A6C34878D82A}">
                    <a16:rowId xmlns:a16="http://schemas.microsoft.com/office/drawing/2014/main" val="1323234496"/>
                  </a:ext>
                </a:extLst>
              </a:tr>
              <a:tr h="370840">
                <a:tc>
                  <a:txBody>
                    <a:bodyPr/>
                    <a:lstStyle/>
                    <a:p>
                      <a:r>
                        <a:rPr lang="en-US" sz="1000"/>
                        <a:t>17</a:t>
                      </a:r>
                    </a:p>
                  </a:txBody>
                  <a:tcPr/>
                </a:tc>
                <a:tc>
                  <a:txBody>
                    <a:bodyPr/>
                    <a:lstStyle/>
                    <a:p>
                      <a:r>
                        <a:rPr lang="en-US" sz="1000"/>
                        <a:t>0.6611 %</a:t>
                      </a:r>
                    </a:p>
                  </a:txBody>
                  <a:tcPr/>
                </a:tc>
                <a:tc>
                  <a:txBody>
                    <a:bodyPr/>
                    <a:lstStyle/>
                    <a:p>
                      <a:r>
                        <a:rPr lang="en-US" sz="1000"/>
                        <a:t>0.00</a:t>
                      </a:r>
                    </a:p>
                  </a:txBody>
                  <a:tcPr/>
                </a:tc>
                <a:tc>
                  <a:txBody>
                    <a:bodyPr/>
                    <a:lstStyle/>
                    <a:p>
                      <a:r>
                        <a:rPr lang="en-US" sz="1000"/>
                        <a:t>205.76</a:t>
                      </a:r>
                    </a:p>
                  </a:txBody>
                  <a:tcPr/>
                </a:tc>
                <a:tc>
                  <a:txBody>
                    <a:bodyPr/>
                    <a:lstStyle/>
                    <a:p>
                      <a:r>
                        <a:rPr lang="en-US" sz="1000"/>
                        <a:t>169.94</a:t>
                      </a:r>
                    </a:p>
                  </a:txBody>
                  <a:tcPr/>
                </a:tc>
                <a:tc>
                  <a:txBody>
                    <a:bodyPr/>
                    <a:lstStyle/>
                    <a:p>
                      <a:r>
                        <a:rPr lang="en-US" sz="1000"/>
                        <a:t>111.88</a:t>
                      </a:r>
                    </a:p>
                  </a:txBody>
                  <a:tcPr/>
                </a:tc>
                <a:tc>
                  <a:txBody>
                    <a:bodyPr/>
                    <a:lstStyle/>
                    <a:p>
                      <a:r>
                        <a:rPr lang="en-US" sz="1000"/>
                        <a:t>111.88</a:t>
                      </a:r>
                    </a:p>
                  </a:txBody>
                  <a:tcPr/>
                </a:tc>
                <a:tc>
                  <a:txBody>
                    <a:bodyPr/>
                    <a:lstStyle/>
                    <a:p>
                      <a:r>
                        <a:rPr lang="en-US" sz="1000"/>
                        <a:t>3498</a:t>
                      </a:r>
                    </a:p>
                  </a:txBody>
                  <a:tcPr/>
                </a:tc>
                <a:tc>
                  <a:txBody>
                    <a:bodyPr/>
                    <a:lstStyle/>
                    <a:p>
                      <a:r>
                        <a:rPr lang="en-US" sz="1000"/>
                        <a:t>1902</a:t>
                      </a:r>
                    </a:p>
                  </a:txBody>
                  <a:tcPr/>
                </a:tc>
                <a:extLst>
                  <a:ext uri="{0D108BD9-81ED-4DB2-BD59-A6C34878D82A}">
                    <a16:rowId xmlns:a16="http://schemas.microsoft.com/office/drawing/2014/main" val="121858792"/>
                  </a:ext>
                </a:extLst>
              </a:tr>
            </a:tbl>
          </a:graphicData>
        </a:graphic>
      </p:graphicFrame>
      <p:sp>
        <p:nvSpPr>
          <p:cNvPr id="4" name="Text Placeholder 3">
            <a:extLst>
              <a:ext uri="{FF2B5EF4-FFF2-40B4-BE49-F238E27FC236}">
                <a16:creationId xmlns:a16="http://schemas.microsoft.com/office/drawing/2014/main" id="{B211C17D-47EC-433F-8766-374242D2E561}"/>
              </a:ext>
            </a:extLst>
          </p:cNvPr>
          <p:cNvSpPr>
            <a:spLocks noGrp="1"/>
          </p:cNvSpPr>
          <p:nvPr>
            <p:ph type="body" sz="quarter" idx="14"/>
          </p:nvPr>
        </p:nvSpPr>
        <p:spPr/>
        <p:txBody>
          <a:bodyPr/>
          <a:lstStyle/>
          <a:p>
            <a:r>
              <a:rPr lang="en-US"/>
              <a:t>07/01/2026 - 07/31/2026</a:t>
            </a:r>
          </a:p>
        </p:txBody>
      </p:sp>
    </p:spTree>
    <p:extLst>
      <p:ext uri="{BB962C8B-B14F-4D97-AF65-F5344CB8AC3E}">
        <p14:creationId xmlns:p14="http://schemas.microsoft.com/office/powerpoint/2010/main" val="10460786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D8C2D-6FC9-467A-97E5-631D1C3EB336}"/>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C7F3A431-7A5E-42F4-B6EA-35CF86C23113}"/>
              </a:ext>
            </a:extLst>
          </p:cNvPr>
          <p:cNvGraphicFramePr>
            <a:graphicFrameLocks noGrp="1"/>
          </p:cNvGraphicFramePr>
          <p:nvPr>
            <p:ph type="tbl" sz="quarter" idx="13"/>
            <p:extLst>
              <p:ext uri="{D42A27DB-BD31-4B8C-83A1-F6EECF244321}">
                <p14:modId xmlns:p14="http://schemas.microsoft.com/office/powerpoint/2010/main" val="3256802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5835775"/>
                    </a:ext>
                  </a:extLst>
                </a:gridCol>
                <a:gridCol w="1316736">
                  <a:extLst>
                    <a:ext uri="{9D8B030D-6E8A-4147-A177-3AD203B41FA5}">
                      <a16:colId xmlns:a16="http://schemas.microsoft.com/office/drawing/2014/main" val="2335475137"/>
                    </a:ext>
                  </a:extLst>
                </a:gridCol>
                <a:gridCol w="658368">
                  <a:extLst>
                    <a:ext uri="{9D8B030D-6E8A-4147-A177-3AD203B41FA5}">
                      <a16:colId xmlns:a16="http://schemas.microsoft.com/office/drawing/2014/main" val="1104097775"/>
                    </a:ext>
                  </a:extLst>
                </a:gridCol>
                <a:gridCol w="658368">
                  <a:extLst>
                    <a:ext uri="{9D8B030D-6E8A-4147-A177-3AD203B41FA5}">
                      <a16:colId xmlns:a16="http://schemas.microsoft.com/office/drawing/2014/main" val="771000980"/>
                    </a:ext>
                  </a:extLst>
                </a:gridCol>
                <a:gridCol w="658368">
                  <a:extLst>
                    <a:ext uri="{9D8B030D-6E8A-4147-A177-3AD203B41FA5}">
                      <a16:colId xmlns:a16="http://schemas.microsoft.com/office/drawing/2014/main" val="2741609728"/>
                    </a:ext>
                  </a:extLst>
                </a:gridCol>
                <a:gridCol w="658368">
                  <a:extLst>
                    <a:ext uri="{9D8B030D-6E8A-4147-A177-3AD203B41FA5}">
                      <a16:colId xmlns:a16="http://schemas.microsoft.com/office/drawing/2014/main" val="844486910"/>
                    </a:ext>
                  </a:extLst>
                </a:gridCol>
                <a:gridCol w="658368">
                  <a:extLst>
                    <a:ext uri="{9D8B030D-6E8A-4147-A177-3AD203B41FA5}">
                      <a16:colId xmlns:a16="http://schemas.microsoft.com/office/drawing/2014/main" val="3396368302"/>
                    </a:ext>
                  </a:extLst>
                </a:gridCol>
                <a:gridCol w="658368">
                  <a:extLst>
                    <a:ext uri="{9D8B030D-6E8A-4147-A177-3AD203B41FA5}">
                      <a16:colId xmlns:a16="http://schemas.microsoft.com/office/drawing/2014/main" val="2995750370"/>
                    </a:ext>
                  </a:extLst>
                </a:gridCol>
                <a:gridCol w="658368">
                  <a:extLst>
                    <a:ext uri="{9D8B030D-6E8A-4147-A177-3AD203B41FA5}">
                      <a16:colId xmlns:a16="http://schemas.microsoft.com/office/drawing/2014/main" val="643176180"/>
                    </a:ext>
                  </a:extLst>
                </a:gridCol>
                <a:gridCol w="658368">
                  <a:extLst>
                    <a:ext uri="{9D8B030D-6E8A-4147-A177-3AD203B41FA5}">
                      <a16:colId xmlns:a16="http://schemas.microsoft.com/office/drawing/2014/main" val="1694977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674649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- 2026-07-30 13:35:08</a:t>
                      </a:r>
                      <a:r>
                        <a:rPr kumimoji="0" lang="en-US" sz="1000" b="0" i="0" u="none" strike="noStrike" kern="1200" cap="none" spc="0" normalizeH="0" baseline="0" noProof="0">
                          <a:ln>
                            <a:noFill/>
                          </a:ln>
                          <a:solidFill>
                            <a:prstClr val="black"/>
                          </a:solidFill>
                          <a:effectLst/>
                          <a:uLnTx/>
                          <a:uFillTx/>
                          <a:latin typeface="Calibri"/>
                          <a:ea typeface="+mn-ea"/>
                          <a:cs typeface="+mn-cs"/>
                        </a:rPr>
                        <a:t>
 We’re honored to be recognized on Yello.co &amp; @wayup’s Top 100 Internship Programs list!  NEW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https://quintly-eu-image-storage.s3.amazonaws.com/c303562b672a3318c686cfcc37b7e67a/1704c9ec641070d41c2c9d47a6f78a0b.jpg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2381462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- 2026-07-29 10:07:31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https://quintly-eu-image-storage.s3.amazonaws.com/c303562b672a3318c686cfcc37b7e67a/e0897e8b8b21ad89c769bf0ca6190909.jpg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613908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- 2026-07-28 10:51:06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https://quintly-eu-image-storage.s3.amazonaws.com/c303562b672a3318c686cfcc37b7e67a/1444c66f329ae27006dd5e262c891584.jpg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662445534"/>
                  </a:ext>
                </a:extLst>
              </a:tr>
            </a:tbl>
          </a:graphicData>
        </a:graphic>
      </p:graphicFrame>
      <p:sp>
        <p:nvSpPr>
          <p:cNvPr id="4" name="Text Placeholder 3">
            <a:extLst>
              <a:ext uri="{FF2B5EF4-FFF2-40B4-BE49-F238E27FC236}">
                <a16:creationId xmlns:a16="http://schemas.microsoft.com/office/drawing/2014/main" id="{2E9D3014-AD75-4682-8D37-AAB9B7753E0A}"/>
              </a:ext>
            </a:extLst>
          </p:cNvPr>
          <p:cNvSpPr>
            <a:spLocks noGrp="1"/>
          </p:cNvSpPr>
          <p:nvPr>
            <p:ph type="body" sz="quarter" idx="14"/>
          </p:nvPr>
        </p:nvSpPr>
        <p:spPr/>
        <p:txBody>
          <a:bodyPr/>
          <a:lstStyle/>
          <a:p>
            <a:r>
              <a:rPr lang="en-US"/>
              <a:t>07/01/2026 - 07/31/2026</a:t>
            </a:r>
          </a:p>
        </p:txBody>
      </p:sp>
    </p:spTree>
    <p:extLst>
      <p:ext uri="{BB962C8B-B14F-4D97-AF65-F5344CB8AC3E}">
        <p14:creationId xmlns:p14="http://schemas.microsoft.com/office/powerpoint/2010/main" val="24990168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C4DE1-F854-4F3F-AFA2-0B3419007CD5}"/>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3BDFD1DF-3B6C-4AB3-AA95-271C2DA4A2E5}"/>
              </a:ext>
            </a:extLst>
          </p:cNvPr>
          <p:cNvGraphicFramePr>
            <a:graphicFrameLocks noGrp="1"/>
          </p:cNvGraphicFramePr>
          <p:nvPr>
            <p:ph type="tbl" sz="quarter" idx="13"/>
            <p:extLst>
              <p:ext uri="{D42A27DB-BD31-4B8C-83A1-F6EECF244321}">
                <p14:modId xmlns:p14="http://schemas.microsoft.com/office/powerpoint/2010/main" val="3120951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92517574"/>
                    </a:ext>
                  </a:extLst>
                </a:gridCol>
                <a:gridCol w="1316736">
                  <a:extLst>
                    <a:ext uri="{9D8B030D-6E8A-4147-A177-3AD203B41FA5}">
                      <a16:colId xmlns:a16="http://schemas.microsoft.com/office/drawing/2014/main" val="981464118"/>
                    </a:ext>
                  </a:extLst>
                </a:gridCol>
                <a:gridCol w="658368">
                  <a:extLst>
                    <a:ext uri="{9D8B030D-6E8A-4147-A177-3AD203B41FA5}">
                      <a16:colId xmlns:a16="http://schemas.microsoft.com/office/drawing/2014/main" val="3495807728"/>
                    </a:ext>
                  </a:extLst>
                </a:gridCol>
                <a:gridCol w="658368">
                  <a:extLst>
                    <a:ext uri="{9D8B030D-6E8A-4147-A177-3AD203B41FA5}">
                      <a16:colId xmlns:a16="http://schemas.microsoft.com/office/drawing/2014/main" val="677855095"/>
                    </a:ext>
                  </a:extLst>
                </a:gridCol>
                <a:gridCol w="658368">
                  <a:extLst>
                    <a:ext uri="{9D8B030D-6E8A-4147-A177-3AD203B41FA5}">
                      <a16:colId xmlns:a16="http://schemas.microsoft.com/office/drawing/2014/main" val="1039942191"/>
                    </a:ext>
                  </a:extLst>
                </a:gridCol>
                <a:gridCol w="658368">
                  <a:extLst>
                    <a:ext uri="{9D8B030D-6E8A-4147-A177-3AD203B41FA5}">
                      <a16:colId xmlns:a16="http://schemas.microsoft.com/office/drawing/2014/main" val="1942848475"/>
                    </a:ext>
                  </a:extLst>
                </a:gridCol>
                <a:gridCol w="658368">
                  <a:extLst>
                    <a:ext uri="{9D8B030D-6E8A-4147-A177-3AD203B41FA5}">
                      <a16:colId xmlns:a16="http://schemas.microsoft.com/office/drawing/2014/main" val="2458197734"/>
                    </a:ext>
                  </a:extLst>
                </a:gridCol>
                <a:gridCol w="658368">
                  <a:extLst>
                    <a:ext uri="{9D8B030D-6E8A-4147-A177-3AD203B41FA5}">
                      <a16:colId xmlns:a16="http://schemas.microsoft.com/office/drawing/2014/main" val="1110750879"/>
                    </a:ext>
                  </a:extLst>
                </a:gridCol>
                <a:gridCol w="658368">
                  <a:extLst>
                    <a:ext uri="{9D8B030D-6E8A-4147-A177-3AD203B41FA5}">
                      <a16:colId xmlns:a16="http://schemas.microsoft.com/office/drawing/2014/main" val="3845762624"/>
                    </a:ext>
                  </a:extLst>
                </a:gridCol>
                <a:gridCol w="658368">
                  <a:extLst>
                    <a:ext uri="{9D8B030D-6E8A-4147-A177-3AD203B41FA5}">
                      <a16:colId xmlns:a16="http://schemas.microsoft.com/office/drawing/2014/main" val="3429463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876165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- 2026-07-24 15:01:58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https://quintly-eu-image-storage.s3.amazonaws.com/c303562b672a3318c686cfcc37b7e67a/ca9100f60e3d727231260b6dd16b6a80.jpg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686245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- 2026-07-23 15:23:46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https://quintly-eu-image-storage.s3.amazonaws.com/c303562b672a3318c686cfcc37b7e67a/3dd316e484f820ce36a182f658d21b65.jpg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53730492"/>
                  </a:ext>
                </a:extLst>
              </a:tr>
            </a:tbl>
          </a:graphicData>
        </a:graphic>
      </p:graphicFrame>
      <p:sp>
        <p:nvSpPr>
          <p:cNvPr id="4" name="Text Placeholder 3">
            <a:extLst>
              <a:ext uri="{FF2B5EF4-FFF2-40B4-BE49-F238E27FC236}">
                <a16:creationId xmlns:a16="http://schemas.microsoft.com/office/drawing/2014/main" id="{63098634-D1A7-4AA5-B681-CA5104C62116}"/>
              </a:ext>
            </a:extLst>
          </p:cNvPr>
          <p:cNvSpPr>
            <a:spLocks noGrp="1"/>
          </p:cNvSpPr>
          <p:nvPr>
            <p:ph type="body" sz="quarter" idx="14"/>
          </p:nvPr>
        </p:nvSpPr>
        <p:spPr/>
        <p:txBody>
          <a:bodyPr/>
          <a:lstStyle/>
          <a:p>
            <a:r>
              <a:rPr lang="en-US"/>
              <a:t>07/01/2026 - 07/31/2026</a:t>
            </a:r>
          </a:p>
        </p:txBody>
      </p:sp>
    </p:spTree>
    <p:extLst>
      <p:ext uri="{BB962C8B-B14F-4D97-AF65-F5344CB8AC3E}">
        <p14:creationId xmlns:p14="http://schemas.microsoft.com/office/powerpoint/2010/main" val="4625541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2078</Words>
  <Application>Microsoft Office PowerPoint</Application>
  <PresentationFormat>On-screen Show (4:3)</PresentationFormat>
  <Paragraphs>596</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Impressions or Page Media View Bar Chart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Twitter Twitter Followers Change | Philadelphia Insurance</vt:lpstr>
      <vt:lpstr>Twitter Average Interactions Per Tweet | Philadelphia Insurance</vt:lpstr>
      <vt:lpstr>Twitter Total Interactions Per Month | Philadelphia Insurance</vt:lpstr>
      <vt:lpstr>Twitter Own and Retweeted Tweets Table | Philadelphia Insurance</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Instagram Content Views by Post Type | Philadelphia Insurance</vt:lpstr>
      <vt:lpstr>Instagram Posts Table | Philadelphia Insurance</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2026-08-04T14:53:41Z</dcterms:created>
  <dcterms:modified xsi:type="dcterms:W3CDTF">2026-08-04T14:54:19Z</dcterms:modified>
</cp:coreProperties>
</file>