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9144000" cy="6858000" type="screen4x3"/>
  <p:notesSz cx="6858000" cy="9144000"/>
  <p:embeddedFontLst>
    <p:embeddedFont>
      <p:font typeface="Calibri" panose="020F0502020204030204" pitchFamily="34" charset="0"/>
      <p:regular r:id="rId25"/>
      <p:bold r:id="rId26"/>
      <p:italic r:id="rId27"/>
      <p:boldItalic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46204</c:v>
                </c:pt>
              </c:numCache>
            </c:numRef>
          </c:cat>
          <c:val>
            <c:numRef>
              <c:f>Sheet1!$B$2</c:f>
              <c:numCache>
                <c:formatCode>General</c:formatCode>
                <c:ptCount val="1"/>
                <c:pt idx="0">
                  <c:v>715</c:v>
                </c:pt>
              </c:numCache>
            </c:numRef>
          </c:val>
          <c:extLst>
            <c:ext xmlns:c16="http://schemas.microsoft.com/office/drawing/2014/chart" uri="{C3380CC4-5D6E-409C-BE32-E72D297353CC}">
              <c16:uniqueId val="{00000000-FF41-49F2-9FBF-84485036ED31}"/>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46204</c:v>
                </c:pt>
              </c:numCache>
            </c:numRef>
          </c:cat>
          <c:val>
            <c:numRef>
              <c:f>Sheet1!$C$2</c:f>
              <c:numCache>
                <c:formatCode>General</c:formatCode>
                <c:ptCount val="1"/>
                <c:pt idx="0">
                  <c:v>1442</c:v>
                </c:pt>
              </c:numCache>
            </c:numRef>
          </c:val>
          <c:extLst>
            <c:ext xmlns:c16="http://schemas.microsoft.com/office/drawing/2014/chart" uri="{C3380CC4-5D6E-409C-BE32-E72D297353CC}">
              <c16:uniqueId val="{00000001-FF41-49F2-9FBF-84485036ED31}"/>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46204</c:v>
                </c:pt>
              </c:numCache>
            </c:numRef>
          </c:cat>
          <c:val>
            <c:numRef>
              <c:f>Sheet1!$D$2</c:f>
              <c:numCache>
                <c:formatCode>General</c:formatCode>
                <c:ptCount val="1"/>
                <c:pt idx="0">
                  <c:v>27332</c:v>
                </c:pt>
              </c:numCache>
            </c:numRef>
          </c:val>
          <c:extLst>
            <c:ext xmlns:c16="http://schemas.microsoft.com/office/drawing/2014/chart" uri="{C3380CC4-5D6E-409C-BE32-E72D297353CC}">
              <c16:uniqueId val="{00000002-FF41-49F2-9FBF-84485036ED31}"/>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46204</c:v>
                </c:pt>
              </c:numCache>
            </c:numRef>
          </c:cat>
          <c:val>
            <c:numRef>
              <c:f>Sheet1!$E$2</c:f>
              <c:numCache>
                <c:formatCode>General</c:formatCode>
                <c:ptCount val="1"/>
                <c:pt idx="0">
                  <c:v>297</c:v>
                </c:pt>
              </c:numCache>
            </c:numRef>
          </c:val>
          <c:extLst>
            <c:ext xmlns:c16="http://schemas.microsoft.com/office/drawing/2014/chart" uri="{C3380CC4-5D6E-409C-BE32-E72D297353CC}">
              <c16:uniqueId val="{00000003-FF41-49F2-9FBF-84485036ED31}"/>
            </c:ext>
          </c:extLst>
        </c:ser>
        <c:dLbls>
          <c:showLegendKey val="0"/>
          <c:showVal val="0"/>
          <c:showCatName val="0"/>
          <c:showSerName val="0"/>
          <c:showPercent val="0"/>
          <c:showBubbleSize val="0"/>
        </c:dLbls>
        <c:gapWidth val="219"/>
        <c:overlap val="-27"/>
        <c:axId val="392210240"/>
        <c:axId val="392204992"/>
      </c:barChart>
      <c:dateAx>
        <c:axId val="392210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04992"/>
        <c:crosses val="autoZero"/>
        <c:auto val="1"/>
        <c:lblOffset val="100"/>
        <c:baseTimeUnit val="days"/>
      </c:dateAx>
      <c:valAx>
        <c:axId val="39220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210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0</c:v>
                </c:pt>
                <c:pt idx="1">
                  <c:v>3</c:v>
                </c:pt>
                <c:pt idx="2">
                  <c:v>1</c:v>
                </c:pt>
                <c:pt idx="3">
                  <c:v>3</c:v>
                </c:pt>
                <c:pt idx="4">
                  <c:v>4</c:v>
                </c:pt>
                <c:pt idx="5">
                  <c:v>1</c:v>
                </c:pt>
                <c:pt idx="6">
                  <c:v>-1</c:v>
                </c:pt>
                <c:pt idx="7">
                  <c:v>0</c:v>
                </c:pt>
              </c:numCache>
            </c:numRef>
          </c:val>
          <c:extLst>
            <c:ext xmlns:c16="http://schemas.microsoft.com/office/drawing/2014/chart" uri="{C3380CC4-5D6E-409C-BE32-E72D297353CC}">
              <c16:uniqueId val="{00000000-2D36-4FC4-B3F9-58143CD46C6E}"/>
            </c:ext>
          </c:extLst>
        </c:ser>
        <c:dLbls>
          <c:showLegendKey val="0"/>
          <c:showVal val="0"/>
          <c:showCatName val="0"/>
          <c:showSerName val="0"/>
          <c:showPercent val="0"/>
          <c:showBubbleSize val="0"/>
        </c:dLbls>
        <c:gapWidth val="219"/>
        <c:overlap val="-27"/>
        <c:axId val="397485440"/>
        <c:axId val="397487736"/>
      </c:barChart>
      <c:dateAx>
        <c:axId val="397485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87736"/>
        <c:crosses val="autoZero"/>
        <c:auto val="1"/>
        <c:lblOffset val="100"/>
        <c:baseTimeUnit val="months"/>
      </c:dateAx>
      <c:valAx>
        <c:axId val="397487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85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c:v>
                </c:pt>
                <c:pt idx="1">
                  <c:v>2</c:v>
                </c:pt>
                <c:pt idx="2">
                  <c:v>1</c:v>
                </c:pt>
                <c:pt idx="3">
                  <c:v>3</c:v>
                </c:pt>
                <c:pt idx="4">
                  <c:v>4</c:v>
                </c:pt>
                <c:pt idx="5">
                  <c:v>3</c:v>
                </c:pt>
                <c:pt idx="6">
                  <c:v>2</c:v>
                </c:pt>
                <c:pt idx="7">
                  <c:v>0</c:v>
                </c:pt>
                <c:pt idx="8">
                  <c:v>0</c:v>
                </c:pt>
                <c:pt idx="9">
                  <c:v>0</c:v>
                </c:pt>
                <c:pt idx="10">
                  <c:v>0</c:v>
                </c:pt>
                <c:pt idx="11">
                  <c:v>0</c:v>
                </c:pt>
              </c:numCache>
            </c:numRef>
          </c:val>
          <c:extLst>
            <c:ext xmlns:c16="http://schemas.microsoft.com/office/drawing/2014/chart" uri="{C3380CC4-5D6E-409C-BE32-E72D297353CC}">
              <c16:uniqueId val="{00000000-0EC3-4BF9-914F-C9DCC698F4A3}"/>
            </c:ext>
          </c:extLst>
        </c:ser>
        <c:dLbls>
          <c:showLegendKey val="0"/>
          <c:showVal val="0"/>
          <c:showCatName val="0"/>
          <c:showSerName val="0"/>
          <c:showPercent val="0"/>
          <c:showBubbleSize val="0"/>
        </c:dLbls>
        <c:gapWidth val="219"/>
        <c:overlap val="-27"/>
        <c:axId val="397484456"/>
        <c:axId val="397486424"/>
      </c:barChart>
      <c:dateAx>
        <c:axId val="397484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86424"/>
        <c:crosses val="autoZero"/>
        <c:auto val="1"/>
        <c:lblOffset val="100"/>
        <c:baseTimeUnit val="months"/>
      </c:dateAx>
      <c:valAx>
        <c:axId val="397486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484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40</c:v>
                </c:pt>
                <c:pt idx="1">
                  <c:v>40</c:v>
                </c:pt>
                <c:pt idx="2">
                  <c:v>20</c:v>
                </c:pt>
                <c:pt idx="3">
                  <c:v>46</c:v>
                </c:pt>
                <c:pt idx="4">
                  <c:v>77</c:v>
                </c:pt>
                <c:pt idx="5">
                  <c:v>48</c:v>
                </c:pt>
                <c:pt idx="6">
                  <c:v>47</c:v>
                </c:pt>
                <c:pt idx="7">
                  <c:v>0</c:v>
                </c:pt>
                <c:pt idx="8">
                  <c:v>0</c:v>
                </c:pt>
                <c:pt idx="9">
                  <c:v>0</c:v>
                </c:pt>
                <c:pt idx="10">
                  <c:v>0</c:v>
                </c:pt>
                <c:pt idx="11">
                  <c:v>0</c:v>
                </c:pt>
              </c:numCache>
            </c:numRef>
          </c:val>
          <c:extLst>
            <c:ext xmlns:c16="http://schemas.microsoft.com/office/drawing/2014/chart" uri="{C3380CC4-5D6E-409C-BE32-E72D297353CC}">
              <c16:uniqueId val="{00000000-032D-44F8-A6D7-625C316AB308}"/>
            </c:ext>
          </c:extLst>
        </c:ser>
        <c:dLbls>
          <c:showLegendKey val="0"/>
          <c:showVal val="0"/>
          <c:showCatName val="0"/>
          <c:showSerName val="0"/>
          <c:showPercent val="0"/>
          <c:showBubbleSize val="0"/>
        </c:dLbls>
        <c:gapWidth val="219"/>
        <c:overlap val="-27"/>
        <c:axId val="400541992"/>
        <c:axId val="400544288"/>
      </c:barChart>
      <c:catAx>
        <c:axId val="400541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44288"/>
        <c:crosses val="autoZero"/>
        <c:auto val="1"/>
        <c:lblAlgn val="ctr"/>
        <c:lblOffset val="100"/>
        <c:noMultiLvlLbl val="0"/>
      </c:catAx>
      <c:valAx>
        <c:axId val="400544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419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1470</c:v>
                </c:pt>
                <c:pt idx="1">
                  <c:v>1649</c:v>
                </c:pt>
                <c:pt idx="2">
                  <c:v>1679</c:v>
                </c:pt>
                <c:pt idx="3">
                  <c:v>2755</c:v>
                </c:pt>
                <c:pt idx="4">
                  <c:v>2537</c:v>
                </c:pt>
                <c:pt idx="5">
                  <c:v>1304</c:v>
                </c:pt>
                <c:pt idx="6">
                  <c:v>1448</c:v>
                </c:pt>
                <c:pt idx="7">
                  <c:v>0</c:v>
                </c:pt>
                <c:pt idx="8">
                  <c:v>0</c:v>
                </c:pt>
              </c:numCache>
            </c:numRef>
          </c:val>
          <c:extLst>
            <c:ext xmlns:c16="http://schemas.microsoft.com/office/drawing/2014/chart" uri="{C3380CC4-5D6E-409C-BE32-E72D297353CC}">
              <c16:uniqueId val="{00000000-48AB-41AB-B037-43F6CCDC0571}"/>
            </c:ext>
          </c:extLst>
        </c:ser>
        <c:dLbls>
          <c:showLegendKey val="0"/>
          <c:showVal val="0"/>
          <c:showCatName val="0"/>
          <c:showSerName val="0"/>
          <c:showPercent val="0"/>
          <c:showBubbleSize val="0"/>
        </c:dLbls>
        <c:gapWidth val="219"/>
        <c:overlap val="-27"/>
        <c:axId val="400541664"/>
        <c:axId val="400544944"/>
      </c:barChart>
      <c:dateAx>
        <c:axId val="400541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44944"/>
        <c:crosses val="autoZero"/>
        <c:auto val="1"/>
        <c:lblOffset val="100"/>
        <c:baseTimeUnit val="months"/>
      </c:dateAx>
      <c:valAx>
        <c:axId val="400544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541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331</c:v>
                </c:pt>
                <c:pt idx="1">
                  <c:v>262</c:v>
                </c:pt>
                <c:pt idx="2">
                  <c:v>181</c:v>
                </c:pt>
                <c:pt idx="3">
                  <c:v>171</c:v>
                </c:pt>
                <c:pt idx="4">
                  <c:v>108</c:v>
                </c:pt>
                <c:pt idx="5">
                  <c:v>127</c:v>
                </c:pt>
                <c:pt idx="6">
                  <c:v>276</c:v>
                </c:pt>
                <c:pt idx="7">
                  <c:v>23</c:v>
                </c:pt>
              </c:numCache>
            </c:numRef>
          </c:val>
          <c:extLst>
            <c:ext xmlns:c16="http://schemas.microsoft.com/office/drawing/2014/chart" uri="{C3380CC4-5D6E-409C-BE32-E72D297353CC}">
              <c16:uniqueId val="{00000000-DD5B-4089-BE92-68DF598871A1}"/>
            </c:ext>
          </c:extLst>
        </c:ser>
        <c:dLbls>
          <c:showLegendKey val="0"/>
          <c:showVal val="0"/>
          <c:showCatName val="0"/>
          <c:showSerName val="0"/>
          <c:showPercent val="0"/>
          <c:showBubbleSize val="0"/>
        </c:dLbls>
        <c:gapWidth val="219"/>
        <c:overlap val="-27"/>
        <c:axId val="492900784"/>
        <c:axId val="492909640"/>
      </c:barChart>
      <c:dateAx>
        <c:axId val="492900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09640"/>
        <c:crosses val="autoZero"/>
        <c:auto val="1"/>
        <c:lblOffset val="100"/>
        <c:baseTimeUnit val="months"/>
      </c:dateAx>
      <c:valAx>
        <c:axId val="492909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00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2026-01</c:v>
                </c:pt>
                <c:pt idx="1">
                  <c:v>2026-02</c:v>
                </c:pt>
                <c:pt idx="2">
                  <c:v>2026-03</c:v>
                </c:pt>
                <c:pt idx="3">
                  <c:v>2026-04</c:v>
                </c:pt>
                <c:pt idx="4">
                  <c:v>2026-05</c:v>
                </c:pt>
                <c:pt idx="5">
                  <c:v>2026-06</c:v>
                </c:pt>
                <c:pt idx="6">
                  <c:v>2026-07</c:v>
                </c:pt>
              </c:strCache>
            </c:strRef>
          </c:cat>
          <c:val>
            <c:numRef>
              <c:f>Sheet1!$B$2:$B$8</c:f>
              <c:numCache>
                <c:formatCode>General</c:formatCode>
                <c:ptCount val="7"/>
                <c:pt idx="0">
                  <c:v>39</c:v>
                </c:pt>
                <c:pt idx="1">
                  <c:v>39</c:v>
                </c:pt>
                <c:pt idx="2">
                  <c:v>33</c:v>
                </c:pt>
                <c:pt idx="3">
                  <c:v>48</c:v>
                </c:pt>
                <c:pt idx="4">
                  <c:v>56</c:v>
                </c:pt>
                <c:pt idx="5">
                  <c:v>24</c:v>
                </c:pt>
                <c:pt idx="6">
                  <c:v>41</c:v>
                </c:pt>
              </c:numCache>
            </c:numRef>
          </c:val>
          <c:extLst>
            <c:ext xmlns:c16="http://schemas.microsoft.com/office/drawing/2014/chart" uri="{C3380CC4-5D6E-409C-BE32-E72D297353CC}">
              <c16:uniqueId val="{00000000-0494-41A0-9974-52C0DC73F34E}"/>
            </c:ext>
          </c:extLst>
        </c:ser>
        <c:dLbls>
          <c:showLegendKey val="0"/>
          <c:showVal val="0"/>
          <c:showCatName val="0"/>
          <c:showSerName val="0"/>
          <c:showPercent val="0"/>
          <c:showBubbleSize val="0"/>
        </c:dLbls>
        <c:gapWidth val="219"/>
        <c:overlap val="-27"/>
        <c:axId val="492916200"/>
        <c:axId val="492907344"/>
      </c:barChart>
      <c:catAx>
        <c:axId val="492916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07344"/>
        <c:crosses val="autoZero"/>
        <c:auto val="1"/>
        <c:lblAlgn val="ctr"/>
        <c:lblOffset val="100"/>
        <c:noMultiLvlLbl val="0"/>
      </c:catAx>
      <c:valAx>
        <c:axId val="49290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16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Sheet1!$A$2:$A$8</c:f>
              <c:strCache>
                <c:ptCount val="7"/>
                <c:pt idx="0">
                  <c:v>2026-01</c:v>
                </c:pt>
                <c:pt idx="1">
                  <c:v>2026-02</c:v>
                </c:pt>
                <c:pt idx="2">
                  <c:v>2026-03</c:v>
                </c:pt>
                <c:pt idx="3">
                  <c:v>2026-04</c:v>
                </c:pt>
                <c:pt idx="4">
                  <c:v>2026-05</c:v>
                </c:pt>
                <c:pt idx="5">
                  <c:v>2026-06</c:v>
                </c:pt>
                <c:pt idx="6">
                  <c:v>2026-07</c:v>
                </c:pt>
              </c:strCache>
            </c:strRef>
          </c:cat>
          <c:val>
            <c:numRef>
              <c:f>Sheet1!$B$2:$B$8</c:f>
              <c:numCache>
                <c:formatCode>General</c:formatCode>
                <c:ptCount val="7"/>
                <c:pt idx="0">
                  <c:v>514</c:v>
                </c:pt>
                <c:pt idx="1">
                  <c:v>469</c:v>
                </c:pt>
                <c:pt idx="2">
                  <c:v>396</c:v>
                </c:pt>
                <c:pt idx="3">
                  <c:v>773</c:v>
                </c:pt>
                <c:pt idx="4">
                  <c:v>897</c:v>
                </c:pt>
                <c:pt idx="5">
                  <c:v>374</c:v>
                </c:pt>
                <c:pt idx="6">
                  <c:v>579</c:v>
                </c:pt>
              </c:numCache>
            </c:numRef>
          </c:val>
          <c:extLst>
            <c:ext xmlns:c16="http://schemas.microsoft.com/office/drawing/2014/chart" uri="{C3380CC4-5D6E-409C-BE32-E72D297353CC}">
              <c16:uniqueId val="{00000000-8D63-4F21-91F2-00A4A0E48608}"/>
            </c:ext>
          </c:extLst>
        </c:ser>
        <c:dLbls>
          <c:showLegendKey val="0"/>
          <c:showVal val="0"/>
          <c:showCatName val="0"/>
          <c:showSerName val="0"/>
          <c:showPercent val="0"/>
          <c:showBubbleSize val="0"/>
        </c:dLbls>
        <c:gapWidth val="219"/>
        <c:overlap val="-27"/>
        <c:axId val="492911936"/>
        <c:axId val="492912920"/>
      </c:barChart>
      <c:catAx>
        <c:axId val="492911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12920"/>
        <c:crosses val="autoZero"/>
        <c:auto val="1"/>
        <c:lblAlgn val="ctr"/>
        <c:lblOffset val="100"/>
        <c:noMultiLvlLbl val="0"/>
      </c:catAx>
      <c:valAx>
        <c:axId val="492912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911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2025-12</c:v>
                </c:pt>
                <c:pt idx="1">
                  <c:v>2026-01</c:v>
                </c:pt>
                <c:pt idx="2">
                  <c:v>2026-02</c:v>
                </c:pt>
                <c:pt idx="3">
                  <c:v>2026-03</c:v>
                </c:pt>
                <c:pt idx="4">
                  <c:v>2026-04</c:v>
                </c:pt>
                <c:pt idx="5">
                  <c:v>2026-05</c:v>
                </c:pt>
                <c:pt idx="6">
                  <c:v>2026-06</c:v>
                </c:pt>
                <c:pt idx="7">
                  <c:v>2026-07</c:v>
                </c:pt>
                <c:pt idx="8">
                  <c:v>2026-08</c:v>
                </c:pt>
                <c:pt idx="9">
                  <c:v>2026-09</c:v>
                </c:pt>
                <c:pt idx="10">
                  <c:v>2026-10</c:v>
                </c:pt>
                <c:pt idx="11">
                  <c:v>2026-11</c:v>
                </c:pt>
                <c:pt idx="12">
                  <c:v>2026-12</c:v>
                </c:pt>
              </c:strCache>
            </c:strRef>
          </c:cat>
          <c:val>
            <c:numRef>
              <c:f>Sheet1!$B$2:$B$14</c:f>
              <c:numCache>
                <c:formatCode>General</c:formatCode>
                <c:ptCount val="13"/>
                <c:pt idx="0">
                  <c:v>1133</c:v>
                </c:pt>
                <c:pt idx="1">
                  <c:v>24302</c:v>
                </c:pt>
                <c:pt idx="2">
                  <c:v>18713</c:v>
                </c:pt>
                <c:pt idx="3">
                  <c:v>18588</c:v>
                </c:pt>
                <c:pt idx="4">
                  <c:v>34961</c:v>
                </c:pt>
                <c:pt idx="5">
                  <c:v>45456</c:v>
                </c:pt>
                <c:pt idx="6">
                  <c:v>19130</c:v>
                </c:pt>
                <c:pt idx="7">
                  <c:v>23740</c:v>
                </c:pt>
                <c:pt idx="8">
                  <c:v>750</c:v>
                </c:pt>
              </c:numCache>
            </c:numRef>
          </c:val>
          <c:extLst>
            <c:ext xmlns:c16="http://schemas.microsoft.com/office/drawing/2014/chart" uri="{C3380CC4-5D6E-409C-BE32-E72D297353CC}">
              <c16:uniqueId val="{00000000-8FC5-4F1F-A1C3-1D9719C62CCC}"/>
            </c:ext>
          </c:extLst>
        </c:ser>
        <c:dLbls>
          <c:showLegendKey val="0"/>
          <c:showVal val="0"/>
          <c:showCatName val="0"/>
          <c:showSerName val="0"/>
          <c:showPercent val="0"/>
          <c:showBubbleSize val="0"/>
        </c:dLbls>
        <c:gapWidth val="219"/>
        <c:overlap val="-27"/>
        <c:axId val="492891600"/>
        <c:axId val="492887008"/>
      </c:barChart>
      <c:catAx>
        <c:axId val="4928916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887008"/>
        <c:crosses val="autoZero"/>
        <c:auto val="1"/>
        <c:lblAlgn val="ctr"/>
        <c:lblOffset val="100"/>
        <c:noMultiLvlLbl val="0"/>
      </c:catAx>
      <c:valAx>
        <c:axId val="492887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28916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80</c:v>
                </c:pt>
                <c:pt idx="1">
                  <c:v>219</c:v>
                </c:pt>
                <c:pt idx="2">
                  <c:v>208</c:v>
                </c:pt>
                <c:pt idx="3">
                  <c:v>167</c:v>
                </c:pt>
                <c:pt idx="4">
                  <c:v>35</c:v>
                </c:pt>
                <c:pt idx="5">
                  <c:v>14</c:v>
                </c:pt>
                <c:pt idx="6">
                  <c:v>17</c:v>
                </c:pt>
                <c:pt idx="7">
                  <c:v>-1</c:v>
                </c:pt>
              </c:numCache>
            </c:numRef>
          </c:val>
          <c:extLst>
            <c:ext xmlns:c16="http://schemas.microsoft.com/office/drawing/2014/chart" uri="{C3380CC4-5D6E-409C-BE32-E72D297353CC}">
              <c16:uniqueId val="{00000000-F08D-4CAD-981E-103223218FAC}"/>
            </c:ext>
          </c:extLst>
        </c:ser>
        <c:dLbls>
          <c:showLegendKey val="0"/>
          <c:showVal val="0"/>
          <c:showCatName val="0"/>
          <c:showSerName val="0"/>
          <c:showPercent val="0"/>
          <c:showBubbleSize val="0"/>
        </c:dLbls>
        <c:gapWidth val="219"/>
        <c:overlap val="-27"/>
        <c:axId val="395627880"/>
        <c:axId val="395632472"/>
      </c:barChart>
      <c:dateAx>
        <c:axId val="395627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32472"/>
        <c:crosses val="autoZero"/>
        <c:auto val="1"/>
        <c:lblOffset val="100"/>
        <c:baseTimeUnit val="months"/>
      </c:dateAx>
      <c:valAx>
        <c:axId val="395632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27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6</c:v>
                </c:pt>
                <c:pt idx="1">
                  <c:v>8</c:v>
                </c:pt>
                <c:pt idx="2">
                  <c:v>4</c:v>
                </c:pt>
                <c:pt idx="3">
                  <c:v>6</c:v>
                </c:pt>
                <c:pt idx="4">
                  <c:v>7</c:v>
                </c:pt>
                <c:pt idx="5">
                  <c:v>5</c:v>
                </c:pt>
                <c:pt idx="6">
                  <c:v>8</c:v>
                </c:pt>
                <c:pt idx="7">
                  <c:v>0</c:v>
                </c:pt>
                <c:pt idx="8">
                  <c:v>0</c:v>
                </c:pt>
                <c:pt idx="9">
                  <c:v>0</c:v>
                </c:pt>
                <c:pt idx="10">
                  <c:v>0</c:v>
                </c:pt>
                <c:pt idx="11">
                  <c:v>0</c:v>
                </c:pt>
              </c:numCache>
            </c:numRef>
          </c:val>
          <c:extLst>
            <c:ext xmlns:c16="http://schemas.microsoft.com/office/drawing/2014/chart" uri="{C3380CC4-5D6E-409C-BE32-E72D297353CC}">
              <c16:uniqueId val="{00000000-43EC-4D99-B3D7-6DBF2E349F31}"/>
            </c:ext>
          </c:extLst>
        </c:ser>
        <c:dLbls>
          <c:showLegendKey val="0"/>
          <c:showVal val="0"/>
          <c:showCatName val="0"/>
          <c:showSerName val="0"/>
          <c:showPercent val="0"/>
          <c:showBubbleSize val="0"/>
        </c:dLbls>
        <c:gapWidth val="219"/>
        <c:overlap val="-27"/>
        <c:axId val="395628536"/>
        <c:axId val="395628864"/>
      </c:barChart>
      <c:dateAx>
        <c:axId val="395628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28864"/>
        <c:crosses val="autoZero"/>
        <c:auto val="1"/>
        <c:lblOffset val="100"/>
        <c:baseTimeUnit val="months"/>
      </c:dateAx>
      <c:valAx>
        <c:axId val="395628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28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2026-01</c:v>
                </c:pt>
                <c:pt idx="1">
                  <c:v>2026-02</c:v>
                </c:pt>
                <c:pt idx="2">
                  <c:v>2026-03</c:v>
                </c:pt>
                <c:pt idx="3">
                  <c:v>2026-04</c:v>
                </c:pt>
                <c:pt idx="4">
                  <c:v>2026-05</c:v>
                </c:pt>
                <c:pt idx="5">
                  <c:v>2026-06</c:v>
                </c:pt>
                <c:pt idx="6">
                  <c:v>2026-07</c:v>
                </c:pt>
                <c:pt idx="7">
                  <c:v>2026-08</c:v>
                </c:pt>
                <c:pt idx="8">
                  <c:v>2026-09</c:v>
                </c:pt>
                <c:pt idx="9">
                  <c:v>2026-10</c:v>
                </c:pt>
                <c:pt idx="10">
                  <c:v>2026-11</c:v>
                </c:pt>
                <c:pt idx="11">
                  <c:v>2026-12</c:v>
                </c:pt>
              </c:strCache>
            </c:strRef>
          </c:cat>
          <c:val>
            <c:numRef>
              <c:f>Sheet1!$B$2:$B$13</c:f>
              <c:numCache>
                <c:formatCode>General</c:formatCode>
                <c:ptCount val="12"/>
                <c:pt idx="0">
                  <c:v>80</c:v>
                </c:pt>
                <c:pt idx="1">
                  <c:v>107</c:v>
                </c:pt>
                <c:pt idx="2">
                  <c:v>46</c:v>
                </c:pt>
                <c:pt idx="3">
                  <c:v>91</c:v>
                </c:pt>
                <c:pt idx="4">
                  <c:v>121</c:v>
                </c:pt>
                <c:pt idx="5">
                  <c:v>72</c:v>
                </c:pt>
                <c:pt idx="6">
                  <c:v>111</c:v>
                </c:pt>
                <c:pt idx="7">
                  <c:v>0</c:v>
                </c:pt>
                <c:pt idx="8">
                  <c:v>0</c:v>
                </c:pt>
                <c:pt idx="9">
                  <c:v>0</c:v>
                </c:pt>
                <c:pt idx="10">
                  <c:v>0</c:v>
                </c:pt>
                <c:pt idx="11">
                  <c:v>0</c:v>
                </c:pt>
              </c:numCache>
            </c:numRef>
          </c:val>
          <c:extLst>
            <c:ext xmlns:c16="http://schemas.microsoft.com/office/drawing/2014/chart" uri="{C3380CC4-5D6E-409C-BE32-E72D297353CC}">
              <c16:uniqueId val="{00000000-B97C-4383-88DE-0F874A91A465}"/>
            </c:ext>
          </c:extLst>
        </c:ser>
        <c:dLbls>
          <c:showLegendKey val="0"/>
          <c:showVal val="0"/>
          <c:showCatName val="0"/>
          <c:showSerName val="0"/>
          <c:showPercent val="0"/>
          <c:showBubbleSize val="0"/>
        </c:dLbls>
        <c:gapWidth val="219"/>
        <c:overlap val="-27"/>
        <c:axId val="395609840"/>
        <c:axId val="395606560"/>
      </c:barChart>
      <c:catAx>
        <c:axId val="3956098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06560"/>
        <c:crosses val="autoZero"/>
        <c:auto val="1"/>
        <c:lblAlgn val="ctr"/>
        <c:lblOffset val="100"/>
        <c:noMultiLvlLbl val="0"/>
      </c:catAx>
      <c:valAx>
        <c:axId val="395606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09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Carousel</c:v>
                </c:pt>
              </c:strCache>
            </c:strRef>
          </c:tx>
          <c:spPr>
            <a:solidFill>
              <a:schemeClr val="accent1"/>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Sheet1!$B$2:$B$13</c:f>
              <c:numCache>
                <c:formatCode>General</c:formatCode>
                <c:ptCount val="12"/>
                <c:pt idx="0">
                  <c:v>2335</c:v>
                </c:pt>
                <c:pt idx="1">
                  <c:v>2032</c:v>
                </c:pt>
                <c:pt idx="2">
                  <c:v>638</c:v>
                </c:pt>
                <c:pt idx="3">
                  <c:v>1887</c:v>
                </c:pt>
                <c:pt idx="4">
                  <c:v>2825</c:v>
                </c:pt>
                <c:pt idx="5">
                  <c:v>1755</c:v>
                </c:pt>
                <c:pt idx="6">
                  <c:v>2864</c:v>
                </c:pt>
                <c:pt idx="7">
                  <c:v>0</c:v>
                </c:pt>
                <c:pt idx="8">
                  <c:v>0</c:v>
                </c:pt>
                <c:pt idx="9">
                  <c:v>0</c:v>
                </c:pt>
                <c:pt idx="10">
                  <c:v>0</c:v>
                </c:pt>
                <c:pt idx="11">
                  <c:v>0</c:v>
                </c:pt>
              </c:numCache>
            </c:numRef>
          </c:val>
          <c:extLst>
            <c:ext xmlns:c16="http://schemas.microsoft.com/office/drawing/2014/chart" uri="{C3380CC4-5D6E-409C-BE32-E72D297353CC}">
              <c16:uniqueId val="{00000000-A26C-410B-8366-3C074CC37DA2}"/>
            </c:ext>
          </c:extLst>
        </c:ser>
        <c:ser>
          <c:idx val="1"/>
          <c:order val="1"/>
          <c:tx>
            <c:strRef>
              <c:f>Sheet1!$C$1</c:f>
              <c:strCache>
                <c:ptCount val="1"/>
                <c:pt idx="0">
                  <c:v>Image</c:v>
                </c:pt>
              </c:strCache>
            </c:strRef>
          </c:tx>
          <c:spPr>
            <a:solidFill>
              <a:schemeClr val="accent2"/>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Sheet1!$C$2:$C$13</c:f>
              <c:numCache>
                <c:formatCode>General</c:formatCode>
                <c:ptCount val="12"/>
                <c:pt idx="0">
                  <c:v>554</c:v>
                </c:pt>
                <c:pt idx="1">
                  <c:v>1295</c:v>
                </c:pt>
                <c:pt idx="2">
                  <c:v>1308</c:v>
                </c:pt>
                <c:pt idx="3">
                  <c:v>1643</c:v>
                </c:pt>
                <c:pt idx="4">
                  <c:v>1012</c:v>
                </c:pt>
                <c:pt idx="5">
                  <c:v>2157</c:v>
                </c:pt>
                <c:pt idx="6">
                  <c:v>602</c:v>
                </c:pt>
                <c:pt idx="7">
                  <c:v>0</c:v>
                </c:pt>
                <c:pt idx="8">
                  <c:v>0</c:v>
                </c:pt>
                <c:pt idx="9">
                  <c:v>0</c:v>
                </c:pt>
                <c:pt idx="10">
                  <c:v>0</c:v>
                </c:pt>
                <c:pt idx="11">
                  <c:v>0</c:v>
                </c:pt>
              </c:numCache>
            </c:numRef>
          </c:val>
          <c:extLst>
            <c:ext xmlns:c16="http://schemas.microsoft.com/office/drawing/2014/chart" uri="{C3380CC4-5D6E-409C-BE32-E72D297353CC}">
              <c16:uniqueId val="{00000001-A26C-410B-8366-3C074CC37DA2}"/>
            </c:ext>
          </c:extLst>
        </c:ser>
        <c:ser>
          <c:idx val="2"/>
          <c:order val="2"/>
          <c:tx>
            <c:strRef>
              <c:f>Sheet1!$D$1</c:f>
              <c:strCache>
                <c:ptCount val="1"/>
                <c:pt idx="0">
                  <c:v>Reel</c:v>
                </c:pt>
              </c:strCache>
            </c:strRef>
          </c:tx>
          <c:spPr>
            <a:solidFill>
              <a:schemeClr val="accent3"/>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Sheet1!$D$2:$D$13</c:f>
              <c:numCache>
                <c:formatCode>General</c:formatCode>
                <c:ptCount val="12"/>
                <c:pt idx="0">
                  <c:v>406</c:v>
                </c:pt>
                <c:pt idx="1">
                  <c:v>0</c:v>
                </c:pt>
                <c:pt idx="2">
                  <c:v>101</c:v>
                </c:pt>
                <c:pt idx="3">
                  <c:v>422</c:v>
                </c:pt>
                <c:pt idx="4">
                  <c:v>196</c:v>
                </c:pt>
                <c:pt idx="5">
                  <c:v>0</c:v>
                </c:pt>
                <c:pt idx="6">
                  <c:v>246</c:v>
                </c:pt>
                <c:pt idx="7">
                  <c:v>0</c:v>
                </c:pt>
                <c:pt idx="8">
                  <c:v>0</c:v>
                </c:pt>
                <c:pt idx="9">
                  <c:v>0</c:v>
                </c:pt>
                <c:pt idx="10">
                  <c:v>0</c:v>
                </c:pt>
                <c:pt idx="11">
                  <c:v>0</c:v>
                </c:pt>
              </c:numCache>
            </c:numRef>
          </c:val>
          <c:extLst>
            <c:ext xmlns:c16="http://schemas.microsoft.com/office/drawing/2014/chart" uri="{C3380CC4-5D6E-409C-BE32-E72D297353CC}">
              <c16:uniqueId val="{00000002-A26C-410B-8366-3C074CC37DA2}"/>
            </c:ext>
          </c:extLst>
        </c:ser>
        <c:ser>
          <c:idx val="3"/>
          <c:order val="3"/>
          <c:tx>
            <c:strRef>
              <c:f>Sheet1!$E$1</c:f>
              <c:strCache>
                <c:ptCount val="1"/>
                <c:pt idx="0">
                  <c:v>Story</c:v>
                </c:pt>
              </c:strCache>
            </c:strRef>
          </c:tx>
          <c:spPr>
            <a:solidFill>
              <a:schemeClr val="accent4"/>
            </a:solidFill>
            <a:ln>
              <a:noFill/>
            </a:ln>
            <a:effectLst/>
          </c:spPr>
          <c:invertIfNegative val="0"/>
          <c:cat>
            <c:numRef>
              <c:f>Sheet1!$A$2:$A$13</c:f>
              <c:numCache>
                <c:formatCode>m/d/yyyy</c:formatCode>
                <c:ptCount val="12"/>
                <c:pt idx="0">
                  <c:v>46023</c:v>
                </c:pt>
                <c:pt idx="1">
                  <c:v>46054</c:v>
                </c:pt>
                <c:pt idx="2">
                  <c:v>46082</c:v>
                </c:pt>
                <c:pt idx="3">
                  <c:v>46113</c:v>
                </c:pt>
                <c:pt idx="4">
                  <c:v>46143</c:v>
                </c:pt>
                <c:pt idx="5">
                  <c:v>46174</c:v>
                </c:pt>
                <c:pt idx="6">
                  <c:v>46204</c:v>
                </c:pt>
                <c:pt idx="7">
                  <c:v>46235</c:v>
                </c:pt>
                <c:pt idx="8">
                  <c:v>46266</c:v>
                </c:pt>
                <c:pt idx="9">
                  <c:v>46296</c:v>
                </c:pt>
                <c:pt idx="10">
                  <c:v>46327</c:v>
                </c:pt>
                <c:pt idx="11">
                  <c:v>46357</c:v>
                </c:pt>
              </c:numCache>
            </c:numRef>
          </c:cat>
          <c:val>
            <c:numRef>
              <c:f>Sheet1!$E$2:$E$13</c:f>
              <c:numCache>
                <c:formatCode>General</c:formatCode>
                <c:ptCount val="12"/>
                <c:pt idx="0">
                  <c:v>0</c:v>
                </c:pt>
                <c:pt idx="1">
                  <c:v>0</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3-A26C-410B-8366-3C074CC37DA2}"/>
            </c:ext>
          </c:extLst>
        </c:ser>
        <c:dLbls>
          <c:showLegendKey val="0"/>
          <c:showVal val="0"/>
          <c:showCatName val="0"/>
          <c:showSerName val="0"/>
          <c:showPercent val="0"/>
          <c:showBubbleSize val="0"/>
        </c:dLbls>
        <c:gapWidth val="219"/>
        <c:overlap val="-27"/>
        <c:axId val="70800936"/>
        <c:axId val="70806512"/>
      </c:barChart>
      <c:dateAx>
        <c:axId val="70800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806512"/>
        <c:crosses val="autoZero"/>
        <c:auto val="1"/>
        <c:lblOffset val="100"/>
        <c:baseTimeUnit val="months"/>
      </c:dateAx>
      <c:valAx>
        <c:axId val="70806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0800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8/3/2026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9C61A7-4BB5-4874-9299-3BBBFC02C690}"/>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D8707881-BE55-474E-B0C8-AEC54F4DF5C3}"/>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27385184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B8404-0281-42CE-8664-CDEE98903644}"/>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346CEA74-E5B8-422B-A401-8D1CEC4A1529}"/>
              </a:ext>
            </a:extLst>
          </p:cNvPr>
          <p:cNvGraphicFramePr>
            <a:graphicFrameLocks noGrp="1"/>
          </p:cNvGraphicFramePr>
          <p:nvPr>
            <p:ph type="chart" sz="quarter" idx="13"/>
            <p:extLst>
              <p:ext uri="{D42A27DB-BD31-4B8C-83A1-F6EECF244321}">
                <p14:modId xmlns:p14="http://schemas.microsoft.com/office/powerpoint/2010/main" val="38317751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2254AB-8412-4EE8-A1D8-BBC9731EC395}"/>
              </a:ext>
            </a:extLst>
          </p:cNvPr>
          <p:cNvSpPr>
            <a:spLocks noGrp="1"/>
          </p:cNvSpPr>
          <p:nvPr>
            <p:ph type="body" sz="quarter" idx="14"/>
          </p:nvPr>
        </p:nvSpPr>
        <p:spPr/>
        <p:txBody>
          <a:bodyPr/>
          <a:lstStyle/>
          <a:p>
            <a:r>
              <a:rPr lang="en-US"/>
              <a:t>07/01/2026 - 07/31/2026</a:t>
            </a:r>
          </a:p>
        </p:txBody>
      </p:sp>
      <p:sp>
        <p:nvSpPr>
          <p:cNvPr id="5" name="Footer Placeholder 4">
            <a:extLst>
              <a:ext uri="{FF2B5EF4-FFF2-40B4-BE49-F238E27FC236}">
                <a16:creationId xmlns:a16="http://schemas.microsoft.com/office/drawing/2014/main" id="{6F6850B8-369F-4CCB-8275-C6F795082D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81594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55414-DDCA-4EF7-A545-9DD077C49BA6}"/>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6DDF4658-9E95-40A7-B9E9-1E263CAEC1F9}"/>
              </a:ext>
            </a:extLst>
          </p:cNvPr>
          <p:cNvGraphicFramePr>
            <a:graphicFrameLocks noGrp="1"/>
          </p:cNvGraphicFramePr>
          <p:nvPr>
            <p:ph type="tbl" sz="quarter" idx="13"/>
            <p:extLst>
              <p:ext uri="{D42A27DB-BD31-4B8C-83A1-F6EECF244321}">
                <p14:modId xmlns:p14="http://schemas.microsoft.com/office/powerpoint/2010/main" val="1533034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945590228"/>
                    </a:ext>
                  </a:extLst>
                </a:gridCol>
                <a:gridCol w="905256">
                  <a:extLst>
                    <a:ext uri="{9D8B030D-6E8A-4147-A177-3AD203B41FA5}">
                      <a16:colId xmlns:a16="http://schemas.microsoft.com/office/drawing/2014/main" val="4067461725"/>
                    </a:ext>
                  </a:extLst>
                </a:gridCol>
                <a:gridCol w="905256">
                  <a:extLst>
                    <a:ext uri="{9D8B030D-6E8A-4147-A177-3AD203B41FA5}">
                      <a16:colId xmlns:a16="http://schemas.microsoft.com/office/drawing/2014/main" val="182606286"/>
                    </a:ext>
                  </a:extLst>
                </a:gridCol>
                <a:gridCol w="905256">
                  <a:extLst>
                    <a:ext uri="{9D8B030D-6E8A-4147-A177-3AD203B41FA5}">
                      <a16:colId xmlns:a16="http://schemas.microsoft.com/office/drawing/2014/main" val="1341289545"/>
                    </a:ext>
                  </a:extLst>
                </a:gridCol>
                <a:gridCol w="905256">
                  <a:extLst>
                    <a:ext uri="{9D8B030D-6E8A-4147-A177-3AD203B41FA5}">
                      <a16:colId xmlns:a16="http://schemas.microsoft.com/office/drawing/2014/main" val="1554045610"/>
                    </a:ext>
                  </a:extLst>
                </a:gridCol>
                <a:gridCol w="905256">
                  <a:extLst>
                    <a:ext uri="{9D8B030D-6E8A-4147-A177-3AD203B41FA5}">
                      <a16:colId xmlns:a16="http://schemas.microsoft.com/office/drawing/2014/main" val="4108910678"/>
                    </a:ext>
                  </a:extLst>
                </a:gridCol>
                <a:gridCol w="905256">
                  <a:extLst>
                    <a:ext uri="{9D8B030D-6E8A-4147-A177-3AD203B41FA5}">
                      <a16:colId xmlns:a16="http://schemas.microsoft.com/office/drawing/2014/main" val="1043949026"/>
                    </a:ext>
                  </a:extLst>
                </a:gridCol>
                <a:gridCol w="905256">
                  <a:extLst>
                    <a:ext uri="{9D8B030D-6E8A-4147-A177-3AD203B41FA5}">
                      <a16:colId xmlns:a16="http://schemas.microsoft.com/office/drawing/2014/main" val="335128272"/>
                    </a:ext>
                  </a:extLst>
                </a:gridCol>
                <a:gridCol w="905256">
                  <a:extLst>
                    <a:ext uri="{9D8B030D-6E8A-4147-A177-3AD203B41FA5}">
                      <a16:colId xmlns:a16="http://schemas.microsoft.com/office/drawing/2014/main" val="58421850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724797133"/>
                  </a:ext>
                </a:extLst>
              </a:tr>
              <a:tr h="370840">
                <a:tc>
                  <a:txBody>
                    <a:bodyPr/>
                    <a:lstStyle/>
                    <a:p>
                      <a:r>
                        <a:rPr lang="en-US" sz="1000"/>
                        <a:t>715</a:t>
                      </a:r>
                    </a:p>
                  </a:txBody>
                  <a:tcPr/>
                </a:tc>
                <a:tc>
                  <a:txBody>
                    <a:bodyPr/>
                    <a:lstStyle/>
                    <a:p>
                      <a:r>
                        <a:rPr lang="en-US" sz="1000"/>
                        <a:t>-1</a:t>
                      </a:r>
                    </a:p>
                  </a:txBody>
                  <a:tcPr/>
                </a:tc>
                <a:tc>
                  <a:txBody>
                    <a:bodyPr/>
                    <a:lstStyle/>
                    <a:p>
                      <a:r>
                        <a:rPr lang="en-US" sz="1000"/>
                        <a:t>14</a:t>
                      </a:r>
                    </a:p>
                  </a:txBody>
                  <a:tcPr/>
                </a:tc>
                <a:tc>
                  <a:txBody>
                    <a:bodyPr/>
                    <a:lstStyle/>
                    <a:p>
                      <a:r>
                        <a:rPr lang="en-US" sz="1000"/>
                        <a:t>47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0.4695 %</a:t>
                      </a:r>
                    </a:p>
                  </a:txBody>
                  <a:tcPr/>
                </a:tc>
                <a:tc>
                  <a:txBody>
                    <a:bodyPr/>
                    <a:lstStyle/>
                    <a:p>
                      <a:r>
                        <a:rPr lang="en-US" sz="1000"/>
                        <a:t>0.0 %</a:t>
                      </a:r>
                    </a:p>
                  </a:txBody>
                  <a:tcPr/>
                </a:tc>
                <a:extLst>
                  <a:ext uri="{0D108BD9-81ED-4DB2-BD59-A6C34878D82A}">
                    <a16:rowId xmlns:a16="http://schemas.microsoft.com/office/drawing/2014/main" val="3851064715"/>
                  </a:ext>
                </a:extLst>
              </a:tr>
            </a:tbl>
          </a:graphicData>
        </a:graphic>
      </p:graphicFrame>
      <p:sp>
        <p:nvSpPr>
          <p:cNvPr id="4" name="Text Placeholder 3">
            <a:extLst>
              <a:ext uri="{FF2B5EF4-FFF2-40B4-BE49-F238E27FC236}">
                <a16:creationId xmlns:a16="http://schemas.microsoft.com/office/drawing/2014/main" id="{6D8901C7-63F2-4255-B5E7-E73AA1008DB6}"/>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36336081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3F81F-9012-42B5-B236-28476D3DAB69}"/>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1C4B4786-CF12-4986-ACE9-7B3CAED7DA7F}"/>
              </a:ext>
            </a:extLst>
          </p:cNvPr>
          <p:cNvGraphicFramePr>
            <a:graphicFrameLocks noGrp="1"/>
          </p:cNvGraphicFramePr>
          <p:nvPr>
            <p:ph type="chart" sz="quarter" idx="13"/>
            <p:extLst>
              <p:ext uri="{D42A27DB-BD31-4B8C-83A1-F6EECF244321}">
                <p14:modId xmlns:p14="http://schemas.microsoft.com/office/powerpoint/2010/main" val="34598741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BDBCB3-CE5D-4364-AE15-EEFF6B2DE2ED}"/>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64DDD0CD-31DB-4306-B568-1022AD5C222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2840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B0A1F-BB5E-45B3-9DFE-BA93729166AF}"/>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5F644D8D-B50B-4913-9647-7D0DDE779C47}"/>
              </a:ext>
            </a:extLst>
          </p:cNvPr>
          <p:cNvGraphicFramePr>
            <a:graphicFrameLocks noGrp="1"/>
          </p:cNvGraphicFramePr>
          <p:nvPr>
            <p:ph type="chart" sz="quarter" idx="13"/>
            <p:extLst>
              <p:ext uri="{D42A27DB-BD31-4B8C-83A1-F6EECF244321}">
                <p14:modId xmlns:p14="http://schemas.microsoft.com/office/powerpoint/2010/main" val="17054456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BD33DA-9429-46B3-9DD5-A721DBC64B7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804CF94F-DB76-41BF-9B1A-0DE1774A62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65166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D6D572-0D43-4886-BD99-6E7B4E085C64}"/>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BCB35741-0DEF-4BDC-9A27-9222E74C7414}"/>
              </a:ext>
            </a:extLst>
          </p:cNvPr>
          <p:cNvGraphicFramePr>
            <a:graphicFrameLocks noGrp="1"/>
          </p:cNvGraphicFramePr>
          <p:nvPr>
            <p:ph type="chart" sz="quarter" idx="13"/>
            <p:extLst>
              <p:ext uri="{D42A27DB-BD31-4B8C-83A1-F6EECF244321}">
                <p14:modId xmlns:p14="http://schemas.microsoft.com/office/powerpoint/2010/main" val="30146892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B16A97-A2D3-4C48-B226-775B393C0E24}"/>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2FF2435A-6139-4779-AB3D-CEAC8FD9A7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08878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0304A-5067-4A7C-9B7E-D853DB552803}"/>
              </a:ext>
            </a:extLst>
          </p:cNvPr>
          <p:cNvSpPr>
            <a:spLocks noGrp="1"/>
          </p:cNvSpPr>
          <p:nvPr>
            <p:ph type="title"/>
          </p:nvPr>
        </p:nvSpPr>
        <p:spPr/>
        <p:txBody>
          <a:bodyPr/>
          <a:lstStyle/>
          <a:p>
            <a:r>
              <a:rPr lang="en-US"/>
              <a:t>Facebook Impressions or Page Media View Bar Chart | Tokio Marine America</a:t>
            </a:r>
          </a:p>
        </p:txBody>
      </p:sp>
      <p:graphicFrame>
        <p:nvGraphicFramePr>
          <p:cNvPr id="6" name="Chart Placeholder 5">
            <a:extLst>
              <a:ext uri="{FF2B5EF4-FFF2-40B4-BE49-F238E27FC236}">
                <a16:creationId xmlns:a16="http://schemas.microsoft.com/office/drawing/2014/main" id="{8C16417A-17CA-4742-B6F5-1E2AA3808AD5}"/>
              </a:ext>
            </a:extLst>
          </p:cNvPr>
          <p:cNvGraphicFramePr>
            <a:graphicFrameLocks noGrp="1"/>
          </p:cNvGraphicFramePr>
          <p:nvPr>
            <p:ph type="chart" sz="quarter" idx="13"/>
            <p:extLst>
              <p:ext uri="{D42A27DB-BD31-4B8C-83A1-F6EECF244321}">
                <p14:modId xmlns:p14="http://schemas.microsoft.com/office/powerpoint/2010/main" val="34463271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276C88-3A6A-4D8D-A75D-6D2344F18221}"/>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E3B9878F-FCB3-47B7-995D-04A10CB3A8A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1797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4861E-C93E-40EA-AEF8-306AC2C1FB54}"/>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9AD74BAF-D231-4AF9-835F-3B2DE988E5DA}"/>
              </a:ext>
            </a:extLst>
          </p:cNvPr>
          <p:cNvGraphicFramePr>
            <a:graphicFrameLocks noGrp="1"/>
          </p:cNvGraphicFramePr>
          <p:nvPr>
            <p:ph type="tbl" sz="quarter" idx="13"/>
            <p:extLst>
              <p:ext uri="{D42A27DB-BD31-4B8C-83A1-F6EECF244321}">
                <p14:modId xmlns:p14="http://schemas.microsoft.com/office/powerpoint/2010/main" val="264970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1325536155"/>
                    </a:ext>
                  </a:extLst>
                </a:gridCol>
                <a:gridCol w="987552">
                  <a:extLst>
                    <a:ext uri="{9D8B030D-6E8A-4147-A177-3AD203B41FA5}">
                      <a16:colId xmlns:a16="http://schemas.microsoft.com/office/drawing/2014/main" val="2953601402"/>
                    </a:ext>
                  </a:extLst>
                </a:gridCol>
                <a:gridCol w="329184">
                  <a:extLst>
                    <a:ext uri="{9D8B030D-6E8A-4147-A177-3AD203B41FA5}">
                      <a16:colId xmlns:a16="http://schemas.microsoft.com/office/drawing/2014/main" val="4103442165"/>
                    </a:ext>
                  </a:extLst>
                </a:gridCol>
                <a:gridCol w="329184">
                  <a:extLst>
                    <a:ext uri="{9D8B030D-6E8A-4147-A177-3AD203B41FA5}">
                      <a16:colId xmlns:a16="http://schemas.microsoft.com/office/drawing/2014/main" val="1450238926"/>
                    </a:ext>
                  </a:extLst>
                </a:gridCol>
                <a:gridCol w="329184">
                  <a:extLst>
                    <a:ext uri="{9D8B030D-6E8A-4147-A177-3AD203B41FA5}">
                      <a16:colId xmlns:a16="http://schemas.microsoft.com/office/drawing/2014/main" val="3568850146"/>
                    </a:ext>
                  </a:extLst>
                </a:gridCol>
                <a:gridCol w="329184">
                  <a:extLst>
                    <a:ext uri="{9D8B030D-6E8A-4147-A177-3AD203B41FA5}">
                      <a16:colId xmlns:a16="http://schemas.microsoft.com/office/drawing/2014/main" val="2622612933"/>
                    </a:ext>
                  </a:extLst>
                </a:gridCol>
                <a:gridCol w="329184">
                  <a:extLst>
                    <a:ext uri="{9D8B030D-6E8A-4147-A177-3AD203B41FA5}">
                      <a16:colId xmlns:a16="http://schemas.microsoft.com/office/drawing/2014/main" val="3432983643"/>
                    </a:ext>
                  </a:extLst>
                </a:gridCol>
                <a:gridCol w="329184">
                  <a:extLst>
                    <a:ext uri="{9D8B030D-6E8A-4147-A177-3AD203B41FA5}">
                      <a16:colId xmlns:a16="http://schemas.microsoft.com/office/drawing/2014/main" val="1146478108"/>
                    </a:ext>
                  </a:extLst>
                </a:gridCol>
                <a:gridCol w="329184">
                  <a:extLst>
                    <a:ext uri="{9D8B030D-6E8A-4147-A177-3AD203B41FA5}">
                      <a16:colId xmlns:a16="http://schemas.microsoft.com/office/drawing/2014/main" val="4145819878"/>
                    </a:ext>
                  </a:extLst>
                </a:gridCol>
                <a:gridCol w="329184">
                  <a:extLst>
                    <a:ext uri="{9D8B030D-6E8A-4147-A177-3AD203B41FA5}">
                      <a16:colId xmlns:a16="http://schemas.microsoft.com/office/drawing/2014/main" val="4219659791"/>
                    </a:ext>
                  </a:extLst>
                </a:gridCol>
                <a:gridCol w="329184">
                  <a:extLst>
                    <a:ext uri="{9D8B030D-6E8A-4147-A177-3AD203B41FA5}">
                      <a16:colId xmlns:a16="http://schemas.microsoft.com/office/drawing/2014/main" val="3323158851"/>
                    </a:ext>
                  </a:extLst>
                </a:gridCol>
                <a:gridCol w="329184">
                  <a:extLst>
                    <a:ext uri="{9D8B030D-6E8A-4147-A177-3AD203B41FA5}">
                      <a16:colId xmlns:a16="http://schemas.microsoft.com/office/drawing/2014/main" val="551481590"/>
                    </a:ext>
                  </a:extLst>
                </a:gridCol>
                <a:gridCol w="329184">
                  <a:extLst>
                    <a:ext uri="{9D8B030D-6E8A-4147-A177-3AD203B41FA5}">
                      <a16:colId xmlns:a16="http://schemas.microsoft.com/office/drawing/2014/main" val="2840510826"/>
                    </a:ext>
                  </a:extLst>
                </a:gridCol>
                <a:gridCol w="329184">
                  <a:extLst>
                    <a:ext uri="{9D8B030D-6E8A-4147-A177-3AD203B41FA5}">
                      <a16:colId xmlns:a16="http://schemas.microsoft.com/office/drawing/2014/main" val="3403466017"/>
                    </a:ext>
                  </a:extLst>
                </a:gridCol>
                <a:gridCol w="329184">
                  <a:extLst>
                    <a:ext uri="{9D8B030D-6E8A-4147-A177-3AD203B41FA5}">
                      <a16:colId xmlns:a16="http://schemas.microsoft.com/office/drawing/2014/main" val="4242853999"/>
                    </a:ext>
                  </a:extLst>
                </a:gridCol>
                <a:gridCol w="329184">
                  <a:extLst>
                    <a:ext uri="{9D8B030D-6E8A-4147-A177-3AD203B41FA5}">
                      <a16:colId xmlns:a16="http://schemas.microsoft.com/office/drawing/2014/main" val="3788405293"/>
                    </a:ext>
                  </a:extLst>
                </a:gridCol>
                <a:gridCol w="329184">
                  <a:extLst>
                    <a:ext uri="{9D8B030D-6E8A-4147-A177-3AD203B41FA5}">
                      <a16:colId xmlns:a16="http://schemas.microsoft.com/office/drawing/2014/main" val="2018553902"/>
                    </a:ext>
                  </a:extLst>
                </a:gridCol>
                <a:gridCol w="329184">
                  <a:extLst>
                    <a:ext uri="{9D8B030D-6E8A-4147-A177-3AD203B41FA5}">
                      <a16:colId xmlns:a16="http://schemas.microsoft.com/office/drawing/2014/main" val="437344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139139089"/>
                  </a:ext>
                </a:extLst>
              </a:tr>
            </a:tbl>
          </a:graphicData>
        </a:graphic>
      </p:graphicFrame>
      <p:sp>
        <p:nvSpPr>
          <p:cNvPr id="4" name="Text Placeholder 3">
            <a:extLst>
              <a:ext uri="{FF2B5EF4-FFF2-40B4-BE49-F238E27FC236}">
                <a16:creationId xmlns:a16="http://schemas.microsoft.com/office/drawing/2014/main" id="{644D2C02-B532-45E4-8655-7FAE0ED1DA12}"/>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29297129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CA704-C5A7-407D-AF14-1E56192226AE}"/>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82DBA7FD-AA2B-4D20-89C9-7BF305230758}"/>
              </a:ext>
            </a:extLst>
          </p:cNvPr>
          <p:cNvGraphicFramePr>
            <a:graphicFrameLocks noGrp="1"/>
          </p:cNvGraphicFramePr>
          <p:nvPr>
            <p:ph type="tbl" sz="quarter" idx="13"/>
            <p:extLst>
              <p:ext uri="{D42A27DB-BD31-4B8C-83A1-F6EECF244321}">
                <p14:modId xmlns:p14="http://schemas.microsoft.com/office/powerpoint/2010/main" val="833873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3383435876"/>
                    </a:ext>
                  </a:extLst>
                </a:gridCol>
                <a:gridCol w="987552">
                  <a:extLst>
                    <a:ext uri="{9D8B030D-6E8A-4147-A177-3AD203B41FA5}">
                      <a16:colId xmlns:a16="http://schemas.microsoft.com/office/drawing/2014/main" val="648658674"/>
                    </a:ext>
                  </a:extLst>
                </a:gridCol>
                <a:gridCol w="329184">
                  <a:extLst>
                    <a:ext uri="{9D8B030D-6E8A-4147-A177-3AD203B41FA5}">
                      <a16:colId xmlns:a16="http://schemas.microsoft.com/office/drawing/2014/main" val="3965726348"/>
                    </a:ext>
                  </a:extLst>
                </a:gridCol>
                <a:gridCol w="329184">
                  <a:extLst>
                    <a:ext uri="{9D8B030D-6E8A-4147-A177-3AD203B41FA5}">
                      <a16:colId xmlns:a16="http://schemas.microsoft.com/office/drawing/2014/main" val="2026431411"/>
                    </a:ext>
                  </a:extLst>
                </a:gridCol>
                <a:gridCol w="329184">
                  <a:extLst>
                    <a:ext uri="{9D8B030D-6E8A-4147-A177-3AD203B41FA5}">
                      <a16:colId xmlns:a16="http://schemas.microsoft.com/office/drawing/2014/main" val="1465922578"/>
                    </a:ext>
                  </a:extLst>
                </a:gridCol>
                <a:gridCol w="329184">
                  <a:extLst>
                    <a:ext uri="{9D8B030D-6E8A-4147-A177-3AD203B41FA5}">
                      <a16:colId xmlns:a16="http://schemas.microsoft.com/office/drawing/2014/main" val="3132926583"/>
                    </a:ext>
                  </a:extLst>
                </a:gridCol>
                <a:gridCol w="329184">
                  <a:extLst>
                    <a:ext uri="{9D8B030D-6E8A-4147-A177-3AD203B41FA5}">
                      <a16:colId xmlns:a16="http://schemas.microsoft.com/office/drawing/2014/main" val="66092742"/>
                    </a:ext>
                  </a:extLst>
                </a:gridCol>
                <a:gridCol w="329184">
                  <a:extLst>
                    <a:ext uri="{9D8B030D-6E8A-4147-A177-3AD203B41FA5}">
                      <a16:colId xmlns:a16="http://schemas.microsoft.com/office/drawing/2014/main" val="2301843155"/>
                    </a:ext>
                  </a:extLst>
                </a:gridCol>
                <a:gridCol w="329184">
                  <a:extLst>
                    <a:ext uri="{9D8B030D-6E8A-4147-A177-3AD203B41FA5}">
                      <a16:colId xmlns:a16="http://schemas.microsoft.com/office/drawing/2014/main" val="112948829"/>
                    </a:ext>
                  </a:extLst>
                </a:gridCol>
                <a:gridCol w="329184">
                  <a:extLst>
                    <a:ext uri="{9D8B030D-6E8A-4147-A177-3AD203B41FA5}">
                      <a16:colId xmlns:a16="http://schemas.microsoft.com/office/drawing/2014/main" val="3814057114"/>
                    </a:ext>
                  </a:extLst>
                </a:gridCol>
                <a:gridCol w="329184">
                  <a:extLst>
                    <a:ext uri="{9D8B030D-6E8A-4147-A177-3AD203B41FA5}">
                      <a16:colId xmlns:a16="http://schemas.microsoft.com/office/drawing/2014/main" val="3659385176"/>
                    </a:ext>
                  </a:extLst>
                </a:gridCol>
                <a:gridCol w="329184">
                  <a:extLst>
                    <a:ext uri="{9D8B030D-6E8A-4147-A177-3AD203B41FA5}">
                      <a16:colId xmlns:a16="http://schemas.microsoft.com/office/drawing/2014/main" val="4255051265"/>
                    </a:ext>
                  </a:extLst>
                </a:gridCol>
                <a:gridCol w="329184">
                  <a:extLst>
                    <a:ext uri="{9D8B030D-6E8A-4147-A177-3AD203B41FA5}">
                      <a16:colId xmlns:a16="http://schemas.microsoft.com/office/drawing/2014/main" val="4264382023"/>
                    </a:ext>
                  </a:extLst>
                </a:gridCol>
                <a:gridCol w="329184">
                  <a:extLst>
                    <a:ext uri="{9D8B030D-6E8A-4147-A177-3AD203B41FA5}">
                      <a16:colId xmlns:a16="http://schemas.microsoft.com/office/drawing/2014/main" val="3180484055"/>
                    </a:ext>
                  </a:extLst>
                </a:gridCol>
                <a:gridCol w="329184">
                  <a:extLst>
                    <a:ext uri="{9D8B030D-6E8A-4147-A177-3AD203B41FA5}">
                      <a16:colId xmlns:a16="http://schemas.microsoft.com/office/drawing/2014/main" val="543711172"/>
                    </a:ext>
                  </a:extLst>
                </a:gridCol>
                <a:gridCol w="329184">
                  <a:extLst>
                    <a:ext uri="{9D8B030D-6E8A-4147-A177-3AD203B41FA5}">
                      <a16:colId xmlns:a16="http://schemas.microsoft.com/office/drawing/2014/main" val="3251102497"/>
                    </a:ext>
                  </a:extLst>
                </a:gridCol>
                <a:gridCol w="329184">
                  <a:extLst>
                    <a:ext uri="{9D8B030D-6E8A-4147-A177-3AD203B41FA5}">
                      <a16:colId xmlns:a16="http://schemas.microsoft.com/office/drawing/2014/main" val="2229699327"/>
                    </a:ext>
                  </a:extLst>
                </a:gridCol>
                <a:gridCol w="329184">
                  <a:extLst>
                    <a:ext uri="{9D8B030D-6E8A-4147-A177-3AD203B41FA5}">
                      <a16:colId xmlns:a16="http://schemas.microsoft.com/office/drawing/2014/main" val="2749093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423160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- 2026-07-01 09:46:31</a:t>
                      </a:r>
                      <a:r>
                        <a:rPr kumimoji="0" lang="en-US" sz="1000" b="0" i="0" u="none" strike="noStrike" kern="1200" cap="none" spc="0" normalizeH="0" baseline="0" noProof="0">
                          <a:ln>
                            <a:noFill/>
                          </a:ln>
                          <a:solidFill>
                            <a:prstClr val="black"/>
                          </a:solidFill>
                          <a:effectLst/>
                          <a:uLnTx/>
                          <a:uFillTx/>
                          <a:latin typeface="Calibri"/>
                          <a:ea typeface="+mn-ea"/>
                          <a:cs typeface="+mn-cs"/>
                        </a:rPr>
                        <a:t>
 We’re excited to welcome TM Claims Service, Inc (TMCS) as part of Tokio Marine America! TMCS was previously a subsidiary of our sister company in Japan, Tokio Marine &amp; Nichido Fire (TMNF), but has now become a subsidiary of Tokio Marine America effective as of today. 
TMA’s CEO, Kenyu Okuda, and TMCS’s CEO, Yoshi Wantanabe, recently spoke at a Town Hall event with employees from both teams discussing this newly strengthened partnership.  
TMCS’s specialization in claims handling and customer support has long been a key differentiator. This transition reflects both organizations’ continued commitment to providing first-class service  to customers facing increasingly complex risks. The change will also build stronger connections across our organizations while offering more opportunities for employees to learn, grow, and contribute.  
Together, we look forward to continuing to serve our clients with the trusted, high-quality support they rely on—now with closer collaboration across our organizations as one connected Tokio Marine 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70592545"/>
                  </a:ext>
                </a:extLst>
              </a:tr>
            </a:tbl>
          </a:graphicData>
        </a:graphic>
      </p:graphicFrame>
      <p:sp>
        <p:nvSpPr>
          <p:cNvPr id="4" name="Text Placeholder 3">
            <a:extLst>
              <a:ext uri="{FF2B5EF4-FFF2-40B4-BE49-F238E27FC236}">
                <a16:creationId xmlns:a16="http://schemas.microsoft.com/office/drawing/2014/main" id="{9F540BA4-2AF8-43C7-B3AA-CB4C52E836B9}"/>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32660768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4815C-C37E-4D6C-AD36-004AADEA42EF}"/>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2EF0132E-D1AD-40DE-AD27-842CD8948D6F}"/>
              </a:ext>
            </a:extLst>
          </p:cNvPr>
          <p:cNvGraphicFramePr>
            <a:graphicFrameLocks noGrp="1"/>
          </p:cNvGraphicFramePr>
          <p:nvPr>
            <p:ph type="tbl" sz="quarter" idx="13"/>
            <p:extLst>
              <p:ext uri="{D42A27DB-BD31-4B8C-83A1-F6EECF244321}">
                <p14:modId xmlns:p14="http://schemas.microsoft.com/office/powerpoint/2010/main" val="27697307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268436136"/>
                    </a:ext>
                  </a:extLst>
                </a:gridCol>
                <a:gridCol w="987552">
                  <a:extLst>
                    <a:ext uri="{9D8B030D-6E8A-4147-A177-3AD203B41FA5}">
                      <a16:colId xmlns:a16="http://schemas.microsoft.com/office/drawing/2014/main" val="940351905"/>
                    </a:ext>
                  </a:extLst>
                </a:gridCol>
                <a:gridCol w="329184">
                  <a:extLst>
                    <a:ext uri="{9D8B030D-6E8A-4147-A177-3AD203B41FA5}">
                      <a16:colId xmlns:a16="http://schemas.microsoft.com/office/drawing/2014/main" val="1269942853"/>
                    </a:ext>
                  </a:extLst>
                </a:gridCol>
                <a:gridCol w="329184">
                  <a:extLst>
                    <a:ext uri="{9D8B030D-6E8A-4147-A177-3AD203B41FA5}">
                      <a16:colId xmlns:a16="http://schemas.microsoft.com/office/drawing/2014/main" val="2140633015"/>
                    </a:ext>
                  </a:extLst>
                </a:gridCol>
                <a:gridCol w="329184">
                  <a:extLst>
                    <a:ext uri="{9D8B030D-6E8A-4147-A177-3AD203B41FA5}">
                      <a16:colId xmlns:a16="http://schemas.microsoft.com/office/drawing/2014/main" val="1963113327"/>
                    </a:ext>
                  </a:extLst>
                </a:gridCol>
                <a:gridCol w="329184">
                  <a:extLst>
                    <a:ext uri="{9D8B030D-6E8A-4147-A177-3AD203B41FA5}">
                      <a16:colId xmlns:a16="http://schemas.microsoft.com/office/drawing/2014/main" val="2102781869"/>
                    </a:ext>
                  </a:extLst>
                </a:gridCol>
                <a:gridCol w="329184">
                  <a:extLst>
                    <a:ext uri="{9D8B030D-6E8A-4147-A177-3AD203B41FA5}">
                      <a16:colId xmlns:a16="http://schemas.microsoft.com/office/drawing/2014/main" val="975738839"/>
                    </a:ext>
                  </a:extLst>
                </a:gridCol>
                <a:gridCol w="329184">
                  <a:extLst>
                    <a:ext uri="{9D8B030D-6E8A-4147-A177-3AD203B41FA5}">
                      <a16:colId xmlns:a16="http://schemas.microsoft.com/office/drawing/2014/main" val="2080310035"/>
                    </a:ext>
                  </a:extLst>
                </a:gridCol>
                <a:gridCol w="329184">
                  <a:extLst>
                    <a:ext uri="{9D8B030D-6E8A-4147-A177-3AD203B41FA5}">
                      <a16:colId xmlns:a16="http://schemas.microsoft.com/office/drawing/2014/main" val="2710557933"/>
                    </a:ext>
                  </a:extLst>
                </a:gridCol>
                <a:gridCol w="329184">
                  <a:extLst>
                    <a:ext uri="{9D8B030D-6E8A-4147-A177-3AD203B41FA5}">
                      <a16:colId xmlns:a16="http://schemas.microsoft.com/office/drawing/2014/main" val="374613747"/>
                    </a:ext>
                  </a:extLst>
                </a:gridCol>
                <a:gridCol w="329184">
                  <a:extLst>
                    <a:ext uri="{9D8B030D-6E8A-4147-A177-3AD203B41FA5}">
                      <a16:colId xmlns:a16="http://schemas.microsoft.com/office/drawing/2014/main" val="2764054538"/>
                    </a:ext>
                  </a:extLst>
                </a:gridCol>
                <a:gridCol w="329184">
                  <a:extLst>
                    <a:ext uri="{9D8B030D-6E8A-4147-A177-3AD203B41FA5}">
                      <a16:colId xmlns:a16="http://schemas.microsoft.com/office/drawing/2014/main" val="2611076565"/>
                    </a:ext>
                  </a:extLst>
                </a:gridCol>
                <a:gridCol w="329184">
                  <a:extLst>
                    <a:ext uri="{9D8B030D-6E8A-4147-A177-3AD203B41FA5}">
                      <a16:colId xmlns:a16="http://schemas.microsoft.com/office/drawing/2014/main" val="1032348797"/>
                    </a:ext>
                  </a:extLst>
                </a:gridCol>
                <a:gridCol w="329184">
                  <a:extLst>
                    <a:ext uri="{9D8B030D-6E8A-4147-A177-3AD203B41FA5}">
                      <a16:colId xmlns:a16="http://schemas.microsoft.com/office/drawing/2014/main" val="555891765"/>
                    </a:ext>
                  </a:extLst>
                </a:gridCol>
                <a:gridCol w="329184">
                  <a:extLst>
                    <a:ext uri="{9D8B030D-6E8A-4147-A177-3AD203B41FA5}">
                      <a16:colId xmlns:a16="http://schemas.microsoft.com/office/drawing/2014/main" val="3547613225"/>
                    </a:ext>
                  </a:extLst>
                </a:gridCol>
                <a:gridCol w="329184">
                  <a:extLst>
                    <a:ext uri="{9D8B030D-6E8A-4147-A177-3AD203B41FA5}">
                      <a16:colId xmlns:a16="http://schemas.microsoft.com/office/drawing/2014/main" val="3143163566"/>
                    </a:ext>
                  </a:extLst>
                </a:gridCol>
                <a:gridCol w="329184">
                  <a:extLst>
                    <a:ext uri="{9D8B030D-6E8A-4147-A177-3AD203B41FA5}">
                      <a16:colId xmlns:a16="http://schemas.microsoft.com/office/drawing/2014/main" val="2291002916"/>
                    </a:ext>
                  </a:extLst>
                </a:gridCol>
                <a:gridCol w="329184">
                  <a:extLst>
                    <a:ext uri="{9D8B030D-6E8A-4147-A177-3AD203B41FA5}">
                      <a16:colId xmlns:a16="http://schemas.microsoft.com/office/drawing/2014/main" val="41184623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1230703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- 2026-07-20 16:40:55</a:t>
                      </a:r>
                      <a:r>
                        <a:rPr kumimoji="0" lang="en-US" sz="1000" b="0" i="0" u="none" strike="noStrike" kern="1200" cap="none" spc="0" normalizeH="0" baseline="0" noProof="0">
                          <a:ln>
                            <a:noFill/>
                          </a:ln>
                          <a:solidFill>
                            <a:prstClr val="black"/>
                          </a:solidFill>
                          <a:effectLst/>
                          <a:uLnTx/>
                          <a:uFillTx/>
                          <a:latin typeface="Calibri"/>
                          <a:ea typeface="+mn-ea"/>
                          <a:cs typeface="+mn-cs"/>
                        </a:rPr>
                        <a:t>
 Pasadena enjoyed a bit of peace during their busy work day last week at our annual health fair. This year, the theme was "spa day." 
During this event, employees met with the Tokio Marine North America Services  benefits team to ask questions about their health insurance, retirement accounts, and other available employee resources. The fair also featured some free swag items, positive affirmations, and a chance to make your own sugar scrub.
If you're looking for benefits supporting your physical, financial, and mental health, consider applying for a position at TMA: https://bit.ly/40zsh4j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05296457"/>
                  </a:ext>
                </a:extLst>
              </a:tr>
            </a:tbl>
          </a:graphicData>
        </a:graphic>
      </p:graphicFrame>
      <p:sp>
        <p:nvSpPr>
          <p:cNvPr id="4" name="Text Placeholder 3">
            <a:extLst>
              <a:ext uri="{FF2B5EF4-FFF2-40B4-BE49-F238E27FC236}">
                <a16:creationId xmlns:a16="http://schemas.microsoft.com/office/drawing/2014/main" id="{359EF163-6135-40E7-B02B-058970B355BB}"/>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18800741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8912F-5548-4822-8C24-AC121B0CC67E}"/>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7A89EDB5-84A6-4E38-9110-F52E46A69544}"/>
              </a:ext>
            </a:extLst>
          </p:cNvPr>
          <p:cNvGraphicFramePr>
            <a:graphicFrameLocks noGrp="1"/>
          </p:cNvGraphicFramePr>
          <p:nvPr>
            <p:ph type="tbl" sz="quarter" idx="13"/>
            <p:extLst>
              <p:ext uri="{D42A27DB-BD31-4B8C-83A1-F6EECF244321}">
                <p14:modId xmlns:p14="http://schemas.microsoft.com/office/powerpoint/2010/main" val="2761935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2489788808"/>
                    </a:ext>
                  </a:extLst>
                </a:gridCol>
                <a:gridCol w="987552">
                  <a:extLst>
                    <a:ext uri="{9D8B030D-6E8A-4147-A177-3AD203B41FA5}">
                      <a16:colId xmlns:a16="http://schemas.microsoft.com/office/drawing/2014/main" val="469450076"/>
                    </a:ext>
                  </a:extLst>
                </a:gridCol>
                <a:gridCol w="329184">
                  <a:extLst>
                    <a:ext uri="{9D8B030D-6E8A-4147-A177-3AD203B41FA5}">
                      <a16:colId xmlns:a16="http://schemas.microsoft.com/office/drawing/2014/main" val="451931417"/>
                    </a:ext>
                  </a:extLst>
                </a:gridCol>
                <a:gridCol w="329184">
                  <a:extLst>
                    <a:ext uri="{9D8B030D-6E8A-4147-A177-3AD203B41FA5}">
                      <a16:colId xmlns:a16="http://schemas.microsoft.com/office/drawing/2014/main" val="591289755"/>
                    </a:ext>
                  </a:extLst>
                </a:gridCol>
                <a:gridCol w="329184">
                  <a:extLst>
                    <a:ext uri="{9D8B030D-6E8A-4147-A177-3AD203B41FA5}">
                      <a16:colId xmlns:a16="http://schemas.microsoft.com/office/drawing/2014/main" val="3211239860"/>
                    </a:ext>
                  </a:extLst>
                </a:gridCol>
                <a:gridCol w="329184">
                  <a:extLst>
                    <a:ext uri="{9D8B030D-6E8A-4147-A177-3AD203B41FA5}">
                      <a16:colId xmlns:a16="http://schemas.microsoft.com/office/drawing/2014/main" val="2606320427"/>
                    </a:ext>
                  </a:extLst>
                </a:gridCol>
                <a:gridCol w="329184">
                  <a:extLst>
                    <a:ext uri="{9D8B030D-6E8A-4147-A177-3AD203B41FA5}">
                      <a16:colId xmlns:a16="http://schemas.microsoft.com/office/drawing/2014/main" val="2207638494"/>
                    </a:ext>
                  </a:extLst>
                </a:gridCol>
                <a:gridCol w="329184">
                  <a:extLst>
                    <a:ext uri="{9D8B030D-6E8A-4147-A177-3AD203B41FA5}">
                      <a16:colId xmlns:a16="http://schemas.microsoft.com/office/drawing/2014/main" val="4195074670"/>
                    </a:ext>
                  </a:extLst>
                </a:gridCol>
                <a:gridCol w="329184">
                  <a:extLst>
                    <a:ext uri="{9D8B030D-6E8A-4147-A177-3AD203B41FA5}">
                      <a16:colId xmlns:a16="http://schemas.microsoft.com/office/drawing/2014/main" val="1088792365"/>
                    </a:ext>
                  </a:extLst>
                </a:gridCol>
                <a:gridCol w="329184">
                  <a:extLst>
                    <a:ext uri="{9D8B030D-6E8A-4147-A177-3AD203B41FA5}">
                      <a16:colId xmlns:a16="http://schemas.microsoft.com/office/drawing/2014/main" val="1868943867"/>
                    </a:ext>
                  </a:extLst>
                </a:gridCol>
                <a:gridCol w="329184">
                  <a:extLst>
                    <a:ext uri="{9D8B030D-6E8A-4147-A177-3AD203B41FA5}">
                      <a16:colId xmlns:a16="http://schemas.microsoft.com/office/drawing/2014/main" val="3872200422"/>
                    </a:ext>
                  </a:extLst>
                </a:gridCol>
                <a:gridCol w="329184">
                  <a:extLst>
                    <a:ext uri="{9D8B030D-6E8A-4147-A177-3AD203B41FA5}">
                      <a16:colId xmlns:a16="http://schemas.microsoft.com/office/drawing/2014/main" val="1537065423"/>
                    </a:ext>
                  </a:extLst>
                </a:gridCol>
                <a:gridCol w="329184">
                  <a:extLst>
                    <a:ext uri="{9D8B030D-6E8A-4147-A177-3AD203B41FA5}">
                      <a16:colId xmlns:a16="http://schemas.microsoft.com/office/drawing/2014/main" val="537674611"/>
                    </a:ext>
                  </a:extLst>
                </a:gridCol>
                <a:gridCol w="329184">
                  <a:extLst>
                    <a:ext uri="{9D8B030D-6E8A-4147-A177-3AD203B41FA5}">
                      <a16:colId xmlns:a16="http://schemas.microsoft.com/office/drawing/2014/main" val="1167744621"/>
                    </a:ext>
                  </a:extLst>
                </a:gridCol>
                <a:gridCol w="329184">
                  <a:extLst>
                    <a:ext uri="{9D8B030D-6E8A-4147-A177-3AD203B41FA5}">
                      <a16:colId xmlns:a16="http://schemas.microsoft.com/office/drawing/2014/main" val="1136138523"/>
                    </a:ext>
                  </a:extLst>
                </a:gridCol>
                <a:gridCol w="329184">
                  <a:extLst>
                    <a:ext uri="{9D8B030D-6E8A-4147-A177-3AD203B41FA5}">
                      <a16:colId xmlns:a16="http://schemas.microsoft.com/office/drawing/2014/main" val="3655966317"/>
                    </a:ext>
                  </a:extLst>
                </a:gridCol>
                <a:gridCol w="329184">
                  <a:extLst>
                    <a:ext uri="{9D8B030D-6E8A-4147-A177-3AD203B41FA5}">
                      <a16:colId xmlns:a16="http://schemas.microsoft.com/office/drawing/2014/main" val="1697378606"/>
                    </a:ext>
                  </a:extLst>
                </a:gridCol>
                <a:gridCol w="329184">
                  <a:extLst>
                    <a:ext uri="{9D8B030D-6E8A-4147-A177-3AD203B41FA5}">
                      <a16:colId xmlns:a16="http://schemas.microsoft.com/office/drawing/2014/main" val="3439158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(Total)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 Media View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extLst>
                  <a:ext uri="{0D108BD9-81ED-4DB2-BD59-A6C34878D82A}">
                    <a16:rowId xmlns:a16="http://schemas.microsoft.com/office/drawing/2014/main" val="3056299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- 2026-07-15 15:39:06</a:t>
                      </a:r>
                      <a:r>
                        <a:rPr kumimoji="0" lang="en-US" sz="1000" b="0" i="0" u="none" strike="noStrike" kern="1200" cap="none" spc="0" normalizeH="0" baseline="0" noProof="0">
                          <a:ln>
                            <a:noFill/>
                          </a:ln>
                          <a:solidFill>
                            <a:prstClr val="black"/>
                          </a:solidFill>
                          <a:effectLst/>
                          <a:uLnTx/>
                          <a:uFillTx/>
                          <a:latin typeface="Calibri"/>
                          <a:ea typeface="+mn-ea"/>
                          <a:cs typeface="+mn-cs"/>
                        </a:rPr>
                        <a:t>
 TMA has been named one of the Best Places to Work in New Jersey by NJBIZ  for the 6th consecutive year! Since first receiving this award in 2021, TMA has continued to invest in our people, foster a positive work environment, and create opportunities for growth. 
Thank you to our entire Jersey City team for contributing to such an uplifting work culture! 
If you live in New Jersey and are looking to find an employer that values your talent, apply for our open Senior Inland Marine Underwriter position available in our Jersey City office: https://bit.ly/4dAANZa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05196600"/>
                  </a:ext>
                </a:extLst>
              </a:tr>
            </a:tbl>
          </a:graphicData>
        </a:graphic>
      </p:graphicFrame>
      <p:sp>
        <p:nvSpPr>
          <p:cNvPr id="4" name="Text Placeholder 3">
            <a:extLst>
              <a:ext uri="{FF2B5EF4-FFF2-40B4-BE49-F238E27FC236}">
                <a16:creationId xmlns:a16="http://schemas.microsoft.com/office/drawing/2014/main" id="{14974A61-E4B5-4090-A86B-0C1D273770F8}"/>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265632808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BCD336-3201-44F3-81AA-9EA9BD2DCF5E}"/>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65B1E1F2-145E-4A92-895A-DD2F5D370C8B}"/>
              </a:ext>
            </a:extLst>
          </p:cNvPr>
          <p:cNvGraphicFramePr>
            <a:graphicFrameLocks noGrp="1"/>
          </p:cNvGraphicFramePr>
          <p:nvPr>
            <p:ph type="tbl" sz="quarter" idx="13"/>
            <p:extLst>
              <p:ext uri="{D42A27DB-BD31-4B8C-83A1-F6EECF244321}">
                <p14:modId xmlns:p14="http://schemas.microsoft.com/office/powerpoint/2010/main" val="19688058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966485449"/>
                    </a:ext>
                  </a:extLst>
                </a:gridCol>
                <a:gridCol w="658368">
                  <a:extLst>
                    <a:ext uri="{9D8B030D-6E8A-4147-A177-3AD203B41FA5}">
                      <a16:colId xmlns:a16="http://schemas.microsoft.com/office/drawing/2014/main" val="3114504729"/>
                    </a:ext>
                  </a:extLst>
                </a:gridCol>
                <a:gridCol w="658368">
                  <a:extLst>
                    <a:ext uri="{9D8B030D-6E8A-4147-A177-3AD203B41FA5}">
                      <a16:colId xmlns:a16="http://schemas.microsoft.com/office/drawing/2014/main" val="4034691281"/>
                    </a:ext>
                  </a:extLst>
                </a:gridCol>
                <a:gridCol w="658368">
                  <a:extLst>
                    <a:ext uri="{9D8B030D-6E8A-4147-A177-3AD203B41FA5}">
                      <a16:colId xmlns:a16="http://schemas.microsoft.com/office/drawing/2014/main" val="4128006494"/>
                    </a:ext>
                  </a:extLst>
                </a:gridCol>
                <a:gridCol w="658368">
                  <a:extLst>
                    <a:ext uri="{9D8B030D-6E8A-4147-A177-3AD203B41FA5}">
                      <a16:colId xmlns:a16="http://schemas.microsoft.com/office/drawing/2014/main" val="3292399011"/>
                    </a:ext>
                  </a:extLst>
                </a:gridCol>
                <a:gridCol w="658368">
                  <a:extLst>
                    <a:ext uri="{9D8B030D-6E8A-4147-A177-3AD203B41FA5}">
                      <a16:colId xmlns:a16="http://schemas.microsoft.com/office/drawing/2014/main" val="1193980073"/>
                    </a:ext>
                  </a:extLst>
                </a:gridCol>
                <a:gridCol w="658368">
                  <a:extLst>
                    <a:ext uri="{9D8B030D-6E8A-4147-A177-3AD203B41FA5}">
                      <a16:colId xmlns:a16="http://schemas.microsoft.com/office/drawing/2014/main" val="741957418"/>
                    </a:ext>
                  </a:extLst>
                </a:gridCol>
                <a:gridCol w="658368">
                  <a:extLst>
                    <a:ext uri="{9D8B030D-6E8A-4147-A177-3AD203B41FA5}">
                      <a16:colId xmlns:a16="http://schemas.microsoft.com/office/drawing/2014/main" val="2515652633"/>
                    </a:ext>
                  </a:extLst>
                </a:gridCol>
                <a:gridCol w="658368">
                  <a:extLst>
                    <a:ext uri="{9D8B030D-6E8A-4147-A177-3AD203B41FA5}">
                      <a16:colId xmlns:a16="http://schemas.microsoft.com/office/drawing/2014/main" val="2547311705"/>
                    </a:ext>
                  </a:extLst>
                </a:gridCol>
                <a:gridCol w="658368">
                  <a:extLst>
                    <a:ext uri="{9D8B030D-6E8A-4147-A177-3AD203B41FA5}">
                      <a16:colId xmlns:a16="http://schemas.microsoft.com/office/drawing/2014/main" val="719113198"/>
                    </a:ext>
                  </a:extLst>
                </a:gridCol>
                <a:gridCol w="658368">
                  <a:extLst>
                    <a:ext uri="{9D8B030D-6E8A-4147-A177-3AD203B41FA5}">
                      <a16:colId xmlns:a16="http://schemas.microsoft.com/office/drawing/2014/main" val="1771806234"/>
                    </a:ext>
                  </a:extLst>
                </a:gridCol>
                <a:gridCol w="658368">
                  <a:extLst>
                    <a:ext uri="{9D8B030D-6E8A-4147-A177-3AD203B41FA5}">
                      <a16:colId xmlns:a16="http://schemas.microsoft.com/office/drawing/2014/main" val="219778874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600752034"/>
                  </a:ext>
                </a:extLst>
              </a:tr>
              <a:tr h="370840">
                <a:tc>
                  <a:txBody>
                    <a:bodyPr/>
                    <a:lstStyle/>
                    <a:p>
                      <a:r>
                        <a:rPr lang="en-US" sz="1000"/>
                        <a:t>27332</a:t>
                      </a:r>
                    </a:p>
                  </a:txBody>
                  <a:tcPr/>
                </a:tc>
                <a:tc>
                  <a:txBody>
                    <a:bodyPr/>
                    <a:lstStyle/>
                    <a:p>
                      <a:r>
                        <a:rPr lang="en-US" sz="1000"/>
                        <a:t>276</a:t>
                      </a:r>
                    </a:p>
                  </a:txBody>
                  <a:tcPr/>
                </a:tc>
                <a:tc>
                  <a:txBody>
                    <a:bodyPr/>
                    <a:lstStyle/>
                    <a:p>
                      <a:r>
                        <a:rPr lang="en-US" sz="1000"/>
                        <a:t>14</a:t>
                      </a:r>
                    </a:p>
                  </a:txBody>
                  <a:tcPr/>
                </a:tc>
                <a:tc>
                  <a:txBody>
                    <a:bodyPr/>
                    <a:lstStyle/>
                    <a:p>
                      <a:r>
                        <a:rPr lang="en-US" sz="1000"/>
                        <a:t>567</a:t>
                      </a:r>
                    </a:p>
                  </a:txBody>
                  <a:tcPr/>
                </a:tc>
                <a:tc>
                  <a:txBody>
                    <a:bodyPr/>
                    <a:lstStyle/>
                    <a:p>
                      <a:r>
                        <a:rPr lang="en-US" sz="1000"/>
                        <a:t>40.5</a:t>
                      </a:r>
                    </a:p>
                  </a:txBody>
                  <a:tcPr/>
                </a:tc>
                <a:tc>
                  <a:txBody>
                    <a:bodyPr/>
                    <a:lstStyle/>
                    <a:p>
                      <a:r>
                        <a:rPr lang="en-US" sz="1000"/>
                        <a:t>7</a:t>
                      </a:r>
                    </a:p>
                  </a:txBody>
                  <a:tcPr/>
                </a:tc>
                <a:tc>
                  <a:txBody>
                    <a:bodyPr/>
                    <a:lstStyle/>
                    <a:p>
                      <a:r>
                        <a:rPr lang="en-US" sz="1000"/>
                        <a:t>5</a:t>
                      </a:r>
                    </a:p>
                  </a:txBody>
                  <a:tcPr/>
                </a:tc>
                <a:tc>
                  <a:txBody>
                    <a:bodyPr/>
                    <a:lstStyle/>
                    <a:p>
                      <a:r>
                        <a:rPr lang="en-US" sz="1000"/>
                        <a:t>5462</a:t>
                      </a:r>
                    </a:p>
                  </a:txBody>
                  <a:tcPr/>
                </a:tc>
                <a:tc>
                  <a:txBody>
                    <a:bodyPr/>
                    <a:lstStyle/>
                    <a:p>
                      <a:r>
                        <a:rPr lang="en-US" sz="1000"/>
                        <a:t>22673</a:t>
                      </a:r>
                    </a:p>
                  </a:txBody>
                  <a:tcPr/>
                </a:tc>
                <a:tc>
                  <a:txBody>
                    <a:bodyPr/>
                    <a:lstStyle/>
                    <a:p>
                      <a:r>
                        <a:rPr lang="en-US" sz="1000"/>
                        <a:t>1619.5</a:t>
                      </a:r>
                    </a:p>
                  </a:txBody>
                  <a:tcPr/>
                </a:tc>
                <a:tc>
                  <a:txBody>
                    <a:bodyPr/>
                    <a:lstStyle/>
                    <a:p>
                      <a:r>
                        <a:rPr lang="en-US" sz="1000"/>
                        <a:t>21.314812818567 %</a:t>
                      </a:r>
                    </a:p>
                  </a:txBody>
                  <a:tcPr/>
                </a:tc>
                <a:tc>
                  <a:txBody>
                    <a:bodyPr/>
                    <a:lstStyle/>
                    <a:p>
                      <a:r>
                        <a:rPr lang="en-US" sz="1000"/>
                        <a:t>149</a:t>
                      </a:r>
                    </a:p>
                  </a:txBody>
                  <a:tcPr/>
                </a:tc>
                <a:extLst>
                  <a:ext uri="{0D108BD9-81ED-4DB2-BD59-A6C34878D82A}">
                    <a16:rowId xmlns:a16="http://schemas.microsoft.com/office/drawing/2014/main" val="900838833"/>
                  </a:ext>
                </a:extLst>
              </a:tr>
            </a:tbl>
          </a:graphicData>
        </a:graphic>
      </p:graphicFrame>
      <p:sp>
        <p:nvSpPr>
          <p:cNvPr id="4" name="Text Placeholder 3">
            <a:extLst>
              <a:ext uri="{FF2B5EF4-FFF2-40B4-BE49-F238E27FC236}">
                <a16:creationId xmlns:a16="http://schemas.microsoft.com/office/drawing/2014/main" id="{A66B21FE-4446-4CA0-8641-0B67DDB167F1}"/>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2365882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81BB6-3C97-4D29-B5BC-B1C7408E217E}"/>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57124542-60E8-42A6-9217-D388A0BF68F7}"/>
              </a:ext>
            </a:extLst>
          </p:cNvPr>
          <p:cNvGraphicFramePr>
            <a:graphicFrameLocks noGrp="1"/>
          </p:cNvGraphicFramePr>
          <p:nvPr>
            <p:ph type="chart" sz="quarter" idx="13"/>
            <p:extLst>
              <p:ext uri="{D42A27DB-BD31-4B8C-83A1-F6EECF244321}">
                <p14:modId xmlns:p14="http://schemas.microsoft.com/office/powerpoint/2010/main" val="2394626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BB7344-4893-4E9C-8AF6-D40E300F2F23}"/>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A844950E-F7F9-4092-829B-5DB5076E49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40376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13E8F-34D1-4D0E-9B43-0459A3E71732}"/>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1B34C2D6-AF77-4880-95B5-6B0CE35ED2A4}"/>
              </a:ext>
            </a:extLst>
          </p:cNvPr>
          <p:cNvGraphicFramePr>
            <a:graphicFrameLocks noGrp="1"/>
          </p:cNvGraphicFramePr>
          <p:nvPr>
            <p:ph type="chart" sz="quarter" idx="13"/>
            <p:extLst>
              <p:ext uri="{D42A27DB-BD31-4B8C-83A1-F6EECF244321}">
                <p14:modId xmlns:p14="http://schemas.microsoft.com/office/powerpoint/2010/main" val="26500339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84C51C-D94C-4288-92AA-0607C969AEB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B4C3547B-F9A0-490A-B12D-E9FA7AD1FA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9337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F8AAE9-E156-463B-BDE1-330275ED3DBB}"/>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240AD0BB-BFCD-495B-91A8-40E3542606A7}"/>
              </a:ext>
            </a:extLst>
          </p:cNvPr>
          <p:cNvGraphicFramePr>
            <a:graphicFrameLocks noGrp="1"/>
          </p:cNvGraphicFramePr>
          <p:nvPr>
            <p:ph type="chart" sz="quarter" idx="13"/>
            <p:extLst>
              <p:ext uri="{D42A27DB-BD31-4B8C-83A1-F6EECF244321}">
                <p14:modId xmlns:p14="http://schemas.microsoft.com/office/powerpoint/2010/main" val="36090687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6561B7-2FA3-4B6A-842D-846B752314C9}"/>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21A63E7-5794-4948-86FF-B8C791BC2F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2022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E3B0E-90DD-4364-9272-A63175823718}"/>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75F0D1C1-D0AA-4606-9959-E645C034B290}"/>
              </a:ext>
            </a:extLst>
          </p:cNvPr>
          <p:cNvGraphicFramePr>
            <a:graphicFrameLocks noGrp="1"/>
          </p:cNvGraphicFramePr>
          <p:nvPr>
            <p:ph type="chart" sz="quarter" idx="13"/>
            <p:extLst>
              <p:ext uri="{D42A27DB-BD31-4B8C-83A1-F6EECF244321}">
                <p14:modId xmlns:p14="http://schemas.microsoft.com/office/powerpoint/2010/main" val="31933697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E6B2DC-9C3A-415F-A1A5-47966970E846}"/>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3E78217A-5E1B-4BF4-A2B7-32F31D39A6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12122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3A053-17B0-41EA-9349-280CE1F5B412}"/>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F7D2A9AB-E3EE-4704-BB77-1BBE79F37000}"/>
              </a:ext>
            </a:extLst>
          </p:cNvPr>
          <p:cNvGraphicFramePr>
            <a:graphicFrameLocks noGrp="1"/>
          </p:cNvGraphicFramePr>
          <p:nvPr>
            <p:ph type="tbl" sz="quarter" idx="13"/>
            <p:extLst>
              <p:ext uri="{D42A27DB-BD31-4B8C-83A1-F6EECF244321}">
                <p14:modId xmlns:p14="http://schemas.microsoft.com/office/powerpoint/2010/main" val="2017060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040846094"/>
                    </a:ext>
                  </a:extLst>
                </a:gridCol>
                <a:gridCol w="905256">
                  <a:extLst>
                    <a:ext uri="{9D8B030D-6E8A-4147-A177-3AD203B41FA5}">
                      <a16:colId xmlns:a16="http://schemas.microsoft.com/office/drawing/2014/main" val="1668511776"/>
                    </a:ext>
                  </a:extLst>
                </a:gridCol>
                <a:gridCol w="576072">
                  <a:extLst>
                    <a:ext uri="{9D8B030D-6E8A-4147-A177-3AD203B41FA5}">
                      <a16:colId xmlns:a16="http://schemas.microsoft.com/office/drawing/2014/main" val="1527802571"/>
                    </a:ext>
                  </a:extLst>
                </a:gridCol>
                <a:gridCol w="576072">
                  <a:extLst>
                    <a:ext uri="{9D8B030D-6E8A-4147-A177-3AD203B41FA5}">
                      <a16:colId xmlns:a16="http://schemas.microsoft.com/office/drawing/2014/main" val="3001847953"/>
                    </a:ext>
                  </a:extLst>
                </a:gridCol>
                <a:gridCol w="576072">
                  <a:extLst>
                    <a:ext uri="{9D8B030D-6E8A-4147-A177-3AD203B41FA5}">
                      <a16:colId xmlns:a16="http://schemas.microsoft.com/office/drawing/2014/main" val="2351696498"/>
                    </a:ext>
                  </a:extLst>
                </a:gridCol>
                <a:gridCol w="576072">
                  <a:extLst>
                    <a:ext uri="{9D8B030D-6E8A-4147-A177-3AD203B41FA5}">
                      <a16:colId xmlns:a16="http://schemas.microsoft.com/office/drawing/2014/main" val="1326146673"/>
                    </a:ext>
                  </a:extLst>
                </a:gridCol>
                <a:gridCol w="576072">
                  <a:extLst>
                    <a:ext uri="{9D8B030D-6E8A-4147-A177-3AD203B41FA5}">
                      <a16:colId xmlns:a16="http://schemas.microsoft.com/office/drawing/2014/main" val="1352734751"/>
                    </a:ext>
                  </a:extLst>
                </a:gridCol>
                <a:gridCol w="576072">
                  <a:extLst>
                    <a:ext uri="{9D8B030D-6E8A-4147-A177-3AD203B41FA5}">
                      <a16:colId xmlns:a16="http://schemas.microsoft.com/office/drawing/2014/main" val="1811369674"/>
                    </a:ext>
                  </a:extLst>
                </a:gridCol>
                <a:gridCol w="576072">
                  <a:extLst>
                    <a:ext uri="{9D8B030D-6E8A-4147-A177-3AD203B41FA5}">
                      <a16:colId xmlns:a16="http://schemas.microsoft.com/office/drawing/2014/main" val="1620491882"/>
                    </a:ext>
                  </a:extLst>
                </a:gridCol>
                <a:gridCol w="576072">
                  <a:extLst>
                    <a:ext uri="{9D8B030D-6E8A-4147-A177-3AD203B41FA5}">
                      <a16:colId xmlns:a16="http://schemas.microsoft.com/office/drawing/2014/main" val="1780231103"/>
                    </a:ext>
                  </a:extLst>
                </a:gridCol>
                <a:gridCol w="576072">
                  <a:extLst>
                    <a:ext uri="{9D8B030D-6E8A-4147-A177-3AD203B41FA5}">
                      <a16:colId xmlns:a16="http://schemas.microsoft.com/office/drawing/2014/main" val="1510129990"/>
                    </a:ext>
                  </a:extLst>
                </a:gridCol>
              </a:tblGrid>
              <a:tr h="370840">
                <a:tc>
                  <a:txBody>
                    <a:bodyPr/>
                    <a:lstStyle/>
                    <a:p>
                      <a:r>
                        <a:rPr lang="en-US" sz="1000"/>
                        <a:t>Post</a:t>
                      </a:r>
                    </a:p>
                  </a:txBody>
                  <a:tcPr/>
                </a:tc>
                <a:tc>
                  <a:txBody>
                    <a:bodyPr/>
                    <a:lstStyle/>
                    <a:p>
                      <a:r>
                        <a:rPr lang="en-US" sz="1000"/>
                        <a:t>Published at</a:t>
                      </a:r>
                    </a:p>
                  </a:txBody>
                  <a:tcPr/>
                </a:tc>
                <a:tc>
                  <a:txBody>
                    <a:bodyPr/>
                    <a:lstStyle/>
                    <a:p>
                      <a:r>
                        <a:rPr lang="en-US" sz="1000"/>
                        <a:t>Type</a:t>
                      </a:r>
                    </a:p>
                  </a:txBody>
                  <a:tcPr/>
                </a:tc>
                <a:tc>
                  <a:txBody>
                    <a:bodyPr/>
                    <a:lstStyle/>
                    <a:p>
                      <a:r>
                        <a:rPr lang="en-US" sz="1000"/>
                        <a:t>Total 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 Rate</a:t>
                      </a:r>
                    </a:p>
                  </a:txBody>
                  <a:tcPr/>
                </a:tc>
                <a:tc>
                  <a:txBody>
                    <a:bodyPr/>
                    <a:lstStyle/>
                    <a:p>
                      <a:r>
                        <a:rPr lang="en-US" sz="1000"/>
                        <a:t>Impressions</a:t>
                      </a:r>
                    </a:p>
                  </a:txBody>
                  <a:tcPr/>
                </a:tc>
                <a:tc>
                  <a:txBody>
                    <a:bodyPr/>
                    <a:lstStyle/>
                    <a:p>
                      <a:r>
                        <a:rPr lang="en-US" sz="1000"/>
                        <a:t>Reach</a:t>
                      </a:r>
                    </a:p>
                  </a:txBody>
                  <a:tcPr/>
                </a:tc>
                <a:tc>
                  <a:txBody>
                    <a:bodyPr/>
                    <a:lstStyle/>
                    <a:p>
                      <a:r>
                        <a:rPr lang="en-US" sz="1000"/>
                        <a:t>Video Views</a:t>
                      </a:r>
                    </a:p>
                  </a:txBody>
                  <a:tcPr/>
                </a:tc>
                <a:extLst>
                  <a:ext uri="{0D108BD9-81ED-4DB2-BD59-A6C34878D82A}">
                    <a16:rowId xmlns:a16="http://schemas.microsoft.com/office/drawing/2014/main" val="3749486604"/>
                  </a:ext>
                </a:extLst>
              </a:tr>
              <a:tr h="370840">
                <a:tc>
                  <a:txBody>
                    <a:bodyPr/>
                    <a:lstStyle/>
                    <a:p>
                      <a:r>
                        <a:rPr lang="en-US" sz="1000"/>
                        <a:t>07/01/2026 09:48:14</a:t>
                      </a:r>
                    </a:p>
                  </a:txBody>
                  <a:tcPr/>
                </a:tc>
                <a:tc>
                  <a:txBody>
                    <a:bodyPr/>
                    <a:lstStyle/>
                    <a:p>
                      <a:r>
                        <a:rPr lang="en-US" sz="1000"/>
                        <a:t>07/01/2026 09:48:14</a:t>
                      </a:r>
                    </a:p>
                  </a:txBody>
                  <a:tcPr/>
                </a:tc>
                <a:tc>
                  <a:txBody>
                    <a:bodyPr/>
                    <a:lstStyle/>
                    <a:p>
                      <a:r>
                        <a:rPr lang="en-US" sz="1000"/>
                        <a:t>Gallery</a:t>
                      </a:r>
                    </a:p>
                  </a:txBody>
                  <a:tcPr/>
                </a:tc>
                <a:tc>
                  <a:txBody>
                    <a:bodyPr/>
                    <a:lstStyle/>
                    <a:p>
                      <a:r>
                        <a:rPr lang="en-US" sz="1000"/>
                        <a:t>149</a:t>
                      </a:r>
                    </a:p>
                  </a:txBody>
                  <a:tcPr/>
                </a:tc>
                <a:tc>
                  <a:txBody>
                    <a:bodyPr/>
                    <a:lstStyle/>
                    <a:p>
                      <a:r>
                        <a:rPr lang="en-US" sz="1000"/>
                        <a:t>1</a:t>
                      </a:r>
                    </a:p>
                  </a:txBody>
                  <a:tcPr/>
                </a:tc>
                <a:tc>
                  <a:txBody>
                    <a:bodyPr/>
                    <a:lstStyle/>
                    <a:p>
                      <a:r>
                        <a:rPr lang="en-US" sz="1000"/>
                        <a:t>0</a:t>
                      </a:r>
                    </a:p>
                  </a:txBody>
                  <a:tcPr/>
                </a:tc>
                <a:tc>
                  <a:txBody>
                    <a:bodyPr/>
                    <a:lstStyle/>
                    <a:p>
                      <a:r>
                        <a:rPr lang="en-US" sz="1000"/>
                        <a:t>1485</a:t>
                      </a:r>
                    </a:p>
                  </a:txBody>
                  <a:tcPr/>
                </a:tc>
                <a:tc>
                  <a:txBody>
                    <a:bodyPr/>
                    <a:lstStyle/>
                    <a:p>
                      <a:r>
                        <a:rPr lang="en-US" sz="1000"/>
                        <a:t>28.29 %</a:t>
                      </a:r>
                    </a:p>
                  </a:txBody>
                  <a:tcPr/>
                </a:tc>
                <a:tc>
                  <a:txBody>
                    <a:bodyPr/>
                    <a:lstStyle/>
                    <a:p>
                      <a:r>
                        <a:rPr lang="en-US" sz="1000"/>
                        <a:t>5779</a:t>
                      </a:r>
                    </a:p>
                  </a:txBody>
                  <a:tcPr/>
                </a:tc>
                <a:tc>
                  <a:txBody>
                    <a:bodyPr/>
                    <a:lstStyle/>
                    <a:p>
                      <a:r>
                        <a:rPr lang="en-US" sz="1000"/>
                        <a:t>2808</a:t>
                      </a:r>
                    </a:p>
                  </a:txBody>
                  <a:tcPr/>
                </a:tc>
                <a:tc>
                  <a:txBody>
                    <a:bodyPr/>
                    <a:lstStyle/>
                    <a:p>
                      <a:r>
                        <a:rPr lang="en-US" sz="1000"/>
                        <a:t>n/a</a:t>
                      </a:r>
                    </a:p>
                  </a:txBody>
                  <a:tcPr/>
                </a:tc>
                <a:extLst>
                  <a:ext uri="{0D108BD9-81ED-4DB2-BD59-A6C34878D82A}">
                    <a16:rowId xmlns:a16="http://schemas.microsoft.com/office/drawing/2014/main" val="2282491375"/>
                  </a:ext>
                </a:extLst>
              </a:tr>
              <a:tr h="370840">
                <a:tc>
                  <a:txBody>
                    <a:bodyPr/>
                    <a:lstStyle/>
                    <a:p>
                      <a:r>
                        <a:rPr lang="en-US" sz="1000"/>
                        <a:t>07/31/2026 14:00:04</a:t>
                      </a:r>
                    </a:p>
                  </a:txBody>
                  <a:tcPr/>
                </a:tc>
                <a:tc>
                  <a:txBody>
                    <a:bodyPr/>
                    <a:lstStyle/>
                    <a:p>
                      <a:r>
                        <a:rPr lang="en-US" sz="1000"/>
                        <a:t>07/31/2026 14:00:04</a:t>
                      </a:r>
                    </a:p>
                  </a:txBody>
                  <a:tcPr/>
                </a:tc>
                <a:tc>
                  <a:txBody>
                    <a:bodyPr/>
                    <a:lstStyle/>
                    <a:p>
                      <a:r>
                        <a:rPr lang="en-US" sz="1000"/>
                        <a:t>Gallery</a:t>
                      </a:r>
                    </a:p>
                  </a:txBody>
                  <a:tcPr/>
                </a:tc>
                <a:tc>
                  <a:txBody>
                    <a:bodyPr/>
                    <a:lstStyle/>
                    <a:p>
                      <a:r>
                        <a:rPr lang="en-US" sz="1000"/>
                        <a:t>60</a:t>
                      </a:r>
                    </a:p>
                  </a:txBody>
                  <a:tcPr/>
                </a:tc>
                <a:tc>
                  <a:txBody>
                    <a:bodyPr/>
                    <a:lstStyle/>
                    <a:p>
                      <a:r>
                        <a:rPr lang="en-US" sz="1000"/>
                        <a:t>0</a:t>
                      </a:r>
                    </a:p>
                  </a:txBody>
                  <a:tcPr/>
                </a:tc>
                <a:tc>
                  <a:txBody>
                    <a:bodyPr/>
                    <a:lstStyle/>
                    <a:p>
                      <a:r>
                        <a:rPr lang="en-US" sz="1000"/>
                        <a:t>1</a:t>
                      </a:r>
                    </a:p>
                  </a:txBody>
                  <a:tcPr/>
                </a:tc>
                <a:tc>
                  <a:txBody>
                    <a:bodyPr/>
                    <a:lstStyle/>
                    <a:p>
                      <a:r>
                        <a:rPr lang="en-US" sz="1000"/>
                        <a:t>648</a:t>
                      </a:r>
                    </a:p>
                  </a:txBody>
                  <a:tcPr/>
                </a:tc>
                <a:tc>
                  <a:txBody>
                    <a:bodyPr/>
                    <a:lstStyle/>
                    <a:p>
                      <a:r>
                        <a:rPr lang="en-US" sz="1000"/>
                        <a:t>34.19 %</a:t>
                      </a:r>
                    </a:p>
                  </a:txBody>
                  <a:tcPr/>
                </a:tc>
                <a:tc>
                  <a:txBody>
                    <a:bodyPr/>
                    <a:lstStyle/>
                    <a:p>
                      <a:r>
                        <a:rPr lang="en-US" sz="1000"/>
                        <a:t>2074</a:t>
                      </a:r>
                    </a:p>
                  </a:txBody>
                  <a:tcPr/>
                </a:tc>
                <a:tc>
                  <a:txBody>
                    <a:bodyPr/>
                    <a:lstStyle/>
                    <a:p>
                      <a:r>
                        <a:rPr lang="en-US" sz="1000"/>
                        <a:t>1192</a:t>
                      </a:r>
                    </a:p>
                  </a:txBody>
                  <a:tcPr/>
                </a:tc>
                <a:tc>
                  <a:txBody>
                    <a:bodyPr/>
                    <a:lstStyle/>
                    <a:p>
                      <a:r>
                        <a:rPr lang="en-US" sz="1000"/>
                        <a:t>n/a</a:t>
                      </a:r>
                    </a:p>
                  </a:txBody>
                  <a:tcPr/>
                </a:tc>
                <a:extLst>
                  <a:ext uri="{0D108BD9-81ED-4DB2-BD59-A6C34878D82A}">
                    <a16:rowId xmlns:a16="http://schemas.microsoft.com/office/drawing/2014/main" val="273461630"/>
                  </a:ext>
                </a:extLst>
              </a:tr>
              <a:tr h="370840">
                <a:tc>
                  <a:txBody>
                    <a:bodyPr/>
                    <a:lstStyle/>
                    <a:p>
                      <a:r>
                        <a:rPr lang="en-US" sz="1000"/>
                        <a:t>07/08/2026 16:35:09</a:t>
                      </a:r>
                    </a:p>
                  </a:txBody>
                  <a:tcPr/>
                </a:tc>
                <a:tc>
                  <a:txBody>
                    <a:bodyPr/>
                    <a:lstStyle/>
                    <a:p>
                      <a:r>
                        <a:rPr lang="en-US" sz="1000"/>
                        <a:t>07/08/2026 16:35:09</a:t>
                      </a:r>
                    </a:p>
                  </a:txBody>
                  <a:tcPr/>
                </a:tc>
                <a:tc>
                  <a:txBody>
                    <a:bodyPr/>
                    <a:lstStyle/>
                    <a:p>
                      <a:r>
                        <a:rPr lang="en-US" sz="1000"/>
                        <a:t>Image</a:t>
                      </a:r>
                    </a:p>
                  </a:txBody>
                  <a:tcPr/>
                </a:tc>
                <a:tc>
                  <a:txBody>
                    <a:bodyPr/>
                    <a:lstStyle/>
                    <a:p>
                      <a:r>
                        <a:rPr lang="en-US" sz="1000"/>
                        <a:t>57</a:t>
                      </a:r>
                    </a:p>
                  </a:txBody>
                  <a:tcPr/>
                </a:tc>
                <a:tc>
                  <a:txBody>
                    <a:bodyPr/>
                    <a:lstStyle/>
                    <a:p>
                      <a:r>
                        <a:rPr lang="en-US" sz="1000"/>
                        <a:t>0</a:t>
                      </a:r>
                    </a:p>
                  </a:txBody>
                  <a:tcPr/>
                </a:tc>
                <a:tc>
                  <a:txBody>
                    <a:bodyPr/>
                    <a:lstStyle/>
                    <a:p>
                      <a:r>
                        <a:rPr lang="en-US" sz="1000"/>
                        <a:t>1</a:t>
                      </a:r>
                    </a:p>
                  </a:txBody>
                  <a:tcPr/>
                </a:tc>
                <a:tc>
                  <a:txBody>
                    <a:bodyPr/>
                    <a:lstStyle/>
                    <a:p>
                      <a:r>
                        <a:rPr lang="en-US" sz="1000"/>
                        <a:t>20</a:t>
                      </a:r>
                    </a:p>
                  </a:txBody>
                  <a:tcPr/>
                </a:tc>
                <a:tc>
                  <a:txBody>
                    <a:bodyPr/>
                    <a:lstStyle/>
                    <a:p>
                      <a:r>
                        <a:rPr lang="en-US" sz="1000"/>
                        <a:t>6.12 %</a:t>
                      </a:r>
                    </a:p>
                  </a:txBody>
                  <a:tcPr/>
                </a:tc>
                <a:tc>
                  <a:txBody>
                    <a:bodyPr/>
                    <a:lstStyle/>
                    <a:p>
                      <a:r>
                        <a:rPr lang="en-US" sz="1000"/>
                        <a:t>1274</a:t>
                      </a:r>
                    </a:p>
                  </a:txBody>
                  <a:tcPr/>
                </a:tc>
                <a:tc>
                  <a:txBody>
                    <a:bodyPr/>
                    <a:lstStyle/>
                    <a:p>
                      <a:r>
                        <a:rPr lang="en-US" sz="1000"/>
                        <a:t>885</a:t>
                      </a:r>
                    </a:p>
                  </a:txBody>
                  <a:tcPr/>
                </a:tc>
                <a:tc>
                  <a:txBody>
                    <a:bodyPr/>
                    <a:lstStyle/>
                    <a:p>
                      <a:r>
                        <a:rPr lang="en-US" sz="1000"/>
                        <a:t>n/a</a:t>
                      </a:r>
                    </a:p>
                  </a:txBody>
                  <a:tcPr/>
                </a:tc>
                <a:extLst>
                  <a:ext uri="{0D108BD9-81ED-4DB2-BD59-A6C34878D82A}">
                    <a16:rowId xmlns:a16="http://schemas.microsoft.com/office/drawing/2014/main" val="1205863973"/>
                  </a:ext>
                </a:extLst>
              </a:tr>
            </a:tbl>
          </a:graphicData>
        </a:graphic>
      </p:graphicFrame>
      <p:sp>
        <p:nvSpPr>
          <p:cNvPr id="4" name="Text Placeholder 3">
            <a:extLst>
              <a:ext uri="{FF2B5EF4-FFF2-40B4-BE49-F238E27FC236}">
                <a16:creationId xmlns:a16="http://schemas.microsoft.com/office/drawing/2014/main" id="{A4C196F4-EDF2-408D-B1FF-16DF4AA0F0E9}"/>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237036560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622AC-3224-47B5-BFB4-8BB8F84AA66B}"/>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61D8595A-4E7A-46E2-B8CE-51A88BB7C54B}"/>
              </a:ext>
            </a:extLst>
          </p:cNvPr>
          <p:cNvGraphicFramePr>
            <a:graphicFrameLocks noGrp="1"/>
          </p:cNvGraphicFramePr>
          <p:nvPr>
            <p:ph type="tbl" sz="quarter" idx="13"/>
            <p:extLst>
              <p:ext uri="{D42A27DB-BD31-4B8C-83A1-F6EECF244321}">
                <p14:modId xmlns:p14="http://schemas.microsoft.com/office/powerpoint/2010/main" val="492086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709504530"/>
                    </a:ext>
                  </a:extLst>
                </a:gridCol>
                <a:gridCol w="576072">
                  <a:extLst>
                    <a:ext uri="{9D8B030D-6E8A-4147-A177-3AD203B41FA5}">
                      <a16:colId xmlns:a16="http://schemas.microsoft.com/office/drawing/2014/main" val="3004518802"/>
                    </a:ext>
                  </a:extLst>
                </a:gridCol>
                <a:gridCol w="576072">
                  <a:extLst>
                    <a:ext uri="{9D8B030D-6E8A-4147-A177-3AD203B41FA5}">
                      <a16:colId xmlns:a16="http://schemas.microsoft.com/office/drawing/2014/main" val="1502070670"/>
                    </a:ext>
                  </a:extLst>
                </a:gridCol>
                <a:gridCol w="576072">
                  <a:extLst>
                    <a:ext uri="{9D8B030D-6E8A-4147-A177-3AD203B41FA5}">
                      <a16:colId xmlns:a16="http://schemas.microsoft.com/office/drawing/2014/main" val="1850774023"/>
                    </a:ext>
                  </a:extLst>
                </a:gridCol>
                <a:gridCol w="576072">
                  <a:extLst>
                    <a:ext uri="{9D8B030D-6E8A-4147-A177-3AD203B41FA5}">
                      <a16:colId xmlns:a16="http://schemas.microsoft.com/office/drawing/2014/main" val="588666916"/>
                    </a:ext>
                  </a:extLst>
                </a:gridCol>
                <a:gridCol w="576072">
                  <a:extLst>
                    <a:ext uri="{9D8B030D-6E8A-4147-A177-3AD203B41FA5}">
                      <a16:colId xmlns:a16="http://schemas.microsoft.com/office/drawing/2014/main" val="2187415884"/>
                    </a:ext>
                  </a:extLst>
                </a:gridCol>
                <a:gridCol w="576072">
                  <a:extLst>
                    <a:ext uri="{9D8B030D-6E8A-4147-A177-3AD203B41FA5}">
                      <a16:colId xmlns:a16="http://schemas.microsoft.com/office/drawing/2014/main" val="283132125"/>
                    </a:ext>
                  </a:extLst>
                </a:gridCol>
                <a:gridCol w="576072">
                  <a:extLst>
                    <a:ext uri="{9D8B030D-6E8A-4147-A177-3AD203B41FA5}">
                      <a16:colId xmlns:a16="http://schemas.microsoft.com/office/drawing/2014/main" val="2334465247"/>
                    </a:ext>
                  </a:extLst>
                </a:gridCol>
                <a:gridCol w="576072">
                  <a:extLst>
                    <a:ext uri="{9D8B030D-6E8A-4147-A177-3AD203B41FA5}">
                      <a16:colId xmlns:a16="http://schemas.microsoft.com/office/drawing/2014/main" val="3952939835"/>
                    </a:ext>
                  </a:extLst>
                </a:gridCol>
                <a:gridCol w="576072">
                  <a:extLst>
                    <a:ext uri="{9D8B030D-6E8A-4147-A177-3AD203B41FA5}">
                      <a16:colId xmlns:a16="http://schemas.microsoft.com/office/drawing/2014/main" val="314273246"/>
                    </a:ext>
                  </a:extLst>
                </a:gridCol>
                <a:gridCol w="576072">
                  <a:extLst>
                    <a:ext uri="{9D8B030D-6E8A-4147-A177-3AD203B41FA5}">
                      <a16:colId xmlns:a16="http://schemas.microsoft.com/office/drawing/2014/main" val="8885768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345940785"/>
                  </a:ext>
                </a:extLst>
              </a:tr>
              <a:tr h="370840">
                <a:tc>
                  <a:txBody>
                    <a:bodyPr/>
                    <a:lstStyle/>
                    <a:p>
                      <a:r>
                        <a:rPr lang="en-US" sz="1000"/>
                        <a:t>tmamerica</a:t>
                      </a:r>
                    </a:p>
                  </a:txBody>
                  <a:tcPr/>
                </a:tc>
                <a:tc>
                  <a:txBody>
                    <a:bodyPr/>
                    <a:lstStyle/>
                    <a:p>
                      <a:r>
                        <a:rPr lang="en-US" sz="1000"/>
                        <a:t>1442</a:t>
                      </a:r>
                    </a:p>
                  </a:txBody>
                  <a:tcPr/>
                </a:tc>
                <a:tc>
                  <a:txBody>
                    <a:bodyPr/>
                    <a:lstStyle/>
                    <a:p>
                      <a:r>
                        <a:rPr lang="en-US" sz="1000"/>
                        <a:t>17</a:t>
                      </a:r>
                    </a:p>
                  </a:txBody>
                  <a:tcPr/>
                </a:tc>
                <a:tc>
                  <a:txBody>
                    <a:bodyPr/>
                    <a:lstStyle/>
                    <a:p>
                      <a:r>
                        <a:rPr lang="en-US" sz="1000"/>
                        <a:t>5</a:t>
                      </a:r>
                    </a:p>
                  </a:txBody>
                  <a:tcPr/>
                </a:tc>
                <a:tc>
                  <a:txBody>
                    <a:bodyPr/>
                    <a:lstStyle/>
                    <a:p>
                      <a:r>
                        <a:rPr lang="en-US" sz="1000"/>
                        <a:t>8</a:t>
                      </a:r>
                    </a:p>
                  </a:txBody>
                  <a:tcPr/>
                </a:tc>
                <a:tc>
                  <a:txBody>
                    <a:bodyPr/>
                    <a:lstStyle/>
                    <a:p>
                      <a:r>
                        <a:rPr lang="en-US" sz="1000"/>
                        <a:t>0</a:t>
                      </a:r>
                    </a:p>
                  </a:txBody>
                  <a:tcPr/>
                </a:tc>
                <a:tc>
                  <a:txBody>
                    <a:bodyPr/>
                    <a:lstStyle/>
                    <a:p>
                      <a:r>
                        <a:rPr lang="en-US" sz="1000"/>
                        <a:t>1</a:t>
                      </a:r>
                    </a:p>
                  </a:txBody>
                  <a:tcPr/>
                </a:tc>
                <a:tc>
                  <a:txBody>
                    <a:bodyPr/>
                    <a:lstStyle/>
                    <a:p>
                      <a:r>
                        <a:rPr lang="en-US" sz="1000"/>
                        <a:t>14</a:t>
                      </a:r>
                    </a:p>
                  </a:txBody>
                  <a:tcPr/>
                </a:tc>
                <a:tc>
                  <a:txBody>
                    <a:bodyPr/>
                    <a:lstStyle/>
                    <a:p>
                      <a:r>
                        <a:rPr lang="en-US" sz="1000"/>
                        <a:t>112</a:t>
                      </a:r>
                    </a:p>
                  </a:txBody>
                  <a:tcPr/>
                </a:tc>
                <a:tc>
                  <a:txBody>
                    <a:bodyPr/>
                    <a:lstStyle/>
                    <a:p>
                      <a:r>
                        <a:rPr lang="en-US" sz="1000"/>
                        <a:t>3</a:t>
                      </a:r>
                    </a:p>
                  </a:txBody>
                  <a:tcPr/>
                </a:tc>
                <a:tc>
                  <a:txBody>
                    <a:bodyPr/>
                    <a:lstStyle/>
                    <a:p>
                      <a:r>
                        <a:rPr lang="en-US" sz="1000"/>
                        <a:t>0.5732 %</a:t>
                      </a:r>
                    </a:p>
                  </a:txBody>
                  <a:tcPr/>
                </a:tc>
                <a:extLst>
                  <a:ext uri="{0D108BD9-81ED-4DB2-BD59-A6C34878D82A}">
                    <a16:rowId xmlns:a16="http://schemas.microsoft.com/office/drawing/2014/main" val="1136816620"/>
                  </a:ext>
                </a:extLst>
              </a:tr>
            </a:tbl>
          </a:graphicData>
        </a:graphic>
      </p:graphicFrame>
      <p:sp>
        <p:nvSpPr>
          <p:cNvPr id="4" name="Text Placeholder 3">
            <a:extLst>
              <a:ext uri="{FF2B5EF4-FFF2-40B4-BE49-F238E27FC236}">
                <a16:creationId xmlns:a16="http://schemas.microsoft.com/office/drawing/2014/main" id="{9A51D231-CA0C-4604-97BC-862FDE3C06C8}"/>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145905834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A4E689-C0D0-4F45-B373-5A3CE020833B}"/>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37C251F7-A70B-4CA5-A2B1-62455DB6C28E}"/>
              </a:ext>
            </a:extLst>
          </p:cNvPr>
          <p:cNvGraphicFramePr>
            <a:graphicFrameLocks noGrp="1"/>
          </p:cNvGraphicFramePr>
          <p:nvPr>
            <p:ph type="chart" sz="quarter" idx="13"/>
            <p:extLst>
              <p:ext uri="{D42A27DB-BD31-4B8C-83A1-F6EECF244321}">
                <p14:modId xmlns:p14="http://schemas.microsoft.com/office/powerpoint/2010/main" val="22731348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2491F0-DB02-4196-B807-0784E5E62AD5}"/>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1079FFD2-20CE-48F1-AAA2-6F4A0D7345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955688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6190FC-8C73-49EC-A823-B1A614323AFD}"/>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F1382441-B321-4447-A4AE-3300AA3E5856}"/>
              </a:ext>
            </a:extLst>
          </p:cNvPr>
          <p:cNvGraphicFramePr>
            <a:graphicFrameLocks noGrp="1"/>
          </p:cNvGraphicFramePr>
          <p:nvPr>
            <p:ph type="chart" sz="quarter" idx="13"/>
            <p:extLst>
              <p:ext uri="{D42A27DB-BD31-4B8C-83A1-F6EECF244321}">
                <p14:modId xmlns:p14="http://schemas.microsoft.com/office/powerpoint/2010/main" val="34860778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B04FF9-3053-4740-B4CE-562BA58007FC}"/>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7425E1A8-360B-421E-A9E1-EFB2806142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206100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DD7DAF-28D3-4D96-BBD2-62A3E998E38D}"/>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136A08DD-C353-49F3-9403-3091450AAE5A}"/>
              </a:ext>
            </a:extLst>
          </p:cNvPr>
          <p:cNvGraphicFramePr>
            <a:graphicFrameLocks noGrp="1"/>
          </p:cNvGraphicFramePr>
          <p:nvPr>
            <p:ph type="chart" sz="quarter" idx="13"/>
            <p:extLst>
              <p:ext uri="{D42A27DB-BD31-4B8C-83A1-F6EECF244321}">
                <p14:modId xmlns:p14="http://schemas.microsoft.com/office/powerpoint/2010/main" val="1337077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49E4E1-84E5-4335-A2BC-67F7212FC2DB}"/>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FC47A33C-C82C-460E-9217-D958A074E6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949919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985351-8330-4483-9735-E2E8BF24CF92}"/>
              </a:ext>
            </a:extLst>
          </p:cNvPr>
          <p:cNvSpPr>
            <a:spLocks noGrp="1"/>
          </p:cNvSpPr>
          <p:nvPr>
            <p:ph type="title"/>
          </p:nvPr>
        </p:nvSpPr>
        <p:spPr/>
        <p:txBody>
          <a:bodyPr/>
          <a:lstStyle/>
          <a:p>
            <a:r>
              <a:rPr lang="en-US"/>
              <a:t>Instagram Instagram Content Views by Post Type | Tokio Marine America</a:t>
            </a:r>
          </a:p>
        </p:txBody>
      </p:sp>
      <p:graphicFrame>
        <p:nvGraphicFramePr>
          <p:cNvPr id="6" name="Chart Placeholder 5">
            <a:extLst>
              <a:ext uri="{FF2B5EF4-FFF2-40B4-BE49-F238E27FC236}">
                <a16:creationId xmlns:a16="http://schemas.microsoft.com/office/drawing/2014/main" id="{65888165-E815-434B-ADA5-CA019D1F9B71}"/>
              </a:ext>
            </a:extLst>
          </p:cNvPr>
          <p:cNvGraphicFramePr>
            <a:graphicFrameLocks noGrp="1"/>
          </p:cNvGraphicFramePr>
          <p:nvPr>
            <p:ph type="chart" sz="quarter" idx="13"/>
            <p:extLst>
              <p:ext uri="{D42A27DB-BD31-4B8C-83A1-F6EECF244321}">
                <p14:modId xmlns:p14="http://schemas.microsoft.com/office/powerpoint/2010/main" val="30218525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068A70-462C-4993-9264-272F20550B1F}"/>
              </a:ext>
            </a:extLst>
          </p:cNvPr>
          <p:cNvSpPr>
            <a:spLocks noGrp="1"/>
          </p:cNvSpPr>
          <p:nvPr>
            <p:ph type="body" sz="quarter" idx="14"/>
          </p:nvPr>
        </p:nvSpPr>
        <p:spPr/>
        <p:txBody>
          <a:bodyPr/>
          <a:lstStyle/>
          <a:p>
            <a:r>
              <a:rPr lang="en-US"/>
              <a:t>01/01/2026 - 12/31/2026</a:t>
            </a:r>
          </a:p>
        </p:txBody>
      </p:sp>
      <p:sp>
        <p:nvSpPr>
          <p:cNvPr id="5" name="Footer Placeholder 4">
            <a:extLst>
              <a:ext uri="{FF2B5EF4-FFF2-40B4-BE49-F238E27FC236}">
                <a16:creationId xmlns:a16="http://schemas.microsoft.com/office/drawing/2014/main" id="{92B9FB0A-DBAE-4C72-BC9D-215820B10AC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30367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BE03F5-BE48-43B7-BDDB-4470878CADB2}"/>
              </a:ext>
            </a:extLst>
          </p:cNvPr>
          <p:cNvSpPr>
            <a:spLocks noGrp="1"/>
          </p:cNvSpPr>
          <p:nvPr>
            <p:ph type="title"/>
          </p:nvPr>
        </p:nvSpPr>
        <p:spPr/>
        <p:txBody>
          <a:bodyPr/>
          <a:lstStyle/>
          <a:p>
            <a:r>
              <a:rPr lang="en-US"/>
              <a:t>Instagram Posts Table | Tokio Marine America</a:t>
            </a:r>
          </a:p>
        </p:txBody>
      </p:sp>
      <p:graphicFrame>
        <p:nvGraphicFramePr>
          <p:cNvPr id="5" name="Table Placeholder 4">
            <a:extLst>
              <a:ext uri="{FF2B5EF4-FFF2-40B4-BE49-F238E27FC236}">
                <a16:creationId xmlns:a16="http://schemas.microsoft.com/office/drawing/2014/main" id="{830DD315-54F5-4E2D-9C85-1CE3C77E3FA7}"/>
              </a:ext>
            </a:extLst>
          </p:cNvPr>
          <p:cNvGraphicFramePr>
            <a:graphicFrameLocks noGrp="1"/>
          </p:cNvGraphicFramePr>
          <p:nvPr>
            <p:ph type="tbl" sz="quarter" idx="13"/>
            <p:extLst>
              <p:ext uri="{D42A27DB-BD31-4B8C-83A1-F6EECF244321}">
                <p14:modId xmlns:p14="http://schemas.microsoft.com/office/powerpoint/2010/main" val="2634469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06945998"/>
                    </a:ext>
                  </a:extLst>
                </a:gridCol>
                <a:gridCol w="822960">
                  <a:extLst>
                    <a:ext uri="{9D8B030D-6E8A-4147-A177-3AD203B41FA5}">
                      <a16:colId xmlns:a16="http://schemas.microsoft.com/office/drawing/2014/main" val="2654789446"/>
                    </a:ext>
                  </a:extLst>
                </a:gridCol>
                <a:gridCol w="411480">
                  <a:extLst>
                    <a:ext uri="{9D8B030D-6E8A-4147-A177-3AD203B41FA5}">
                      <a16:colId xmlns:a16="http://schemas.microsoft.com/office/drawing/2014/main" val="3397618295"/>
                    </a:ext>
                  </a:extLst>
                </a:gridCol>
                <a:gridCol w="411480">
                  <a:extLst>
                    <a:ext uri="{9D8B030D-6E8A-4147-A177-3AD203B41FA5}">
                      <a16:colId xmlns:a16="http://schemas.microsoft.com/office/drawing/2014/main" val="3382084754"/>
                    </a:ext>
                  </a:extLst>
                </a:gridCol>
                <a:gridCol w="411480">
                  <a:extLst>
                    <a:ext uri="{9D8B030D-6E8A-4147-A177-3AD203B41FA5}">
                      <a16:colId xmlns:a16="http://schemas.microsoft.com/office/drawing/2014/main" val="2961707389"/>
                    </a:ext>
                  </a:extLst>
                </a:gridCol>
                <a:gridCol w="411480">
                  <a:extLst>
                    <a:ext uri="{9D8B030D-6E8A-4147-A177-3AD203B41FA5}">
                      <a16:colId xmlns:a16="http://schemas.microsoft.com/office/drawing/2014/main" val="1310773218"/>
                    </a:ext>
                  </a:extLst>
                </a:gridCol>
                <a:gridCol w="411480">
                  <a:extLst>
                    <a:ext uri="{9D8B030D-6E8A-4147-A177-3AD203B41FA5}">
                      <a16:colId xmlns:a16="http://schemas.microsoft.com/office/drawing/2014/main" val="113253534"/>
                    </a:ext>
                  </a:extLst>
                </a:gridCol>
                <a:gridCol w="411480">
                  <a:extLst>
                    <a:ext uri="{9D8B030D-6E8A-4147-A177-3AD203B41FA5}">
                      <a16:colId xmlns:a16="http://schemas.microsoft.com/office/drawing/2014/main" val="548210166"/>
                    </a:ext>
                  </a:extLst>
                </a:gridCol>
                <a:gridCol w="411480">
                  <a:extLst>
                    <a:ext uri="{9D8B030D-6E8A-4147-A177-3AD203B41FA5}">
                      <a16:colId xmlns:a16="http://schemas.microsoft.com/office/drawing/2014/main" val="1487456663"/>
                    </a:ext>
                  </a:extLst>
                </a:gridCol>
                <a:gridCol w="411480">
                  <a:extLst>
                    <a:ext uri="{9D8B030D-6E8A-4147-A177-3AD203B41FA5}">
                      <a16:colId xmlns:a16="http://schemas.microsoft.com/office/drawing/2014/main" val="3441008768"/>
                    </a:ext>
                  </a:extLst>
                </a:gridCol>
                <a:gridCol w="411480">
                  <a:extLst>
                    <a:ext uri="{9D8B030D-6E8A-4147-A177-3AD203B41FA5}">
                      <a16:colId xmlns:a16="http://schemas.microsoft.com/office/drawing/2014/main" val="574539537"/>
                    </a:ext>
                  </a:extLst>
                </a:gridCol>
                <a:gridCol w="411480">
                  <a:extLst>
                    <a:ext uri="{9D8B030D-6E8A-4147-A177-3AD203B41FA5}">
                      <a16:colId xmlns:a16="http://schemas.microsoft.com/office/drawing/2014/main" val="854322312"/>
                    </a:ext>
                  </a:extLst>
                </a:gridCol>
                <a:gridCol w="411480">
                  <a:extLst>
                    <a:ext uri="{9D8B030D-6E8A-4147-A177-3AD203B41FA5}">
                      <a16:colId xmlns:a16="http://schemas.microsoft.com/office/drawing/2014/main" val="1601598806"/>
                    </a:ext>
                  </a:extLst>
                </a:gridCol>
                <a:gridCol w="411480">
                  <a:extLst>
                    <a:ext uri="{9D8B030D-6E8A-4147-A177-3AD203B41FA5}">
                      <a16:colId xmlns:a16="http://schemas.microsoft.com/office/drawing/2014/main" val="3782813116"/>
                    </a:ext>
                  </a:extLst>
                </a:gridCol>
                <a:gridCol w="411480">
                  <a:extLst>
                    <a:ext uri="{9D8B030D-6E8A-4147-A177-3AD203B41FA5}">
                      <a16:colId xmlns:a16="http://schemas.microsoft.com/office/drawing/2014/main" val="4100497599"/>
                    </a:ext>
                  </a:extLst>
                </a:gridCol>
                <a:gridCol w="411480">
                  <a:extLst>
                    <a:ext uri="{9D8B030D-6E8A-4147-A177-3AD203B41FA5}">
                      <a16:colId xmlns:a16="http://schemas.microsoft.com/office/drawing/2014/main" val="1061133758"/>
                    </a:ext>
                  </a:extLst>
                </a:gridCol>
              </a:tblGrid>
              <a:tr h="370840">
                <a:tc>
                  <a:txBody>
                    <a:bodyPr/>
                    <a:lstStyle/>
                    <a:p>
                      <a:r>
                        <a:rPr lang="en-US" sz="1000"/>
                        <a:t>Post</a:t>
                      </a:r>
                    </a:p>
                  </a:txBody>
                  <a:tcPr/>
                </a:tc>
                <a:tc>
                  <a:txBody>
                    <a:bodyPr/>
                    <a:lstStyle/>
                    <a:p>
                      <a:r>
                        <a:rPr lang="en-US" sz="1000"/>
                        <a:t>Published Time</a:t>
                      </a:r>
                    </a:p>
                  </a:txBody>
                  <a:tcPr/>
                </a:tc>
                <a:tc>
                  <a:txBody>
                    <a:bodyPr/>
                    <a:lstStyle/>
                    <a:p>
                      <a:r>
                        <a:rPr lang="en-US" sz="1000"/>
                        <a:t>Type</a:t>
                      </a:r>
                    </a:p>
                  </a:txBody>
                  <a:tcPr/>
                </a:tc>
                <a:tc>
                  <a:txBody>
                    <a:bodyPr/>
                    <a:lstStyle/>
                    <a:p>
                      <a:r>
                        <a:rPr lang="en-US" sz="1000"/>
                        <a:t>Views</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Shares (Organic)</a:t>
                      </a:r>
                    </a:p>
                  </a:txBody>
                  <a:tcPr/>
                </a:tc>
                <a:tc>
                  <a:txBody>
                    <a:bodyPr/>
                    <a:lstStyle/>
                    <a:p>
                      <a:r>
                        <a:rPr lang="en-US" sz="1000"/>
                        <a:t>Engagements (Organic)</a:t>
                      </a:r>
                    </a:p>
                  </a:txBody>
                  <a:tcPr/>
                </a:tc>
                <a:tc>
                  <a:txBody>
                    <a:bodyPr/>
                    <a:lstStyle/>
                    <a:p>
                      <a:r>
                        <a:rPr lang="en-US" sz="1000"/>
                        <a:t>Engagement Rate (Organic)</a:t>
                      </a:r>
                    </a:p>
                  </a:txBody>
                  <a:tcPr/>
                </a:tc>
                <a:tc>
                  <a:txBody>
                    <a:bodyPr/>
                    <a:lstStyle/>
                    <a:p>
                      <a:r>
                        <a:rPr lang="en-US" sz="1000"/>
                        <a:t>Reach (Organic)</a:t>
                      </a:r>
                    </a:p>
                  </a:txBody>
                  <a:tcPr/>
                </a:tc>
                <a:tc>
                  <a:txBody>
                    <a:bodyPr/>
                    <a:lstStyle/>
                    <a:p>
                      <a:r>
                        <a:rPr lang="en-US" sz="1000"/>
                        <a:t>Video Views (Organic)</a:t>
                      </a:r>
                    </a:p>
                  </a:txBody>
                  <a:tcPr/>
                </a:tc>
                <a:tc>
                  <a:txBody>
                    <a:bodyPr/>
                    <a:lstStyle/>
                    <a:p>
                      <a:r>
                        <a:rPr lang="en-US" sz="1000"/>
                        <a:t>Profile activity</a:t>
                      </a:r>
                    </a:p>
                  </a:txBody>
                  <a:tcPr/>
                </a:tc>
                <a:tc>
                  <a:txBody>
                    <a:bodyPr/>
                    <a:lstStyle/>
                    <a:p>
                      <a:r>
                        <a:rPr lang="en-US" sz="1000"/>
                        <a:t>Follows</a:t>
                      </a:r>
                    </a:p>
                  </a:txBody>
                  <a:tcPr/>
                </a:tc>
                <a:tc>
                  <a:txBody>
                    <a:bodyPr/>
                    <a:lstStyle/>
                    <a:p>
                      <a:r>
                        <a:rPr lang="en-US" sz="1000"/>
                        <a:t>Profile Visits</a:t>
                      </a:r>
                    </a:p>
                  </a:txBody>
                  <a:tcPr/>
                </a:tc>
                <a:tc>
                  <a:txBody>
                    <a:bodyPr/>
                    <a:lstStyle/>
                    <a:p>
                      <a:r>
                        <a:rPr lang="en-US" sz="1000"/>
                        <a:t>Website taps</a:t>
                      </a:r>
                    </a:p>
                  </a:txBody>
                  <a:tcPr/>
                </a:tc>
                <a:extLst>
                  <a:ext uri="{0D108BD9-81ED-4DB2-BD59-A6C34878D82A}">
                    <a16:rowId xmlns:a16="http://schemas.microsoft.com/office/drawing/2014/main" val="253728806"/>
                  </a:ext>
                </a:extLst>
              </a:tr>
              <a:tr h="370840">
                <a:tc>
                  <a:txBody>
                    <a:bodyPr/>
                    <a:lstStyle/>
                    <a:p>
                      <a:r>
                        <a:rPr lang="en-US" sz="1000"/>
                        <a:t>07/01/2026 09:46:35</a:t>
                      </a:r>
                    </a:p>
                  </a:txBody>
                  <a:tcPr/>
                </a:tc>
                <a:tc>
                  <a:txBody>
                    <a:bodyPr/>
                    <a:lstStyle/>
                    <a:p>
                      <a:r>
                        <a:rPr lang="en-US" sz="1000"/>
                        <a:t>07/01/2026 09:46:35</a:t>
                      </a:r>
                    </a:p>
                  </a:txBody>
                  <a:tcPr/>
                </a:tc>
                <a:tc>
                  <a:txBody>
                    <a:bodyPr/>
                    <a:lstStyle/>
                    <a:p>
                      <a:r>
                        <a:rPr lang="en-US" sz="1000"/>
                        <a:t>Carousel</a:t>
                      </a:r>
                    </a:p>
                  </a:txBody>
                  <a:tcPr/>
                </a:tc>
                <a:tc>
                  <a:txBody>
                    <a:bodyPr/>
                    <a:lstStyle/>
                    <a:p>
                      <a:r>
                        <a:rPr lang="en-US" sz="1000"/>
                        <a:t>476</a:t>
                      </a:r>
                    </a:p>
                  </a:txBody>
                  <a:tcPr/>
                </a:tc>
                <a:tc>
                  <a:txBody>
                    <a:bodyPr/>
                    <a:lstStyle/>
                    <a:p>
                      <a:r>
                        <a:rPr lang="en-US" sz="1000"/>
                        <a:t>21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21</a:t>
                      </a:r>
                    </a:p>
                  </a:txBody>
                  <a:tcPr/>
                </a:tc>
                <a:tc>
                  <a:txBody>
                    <a:bodyPr/>
                    <a:lstStyle/>
                    <a:p>
                      <a:r>
                        <a:rPr lang="en-US" sz="1000"/>
                        <a:t>4.41 %</a:t>
                      </a:r>
                    </a:p>
                  </a:txBody>
                  <a:tcPr/>
                </a:tc>
                <a:tc>
                  <a:txBody>
                    <a:bodyPr/>
                    <a:lstStyle/>
                    <a:p>
                      <a:r>
                        <a:rPr lang="en-US" sz="1000"/>
                        <a:t>195</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2509349446"/>
                  </a:ext>
                </a:extLst>
              </a:tr>
              <a:tr h="370840">
                <a:tc>
                  <a:txBody>
                    <a:bodyPr/>
                    <a:lstStyle/>
                    <a:p>
                      <a:r>
                        <a:rPr lang="en-US" sz="1000"/>
                        <a:t>07/31/2026 13:00:36</a:t>
                      </a:r>
                    </a:p>
                  </a:txBody>
                  <a:tcPr/>
                </a:tc>
                <a:tc>
                  <a:txBody>
                    <a:bodyPr/>
                    <a:lstStyle/>
                    <a:p>
                      <a:r>
                        <a:rPr lang="en-US" sz="1000"/>
                        <a:t>07/31/2026 13:00:36</a:t>
                      </a:r>
                    </a:p>
                  </a:txBody>
                  <a:tcPr/>
                </a:tc>
                <a:tc>
                  <a:txBody>
                    <a:bodyPr/>
                    <a:lstStyle/>
                    <a:p>
                      <a:r>
                        <a:rPr lang="en-US" sz="1000"/>
                        <a:t>Carousel</a:t>
                      </a:r>
                    </a:p>
                  </a:txBody>
                  <a:tcPr/>
                </a:tc>
                <a:tc>
                  <a:txBody>
                    <a:bodyPr/>
                    <a:lstStyle/>
                    <a:p>
                      <a:r>
                        <a:rPr lang="en-US" sz="1000"/>
                        <a:t>586</a:t>
                      </a:r>
                    </a:p>
                  </a:txBody>
                  <a:tcPr/>
                </a:tc>
                <a:tc>
                  <a:txBody>
                    <a:bodyPr/>
                    <a:lstStyle/>
                    <a:p>
                      <a:r>
                        <a:rPr lang="en-US" sz="1000"/>
                        <a:t>14</a:t>
                      </a:r>
                    </a:p>
                  </a:txBody>
                  <a:tcPr/>
                </a:tc>
                <a:tc>
                  <a:txBody>
                    <a:bodyPr/>
                    <a:lstStyle/>
                    <a:p>
                      <a:r>
                        <a:rPr lang="en-US" sz="1000"/>
                        <a:t>1</a:t>
                      </a:r>
                    </a:p>
                  </a:txBody>
                  <a:tcPr/>
                </a:tc>
                <a:tc>
                  <a:txBody>
                    <a:bodyPr/>
                    <a:lstStyle/>
                    <a:p>
                      <a:r>
                        <a:rPr lang="en-US" sz="1000"/>
                        <a:t>0</a:t>
                      </a:r>
                    </a:p>
                  </a:txBody>
                  <a:tcPr/>
                </a:tc>
                <a:tc>
                  <a:txBody>
                    <a:bodyPr/>
                    <a:lstStyle/>
                    <a:p>
                      <a:r>
                        <a:rPr lang="en-US" sz="1000"/>
                        <a:t>5</a:t>
                      </a:r>
                    </a:p>
                  </a:txBody>
                  <a:tcPr/>
                </a:tc>
                <a:tc>
                  <a:txBody>
                    <a:bodyPr/>
                    <a:lstStyle/>
                    <a:p>
                      <a:r>
                        <a:rPr lang="en-US" sz="1000"/>
                        <a:t>20</a:t>
                      </a:r>
                    </a:p>
                  </a:txBody>
                  <a:tcPr/>
                </a:tc>
                <a:tc>
                  <a:txBody>
                    <a:bodyPr/>
                    <a:lstStyle/>
                    <a:p>
                      <a:r>
                        <a:rPr lang="en-US" sz="1000"/>
                        <a:t>3.41 %</a:t>
                      </a:r>
                    </a:p>
                  </a:txBody>
                  <a:tcPr/>
                </a:tc>
                <a:tc>
                  <a:txBody>
                    <a:bodyPr/>
                    <a:lstStyle/>
                    <a:p>
                      <a:r>
                        <a:rPr lang="en-US" sz="1000"/>
                        <a:t>182</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2351199555"/>
                  </a:ext>
                </a:extLst>
              </a:tr>
              <a:tr h="370840">
                <a:tc>
                  <a:txBody>
                    <a:bodyPr/>
                    <a:lstStyle/>
                    <a:p>
                      <a:r>
                        <a:rPr lang="en-US" sz="1000"/>
                        <a:t>07/17/2026 16:54:02</a:t>
                      </a:r>
                    </a:p>
                  </a:txBody>
                  <a:tcPr/>
                </a:tc>
                <a:tc>
                  <a:txBody>
                    <a:bodyPr/>
                    <a:lstStyle/>
                    <a:p>
                      <a:r>
                        <a:rPr lang="en-US" sz="1000"/>
                        <a:t>07/17/2026 16:54:02</a:t>
                      </a:r>
                    </a:p>
                  </a:txBody>
                  <a:tcPr/>
                </a:tc>
                <a:tc>
                  <a:txBody>
                    <a:bodyPr/>
                    <a:lstStyle/>
                    <a:p>
                      <a:r>
                        <a:rPr lang="en-US" sz="1000"/>
                        <a:t>Carousel</a:t>
                      </a:r>
                    </a:p>
                  </a:txBody>
                  <a:tcPr/>
                </a:tc>
                <a:tc>
                  <a:txBody>
                    <a:bodyPr/>
                    <a:lstStyle/>
                    <a:p>
                      <a:r>
                        <a:rPr lang="en-US" sz="1000"/>
                        <a:t>482</a:t>
                      </a:r>
                    </a:p>
                  </a:txBody>
                  <a:tcPr/>
                </a:tc>
                <a:tc>
                  <a:txBody>
                    <a:bodyPr/>
                    <a:lstStyle/>
                    <a:p>
                      <a:r>
                        <a:rPr lang="en-US" sz="1000"/>
                        <a:t>12</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2.7 %</a:t>
                      </a:r>
                    </a:p>
                  </a:txBody>
                  <a:tcPr/>
                </a:tc>
                <a:tc>
                  <a:txBody>
                    <a:bodyPr/>
                    <a:lstStyle/>
                    <a:p>
                      <a:r>
                        <a:rPr lang="en-US" sz="1000"/>
                        <a:t>196</a:t>
                      </a:r>
                    </a:p>
                  </a:txBody>
                  <a:tcPr/>
                </a:tc>
                <a:tc>
                  <a:txBody>
                    <a:bodyPr/>
                    <a:lstStyle/>
                    <a:p>
                      <a:r>
                        <a:rPr lang="en-US" sz="1000"/>
                        <a:t>n/a</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2900620758"/>
                  </a:ext>
                </a:extLst>
              </a:tr>
            </a:tbl>
          </a:graphicData>
        </a:graphic>
      </p:graphicFrame>
      <p:sp>
        <p:nvSpPr>
          <p:cNvPr id="4" name="Text Placeholder 3">
            <a:extLst>
              <a:ext uri="{FF2B5EF4-FFF2-40B4-BE49-F238E27FC236}">
                <a16:creationId xmlns:a16="http://schemas.microsoft.com/office/drawing/2014/main" id="{94CA0FF5-057E-4B59-85EC-C3DBBA869720}"/>
              </a:ext>
            </a:extLst>
          </p:cNvPr>
          <p:cNvSpPr>
            <a:spLocks noGrp="1"/>
          </p:cNvSpPr>
          <p:nvPr>
            <p:ph type="body" sz="quarter" idx="14"/>
          </p:nvPr>
        </p:nvSpPr>
        <p:spPr/>
        <p:txBody>
          <a:bodyPr/>
          <a:lstStyle/>
          <a:p>
            <a:r>
              <a:rPr lang="en-US"/>
              <a:t>07/01/2026 - 07/31/2026</a:t>
            </a:r>
          </a:p>
        </p:txBody>
      </p:sp>
    </p:spTree>
    <p:extLst>
      <p:ext uri="{BB962C8B-B14F-4D97-AF65-F5344CB8AC3E}">
        <p14:creationId xmlns:p14="http://schemas.microsoft.com/office/powerpoint/2010/main" val="19099973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1221</Words>
  <Application>Microsoft Office PowerPoint</Application>
  <PresentationFormat>On-screen Show (4:3)</PresentationFormat>
  <Paragraphs>354</Paragraphs>
  <Slides>23</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Impressions or Page Media View Bar Chart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Content Views by Post Type | Tokio Marine America</vt:lpstr>
      <vt:lpstr>Instagram Posts Table | Tokio Marine America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2026-08-03T12:38:11Z</dcterms:created>
  <dcterms:modified xsi:type="dcterms:W3CDTF">2026-08-03T12:38:39Z</dcterms:modified>
</cp:coreProperties>
</file>