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Lst>
  <p:sldSz cx="9144000" cy="6858000" type="screen4x3"/>
  <p:notesSz cx="6858000" cy="9144000"/>
  <p:embeddedFontLst>
    <p:embeddedFont>
      <p:font typeface="Calibri" panose="020F0502020204030204"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83" autoAdjust="0"/>
    <p:restoredTop sz="94692" autoAdjust="0"/>
  </p:normalViewPr>
  <p:slideViewPr>
    <p:cSldViewPr snapToGrid="0">
      <p:cViewPr varScale="1">
        <p:scale>
          <a:sx n="95" d="100"/>
          <a:sy n="95" d="100"/>
        </p:scale>
        <p:origin x="102" y="37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46174</c:v>
                </c:pt>
              </c:numCache>
            </c:numRef>
          </c:cat>
          <c:val>
            <c:numRef>
              <c:f>Sheet1!$B$2</c:f>
              <c:numCache>
                <c:formatCode>General</c:formatCode>
                <c:ptCount val="1"/>
                <c:pt idx="0">
                  <c:v>716</c:v>
                </c:pt>
              </c:numCache>
            </c:numRef>
          </c:val>
          <c:extLst>
            <c:ext xmlns:c16="http://schemas.microsoft.com/office/drawing/2014/chart" uri="{C3380CC4-5D6E-409C-BE32-E72D297353CC}">
              <c16:uniqueId val="{00000000-8E97-4290-82D7-DB20C1EB4F21}"/>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46174</c:v>
                </c:pt>
              </c:numCache>
            </c:numRef>
          </c:cat>
          <c:val>
            <c:numRef>
              <c:f>Sheet1!$C$2</c:f>
              <c:numCache>
                <c:formatCode>General</c:formatCode>
                <c:ptCount val="1"/>
                <c:pt idx="0">
                  <c:v>1425</c:v>
                </c:pt>
              </c:numCache>
            </c:numRef>
          </c:val>
          <c:extLst>
            <c:ext xmlns:c16="http://schemas.microsoft.com/office/drawing/2014/chart" uri="{C3380CC4-5D6E-409C-BE32-E72D297353CC}">
              <c16:uniqueId val="{00000001-8E97-4290-82D7-DB20C1EB4F21}"/>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46174</c:v>
                </c:pt>
              </c:numCache>
            </c:numRef>
          </c:cat>
          <c:val>
            <c:numRef>
              <c:f>Sheet1!$D$2</c:f>
              <c:numCache>
                <c:formatCode>General</c:formatCode>
                <c:ptCount val="1"/>
                <c:pt idx="0">
                  <c:v>27056</c:v>
                </c:pt>
              </c:numCache>
            </c:numRef>
          </c:val>
          <c:extLst>
            <c:ext xmlns:c16="http://schemas.microsoft.com/office/drawing/2014/chart" uri="{C3380CC4-5D6E-409C-BE32-E72D297353CC}">
              <c16:uniqueId val="{00000002-8E97-4290-82D7-DB20C1EB4F21}"/>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46174</c:v>
                </c:pt>
              </c:numCache>
            </c:numRef>
          </c:cat>
          <c:val>
            <c:numRef>
              <c:f>Sheet1!$E$2</c:f>
              <c:numCache>
                <c:formatCode>General</c:formatCode>
                <c:ptCount val="1"/>
                <c:pt idx="0">
                  <c:v>299</c:v>
                </c:pt>
              </c:numCache>
            </c:numRef>
          </c:val>
          <c:extLst>
            <c:ext xmlns:c16="http://schemas.microsoft.com/office/drawing/2014/chart" uri="{C3380CC4-5D6E-409C-BE32-E72D297353CC}">
              <c16:uniqueId val="{00000003-8E97-4290-82D7-DB20C1EB4F21}"/>
            </c:ext>
          </c:extLst>
        </c:ser>
        <c:dLbls>
          <c:showLegendKey val="0"/>
          <c:showVal val="0"/>
          <c:showCatName val="0"/>
          <c:showSerName val="0"/>
          <c:showPercent val="0"/>
          <c:showBubbleSize val="0"/>
        </c:dLbls>
        <c:gapWidth val="219"/>
        <c:overlap val="-27"/>
        <c:axId val="390829840"/>
        <c:axId val="255839984"/>
      </c:barChart>
      <c:dateAx>
        <c:axId val="390829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5839984"/>
        <c:crosses val="autoZero"/>
        <c:auto val="1"/>
        <c:lblOffset val="100"/>
        <c:baseTimeUnit val="days"/>
      </c:dateAx>
      <c:valAx>
        <c:axId val="255839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829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0</c:v>
                </c:pt>
                <c:pt idx="1">
                  <c:v>3</c:v>
                </c:pt>
                <c:pt idx="2">
                  <c:v>1</c:v>
                </c:pt>
                <c:pt idx="3">
                  <c:v>3</c:v>
                </c:pt>
                <c:pt idx="4">
                  <c:v>4</c:v>
                </c:pt>
                <c:pt idx="5">
                  <c:v>1</c:v>
                </c:pt>
                <c:pt idx="6">
                  <c:v>-1</c:v>
                </c:pt>
              </c:numCache>
            </c:numRef>
          </c:val>
          <c:extLst>
            <c:ext xmlns:c16="http://schemas.microsoft.com/office/drawing/2014/chart" uri="{C3380CC4-5D6E-409C-BE32-E72D297353CC}">
              <c16:uniqueId val="{00000000-8AD3-4476-B7C6-809B1FA2C35A}"/>
            </c:ext>
          </c:extLst>
        </c:ser>
        <c:dLbls>
          <c:showLegendKey val="0"/>
          <c:showVal val="0"/>
          <c:showCatName val="0"/>
          <c:showSerName val="0"/>
          <c:showPercent val="0"/>
          <c:showBubbleSize val="0"/>
        </c:dLbls>
        <c:gapWidth val="219"/>
        <c:overlap val="-27"/>
        <c:axId val="397281224"/>
        <c:axId val="397280568"/>
      </c:barChart>
      <c:dateAx>
        <c:axId val="397281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280568"/>
        <c:crosses val="autoZero"/>
        <c:auto val="1"/>
        <c:lblOffset val="100"/>
        <c:baseTimeUnit val="months"/>
      </c:dateAx>
      <c:valAx>
        <c:axId val="397280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281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2</c:v>
                </c:pt>
                <c:pt idx="1">
                  <c:v>2</c:v>
                </c:pt>
                <c:pt idx="2">
                  <c:v>1</c:v>
                </c:pt>
                <c:pt idx="3">
                  <c:v>3</c:v>
                </c:pt>
                <c:pt idx="4">
                  <c:v>4</c:v>
                </c:pt>
                <c:pt idx="5">
                  <c:v>2</c:v>
                </c:pt>
                <c:pt idx="6">
                  <c:v>3</c:v>
                </c:pt>
                <c:pt idx="7">
                  <c:v>0</c:v>
                </c:pt>
                <c:pt idx="8">
                  <c:v>0</c:v>
                </c:pt>
                <c:pt idx="9">
                  <c:v>0</c:v>
                </c:pt>
                <c:pt idx="10">
                  <c:v>0</c:v>
                </c:pt>
                <c:pt idx="11">
                  <c:v>0</c:v>
                </c:pt>
              </c:numCache>
            </c:numRef>
          </c:val>
          <c:extLst>
            <c:ext xmlns:c16="http://schemas.microsoft.com/office/drawing/2014/chart" uri="{C3380CC4-5D6E-409C-BE32-E72D297353CC}">
              <c16:uniqueId val="{00000000-572E-4C1D-BC9F-020D3F3BA1A6}"/>
            </c:ext>
          </c:extLst>
        </c:ser>
        <c:dLbls>
          <c:showLegendKey val="0"/>
          <c:showVal val="0"/>
          <c:showCatName val="0"/>
          <c:showSerName val="0"/>
          <c:showPercent val="0"/>
          <c:showBubbleSize val="0"/>
        </c:dLbls>
        <c:gapWidth val="219"/>
        <c:overlap val="-27"/>
        <c:axId val="397279912"/>
        <c:axId val="397282536"/>
      </c:barChart>
      <c:dateAx>
        <c:axId val="397279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282536"/>
        <c:crosses val="autoZero"/>
        <c:auto val="1"/>
        <c:lblOffset val="100"/>
        <c:baseTimeUnit val="months"/>
      </c:dateAx>
      <c:valAx>
        <c:axId val="397282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279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2026-01</c:v>
                </c:pt>
                <c:pt idx="1">
                  <c:v>2026-02</c:v>
                </c:pt>
                <c:pt idx="2">
                  <c:v>2026-03</c:v>
                </c:pt>
                <c:pt idx="3">
                  <c:v>2026-04</c:v>
                </c:pt>
                <c:pt idx="4">
                  <c:v>2026-05</c:v>
                </c:pt>
                <c:pt idx="5">
                  <c:v>2026-06</c:v>
                </c:pt>
                <c:pt idx="6">
                  <c:v>2026-07</c:v>
                </c:pt>
                <c:pt idx="7">
                  <c:v>2026-08</c:v>
                </c:pt>
                <c:pt idx="8">
                  <c:v>2026-09</c:v>
                </c:pt>
                <c:pt idx="9">
                  <c:v>2026-10</c:v>
                </c:pt>
                <c:pt idx="10">
                  <c:v>2026-11</c:v>
                </c:pt>
                <c:pt idx="11">
                  <c:v>2026-12</c:v>
                </c:pt>
              </c:strCache>
            </c:strRef>
          </c:cat>
          <c:val>
            <c:numRef>
              <c:f>Sheet1!$B$2:$B$13</c:f>
              <c:numCache>
                <c:formatCode>General</c:formatCode>
                <c:ptCount val="12"/>
                <c:pt idx="0">
                  <c:v>40</c:v>
                </c:pt>
                <c:pt idx="1">
                  <c:v>40</c:v>
                </c:pt>
                <c:pt idx="2">
                  <c:v>20</c:v>
                </c:pt>
                <c:pt idx="3">
                  <c:v>46</c:v>
                </c:pt>
                <c:pt idx="4">
                  <c:v>77</c:v>
                </c:pt>
                <c:pt idx="5">
                  <c:v>47</c:v>
                </c:pt>
                <c:pt idx="6">
                  <c:v>10</c:v>
                </c:pt>
                <c:pt idx="7">
                  <c:v>0</c:v>
                </c:pt>
                <c:pt idx="8">
                  <c:v>0</c:v>
                </c:pt>
                <c:pt idx="9">
                  <c:v>0</c:v>
                </c:pt>
                <c:pt idx="10">
                  <c:v>0</c:v>
                </c:pt>
                <c:pt idx="11">
                  <c:v>0</c:v>
                </c:pt>
              </c:numCache>
            </c:numRef>
          </c:val>
          <c:extLst>
            <c:ext xmlns:c16="http://schemas.microsoft.com/office/drawing/2014/chart" uri="{C3380CC4-5D6E-409C-BE32-E72D297353CC}">
              <c16:uniqueId val="{00000000-76FB-4EAC-8E18-78F4850D82A1}"/>
            </c:ext>
          </c:extLst>
        </c:ser>
        <c:dLbls>
          <c:showLegendKey val="0"/>
          <c:showVal val="0"/>
          <c:showCatName val="0"/>
          <c:showSerName val="0"/>
          <c:showPercent val="0"/>
          <c:showBubbleSize val="0"/>
        </c:dLbls>
        <c:gapWidth val="219"/>
        <c:overlap val="-27"/>
        <c:axId val="400117136"/>
        <c:axId val="400117464"/>
      </c:barChart>
      <c:catAx>
        <c:axId val="400117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117464"/>
        <c:crosses val="autoZero"/>
        <c:auto val="1"/>
        <c:lblAlgn val="ctr"/>
        <c:lblOffset val="100"/>
        <c:noMultiLvlLbl val="0"/>
      </c:catAx>
      <c:valAx>
        <c:axId val="400117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117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1470</c:v>
                </c:pt>
                <c:pt idx="1">
                  <c:v>1649</c:v>
                </c:pt>
                <c:pt idx="2">
                  <c:v>1679</c:v>
                </c:pt>
                <c:pt idx="3">
                  <c:v>2755</c:v>
                </c:pt>
                <c:pt idx="4">
                  <c:v>2537</c:v>
                </c:pt>
                <c:pt idx="5">
                  <c:v>1304</c:v>
                </c:pt>
                <c:pt idx="6">
                  <c:v>109</c:v>
                </c:pt>
                <c:pt idx="7">
                  <c:v>0</c:v>
                </c:pt>
              </c:numCache>
            </c:numRef>
          </c:val>
          <c:extLst>
            <c:ext xmlns:c16="http://schemas.microsoft.com/office/drawing/2014/chart" uri="{C3380CC4-5D6E-409C-BE32-E72D297353CC}">
              <c16:uniqueId val="{00000000-9466-4452-B92C-6A79BF16EE19}"/>
            </c:ext>
          </c:extLst>
        </c:ser>
        <c:dLbls>
          <c:showLegendKey val="0"/>
          <c:showVal val="0"/>
          <c:showCatName val="0"/>
          <c:showSerName val="0"/>
          <c:showPercent val="0"/>
          <c:showBubbleSize val="0"/>
        </c:dLbls>
        <c:gapWidth val="219"/>
        <c:overlap val="-27"/>
        <c:axId val="400120088"/>
        <c:axId val="400116152"/>
      </c:barChart>
      <c:dateAx>
        <c:axId val="400120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116152"/>
        <c:crosses val="autoZero"/>
        <c:auto val="1"/>
        <c:lblOffset val="100"/>
        <c:baseTimeUnit val="months"/>
      </c:dateAx>
      <c:valAx>
        <c:axId val="400116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120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331</c:v>
                </c:pt>
                <c:pt idx="1">
                  <c:v>262</c:v>
                </c:pt>
                <c:pt idx="2">
                  <c:v>181</c:v>
                </c:pt>
                <c:pt idx="3">
                  <c:v>171</c:v>
                </c:pt>
                <c:pt idx="4">
                  <c:v>108</c:v>
                </c:pt>
                <c:pt idx="5">
                  <c:v>127</c:v>
                </c:pt>
                <c:pt idx="6">
                  <c:v>54</c:v>
                </c:pt>
              </c:numCache>
            </c:numRef>
          </c:val>
          <c:extLst>
            <c:ext xmlns:c16="http://schemas.microsoft.com/office/drawing/2014/chart" uri="{C3380CC4-5D6E-409C-BE32-E72D297353CC}">
              <c16:uniqueId val="{00000000-BE01-4830-8DF4-69D1FE1C1948}"/>
            </c:ext>
          </c:extLst>
        </c:ser>
        <c:dLbls>
          <c:showLegendKey val="0"/>
          <c:showVal val="0"/>
          <c:showCatName val="0"/>
          <c:showSerName val="0"/>
          <c:showPercent val="0"/>
          <c:showBubbleSize val="0"/>
        </c:dLbls>
        <c:gapWidth val="219"/>
        <c:overlap val="-27"/>
        <c:axId val="493553512"/>
        <c:axId val="493548264"/>
      </c:barChart>
      <c:dateAx>
        <c:axId val="493553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548264"/>
        <c:crosses val="autoZero"/>
        <c:auto val="1"/>
        <c:lblOffset val="100"/>
        <c:baseTimeUnit val="months"/>
      </c:dateAx>
      <c:valAx>
        <c:axId val="493548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553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Sheet1!$A$2:$A$8</c:f>
              <c:strCache>
                <c:ptCount val="7"/>
                <c:pt idx="0">
                  <c:v>2026-01</c:v>
                </c:pt>
                <c:pt idx="1">
                  <c:v>2026-02</c:v>
                </c:pt>
                <c:pt idx="2">
                  <c:v>2026-03</c:v>
                </c:pt>
                <c:pt idx="3">
                  <c:v>2026-04</c:v>
                </c:pt>
                <c:pt idx="4">
                  <c:v>2026-05</c:v>
                </c:pt>
                <c:pt idx="5">
                  <c:v>2026-06</c:v>
                </c:pt>
                <c:pt idx="6">
                  <c:v>2026-07</c:v>
                </c:pt>
              </c:strCache>
            </c:strRef>
          </c:cat>
          <c:val>
            <c:numRef>
              <c:f>Sheet1!$B$2:$B$8</c:f>
              <c:numCache>
                <c:formatCode>General</c:formatCode>
                <c:ptCount val="7"/>
                <c:pt idx="0">
                  <c:v>39</c:v>
                </c:pt>
                <c:pt idx="1">
                  <c:v>39</c:v>
                </c:pt>
                <c:pt idx="2">
                  <c:v>33</c:v>
                </c:pt>
                <c:pt idx="3">
                  <c:v>48</c:v>
                </c:pt>
                <c:pt idx="4">
                  <c:v>56</c:v>
                </c:pt>
                <c:pt idx="5">
                  <c:v>23</c:v>
                </c:pt>
                <c:pt idx="6">
                  <c:v>48</c:v>
                </c:pt>
              </c:numCache>
            </c:numRef>
          </c:val>
          <c:extLst>
            <c:ext xmlns:c16="http://schemas.microsoft.com/office/drawing/2014/chart" uri="{C3380CC4-5D6E-409C-BE32-E72D297353CC}">
              <c16:uniqueId val="{00000000-14B5-4B02-93D8-A83B17D0C11C}"/>
            </c:ext>
          </c:extLst>
        </c:ser>
        <c:dLbls>
          <c:showLegendKey val="0"/>
          <c:showVal val="0"/>
          <c:showCatName val="0"/>
          <c:showSerName val="0"/>
          <c:showPercent val="0"/>
          <c:showBubbleSize val="0"/>
        </c:dLbls>
        <c:gapWidth val="219"/>
        <c:overlap val="-27"/>
        <c:axId val="493550560"/>
        <c:axId val="493546296"/>
      </c:barChart>
      <c:catAx>
        <c:axId val="493550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546296"/>
        <c:crosses val="autoZero"/>
        <c:auto val="1"/>
        <c:lblAlgn val="ctr"/>
        <c:lblOffset val="100"/>
        <c:noMultiLvlLbl val="0"/>
      </c:catAx>
      <c:valAx>
        <c:axId val="493546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550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Sheet1!$A$2:$A$8</c:f>
              <c:strCache>
                <c:ptCount val="7"/>
                <c:pt idx="0">
                  <c:v>2026-01</c:v>
                </c:pt>
                <c:pt idx="1">
                  <c:v>2026-02</c:v>
                </c:pt>
                <c:pt idx="2">
                  <c:v>2026-03</c:v>
                </c:pt>
                <c:pt idx="3">
                  <c:v>2026-04</c:v>
                </c:pt>
                <c:pt idx="4">
                  <c:v>2026-05</c:v>
                </c:pt>
                <c:pt idx="5">
                  <c:v>2026-06</c:v>
                </c:pt>
                <c:pt idx="6">
                  <c:v>2026-07</c:v>
                </c:pt>
              </c:strCache>
            </c:strRef>
          </c:cat>
          <c:val>
            <c:numRef>
              <c:f>Sheet1!$B$2:$B$8</c:f>
              <c:numCache>
                <c:formatCode>General</c:formatCode>
                <c:ptCount val="7"/>
                <c:pt idx="0">
                  <c:v>514</c:v>
                </c:pt>
                <c:pt idx="1">
                  <c:v>469</c:v>
                </c:pt>
                <c:pt idx="2">
                  <c:v>396</c:v>
                </c:pt>
                <c:pt idx="3">
                  <c:v>773</c:v>
                </c:pt>
                <c:pt idx="4">
                  <c:v>896</c:v>
                </c:pt>
                <c:pt idx="5">
                  <c:v>354</c:v>
                </c:pt>
                <c:pt idx="6">
                  <c:v>145</c:v>
                </c:pt>
              </c:numCache>
            </c:numRef>
          </c:val>
          <c:extLst>
            <c:ext xmlns:c16="http://schemas.microsoft.com/office/drawing/2014/chart" uri="{C3380CC4-5D6E-409C-BE32-E72D297353CC}">
              <c16:uniqueId val="{00000000-703B-4045-AE43-7DF42E9D87B5}"/>
            </c:ext>
          </c:extLst>
        </c:ser>
        <c:dLbls>
          <c:showLegendKey val="0"/>
          <c:showVal val="0"/>
          <c:showCatName val="0"/>
          <c:showSerName val="0"/>
          <c:showPercent val="0"/>
          <c:showBubbleSize val="0"/>
        </c:dLbls>
        <c:gapWidth val="219"/>
        <c:overlap val="-27"/>
        <c:axId val="493552856"/>
        <c:axId val="493549248"/>
      </c:barChart>
      <c:catAx>
        <c:axId val="493552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549248"/>
        <c:crosses val="autoZero"/>
        <c:auto val="1"/>
        <c:lblAlgn val="ctr"/>
        <c:lblOffset val="100"/>
        <c:noMultiLvlLbl val="0"/>
      </c:catAx>
      <c:valAx>
        <c:axId val="493549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552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Sheet1!$A$2:$A$14</c:f>
              <c:strCache>
                <c:ptCount val="13"/>
                <c:pt idx="0">
                  <c:v>2019-12</c:v>
                </c:pt>
                <c:pt idx="1">
                  <c:v>2020-01</c:v>
                </c:pt>
                <c:pt idx="2">
                  <c:v>2020-02</c:v>
                </c:pt>
                <c:pt idx="3">
                  <c:v>2020-03</c:v>
                </c:pt>
                <c:pt idx="4">
                  <c:v>2020-04</c:v>
                </c:pt>
                <c:pt idx="5">
                  <c:v>2020-05</c:v>
                </c:pt>
                <c:pt idx="6">
                  <c:v>2020-06</c:v>
                </c:pt>
                <c:pt idx="7">
                  <c:v>2020-07</c:v>
                </c:pt>
                <c:pt idx="8">
                  <c:v>2020-08</c:v>
                </c:pt>
                <c:pt idx="9">
                  <c:v>2020-09</c:v>
                </c:pt>
                <c:pt idx="10">
                  <c:v>2020-10</c:v>
                </c:pt>
                <c:pt idx="11">
                  <c:v>2020-11</c:v>
                </c:pt>
                <c:pt idx="12">
                  <c:v>2020-12</c:v>
                </c:pt>
              </c:strCache>
            </c:strRef>
          </c:cat>
          <c:val>
            <c:numRef>
              <c:f>Sheet1!$B$2:$B$14</c:f>
              <c:numCache>
                <c:formatCode>General</c:formatCode>
                <c:ptCount val="13"/>
                <c:pt idx="0">
                  <c:v>1513</c:v>
                </c:pt>
                <c:pt idx="1">
                  <c:v>42447</c:v>
                </c:pt>
                <c:pt idx="2">
                  <c:v>33917</c:v>
                </c:pt>
                <c:pt idx="3">
                  <c:v>35433</c:v>
                </c:pt>
                <c:pt idx="4">
                  <c:v>31828</c:v>
                </c:pt>
                <c:pt idx="5">
                  <c:v>26339</c:v>
                </c:pt>
                <c:pt idx="6">
                  <c:v>10822</c:v>
                </c:pt>
                <c:pt idx="7">
                  <c:v>30520</c:v>
                </c:pt>
                <c:pt idx="8">
                  <c:v>27578</c:v>
                </c:pt>
                <c:pt idx="9">
                  <c:v>43304</c:v>
                </c:pt>
                <c:pt idx="10">
                  <c:v>28293</c:v>
                </c:pt>
                <c:pt idx="11">
                  <c:v>26553</c:v>
                </c:pt>
                <c:pt idx="12">
                  <c:v>22949</c:v>
                </c:pt>
              </c:numCache>
            </c:numRef>
          </c:val>
          <c:extLst>
            <c:ext xmlns:c16="http://schemas.microsoft.com/office/drawing/2014/chart" uri="{C3380CC4-5D6E-409C-BE32-E72D297353CC}">
              <c16:uniqueId val="{00000000-A945-45D4-8AFB-8FD361738F47}"/>
            </c:ext>
          </c:extLst>
        </c:ser>
        <c:dLbls>
          <c:showLegendKey val="0"/>
          <c:showVal val="0"/>
          <c:showCatName val="0"/>
          <c:showSerName val="0"/>
          <c:showPercent val="0"/>
          <c:showBubbleSize val="0"/>
        </c:dLbls>
        <c:gapWidth val="219"/>
        <c:overlap val="-27"/>
        <c:axId val="493528912"/>
        <c:axId val="493523008"/>
      </c:barChart>
      <c:catAx>
        <c:axId val="493528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523008"/>
        <c:crosses val="autoZero"/>
        <c:auto val="1"/>
        <c:lblAlgn val="ctr"/>
        <c:lblOffset val="100"/>
        <c:noMultiLvlLbl val="0"/>
      </c:catAx>
      <c:valAx>
        <c:axId val="493523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528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80</c:v>
                </c:pt>
                <c:pt idx="1">
                  <c:v>219</c:v>
                </c:pt>
                <c:pt idx="2">
                  <c:v>208</c:v>
                </c:pt>
                <c:pt idx="3">
                  <c:v>167</c:v>
                </c:pt>
                <c:pt idx="4">
                  <c:v>35</c:v>
                </c:pt>
                <c:pt idx="5">
                  <c:v>14</c:v>
                </c:pt>
                <c:pt idx="6">
                  <c:v>1</c:v>
                </c:pt>
              </c:numCache>
            </c:numRef>
          </c:val>
          <c:extLst>
            <c:ext xmlns:c16="http://schemas.microsoft.com/office/drawing/2014/chart" uri="{C3380CC4-5D6E-409C-BE32-E72D297353CC}">
              <c16:uniqueId val="{00000000-03B1-45D7-9330-5721DE2555C2}"/>
            </c:ext>
          </c:extLst>
        </c:ser>
        <c:dLbls>
          <c:showLegendKey val="0"/>
          <c:showVal val="0"/>
          <c:showCatName val="0"/>
          <c:showSerName val="0"/>
          <c:showPercent val="0"/>
          <c:showBubbleSize val="0"/>
        </c:dLbls>
        <c:gapWidth val="219"/>
        <c:overlap val="-27"/>
        <c:axId val="489379688"/>
        <c:axId val="489380672"/>
      </c:barChart>
      <c:dateAx>
        <c:axId val="489379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9380672"/>
        <c:crosses val="autoZero"/>
        <c:auto val="1"/>
        <c:lblOffset val="100"/>
        <c:baseTimeUnit val="months"/>
      </c:dateAx>
      <c:valAx>
        <c:axId val="489380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9379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6</c:v>
                </c:pt>
                <c:pt idx="1">
                  <c:v>8</c:v>
                </c:pt>
                <c:pt idx="2">
                  <c:v>4</c:v>
                </c:pt>
                <c:pt idx="3">
                  <c:v>6</c:v>
                </c:pt>
                <c:pt idx="4">
                  <c:v>7</c:v>
                </c:pt>
                <c:pt idx="5">
                  <c:v>5</c:v>
                </c:pt>
                <c:pt idx="6">
                  <c:v>9</c:v>
                </c:pt>
                <c:pt idx="7">
                  <c:v>0</c:v>
                </c:pt>
                <c:pt idx="8">
                  <c:v>0</c:v>
                </c:pt>
                <c:pt idx="9">
                  <c:v>0</c:v>
                </c:pt>
                <c:pt idx="10">
                  <c:v>0</c:v>
                </c:pt>
                <c:pt idx="11">
                  <c:v>0</c:v>
                </c:pt>
              </c:numCache>
            </c:numRef>
          </c:val>
          <c:extLst>
            <c:ext xmlns:c16="http://schemas.microsoft.com/office/drawing/2014/chart" uri="{C3380CC4-5D6E-409C-BE32-E72D297353CC}">
              <c16:uniqueId val="{00000000-5920-400B-AAB0-EB86B06946FD}"/>
            </c:ext>
          </c:extLst>
        </c:ser>
        <c:dLbls>
          <c:showLegendKey val="0"/>
          <c:showVal val="0"/>
          <c:showCatName val="0"/>
          <c:showSerName val="0"/>
          <c:showPercent val="0"/>
          <c:showBubbleSize val="0"/>
        </c:dLbls>
        <c:gapWidth val="219"/>
        <c:overlap val="-27"/>
        <c:axId val="489387232"/>
        <c:axId val="489395760"/>
      </c:barChart>
      <c:dateAx>
        <c:axId val="489387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9395760"/>
        <c:crosses val="autoZero"/>
        <c:auto val="1"/>
        <c:lblOffset val="100"/>
        <c:baseTimeUnit val="months"/>
      </c:dateAx>
      <c:valAx>
        <c:axId val="489395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9387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2026-01</c:v>
                </c:pt>
                <c:pt idx="1">
                  <c:v>2026-02</c:v>
                </c:pt>
                <c:pt idx="2">
                  <c:v>2026-03</c:v>
                </c:pt>
                <c:pt idx="3">
                  <c:v>2026-04</c:v>
                </c:pt>
                <c:pt idx="4">
                  <c:v>2026-05</c:v>
                </c:pt>
                <c:pt idx="5">
                  <c:v>2026-06</c:v>
                </c:pt>
                <c:pt idx="6">
                  <c:v>2026-07</c:v>
                </c:pt>
                <c:pt idx="7">
                  <c:v>2026-08</c:v>
                </c:pt>
                <c:pt idx="8">
                  <c:v>2026-09</c:v>
                </c:pt>
                <c:pt idx="9">
                  <c:v>2026-10</c:v>
                </c:pt>
                <c:pt idx="10">
                  <c:v>2026-11</c:v>
                </c:pt>
                <c:pt idx="11">
                  <c:v>2026-12</c:v>
                </c:pt>
              </c:strCache>
            </c:strRef>
          </c:cat>
          <c:val>
            <c:numRef>
              <c:f>Sheet1!$B$2:$B$13</c:f>
              <c:numCache>
                <c:formatCode>General</c:formatCode>
                <c:ptCount val="12"/>
                <c:pt idx="0">
                  <c:v>80</c:v>
                </c:pt>
                <c:pt idx="1">
                  <c:v>107</c:v>
                </c:pt>
                <c:pt idx="2">
                  <c:v>46</c:v>
                </c:pt>
                <c:pt idx="3">
                  <c:v>91</c:v>
                </c:pt>
                <c:pt idx="4">
                  <c:v>121</c:v>
                </c:pt>
                <c:pt idx="5">
                  <c:v>72</c:v>
                </c:pt>
                <c:pt idx="6">
                  <c:v>27</c:v>
                </c:pt>
                <c:pt idx="7">
                  <c:v>0</c:v>
                </c:pt>
                <c:pt idx="8">
                  <c:v>0</c:v>
                </c:pt>
                <c:pt idx="9">
                  <c:v>0</c:v>
                </c:pt>
                <c:pt idx="10">
                  <c:v>0</c:v>
                </c:pt>
                <c:pt idx="11">
                  <c:v>0</c:v>
                </c:pt>
              </c:numCache>
            </c:numRef>
          </c:val>
          <c:extLst>
            <c:ext xmlns:c16="http://schemas.microsoft.com/office/drawing/2014/chart" uri="{C3380CC4-5D6E-409C-BE32-E72D297353CC}">
              <c16:uniqueId val="{00000000-5087-4FF5-8CA8-D93C946CCBC6}"/>
            </c:ext>
          </c:extLst>
        </c:ser>
        <c:dLbls>
          <c:showLegendKey val="0"/>
          <c:showVal val="0"/>
          <c:showCatName val="0"/>
          <c:showSerName val="0"/>
          <c:showPercent val="0"/>
          <c:showBubbleSize val="0"/>
        </c:dLbls>
        <c:gapWidth val="219"/>
        <c:overlap val="-27"/>
        <c:axId val="489391168"/>
        <c:axId val="489386576"/>
      </c:barChart>
      <c:catAx>
        <c:axId val="489391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9386576"/>
        <c:crosses val="autoZero"/>
        <c:auto val="1"/>
        <c:lblAlgn val="ctr"/>
        <c:lblOffset val="100"/>
        <c:noMultiLvlLbl val="0"/>
      </c:catAx>
      <c:valAx>
        <c:axId val="489386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9391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Carousel</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2315</c:v>
                </c:pt>
                <c:pt idx="1">
                  <c:v>2014</c:v>
                </c:pt>
                <c:pt idx="2">
                  <c:v>629</c:v>
                </c:pt>
                <c:pt idx="3">
                  <c:v>1865</c:v>
                </c:pt>
                <c:pt idx="4">
                  <c:v>2756</c:v>
                </c:pt>
                <c:pt idx="5">
                  <c:v>1665</c:v>
                </c:pt>
                <c:pt idx="6">
                  <c:v>547</c:v>
                </c:pt>
                <c:pt idx="7">
                  <c:v>0</c:v>
                </c:pt>
                <c:pt idx="8">
                  <c:v>0</c:v>
                </c:pt>
                <c:pt idx="9">
                  <c:v>0</c:v>
                </c:pt>
                <c:pt idx="10">
                  <c:v>0</c:v>
                </c:pt>
                <c:pt idx="11">
                  <c:v>0</c:v>
                </c:pt>
              </c:numCache>
            </c:numRef>
          </c:val>
          <c:extLst>
            <c:ext xmlns:c16="http://schemas.microsoft.com/office/drawing/2014/chart" uri="{C3380CC4-5D6E-409C-BE32-E72D297353CC}">
              <c16:uniqueId val="{00000000-372D-4267-B7B1-9128C9BA4EAB}"/>
            </c:ext>
          </c:extLst>
        </c:ser>
        <c:ser>
          <c:idx val="1"/>
          <c:order val="1"/>
          <c:tx>
            <c:strRef>
              <c:f>Sheet1!$C$1</c:f>
              <c:strCache>
                <c:ptCount val="1"/>
                <c:pt idx="0">
                  <c:v>Image</c:v>
                </c:pt>
              </c:strCache>
            </c:strRef>
          </c:tx>
          <c:spPr>
            <a:solidFill>
              <a:schemeClr val="accent2"/>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Sheet1!$C$2:$C$13</c:f>
              <c:numCache>
                <c:formatCode>General</c:formatCode>
                <c:ptCount val="12"/>
                <c:pt idx="0">
                  <c:v>549</c:v>
                </c:pt>
                <c:pt idx="1">
                  <c:v>1271</c:v>
                </c:pt>
                <c:pt idx="2">
                  <c:v>1271</c:v>
                </c:pt>
                <c:pt idx="3">
                  <c:v>1596</c:v>
                </c:pt>
                <c:pt idx="4">
                  <c:v>972</c:v>
                </c:pt>
                <c:pt idx="5">
                  <c:v>2079</c:v>
                </c:pt>
                <c:pt idx="6">
                  <c:v>88</c:v>
                </c:pt>
                <c:pt idx="7">
                  <c:v>0</c:v>
                </c:pt>
                <c:pt idx="8">
                  <c:v>0</c:v>
                </c:pt>
                <c:pt idx="9">
                  <c:v>0</c:v>
                </c:pt>
                <c:pt idx="10">
                  <c:v>0</c:v>
                </c:pt>
                <c:pt idx="11">
                  <c:v>0</c:v>
                </c:pt>
              </c:numCache>
            </c:numRef>
          </c:val>
          <c:extLst>
            <c:ext xmlns:c16="http://schemas.microsoft.com/office/drawing/2014/chart" uri="{C3380CC4-5D6E-409C-BE32-E72D297353CC}">
              <c16:uniqueId val="{00000001-372D-4267-B7B1-9128C9BA4EAB}"/>
            </c:ext>
          </c:extLst>
        </c:ser>
        <c:ser>
          <c:idx val="2"/>
          <c:order val="2"/>
          <c:tx>
            <c:strRef>
              <c:f>Sheet1!$D$1</c:f>
              <c:strCache>
                <c:ptCount val="1"/>
                <c:pt idx="0">
                  <c:v>Reel</c:v>
                </c:pt>
              </c:strCache>
            </c:strRef>
          </c:tx>
          <c:spPr>
            <a:solidFill>
              <a:schemeClr val="accent3"/>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Sheet1!$D$2:$D$13</c:f>
              <c:numCache>
                <c:formatCode>General</c:formatCode>
                <c:ptCount val="12"/>
                <c:pt idx="0">
                  <c:v>405</c:v>
                </c:pt>
                <c:pt idx="1">
                  <c:v>0</c:v>
                </c:pt>
                <c:pt idx="2">
                  <c:v>98</c:v>
                </c:pt>
                <c:pt idx="3">
                  <c:v>413</c:v>
                </c:pt>
                <c:pt idx="4">
                  <c:v>191</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2-372D-4267-B7B1-9128C9BA4EAB}"/>
            </c:ext>
          </c:extLst>
        </c:ser>
        <c:ser>
          <c:idx val="3"/>
          <c:order val="3"/>
          <c:tx>
            <c:strRef>
              <c:f>Sheet1!$E$1</c:f>
              <c:strCache>
                <c:ptCount val="1"/>
                <c:pt idx="0">
                  <c:v>Story</c:v>
                </c:pt>
              </c:strCache>
            </c:strRef>
          </c:tx>
          <c:spPr>
            <a:solidFill>
              <a:schemeClr val="accent4"/>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Sheet1!$E$2:$E$13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3-372D-4267-B7B1-9128C9BA4EAB}"/>
            </c:ext>
          </c:extLst>
        </c:ser>
        <c:dLbls>
          <c:showLegendKey val="0"/>
          <c:showVal val="0"/>
          <c:showCatName val="0"/>
          <c:showSerName val="0"/>
          <c:showPercent val="0"/>
          <c:showBubbleSize val="0"/>
        </c:dLbls>
        <c:gapWidth val="219"/>
        <c:overlap val="-27"/>
        <c:axId val="489394776"/>
        <c:axId val="489388872"/>
      </c:barChart>
      <c:dateAx>
        <c:axId val="489394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9388872"/>
        <c:crosses val="autoZero"/>
        <c:auto val="1"/>
        <c:lblOffset val="100"/>
        <c:baseTimeUnit val="months"/>
      </c:dateAx>
      <c:valAx>
        <c:axId val="489388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9394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7BC54-2A69-4756-A69E-0617B0ECE9E5}"/>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370BB121-2DF2-40C2-9D03-8ECB71392C68}"/>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5871390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D9697-F1D7-4E64-A5C7-25DBCEB8BFC2}"/>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6D7DD257-53B1-4C9C-8B9D-64A092317AF8}"/>
              </a:ext>
            </a:extLst>
          </p:cNvPr>
          <p:cNvGraphicFramePr>
            <a:graphicFrameLocks noGrp="1"/>
          </p:cNvGraphicFramePr>
          <p:nvPr>
            <p:ph type="chart" sz="quarter" idx="13"/>
            <p:extLst>
              <p:ext uri="{D42A27DB-BD31-4B8C-83A1-F6EECF244321}">
                <p14:modId xmlns:p14="http://schemas.microsoft.com/office/powerpoint/2010/main" val="40584972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4D5EEF-3EDC-4CDA-9BF8-BD26B639AC09}"/>
              </a:ext>
            </a:extLst>
          </p:cNvPr>
          <p:cNvSpPr>
            <a:spLocks noGrp="1"/>
          </p:cNvSpPr>
          <p:nvPr>
            <p:ph type="body" sz="quarter" idx="14"/>
          </p:nvPr>
        </p:nvSpPr>
        <p:spPr/>
        <p:txBody>
          <a:bodyPr/>
          <a:lstStyle/>
          <a:p>
            <a:r>
              <a:rPr lang="en-US"/>
              <a:t>06/01/2026 - 06/30/2026</a:t>
            </a:r>
          </a:p>
        </p:txBody>
      </p:sp>
      <p:sp>
        <p:nvSpPr>
          <p:cNvPr id="5" name="Footer Placeholder 4">
            <a:extLst>
              <a:ext uri="{FF2B5EF4-FFF2-40B4-BE49-F238E27FC236}">
                <a16:creationId xmlns:a16="http://schemas.microsoft.com/office/drawing/2014/main" id="{2706F302-062E-4FD4-A550-3F9103AF9A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629015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D99314-7266-4418-87F0-1A8C9A20F574}"/>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69BC9765-6AD0-4B11-BF46-C8A693C18DCE}"/>
              </a:ext>
            </a:extLst>
          </p:cNvPr>
          <p:cNvGraphicFramePr>
            <a:graphicFrameLocks noGrp="1"/>
          </p:cNvGraphicFramePr>
          <p:nvPr>
            <p:ph type="tbl" sz="quarter" idx="13"/>
            <p:extLst>
              <p:ext uri="{D42A27DB-BD31-4B8C-83A1-F6EECF244321}">
                <p14:modId xmlns:p14="http://schemas.microsoft.com/office/powerpoint/2010/main" val="12751165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761985477"/>
                    </a:ext>
                  </a:extLst>
                </a:gridCol>
                <a:gridCol w="905256">
                  <a:extLst>
                    <a:ext uri="{9D8B030D-6E8A-4147-A177-3AD203B41FA5}">
                      <a16:colId xmlns:a16="http://schemas.microsoft.com/office/drawing/2014/main" val="4007475428"/>
                    </a:ext>
                  </a:extLst>
                </a:gridCol>
                <a:gridCol w="905256">
                  <a:extLst>
                    <a:ext uri="{9D8B030D-6E8A-4147-A177-3AD203B41FA5}">
                      <a16:colId xmlns:a16="http://schemas.microsoft.com/office/drawing/2014/main" val="1599010762"/>
                    </a:ext>
                  </a:extLst>
                </a:gridCol>
                <a:gridCol w="905256">
                  <a:extLst>
                    <a:ext uri="{9D8B030D-6E8A-4147-A177-3AD203B41FA5}">
                      <a16:colId xmlns:a16="http://schemas.microsoft.com/office/drawing/2014/main" val="2545162386"/>
                    </a:ext>
                  </a:extLst>
                </a:gridCol>
                <a:gridCol w="905256">
                  <a:extLst>
                    <a:ext uri="{9D8B030D-6E8A-4147-A177-3AD203B41FA5}">
                      <a16:colId xmlns:a16="http://schemas.microsoft.com/office/drawing/2014/main" val="1606336508"/>
                    </a:ext>
                  </a:extLst>
                </a:gridCol>
                <a:gridCol w="905256">
                  <a:extLst>
                    <a:ext uri="{9D8B030D-6E8A-4147-A177-3AD203B41FA5}">
                      <a16:colId xmlns:a16="http://schemas.microsoft.com/office/drawing/2014/main" val="3803108578"/>
                    </a:ext>
                  </a:extLst>
                </a:gridCol>
                <a:gridCol w="905256">
                  <a:extLst>
                    <a:ext uri="{9D8B030D-6E8A-4147-A177-3AD203B41FA5}">
                      <a16:colId xmlns:a16="http://schemas.microsoft.com/office/drawing/2014/main" val="1365300810"/>
                    </a:ext>
                  </a:extLst>
                </a:gridCol>
                <a:gridCol w="905256">
                  <a:extLst>
                    <a:ext uri="{9D8B030D-6E8A-4147-A177-3AD203B41FA5}">
                      <a16:colId xmlns:a16="http://schemas.microsoft.com/office/drawing/2014/main" val="1512463857"/>
                    </a:ext>
                  </a:extLst>
                </a:gridCol>
                <a:gridCol w="905256">
                  <a:extLst>
                    <a:ext uri="{9D8B030D-6E8A-4147-A177-3AD203B41FA5}">
                      <a16:colId xmlns:a16="http://schemas.microsoft.com/office/drawing/2014/main" val="2646875240"/>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613984002"/>
                  </a:ext>
                </a:extLst>
              </a:tr>
              <a:tr h="370840">
                <a:tc>
                  <a:txBody>
                    <a:bodyPr/>
                    <a:lstStyle/>
                    <a:p>
                      <a:r>
                        <a:rPr lang="en-US" sz="1000"/>
                        <a:t>716</a:t>
                      </a:r>
                    </a:p>
                  </a:txBody>
                  <a:tcPr/>
                </a:tc>
                <a:tc>
                  <a:txBody>
                    <a:bodyPr/>
                    <a:lstStyle/>
                    <a:p>
                      <a:r>
                        <a:rPr lang="en-US" sz="1000"/>
                        <a:t>1</a:t>
                      </a:r>
                    </a:p>
                  </a:txBody>
                  <a:tcPr/>
                </a:tc>
                <a:tc>
                  <a:txBody>
                    <a:bodyPr/>
                    <a:lstStyle/>
                    <a:p>
                      <a:r>
                        <a:rPr lang="en-US" sz="1000"/>
                        <a:t>15</a:t>
                      </a:r>
                    </a:p>
                  </a:txBody>
                  <a:tcPr/>
                </a:tc>
                <a:tc>
                  <a:txBody>
                    <a:bodyPr/>
                    <a:lstStyle/>
                    <a:p>
                      <a:r>
                        <a:rPr lang="en-US" sz="1000"/>
                        <a:t>44</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0.4382 %</a:t>
                      </a:r>
                    </a:p>
                  </a:txBody>
                  <a:tcPr/>
                </a:tc>
                <a:tc>
                  <a:txBody>
                    <a:bodyPr/>
                    <a:lstStyle/>
                    <a:p>
                      <a:r>
                        <a:rPr lang="en-US" sz="1000"/>
                        <a:t>0.0 %</a:t>
                      </a:r>
                    </a:p>
                  </a:txBody>
                  <a:tcPr/>
                </a:tc>
                <a:extLst>
                  <a:ext uri="{0D108BD9-81ED-4DB2-BD59-A6C34878D82A}">
                    <a16:rowId xmlns:a16="http://schemas.microsoft.com/office/drawing/2014/main" val="2087571229"/>
                  </a:ext>
                </a:extLst>
              </a:tr>
            </a:tbl>
          </a:graphicData>
        </a:graphic>
      </p:graphicFrame>
      <p:sp>
        <p:nvSpPr>
          <p:cNvPr id="4" name="Text Placeholder 3">
            <a:extLst>
              <a:ext uri="{FF2B5EF4-FFF2-40B4-BE49-F238E27FC236}">
                <a16:creationId xmlns:a16="http://schemas.microsoft.com/office/drawing/2014/main" id="{524F3FF3-772E-475D-B88E-512BF73FD07B}"/>
              </a:ext>
            </a:extLst>
          </p:cNvPr>
          <p:cNvSpPr>
            <a:spLocks noGrp="1"/>
          </p:cNvSpPr>
          <p:nvPr>
            <p:ph type="body" sz="quarter" idx="14"/>
          </p:nvPr>
        </p:nvSpPr>
        <p:spPr/>
        <p:txBody>
          <a:bodyPr/>
          <a:lstStyle/>
          <a:p>
            <a:r>
              <a:rPr lang="en-US"/>
              <a:t>06/01/2026 - 06/30/2026</a:t>
            </a:r>
          </a:p>
        </p:txBody>
      </p:sp>
    </p:spTree>
    <p:extLst>
      <p:ext uri="{BB962C8B-B14F-4D97-AF65-F5344CB8AC3E}">
        <p14:creationId xmlns:p14="http://schemas.microsoft.com/office/powerpoint/2010/main" val="32986723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3EF3B-D641-4048-8065-38F35EBF39D1}"/>
              </a:ext>
            </a:extLst>
          </p:cNvPr>
          <p:cNvSpPr>
            <a:spLocks noGrp="1"/>
          </p:cNvSpPr>
          <p:nvPr>
            <p:ph type="title"/>
          </p:nvPr>
        </p:nvSpPr>
        <p:spPr/>
        <p:txBody>
          <a:bodyPr/>
          <a:lstStyle/>
          <a:p>
            <a:r>
              <a:rPr lang="en-US"/>
              <a:t>Facebook Followers Change | Tokio Marine America</a:t>
            </a:r>
          </a:p>
        </p:txBody>
      </p:sp>
      <p:graphicFrame>
        <p:nvGraphicFramePr>
          <p:cNvPr id="6" name="Chart Placeholder 5">
            <a:extLst>
              <a:ext uri="{FF2B5EF4-FFF2-40B4-BE49-F238E27FC236}">
                <a16:creationId xmlns:a16="http://schemas.microsoft.com/office/drawing/2014/main" id="{67EB8645-36C1-4A9D-8A87-A88D08B69124}"/>
              </a:ext>
            </a:extLst>
          </p:cNvPr>
          <p:cNvGraphicFramePr>
            <a:graphicFrameLocks noGrp="1"/>
          </p:cNvGraphicFramePr>
          <p:nvPr>
            <p:ph type="chart" sz="quarter" idx="13"/>
            <p:extLst>
              <p:ext uri="{D42A27DB-BD31-4B8C-83A1-F6EECF244321}">
                <p14:modId xmlns:p14="http://schemas.microsoft.com/office/powerpoint/2010/main" val="35281594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D57F37-2C24-48F3-9499-C04C7059043A}"/>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7141CB0C-6A28-4FAF-B848-F6D6AFEE55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66429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824B5-92B1-4AC4-AB42-6EC07BDFFF0A}"/>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3CA3FCFF-7458-424D-B42C-7254E438D458}"/>
              </a:ext>
            </a:extLst>
          </p:cNvPr>
          <p:cNvGraphicFramePr>
            <a:graphicFrameLocks noGrp="1"/>
          </p:cNvGraphicFramePr>
          <p:nvPr>
            <p:ph type="chart" sz="quarter" idx="13"/>
            <p:extLst>
              <p:ext uri="{D42A27DB-BD31-4B8C-83A1-F6EECF244321}">
                <p14:modId xmlns:p14="http://schemas.microsoft.com/office/powerpoint/2010/main" val="1419657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131FD8-7375-4C8B-897D-ACF5D9D9F448}"/>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4358CB4C-968D-4496-9A75-F6E0C67DC1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850602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F4110F-3D84-4DB2-83EF-E3064D593B23}"/>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4CD26381-AA19-4E31-8C2F-8BB5A5A86B5C}"/>
              </a:ext>
            </a:extLst>
          </p:cNvPr>
          <p:cNvGraphicFramePr>
            <a:graphicFrameLocks noGrp="1"/>
          </p:cNvGraphicFramePr>
          <p:nvPr>
            <p:ph type="chart" sz="quarter" idx="13"/>
            <p:extLst>
              <p:ext uri="{D42A27DB-BD31-4B8C-83A1-F6EECF244321}">
                <p14:modId xmlns:p14="http://schemas.microsoft.com/office/powerpoint/2010/main" val="10499160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5D4937-22FE-4BBD-8365-AE9F609B3B61}"/>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DA12384A-35E9-42DD-BF67-362144398B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523328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E2E8E-7643-48C5-AB10-6BCA41A2286D}"/>
              </a:ext>
            </a:extLst>
          </p:cNvPr>
          <p:cNvSpPr>
            <a:spLocks noGrp="1"/>
          </p:cNvSpPr>
          <p:nvPr>
            <p:ph type="title"/>
          </p:nvPr>
        </p:nvSpPr>
        <p:spPr/>
        <p:txBody>
          <a:bodyPr/>
          <a:lstStyle/>
          <a:p>
            <a:r>
              <a:rPr lang="en-US"/>
              <a:t>Facebook Impressions or Page Media View Bar Chart | Tokio Marine America</a:t>
            </a:r>
          </a:p>
        </p:txBody>
      </p:sp>
      <p:graphicFrame>
        <p:nvGraphicFramePr>
          <p:cNvPr id="6" name="Chart Placeholder 5">
            <a:extLst>
              <a:ext uri="{FF2B5EF4-FFF2-40B4-BE49-F238E27FC236}">
                <a16:creationId xmlns:a16="http://schemas.microsoft.com/office/drawing/2014/main" id="{6E8A99CD-0C3B-4015-BA27-CD58BA442E2A}"/>
              </a:ext>
            </a:extLst>
          </p:cNvPr>
          <p:cNvGraphicFramePr>
            <a:graphicFrameLocks noGrp="1"/>
          </p:cNvGraphicFramePr>
          <p:nvPr>
            <p:ph type="chart" sz="quarter" idx="13"/>
            <p:extLst>
              <p:ext uri="{D42A27DB-BD31-4B8C-83A1-F6EECF244321}">
                <p14:modId xmlns:p14="http://schemas.microsoft.com/office/powerpoint/2010/main" val="15548339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BA2797-74B6-4D4A-A90F-39D9F1D9A297}"/>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7BD03BF1-6F00-4737-B92A-6E062F4E8A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247216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77D4F7-681C-4E03-A271-AAEAA0650DD5}"/>
              </a:ext>
            </a:extLst>
          </p:cNvPr>
          <p:cNvSpPr>
            <a:spLocks noGrp="1"/>
          </p:cNvSpPr>
          <p:nvPr>
            <p:ph type="title"/>
          </p:nvPr>
        </p:nvSpPr>
        <p:spPr/>
        <p:txBody>
          <a:bodyPr/>
          <a:lstStyle/>
          <a:p>
            <a:r>
              <a:rPr lang="en-US"/>
              <a:t>Facebook Original Own Posts Table | Tokio Marine America - 1 of 4</a:t>
            </a:r>
          </a:p>
        </p:txBody>
      </p:sp>
      <p:graphicFrame>
        <p:nvGraphicFramePr>
          <p:cNvPr id="5" name="Table Placeholder 4">
            <a:extLst>
              <a:ext uri="{FF2B5EF4-FFF2-40B4-BE49-F238E27FC236}">
                <a16:creationId xmlns:a16="http://schemas.microsoft.com/office/drawing/2014/main" id="{FB932153-8650-4AF4-8A73-266B821F649A}"/>
              </a:ext>
            </a:extLst>
          </p:cNvPr>
          <p:cNvGraphicFramePr>
            <a:graphicFrameLocks noGrp="1"/>
          </p:cNvGraphicFramePr>
          <p:nvPr>
            <p:ph type="tbl" sz="quarter" idx="13"/>
            <p:extLst>
              <p:ext uri="{D42A27DB-BD31-4B8C-83A1-F6EECF244321}">
                <p14:modId xmlns:p14="http://schemas.microsoft.com/office/powerpoint/2010/main" val="19554688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457422409"/>
                    </a:ext>
                  </a:extLst>
                </a:gridCol>
                <a:gridCol w="987552">
                  <a:extLst>
                    <a:ext uri="{9D8B030D-6E8A-4147-A177-3AD203B41FA5}">
                      <a16:colId xmlns:a16="http://schemas.microsoft.com/office/drawing/2014/main" val="1243406204"/>
                    </a:ext>
                  </a:extLst>
                </a:gridCol>
                <a:gridCol w="329184">
                  <a:extLst>
                    <a:ext uri="{9D8B030D-6E8A-4147-A177-3AD203B41FA5}">
                      <a16:colId xmlns:a16="http://schemas.microsoft.com/office/drawing/2014/main" val="9055619"/>
                    </a:ext>
                  </a:extLst>
                </a:gridCol>
                <a:gridCol w="329184">
                  <a:extLst>
                    <a:ext uri="{9D8B030D-6E8A-4147-A177-3AD203B41FA5}">
                      <a16:colId xmlns:a16="http://schemas.microsoft.com/office/drawing/2014/main" val="1812425271"/>
                    </a:ext>
                  </a:extLst>
                </a:gridCol>
                <a:gridCol w="329184">
                  <a:extLst>
                    <a:ext uri="{9D8B030D-6E8A-4147-A177-3AD203B41FA5}">
                      <a16:colId xmlns:a16="http://schemas.microsoft.com/office/drawing/2014/main" val="1760310960"/>
                    </a:ext>
                  </a:extLst>
                </a:gridCol>
                <a:gridCol w="329184">
                  <a:extLst>
                    <a:ext uri="{9D8B030D-6E8A-4147-A177-3AD203B41FA5}">
                      <a16:colId xmlns:a16="http://schemas.microsoft.com/office/drawing/2014/main" val="2228924517"/>
                    </a:ext>
                  </a:extLst>
                </a:gridCol>
                <a:gridCol w="329184">
                  <a:extLst>
                    <a:ext uri="{9D8B030D-6E8A-4147-A177-3AD203B41FA5}">
                      <a16:colId xmlns:a16="http://schemas.microsoft.com/office/drawing/2014/main" val="3439971900"/>
                    </a:ext>
                  </a:extLst>
                </a:gridCol>
                <a:gridCol w="329184">
                  <a:extLst>
                    <a:ext uri="{9D8B030D-6E8A-4147-A177-3AD203B41FA5}">
                      <a16:colId xmlns:a16="http://schemas.microsoft.com/office/drawing/2014/main" val="1802046395"/>
                    </a:ext>
                  </a:extLst>
                </a:gridCol>
                <a:gridCol w="329184">
                  <a:extLst>
                    <a:ext uri="{9D8B030D-6E8A-4147-A177-3AD203B41FA5}">
                      <a16:colId xmlns:a16="http://schemas.microsoft.com/office/drawing/2014/main" val="171720182"/>
                    </a:ext>
                  </a:extLst>
                </a:gridCol>
                <a:gridCol w="329184">
                  <a:extLst>
                    <a:ext uri="{9D8B030D-6E8A-4147-A177-3AD203B41FA5}">
                      <a16:colId xmlns:a16="http://schemas.microsoft.com/office/drawing/2014/main" val="758097810"/>
                    </a:ext>
                  </a:extLst>
                </a:gridCol>
                <a:gridCol w="329184">
                  <a:extLst>
                    <a:ext uri="{9D8B030D-6E8A-4147-A177-3AD203B41FA5}">
                      <a16:colId xmlns:a16="http://schemas.microsoft.com/office/drawing/2014/main" val="3473063756"/>
                    </a:ext>
                  </a:extLst>
                </a:gridCol>
                <a:gridCol w="329184">
                  <a:extLst>
                    <a:ext uri="{9D8B030D-6E8A-4147-A177-3AD203B41FA5}">
                      <a16:colId xmlns:a16="http://schemas.microsoft.com/office/drawing/2014/main" val="2006276997"/>
                    </a:ext>
                  </a:extLst>
                </a:gridCol>
                <a:gridCol w="329184">
                  <a:extLst>
                    <a:ext uri="{9D8B030D-6E8A-4147-A177-3AD203B41FA5}">
                      <a16:colId xmlns:a16="http://schemas.microsoft.com/office/drawing/2014/main" val="1332104108"/>
                    </a:ext>
                  </a:extLst>
                </a:gridCol>
                <a:gridCol w="329184">
                  <a:extLst>
                    <a:ext uri="{9D8B030D-6E8A-4147-A177-3AD203B41FA5}">
                      <a16:colId xmlns:a16="http://schemas.microsoft.com/office/drawing/2014/main" val="3111572385"/>
                    </a:ext>
                  </a:extLst>
                </a:gridCol>
                <a:gridCol w="329184">
                  <a:extLst>
                    <a:ext uri="{9D8B030D-6E8A-4147-A177-3AD203B41FA5}">
                      <a16:colId xmlns:a16="http://schemas.microsoft.com/office/drawing/2014/main" val="3831892129"/>
                    </a:ext>
                  </a:extLst>
                </a:gridCol>
                <a:gridCol w="329184">
                  <a:extLst>
                    <a:ext uri="{9D8B030D-6E8A-4147-A177-3AD203B41FA5}">
                      <a16:colId xmlns:a16="http://schemas.microsoft.com/office/drawing/2014/main" val="2855653221"/>
                    </a:ext>
                  </a:extLst>
                </a:gridCol>
                <a:gridCol w="329184">
                  <a:extLst>
                    <a:ext uri="{9D8B030D-6E8A-4147-A177-3AD203B41FA5}">
                      <a16:colId xmlns:a16="http://schemas.microsoft.com/office/drawing/2014/main" val="1922231888"/>
                    </a:ext>
                  </a:extLst>
                </a:gridCol>
                <a:gridCol w="329184">
                  <a:extLst>
                    <a:ext uri="{9D8B030D-6E8A-4147-A177-3AD203B41FA5}">
                      <a16:colId xmlns:a16="http://schemas.microsoft.com/office/drawing/2014/main" val="22140904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2870266695"/>
                  </a:ext>
                </a:extLst>
              </a:tr>
            </a:tbl>
          </a:graphicData>
        </a:graphic>
      </p:graphicFrame>
      <p:sp>
        <p:nvSpPr>
          <p:cNvPr id="4" name="Text Placeholder 3">
            <a:extLst>
              <a:ext uri="{FF2B5EF4-FFF2-40B4-BE49-F238E27FC236}">
                <a16:creationId xmlns:a16="http://schemas.microsoft.com/office/drawing/2014/main" id="{071D43BC-1DC3-46DA-A9F7-1A12C1FB1695}"/>
              </a:ext>
            </a:extLst>
          </p:cNvPr>
          <p:cNvSpPr>
            <a:spLocks noGrp="1"/>
          </p:cNvSpPr>
          <p:nvPr>
            <p:ph type="body" sz="quarter" idx="14"/>
          </p:nvPr>
        </p:nvSpPr>
        <p:spPr/>
        <p:txBody>
          <a:bodyPr/>
          <a:lstStyle/>
          <a:p>
            <a:r>
              <a:rPr lang="en-US"/>
              <a:t>06/01/2026 - 06/30/2026</a:t>
            </a:r>
          </a:p>
        </p:txBody>
      </p:sp>
    </p:spTree>
    <p:extLst>
      <p:ext uri="{BB962C8B-B14F-4D97-AF65-F5344CB8AC3E}">
        <p14:creationId xmlns:p14="http://schemas.microsoft.com/office/powerpoint/2010/main" val="37883772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94730-D1E3-4679-9235-461C20379DEA}"/>
              </a:ext>
            </a:extLst>
          </p:cNvPr>
          <p:cNvSpPr>
            <a:spLocks noGrp="1"/>
          </p:cNvSpPr>
          <p:nvPr>
            <p:ph type="title"/>
          </p:nvPr>
        </p:nvSpPr>
        <p:spPr/>
        <p:txBody>
          <a:bodyPr/>
          <a:lstStyle/>
          <a:p>
            <a:r>
              <a:rPr lang="en-US"/>
              <a:t>Facebook Original Own Posts Table | Tokio Marine America - 2 of 4</a:t>
            </a:r>
          </a:p>
        </p:txBody>
      </p:sp>
      <p:graphicFrame>
        <p:nvGraphicFramePr>
          <p:cNvPr id="5" name="Table Placeholder 4">
            <a:extLst>
              <a:ext uri="{FF2B5EF4-FFF2-40B4-BE49-F238E27FC236}">
                <a16:creationId xmlns:a16="http://schemas.microsoft.com/office/drawing/2014/main" id="{73EAFA9A-8852-4075-B5D8-3BAA8FD04A5F}"/>
              </a:ext>
            </a:extLst>
          </p:cNvPr>
          <p:cNvGraphicFramePr>
            <a:graphicFrameLocks noGrp="1"/>
          </p:cNvGraphicFramePr>
          <p:nvPr>
            <p:ph type="tbl" sz="quarter" idx="13"/>
            <p:extLst>
              <p:ext uri="{D42A27DB-BD31-4B8C-83A1-F6EECF244321}">
                <p14:modId xmlns:p14="http://schemas.microsoft.com/office/powerpoint/2010/main" val="33445022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839719712"/>
                    </a:ext>
                  </a:extLst>
                </a:gridCol>
                <a:gridCol w="987552">
                  <a:extLst>
                    <a:ext uri="{9D8B030D-6E8A-4147-A177-3AD203B41FA5}">
                      <a16:colId xmlns:a16="http://schemas.microsoft.com/office/drawing/2014/main" val="27634142"/>
                    </a:ext>
                  </a:extLst>
                </a:gridCol>
                <a:gridCol w="329184">
                  <a:extLst>
                    <a:ext uri="{9D8B030D-6E8A-4147-A177-3AD203B41FA5}">
                      <a16:colId xmlns:a16="http://schemas.microsoft.com/office/drawing/2014/main" val="1046671954"/>
                    </a:ext>
                  </a:extLst>
                </a:gridCol>
                <a:gridCol w="329184">
                  <a:extLst>
                    <a:ext uri="{9D8B030D-6E8A-4147-A177-3AD203B41FA5}">
                      <a16:colId xmlns:a16="http://schemas.microsoft.com/office/drawing/2014/main" val="3747865094"/>
                    </a:ext>
                  </a:extLst>
                </a:gridCol>
                <a:gridCol w="329184">
                  <a:extLst>
                    <a:ext uri="{9D8B030D-6E8A-4147-A177-3AD203B41FA5}">
                      <a16:colId xmlns:a16="http://schemas.microsoft.com/office/drawing/2014/main" val="4072375776"/>
                    </a:ext>
                  </a:extLst>
                </a:gridCol>
                <a:gridCol w="329184">
                  <a:extLst>
                    <a:ext uri="{9D8B030D-6E8A-4147-A177-3AD203B41FA5}">
                      <a16:colId xmlns:a16="http://schemas.microsoft.com/office/drawing/2014/main" val="661371463"/>
                    </a:ext>
                  </a:extLst>
                </a:gridCol>
                <a:gridCol w="329184">
                  <a:extLst>
                    <a:ext uri="{9D8B030D-6E8A-4147-A177-3AD203B41FA5}">
                      <a16:colId xmlns:a16="http://schemas.microsoft.com/office/drawing/2014/main" val="599165961"/>
                    </a:ext>
                  </a:extLst>
                </a:gridCol>
                <a:gridCol w="329184">
                  <a:extLst>
                    <a:ext uri="{9D8B030D-6E8A-4147-A177-3AD203B41FA5}">
                      <a16:colId xmlns:a16="http://schemas.microsoft.com/office/drawing/2014/main" val="3106245025"/>
                    </a:ext>
                  </a:extLst>
                </a:gridCol>
                <a:gridCol w="329184">
                  <a:extLst>
                    <a:ext uri="{9D8B030D-6E8A-4147-A177-3AD203B41FA5}">
                      <a16:colId xmlns:a16="http://schemas.microsoft.com/office/drawing/2014/main" val="1283378035"/>
                    </a:ext>
                  </a:extLst>
                </a:gridCol>
                <a:gridCol w="329184">
                  <a:extLst>
                    <a:ext uri="{9D8B030D-6E8A-4147-A177-3AD203B41FA5}">
                      <a16:colId xmlns:a16="http://schemas.microsoft.com/office/drawing/2014/main" val="2918232959"/>
                    </a:ext>
                  </a:extLst>
                </a:gridCol>
                <a:gridCol w="329184">
                  <a:extLst>
                    <a:ext uri="{9D8B030D-6E8A-4147-A177-3AD203B41FA5}">
                      <a16:colId xmlns:a16="http://schemas.microsoft.com/office/drawing/2014/main" val="366866220"/>
                    </a:ext>
                  </a:extLst>
                </a:gridCol>
                <a:gridCol w="329184">
                  <a:extLst>
                    <a:ext uri="{9D8B030D-6E8A-4147-A177-3AD203B41FA5}">
                      <a16:colId xmlns:a16="http://schemas.microsoft.com/office/drawing/2014/main" val="4227623513"/>
                    </a:ext>
                  </a:extLst>
                </a:gridCol>
                <a:gridCol w="329184">
                  <a:extLst>
                    <a:ext uri="{9D8B030D-6E8A-4147-A177-3AD203B41FA5}">
                      <a16:colId xmlns:a16="http://schemas.microsoft.com/office/drawing/2014/main" val="2743596807"/>
                    </a:ext>
                  </a:extLst>
                </a:gridCol>
                <a:gridCol w="329184">
                  <a:extLst>
                    <a:ext uri="{9D8B030D-6E8A-4147-A177-3AD203B41FA5}">
                      <a16:colId xmlns:a16="http://schemas.microsoft.com/office/drawing/2014/main" val="2057117508"/>
                    </a:ext>
                  </a:extLst>
                </a:gridCol>
                <a:gridCol w="329184">
                  <a:extLst>
                    <a:ext uri="{9D8B030D-6E8A-4147-A177-3AD203B41FA5}">
                      <a16:colId xmlns:a16="http://schemas.microsoft.com/office/drawing/2014/main" val="3634469639"/>
                    </a:ext>
                  </a:extLst>
                </a:gridCol>
                <a:gridCol w="329184">
                  <a:extLst>
                    <a:ext uri="{9D8B030D-6E8A-4147-A177-3AD203B41FA5}">
                      <a16:colId xmlns:a16="http://schemas.microsoft.com/office/drawing/2014/main" val="3600942772"/>
                    </a:ext>
                  </a:extLst>
                </a:gridCol>
                <a:gridCol w="329184">
                  <a:extLst>
                    <a:ext uri="{9D8B030D-6E8A-4147-A177-3AD203B41FA5}">
                      <a16:colId xmlns:a16="http://schemas.microsoft.com/office/drawing/2014/main" val="312054392"/>
                    </a:ext>
                  </a:extLst>
                </a:gridCol>
                <a:gridCol w="329184">
                  <a:extLst>
                    <a:ext uri="{9D8B030D-6E8A-4147-A177-3AD203B41FA5}">
                      <a16:colId xmlns:a16="http://schemas.microsoft.com/office/drawing/2014/main" val="14829660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2037360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- 2026-06-10 13:08:17</a:t>
                      </a:r>
                      <a:r>
                        <a:rPr kumimoji="0" lang="en-US" sz="1000" b="0" i="0" u="none" strike="noStrike" kern="1200" cap="none" spc="0" normalizeH="0" baseline="0" noProof="0">
                          <a:ln>
                            <a:noFill/>
                          </a:ln>
                          <a:solidFill>
                            <a:prstClr val="black"/>
                          </a:solidFill>
                          <a:effectLst/>
                          <a:uLnTx/>
                          <a:uFillTx/>
                          <a:latin typeface="Calibri"/>
                          <a:ea typeface="+mn-ea"/>
                          <a:cs typeface="+mn-cs"/>
                        </a:rPr>
                        <a:t>
 Team TMA is still working hard to Fill Plates &amp; Fuel Hope - now in Chicago! 
Members of our team headed to the Greater Chicago Food Depository to help repack food for distribution. While other TMA teams packed produce, Chicago was responsible for packing bread. They repackaged a staggering amount of sandwich bread and rolls, equaling: 
🥖 19,428 pounds of bread 🥖
🥪 Or enough servings for 16,280 meals 🥪 
One of our volunteers wrote, "We had a good turnout with lots of work - no standing around time!"  It just goes to show how much effort our team puts into volunteer events like these.
Join a company that values giving back to our communities! Apply for open positions here: https://bit.ly/40zsh4j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255284637"/>
                  </a:ext>
                </a:extLst>
              </a:tr>
            </a:tbl>
          </a:graphicData>
        </a:graphic>
      </p:graphicFrame>
      <p:sp>
        <p:nvSpPr>
          <p:cNvPr id="4" name="Text Placeholder 3">
            <a:extLst>
              <a:ext uri="{FF2B5EF4-FFF2-40B4-BE49-F238E27FC236}">
                <a16:creationId xmlns:a16="http://schemas.microsoft.com/office/drawing/2014/main" id="{64E474C8-FC50-4121-B81B-488D3FF8BAC5}"/>
              </a:ext>
            </a:extLst>
          </p:cNvPr>
          <p:cNvSpPr>
            <a:spLocks noGrp="1"/>
          </p:cNvSpPr>
          <p:nvPr>
            <p:ph type="body" sz="quarter" idx="14"/>
          </p:nvPr>
        </p:nvSpPr>
        <p:spPr/>
        <p:txBody>
          <a:bodyPr/>
          <a:lstStyle/>
          <a:p>
            <a:r>
              <a:rPr lang="en-US"/>
              <a:t>06/01/2026 - 06/30/2026</a:t>
            </a:r>
          </a:p>
        </p:txBody>
      </p:sp>
    </p:spTree>
    <p:extLst>
      <p:ext uri="{BB962C8B-B14F-4D97-AF65-F5344CB8AC3E}">
        <p14:creationId xmlns:p14="http://schemas.microsoft.com/office/powerpoint/2010/main" val="7801346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FD9BC-A2F4-4207-9EA3-50D3A2FECEDA}"/>
              </a:ext>
            </a:extLst>
          </p:cNvPr>
          <p:cNvSpPr>
            <a:spLocks noGrp="1"/>
          </p:cNvSpPr>
          <p:nvPr>
            <p:ph type="title"/>
          </p:nvPr>
        </p:nvSpPr>
        <p:spPr/>
        <p:txBody>
          <a:bodyPr/>
          <a:lstStyle/>
          <a:p>
            <a:r>
              <a:rPr lang="en-US"/>
              <a:t>Facebook Original Own Posts Table | Tokio Marine America - 3 of 4</a:t>
            </a:r>
          </a:p>
        </p:txBody>
      </p:sp>
      <p:graphicFrame>
        <p:nvGraphicFramePr>
          <p:cNvPr id="5" name="Table Placeholder 4">
            <a:extLst>
              <a:ext uri="{FF2B5EF4-FFF2-40B4-BE49-F238E27FC236}">
                <a16:creationId xmlns:a16="http://schemas.microsoft.com/office/drawing/2014/main" id="{906484B3-CA57-4A07-A7CB-D7A3D3FB7025}"/>
              </a:ext>
            </a:extLst>
          </p:cNvPr>
          <p:cNvGraphicFramePr>
            <a:graphicFrameLocks noGrp="1"/>
          </p:cNvGraphicFramePr>
          <p:nvPr>
            <p:ph type="tbl" sz="quarter" idx="13"/>
            <p:extLst>
              <p:ext uri="{D42A27DB-BD31-4B8C-83A1-F6EECF244321}">
                <p14:modId xmlns:p14="http://schemas.microsoft.com/office/powerpoint/2010/main" val="41661668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575329201"/>
                    </a:ext>
                  </a:extLst>
                </a:gridCol>
                <a:gridCol w="987552">
                  <a:extLst>
                    <a:ext uri="{9D8B030D-6E8A-4147-A177-3AD203B41FA5}">
                      <a16:colId xmlns:a16="http://schemas.microsoft.com/office/drawing/2014/main" val="1392575188"/>
                    </a:ext>
                  </a:extLst>
                </a:gridCol>
                <a:gridCol w="329184">
                  <a:extLst>
                    <a:ext uri="{9D8B030D-6E8A-4147-A177-3AD203B41FA5}">
                      <a16:colId xmlns:a16="http://schemas.microsoft.com/office/drawing/2014/main" val="1993554121"/>
                    </a:ext>
                  </a:extLst>
                </a:gridCol>
                <a:gridCol w="329184">
                  <a:extLst>
                    <a:ext uri="{9D8B030D-6E8A-4147-A177-3AD203B41FA5}">
                      <a16:colId xmlns:a16="http://schemas.microsoft.com/office/drawing/2014/main" val="1939082001"/>
                    </a:ext>
                  </a:extLst>
                </a:gridCol>
                <a:gridCol w="329184">
                  <a:extLst>
                    <a:ext uri="{9D8B030D-6E8A-4147-A177-3AD203B41FA5}">
                      <a16:colId xmlns:a16="http://schemas.microsoft.com/office/drawing/2014/main" val="2755178956"/>
                    </a:ext>
                  </a:extLst>
                </a:gridCol>
                <a:gridCol w="329184">
                  <a:extLst>
                    <a:ext uri="{9D8B030D-6E8A-4147-A177-3AD203B41FA5}">
                      <a16:colId xmlns:a16="http://schemas.microsoft.com/office/drawing/2014/main" val="1732557839"/>
                    </a:ext>
                  </a:extLst>
                </a:gridCol>
                <a:gridCol w="329184">
                  <a:extLst>
                    <a:ext uri="{9D8B030D-6E8A-4147-A177-3AD203B41FA5}">
                      <a16:colId xmlns:a16="http://schemas.microsoft.com/office/drawing/2014/main" val="1140387034"/>
                    </a:ext>
                  </a:extLst>
                </a:gridCol>
                <a:gridCol w="329184">
                  <a:extLst>
                    <a:ext uri="{9D8B030D-6E8A-4147-A177-3AD203B41FA5}">
                      <a16:colId xmlns:a16="http://schemas.microsoft.com/office/drawing/2014/main" val="1912055078"/>
                    </a:ext>
                  </a:extLst>
                </a:gridCol>
                <a:gridCol w="329184">
                  <a:extLst>
                    <a:ext uri="{9D8B030D-6E8A-4147-A177-3AD203B41FA5}">
                      <a16:colId xmlns:a16="http://schemas.microsoft.com/office/drawing/2014/main" val="2356805006"/>
                    </a:ext>
                  </a:extLst>
                </a:gridCol>
                <a:gridCol w="329184">
                  <a:extLst>
                    <a:ext uri="{9D8B030D-6E8A-4147-A177-3AD203B41FA5}">
                      <a16:colId xmlns:a16="http://schemas.microsoft.com/office/drawing/2014/main" val="3654814441"/>
                    </a:ext>
                  </a:extLst>
                </a:gridCol>
                <a:gridCol w="329184">
                  <a:extLst>
                    <a:ext uri="{9D8B030D-6E8A-4147-A177-3AD203B41FA5}">
                      <a16:colId xmlns:a16="http://schemas.microsoft.com/office/drawing/2014/main" val="1419920427"/>
                    </a:ext>
                  </a:extLst>
                </a:gridCol>
                <a:gridCol w="329184">
                  <a:extLst>
                    <a:ext uri="{9D8B030D-6E8A-4147-A177-3AD203B41FA5}">
                      <a16:colId xmlns:a16="http://schemas.microsoft.com/office/drawing/2014/main" val="2060495105"/>
                    </a:ext>
                  </a:extLst>
                </a:gridCol>
                <a:gridCol w="329184">
                  <a:extLst>
                    <a:ext uri="{9D8B030D-6E8A-4147-A177-3AD203B41FA5}">
                      <a16:colId xmlns:a16="http://schemas.microsoft.com/office/drawing/2014/main" val="2726526022"/>
                    </a:ext>
                  </a:extLst>
                </a:gridCol>
                <a:gridCol w="329184">
                  <a:extLst>
                    <a:ext uri="{9D8B030D-6E8A-4147-A177-3AD203B41FA5}">
                      <a16:colId xmlns:a16="http://schemas.microsoft.com/office/drawing/2014/main" val="323939567"/>
                    </a:ext>
                  </a:extLst>
                </a:gridCol>
                <a:gridCol w="329184">
                  <a:extLst>
                    <a:ext uri="{9D8B030D-6E8A-4147-A177-3AD203B41FA5}">
                      <a16:colId xmlns:a16="http://schemas.microsoft.com/office/drawing/2014/main" val="2685690189"/>
                    </a:ext>
                  </a:extLst>
                </a:gridCol>
                <a:gridCol w="329184">
                  <a:extLst>
                    <a:ext uri="{9D8B030D-6E8A-4147-A177-3AD203B41FA5}">
                      <a16:colId xmlns:a16="http://schemas.microsoft.com/office/drawing/2014/main" val="3210456815"/>
                    </a:ext>
                  </a:extLst>
                </a:gridCol>
                <a:gridCol w="329184">
                  <a:extLst>
                    <a:ext uri="{9D8B030D-6E8A-4147-A177-3AD203B41FA5}">
                      <a16:colId xmlns:a16="http://schemas.microsoft.com/office/drawing/2014/main" val="234280992"/>
                    </a:ext>
                  </a:extLst>
                </a:gridCol>
                <a:gridCol w="329184">
                  <a:extLst>
                    <a:ext uri="{9D8B030D-6E8A-4147-A177-3AD203B41FA5}">
                      <a16:colId xmlns:a16="http://schemas.microsoft.com/office/drawing/2014/main" val="1103082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2734180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- 2026-06-12 16:00:47</a:t>
                      </a:r>
                      <a:r>
                        <a:rPr kumimoji="0" lang="en-US" sz="1000" b="0" i="0" u="none" strike="noStrike" kern="1200" cap="none" spc="0" normalizeH="0" baseline="0" noProof="0">
                          <a:ln>
                            <a:noFill/>
                          </a:ln>
                          <a:solidFill>
                            <a:prstClr val="black"/>
                          </a:solidFill>
                          <a:effectLst/>
                          <a:uLnTx/>
                          <a:uFillTx/>
                          <a:latin typeface="Calibri"/>
                          <a:ea typeface="+mn-ea"/>
                          <a:cs typeface="+mn-cs"/>
                        </a:rPr>
                        <a:t>
 Join us in welcoming Kyle L. to our Jersey City office!
TMA is always hiring, and today, we're excited to introduce our new Property/Product Specialist, Kyle. Kyle will be joining our Corporate Underwriting and Product Management department, where he will assist with evaluating commercial property risks, preparing submission materials, quoting new business, and conducting exposure analysis.
In Kyle's free time, he enjoys sports, running, and traveling. And a quick fun fact: he is left-handed! ✍️ We'll look forward to getting to know Kyle both personally and professionally as he adjusts to the new role!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485783131"/>
                  </a:ext>
                </a:extLst>
              </a:tr>
            </a:tbl>
          </a:graphicData>
        </a:graphic>
      </p:graphicFrame>
      <p:sp>
        <p:nvSpPr>
          <p:cNvPr id="4" name="Text Placeholder 3">
            <a:extLst>
              <a:ext uri="{FF2B5EF4-FFF2-40B4-BE49-F238E27FC236}">
                <a16:creationId xmlns:a16="http://schemas.microsoft.com/office/drawing/2014/main" id="{CE0C6C06-9E80-484C-9AF2-24FFAF14E92C}"/>
              </a:ext>
            </a:extLst>
          </p:cNvPr>
          <p:cNvSpPr>
            <a:spLocks noGrp="1"/>
          </p:cNvSpPr>
          <p:nvPr>
            <p:ph type="body" sz="quarter" idx="14"/>
          </p:nvPr>
        </p:nvSpPr>
        <p:spPr/>
        <p:txBody>
          <a:bodyPr/>
          <a:lstStyle/>
          <a:p>
            <a:r>
              <a:rPr lang="en-US"/>
              <a:t>06/01/2026 - 06/30/2026</a:t>
            </a:r>
          </a:p>
        </p:txBody>
      </p:sp>
    </p:spTree>
    <p:extLst>
      <p:ext uri="{BB962C8B-B14F-4D97-AF65-F5344CB8AC3E}">
        <p14:creationId xmlns:p14="http://schemas.microsoft.com/office/powerpoint/2010/main" val="36667908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F06299-0B3D-4147-A85B-85A6AB209319}"/>
              </a:ext>
            </a:extLst>
          </p:cNvPr>
          <p:cNvSpPr>
            <a:spLocks noGrp="1"/>
          </p:cNvSpPr>
          <p:nvPr>
            <p:ph type="title"/>
          </p:nvPr>
        </p:nvSpPr>
        <p:spPr/>
        <p:txBody>
          <a:bodyPr/>
          <a:lstStyle/>
          <a:p>
            <a:r>
              <a:rPr lang="en-US"/>
              <a:t>Facebook Original Own Posts Table | Tokio Marine America - 4 of 4</a:t>
            </a:r>
          </a:p>
        </p:txBody>
      </p:sp>
      <p:graphicFrame>
        <p:nvGraphicFramePr>
          <p:cNvPr id="5" name="Table Placeholder 4">
            <a:extLst>
              <a:ext uri="{FF2B5EF4-FFF2-40B4-BE49-F238E27FC236}">
                <a16:creationId xmlns:a16="http://schemas.microsoft.com/office/drawing/2014/main" id="{ACA74F37-315E-4194-8F13-7594744F8663}"/>
              </a:ext>
            </a:extLst>
          </p:cNvPr>
          <p:cNvGraphicFramePr>
            <a:graphicFrameLocks noGrp="1"/>
          </p:cNvGraphicFramePr>
          <p:nvPr>
            <p:ph type="tbl" sz="quarter" idx="13"/>
            <p:extLst>
              <p:ext uri="{D42A27DB-BD31-4B8C-83A1-F6EECF244321}">
                <p14:modId xmlns:p14="http://schemas.microsoft.com/office/powerpoint/2010/main" val="23303950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572239216"/>
                    </a:ext>
                  </a:extLst>
                </a:gridCol>
                <a:gridCol w="987552">
                  <a:extLst>
                    <a:ext uri="{9D8B030D-6E8A-4147-A177-3AD203B41FA5}">
                      <a16:colId xmlns:a16="http://schemas.microsoft.com/office/drawing/2014/main" val="221639274"/>
                    </a:ext>
                  </a:extLst>
                </a:gridCol>
                <a:gridCol w="329184">
                  <a:extLst>
                    <a:ext uri="{9D8B030D-6E8A-4147-A177-3AD203B41FA5}">
                      <a16:colId xmlns:a16="http://schemas.microsoft.com/office/drawing/2014/main" val="600703837"/>
                    </a:ext>
                  </a:extLst>
                </a:gridCol>
                <a:gridCol w="329184">
                  <a:extLst>
                    <a:ext uri="{9D8B030D-6E8A-4147-A177-3AD203B41FA5}">
                      <a16:colId xmlns:a16="http://schemas.microsoft.com/office/drawing/2014/main" val="340384691"/>
                    </a:ext>
                  </a:extLst>
                </a:gridCol>
                <a:gridCol w="329184">
                  <a:extLst>
                    <a:ext uri="{9D8B030D-6E8A-4147-A177-3AD203B41FA5}">
                      <a16:colId xmlns:a16="http://schemas.microsoft.com/office/drawing/2014/main" val="2956860892"/>
                    </a:ext>
                  </a:extLst>
                </a:gridCol>
                <a:gridCol w="329184">
                  <a:extLst>
                    <a:ext uri="{9D8B030D-6E8A-4147-A177-3AD203B41FA5}">
                      <a16:colId xmlns:a16="http://schemas.microsoft.com/office/drawing/2014/main" val="2901614171"/>
                    </a:ext>
                  </a:extLst>
                </a:gridCol>
                <a:gridCol w="329184">
                  <a:extLst>
                    <a:ext uri="{9D8B030D-6E8A-4147-A177-3AD203B41FA5}">
                      <a16:colId xmlns:a16="http://schemas.microsoft.com/office/drawing/2014/main" val="2836158602"/>
                    </a:ext>
                  </a:extLst>
                </a:gridCol>
                <a:gridCol w="329184">
                  <a:extLst>
                    <a:ext uri="{9D8B030D-6E8A-4147-A177-3AD203B41FA5}">
                      <a16:colId xmlns:a16="http://schemas.microsoft.com/office/drawing/2014/main" val="3237129738"/>
                    </a:ext>
                  </a:extLst>
                </a:gridCol>
                <a:gridCol w="329184">
                  <a:extLst>
                    <a:ext uri="{9D8B030D-6E8A-4147-A177-3AD203B41FA5}">
                      <a16:colId xmlns:a16="http://schemas.microsoft.com/office/drawing/2014/main" val="2569346635"/>
                    </a:ext>
                  </a:extLst>
                </a:gridCol>
                <a:gridCol w="329184">
                  <a:extLst>
                    <a:ext uri="{9D8B030D-6E8A-4147-A177-3AD203B41FA5}">
                      <a16:colId xmlns:a16="http://schemas.microsoft.com/office/drawing/2014/main" val="1383473966"/>
                    </a:ext>
                  </a:extLst>
                </a:gridCol>
                <a:gridCol w="329184">
                  <a:extLst>
                    <a:ext uri="{9D8B030D-6E8A-4147-A177-3AD203B41FA5}">
                      <a16:colId xmlns:a16="http://schemas.microsoft.com/office/drawing/2014/main" val="4288943269"/>
                    </a:ext>
                  </a:extLst>
                </a:gridCol>
                <a:gridCol w="329184">
                  <a:extLst>
                    <a:ext uri="{9D8B030D-6E8A-4147-A177-3AD203B41FA5}">
                      <a16:colId xmlns:a16="http://schemas.microsoft.com/office/drawing/2014/main" val="2129712506"/>
                    </a:ext>
                  </a:extLst>
                </a:gridCol>
                <a:gridCol w="329184">
                  <a:extLst>
                    <a:ext uri="{9D8B030D-6E8A-4147-A177-3AD203B41FA5}">
                      <a16:colId xmlns:a16="http://schemas.microsoft.com/office/drawing/2014/main" val="730327295"/>
                    </a:ext>
                  </a:extLst>
                </a:gridCol>
                <a:gridCol w="329184">
                  <a:extLst>
                    <a:ext uri="{9D8B030D-6E8A-4147-A177-3AD203B41FA5}">
                      <a16:colId xmlns:a16="http://schemas.microsoft.com/office/drawing/2014/main" val="4036502981"/>
                    </a:ext>
                  </a:extLst>
                </a:gridCol>
                <a:gridCol w="329184">
                  <a:extLst>
                    <a:ext uri="{9D8B030D-6E8A-4147-A177-3AD203B41FA5}">
                      <a16:colId xmlns:a16="http://schemas.microsoft.com/office/drawing/2014/main" val="35707387"/>
                    </a:ext>
                  </a:extLst>
                </a:gridCol>
                <a:gridCol w="329184">
                  <a:extLst>
                    <a:ext uri="{9D8B030D-6E8A-4147-A177-3AD203B41FA5}">
                      <a16:colId xmlns:a16="http://schemas.microsoft.com/office/drawing/2014/main" val="1377170393"/>
                    </a:ext>
                  </a:extLst>
                </a:gridCol>
                <a:gridCol w="329184">
                  <a:extLst>
                    <a:ext uri="{9D8B030D-6E8A-4147-A177-3AD203B41FA5}">
                      <a16:colId xmlns:a16="http://schemas.microsoft.com/office/drawing/2014/main" val="2577630368"/>
                    </a:ext>
                  </a:extLst>
                </a:gridCol>
                <a:gridCol w="329184">
                  <a:extLst>
                    <a:ext uri="{9D8B030D-6E8A-4147-A177-3AD203B41FA5}">
                      <a16:colId xmlns:a16="http://schemas.microsoft.com/office/drawing/2014/main" val="1015395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291938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- 2026-06-15 14:46:21</a:t>
                      </a:r>
                      <a:r>
                        <a:rPr kumimoji="0" lang="en-US" sz="1000" b="0" i="0" u="none" strike="noStrike" kern="1200" cap="none" spc="0" normalizeH="0" baseline="0" noProof="0">
                          <a:ln>
                            <a:noFill/>
                          </a:ln>
                          <a:solidFill>
                            <a:prstClr val="black"/>
                          </a:solidFill>
                          <a:effectLst/>
                          <a:uLnTx/>
                          <a:uFillTx/>
                          <a:latin typeface="Calibri"/>
                          <a:ea typeface="+mn-ea"/>
                          <a:cs typeface="+mn-cs"/>
                        </a:rPr>
                        <a:t>
 June 15th is Nature Photography Day, and we asked our team to submit their best photos.
With office locations all around the United States, TMA employees were able to capture diverse landscapes and wildlife across the country. From cacti in Joshua Tree to bison in Yellowstone - our natural world is worth protecting! 🌎
Do you have a favorite hiking spot for views like these? Share in the comments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752163638"/>
                  </a:ext>
                </a:extLst>
              </a:tr>
            </a:tbl>
          </a:graphicData>
        </a:graphic>
      </p:graphicFrame>
      <p:sp>
        <p:nvSpPr>
          <p:cNvPr id="4" name="Text Placeholder 3">
            <a:extLst>
              <a:ext uri="{FF2B5EF4-FFF2-40B4-BE49-F238E27FC236}">
                <a16:creationId xmlns:a16="http://schemas.microsoft.com/office/drawing/2014/main" id="{B7A47903-AC1F-405B-A6E1-D401ABB769DC}"/>
              </a:ext>
            </a:extLst>
          </p:cNvPr>
          <p:cNvSpPr>
            <a:spLocks noGrp="1"/>
          </p:cNvSpPr>
          <p:nvPr>
            <p:ph type="body" sz="quarter" idx="14"/>
          </p:nvPr>
        </p:nvSpPr>
        <p:spPr/>
        <p:txBody>
          <a:bodyPr/>
          <a:lstStyle/>
          <a:p>
            <a:r>
              <a:rPr lang="en-US"/>
              <a:t>06/01/2026 - 06/30/2026</a:t>
            </a:r>
          </a:p>
        </p:txBody>
      </p:sp>
    </p:spTree>
    <p:extLst>
      <p:ext uri="{BB962C8B-B14F-4D97-AF65-F5344CB8AC3E}">
        <p14:creationId xmlns:p14="http://schemas.microsoft.com/office/powerpoint/2010/main" val="20427761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B2C771-ADF6-435D-9DE8-ABCD7A561638}"/>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405C26B8-0693-4ED2-B226-02AD87027C94}"/>
              </a:ext>
            </a:extLst>
          </p:cNvPr>
          <p:cNvGraphicFramePr>
            <a:graphicFrameLocks noGrp="1"/>
          </p:cNvGraphicFramePr>
          <p:nvPr>
            <p:ph type="tbl" sz="quarter" idx="13"/>
            <p:extLst>
              <p:ext uri="{D42A27DB-BD31-4B8C-83A1-F6EECF244321}">
                <p14:modId xmlns:p14="http://schemas.microsoft.com/office/powerpoint/2010/main" val="18716897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29955187"/>
                    </a:ext>
                  </a:extLst>
                </a:gridCol>
                <a:gridCol w="658368">
                  <a:extLst>
                    <a:ext uri="{9D8B030D-6E8A-4147-A177-3AD203B41FA5}">
                      <a16:colId xmlns:a16="http://schemas.microsoft.com/office/drawing/2014/main" val="2433075798"/>
                    </a:ext>
                  </a:extLst>
                </a:gridCol>
                <a:gridCol w="658368">
                  <a:extLst>
                    <a:ext uri="{9D8B030D-6E8A-4147-A177-3AD203B41FA5}">
                      <a16:colId xmlns:a16="http://schemas.microsoft.com/office/drawing/2014/main" val="1663653135"/>
                    </a:ext>
                  </a:extLst>
                </a:gridCol>
                <a:gridCol w="658368">
                  <a:extLst>
                    <a:ext uri="{9D8B030D-6E8A-4147-A177-3AD203B41FA5}">
                      <a16:colId xmlns:a16="http://schemas.microsoft.com/office/drawing/2014/main" val="3941489547"/>
                    </a:ext>
                  </a:extLst>
                </a:gridCol>
                <a:gridCol w="658368">
                  <a:extLst>
                    <a:ext uri="{9D8B030D-6E8A-4147-A177-3AD203B41FA5}">
                      <a16:colId xmlns:a16="http://schemas.microsoft.com/office/drawing/2014/main" val="1285981162"/>
                    </a:ext>
                  </a:extLst>
                </a:gridCol>
                <a:gridCol w="658368">
                  <a:extLst>
                    <a:ext uri="{9D8B030D-6E8A-4147-A177-3AD203B41FA5}">
                      <a16:colId xmlns:a16="http://schemas.microsoft.com/office/drawing/2014/main" val="909174073"/>
                    </a:ext>
                  </a:extLst>
                </a:gridCol>
                <a:gridCol w="658368">
                  <a:extLst>
                    <a:ext uri="{9D8B030D-6E8A-4147-A177-3AD203B41FA5}">
                      <a16:colId xmlns:a16="http://schemas.microsoft.com/office/drawing/2014/main" val="767808541"/>
                    </a:ext>
                  </a:extLst>
                </a:gridCol>
                <a:gridCol w="658368">
                  <a:extLst>
                    <a:ext uri="{9D8B030D-6E8A-4147-A177-3AD203B41FA5}">
                      <a16:colId xmlns:a16="http://schemas.microsoft.com/office/drawing/2014/main" val="2513840647"/>
                    </a:ext>
                  </a:extLst>
                </a:gridCol>
                <a:gridCol w="658368">
                  <a:extLst>
                    <a:ext uri="{9D8B030D-6E8A-4147-A177-3AD203B41FA5}">
                      <a16:colId xmlns:a16="http://schemas.microsoft.com/office/drawing/2014/main" val="73512143"/>
                    </a:ext>
                  </a:extLst>
                </a:gridCol>
                <a:gridCol w="658368">
                  <a:extLst>
                    <a:ext uri="{9D8B030D-6E8A-4147-A177-3AD203B41FA5}">
                      <a16:colId xmlns:a16="http://schemas.microsoft.com/office/drawing/2014/main" val="888507509"/>
                    </a:ext>
                  </a:extLst>
                </a:gridCol>
                <a:gridCol w="658368">
                  <a:extLst>
                    <a:ext uri="{9D8B030D-6E8A-4147-A177-3AD203B41FA5}">
                      <a16:colId xmlns:a16="http://schemas.microsoft.com/office/drawing/2014/main" val="1726109000"/>
                    </a:ext>
                  </a:extLst>
                </a:gridCol>
                <a:gridCol w="658368">
                  <a:extLst>
                    <a:ext uri="{9D8B030D-6E8A-4147-A177-3AD203B41FA5}">
                      <a16:colId xmlns:a16="http://schemas.microsoft.com/office/drawing/2014/main" val="749300741"/>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1995871142"/>
                  </a:ext>
                </a:extLst>
              </a:tr>
              <a:tr h="370840">
                <a:tc>
                  <a:txBody>
                    <a:bodyPr/>
                    <a:lstStyle/>
                    <a:p>
                      <a:r>
                        <a:rPr lang="en-US" sz="1000"/>
                        <a:t>27056</a:t>
                      </a:r>
                    </a:p>
                  </a:txBody>
                  <a:tcPr/>
                </a:tc>
                <a:tc>
                  <a:txBody>
                    <a:bodyPr/>
                    <a:lstStyle/>
                    <a:p>
                      <a:r>
                        <a:rPr lang="en-US" sz="1000"/>
                        <a:t>127</a:t>
                      </a:r>
                    </a:p>
                  </a:txBody>
                  <a:tcPr/>
                </a:tc>
                <a:tc>
                  <a:txBody>
                    <a:bodyPr/>
                    <a:lstStyle/>
                    <a:p>
                      <a:r>
                        <a:rPr lang="en-US" sz="1000"/>
                        <a:t>15</a:t>
                      </a:r>
                    </a:p>
                  </a:txBody>
                  <a:tcPr/>
                </a:tc>
                <a:tc>
                  <a:txBody>
                    <a:bodyPr/>
                    <a:lstStyle/>
                    <a:p>
                      <a:r>
                        <a:rPr lang="en-US" sz="1000"/>
                        <a:t>343</a:t>
                      </a:r>
                    </a:p>
                  </a:txBody>
                  <a:tcPr/>
                </a:tc>
                <a:tc>
                  <a:txBody>
                    <a:bodyPr/>
                    <a:lstStyle/>
                    <a:p>
                      <a:r>
                        <a:rPr lang="en-US" sz="1000"/>
                        <a:t>22.866666666667</a:t>
                      </a:r>
                    </a:p>
                  </a:txBody>
                  <a:tcPr/>
                </a:tc>
                <a:tc>
                  <a:txBody>
                    <a:bodyPr/>
                    <a:lstStyle/>
                    <a:p>
                      <a:r>
                        <a:rPr lang="en-US" sz="1000"/>
                        <a:t>4</a:t>
                      </a:r>
                    </a:p>
                  </a:txBody>
                  <a:tcPr/>
                </a:tc>
                <a:tc>
                  <a:txBody>
                    <a:bodyPr/>
                    <a:lstStyle/>
                    <a:p>
                      <a:r>
                        <a:rPr lang="en-US" sz="1000"/>
                        <a:t>7</a:t>
                      </a:r>
                    </a:p>
                  </a:txBody>
                  <a:tcPr/>
                </a:tc>
                <a:tc>
                  <a:txBody>
                    <a:bodyPr/>
                    <a:lstStyle/>
                    <a:p>
                      <a:r>
                        <a:rPr lang="en-US" sz="1000"/>
                        <a:t>1233</a:t>
                      </a:r>
                    </a:p>
                  </a:txBody>
                  <a:tcPr/>
                </a:tc>
                <a:tc>
                  <a:txBody>
                    <a:bodyPr/>
                    <a:lstStyle/>
                    <a:p>
                      <a:r>
                        <a:rPr lang="en-US" sz="1000"/>
                        <a:t>15223</a:t>
                      </a:r>
                    </a:p>
                  </a:txBody>
                  <a:tcPr/>
                </a:tc>
                <a:tc>
                  <a:txBody>
                    <a:bodyPr/>
                    <a:lstStyle/>
                    <a:p>
                      <a:r>
                        <a:rPr lang="en-US" sz="1000"/>
                        <a:t>1014.8666666667</a:t>
                      </a:r>
                    </a:p>
                  </a:txBody>
                  <a:tcPr/>
                </a:tc>
                <a:tc>
                  <a:txBody>
                    <a:bodyPr/>
                    <a:lstStyle/>
                    <a:p>
                      <a:r>
                        <a:rPr lang="en-US" sz="1000"/>
                        <a:t>9.1798850240398 %</a:t>
                      </a:r>
                    </a:p>
                  </a:txBody>
                  <a:tcPr/>
                </a:tc>
                <a:tc>
                  <a:txBody>
                    <a:bodyPr/>
                    <a:lstStyle/>
                    <a:p>
                      <a:r>
                        <a:rPr lang="en-US" sz="1000"/>
                        <a:t>0</a:t>
                      </a:r>
                    </a:p>
                  </a:txBody>
                  <a:tcPr/>
                </a:tc>
                <a:extLst>
                  <a:ext uri="{0D108BD9-81ED-4DB2-BD59-A6C34878D82A}">
                    <a16:rowId xmlns:a16="http://schemas.microsoft.com/office/drawing/2014/main" val="3032500335"/>
                  </a:ext>
                </a:extLst>
              </a:tr>
            </a:tbl>
          </a:graphicData>
        </a:graphic>
      </p:graphicFrame>
      <p:sp>
        <p:nvSpPr>
          <p:cNvPr id="4" name="Text Placeholder 3">
            <a:extLst>
              <a:ext uri="{FF2B5EF4-FFF2-40B4-BE49-F238E27FC236}">
                <a16:creationId xmlns:a16="http://schemas.microsoft.com/office/drawing/2014/main" id="{8CF3F90F-3F60-424B-B6D9-CCD7E7287A16}"/>
              </a:ext>
            </a:extLst>
          </p:cNvPr>
          <p:cNvSpPr>
            <a:spLocks noGrp="1"/>
          </p:cNvSpPr>
          <p:nvPr>
            <p:ph type="body" sz="quarter" idx="14"/>
          </p:nvPr>
        </p:nvSpPr>
        <p:spPr/>
        <p:txBody>
          <a:bodyPr/>
          <a:lstStyle/>
          <a:p>
            <a:r>
              <a:rPr lang="en-US"/>
              <a:t>06/01/2026 - 06/30/2026</a:t>
            </a:r>
          </a:p>
        </p:txBody>
      </p:sp>
    </p:spTree>
    <p:extLst>
      <p:ext uri="{BB962C8B-B14F-4D97-AF65-F5344CB8AC3E}">
        <p14:creationId xmlns:p14="http://schemas.microsoft.com/office/powerpoint/2010/main" val="35800028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07BB8-C8F8-4ECA-A798-E6F51C71BE2E}"/>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4D7805B8-A506-48F1-AC2E-B50A404680D8}"/>
              </a:ext>
            </a:extLst>
          </p:cNvPr>
          <p:cNvGraphicFramePr>
            <a:graphicFrameLocks noGrp="1"/>
          </p:cNvGraphicFramePr>
          <p:nvPr>
            <p:ph type="chart" sz="quarter" idx="13"/>
            <p:extLst>
              <p:ext uri="{D42A27DB-BD31-4B8C-83A1-F6EECF244321}">
                <p14:modId xmlns:p14="http://schemas.microsoft.com/office/powerpoint/2010/main" val="34468271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A0622B-BFC2-4BA5-9869-9B0C0B05ECBE}"/>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F37B3273-9496-4469-9D5C-1C399CCB0B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814578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941434-B23B-4D62-8819-A76BC3CB149D}"/>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40658E9C-49B9-4B8B-9895-49D096D534DF}"/>
              </a:ext>
            </a:extLst>
          </p:cNvPr>
          <p:cNvGraphicFramePr>
            <a:graphicFrameLocks noGrp="1"/>
          </p:cNvGraphicFramePr>
          <p:nvPr>
            <p:ph type="chart" sz="quarter" idx="13"/>
            <p:extLst>
              <p:ext uri="{D42A27DB-BD31-4B8C-83A1-F6EECF244321}">
                <p14:modId xmlns:p14="http://schemas.microsoft.com/office/powerpoint/2010/main" val="29717517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8AE9FC-8B4E-46F7-9CC3-1BF3F64ECD4E}"/>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BBC103B3-3012-4C0D-A2E8-B356F636312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325123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25CE9-48B4-4DD4-BDC8-D9AD3DB7E99E}"/>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7CECB40A-46B6-4D9D-8792-58CE45C365BD}"/>
              </a:ext>
            </a:extLst>
          </p:cNvPr>
          <p:cNvGraphicFramePr>
            <a:graphicFrameLocks noGrp="1"/>
          </p:cNvGraphicFramePr>
          <p:nvPr>
            <p:ph type="chart" sz="quarter" idx="13"/>
            <p:extLst>
              <p:ext uri="{D42A27DB-BD31-4B8C-83A1-F6EECF244321}">
                <p14:modId xmlns:p14="http://schemas.microsoft.com/office/powerpoint/2010/main" val="30936811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70983B-5032-4B35-AF85-D91D2A9C7BAD}"/>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0B810276-3151-4466-B410-C556F54B20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635790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F14AC-3AD9-434F-8FC4-22E088646F85}"/>
              </a:ext>
            </a:extLst>
          </p:cNvPr>
          <p:cNvSpPr>
            <a:spLocks noGrp="1"/>
          </p:cNvSpPr>
          <p:nvPr>
            <p:ph type="title"/>
          </p:nvPr>
        </p:nvSpPr>
        <p:spPr/>
        <p:txBody>
          <a:bodyPr/>
          <a:lstStyle/>
          <a:p>
            <a:r>
              <a:rPr lang="en-US"/>
              <a:t>LinkedIn Post Impressions | Tokio Marine America</a:t>
            </a:r>
          </a:p>
        </p:txBody>
      </p:sp>
      <p:graphicFrame>
        <p:nvGraphicFramePr>
          <p:cNvPr id="6" name="Chart Placeholder 5">
            <a:extLst>
              <a:ext uri="{FF2B5EF4-FFF2-40B4-BE49-F238E27FC236}">
                <a16:creationId xmlns:a16="http://schemas.microsoft.com/office/drawing/2014/main" id="{60BB989C-49C4-4748-88B8-7A4689A335BA}"/>
              </a:ext>
            </a:extLst>
          </p:cNvPr>
          <p:cNvGraphicFramePr>
            <a:graphicFrameLocks noGrp="1"/>
          </p:cNvGraphicFramePr>
          <p:nvPr>
            <p:ph type="chart" sz="quarter" idx="13"/>
            <p:extLst>
              <p:ext uri="{D42A27DB-BD31-4B8C-83A1-F6EECF244321}">
                <p14:modId xmlns:p14="http://schemas.microsoft.com/office/powerpoint/2010/main" val="3822040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5929B0-30F4-4675-B85E-6E1DABAC3E54}"/>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90FFD7A4-AB72-4017-9F9B-EA4CD3FD5E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054869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3A8A4-7ED8-4AAC-B9CB-5049FB708525}"/>
              </a:ext>
            </a:extLst>
          </p:cNvPr>
          <p:cNvSpPr>
            <a:spLocks noGrp="1"/>
          </p:cNvSpPr>
          <p:nvPr>
            <p:ph type="title"/>
          </p:nvPr>
        </p:nvSpPr>
        <p:spPr/>
        <p:txBody>
          <a:bodyPr/>
          <a:lstStyle/>
          <a:p>
            <a:r>
              <a:rPr lang="en-US"/>
              <a:t>LinkedIn Posts Table | Tokio Marine America</a:t>
            </a:r>
          </a:p>
        </p:txBody>
      </p:sp>
      <p:graphicFrame>
        <p:nvGraphicFramePr>
          <p:cNvPr id="5" name="Table Placeholder 4">
            <a:extLst>
              <a:ext uri="{FF2B5EF4-FFF2-40B4-BE49-F238E27FC236}">
                <a16:creationId xmlns:a16="http://schemas.microsoft.com/office/drawing/2014/main" id="{89A57DEB-C880-47D9-A21D-9EC6F94051D2}"/>
              </a:ext>
            </a:extLst>
          </p:cNvPr>
          <p:cNvGraphicFramePr>
            <a:graphicFrameLocks noGrp="1"/>
          </p:cNvGraphicFramePr>
          <p:nvPr>
            <p:ph type="tbl" sz="quarter" idx="13"/>
            <p:extLst>
              <p:ext uri="{D42A27DB-BD31-4B8C-83A1-F6EECF244321}">
                <p14:modId xmlns:p14="http://schemas.microsoft.com/office/powerpoint/2010/main" val="11943941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984138734"/>
                    </a:ext>
                  </a:extLst>
                </a:gridCol>
                <a:gridCol w="905256">
                  <a:extLst>
                    <a:ext uri="{9D8B030D-6E8A-4147-A177-3AD203B41FA5}">
                      <a16:colId xmlns:a16="http://schemas.microsoft.com/office/drawing/2014/main" val="62985014"/>
                    </a:ext>
                  </a:extLst>
                </a:gridCol>
                <a:gridCol w="576072">
                  <a:extLst>
                    <a:ext uri="{9D8B030D-6E8A-4147-A177-3AD203B41FA5}">
                      <a16:colId xmlns:a16="http://schemas.microsoft.com/office/drawing/2014/main" val="3122556669"/>
                    </a:ext>
                  </a:extLst>
                </a:gridCol>
                <a:gridCol w="576072">
                  <a:extLst>
                    <a:ext uri="{9D8B030D-6E8A-4147-A177-3AD203B41FA5}">
                      <a16:colId xmlns:a16="http://schemas.microsoft.com/office/drawing/2014/main" val="3200158231"/>
                    </a:ext>
                  </a:extLst>
                </a:gridCol>
                <a:gridCol w="576072">
                  <a:extLst>
                    <a:ext uri="{9D8B030D-6E8A-4147-A177-3AD203B41FA5}">
                      <a16:colId xmlns:a16="http://schemas.microsoft.com/office/drawing/2014/main" val="2781104640"/>
                    </a:ext>
                  </a:extLst>
                </a:gridCol>
                <a:gridCol w="576072">
                  <a:extLst>
                    <a:ext uri="{9D8B030D-6E8A-4147-A177-3AD203B41FA5}">
                      <a16:colId xmlns:a16="http://schemas.microsoft.com/office/drawing/2014/main" val="2112993428"/>
                    </a:ext>
                  </a:extLst>
                </a:gridCol>
                <a:gridCol w="576072">
                  <a:extLst>
                    <a:ext uri="{9D8B030D-6E8A-4147-A177-3AD203B41FA5}">
                      <a16:colId xmlns:a16="http://schemas.microsoft.com/office/drawing/2014/main" val="6303168"/>
                    </a:ext>
                  </a:extLst>
                </a:gridCol>
                <a:gridCol w="576072">
                  <a:extLst>
                    <a:ext uri="{9D8B030D-6E8A-4147-A177-3AD203B41FA5}">
                      <a16:colId xmlns:a16="http://schemas.microsoft.com/office/drawing/2014/main" val="508131673"/>
                    </a:ext>
                  </a:extLst>
                </a:gridCol>
                <a:gridCol w="576072">
                  <a:extLst>
                    <a:ext uri="{9D8B030D-6E8A-4147-A177-3AD203B41FA5}">
                      <a16:colId xmlns:a16="http://schemas.microsoft.com/office/drawing/2014/main" val="2108914186"/>
                    </a:ext>
                  </a:extLst>
                </a:gridCol>
                <a:gridCol w="576072">
                  <a:extLst>
                    <a:ext uri="{9D8B030D-6E8A-4147-A177-3AD203B41FA5}">
                      <a16:colId xmlns:a16="http://schemas.microsoft.com/office/drawing/2014/main" val="3172882909"/>
                    </a:ext>
                  </a:extLst>
                </a:gridCol>
                <a:gridCol w="576072">
                  <a:extLst>
                    <a:ext uri="{9D8B030D-6E8A-4147-A177-3AD203B41FA5}">
                      <a16:colId xmlns:a16="http://schemas.microsoft.com/office/drawing/2014/main" val="2529735301"/>
                    </a:ext>
                  </a:extLst>
                </a:gridCol>
              </a:tblGrid>
              <a:tr h="370840">
                <a:tc>
                  <a:txBody>
                    <a:bodyPr/>
                    <a:lstStyle/>
                    <a:p>
                      <a:r>
                        <a:rPr lang="en-US" sz="1000"/>
                        <a:t>Post</a:t>
                      </a:r>
                    </a:p>
                  </a:txBody>
                  <a:tcPr/>
                </a:tc>
                <a:tc>
                  <a:txBody>
                    <a:bodyPr/>
                    <a:lstStyle/>
                    <a:p>
                      <a:r>
                        <a:rPr lang="en-US" sz="1000"/>
                        <a:t>Published at</a:t>
                      </a:r>
                    </a:p>
                  </a:txBody>
                  <a:tcPr/>
                </a:tc>
                <a:tc>
                  <a:txBody>
                    <a:bodyPr/>
                    <a:lstStyle/>
                    <a:p>
                      <a:r>
                        <a:rPr lang="en-US" sz="1000"/>
                        <a:t>Type</a:t>
                      </a:r>
                    </a:p>
                  </a:txBody>
                  <a:tcPr/>
                </a:tc>
                <a:tc>
                  <a:txBody>
                    <a:bodyPr/>
                    <a:lstStyle/>
                    <a:p>
                      <a:r>
                        <a:rPr lang="en-US" sz="1000"/>
                        <a:t>Total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 Rate</a:t>
                      </a:r>
                    </a:p>
                  </a:txBody>
                  <a:tcPr/>
                </a:tc>
                <a:tc>
                  <a:txBody>
                    <a:bodyPr/>
                    <a:lstStyle/>
                    <a:p>
                      <a:r>
                        <a:rPr lang="en-US" sz="1000"/>
                        <a:t>Impressions</a:t>
                      </a:r>
                    </a:p>
                  </a:txBody>
                  <a:tcPr/>
                </a:tc>
                <a:tc>
                  <a:txBody>
                    <a:bodyPr/>
                    <a:lstStyle/>
                    <a:p>
                      <a:r>
                        <a:rPr lang="en-US" sz="1000"/>
                        <a:t>Reach</a:t>
                      </a:r>
                    </a:p>
                  </a:txBody>
                  <a:tcPr/>
                </a:tc>
                <a:tc>
                  <a:txBody>
                    <a:bodyPr/>
                    <a:lstStyle/>
                    <a:p>
                      <a:r>
                        <a:rPr lang="en-US" sz="1000"/>
                        <a:t>Video Views</a:t>
                      </a:r>
                    </a:p>
                  </a:txBody>
                  <a:tcPr/>
                </a:tc>
                <a:extLst>
                  <a:ext uri="{0D108BD9-81ED-4DB2-BD59-A6C34878D82A}">
                    <a16:rowId xmlns:a16="http://schemas.microsoft.com/office/drawing/2014/main" val="2842117365"/>
                  </a:ext>
                </a:extLst>
              </a:tr>
              <a:tr h="370840">
                <a:tc>
                  <a:txBody>
                    <a:bodyPr/>
                    <a:lstStyle/>
                    <a:p>
                      <a:r>
                        <a:rPr lang="en-US" sz="1000"/>
                        <a:t>06/12/2026 16:01:35</a:t>
                      </a:r>
                    </a:p>
                  </a:txBody>
                  <a:tcPr/>
                </a:tc>
                <a:tc>
                  <a:txBody>
                    <a:bodyPr/>
                    <a:lstStyle/>
                    <a:p>
                      <a:r>
                        <a:rPr lang="en-US" sz="1000"/>
                        <a:t>06/12/2026 16:01:35</a:t>
                      </a:r>
                    </a:p>
                  </a:txBody>
                  <a:tcPr/>
                </a:tc>
                <a:tc>
                  <a:txBody>
                    <a:bodyPr/>
                    <a:lstStyle/>
                    <a:p>
                      <a:r>
                        <a:rPr lang="en-US" sz="1000"/>
                        <a:t>Gallery</a:t>
                      </a:r>
                    </a:p>
                  </a:txBody>
                  <a:tcPr/>
                </a:tc>
                <a:tc>
                  <a:txBody>
                    <a:bodyPr/>
                    <a:lstStyle/>
                    <a:p>
                      <a:r>
                        <a:rPr lang="en-US" sz="1000"/>
                        <a:t>67</a:t>
                      </a:r>
                    </a:p>
                  </a:txBody>
                  <a:tcPr/>
                </a:tc>
                <a:tc>
                  <a:txBody>
                    <a:bodyPr/>
                    <a:lstStyle/>
                    <a:p>
                      <a:r>
                        <a:rPr lang="en-US" sz="1000"/>
                        <a:t>2</a:t>
                      </a:r>
                    </a:p>
                  </a:txBody>
                  <a:tcPr/>
                </a:tc>
                <a:tc>
                  <a:txBody>
                    <a:bodyPr/>
                    <a:lstStyle/>
                    <a:p>
                      <a:r>
                        <a:rPr lang="en-US" sz="1000"/>
                        <a:t>1</a:t>
                      </a:r>
                    </a:p>
                  </a:txBody>
                  <a:tcPr/>
                </a:tc>
                <a:tc>
                  <a:txBody>
                    <a:bodyPr/>
                    <a:lstStyle/>
                    <a:p>
                      <a:r>
                        <a:rPr lang="en-US" sz="1000"/>
                        <a:t>192</a:t>
                      </a:r>
                    </a:p>
                  </a:txBody>
                  <a:tcPr/>
                </a:tc>
                <a:tc>
                  <a:txBody>
                    <a:bodyPr/>
                    <a:lstStyle/>
                    <a:p>
                      <a:r>
                        <a:rPr lang="en-US" sz="1000"/>
                        <a:t>12.28 %</a:t>
                      </a:r>
                    </a:p>
                  </a:txBody>
                  <a:tcPr/>
                </a:tc>
                <a:tc>
                  <a:txBody>
                    <a:bodyPr/>
                    <a:lstStyle/>
                    <a:p>
                      <a:r>
                        <a:rPr lang="en-US" sz="1000"/>
                        <a:t>2134</a:t>
                      </a:r>
                    </a:p>
                  </a:txBody>
                  <a:tcPr/>
                </a:tc>
                <a:tc>
                  <a:txBody>
                    <a:bodyPr/>
                    <a:lstStyle/>
                    <a:p>
                      <a:r>
                        <a:rPr lang="en-US" sz="1000"/>
                        <a:t>1349</a:t>
                      </a:r>
                    </a:p>
                  </a:txBody>
                  <a:tcPr/>
                </a:tc>
                <a:tc>
                  <a:txBody>
                    <a:bodyPr/>
                    <a:lstStyle/>
                    <a:p>
                      <a:r>
                        <a:rPr lang="en-US" sz="1000"/>
                        <a:t>n/a</a:t>
                      </a:r>
                    </a:p>
                  </a:txBody>
                  <a:tcPr/>
                </a:tc>
                <a:extLst>
                  <a:ext uri="{0D108BD9-81ED-4DB2-BD59-A6C34878D82A}">
                    <a16:rowId xmlns:a16="http://schemas.microsoft.com/office/drawing/2014/main" val="756071461"/>
                  </a:ext>
                </a:extLst>
              </a:tr>
              <a:tr h="370840">
                <a:tc>
                  <a:txBody>
                    <a:bodyPr/>
                    <a:lstStyle/>
                    <a:p>
                      <a:r>
                        <a:rPr lang="en-US" sz="1000"/>
                        <a:t>06/01/2026 14:52:32</a:t>
                      </a:r>
                    </a:p>
                  </a:txBody>
                  <a:tcPr/>
                </a:tc>
                <a:tc>
                  <a:txBody>
                    <a:bodyPr/>
                    <a:lstStyle/>
                    <a:p>
                      <a:r>
                        <a:rPr lang="en-US" sz="1000"/>
                        <a:t>06/01/2026 14:52:32</a:t>
                      </a:r>
                    </a:p>
                  </a:txBody>
                  <a:tcPr/>
                </a:tc>
                <a:tc>
                  <a:txBody>
                    <a:bodyPr/>
                    <a:lstStyle/>
                    <a:p>
                      <a:r>
                        <a:rPr lang="en-US" sz="1000"/>
                        <a:t>Gallery</a:t>
                      </a:r>
                    </a:p>
                  </a:txBody>
                  <a:tcPr/>
                </a:tc>
                <a:tc>
                  <a:txBody>
                    <a:bodyPr/>
                    <a:lstStyle/>
                    <a:p>
                      <a:r>
                        <a:rPr lang="en-US" sz="1000"/>
                        <a:t>42</a:t>
                      </a:r>
                    </a:p>
                  </a:txBody>
                  <a:tcPr/>
                </a:tc>
                <a:tc>
                  <a:txBody>
                    <a:bodyPr/>
                    <a:lstStyle/>
                    <a:p>
                      <a:r>
                        <a:rPr lang="en-US" sz="1000"/>
                        <a:t>0</a:t>
                      </a:r>
                    </a:p>
                  </a:txBody>
                  <a:tcPr/>
                </a:tc>
                <a:tc>
                  <a:txBody>
                    <a:bodyPr/>
                    <a:lstStyle/>
                    <a:p>
                      <a:r>
                        <a:rPr lang="en-US" sz="1000"/>
                        <a:t>0</a:t>
                      </a:r>
                    </a:p>
                  </a:txBody>
                  <a:tcPr/>
                </a:tc>
                <a:tc>
                  <a:txBody>
                    <a:bodyPr/>
                    <a:lstStyle/>
                    <a:p>
                      <a:r>
                        <a:rPr lang="en-US" sz="1000"/>
                        <a:t>319</a:t>
                      </a:r>
                    </a:p>
                  </a:txBody>
                  <a:tcPr/>
                </a:tc>
                <a:tc>
                  <a:txBody>
                    <a:bodyPr/>
                    <a:lstStyle/>
                    <a:p>
                      <a:r>
                        <a:rPr lang="en-US" sz="1000"/>
                        <a:t>13.2 %</a:t>
                      </a:r>
                    </a:p>
                  </a:txBody>
                  <a:tcPr/>
                </a:tc>
                <a:tc>
                  <a:txBody>
                    <a:bodyPr/>
                    <a:lstStyle/>
                    <a:p>
                      <a:r>
                        <a:rPr lang="en-US" sz="1000"/>
                        <a:t>2734</a:t>
                      </a:r>
                    </a:p>
                  </a:txBody>
                  <a:tcPr/>
                </a:tc>
                <a:tc>
                  <a:txBody>
                    <a:bodyPr/>
                    <a:lstStyle/>
                    <a:p>
                      <a:r>
                        <a:rPr lang="en-US" sz="1000"/>
                        <a:t>1676</a:t>
                      </a:r>
                    </a:p>
                  </a:txBody>
                  <a:tcPr/>
                </a:tc>
                <a:tc>
                  <a:txBody>
                    <a:bodyPr/>
                    <a:lstStyle/>
                    <a:p>
                      <a:r>
                        <a:rPr lang="en-US" sz="1000"/>
                        <a:t>n/a</a:t>
                      </a:r>
                    </a:p>
                  </a:txBody>
                  <a:tcPr/>
                </a:tc>
                <a:extLst>
                  <a:ext uri="{0D108BD9-81ED-4DB2-BD59-A6C34878D82A}">
                    <a16:rowId xmlns:a16="http://schemas.microsoft.com/office/drawing/2014/main" val="974006518"/>
                  </a:ext>
                </a:extLst>
              </a:tr>
              <a:tr h="370840">
                <a:tc>
                  <a:txBody>
                    <a:bodyPr/>
                    <a:lstStyle/>
                    <a:p>
                      <a:r>
                        <a:rPr lang="en-US" sz="1000"/>
                        <a:t>06/21/2026 08:30:04</a:t>
                      </a:r>
                    </a:p>
                  </a:txBody>
                  <a:tcPr/>
                </a:tc>
                <a:tc>
                  <a:txBody>
                    <a:bodyPr/>
                    <a:lstStyle/>
                    <a:p>
                      <a:r>
                        <a:rPr lang="en-US" sz="1000"/>
                        <a:t>06/21/2026 08:30:04</a:t>
                      </a:r>
                    </a:p>
                  </a:txBody>
                  <a:tcPr/>
                </a:tc>
                <a:tc>
                  <a:txBody>
                    <a:bodyPr/>
                    <a:lstStyle/>
                    <a:p>
                      <a:r>
                        <a:rPr lang="en-US" sz="1000"/>
                        <a:t>Image</a:t>
                      </a:r>
                    </a:p>
                  </a:txBody>
                  <a:tcPr/>
                </a:tc>
                <a:tc>
                  <a:txBody>
                    <a:bodyPr/>
                    <a:lstStyle/>
                    <a:p>
                      <a:r>
                        <a:rPr lang="en-US" sz="1000"/>
                        <a:t>34</a:t>
                      </a:r>
                    </a:p>
                  </a:txBody>
                  <a:tcPr/>
                </a:tc>
                <a:tc>
                  <a:txBody>
                    <a:bodyPr/>
                    <a:lstStyle/>
                    <a:p>
                      <a:r>
                        <a:rPr lang="en-US" sz="1000"/>
                        <a:t>0</a:t>
                      </a:r>
                    </a:p>
                  </a:txBody>
                  <a:tcPr/>
                </a:tc>
                <a:tc>
                  <a:txBody>
                    <a:bodyPr/>
                    <a:lstStyle/>
                    <a:p>
                      <a:r>
                        <a:rPr lang="en-US" sz="1000"/>
                        <a:t>0</a:t>
                      </a:r>
                    </a:p>
                  </a:txBody>
                  <a:tcPr/>
                </a:tc>
                <a:tc>
                  <a:txBody>
                    <a:bodyPr/>
                    <a:lstStyle/>
                    <a:p>
                      <a:r>
                        <a:rPr lang="en-US" sz="1000"/>
                        <a:t>2</a:t>
                      </a:r>
                    </a:p>
                  </a:txBody>
                  <a:tcPr/>
                </a:tc>
                <a:tc>
                  <a:txBody>
                    <a:bodyPr/>
                    <a:lstStyle/>
                    <a:p>
                      <a:r>
                        <a:rPr lang="en-US" sz="1000"/>
                        <a:t>8.67 %</a:t>
                      </a:r>
                    </a:p>
                  </a:txBody>
                  <a:tcPr/>
                </a:tc>
                <a:tc>
                  <a:txBody>
                    <a:bodyPr/>
                    <a:lstStyle/>
                    <a:p>
                      <a:r>
                        <a:rPr lang="en-US" sz="1000"/>
                        <a:t>415</a:t>
                      </a:r>
                    </a:p>
                  </a:txBody>
                  <a:tcPr/>
                </a:tc>
                <a:tc>
                  <a:txBody>
                    <a:bodyPr/>
                    <a:lstStyle/>
                    <a:p>
                      <a:r>
                        <a:rPr lang="en-US" sz="1000"/>
                        <a:t>293</a:t>
                      </a:r>
                    </a:p>
                  </a:txBody>
                  <a:tcPr/>
                </a:tc>
                <a:tc>
                  <a:txBody>
                    <a:bodyPr/>
                    <a:lstStyle/>
                    <a:p>
                      <a:r>
                        <a:rPr lang="en-US" sz="1000"/>
                        <a:t>n/a</a:t>
                      </a:r>
                    </a:p>
                  </a:txBody>
                  <a:tcPr/>
                </a:tc>
                <a:extLst>
                  <a:ext uri="{0D108BD9-81ED-4DB2-BD59-A6C34878D82A}">
                    <a16:rowId xmlns:a16="http://schemas.microsoft.com/office/drawing/2014/main" val="3419901107"/>
                  </a:ext>
                </a:extLst>
              </a:tr>
            </a:tbl>
          </a:graphicData>
        </a:graphic>
      </p:graphicFrame>
      <p:sp>
        <p:nvSpPr>
          <p:cNvPr id="4" name="Text Placeholder 3">
            <a:extLst>
              <a:ext uri="{FF2B5EF4-FFF2-40B4-BE49-F238E27FC236}">
                <a16:creationId xmlns:a16="http://schemas.microsoft.com/office/drawing/2014/main" id="{E6F375CA-A3D8-4141-869D-F474EAB34982}"/>
              </a:ext>
            </a:extLst>
          </p:cNvPr>
          <p:cNvSpPr>
            <a:spLocks noGrp="1"/>
          </p:cNvSpPr>
          <p:nvPr>
            <p:ph type="body" sz="quarter" idx="14"/>
          </p:nvPr>
        </p:nvSpPr>
        <p:spPr/>
        <p:txBody>
          <a:bodyPr/>
          <a:lstStyle/>
          <a:p>
            <a:r>
              <a:rPr lang="en-US"/>
              <a:t>06/01/2026 - 06/30/2026</a:t>
            </a:r>
          </a:p>
        </p:txBody>
      </p:sp>
    </p:spTree>
    <p:extLst>
      <p:ext uri="{BB962C8B-B14F-4D97-AF65-F5344CB8AC3E}">
        <p14:creationId xmlns:p14="http://schemas.microsoft.com/office/powerpoint/2010/main" val="19406945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C6012-D43F-4C24-8F58-419CE62BADFA}"/>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3A6E6A82-A2E1-4A2A-A5A0-6FDB8954C82B}"/>
              </a:ext>
            </a:extLst>
          </p:cNvPr>
          <p:cNvGraphicFramePr>
            <a:graphicFrameLocks noGrp="1"/>
          </p:cNvGraphicFramePr>
          <p:nvPr>
            <p:ph type="tbl" sz="quarter" idx="13"/>
            <p:extLst>
              <p:ext uri="{D42A27DB-BD31-4B8C-83A1-F6EECF244321}">
                <p14:modId xmlns:p14="http://schemas.microsoft.com/office/powerpoint/2010/main" val="24068535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899641121"/>
                    </a:ext>
                  </a:extLst>
                </a:gridCol>
                <a:gridCol w="576072">
                  <a:extLst>
                    <a:ext uri="{9D8B030D-6E8A-4147-A177-3AD203B41FA5}">
                      <a16:colId xmlns:a16="http://schemas.microsoft.com/office/drawing/2014/main" val="3336652201"/>
                    </a:ext>
                  </a:extLst>
                </a:gridCol>
                <a:gridCol w="576072">
                  <a:extLst>
                    <a:ext uri="{9D8B030D-6E8A-4147-A177-3AD203B41FA5}">
                      <a16:colId xmlns:a16="http://schemas.microsoft.com/office/drawing/2014/main" val="2776813420"/>
                    </a:ext>
                  </a:extLst>
                </a:gridCol>
                <a:gridCol w="576072">
                  <a:extLst>
                    <a:ext uri="{9D8B030D-6E8A-4147-A177-3AD203B41FA5}">
                      <a16:colId xmlns:a16="http://schemas.microsoft.com/office/drawing/2014/main" val="4181222719"/>
                    </a:ext>
                  </a:extLst>
                </a:gridCol>
                <a:gridCol w="576072">
                  <a:extLst>
                    <a:ext uri="{9D8B030D-6E8A-4147-A177-3AD203B41FA5}">
                      <a16:colId xmlns:a16="http://schemas.microsoft.com/office/drawing/2014/main" val="1875658528"/>
                    </a:ext>
                  </a:extLst>
                </a:gridCol>
                <a:gridCol w="576072">
                  <a:extLst>
                    <a:ext uri="{9D8B030D-6E8A-4147-A177-3AD203B41FA5}">
                      <a16:colId xmlns:a16="http://schemas.microsoft.com/office/drawing/2014/main" val="493813180"/>
                    </a:ext>
                  </a:extLst>
                </a:gridCol>
                <a:gridCol w="576072">
                  <a:extLst>
                    <a:ext uri="{9D8B030D-6E8A-4147-A177-3AD203B41FA5}">
                      <a16:colId xmlns:a16="http://schemas.microsoft.com/office/drawing/2014/main" val="1498317346"/>
                    </a:ext>
                  </a:extLst>
                </a:gridCol>
                <a:gridCol w="576072">
                  <a:extLst>
                    <a:ext uri="{9D8B030D-6E8A-4147-A177-3AD203B41FA5}">
                      <a16:colId xmlns:a16="http://schemas.microsoft.com/office/drawing/2014/main" val="1512572102"/>
                    </a:ext>
                  </a:extLst>
                </a:gridCol>
                <a:gridCol w="576072">
                  <a:extLst>
                    <a:ext uri="{9D8B030D-6E8A-4147-A177-3AD203B41FA5}">
                      <a16:colId xmlns:a16="http://schemas.microsoft.com/office/drawing/2014/main" val="2566598097"/>
                    </a:ext>
                  </a:extLst>
                </a:gridCol>
                <a:gridCol w="576072">
                  <a:extLst>
                    <a:ext uri="{9D8B030D-6E8A-4147-A177-3AD203B41FA5}">
                      <a16:colId xmlns:a16="http://schemas.microsoft.com/office/drawing/2014/main" val="3809661086"/>
                    </a:ext>
                  </a:extLst>
                </a:gridCol>
                <a:gridCol w="576072">
                  <a:extLst>
                    <a:ext uri="{9D8B030D-6E8A-4147-A177-3AD203B41FA5}">
                      <a16:colId xmlns:a16="http://schemas.microsoft.com/office/drawing/2014/main" val="87596719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2555949163"/>
                  </a:ext>
                </a:extLst>
              </a:tr>
              <a:tr h="370840">
                <a:tc>
                  <a:txBody>
                    <a:bodyPr/>
                    <a:lstStyle/>
                    <a:p>
                      <a:r>
                        <a:rPr lang="en-US" sz="1000"/>
                        <a:t>tmamerica</a:t>
                      </a:r>
                    </a:p>
                  </a:txBody>
                  <a:tcPr/>
                </a:tc>
                <a:tc>
                  <a:txBody>
                    <a:bodyPr/>
                    <a:lstStyle/>
                    <a:p>
                      <a:r>
                        <a:rPr lang="en-US" sz="1000"/>
                        <a:t>1425</a:t>
                      </a:r>
                    </a:p>
                  </a:txBody>
                  <a:tcPr/>
                </a:tc>
                <a:tc>
                  <a:txBody>
                    <a:bodyPr/>
                    <a:lstStyle/>
                    <a:p>
                      <a:r>
                        <a:rPr lang="en-US" sz="1000"/>
                        <a:t>14</a:t>
                      </a:r>
                    </a:p>
                  </a:txBody>
                  <a:tcPr/>
                </a:tc>
                <a:tc>
                  <a:txBody>
                    <a:bodyPr/>
                    <a:lstStyle/>
                    <a:p>
                      <a:r>
                        <a:rPr lang="en-US" sz="1000"/>
                        <a:t>8</a:t>
                      </a:r>
                    </a:p>
                  </a:txBody>
                  <a:tcPr/>
                </a:tc>
                <a:tc>
                  <a:txBody>
                    <a:bodyPr/>
                    <a:lstStyle/>
                    <a:p>
                      <a:r>
                        <a:rPr lang="en-US" sz="1000"/>
                        <a:t>6</a:t>
                      </a:r>
                    </a:p>
                  </a:txBody>
                  <a:tcPr/>
                </a:tc>
                <a:tc>
                  <a:txBody>
                    <a:bodyPr/>
                    <a:lstStyle/>
                    <a:p>
                      <a:r>
                        <a:rPr lang="en-US" sz="1000"/>
                        <a:t>0</a:t>
                      </a:r>
                    </a:p>
                  </a:txBody>
                  <a:tcPr/>
                </a:tc>
                <a:tc>
                  <a:txBody>
                    <a:bodyPr/>
                    <a:lstStyle/>
                    <a:p>
                      <a:r>
                        <a:rPr lang="en-US" sz="1000"/>
                        <a:t>0</a:t>
                      </a:r>
                    </a:p>
                  </a:txBody>
                  <a:tcPr/>
                </a:tc>
                <a:tc>
                  <a:txBody>
                    <a:bodyPr/>
                    <a:lstStyle/>
                    <a:p>
                      <a:r>
                        <a:rPr lang="en-US" sz="1000"/>
                        <a:t>14</a:t>
                      </a:r>
                    </a:p>
                  </a:txBody>
                  <a:tcPr/>
                </a:tc>
                <a:tc>
                  <a:txBody>
                    <a:bodyPr/>
                    <a:lstStyle/>
                    <a:p>
                      <a:r>
                        <a:rPr lang="en-US" sz="1000"/>
                        <a:t>72</a:t>
                      </a:r>
                    </a:p>
                  </a:txBody>
                  <a:tcPr/>
                </a:tc>
                <a:tc>
                  <a:txBody>
                    <a:bodyPr/>
                    <a:lstStyle/>
                    <a:p>
                      <a:r>
                        <a:rPr lang="en-US" sz="1000"/>
                        <a:t>0</a:t>
                      </a:r>
                    </a:p>
                  </a:txBody>
                  <a:tcPr/>
                </a:tc>
                <a:tc>
                  <a:txBody>
                    <a:bodyPr/>
                    <a:lstStyle/>
                    <a:p>
                      <a:r>
                        <a:rPr lang="en-US" sz="1000"/>
                        <a:t>0.3627 %</a:t>
                      </a:r>
                    </a:p>
                  </a:txBody>
                  <a:tcPr/>
                </a:tc>
                <a:extLst>
                  <a:ext uri="{0D108BD9-81ED-4DB2-BD59-A6C34878D82A}">
                    <a16:rowId xmlns:a16="http://schemas.microsoft.com/office/drawing/2014/main" val="1139982539"/>
                  </a:ext>
                </a:extLst>
              </a:tr>
            </a:tbl>
          </a:graphicData>
        </a:graphic>
      </p:graphicFrame>
      <p:sp>
        <p:nvSpPr>
          <p:cNvPr id="4" name="Text Placeholder 3">
            <a:extLst>
              <a:ext uri="{FF2B5EF4-FFF2-40B4-BE49-F238E27FC236}">
                <a16:creationId xmlns:a16="http://schemas.microsoft.com/office/drawing/2014/main" id="{F8C90A8A-92C3-4697-A07C-B0F74F5D98D2}"/>
              </a:ext>
            </a:extLst>
          </p:cNvPr>
          <p:cNvSpPr>
            <a:spLocks noGrp="1"/>
          </p:cNvSpPr>
          <p:nvPr>
            <p:ph type="body" sz="quarter" idx="14"/>
          </p:nvPr>
        </p:nvSpPr>
        <p:spPr/>
        <p:txBody>
          <a:bodyPr/>
          <a:lstStyle/>
          <a:p>
            <a:r>
              <a:rPr lang="en-US"/>
              <a:t>06/01/2026 - 06/30/2026</a:t>
            </a:r>
          </a:p>
        </p:txBody>
      </p:sp>
    </p:spTree>
    <p:extLst>
      <p:ext uri="{BB962C8B-B14F-4D97-AF65-F5344CB8AC3E}">
        <p14:creationId xmlns:p14="http://schemas.microsoft.com/office/powerpoint/2010/main" val="29043506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B629F-880C-431D-9BB3-D2B9D7709D7E}"/>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0B34CA7C-959B-4E0E-91D6-00BBFBB63E9F}"/>
              </a:ext>
            </a:extLst>
          </p:cNvPr>
          <p:cNvGraphicFramePr>
            <a:graphicFrameLocks noGrp="1"/>
          </p:cNvGraphicFramePr>
          <p:nvPr>
            <p:ph type="chart" sz="quarter" idx="13"/>
            <p:extLst>
              <p:ext uri="{D42A27DB-BD31-4B8C-83A1-F6EECF244321}">
                <p14:modId xmlns:p14="http://schemas.microsoft.com/office/powerpoint/2010/main" val="3935913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B52804-860A-42F3-9B62-16A244C08EE8}"/>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68ABC65F-90B6-4CDC-8700-2F90EAFDE1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092400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5AC62-2B64-4AFD-9C6B-8846CEA7721B}"/>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F28B5DDB-34B2-4A3B-A47B-8681EFAB83D7}"/>
              </a:ext>
            </a:extLst>
          </p:cNvPr>
          <p:cNvGraphicFramePr>
            <a:graphicFrameLocks noGrp="1"/>
          </p:cNvGraphicFramePr>
          <p:nvPr>
            <p:ph type="chart" sz="quarter" idx="13"/>
            <p:extLst>
              <p:ext uri="{D42A27DB-BD31-4B8C-83A1-F6EECF244321}">
                <p14:modId xmlns:p14="http://schemas.microsoft.com/office/powerpoint/2010/main" val="11746136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6CA29C-D5A4-40CE-A71B-CF4C8FBD9B89}"/>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778A4199-C381-4EA2-A89D-27C402C7FB4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713637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A58E0-CA66-4287-8085-6176FDA4B4BA}"/>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64D437BC-5B6A-4598-846B-CB039B551E9F}"/>
              </a:ext>
            </a:extLst>
          </p:cNvPr>
          <p:cNvGraphicFramePr>
            <a:graphicFrameLocks noGrp="1"/>
          </p:cNvGraphicFramePr>
          <p:nvPr>
            <p:ph type="chart" sz="quarter" idx="13"/>
            <p:extLst>
              <p:ext uri="{D42A27DB-BD31-4B8C-83A1-F6EECF244321}">
                <p14:modId xmlns:p14="http://schemas.microsoft.com/office/powerpoint/2010/main" val="40843449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36213B-209A-469C-8FB3-854AECD09F3C}"/>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00A76441-FD4E-4B45-8F59-A838E0779F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740475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386FA-FE72-4695-8ABF-A1D45D9C5779}"/>
              </a:ext>
            </a:extLst>
          </p:cNvPr>
          <p:cNvSpPr>
            <a:spLocks noGrp="1"/>
          </p:cNvSpPr>
          <p:nvPr>
            <p:ph type="title"/>
          </p:nvPr>
        </p:nvSpPr>
        <p:spPr/>
        <p:txBody>
          <a:bodyPr/>
          <a:lstStyle/>
          <a:p>
            <a:r>
              <a:rPr lang="en-US"/>
              <a:t>Instagram Instagram Content Views by Post Type | Tokio Marine America</a:t>
            </a:r>
          </a:p>
        </p:txBody>
      </p:sp>
      <p:graphicFrame>
        <p:nvGraphicFramePr>
          <p:cNvPr id="6" name="Chart Placeholder 5">
            <a:extLst>
              <a:ext uri="{FF2B5EF4-FFF2-40B4-BE49-F238E27FC236}">
                <a16:creationId xmlns:a16="http://schemas.microsoft.com/office/drawing/2014/main" id="{8E6342FB-F933-4CFD-AA54-826950D01C18}"/>
              </a:ext>
            </a:extLst>
          </p:cNvPr>
          <p:cNvGraphicFramePr>
            <a:graphicFrameLocks noGrp="1"/>
          </p:cNvGraphicFramePr>
          <p:nvPr>
            <p:ph type="chart" sz="quarter" idx="13"/>
            <p:extLst>
              <p:ext uri="{D42A27DB-BD31-4B8C-83A1-F6EECF244321}">
                <p14:modId xmlns:p14="http://schemas.microsoft.com/office/powerpoint/2010/main" val="14204241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0C8D64-8C40-41C7-9FB8-2273A9E17211}"/>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B8FC3E97-EB9D-4838-82A8-F21F8542FB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75129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4A8D1-F398-4EB3-AA20-61B7E2097F89}"/>
              </a:ext>
            </a:extLst>
          </p:cNvPr>
          <p:cNvSpPr>
            <a:spLocks noGrp="1"/>
          </p:cNvSpPr>
          <p:nvPr>
            <p:ph type="title"/>
          </p:nvPr>
        </p:nvSpPr>
        <p:spPr/>
        <p:txBody>
          <a:bodyPr/>
          <a:lstStyle/>
          <a:p>
            <a:r>
              <a:rPr lang="en-US"/>
              <a:t>Instagram Posts Table | Tokio Marine America</a:t>
            </a:r>
          </a:p>
        </p:txBody>
      </p:sp>
      <p:graphicFrame>
        <p:nvGraphicFramePr>
          <p:cNvPr id="5" name="Table Placeholder 4">
            <a:extLst>
              <a:ext uri="{FF2B5EF4-FFF2-40B4-BE49-F238E27FC236}">
                <a16:creationId xmlns:a16="http://schemas.microsoft.com/office/drawing/2014/main" id="{AE75FE54-3F8B-4ACF-B53F-7038EE53BD41}"/>
              </a:ext>
            </a:extLst>
          </p:cNvPr>
          <p:cNvGraphicFramePr>
            <a:graphicFrameLocks noGrp="1"/>
          </p:cNvGraphicFramePr>
          <p:nvPr>
            <p:ph type="tbl" sz="quarter" idx="13"/>
            <p:extLst>
              <p:ext uri="{D42A27DB-BD31-4B8C-83A1-F6EECF244321}">
                <p14:modId xmlns:p14="http://schemas.microsoft.com/office/powerpoint/2010/main" val="9850644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230317292"/>
                    </a:ext>
                  </a:extLst>
                </a:gridCol>
                <a:gridCol w="822960">
                  <a:extLst>
                    <a:ext uri="{9D8B030D-6E8A-4147-A177-3AD203B41FA5}">
                      <a16:colId xmlns:a16="http://schemas.microsoft.com/office/drawing/2014/main" val="1019203871"/>
                    </a:ext>
                  </a:extLst>
                </a:gridCol>
                <a:gridCol w="411480">
                  <a:extLst>
                    <a:ext uri="{9D8B030D-6E8A-4147-A177-3AD203B41FA5}">
                      <a16:colId xmlns:a16="http://schemas.microsoft.com/office/drawing/2014/main" val="869311653"/>
                    </a:ext>
                  </a:extLst>
                </a:gridCol>
                <a:gridCol w="411480">
                  <a:extLst>
                    <a:ext uri="{9D8B030D-6E8A-4147-A177-3AD203B41FA5}">
                      <a16:colId xmlns:a16="http://schemas.microsoft.com/office/drawing/2014/main" val="3708710689"/>
                    </a:ext>
                  </a:extLst>
                </a:gridCol>
                <a:gridCol w="411480">
                  <a:extLst>
                    <a:ext uri="{9D8B030D-6E8A-4147-A177-3AD203B41FA5}">
                      <a16:colId xmlns:a16="http://schemas.microsoft.com/office/drawing/2014/main" val="471775751"/>
                    </a:ext>
                  </a:extLst>
                </a:gridCol>
                <a:gridCol w="411480">
                  <a:extLst>
                    <a:ext uri="{9D8B030D-6E8A-4147-A177-3AD203B41FA5}">
                      <a16:colId xmlns:a16="http://schemas.microsoft.com/office/drawing/2014/main" val="2516875309"/>
                    </a:ext>
                  </a:extLst>
                </a:gridCol>
                <a:gridCol w="411480">
                  <a:extLst>
                    <a:ext uri="{9D8B030D-6E8A-4147-A177-3AD203B41FA5}">
                      <a16:colId xmlns:a16="http://schemas.microsoft.com/office/drawing/2014/main" val="1955633248"/>
                    </a:ext>
                  </a:extLst>
                </a:gridCol>
                <a:gridCol w="411480">
                  <a:extLst>
                    <a:ext uri="{9D8B030D-6E8A-4147-A177-3AD203B41FA5}">
                      <a16:colId xmlns:a16="http://schemas.microsoft.com/office/drawing/2014/main" val="3688609531"/>
                    </a:ext>
                  </a:extLst>
                </a:gridCol>
                <a:gridCol w="411480">
                  <a:extLst>
                    <a:ext uri="{9D8B030D-6E8A-4147-A177-3AD203B41FA5}">
                      <a16:colId xmlns:a16="http://schemas.microsoft.com/office/drawing/2014/main" val="1784957124"/>
                    </a:ext>
                  </a:extLst>
                </a:gridCol>
                <a:gridCol w="411480">
                  <a:extLst>
                    <a:ext uri="{9D8B030D-6E8A-4147-A177-3AD203B41FA5}">
                      <a16:colId xmlns:a16="http://schemas.microsoft.com/office/drawing/2014/main" val="2943283884"/>
                    </a:ext>
                  </a:extLst>
                </a:gridCol>
                <a:gridCol w="411480">
                  <a:extLst>
                    <a:ext uri="{9D8B030D-6E8A-4147-A177-3AD203B41FA5}">
                      <a16:colId xmlns:a16="http://schemas.microsoft.com/office/drawing/2014/main" val="4217160004"/>
                    </a:ext>
                  </a:extLst>
                </a:gridCol>
                <a:gridCol w="411480">
                  <a:extLst>
                    <a:ext uri="{9D8B030D-6E8A-4147-A177-3AD203B41FA5}">
                      <a16:colId xmlns:a16="http://schemas.microsoft.com/office/drawing/2014/main" val="1424136049"/>
                    </a:ext>
                  </a:extLst>
                </a:gridCol>
                <a:gridCol w="411480">
                  <a:extLst>
                    <a:ext uri="{9D8B030D-6E8A-4147-A177-3AD203B41FA5}">
                      <a16:colId xmlns:a16="http://schemas.microsoft.com/office/drawing/2014/main" val="1614288744"/>
                    </a:ext>
                  </a:extLst>
                </a:gridCol>
                <a:gridCol w="411480">
                  <a:extLst>
                    <a:ext uri="{9D8B030D-6E8A-4147-A177-3AD203B41FA5}">
                      <a16:colId xmlns:a16="http://schemas.microsoft.com/office/drawing/2014/main" val="3935638911"/>
                    </a:ext>
                  </a:extLst>
                </a:gridCol>
                <a:gridCol w="411480">
                  <a:extLst>
                    <a:ext uri="{9D8B030D-6E8A-4147-A177-3AD203B41FA5}">
                      <a16:colId xmlns:a16="http://schemas.microsoft.com/office/drawing/2014/main" val="3566516032"/>
                    </a:ext>
                  </a:extLst>
                </a:gridCol>
                <a:gridCol w="411480">
                  <a:extLst>
                    <a:ext uri="{9D8B030D-6E8A-4147-A177-3AD203B41FA5}">
                      <a16:colId xmlns:a16="http://schemas.microsoft.com/office/drawing/2014/main" val="3478771785"/>
                    </a:ext>
                  </a:extLst>
                </a:gridCol>
              </a:tblGrid>
              <a:tr h="370840">
                <a:tc>
                  <a:txBody>
                    <a:bodyPr/>
                    <a:lstStyle/>
                    <a:p>
                      <a:r>
                        <a:rPr lang="en-US" sz="1000"/>
                        <a:t>Post</a:t>
                      </a:r>
                    </a:p>
                  </a:txBody>
                  <a:tcPr/>
                </a:tc>
                <a:tc>
                  <a:txBody>
                    <a:bodyPr/>
                    <a:lstStyle/>
                    <a:p>
                      <a:r>
                        <a:rPr lang="en-US" sz="1000"/>
                        <a:t>Published Time</a:t>
                      </a:r>
                    </a:p>
                  </a:txBody>
                  <a:tcPr/>
                </a:tc>
                <a:tc>
                  <a:txBody>
                    <a:bodyPr/>
                    <a:lstStyle/>
                    <a:p>
                      <a:r>
                        <a:rPr lang="en-US" sz="1000"/>
                        <a:t>Type</a:t>
                      </a:r>
                    </a:p>
                  </a:txBody>
                  <a:tcPr/>
                </a:tc>
                <a:tc>
                  <a:txBody>
                    <a:bodyPr/>
                    <a:lstStyle/>
                    <a:p>
                      <a:r>
                        <a:rPr lang="en-US" sz="1000"/>
                        <a:t>Views</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Shares (Organic)</a:t>
                      </a:r>
                    </a:p>
                  </a:txBody>
                  <a:tcPr/>
                </a:tc>
                <a:tc>
                  <a:txBody>
                    <a:bodyPr/>
                    <a:lstStyle/>
                    <a:p>
                      <a:r>
                        <a:rPr lang="en-US" sz="1000"/>
                        <a:t>Engagements (Organic)</a:t>
                      </a:r>
                    </a:p>
                  </a:txBody>
                  <a:tcPr/>
                </a:tc>
                <a:tc>
                  <a:txBody>
                    <a:bodyPr/>
                    <a:lstStyle/>
                    <a:p>
                      <a:r>
                        <a:rPr lang="en-US" sz="1000"/>
                        <a:t>Engagement Rate (Organic)</a:t>
                      </a:r>
                    </a:p>
                  </a:txBody>
                  <a:tcPr/>
                </a:tc>
                <a:tc>
                  <a:txBody>
                    <a:bodyPr/>
                    <a:lstStyle/>
                    <a:p>
                      <a:r>
                        <a:rPr lang="en-US" sz="1000"/>
                        <a:t>Reach (Organic)</a:t>
                      </a:r>
                    </a:p>
                  </a:txBody>
                  <a:tcPr/>
                </a:tc>
                <a:tc>
                  <a:txBody>
                    <a:bodyPr/>
                    <a:lstStyle/>
                    <a:p>
                      <a:r>
                        <a:rPr lang="en-US" sz="1000"/>
                        <a:t>Video Views (Organic)</a:t>
                      </a:r>
                    </a:p>
                  </a:txBody>
                  <a:tcPr/>
                </a:tc>
                <a:tc>
                  <a:txBody>
                    <a:bodyPr/>
                    <a:lstStyle/>
                    <a:p>
                      <a:r>
                        <a:rPr lang="en-US" sz="1000"/>
                        <a:t>Profile activity</a:t>
                      </a:r>
                    </a:p>
                  </a:txBody>
                  <a:tcPr/>
                </a:tc>
                <a:tc>
                  <a:txBody>
                    <a:bodyPr/>
                    <a:lstStyle/>
                    <a:p>
                      <a:r>
                        <a:rPr lang="en-US" sz="1000"/>
                        <a:t>Follows</a:t>
                      </a:r>
                    </a:p>
                  </a:txBody>
                  <a:tcPr/>
                </a:tc>
                <a:tc>
                  <a:txBody>
                    <a:bodyPr/>
                    <a:lstStyle/>
                    <a:p>
                      <a:r>
                        <a:rPr lang="en-US" sz="1000"/>
                        <a:t>Profile Visits</a:t>
                      </a:r>
                    </a:p>
                  </a:txBody>
                  <a:tcPr/>
                </a:tc>
                <a:tc>
                  <a:txBody>
                    <a:bodyPr/>
                    <a:lstStyle/>
                    <a:p>
                      <a:r>
                        <a:rPr lang="en-US" sz="1000"/>
                        <a:t>Website taps</a:t>
                      </a:r>
                    </a:p>
                  </a:txBody>
                  <a:tcPr/>
                </a:tc>
                <a:extLst>
                  <a:ext uri="{0D108BD9-81ED-4DB2-BD59-A6C34878D82A}">
                    <a16:rowId xmlns:a16="http://schemas.microsoft.com/office/drawing/2014/main" val="1710431897"/>
                  </a:ext>
                </a:extLst>
              </a:tr>
              <a:tr h="370840">
                <a:tc>
                  <a:txBody>
                    <a:bodyPr/>
                    <a:lstStyle/>
                    <a:p>
                      <a:r>
                        <a:rPr lang="en-US" sz="1000"/>
                        <a:t>06/26/2026 15:24:12</a:t>
                      </a:r>
                    </a:p>
                  </a:txBody>
                  <a:tcPr/>
                </a:tc>
                <a:tc>
                  <a:txBody>
                    <a:bodyPr/>
                    <a:lstStyle/>
                    <a:p>
                      <a:r>
                        <a:rPr lang="en-US" sz="1000"/>
                        <a:t>06/26/2026 15:24:12</a:t>
                      </a:r>
                    </a:p>
                  </a:txBody>
                  <a:tcPr/>
                </a:tc>
                <a:tc>
                  <a:txBody>
                    <a:bodyPr/>
                    <a:lstStyle/>
                    <a:p>
                      <a:r>
                        <a:rPr lang="en-US" sz="1000"/>
                        <a:t>Image</a:t>
                      </a:r>
                    </a:p>
                  </a:txBody>
                  <a:tcPr/>
                </a:tc>
                <a:tc>
                  <a:txBody>
                    <a:bodyPr/>
                    <a:lstStyle/>
                    <a:p>
                      <a:r>
                        <a:rPr lang="en-US" sz="1000"/>
                        <a:t>1200</a:t>
                      </a:r>
                    </a:p>
                  </a:txBody>
                  <a:tcPr/>
                </a:tc>
                <a:tc>
                  <a:txBody>
                    <a:bodyPr/>
                    <a:lstStyle/>
                    <a:p>
                      <a:r>
                        <a:rPr lang="en-US" sz="1000"/>
                        <a:t>9</a:t>
                      </a:r>
                    </a:p>
                  </a:txBody>
                  <a:tcPr/>
                </a:tc>
                <a:tc>
                  <a:txBody>
                    <a:bodyPr/>
                    <a:lstStyle/>
                    <a:p>
                      <a:r>
                        <a:rPr lang="en-US" sz="1000"/>
                        <a:t>0</a:t>
                      </a:r>
                    </a:p>
                  </a:txBody>
                  <a:tcPr/>
                </a:tc>
                <a:tc>
                  <a:txBody>
                    <a:bodyPr/>
                    <a:lstStyle/>
                    <a:p>
                      <a:r>
                        <a:rPr lang="en-US" sz="1000"/>
                        <a:t>0</a:t>
                      </a:r>
                    </a:p>
                  </a:txBody>
                  <a:tcPr/>
                </a:tc>
                <a:tc>
                  <a:txBody>
                    <a:bodyPr/>
                    <a:lstStyle/>
                    <a:p>
                      <a:r>
                        <a:rPr lang="en-US" sz="1000"/>
                        <a:t>2</a:t>
                      </a:r>
                    </a:p>
                  </a:txBody>
                  <a:tcPr/>
                </a:tc>
                <a:tc>
                  <a:txBody>
                    <a:bodyPr/>
                    <a:lstStyle/>
                    <a:p>
                      <a:r>
                        <a:rPr lang="en-US" sz="1000"/>
                        <a:t>11</a:t>
                      </a:r>
                    </a:p>
                  </a:txBody>
                  <a:tcPr/>
                </a:tc>
                <a:tc>
                  <a:txBody>
                    <a:bodyPr/>
                    <a:lstStyle/>
                    <a:p>
                      <a:r>
                        <a:rPr lang="en-US" sz="1000"/>
                        <a:t>0.92 %</a:t>
                      </a:r>
                    </a:p>
                  </a:txBody>
                  <a:tcPr/>
                </a:tc>
                <a:tc>
                  <a:txBody>
                    <a:bodyPr/>
                    <a:lstStyle/>
                    <a:p>
                      <a:r>
                        <a:rPr lang="en-US" sz="1000"/>
                        <a:t>743</a:t>
                      </a:r>
                    </a:p>
                  </a:txBody>
                  <a:tcPr/>
                </a:tc>
                <a:tc>
                  <a:txBody>
                    <a:bodyPr/>
                    <a:lstStyle/>
                    <a:p>
                      <a:r>
                        <a:rPr lang="en-US" sz="1000"/>
                        <a:t>n/a</a:t>
                      </a:r>
                    </a:p>
                  </a:txBody>
                  <a:tcPr/>
                </a:tc>
                <a:tc>
                  <a:txBody>
                    <a:bodyPr/>
                    <a:lstStyle/>
                    <a:p>
                      <a:r>
                        <a:rPr lang="en-US" sz="1000"/>
                        <a:t>3</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extLst>
                  <a:ext uri="{0D108BD9-81ED-4DB2-BD59-A6C34878D82A}">
                    <a16:rowId xmlns:a16="http://schemas.microsoft.com/office/drawing/2014/main" val="2248937174"/>
                  </a:ext>
                </a:extLst>
              </a:tr>
              <a:tr h="370840">
                <a:tc>
                  <a:txBody>
                    <a:bodyPr/>
                    <a:lstStyle/>
                    <a:p>
                      <a:r>
                        <a:rPr lang="en-US" sz="1000"/>
                        <a:t>06/01/2026 14:51:16</a:t>
                      </a:r>
                    </a:p>
                  </a:txBody>
                  <a:tcPr/>
                </a:tc>
                <a:tc>
                  <a:txBody>
                    <a:bodyPr/>
                    <a:lstStyle/>
                    <a:p>
                      <a:r>
                        <a:rPr lang="en-US" sz="1000"/>
                        <a:t>06/01/2026 14:51:16</a:t>
                      </a:r>
                    </a:p>
                  </a:txBody>
                  <a:tcPr/>
                </a:tc>
                <a:tc>
                  <a:txBody>
                    <a:bodyPr/>
                    <a:lstStyle/>
                    <a:p>
                      <a:r>
                        <a:rPr lang="en-US" sz="1000"/>
                        <a:t>Carousel</a:t>
                      </a:r>
                    </a:p>
                  </a:txBody>
                  <a:tcPr/>
                </a:tc>
                <a:tc>
                  <a:txBody>
                    <a:bodyPr/>
                    <a:lstStyle/>
                    <a:p>
                      <a:r>
                        <a:rPr lang="en-US" sz="1000"/>
                        <a:t>347</a:t>
                      </a:r>
                    </a:p>
                  </a:txBody>
                  <a:tcPr/>
                </a:tc>
                <a:tc>
                  <a:txBody>
                    <a:bodyPr/>
                    <a:lstStyle/>
                    <a:p>
                      <a:r>
                        <a:rPr lang="en-US" sz="1000"/>
                        <a:t>10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10</a:t>
                      </a:r>
                    </a:p>
                  </a:txBody>
                  <a:tcPr/>
                </a:tc>
                <a:tc>
                  <a:txBody>
                    <a:bodyPr/>
                    <a:lstStyle/>
                    <a:p>
                      <a:r>
                        <a:rPr lang="en-US" sz="1000"/>
                        <a:t>2.88 %</a:t>
                      </a:r>
                    </a:p>
                  </a:txBody>
                  <a:tcPr/>
                </a:tc>
                <a:tc>
                  <a:txBody>
                    <a:bodyPr/>
                    <a:lstStyle/>
                    <a:p>
                      <a:r>
                        <a:rPr lang="en-US" sz="1000"/>
                        <a:t>155</a:t>
                      </a:r>
                    </a:p>
                  </a:txBody>
                  <a:tcPr/>
                </a:tc>
                <a:tc>
                  <a:txBody>
                    <a:bodyPr/>
                    <a:lstStyle/>
                    <a:p>
                      <a:r>
                        <a:rPr lang="en-US" sz="1000"/>
                        <a:t>n/a</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extLst>
                  <a:ext uri="{0D108BD9-81ED-4DB2-BD59-A6C34878D82A}">
                    <a16:rowId xmlns:a16="http://schemas.microsoft.com/office/drawing/2014/main" val="780395980"/>
                  </a:ext>
                </a:extLst>
              </a:tr>
              <a:tr h="370840">
                <a:tc>
                  <a:txBody>
                    <a:bodyPr/>
                    <a:lstStyle/>
                    <a:p>
                      <a:r>
                        <a:rPr lang="en-US" sz="1000"/>
                        <a:t>06/29/2026 15:25:08</a:t>
                      </a:r>
                    </a:p>
                  </a:txBody>
                  <a:tcPr/>
                </a:tc>
                <a:tc>
                  <a:txBody>
                    <a:bodyPr/>
                    <a:lstStyle/>
                    <a:p>
                      <a:r>
                        <a:rPr lang="en-US" sz="1000"/>
                        <a:t>06/29/2026 15:25:08</a:t>
                      </a:r>
                    </a:p>
                  </a:txBody>
                  <a:tcPr/>
                </a:tc>
                <a:tc>
                  <a:txBody>
                    <a:bodyPr/>
                    <a:lstStyle/>
                    <a:p>
                      <a:r>
                        <a:rPr lang="en-US" sz="1000"/>
                        <a:t>Carousel</a:t>
                      </a:r>
                    </a:p>
                  </a:txBody>
                  <a:tcPr/>
                </a:tc>
                <a:tc>
                  <a:txBody>
                    <a:bodyPr/>
                    <a:lstStyle/>
                    <a:p>
                      <a:r>
                        <a:rPr lang="en-US" sz="1000"/>
                        <a:t>302</a:t>
                      </a:r>
                    </a:p>
                  </a:txBody>
                  <a:tcPr/>
                </a:tc>
                <a:tc>
                  <a:txBody>
                    <a:bodyPr/>
                    <a:lstStyle/>
                    <a:p>
                      <a:r>
                        <a:rPr lang="en-US" sz="1000"/>
                        <a:t>10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10</a:t>
                      </a:r>
                    </a:p>
                  </a:txBody>
                  <a:tcPr/>
                </a:tc>
                <a:tc>
                  <a:txBody>
                    <a:bodyPr/>
                    <a:lstStyle/>
                    <a:p>
                      <a:r>
                        <a:rPr lang="en-US" sz="1000"/>
                        <a:t>3.31 %</a:t>
                      </a:r>
                    </a:p>
                  </a:txBody>
                  <a:tcPr/>
                </a:tc>
                <a:tc>
                  <a:txBody>
                    <a:bodyPr/>
                    <a:lstStyle/>
                    <a:p>
                      <a:r>
                        <a:rPr lang="en-US" sz="1000"/>
                        <a:t>121</a:t>
                      </a:r>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1622046725"/>
                  </a:ext>
                </a:extLst>
              </a:tr>
            </a:tbl>
          </a:graphicData>
        </a:graphic>
      </p:graphicFrame>
      <p:sp>
        <p:nvSpPr>
          <p:cNvPr id="4" name="Text Placeholder 3">
            <a:extLst>
              <a:ext uri="{FF2B5EF4-FFF2-40B4-BE49-F238E27FC236}">
                <a16:creationId xmlns:a16="http://schemas.microsoft.com/office/drawing/2014/main" id="{5BE0289B-6564-4145-A409-84F2303D9038}"/>
              </a:ext>
            </a:extLst>
          </p:cNvPr>
          <p:cNvSpPr>
            <a:spLocks noGrp="1"/>
          </p:cNvSpPr>
          <p:nvPr>
            <p:ph type="body" sz="quarter" idx="14"/>
          </p:nvPr>
        </p:nvSpPr>
        <p:spPr/>
        <p:txBody>
          <a:bodyPr/>
          <a:lstStyle/>
          <a:p>
            <a:r>
              <a:rPr lang="en-US"/>
              <a:t>06/01/2026 - 06/30/2026</a:t>
            </a:r>
          </a:p>
        </p:txBody>
      </p:sp>
    </p:spTree>
    <p:extLst>
      <p:ext uri="{BB962C8B-B14F-4D97-AF65-F5344CB8AC3E}">
        <p14:creationId xmlns:p14="http://schemas.microsoft.com/office/powerpoint/2010/main" val="169468673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1161</Words>
  <Application>Microsoft Office PowerPoint</Application>
  <PresentationFormat>On-screen Show (4:3)</PresentationFormat>
  <Paragraphs>354</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Calibri</vt:lpstr>
      <vt:lpstr>Arial</vt:lpstr>
      <vt:lpstr>quintly_template</vt:lpstr>
      <vt:lpstr>TMA Social Media</vt:lpstr>
      <vt:lpstr>Overall Overall Audience | Tokio Marine America</vt:lpstr>
      <vt:lpstr>Facebook Key Metrics Table | Tokio Marine America</vt:lpstr>
      <vt:lpstr>Facebook Followers Change | Tokio Marine America</vt:lpstr>
      <vt:lpstr>Facebook Average Interactions Per Facebook Post | Tokio Marine America</vt:lpstr>
      <vt:lpstr>Facebook Total Interactions Per Month | Tokio Marine America</vt:lpstr>
      <vt:lpstr>Facebook Impressions or Page Media View Bar Chart | Tokio Marine America</vt:lpstr>
      <vt:lpstr>Facebook Original Own Posts Table | Tokio Marine America - 1 of 4</vt:lpstr>
      <vt:lpstr>Facebook Original Own Posts Table | Tokio Marine America - 2 of 4</vt:lpstr>
      <vt:lpstr>Facebook Original Own Posts Table | Tokio Marine America - 3 of 4</vt:lpstr>
      <vt:lpstr>Facebook Original Own Posts Table | Tokio Marine America - 4 of 4</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 Impressions | Tokio Marine America</vt:lpstr>
      <vt:lpstr>LinkedIn Posts Table | Tokio Marine America</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Instagram Content Views by Post Type | Tokio Marine America</vt:lpstr>
      <vt:lpstr>Instagram Posts Table | Tokio Marine America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Frederik Born</dc:creator>
  <cp:lastModifiedBy>Frederik Born</cp:lastModifiedBy>
  <cp:revision>1</cp:revision>
  <dcterms:created xsi:type="dcterms:W3CDTF">2026-07-07T13:54:55Z</dcterms:created>
  <dcterms:modified xsi:type="dcterms:W3CDTF">2026-07-07T13:55:24Z</dcterms:modified>
</cp:coreProperties>
</file>