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Sheet1!$A$2:$A$19</c:f>
              <c:numCache>
                <c:formatCode>m/d/yyyy</c:formatCode>
                <c:ptCount val="18"/>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numCache>
            </c:numRef>
          </c:cat>
          <c:val>
            <c:numRef>
              <c:f>Sheet1!$B$2:$B$19</c:f>
              <c:numCache>
                <c:formatCode>General</c:formatCode>
                <c:ptCount val="18"/>
                <c:pt idx="0">
                  <c:v>7563</c:v>
                </c:pt>
                <c:pt idx="1">
                  <c:v>7559</c:v>
                </c:pt>
                <c:pt idx="2">
                  <c:v>7549</c:v>
                </c:pt>
                <c:pt idx="3">
                  <c:v>7512</c:v>
                </c:pt>
                <c:pt idx="4">
                  <c:v>7518</c:v>
                </c:pt>
                <c:pt idx="5">
                  <c:v>7534</c:v>
                </c:pt>
                <c:pt idx="6">
                  <c:v>7526</c:v>
                </c:pt>
                <c:pt idx="7">
                  <c:v>7534</c:v>
                </c:pt>
                <c:pt idx="8">
                  <c:v>7530</c:v>
                </c:pt>
                <c:pt idx="9">
                  <c:v>7536</c:v>
                </c:pt>
                <c:pt idx="10">
                  <c:v>7538</c:v>
                </c:pt>
                <c:pt idx="11">
                  <c:v>7531</c:v>
                </c:pt>
                <c:pt idx="12">
                  <c:v>7545</c:v>
                </c:pt>
                <c:pt idx="13">
                  <c:v>7547</c:v>
                </c:pt>
                <c:pt idx="14">
                  <c:v>7585</c:v>
                </c:pt>
                <c:pt idx="15">
                  <c:v>7608</c:v>
                </c:pt>
                <c:pt idx="16">
                  <c:v>7614</c:v>
                </c:pt>
                <c:pt idx="17">
                  <c:v>7618</c:v>
                </c:pt>
              </c:numCache>
            </c:numRef>
          </c:val>
          <c:smooth val="0"/>
          <c:extLst>
            <c:ext xmlns:c16="http://schemas.microsoft.com/office/drawing/2014/chart" uri="{C3380CC4-5D6E-409C-BE32-E72D297353CC}">
              <c16:uniqueId val="{00000000-397D-48DD-ABD9-F6F75C85185D}"/>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Sheet1!$A$2:$A$19</c:f>
              <c:numCache>
                <c:formatCode>m/d/yyyy</c:formatCode>
                <c:ptCount val="18"/>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numCache>
            </c:numRef>
          </c:cat>
          <c:val>
            <c:numRef>
              <c:f>Sheet1!$C$2:$C$19</c:f>
              <c:numCache>
                <c:formatCode>General</c:formatCode>
                <c:ptCount val="18"/>
                <c:pt idx="0">
                  <c:v>3942</c:v>
                </c:pt>
                <c:pt idx="1">
                  <c:v>3939</c:v>
                </c:pt>
                <c:pt idx="2">
                  <c:v>3951</c:v>
                </c:pt>
                <c:pt idx="3">
                  <c:v>3947</c:v>
                </c:pt>
                <c:pt idx="4">
                  <c:v>3936</c:v>
                </c:pt>
                <c:pt idx="5">
                  <c:v>3955</c:v>
                </c:pt>
                <c:pt idx="6">
                  <c:v>3948</c:v>
                </c:pt>
                <c:pt idx="7">
                  <c:v>3951</c:v>
                </c:pt>
                <c:pt idx="8">
                  <c:v>3957</c:v>
                </c:pt>
                <c:pt idx="9">
                  <c:v>3956</c:v>
                </c:pt>
                <c:pt idx="10">
                  <c:v>3947</c:v>
                </c:pt>
                <c:pt idx="11">
                  <c:v>3936</c:v>
                </c:pt>
                <c:pt idx="12">
                  <c:v>3928</c:v>
                </c:pt>
                <c:pt idx="13">
                  <c:v>3923</c:v>
                </c:pt>
                <c:pt idx="14">
                  <c:v>3910</c:v>
                </c:pt>
                <c:pt idx="15">
                  <c:v>3913</c:v>
                </c:pt>
                <c:pt idx="16">
                  <c:v>3912</c:v>
                </c:pt>
                <c:pt idx="17">
                  <c:v>3903</c:v>
                </c:pt>
              </c:numCache>
            </c:numRef>
          </c:val>
          <c:smooth val="0"/>
          <c:extLst>
            <c:ext xmlns:c16="http://schemas.microsoft.com/office/drawing/2014/chart" uri="{C3380CC4-5D6E-409C-BE32-E72D297353CC}">
              <c16:uniqueId val="{00000001-397D-48DD-ABD9-F6F75C85185D}"/>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Sheet1!$A$2:$A$19</c:f>
              <c:numCache>
                <c:formatCode>m/d/yyyy</c:formatCode>
                <c:ptCount val="18"/>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numCache>
            </c:numRef>
          </c:cat>
          <c:val>
            <c:numRef>
              <c:f>Sheet1!$D$2:$D$19</c:f>
              <c:numCache>
                <c:formatCode>General</c:formatCode>
                <c:ptCount val="1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numCache>
            </c:numRef>
          </c:val>
          <c:smooth val="0"/>
          <c:extLst>
            <c:ext xmlns:c16="http://schemas.microsoft.com/office/drawing/2014/chart" uri="{C3380CC4-5D6E-409C-BE32-E72D297353CC}">
              <c16:uniqueId val="{00000002-397D-48DD-ABD9-F6F75C85185D}"/>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Sheet1!$A$2:$A$19</c:f>
              <c:numCache>
                <c:formatCode>m/d/yyyy</c:formatCode>
                <c:ptCount val="18"/>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numCache>
            </c:numRef>
          </c:cat>
          <c:val>
            <c:numRef>
              <c:f>Sheet1!$E$2:$E$19</c:f>
              <c:numCache>
                <c:formatCode>General</c:formatCode>
                <c:ptCount val="18"/>
                <c:pt idx="0">
                  <c:v>46705</c:v>
                </c:pt>
                <c:pt idx="1">
                  <c:v>47141</c:v>
                </c:pt>
                <c:pt idx="2">
                  <c:v>47705</c:v>
                </c:pt>
                <c:pt idx="3">
                  <c:v>48477</c:v>
                </c:pt>
                <c:pt idx="4">
                  <c:v>49043</c:v>
                </c:pt>
                <c:pt idx="5">
                  <c:v>49694</c:v>
                </c:pt>
                <c:pt idx="6">
                  <c:v>50405</c:v>
                </c:pt>
                <c:pt idx="7">
                  <c:v>51164</c:v>
                </c:pt>
                <c:pt idx="8">
                  <c:v>51874</c:v>
                </c:pt>
                <c:pt idx="9">
                  <c:v>52700</c:v>
                </c:pt>
                <c:pt idx="10">
                  <c:v>53418</c:v>
                </c:pt>
                <c:pt idx="11">
                  <c:v>53923</c:v>
                </c:pt>
                <c:pt idx="12">
                  <c:v>54548</c:v>
                </c:pt>
                <c:pt idx="13">
                  <c:v>55204</c:v>
                </c:pt>
                <c:pt idx="14">
                  <c:v>55941</c:v>
                </c:pt>
                <c:pt idx="15">
                  <c:v>56617</c:v>
                </c:pt>
                <c:pt idx="16">
                  <c:v>57122</c:v>
                </c:pt>
                <c:pt idx="17">
                  <c:v>57549</c:v>
                </c:pt>
              </c:numCache>
            </c:numRef>
          </c:val>
          <c:smooth val="0"/>
          <c:extLst>
            <c:ext xmlns:c16="http://schemas.microsoft.com/office/drawing/2014/chart" uri="{C3380CC4-5D6E-409C-BE32-E72D297353CC}">
              <c16:uniqueId val="{00000003-397D-48DD-ABD9-F6F75C85185D}"/>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Sheet1!$A$2:$A$19</c:f>
              <c:numCache>
                <c:formatCode>m/d/yyyy</c:formatCode>
                <c:ptCount val="18"/>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numCache>
            </c:numRef>
          </c:cat>
          <c:val>
            <c:numRef>
              <c:f>Sheet1!$F$2:$F$19</c:f>
              <c:numCache>
                <c:formatCode>General</c:formatCode>
                <c:ptCount val="18"/>
                <c:pt idx="0">
                  <c:v>3866</c:v>
                </c:pt>
                <c:pt idx="1">
                  <c:v>3883</c:v>
                </c:pt>
                <c:pt idx="2">
                  <c:v>3904</c:v>
                </c:pt>
                <c:pt idx="3">
                  <c:v>4037</c:v>
                </c:pt>
                <c:pt idx="4">
                  <c:v>4076</c:v>
                </c:pt>
                <c:pt idx="5">
                  <c:v>4114</c:v>
                </c:pt>
                <c:pt idx="6">
                  <c:v>4135</c:v>
                </c:pt>
                <c:pt idx="7">
                  <c:v>4190</c:v>
                </c:pt>
                <c:pt idx="8">
                  <c:v>4287</c:v>
                </c:pt>
                <c:pt idx="9">
                  <c:v>4310</c:v>
                </c:pt>
                <c:pt idx="10">
                  <c:v>4447</c:v>
                </c:pt>
                <c:pt idx="11">
                  <c:v>4685</c:v>
                </c:pt>
                <c:pt idx="12">
                  <c:v>4684</c:v>
                </c:pt>
                <c:pt idx="13">
                  <c:v>4694</c:v>
                </c:pt>
                <c:pt idx="14">
                  <c:v>4882</c:v>
                </c:pt>
                <c:pt idx="15">
                  <c:v>4909</c:v>
                </c:pt>
                <c:pt idx="16">
                  <c:v>4887</c:v>
                </c:pt>
                <c:pt idx="17">
                  <c:v>4964</c:v>
                </c:pt>
              </c:numCache>
            </c:numRef>
          </c:val>
          <c:smooth val="0"/>
          <c:extLst>
            <c:ext xmlns:c16="http://schemas.microsoft.com/office/drawing/2014/chart" uri="{C3380CC4-5D6E-409C-BE32-E72D297353CC}">
              <c16:uniqueId val="{00000004-397D-48DD-ABD9-F6F75C85185D}"/>
            </c:ext>
          </c:extLst>
        </c:ser>
        <c:dLbls>
          <c:showLegendKey val="0"/>
          <c:showVal val="0"/>
          <c:showCatName val="0"/>
          <c:showSerName val="0"/>
          <c:showPercent val="0"/>
          <c:showBubbleSize val="0"/>
        </c:dLbls>
        <c:smooth val="0"/>
        <c:axId val="395169520"/>
        <c:axId val="395169848"/>
      </c:lineChart>
      <c:dateAx>
        <c:axId val="39516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69848"/>
        <c:crosses val="autoZero"/>
        <c:auto val="1"/>
        <c:lblOffset val="100"/>
        <c:baseTimeUnit val="months"/>
      </c:dateAx>
      <c:valAx>
        <c:axId val="39516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6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c:v>
                </c:pt>
                <c:pt idx="1">
                  <c:v>2</c:v>
                </c:pt>
                <c:pt idx="2">
                  <c:v>38</c:v>
                </c:pt>
                <c:pt idx="3">
                  <c:v>23</c:v>
                </c:pt>
                <c:pt idx="4">
                  <c:v>6</c:v>
                </c:pt>
                <c:pt idx="5">
                  <c:v>4</c:v>
                </c:pt>
                <c:pt idx="6">
                  <c:v>-6</c:v>
                </c:pt>
              </c:numCache>
            </c:numRef>
          </c:val>
          <c:extLst>
            <c:ext xmlns:c16="http://schemas.microsoft.com/office/drawing/2014/chart" uri="{C3380CC4-5D6E-409C-BE32-E72D297353CC}">
              <c16:uniqueId val="{00000000-AD9E-4731-BAD2-33BA565C5CE4}"/>
            </c:ext>
          </c:extLst>
        </c:ser>
        <c:dLbls>
          <c:showLegendKey val="0"/>
          <c:showVal val="0"/>
          <c:showCatName val="0"/>
          <c:showSerName val="0"/>
          <c:showPercent val="0"/>
          <c:showBubbleSize val="0"/>
        </c:dLbls>
        <c:gapWidth val="219"/>
        <c:overlap val="-27"/>
        <c:axId val="259536608"/>
        <c:axId val="259534312"/>
      </c:barChart>
      <c:dateAx>
        <c:axId val="25953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34312"/>
        <c:crosses val="autoZero"/>
        <c:auto val="1"/>
        <c:lblOffset val="100"/>
        <c:baseTimeUnit val="months"/>
      </c:dateAx>
      <c:valAx>
        <c:axId val="25953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3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25</c:v>
                </c:pt>
                <c:pt idx="1">
                  <c:v>24</c:v>
                </c:pt>
                <c:pt idx="2">
                  <c:v>28</c:v>
                </c:pt>
                <c:pt idx="3">
                  <c:v>27</c:v>
                </c:pt>
                <c:pt idx="4">
                  <c:v>21</c:v>
                </c:pt>
                <c:pt idx="5">
                  <c:v>44</c:v>
                </c:pt>
                <c:pt idx="6">
                  <c:v>13</c:v>
                </c:pt>
                <c:pt idx="7">
                  <c:v>0</c:v>
                </c:pt>
                <c:pt idx="8">
                  <c:v>0</c:v>
                </c:pt>
                <c:pt idx="9">
                  <c:v>0</c:v>
                </c:pt>
                <c:pt idx="10">
                  <c:v>0</c:v>
                </c:pt>
                <c:pt idx="11">
                  <c:v>0</c:v>
                </c:pt>
              </c:numCache>
            </c:numRef>
          </c:val>
          <c:extLst>
            <c:ext xmlns:c16="http://schemas.microsoft.com/office/drawing/2014/chart" uri="{C3380CC4-5D6E-409C-BE32-E72D297353CC}">
              <c16:uniqueId val="{00000000-DD91-4B48-8418-B58DC0EF868B}"/>
            </c:ext>
          </c:extLst>
        </c:ser>
        <c:dLbls>
          <c:showLegendKey val="0"/>
          <c:showVal val="0"/>
          <c:showCatName val="0"/>
          <c:showSerName val="0"/>
          <c:showPercent val="0"/>
          <c:showBubbleSize val="0"/>
        </c:dLbls>
        <c:gapWidth val="219"/>
        <c:overlap val="-27"/>
        <c:axId val="258106872"/>
        <c:axId val="398751952"/>
      </c:barChart>
      <c:dateAx>
        <c:axId val="25810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51952"/>
        <c:crosses val="autoZero"/>
        <c:auto val="1"/>
        <c:lblOffset val="100"/>
        <c:baseTimeUnit val="months"/>
      </c:dateAx>
      <c:valAx>
        <c:axId val="39875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0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518</c:v>
                </c:pt>
                <c:pt idx="1">
                  <c:v>551</c:v>
                </c:pt>
                <c:pt idx="2">
                  <c:v>657</c:v>
                </c:pt>
                <c:pt idx="3">
                  <c:v>735</c:v>
                </c:pt>
                <c:pt idx="4">
                  <c:v>559</c:v>
                </c:pt>
                <c:pt idx="5">
                  <c:v>1080</c:v>
                </c:pt>
                <c:pt idx="6">
                  <c:v>47</c:v>
                </c:pt>
                <c:pt idx="7">
                  <c:v>0</c:v>
                </c:pt>
                <c:pt idx="8">
                  <c:v>0</c:v>
                </c:pt>
                <c:pt idx="9">
                  <c:v>0</c:v>
                </c:pt>
                <c:pt idx="10">
                  <c:v>0</c:v>
                </c:pt>
                <c:pt idx="11">
                  <c:v>0</c:v>
                </c:pt>
              </c:numCache>
            </c:numRef>
          </c:val>
          <c:extLst>
            <c:ext xmlns:c16="http://schemas.microsoft.com/office/drawing/2014/chart" uri="{C3380CC4-5D6E-409C-BE32-E72D297353CC}">
              <c16:uniqueId val="{00000000-7E18-4C47-B8C6-3B5C25EEEBB0}"/>
            </c:ext>
          </c:extLst>
        </c:ser>
        <c:dLbls>
          <c:showLegendKey val="0"/>
          <c:showVal val="0"/>
          <c:showCatName val="0"/>
          <c:showSerName val="0"/>
          <c:showPercent val="0"/>
          <c:showBubbleSize val="0"/>
        </c:dLbls>
        <c:gapWidth val="219"/>
        <c:overlap val="-27"/>
        <c:axId val="398749328"/>
        <c:axId val="398747360"/>
      </c:barChart>
      <c:catAx>
        <c:axId val="39874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7360"/>
        <c:crosses val="autoZero"/>
        <c:auto val="1"/>
        <c:lblAlgn val="ctr"/>
        <c:lblOffset val="100"/>
        <c:noMultiLvlLbl val="0"/>
      </c:catAx>
      <c:valAx>
        <c:axId val="39874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19213</c:v>
                </c:pt>
                <c:pt idx="1">
                  <c:v>23013</c:v>
                </c:pt>
                <c:pt idx="2">
                  <c:v>90411</c:v>
                </c:pt>
                <c:pt idx="3">
                  <c:v>24347</c:v>
                </c:pt>
                <c:pt idx="4">
                  <c:v>18843</c:v>
                </c:pt>
                <c:pt idx="5">
                  <c:v>48264</c:v>
                </c:pt>
                <c:pt idx="6">
                  <c:v>235</c:v>
                </c:pt>
                <c:pt idx="7">
                  <c:v>0</c:v>
                </c:pt>
              </c:numCache>
            </c:numRef>
          </c:val>
          <c:extLst>
            <c:ext xmlns:c16="http://schemas.microsoft.com/office/drawing/2014/chart" uri="{C3380CC4-5D6E-409C-BE32-E72D297353CC}">
              <c16:uniqueId val="{00000000-F018-41DB-B5B8-8C6470BA5CBF}"/>
            </c:ext>
          </c:extLst>
        </c:ser>
        <c:dLbls>
          <c:showLegendKey val="0"/>
          <c:showVal val="0"/>
          <c:showCatName val="0"/>
          <c:showSerName val="0"/>
          <c:showPercent val="0"/>
          <c:showBubbleSize val="0"/>
        </c:dLbls>
        <c:gapWidth val="219"/>
        <c:overlap val="-27"/>
        <c:axId val="404331992"/>
        <c:axId val="404330680"/>
      </c:barChart>
      <c:dateAx>
        <c:axId val="40433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30680"/>
        <c:crosses val="autoZero"/>
        <c:auto val="1"/>
        <c:lblOffset val="100"/>
        <c:baseTimeUnit val="months"/>
      </c:dateAx>
      <c:valAx>
        <c:axId val="40433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3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-5</c:v>
                </c:pt>
                <c:pt idx="2">
                  <c:v>-13</c:v>
                </c:pt>
                <c:pt idx="3">
                  <c:v>3</c:v>
                </c:pt>
                <c:pt idx="4">
                  <c:v>-1</c:v>
                </c:pt>
                <c:pt idx="5">
                  <c:v>-9</c:v>
                </c:pt>
                <c:pt idx="6">
                  <c:v>1</c:v>
                </c:pt>
              </c:numCache>
            </c:numRef>
          </c:val>
          <c:extLst>
            <c:ext xmlns:c16="http://schemas.microsoft.com/office/drawing/2014/chart" uri="{C3380CC4-5D6E-409C-BE32-E72D297353CC}">
              <c16:uniqueId val="{00000000-D88E-4846-8DF9-F9B02D63A409}"/>
            </c:ext>
          </c:extLst>
        </c:ser>
        <c:dLbls>
          <c:showLegendKey val="0"/>
          <c:showVal val="0"/>
          <c:showCatName val="0"/>
          <c:showSerName val="0"/>
          <c:showPercent val="0"/>
          <c:showBubbleSize val="0"/>
        </c:dLbls>
        <c:gapWidth val="219"/>
        <c:overlap val="-27"/>
        <c:axId val="505721144"/>
        <c:axId val="505718192"/>
      </c:barChart>
      <c:dateAx>
        <c:axId val="50572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718192"/>
        <c:crosses val="autoZero"/>
        <c:auto val="1"/>
        <c:lblOffset val="100"/>
        <c:baseTimeUnit val="months"/>
      </c:dateAx>
      <c:valAx>
        <c:axId val="50571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72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2</c:v>
                </c:pt>
                <c:pt idx="2">
                  <c:v>1</c:v>
                </c:pt>
                <c:pt idx="3">
                  <c:v>2</c:v>
                </c:pt>
                <c:pt idx="4">
                  <c:v>2</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0-55FC-47DE-A085-08FA84D7BD1B}"/>
            </c:ext>
          </c:extLst>
        </c:ser>
        <c:dLbls>
          <c:showLegendKey val="0"/>
          <c:showVal val="0"/>
          <c:showCatName val="0"/>
          <c:showSerName val="0"/>
          <c:showPercent val="0"/>
          <c:showBubbleSize val="0"/>
        </c:dLbls>
        <c:gapWidth val="219"/>
        <c:overlap val="-27"/>
        <c:axId val="505723112"/>
        <c:axId val="505715896"/>
      </c:barChart>
      <c:dateAx>
        <c:axId val="505723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715896"/>
        <c:crosses val="autoZero"/>
        <c:auto val="1"/>
        <c:lblOffset val="100"/>
        <c:baseTimeUnit val="months"/>
      </c:dateAx>
      <c:valAx>
        <c:axId val="50571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72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22</c:v>
                </c:pt>
                <c:pt idx="1">
                  <c:v>43</c:v>
                </c:pt>
                <c:pt idx="2">
                  <c:v>33</c:v>
                </c:pt>
                <c:pt idx="3">
                  <c:v>28</c:v>
                </c:pt>
                <c:pt idx="4">
                  <c:v>17</c:v>
                </c:pt>
                <c:pt idx="5">
                  <c:v>2</c:v>
                </c:pt>
                <c:pt idx="6">
                  <c:v>1</c:v>
                </c:pt>
                <c:pt idx="7">
                  <c:v>0</c:v>
                </c:pt>
                <c:pt idx="8">
                  <c:v>0</c:v>
                </c:pt>
                <c:pt idx="9">
                  <c:v>0</c:v>
                </c:pt>
                <c:pt idx="10">
                  <c:v>0</c:v>
                </c:pt>
                <c:pt idx="11">
                  <c:v>0</c:v>
                </c:pt>
              </c:numCache>
            </c:numRef>
          </c:val>
          <c:extLst>
            <c:ext xmlns:c16="http://schemas.microsoft.com/office/drawing/2014/chart" uri="{C3380CC4-5D6E-409C-BE32-E72D297353CC}">
              <c16:uniqueId val="{00000000-4F35-4C47-8D64-217EE74BBFE2}"/>
            </c:ext>
          </c:extLst>
        </c:ser>
        <c:dLbls>
          <c:showLegendKey val="0"/>
          <c:showVal val="0"/>
          <c:showCatName val="0"/>
          <c:showSerName val="0"/>
          <c:showPercent val="0"/>
          <c:showBubbleSize val="0"/>
        </c:dLbls>
        <c:gapWidth val="219"/>
        <c:overlap val="-27"/>
        <c:axId val="505714256"/>
        <c:axId val="505714584"/>
      </c:barChart>
      <c:catAx>
        <c:axId val="50571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714584"/>
        <c:crosses val="autoZero"/>
        <c:auto val="1"/>
        <c:lblAlgn val="ctr"/>
        <c:lblOffset val="100"/>
        <c:noMultiLvlLbl val="0"/>
      </c:catAx>
      <c:valAx>
        <c:axId val="50571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71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625</c:v>
                </c:pt>
                <c:pt idx="1">
                  <c:v>656</c:v>
                </c:pt>
                <c:pt idx="2">
                  <c:v>737</c:v>
                </c:pt>
                <c:pt idx="3">
                  <c:v>676</c:v>
                </c:pt>
                <c:pt idx="4">
                  <c:v>505</c:v>
                </c:pt>
                <c:pt idx="5">
                  <c:v>427</c:v>
                </c:pt>
                <c:pt idx="6">
                  <c:v>68</c:v>
                </c:pt>
              </c:numCache>
            </c:numRef>
          </c:val>
          <c:extLst>
            <c:ext xmlns:c16="http://schemas.microsoft.com/office/drawing/2014/chart" uri="{C3380CC4-5D6E-409C-BE32-E72D297353CC}">
              <c16:uniqueId val="{00000000-330B-4E3A-AAC0-FD488B192FA5}"/>
            </c:ext>
          </c:extLst>
        </c:ser>
        <c:dLbls>
          <c:showLegendKey val="0"/>
          <c:showVal val="0"/>
          <c:showCatName val="0"/>
          <c:showSerName val="0"/>
          <c:showPercent val="0"/>
          <c:showBubbleSize val="0"/>
        </c:dLbls>
        <c:gapWidth val="219"/>
        <c:overlap val="-27"/>
        <c:axId val="511730368"/>
        <c:axId val="511726760"/>
      </c:barChart>
      <c:dateAx>
        <c:axId val="51173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26760"/>
        <c:crosses val="autoZero"/>
        <c:auto val="1"/>
        <c:lblOffset val="100"/>
        <c:baseTimeUnit val="months"/>
      </c:dateAx>
      <c:valAx>
        <c:axId val="51172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3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2026-01</c:v>
                </c:pt>
                <c:pt idx="1">
                  <c:v>2026-02</c:v>
                </c:pt>
                <c:pt idx="2">
                  <c:v>2026-03</c:v>
                </c:pt>
                <c:pt idx="3">
                  <c:v>2026-04</c:v>
                </c:pt>
                <c:pt idx="4">
                  <c:v>2026-05</c:v>
                </c:pt>
                <c:pt idx="5">
                  <c:v>2026-06</c:v>
                </c:pt>
                <c:pt idx="6">
                  <c:v>2026-07</c:v>
                </c:pt>
              </c:strCache>
            </c:strRef>
          </c:cat>
          <c:val>
            <c:numRef>
              <c:f>Sheet1!$B$2:$B$8</c:f>
              <c:numCache>
                <c:formatCode>General</c:formatCode>
                <c:ptCount val="7"/>
                <c:pt idx="0">
                  <c:v>120</c:v>
                </c:pt>
                <c:pt idx="1">
                  <c:v>102</c:v>
                </c:pt>
                <c:pt idx="2">
                  <c:v>89</c:v>
                </c:pt>
                <c:pt idx="3">
                  <c:v>91</c:v>
                </c:pt>
                <c:pt idx="4">
                  <c:v>76</c:v>
                </c:pt>
                <c:pt idx="5">
                  <c:v>73</c:v>
                </c:pt>
                <c:pt idx="6">
                  <c:v>68</c:v>
                </c:pt>
              </c:numCache>
            </c:numRef>
          </c:val>
          <c:extLst>
            <c:ext xmlns:c16="http://schemas.microsoft.com/office/drawing/2014/chart" uri="{C3380CC4-5D6E-409C-BE32-E72D297353CC}">
              <c16:uniqueId val="{00000000-125C-4F10-80A3-187F076F0569}"/>
            </c:ext>
          </c:extLst>
        </c:ser>
        <c:dLbls>
          <c:showLegendKey val="0"/>
          <c:showVal val="0"/>
          <c:showCatName val="0"/>
          <c:showSerName val="0"/>
          <c:showPercent val="0"/>
          <c:showBubbleSize val="0"/>
        </c:dLbls>
        <c:gapWidth val="219"/>
        <c:overlap val="-27"/>
        <c:axId val="511731680"/>
        <c:axId val="511728400"/>
      </c:barChart>
      <c:catAx>
        <c:axId val="51173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28400"/>
        <c:crosses val="autoZero"/>
        <c:auto val="1"/>
        <c:lblAlgn val="ctr"/>
        <c:lblOffset val="100"/>
        <c:noMultiLvlLbl val="0"/>
      </c:catAx>
      <c:valAx>
        <c:axId val="51172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3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2026-01</c:v>
                </c:pt>
                <c:pt idx="1">
                  <c:v>2026-02</c:v>
                </c:pt>
                <c:pt idx="2">
                  <c:v>2026-03</c:v>
                </c:pt>
                <c:pt idx="3">
                  <c:v>2026-04</c:v>
                </c:pt>
                <c:pt idx="4">
                  <c:v>2026-05</c:v>
                </c:pt>
                <c:pt idx="5">
                  <c:v>2026-06</c:v>
                </c:pt>
                <c:pt idx="6">
                  <c:v>2026-07</c:v>
                </c:pt>
              </c:strCache>
            </c:strRef>
          </c:cat>
          <c:val>
            <c:numRef>
              <c:f>Sheet1!$B$2:$B$8</c:f>
              <c:numCache>
                <c:formatCode>General</c:formatCode>
                <c:ptCount val="7"/>
                <c:pt idx="0">
                  <c:v>2525</c:v>
                </c:pt>
                <c:pt idx="1">
                  <c:v>2155</c:v>
                </c:pt>
                <c:pt idx="2">
                  <c:v>2064</c:v>
                </c:pt>
                <c:pt idx="3">
                  <c:v>2115</c:v>
                </c:pt>
                <c:pt idx="4">
                  <c:v>1604</c:v>
                </c:pt>
                <c:pt idx="5">
                  <c:v>1624</c:v>
                </c:pt>
                <c:pt idx="6">
                  <c:v>137</c:v>
                </c:pt>
              </c:numCache>
            </c:numRef>
          </c:val>
          <c:extLst>
            <c:ext xmlns:c16="http://schemas.microsoft.com/office/drawing/2014/chart" uri="{C3380CC4-5D6E-409C-BE32-E72D297353CC}">
              <c16:uniqueId val="{00000000-5FA4-4427-BAD8-7131EFEF6B13}"/>
            </c:ext>
          </c:extLst>
        </c:ser>
        <c:dLbls>
          <c:showLegendKey val="0"/>
          <c:showVal val="0"/>
          <c:showCatName val="0"/>
          <c:showSerName val="0"/>
          <c:showPercent val="0"/>
          <c:showBubbleSize val="0"/>
        </c:dLbls>
        <c:gapWidth val="219"/>
        <c:overlap val="-27"/>
        <c:axId val="511731024"/>
        <c:axId val="511729712"/>
      </c:barChart>
      <c:catAx>
        <c:axId val="51173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29712"/>
        <c:crosses val="autoZero"/>
        <c:auto val="1"/>
        <c:lblAlgn val="ctr"/>
        <c:lblOffset val="100"/>
        <c:noMultiLvlLbl val="0"/>
      </c:catAx>
      <c:valAx>
        <c:axId val="51172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3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1330</c:v>
                </c:pt>
                <c:pt idx="1">
                  <c:v>99406</c:v>
                </c:pt>
                <c:pt idx="2">
                  <c:v>71573</c:v>
                </c:pt>
                <c:pt idx="3">
                  <c:v>71146</c:v>
                </c:pt>
                <c:pt idx="4">
                  <c:v>67604</c:v>
                </c:pt>
                <c:pt idx="5">
                  <c:v>80775</c:v>
                </c:pt>
                <c:pt idx="6">
                  <c:v>64030</c:v>
                </c:pt>
                <c:pt idx="7">
                  <c:v>3881</c:v>
                </c:pt>
              </c:numCache>
            </c:numRef>
          </c:val>
          <c:extLst>
            <c:ext xmlns:c16="http://schemas.microsoft.com/office/drawing/2014/chart" uri="{C3380CC4-5D6E-409C-BE32-E72D297353CC}">
              <c16:uniqueId val="{00000000-3090-4382-9099-7421AE182A98}"/>
            </c:ext>
          </c:extLst>
        </c:ser>
        <c:dLbls>
          <c:showLegendKey val="0"/>
          <c:showVal val="0"/>
          <c:showCatName val="0"/>
          <c:showSerName val="0"/>
          <c:showPercent val="0"/>
          <c:showBubbleSize val="0"/>
        </c:dLbls>
        <c:gapWidth val="219"/>
        <c:overlap val="-27"/>
        <c:axId val="511740208"/>
        <c:axId val="511734304"/>
      </c:barChart>
      <c:catAx>
        <c:axId val="51174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34304"/>
        <c:crosses val="autoZero"/>
        <c:auto val="1"/>
        <c:lblAlgn val="ctr"/>
        <c:lblOffset val="100"/>
        <c:noMultiLvlLbl val="0"/>
      </c:catAx>
      <c:valAx>
        <c:axId val="51173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74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10</c:v>
                </c:pt>
                <c:pt idx="2">
                  <c:v>188</c:v>
                </c:pt>
                <c:pt idx="3">
                  <c:v>27</c:v>
                </c:pt>
                <c:pt idx="4">
                  <c:v>-22</c:v>
                </c:pt>
                <c:pt idx="5">
                  <c:v>77</c:v>
                </c:pt>
                <c:pt idx="6">
                  <c:v>3</c:v>
                </c:pt>
              </c:numCache>
            </c:numRef>
          </c:val>
          <c:extLst>
            <c:ext xmlns:c16="http://schemas.microsoft.com/office/drawing/2014/chart" uri="{C3380CC4-5D6E-409C-BE32-E72D297353CC}">
              <c16:uniqueId val="{00000000-7DC8-431C-A3AE-273883E793F3}"/>
            </c:ext>
          </c:extLst>
        </c:ser>
        <c:dLbls>
          <c:showLegendKey val="0"/>
          <c:showVal val="0"/>
          <c:showCatName val="0"/>
          <c:showSerName val="0"/>
          <c:showPercent val="0"/>
          <c:showBubbleSize val="0"/>
        </c:dLbls>
        <c:gapWidth val="219"/>
        <c:overlap val="-27"/>
        <c:axId val="404330352"/>
        <c:axId val="398747688"/>
      </c:barChart>
      <c:dateAx>
        <c:axId val="404330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7688"/>
        <c:crosses val="autoZero"/>
        <c:auto val="1"/>
        <c:lblOffset val="100"/>
        <c:baseTimeUnit val="months"/>
      </c:dateAx>
      <c:valAx>
        <c:axId val="39874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3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c:v>
                </c:pt>
                <c:pt idx="1">
                  <c:v>27</c:v>
                </c:pt>
                <c:pt idx="2">
                  <c:v>30</c:v>
                </c:pt>
                <c:pt idx="3">
                  <c:v>37</c:v>
                </c:pt>
                <c:pt idx="4">
                  <c:v>21</c:v>
                </c:pt>
                <c:pt idx="5">
                  <c:v>17</c:v>
                </c:pt>
                <c:pt idx="6">
                  <c:v>13</c:v>
                </c:pt>
                <c:pt idx="7">
                  <c:v>0</c:v>
                </c:pt>
                <c:pt idx="8">
                  <c:v>0</c:v>
                </c:pt>
                <c:pt idx="9">
                  <c:v>0</c:v>
                </c:pt>
                <c:pt idx="10">
                  <c:v>0</c:v>
                </c:pt>
                <c:pt idx="11">
                  <c:v>0</c:v>
                </c:pt>
              </c:numCache>
            </c:numRef>
          </c:val>
          <c:extLst>
            <c:ext xmlns:c16="http://schemas.microsoft.com/office/drawing/2014/chart" uri="{C3380CC4-5D6E-409C-BE32-E72D297353CC}">
              <c16:uniqueId val="{00000000-0FFD-42B5-A558-BEE03B5F6138}"/>
            </c:ext>
          </c:extLst>
        </c:ser>
        <c:dLbls>
          <c:showLegendKey val="0"/>
          <c:showVal val="0"/>
          <c:showCatName val="0"/>
          <c:showSerName val="0"/>
          <c:showPercent val="0"/>
          <c:showBubbleSize val="0"/>
        </c:dLbls>
        <c:gapWidth val="219"/>
        <c:overlap val="-27"/>
        <c:axId val="487039112"/>
        <c:axId val="487036488"/>
      </c:barChart>
      <c:dateAx>
        <c:axId val="48703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36488"/>
        <c:crosses val="autoZero"/>
        <c:auto val="1"/>
        <c:lblOffset val="100"/>
        <c:baseTimeUnit val="months"/>
      </c:dateAx>
      <c:valAx>
        <c:axId val="48703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3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619</c:v>
                </c:pt>
                <c:pt idx="1">
                  <c:v>545</c:v>
                </c:pt>
                <c:pt idx="2">
                  <c:v>492</c:v>
                </c:pt>
                <c:pt idx="3">
                  <c:v>666</c:v>
                </c:pt>
                <c:pt idx="4">
                  <c:v>389</c:v>
                </c:pt>
                <c:pt idx="5">
                  <c:v>317</c:v>
                </c:pt>
                <c:pt idx="6">
                  <c:v>13</c:v>
                </c:pt>
                <c:pt idx="7">
                  <c:v>0</c:v>
                </c:pt>
                <c:pt idx="8">
                  <c:v>0</c:v>
                </c:pt>
                <c:pt idx="9">
                  <c:v>0</c:v>
                </c:pt>
                <c:pt idx="10">
                  <c:v>0</c:v>
                </c:pt>
                <c:pt idx="11">
                  <c:v>0</c:v>
                </c:pt>
              </c:numCache>
            </c:numRef>
          </c:val>
          <c:extLst>
            <c:ext xmlns:c16="http://schemas.microsoft.com/office/drawing/2014/chart" uri="{C3380CC4-5D6E-409C-BE32-E72D297353CC}">
              <c16:uniqueId val="{00000000-6271-4137-B8CD-2827435CDAF9}"/>
            </c:ext>
          </c:extLst>
        </c:ser>
        <c:dLbls>
          <c:showLegendKey val="0"/>
          <c:showVal val="0"/>
          <c:showCatName val="0"/>
          <c:showSerName val="0"/>
          <c:showPercent val="0"/>
          <c:showBubbleSize val="0"/>
        </c:dLbls>
        <c:gapWidth val="219"/>
        <c:overlap val="-27"/>
        <c:axId val="487030912"/>
        <c:axId val="487033864"/>
      </c:barChart>
      <c:catAx>
        <c:axId val="48703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33864"/>
        <c:crosses val="autoZero"/>
        <c:auto val="1"/>
        <c:lblAlgn val="ctr"/>
        <c:lblOffset val="100"/>
        <c:noMultiLvlLbl val="0"/>
      </c:catAx>
      <c:valAx>
        <c:axId val="48703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3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7943</c:v>
                </c:pt>
                <c:pt idx="1">
                  <c:v>9239</c:v>
                </c:pt>
                <c:pt idx="2">
                  <c:v>1710</c:v>
                </c:pt>
                <c:pt idx="3">
                  <c:v>15656</c:v>
                </c:pt>
                <c:pt idx="4">
                  <c:v>4929</c:v>
                </c:pt>
                <c:pt idx="5">
                  <c:v>5812</c:v>
                </c:pt>
                <c:pt idx="6">
                  <c:v>0</c:v>
                </c:pt>
                <c:pt idx="7">
                  <c:v>0</c:v>
                </c:pt>
                <c:pt idx="8">
                  <c:v>0</c:v>
                </c:pt>
                <c:pt idx="9">
                  <c:v>0</c:v>
                </c:pt>
                <c:pt idx="10">
                  <c:v>0</c:v>
                </c:pt>
                <c:pt idx="11">
                  <c:v>0</c:v>
                </c:pt>
              </c:numCache>
            </c:numRef>
          </c:val>
          <c:extLst>
            <c:ext xmlns:c16="http://schemas.microsoft.com/office/drawing/2014/chart" uri="{C3380CC4-5D6E-409C-BE32-E72D297353CC}">
              <c16:uniqueId val="{00000000-6D00-44DE-9288-345C86A378A5}"/>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10033</c:v>
                </c:pt>
                <c:pt idx="1">
                  <c:v>10776</c:v>
                </c:pt>
                <c:pt idx="2">
                  <c:v>16572</c:v>
                </c:pt>
                <c:pt idx="3">
                  <c:v>4428</c:v>
                </c:pt>
                <c:pt idx="4">
                  <c:v>12319</c:v>
                </c:pt>
                <c:pt idx="5">
                  <c:v>8685</c:v>
                </c:pt>
                <c:pt idx="6">
                  <c:v>232</c:v>
                </c:pt>
                <c:pt idx="7">
                  <c:v>0</c:v>
                </c:pt>
                <c:pt idx="8">
                  <c:v>0</c:v>
                </c:pt>
                <c:pt idx="9">
                  <c:v>0</c:v>
                </c:pt>
                <c:pt idx="10">
                  <c:v>0</c:v>
                </c:pt>
                <c:pt idx="11">
                  <c:v>0</c:v>
                </c:pt>
              </c:numCache>
            </c:numRef>
          </c:val>
          <c:extLst>
            <c:ext xmlns:c16="http://schemas.microsoft.com/office/drawing/2014/chart" uri="{C3380CC4-5D6E-409C-BE32-E72D297353CC}">
              <c16:uniqueId val="{00000001-6D00-44DE-9288-345C86A378A5}"/>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1906</c:v>
                </c:pt>
                <c:pt idx="1">
                  <c:v>0</c:v>
                </c:pt>
                <c:pt idx="2">
                  <c:v>4086</c:v>
                </c:pt>
                <c:pt idx="3">
                  <c:v>2931</c:v>
                </c:pt>
                <c:pt idx="4">
                  <c:v>3051</c:v>
                </c:pt>
                <c:pt idx="5">
                  <c:v>4226</c:v>
                </c:pt>
                <c:pt idx="6">
                  <c:v>375</c:v>
                </c:pt>
                <c:pt idx="7">
                  <c:v>0</c:v>
                </c:pt>
                <c:pt idx="8">
                  <c:v>0</c:v>
                </c:pt>
                <c:pt idx="9">
                  <c:v>0</c:v>
                </c:pt>
                <c:pt idx="10">
                  <c:v>0</c:v>
                </c:pt>
                <c:pt idx="11">
                  <c:v>0</c:v>
                </c:pt>
              </c:numCache>
            </c:numRef>
          </c:val>
          <c:extLst>
            <c:ext xmlns:c16="http://schemas.microsoft.com/office/drawing/2014/chart" uri="{C3380CC4-5D6E-409C-BE32-E72D297353CC}">
              <c16:uniqueId val="{00000002-6D00-44DE-9288-345C86A378A5}"/>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2199</c:v>
                </c:pt>
                <c:pt idx="1">
                  <c:v>2937</c:v>
                </c:pt>
                <c:pt idx="2">
                  <c:v>3008</c:v>
                </c:pt>
                <c:pt idx="3">
                  <c:v>2348</c:v>
                </c:pt>
                <c:pt idx="4">
                  <c:v>3805</c:v>
                </c:pt>
                <c:pt idx="5">
                  <c:v>8307</c:v>
                </c:pt>
                <c:pt idx="6">
                  <c:v>215</c:v>
                </c:pt>
                <c:pt idx="7">
                  <c:v>0</c:v>
                </c:pt>
                <c:pt idx="8">
                  <c:v>0</c:v>
                </c:pt>
                <c:pt idx="9">
                  <c:v>0</c:v>
                </c:pt>
                <c:pt idx="10">
                  <c:v>0</c:v>
                </c:pt>
                <c:pt idx="11">
                  <c:v>0</c:v>
                </c:pt>
              </c:numCache>
            </c:numRef>
          </c:val>
          <c:extLst>
            <c:ext xmlns:c16="http://schemas.microsoft.com/office/drawing/2014/chart" uri="{C3380CC4-5D6E-409C-BE32-E72D297353CC}">
              <c16:uniqueId val="{00000003-6D00-44DE-9288-345C86A378A5}"/>
            </c:ext>
          </c:extLst>
        </c:ser>
        <c:dLbls>
          <c:showLegendKey val="0"/>
          <c:showVal val="0"/>
          <c:showCatName val="0"/>
          <c:showSerName val="0"/>
          <c:showPercent val="0"/>
          <c:showBubbleSize val="0"/>
        </c:dLbls>
        <c:gapWidth val="219"/>
        <c:overlap val="-27"/>
        <c:axId val="487030256"/>
        <c:axId val="487038784"/>
      </c:barChart>
      <c:dateAx>
        <c:axId val="48703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38784"/>
        <c:crosses val="autoZero"/>
        <c:auto val="1"/>
        <c:lblOffset val="100"/>
        <c:baseTimeUnit val="months"/>
      </c:dateAx>
      <c:valAx>
        <c:axId val="48703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3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6CAB1-2E8A-48E2-BF24-ABF1C8E325D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81249495-2C97-4817-BA9A-976B4F23AF2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56547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C1819-6D5C-4771-B3D2-EC245FA7330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34A4AE73-A6BB-4347-9AD3-456CD1F5976A}"/>
              </a:ext>
            </a:extLst>
          </p:cNvPr>
          <p:cNvGraphicFramePr>
            <a:graphicFrameLocks noGrp="1"/>
          </p:cNvGraphicFramePr>
          <p:nvPr>
            <p:ph type="chart" sz="quarter" idx="13"/>
            <p:extLst>
              <p:ext uri="{D42A27DB-BD31-4B8C-83A1-F6EECF244321}">
                <p14:modId xmlns:p14="http://schemas.microsoft.com/office/powerpoint/2010/main" val="2243974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FB0E25-ACCB-4693-8944-DB67B485FA99}"/>
              </a:ext>
            </a:extLst>
          </p:cNvPr>
          <p:cNvSpPr>
            <a:spLocks noGrp="1"/>
          </p:cNvSpPr>
          <p:nvPr>
            <p:ph type="body" sz="quarter" idx="14"/>
          </p:nvPr>
        </p:nvSpPr>
        <p:spPr/>
        <p:txBody>
          <a:bodyPr/>
          <a:lstStyle/>
          <a:p>
            <a:r>
              <a:rPr lang="en-US"/>
              <a:t>01/01/2025 - 06/30/2026</a:t>
            </a:r>
          </a:p>
        </p:txBody>
      </p:sp>
      <p:sp>
        <p:nvSpPr>
          <p:cNvPr id="5" name="Footer Placeholder 4">
            <a:extLst>
              <a:ext uri="{FF2B5EF4-FFF2-40B4-BE49-F238E27FC236}">
                <a16:creationId xmlns:a16="http://schemas.microsoft.com/office/drawing/2014/main" id="{FA246D83-BF7D-4330-9B5D-B5383BB812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8476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7D6AA-731B-452E-95C0-DA0A0E7E0C7C}"/>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AA4A478D-9407-4C24-9CE7-640B8F5B2AAD}"/>
              </a:ext>
            </a:extLst>
          </p:cNvPr>
          <p:cNvGraphicFramePr>
            <a:graphicFrameLocks noGrp="1"/>
          </p:cNvGraphicFramePr>
          <p:nvPr>
            <p:ph type="tbl" sz="quarter" idx="13"/>
            <p:extLst>
              <p:ext uri="{D42A27DB-BD31-4B8C-83A1-F6EECF244321}">
                <p14:modId xmlns:p14="http://schemas.microsoft.com/office/powerpoint/2010/main" val="1137025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55126968"/>
                    </a:ext>
                  </a:extLst>
                </a:gridCol>
                <a:gridCol w="905256">
                  <a:extLst>
                    <a:ext uri="{9D8B030D-6E8A-4147-A177-3AD203B41FA5}">
                      <a16:colId xmlns:a16="http://schemas.microsoft.com/office/drawing/2014/main" val="493163890"/>
                    </a:ext>
                  </a:extLst>
                </a:gridCol>
                <a:gridCol w="905256">
                  <a:extLst>
                    <a:ext uri="{9D8B030D-6E8A-4147-A177-3AD203B41FA5}">
                      <a16:colId xmlns:a16="http://schemas.microsoft.com/office/drawing/2014/main" val="2490650933"/>
                    </a:ext>
                  </a:extLst>
                </a:gridCol>
                <a:gridCol w="905256">
                  <a:extLst>
                    <a:ext uri="{9D8B030D-6E8A-4147-A177-3AD203B41FA5}">
                      <a16:colId xmlns:a16="http://schemas.microsoft.com/office/drawing/2014/main" val="1209189859"/>
                    </a:ext>
                  </a:extLst>
                </a:gridCol>
                <a:gridCol w="905256">
                  <a:extLst>
                    <a:ext uri="{9D8B030D-6E8A-4147-A177-3AD203B41FA5}">
                      <a16:colId xmlns:a16="http://schemas.microsoft.com/office/drawing/2014/main" val="2933946317"/>
                    </a:ext>
                  </a:extLst>
                </a:gridCol>
                <a:gridCol w="905256">
                  <a:extLst>
                    <a:ext uri="{9D8B030D-6E8A-4147-A177-3AD203B41FA5}">
                      <a16:colId xmlns:a16="http://schemas.microsoft.com/office/drawing/2014/main" val="1374156547"/>
                    </a:ext>
                  </a:extLst>
                </a:gridCol>
                <a:gridCol w="905256">
                  <a:extLst>
                    <a:ext uri="{9D8B030D-6E8A-4147-A177-3AD203B41FA5}">
                      <a16:colId xmlns:a16="http://schemas.microsoft.com/office/drawing/2014/main" val="1989984428"/>
                    </a:ext>
                  </a:extLst>
                </a:gridCol>
                <a:gridCol w="905256">
                  <a:extLst>
                    <a:ext uri="{9D8B030D-6E8A-4147-A177-3AD203B41FA5}">
                      <a16:colId xmlns:a16="http://schemas.microsoft.com/office/drawing/2014/main" val="1454036204"/>
                    </a:ext>
                  </a:extLst>
                </a:gridCol>
                <a:gridCol w="905256">
                  <a:extLst>
                    <a:ext uri="{9D8B030D-6E8A-4147-A177-3AD203B41FA5}">
                      <a16:colId xmlns:a16="http://schemas.microsoft.com/office/drawing/2014/main" val="69748614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39838824"/>
                  </a:ext>
                </a:extLst>
              </a:tr>
              <a:tr h="370840">
                <a:tc>
                  <a:txBody>
                    <a:bodyPr/>
                    <a:lstStyle/>
                    <a:p>
                      <a:r>
                        <a:rPr lang="en-US" sz="1000"/>
                        <a:t>7618</a:t>
                      </a:r>
                    </a:p>
                  </a:txBody>
                  <a:tcPr/>
                </a:tc>
                <a:tc>
                  <a:txBody>
                    <a:bodyPr/>
                    <a:lstStyle/>
                    <a:p>
                      <a:r>
                        <a:rPr lang="en-US" sz="1000"/>
                        <a:t>4</a:t>
                      </a:r>
                    </a:p>
                  </a:txBody>
                  <a:tcPr/>
                </a:tc>
                <a:tc>
                  <a:txBody>
                    <a:bodyPr/>
                    <a:lstStyle/>
                    <a:p>
                      <a:r>
                        <a:rPr lang="en-US" sz="1000"/>
                        <a:t>23</a:t>
                      </a:r>
                    </a:p>
                  </a:txBody>
                  <a:tcPr/>
                </a:tc>
                <a:tc>
                  <a:txBody>
                    <a:bodyPr/>
                    <a:lstStyle/>
                    <a:p>
                      <a:r>
                        <a:rPr lang="en-US" sz="1000"/>
                        <a:t>1048</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0.6166 %</a:t>
                      </a:r>
                    </a:p>
                  </a:txBody>
                  <a:tcPr/>
                </a:tc>
                <a:tc>
                  <a:txBody>
                    <a:bodyPr/>
                    <a:lstStyle/>
                    <a:p>
                      <a:r>
                        <a:rPr lang="en-US" sz="1000"/>
                        <a:t>0.0 %</a:t>
                      </a:r>
                    </a:p>
                  </a:txBody>
                  <a:tcPr/>
                </a:tc>
                <a:extLst>
                  <a:ext uri="{0D108BD9-81ED-4DB2-BD59-A6C34878D82A}">
                    <a16:rowId xmlns:a16="http://schemas.microsoft.com/office/drawing/2014/main" val="2538814300"/>
                  </a:ext>
                </a:extLst>
              </a:tr>
            </a:tbl>
          </a:graphicData>
        </a:graphic>
      </p:graphicFrame>
      <p:sp>
        <p:nvSpPr>
          <p:cNvPr id="4" name="Text Placeholder 3">
            <a:extLst>
              <a:ext uri="{FF2B5EF4-FFF2-40B4-BE49-F238E27FC236}">
                <a16:creationId xmlns:a16="http://schemas.microsoft.com/office/drawing/2014/main" id="{21C26C8D-1DAB-4BA0-95F9-DA9F55DA9AA9}"/>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346977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BAD50-8C10-4CA3-BA65-161301C053DD}"/>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AA358126-FFCA-4D77-9954-6013C9750EB7}"/>
              </a:ext>
            </a:extLst>
          </p:cNvPr>
          <p:cNvGraphicFramePr>
            <a:graphicFrameLocks noGrp="1"/>
          </p:cNvGraphicFramePr>
          <p:nvPr>
            <p:ph type="chart" sz="quarter" idx="13"/>
            <p:extLst>
              <p:ext uri="{D42A27DB-BD31-4B8C-83A1-F6EECF244321}">
                <p14:modId xmlns:p14="http://schemas.microsoft.com/office/powerpoint/2010/main" val="3726455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C590F5-2908-494B-AE8C-F8B2DE9E5A9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3024849-697D-4304-AED0-63C9717851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2268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B1FCE-D9FA-4508-A795-756D410D826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87CB20C1-4036-4741-9DBA-BAA7FDDCCF36}"/>
              </a:ext>
            </a:extLst>
          </p:cNvPr>
          <p:cNvGraphicFramePr>
            <a:graphicFrameLocks noGrp="1"/>
          </p:cNvGraphicFramePr>
          <p:nvPr>
            <p:ph type="chart" sz="quarter" idx="13"/>
            <p:extLst>
              <p:ext uri="{D42A27DB-BD31-4B8C-83A1-F6EECF244321}">
                <p14:modId xmlns:p14="http://schemas.microsoft.com/office/powerpoint/2010/main" val="3067489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572165-3D06-448D-AA5A-59E684F54F8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BCEF6C7-A90D-4DFC-B147-7EC15EBA1F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7670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D190A-7CA4-49EA-BB22-5574303BC0BB}"/>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34BCEA35-F51F-4457-9D1E-A2B91E0083FE}"/>
              </a:ext>
            </a:extLst>
          </p:cNvPr>
          <p:cNvGraphicFramePr>
            <a:graphicFrameLocks noGrp="1"/>
          </p:cNvGraphicFramePr>
          <p:nvPr>
            <p:ph type="chart" sz="quarter" idx="13"/>
            <p:extLst>
              <p:ext uri="{D42A27DB-BD31-4B8C-83A1-F6EECF244321}">
                <p14:modId xmlns:p14="http://schemas.microsoft.com/office/powerpoint/2010/main" val="4107645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F6F49E-F8DA-4D54-8A9E-9451D1DF49F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316A734-8621-46E7-9471-03868A691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2892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31984-045E-4E5E-978D-F15DB36468E0}"/>
              </a:ext>
            </a:extLst>
          </p:cNvPr>
          <p:cNvSpPr>
            <a:spLocks noGrp="1"/>
          </p:cNvSpPr>
          <p:nvPr>
            <p:ph type="title"/>
          </p:nvPr>
        </p:nvSpPr>
        <p:spPr/>
        <p:txBody>
          <a:bodyPr/>
          <a:lstStyle/>
          <a:p>
            <a:r>
              <a:rPr lang="en-US"/>
              <a:t>Facebook Impressions or Page Media View Bar Chart | Philadelphia Insurance</a:t>
            </a:r>
          </a:p>
        </p:txBody>
      </p:sp>
      <p:graphicFrame>
        <p:nvGraphicFramePr>
          <p:cNvPr id="6" name="Chart Placeholder 5">
            <a:extLst>
              <a:ext uri="{FF2B5EF4-FFF2-40B4-BE49-F238E27FC236}">
                <a16:creationId xmlns:a16="http://schemas.microsoft.com/office/drawing/2014/main" id="{CCFFE64F-E697-4B12-92CE-9586AEB23F25}"/>
              </a:ext>
            </a:extLst>
          </p:cNvPr>
          <p:cNvGraphicFramePr>
            <a:graphicFrameLocks noGrp="1"/>
          </p:cNvGraphicFramePr>
          <p:nvPr>
            <p:ph type="chart" sz="quarter" idx="13"/>
            <p:extLst>
              <p:ext uri="{D42A27DB-BD31-4B8C-83A1-F6EECF244321}">
                <p14:modId xmlns:p14="http://schemas.microsoft.com/office/powerpoint/2010/main" val="527264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EAA486-5E86-4BAF-BBBF-89062E1D8B6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9924AEF-9C65-4AB8-B94B-B55589A21A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376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942C8-0084-4973-ABCC-F193C29D2C5F}"/>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30BCB7CF-D43F-48CB-9E8A-3FC25023E2D9}"/>
              </a:ext>
            </a:extLst>
          </p:cNvPr>
          <p:cNvGraphicFramePr>
            <a:graphicFrameLocks noGrp="1"/>
          </p:cNvGraphicFramePr>
          <p:nvPr>
            <p:ph type="tbl" sz="quarter" idx="13"/>
            <p:extLst>
              <p:ext uri="{D42A27DB-BD31-4B8C-83A1-F6EECF244321}">
                <p14:modId xmlns:p14="http://schemas.microsoft.com/office/powerpoint/2010/main" val="3936182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7011718"/>
                    </a:ext>
                  </a:extLst>
                </a:gridCol>
                <a:gridCol w="411480">
                  <a:extLst>
                    <a:ext uri="{9D8B030D-6E8A-4147-A177-3AD203B41FA5}">
                      <a16:colId xmlns:a16="http://schemas.microsoft.com/office/drawing/2014/main" val="2621012971"/>
                    </a:ext>
                  </a:extLst>
                </a:gridCol>
                <a:gridCol w="411480">
                  <a:extLst>
                    <a:ext uri="{9D8B030D-6E8A-4147-A177-3AD203B41FA5}">
                      <a16:colId xmlns:a16="http://schemas.microsoft.com/office/drawing/2014/main" val="243149381"/>
                    </a:ext>
                  </a:extLst>
                </a:gridCol>
                <a:gridCol w="411480">
                  <a:extLst>
                    <a:ext uri="{9D8B030D-6E8A-4147-A177-3AD203B41FA5}">
                      <a16:colId xmlns:a16="http://schemas.microsoft.com/office/drawing/2014/main" val="104589075"/>
                    </a:ext>
                  </a:extLst>
                </a:gridCol>
                <a:gridCol w="411480">
                  <a:extLst>
                    <a:ext uri="{9D8B030D-6E8A-4147-A177-3AD203B41FA5}">
                      <a16:colId xmlns:a16="http://schemas.microsoft.com/office/drawing/2014/main" val="1664344626"/>
                    </a:ext>
                  </a:extLst>
                </a:gridCol>
                <a:gridCol w="411480">
                  <a:extLst>
                    <a:ext uri="{9D8B030D-6E8A-4147-A177-3AD203B41FA5}">
                      <a16:colId xmlns:a16="http://schemas.microsoft.com/office/drawing/2014/main" val="2251708575"/>
                    </a:ext>
                  </a:extLst>
                </a:gridCol>
                <a:gridCol w="411480">
                  <a:extLst>
                    <a:ext uri="{9D8B030D-6E8A-4147-A177-3AD203B41FA5}">
                      <a16:colId xmlns:a16="http://schemas.microsoft.com/office/drawing/2014/main" val="484478711"/>
                    </a:ext>
                  </a:extLst>
                </a:gridCol>
                <a:gridCol w="411480">
                  <a:extLst>
                    <a:ext uri="{9D8B030D-6E8A-4147-A177-3AD203B41FA5}">
                      <a16:colId xmlns:a16="http://schemas.microsoft.com/office/drawing/2014/main" val="2167658539"/>
                    </a:ext>
                  </a:extLst>
                </a:gridCol>
                <a:gridCol w="411480">
                  <a:extLst>
                    <a:ext uri="{9D8B030D-6E8A-4147-A177-3AD203B41FA5}">
                      <a16:colId xmlns:a16="http://schemas.microsoft.com/office/drawing/2014/main" val="3590414779"/>
                    </a:ext>
                  </a:extLst>
                </a:gridCol>
                <a:gridCol w="411480">
                  <a:extLst>
                    <a:ext uri="{9D8B030D-6E8A-4147-A177-3AD203B41FA5}">
                      <a16:colId xmlns:a16="http://schemas.microsoft.com/office/drawing/2014/main" val="3952406955"/>
                    </a:ext>
                  </a:extLst>
                </a:gridCol>
                <a:gridCol w="411480">
                  <a:extLst>
                    <a:ext uri="{9D8B030D-6E8A-4147-A177-3AD203B41FA5}">
                      <a16:colId xmlns:a16="http://schemas.microsoft.com/office/drawing/2014/main" val="3162072316"/>
                    </a:ext>
                  </a:extLst>
                </a:gridCol>
                <a:gridCol w="411480">
                  <a:extLst>
                    <a:ext uri="{9D8B030D-6E8A-4147-A177-3AD203B41FA5}">
                      <a16:colId xmlns:a16="http://schemas.microsoft.com/office/drawing/2014/main" val="4132969496"/>
                    </a:ext>
                  </a:extLst>
                </a:gridCol>
                <a:gridCol w="411480">
                  <a:extLst>
                    <a:ext uri="{9D8B030D-6E8A-4147-A177-3AD203B41FA5}">
                      <a16:colId xmlns:a16="http://schemas.microsoft.com/office/drawing/2014/main" val="240393662"/>
                    </a:ext>
                  </a:extLst>
                </a:gridCol>
                <a:gridCol w="411480">
                  <a:extLst>
                    <a:ext uri="{9D8B030D-6E8A-4147-A177-3AD203B41FA5}">
                      <a16:colId xmlns:a16="http://schemas.microsoft.com/office/drawing/2014/main" val="500842093"/>
                    </a:ext>
                  </a:extLst>
                </a:gridCol>
                <a:gridCol w="411480">
                  <a:extLst>
                    <a:ext uri="{9D8B030D-6E8A-4147-A177-3AD203B41FA5}">
                      <a16:colId xmlns:a16="http://schemas.microsoft.com/office/drawing/2014/main" val="2985020298"/>
                    </a:ext>
                  </a:extLst>
                </a:gridCol>
                <a:gridCol w="411480">
                  <a:extLst>
                    <a:ext uri="{9D8B030D-6E8A-4147-A177-3AD203B41FA5}">
                      <a16:colId xmlns:a16="http://schemas.microsoft.com/office/drawing/2014/main" val="4277054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82711124"/>
                  </a:ext>
                </a:extLst>
              </a:tr>
            </a:tbl>
          </a:graphicData>
        </a:graphic>
      </p:graphicFrame>
      <p:sp>
        <p:nvSpPr>
          <p:cNvPr id="4" name="Text Placeholder 3">
            <a:extLst>
              <a:ext uri="{FF2B5EF4-FFF2-40B4-BE49-F238E27FC236}">
                <a16:creationId xmlns:a16="http://schemas.microsoft.com/office/drawing/2014/main" id="{FB7F8709-433A-4B40-8227-F7856176B75C}"/>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2727825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E7E1-209C-490F-8171-7BB4E2509372}"/>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910F1B71-A440-470B-8BBF-7E8700AC9327}"/>
              </a:ext>
            </a:extLst>
          </p:cNvPr>
          <p:cNvGraphicFramePr>
            <a:graphicFrameLocks noGrp="1"/>
          </p:cNvGraphicFramePr>
          <p:nvPr>
            <p:ph type="tbl" sz="quarter" idx="13"/>
            <p:extLst>
              <p:ext uri="{D42A27DB-BD31-4B8C-83A1-F6EECF244321}">
                <p14:modId xmlns:p14="http://schemas.microsoft.com/office/powerpoint/2010/main" val="3755027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06247112"/>
                    </a:ext>
                  </a:extLst>
                </a:gridCol>
                <a:gridCol w="411480">
                  <a:extLst>
                    <a:ext uri="{9D8B030D-6E8A-4147-A177-3AD203B41FA5}">
                      <a16:colId xmlns:a16="http://schemas.microsoft.com/office/drawing/2014/main" val="2733693611"/>
                    </a:ext>
                  </a:extLst>
                </a:gridCol>
                <a:gridCol w="411480">
                  <a:extLst>
                    <a:ext uri="{9D8B030D-6E8A-4147-A177-3AD203B41FA5}">
                      <a16:colId xmlns:a16="http://schemas.microsoft.com/office/drawing/2014/main" val="3660221866"/>
                    </a:ext>
                  </a:extLst>
                </a:gridCol>
                <a:gridCol w="411480">
                  <a:extLst>
                    <a:ext uri="{9D8B030D-6E8A-4147-A177-3AD203B41FA5}">
                      <a16:colId xmlns:a16="http://schemas.microsoft.com/office/drawing/2014/main" val="3089984837"/>
                    </a:ext>
                  </a:extLst>
                </a:gridCol>
                <a:gridCol w="411480">
                  <a:extLst>
                    <a:ext uri="{9D8B030D-6E8A-4147-A177-3AD203B41FA5}">
                      <a16:colId xmlns:a16="http://schemas.microsoft.com/office/drawing/2014/main" val="2846730076"/>
                    </a:ext>
                  </a:extLst>
                </a:gridCol>
                <a:gridCol w="411480">
                  <a:extLst>
                    <a:ext uri="{9D8B030D-6E8A-4147-A177-3AD203B41FA5}">
                      <a16:colId xmlns:a16="http://schemas.microsoft.com/office/drawing/2014/main" val="2160693172"/>
                    </a:ext>
                  </a:extLst>
                </a:gridCol>
                <a:gridCol w="411480">
                  <a:extLst>
                    <a:ext uri="{9D8B030D-6E8A-4147-A177-3AD203B41FA5}">
                      <a16:colId xmlns:a16="http://schemas.microsoft.com/office/drawing/2014/main" val="661054568"/>
                    </a:ext>
                  </a:extLst>
                </a:gridCol>
                <a:gridCol w="411480">
                  <a:extLst>
                    <a:ext uri="{9D8B030D-6E8A-4147-A177-3AD203B41FA5}">
                      <a16:colId xmlns:a16="http://schemas.microsoft.com/office/drawing/2014/main" val="2976845334"/>
                    </a:ext>
                  </a:extLst>
                </a:gridCol>
                <a:gridCol w="411480">
                  <a:extLst>
                    <a:ext uri="{9D8B030D-6E8A-4147-A177-3AD203B41FA5}">
                      <a16:colId xmlns:a16="http://schemas.microsoft.com/office/drawing/2014/main" val="2352922251"/>
                    </a:ext>
                  </a:extLst>
                </a:gridCol>
                <a:gridCol w="411480">
                  <a:extLst>
                    <a:ext uri="{9D8B030D-6E8A-4147-A177-3AD203B41FA5}">
                      <a16:colId xmlns:a16="http://schemas.microsoft.com/office/drawing/2014/main" val="1951218419"/>
                    </a:ext>
                  </a:extLst>
                </a:gridCol>
                <a:gridCol w="411480">
                  <a:extLst>
                    <a:ext uri="{9D8B030D-6E8A-4147-A177-3AD203B41FA5}">
                      <a16:colId xmlns:a16="http://schemas.microsoft.com/office/drawing/2014/main" val="60749887"/>
                    </a:ext>
                  </a:extLst>
                </a:gridCol>
                <a:gridCol w="411480">
                  <a:extLst>
                    <a:ext uri="{9D8B030D-6E8A-4147-A177-3AD203B41FA5}">
                      <a16:colId xmlns:a16="http://schemas.microsoft.com/office/drawing/2014/main" val="1889153673"/>
                    </a:ext>
                  </a:extLst>
                </a:gridCol>
                <a:gridCol w="411480">
                  <a:extLst>
                    <a:ext uri="{9D8B030D-6E8A-4147-A177-3AD203B41FA5}">
                      <a16:colId xmlns:a16="http://schemas.microsoft.com/office/drawing/2014/main" val="65841482"/>
                    </a:ext>
                  </a:extLst>
                </a:gridCol>
                <a:gridCol w="411480">
                  <a:extLst>
                    <a:ext uri="{9D8B030D-6E8A-4147-A177-3AD203B41FA5}">
                      <a16:colId xmlns:a16="http://schemas.microsoft.com/office/drawing/2014/main" val="1441775539"/>
                    </a:ext>
                  </a:extLst>
                </a:gridCol>
                <a:gridCol w="411480">
                  <a:extLst>
                    <a:ext uri="{9D8B030D-6E8A-4147-A177-3AD203B41FA5}">
                      <a16:colId xmlns:a16="http://schemas.microsoft.com/office/drawing/2014/main" val="3568146146"/>
                    </a:ext>
                  </a:extLst>
                </a:gridCol>
                <a:gridCol w="411480">
                  <a:extLst>
                    <a:ext uri="{9D8B030D-6E8A-4147-A177-3AD203B41FA5}">
                      <a16:colId xmlns:a16="http://schemas.microsoft.com/office/drawing/2014/main" val="4150568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3979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- 2026-06-22 13:08:31</a:t>
                      </a:r>
                      <a:r>
                        <a:rPr kumimoji="0" lang="en-US" sz="1000" b="0" i="0" u="none" strike="noStrike" kern="1200" cap="none" spc="0" normalizeH="0" baseline="0" noProof="0">
                          <a:ln>
                            <a:noFill/>
                          </a:ln>
                          <a:solidFill>
                            <a:prstClr val="black"/>
                          </a:solidFill>
                          <a:effectLst/>
                          <a:uLnTx/>
                          <a:uFillTx/>
                          <a:latin typeface="Calibri"/>
                          <a:ea typeface="+mn-ea"/>
                          <a:cs typeface="+mn-cs"/>
                        </a:rPr>
                        <a:t>
 We are proud to be named one of the Top Workplaces in the Philadelphia region for the 17th consecutive year!
We value employee feedback and are grateful for this recognition, which is based solely on surveys completed by our employees. Thank you to our employees for making PHLY a great place to work. 
Learn more about what it's like to be a part of #TEAMPHLY: bit.ly/WorkAtPHLY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928876716"/>
                  </a:ext>
                </a:extLst>
              </a:tr>
            </a:tbl>
          </a:graphicData>
        </a:graphic>
      </p:graphicFrame>
      <p:sp>
        <p:nvSpPr>
          <p:cNvPr id="4" name="Text Placeholder 3">
            <a:extLst>
              <a:ext uri="{FF2B5EF4-FFF2-40B4-BE49-F238E27FC236}">
                <a16:creationId xmlns:a16="http://schemas.microsoft.com/office/drawing/2014/main" id="{BB9A0378-3823-406A-A3D0-838F0AB41452}"/>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229752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6D6EF-E59B-4C3F-80D8-8E207E80FA35}"/>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5C774216-9DD2-4276-A01E-053831CB1118}"/>
              </a:ext>
            </a:extLst>
          </p:cNvPr>
          <p:cNvGraphicFramePr>
            <a:graphicFrameLocks noGrp="1"/>
          </p:cNvGraphicFramePr>
          <p:nvPr>
            <p:ph type="tbl" sz="quarter" idx="13"/>
            <p:extLst>
              <p:ext uri="{D42A27DB-BD31-4B8C-83A1-F6EECF244321}">
                <p14:modId xmlns:p14="http://schemas.microsoft.com/office/powerpoint/2010/main" val="389832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85353116"/>
                    </a:ext>
                  </a:extLst>
                </a:gridCol>
                <a:gridCol w="411480">
                  <a:extLst>
                    <a:ext uri="{9D8B030D-6E8A-4147-A177-3AD203B41FA5}">
                      <a16:colId xmlns:a16="http://schemas.microsoft.com/office/drawing/2014/main" val="702487988"/>
                    </a:ext>
                  </a:extLst>
                </a:gridCol>
                <a:gridCol w="411480">
                  <a:extLst>
                    <a:ext uri="{9D8B030D-6E8A-4147-A177-3AD203B41FA5}">
                      <a16:colId xmlns:a16="http://schemas.microsoft.com/office/drawing/2014/main" val="678194467"/>
                    </a:ext>
                  </a:extLst>
                </a:gridCol>
                <a:gridCol w="411480">
                  <a:extLst>
                    <a:ext uri="{9D8B030D-6E8A-4147-A177-3AD203B41FA5}">
                      <a16:colId xmlns:a16="http://schemas.microsoft.com/office/drawing/2014/main" val="8207522"/>
                    </a:ext>
                  </a:extLst>
                </a:gridCol>
                <a:gridCol w="411480">
                  <a:extLst>
                    <a:ext uri="{9D8B030D-6E8A-4147-A177-3AD203B41FA5}">
                      <a16:colId xmlns:a16="http://schemas.microsoft.com/office/drawing/2014/main" val="3306114452"/>
                    </a:ext>
                  </a:extLst>
                </a:gridCol>
                <a:gridCol w="411480">
                  <a:extLst>
                    <a:ext uri="{9D8B030D-6E8A-4147-A177-3AD203B41FA5}">
                      <a16:colId xmlns:a16="http://schemas.microsoft.com/office/drawing/2014/main" val="2799815053"/>
                    </a:ext>
                  </a:extLst>
                </a:gridCol>
                <a:gridCol w="411480">
                  <a:extLst>
                    <a:ext uri="{9D8B030D-6E8A-4147-A177-3AD203B41FA5}">
                      <a16:colId xmlns:a16="http://schemas.microsoft.com/office/drawing/2014/main" val="49019584"/>
                    </a:ext>
                  </a:extLst>
                </a:gridCol>
                <a:gridCol w="411480">
                  <a:extLst>
                    <a:ext uri="{9D8B030D-6E8A-4147-A177-3AD203B41FA5}">
                      <a16:colId xmlns:a16="http://schemas.microsoft.com/office/drawing/2014/main" val="322951352"/>
                    </a:ext>
                  </a:extLst>
                </a:gridCol>
                <a:gridCol w="411480">
                  <a:extLst>
                    <a:ext uri="{9D8B030D-6E8A-4147-A177-3AD203B41FA5}">
                      <a16:colId xmlns:a16="http://schemas.microsoft.com/office/drawing/2014/main" val="2985807719"/>
                    </a:ext>
                  </a:extLst>
                </a:gridCol>
                <a:gridCol w="411480">
                  <a:extLst>
                    <a:ext uri="{9D8B030D-6E8A-4147-A177-3AD203B41FA5}">
                      <a16:colId xmlns:a16="http://schemas.microsoft.com/office/drawing/2014/main" val="106499101"/>
                    </a:ext>
                  </a:extLst>
                </a:gridCol>
                <a:gridCol w="411480">
                  <a:extLst>
                    <a:ext uri="{9D8B030D-6E8A-4147-A177-3AD203B41FA5}">
                      <a16:colId xmlns:a16="http://schemas.microsoft.com/office/drawing/2014/main" val="3698158537"/>
                    </a:ext>
                  </a:extLst>
                </a:gridCol>
                <a:gridCol w="411480">
                  <a:extLst>
                    <a:ext uri="{9D8B030D-6E8A-4147-A177-3AD203B41FA5}">
                      <a16:colId xmlns:a16="http://schemas.microsoft.com/office/drawing/2014/main" val="1642570831"/>
                    </a:ext>
                  </a:extLst>
                </a:gridCol>
                <a:gridCol w="411480">
                  <a:extLst>
                    <a:ext uri="{9D8B030D-6E8A-4147-A177-3AD203B41FA5}">
                      <a16:colId xmlns:a16="http://schemas.microsoft.com/office/drawing/2014/main" val="3271810480"/>
                    </a:ext>
                  </a:extLst>
                </a:gridCol>
                <a:gridCol w="411480">
                  <a:extLst>
                    <a:ext uri="{9D8B030D-6E8A-4147-A177-3AD203B41FA5}">
                      <a16:colId xmlns:a16="http://schemas.microsoft.com/office/drawing/2014/main" val="205739291"/>
                    </a:ext>
                  </a:extLst>
                </a:gridCol>
                <a:gridCol w="411480">
                  <a:extLst>
                    <a:ext uri="{9D8B030D-6E8A-4147-A177-3AD203B41FA5}">
                      <a16:colId xmlns:a16="http://schemas.microsoft.com/office/drawing/2014/main" val="422352026"/>
                    </a:ext>
                  </a:extLst>
                </a:gridCol>
                <a:gridCol w="411480">
                  <a:extLst>
                    <a:ext uri="{9D8B030D-6E8A-4147-A177-3AD203B41FA5}">
                      <a16:colId xmlns:a16="http://schemas.microsoft.com/office/drawing/2014/main" val="2316038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8838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- 2026-06-10 16:23:23</a:t>
                      </a:r>
                      <a:r>
                        <a:rPr kumimoji="0" lang="en-US" sz="1000" b="0" i="0" u="none" strike="noStrike" kern="1200" cap="none" spc="0" normalizeH="0" baseline="0" noProof="0">
                          <a:ln>
                            <a:noFill/>
                          </a:ln>
                          <a:solidFill>
                            <a:prstClr val="black"/>
                          </a:solidFill>
                          <a:effectLst/>
                          <a:uLnTx/>
                          <a:uFillTx/>
                          <a:latin typeface="Calibri"/>
                          <a:ea typeface="+mn-ea"/>
                          <a:cs typeface="+mn-cs"/>
                        </a:rPr>
                        <a:t>
 A perfect mix of wellness and fun ☀️🥗 #TEAMPHLY made the most of our annual Healthy Picnic &amp; Wellness Fair with good food, games, and time spent together outdoors.
Co-hosted with sister company Tokio Marine North America Services, the day featured a healthy, catered lunch from Drexelbrook, one-on-one time with #wellness experts, giveaways, music from 93.3 WMMR Philadelphia, and a visit from Philadelphia Union soccer player Nate Harriel.
More than just a great day, the Healthy Picnic reflects our commitment to employee #wellbeing—bringing our team together to celebrate health, connection, and community.
Thanks to our vendors for helping create such a great experience! 🙌
Exos,Fidelity Investments, Independence Blue Cross, EyeMed Vision Care, Allstate, Genomic Life, Ramp Health, AllOne Health, Reliance Matrix, Bryn Mawr Running Club, College Tuition Benefit, MetLife, Legal 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24680090"/>
                  </a:ext>
                </a:extLst>
              </a:tr>
            </a:tbl>
          </a:graphicData>
        </a:graphic>
      </p:graphicFrame>
      <p:sp>
        <p:nvSpPr>
          <p:cNvPr id="4" name="Text Placeholder 3">
            <a:extLst>
              <a:ext uri="{FF2B5EF4-FFF2-40B4-BE49-F238E27FC236}">
                <a16:creationId xmlns:a16="http://schemas.microsoft.com/office/drawing/2014/main" id="{DDE1D54A-4330-444F-B951-763880277CB6}"/>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2571015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2CC17-DC4C-4D66-993A-99703D5F2FB7}"/>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DAD0F74D-F464-4706-BE76-2C39849C2C96}"/>
              </a:ext>
            </a:extLst>
          </p:cNvPr>
          <p:cNvGraphicFramePr>
            <a:graphicFrameLocks noGrp="1"/>
          </p:cNvGraphicFramePr>
          <p:nvPr>
            <p:ph type="tbl" sz="quarter" idx="13"/>
            <p:extLst>
              <p:ext uri="{D42A27DB-BD31-4B8C-83A1-F6EECF244321}">
                <p14:modId xmlns:p14="http://schemas.microsoft.com/office/powerpoint/2010/main" val="2713381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63973016"/>
                    </a:ext>
                  </a:extLst>
                </a:gridCol>
                <a:gridCol w="411480">
                  <a:extLst>
                    <a:ext uri="{9D8B030D-6E8A-4147-A177-3AD203B41FA5}">
                      <a16:colId xmlns:a16="http://schemas.microsoft.com/office/drawing/2014/main" val="3666861276"/>
                    </a:ext>
                  </a:extLst>
                </a:gridCol>
                <a:gridCol w="411480">
                  <a:extLst>
                    <a:ext uri="{9D8B030D-6E8A-4147-A177-3AD203B41FA5}">
                      <a16:colId xmlns:a16="http://schemas.microsoft.com/office/drawing/2014/main" val="3796061330"/>
                    </a:ext>
                  </a:extLst>
                </a:gridCol>
                <a:gridCol w="411480">
                  <a:extLst>
                    <a:ext uri="{9D8B030D-6E8A-4147-A177-3AD203B41FA5}">
                      <a16:colId xmlns:a16="http://schemas.microsoft.com/office/drawing/2014/main" val="3211627700"/>
                    </a:ext>
                  </a:extLst>
                </a:gridCol>
                <a:gridCol w="411480">
                  <a:extLst>
                    <a:ext uri="{9D8B030D-6E8A-4147-A177-3AD203B41FA5}">
                      <a16:colId xmlns:a16="http://schemas.microsoft.com/office/drawing/2014/main" val="2494372104"/>
                    </a:ext>
                  </a:extLst>
                </a:gridCol>
                <a:gridCol w="411480">
                  <a:extLst>
                    <a:ext uri="{9D8B030D-6E8A-4147-A177-3AD203B41FA5}">
                      <a16:colId xmlns:a16="http://schemas.microsoft.com/office/drawing/2014/main" val="986206841"/>
                    </a:ext>
                  </a:extLst>
                </a:gridCol>
                <a:gridCol w="411480">
                  <a:extLst>
                    <a:ext uri="{9D8B030D-6E8A-4147-A177-3AD203B41FA5}">
                      <a16:colId xmlns:a16="http://schemas.microsoft.com/office/drawing/2014/main" val="4026769360"/>
                    </a:ext>
                  </a:extLst>
                </a:gridCol>
                <a:gridCol w="411480">
                  <a:extLst>
                    <a:ext uri="{9D8B030D-6E8A-4147-A177-3AD203B41FA5}">
                      <a16:colId xmlns:a16="http://schemas.microsoft.com/office/drawing/2014/main" val="1741739153"/>
                    </a:ext>
                  </a:extLst>
                </a:gridCol>
                <a:gridCol w="411480">
                  <a:extLst>
                    <a:ext uri="{9D8B030D-6E8A-4147-A177-3AD203B41FA5}">
                      <a16:colId xmlns:a16="http://schemas.microsoft.com/office/drawing/2014/main" val="1145985551"/>
                    </a:ext>
                  </a:extLst>
                </a:gridCol>
                <a:gridCol w="411480">
                  <a:extLst>
                    <a:ext uri="{9D8B030D-6E8A-4147-A177-3AD203B41FA5}">
                      <a16:colId xmlns:a16="http://schemas.microsoft.com/office/drawing/2014/main" val="71141216"/>
                    </a:ext>
                  </a:extLst>
                </a:gridCol>
                <a:gridCol w="411480">
                  <a:extLst>
                    <a:ext uri="{9D8B030D-6E8A-4147-A177-3AD203B41FA5}">
                      <a16:colId xmlns:a16="http://schemas.microsoft.com/office/drawing/2014/main" val="1509232356"/>
                    </a:ext>
                  </a:extLst>
                </a:gridCol>
                <a:gridCol w="411480">
                  <a:extLst>
                    <a:ext uri="{9D8B030D-6E8A-4147-A177-3AD203B41FA5}">
                      <a16:colId xmlns:a16="http://schemas.microsoft.com/office/drawing/2014/main" val="4118029776"/>
                    </a:ext>
                  </a:extLst>
                </a:gridCol>
                <a:gridCol w="411480">
                  <a:extLst>
                    <a:ext uri="{9D8B030D-6E8A-4147-A177-3AD203B41FA5}">
                      <a16:colId xmlns:a16="http://schemas.microsoft.com/office/drawing/2014/main" val="1498758771"/>
                    </a:ext>
                  </a:extLst>
                </a:gridCol>
                <a:gridCol w="411480">
                  <a:extLst>
                    <a:ext uri="{9D8B030D-6E8A-4147-A177-3AD203B41FA5}">
                      <a16:colId xmlns:a16="http://schemas.microsoft.com/office/drawing/2014/main" val="60047238"/>
                    </a:ext>
                  </a:extLst>
                </a:gridCol>
                <a:gridCol w="411480">
                  <a:extLst>
                    <a:ext uri="{9D8B030D-6E8A-4147-A177-3AD203B41FA5}">
                      <a16:colId xmlns:a16="http://schemas.microsoft.com/office/drawing/2014/main" val="1619695496"/>
                    </a:ext>
                  </a:extLst>
                </a:gridCol>
                <a:gridCol w="411480">
                  <a:extLst>
                    <a:ext uri="{9D8B030D-6E8A-4147-A177-3AD203B41FA5}">
                      <a16:colId xmlns:a16="http://schemas.microsoft.com/office/drawing/2014/main" val="3363508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9444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- 2026-06-08 11:54:45</a:t>
                      </a:r>
                      <a:r>
                        <a:rPr kumimoji="0" lang="en-US" sz="1000" b="0" i="0" u="none" strike="noStrike" kern="1200" cap="none" spc="0" normalizeH="0" baseline="0" noProof="0">
                          <a:ln>
                            <a:noFill/>
                          </a:ln>
                          <a:solidFill>
                            <a:prstClr val="black"/>
                          </a:solidFill>
                          <a:effectLst/>
                          <a:uLnTx/>
                          <a:uFillTx/>
                          <a:latin typeface="Calibri"/>
                          <a:ea typeface="+mn-ea"/>
                          <a:cs typeface="+mn-cs"/>
                        </a:rPr>
                        <a:t>
 Supporting our communities is at the heart of what we do. 💙
#TEAMPHLY spent their day #volunteering with the Jewish Family and Children's Service of Greater Philadelphia (JFCS). Our team rolled up their sleeves in the kitchen to prepare fresh wraps, muffins, and sandwiches.
These meals went directly to local shoppers at the JFCS Our Closet in Your Neighborhood Pop-Up shop. The non-profit is dedicated to serving vulnerable families, children, and individuals in the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92719947"/>
                  </a:ext>
                </a:extLst>
              </a:tr>
            </a:tbl>
          </a:graphicData>
        </a:graphic>
      </p:graphicFrame>
      <p:sp>
        <p:nvSpPr>
          <p:cNvPr id="4" name="Text Placeholder 3">
            <a:extLst>
              <a:ext uri="{FF2B5EF4-FFF2-40B4-BE49-F238E27FC236}">
                <a16:creationId xmlns:a16="http://schemas.microsoft.com/office/drawing/2014/main" id="{B75F7055-B403-453E-ADFC-215B41C78A67}"/>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261963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8735-280E-4C6B-97FF-F709AC462624}"/>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14B486FA-7AAE-4A88-B70B-FC5FFEF0A840}"/>
              </a:ext>
            </a:extLst>
          </p:cNvPr>
          <p:cNvGraphicFramePr>
            <a:graphicFrameLocks noGrp="1"/>
          </p:cNvGraphicFramePr>
          <p:nvPr>
            <p:ph type="tbl" sz="quarter" idx="13"/>
            <p:extLst>
              <p:ext uri="{D42A27DB-BD31-4B8C-83A1-F6EECF244321}">
                <p14:modId xmlns:p14="http://schemas.microsoft.com/office/powerpoint/2010/main" val="2937454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58077044"/>
                    </a:ext>
                  </a:extLst>
                </a:gridCol>
                <a:gridCol w="411480">
                  <a:extLst>
                    <a:ext uri="{9D8B030D-6E8A-4147-A177-3AD203B41FA5}">
                      <a16:colId xmlns:a16="http://schemas.microsoft.com/office/drawing/2014/main" val="308069158"/>
                    </a:ext>
                  </a:extLst>
                </a:gridCol>
                <a:gridCol w="411480">
                  <a:extLst>
                    <a:ext uri="{9D8B030D-6E8A-4147-A177-3AD203B41FA5}">
                      <a16:colId xmlns:a16="http://schemas.microsoft.com/office/drawing/2014/main" val="3738081294"/>
                    </a:ext>
                  </a:extLst>
                </a:gridCol>
                <a:gridCol w="411480">
                  <a:extLst>
                    <a:ext uri="{9D8B030D-6E8A-4147-A177-3AD203B41FA5}">
                      <a16:colId xmlns:a16="http://schemas.microsoft.com/office/drawing/2014/main" val="2745924988"/>
                    </a:ext>
                  </a:extLst>
                </a:gridCol>
                <a:gridCol w="411480">
                  <a:extLst>
                    <a:ext uri="{9D8B030D-6E8A-4147-A177-3AD203B41FA5}">
                      <a16:colId xmlns:a16="http://schemas.microsoft.com/office/drawing/2014/main" val="794224100"/>
                    </a:ext>
                  </a:extLst>
                </a:gridCol>
                <a:gridCol w="411480">
                  <a:extLst>
                    <a:ext uri="{9D8B030D-6E8A-4147-A177-3AD203B41FA5}">
                      <a16:colId xmlns:a16="http://schemas.microsoft.com/office/drawing/2014/main" val="4285453703"/>
                    </a:ext>
                  </a:extLst>
                </a:gridCol>
                <a:gridCol w="411480">
                  <a:extLst>
                    <a:ext uri="{9D8B030D-6E8A-4147-A177-3AD203B41FA5}">
                      <a16:colId xmlns:a16="http://schemas.microsoft.com/office/drawing/2014/main" val="3360322986"/>
                    </a:ext>
                  </a:extLst>
                </a:gridCol>
                <a:gridCol w="411480">
                  <a:extLst>
                    <a:ext uri="{9D8B030D-6E8A-4147-A177-3AD203B41FA5}">
                      <a16:colId xmlns:a16="http://schemas.microsoft.com/office/drawing/2014/main" val="914329853"/>
                    </a:ext>
                  </a:extLst>
                </a:gridCol>
                <a:gridCol w="411480">
                  <a:extLst>
                    <a:ext uri="{9D8B030D-6E8A-4147-A177-3AD203B41FA5}">
                      <a16:colId xmlns:a16="http://schemas.microsoft.com/office/drawing/2014/main" val="4168194024"/>
                    </a:ext>
                  </a:extLst>
                </a:gridCol>
                <a:gridCol w="411480">
                  <a:extLst>
                    <a:ext uri="{9D8B030D-6E8A-4147-A177-3AD203B41FA5}">
                      <a16:colId xmlns:a16="http://schemas.microsoft.com/office/drawing/2014/main" val="3579571760"/>
                    </a:ext>
                  </a:extLst>
                </a:gridCol>
                <a:gridCol w="411480">
                  <a:extLst>
                    <a:ext uri="{9D8B030D-6E8A-4147-A177-3AD203B41FA5}">
                      <a16:colId xmlns:a16="http://schemas.microsoft.com/office/drawing/2014/main" val="38313122"/>
                    </a:ext>
                  </a:extLst>
                </a:gridCol>
                <a:gridCol w="411480">
                  <a:extLst>
                    <a:ext uri="{9D8B030D-6E8A-4147-A177-3AD203B41FA5}">
                      <a16:colId xmlns:a16="http://schemas.microsoft.com/office/drawing/2014/main" val="1376404740"/>
                    </a:ext>
                  </a:extLst>
                </a:gridCol>
                <a:gridCol w="411480">
                  <a:extLst>
                    <a:ext uri="{9D8B030D-6E8A-4147-A177-3AD203B41FA5}">
                      <a16:colId xmlns:a16="http://schemas.microsoft.com/office/drawing/2014/main" val="411273974"/>
                    </a:ext>
                  </a:extLst>
                </a:gridCol>
                <a:gridCol w="411480">
                  <a:extLst>
                    <a:ext uri="{9D8B030D-6E8A-4147-A177-3AD203B41FA5}">
                      <a16:colId xmlns:a16="http://schemas.microsoft.com/office/drawing/2014/main" val="1734672276"/>
                    </a:ext>
                  </a:extLst>
                </a:gridCol>
                <a:gridCol w="411480">
                  <a:extLst>
                    <a:ext uri="{9D8B030D-6E8A-4147-A177-3AD203B41FA5}">
                      <a16:colId xmlns:a16="http://schemas.microsoft.com/office/drawing/2014/main" val="1459547301"/>
                    </a:ext>
                  </a:extLst>
                </a:gridCol>
                <a:gridCol w="411480">
                  <a:extLst>
                    <a:ext uri="{9D8B030D-6E8A-4147-A177-3AD203B41FA5}">
                      <a16:colId xmlns:a16="http://schemas.microsoft.com/office/drawing/2014/main" val="1455188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087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- 2026-06-23 15:20:15</a:t>
                      </a:r>
                      <a:r>
                        <a:rPr kumimoji="0" lang="en-US" sz="1000" b="0" i="0" u="none" strike="noStrike" kern="1200" cap="none" spc="0" normalizeH="0" baseline="0" noProof="0">
                          <a:ln>
                            <a:noFill/>
                          </a:ln>
                          <a:solidFill>
                            <a:prstClr val="black"/>
                          </a:solidFill>
                          <a:effectLst/>
                          <a:uLnTx/>
                          <a:uFillTx/>
                          <a:latin typeface="Calibri"/>
                          <a:ea typeface="+mn-ea"/>
                          <a:cs typeface="+mn-cs"/>
                        </a:rPr>
                        <a:t>
 We had a blast teaming up with the Philadelphia Phillies to host a Wiffle Ball Derby for our agency partner, Lamb Insurance Services! ⚾💥
Check out the fun we had at Citizens Bank 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36784906"/>
                  </a:ext>
                </a:extLst>
              </a:tr>
            </a:tbl>
          </a:graphicData>
        </a:graphic>
      </p:graphicFrame>
      <p:sp>
        <p:nvSpPr>
          <p:cNvPr id="4" name="Text Placeholder 3">
            <a:extLst>
              <a:ext uri="{FF2B5EF4-FFF2-40B4-BE49-F238E27FC236}">
                <a16:creationId xmlns:a16="http://schemas.microsoft.com/office/drawing/2014/main" id="{187BB8EA-533A-4257-87C7-E89C12861252}"/>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1817956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89DC-3429-4EC4-A3D7-19895714805A}"/>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72ED11BC-6B04-4988-9F54-B9CC26BF3808}"/>
              </a:ext>
            </a:extLst>
          </p:cNvPr>
          <p:cNvGraphicFramePr>
            <a:graphicFrameLocks noGrp="1"/>
          </p:cNvGraphicFramePr>
          <p:nvPr>
            <p:ph type="tbl" sz="quarter" idx="13"/>
            <p:extLst>
              <p:ext uri="{D42A27DB-BD31-4B8C-83A1-F6EECF244321}">
                <p14:modId xmlns:p14="http://schemas.microsoft.com/office/powerpoint/2010/main" val="2939763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91362027"/>
                    </a:ext>
                  </a:extLst>
                </a:gridCol>
                <a:gridCol w="411480">
                  <a:extLst>
                    <a:ext uri="{9D8B030D-6E8A-4147-A177-3AD203B41FA5}">
                      <a16:colId xmlns:a16="http://schemas.microsoft.com/office/drawing/2014/main" val="3106600866"/>
                    </a:ext>
                  </a:extLst>
                </a:gridCol>
                <a:gridCol w="411480">
                  <a:extLst>
                    <a:ext uri="{9D8B030D-6E8A-4147-A177-3AD203B41FA5}">
                      <a16:colId xmlns:a16="http://schemas.microsoft.com/office/drawing/2014/main" val="605263645"/>
                    </a:ext>
                  </a:extLst>
                </a:gridCol>
                <a:gridCol w="411480">
                  <a:extLst>
                    <a:ext uri="{9D8B030D-6E8A-4147-A177-3AD203B41FA5}">
                      <a16:colId xmlns:a16="http://schemas.microsoft.com/office/drawing/2014/main" val="530108356"/>
                    </a:ext>
                  </a:extLst>
                </a:gridCol>
                <a:gridCol w="411480">
                  <a:extLst>
                    <a:ext uri="{9D8B030D-6E8A-4147-A177-3AD203B41FA5}">
                      <a16:colId xmlns:a16="http://schemas.microsoft.com/office/drawing/2014/main" val="1699449"/>
                    </a:ext>
                  </a:extLst>
                </a:gridCol>
                <a:gridCol w="411480">
                  <a:extLst>
                    <a:ext uri="{9D8B030D-6E8A-4147-A177-3AD203B41FA5}">
                      <a16:colId xmlns:a16="http://schemas.microsoft.com/office/drawing/2014/main" val="2747141227"/>
                    </a:ext>
                  </a:extLst>
                </a:gridCol>
                <a:gridCol w="411480">
                  <a:extLst>
                    <a:ext uri="{9D8B030D-6E8A-4147-A177-3AD203B41FA5}">
                      <a16:colId xmlns:a16="http://schemas.microsoft.com/office/drawing/2014/main" val="1503485897"/>
                    </a:ext>
                  </a:extLst>
                </a:gridCol>
                <a:gridCol w="411480">
                  <a:extLst>
                    <a:ext uri="{9D8B030D-6E8A-4147-A177-3AD203B41FA5}">
                      <a16:colId xmlns:a16="http://schemas.microsoft.com/office/drawing/2014/main" val="3066102197"/>
                    </a:ext>
                  </a:extLst>
                </a:gridCol>
                <a:gridCol w="411480">
                  <a:extLst>
                    <a:ext uri="{9D8B030D-6E8A-4147-A177-3AD203B41FA5}">
                      <a16:colId xmlns:a16="http://schemas.microsoft.com/office/drawing/2014/main" val="643598175"/>
                    </a:ext>
                  </a:extLst>
                </a:gridCol>
                <a:gridCol w="411480">
                  <a:extLst>
                    <a:ext uri="{9D8B030D-6E8A-4147-A177-3AD203B41FA5}">
                      <a16:colId xmlns:a16="http://schemas.microsoft.com/office/drawing/2014/main" val="4030654530"/>
                    </a:ext>
                  </a:extLst>
                </a:gridCol>
                <a:gridCol w="411480">
                  <a:extLst>
                    <a:ext uri="{9D8B030D-6E8A-4147-A177-3AD203B41FA5}">
                      <a16:colId xmlns:a16="http://schemas.microsoft.com/office/drawing/2014/main" val="173218279"/>
                    </a:ext>
                  </a:extLst>
                </a:gridCol>
                <a:gridCol w="411480">
                  <a:extLst>
                    <a:ext uri="{9D8B030D-6E8A-4147-A177-3AD203B41FA5}">
                      <a16:colId xmlns:a16="http://schemas.microsoft.com/office/drawing/2014/main" val="1947793044"/>
                    </a:ext>
                  </a:extLst>
                </a:gridCol>
                <a:gridCol w="411480">
                  <a:extLst>
                    <a:ext uri="{9D8B030D-6E8A-4147-A177-3AD203B41FA5}">
                      <a16:colId xmlns:a16="http://schemas.microsoft.com/office/drawing/2014/main" val="530152198"/>
                    </a:ext>
                  </a:extLst>
                </a:gridCol>
                <a:gridCol w="411480">
                  <a:extLst>
                    <a:ext uri="{9D8B030D-6E8A-4147-A177-3AD203B41FA5}">
                      <a16:colId xmlns:a16="http://schemas.microsoft.com/office/drawing/2014/main" val="1019572308"/>
                    </a:ext>
                  </a:extLst>
                </a:gridCol>
                <a:gridCol w="411480">
                  <a:extLst>
                    <a:ext uri="{9D8B030D-6E8A-4147-A177-3AD203B41FA5}">
                      <a16:colId xmlns:a16="http://schemas.microsoft.com/office/drawing/2014/main" val="182856641"/>
                    </a:ext>
                  </a:extLst>
                </a:gridCol>
                <a:gridCol w="411480">
                  <a:extLst>
                    <a:ext uri="{9D8B030D-6E8A-4147-A177-3AD203B41FA5}">
                      <a16:colId xmlns:a16="http://schemas.microsoft.com/office/drawing/2014/main" val="3196449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483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- 2026-06-05 14:03:06</a:t>
                      </a:r>
                      <a:r>
                        <a:rPr kumimoji="0" lang="en-US" sz="1000" b="0" i="0" u="none" strike="noStrike" kern="1200" cap="none" spc="0" normalizeH="0" baseline="0" noProof="0">
                          <a:ln>
                            <a:noFill/>
                          </a:ln>
                          <a:solidFill>
                            <a:prstClr val="black"/>
                          </a:solidFill>
                          <a:effectLst/>
                          <a:uLnTx/>
                          <a:uFillTx/>
                          <a:latin typeface="Calibri"/>
                          <a:ea typeface="+mn-ea"/>
                          <a:cs typeface="+mn-cs"/>
                        </a:rPr>
                        <a:t>
 🎓 They’re almost here... Next week, we’ll welcome our 2026 Summer Associates to the Home Office—and the excitement is building!
For 15 years, PHLY’s #internship program has brought together bright, driven students from across the country to gain hands-on experience, take on real projects, and b➡uild lasting connections 💼🚀
As we get ready, we’re looking back at the interns who’ve helped shape #TEAMPHLY and we can’t wait to see what this next class will bring.
Learn more ➡ bit.ly/PHLYInternshipsFB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32298678"/>
                  </a:ext>
                </a:extLst>
              </a:tr>
            </a:tbl>
          </a:graphicData>
        </a:graphic>
      </p:graphicFrame>
      <p:sp>
        <p:nvSpPr>
          <p:cNvPr id="4" name="Text Placeholder 3">
            <a:extLst>
              <a:ext uri="{FF2B5EF4-FFF2-40B4-BE49-F238E27FC236}">
                <a16:creationId xmlns:a16="http://schemas.microsoft.com/office/drawing/2014/main" id="{F3428B78-EA1D-4947-8843-4A6C0FC102DA}"/>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2381687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AD57F-3D1B-4B40-A4F6-755C407EB0B8}"/>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3FBEBC4-2978-4B08-923C-2325AD810E8B}"/>
              </a:ext>
            </a:extLst>
          </p:cNvPr>
          <p:cNvGraphicFramePr>
            <a:graphicFrameLocks noGrp="1"/>
          </p:cNvGraphicFramePr>
          <p:nvPr>
            <p:ph type="chart" sz="quarter" idx="13"/>
            <p:extLst>
              <p:ext uri="{D42A27DB-BD31-4B8C-83A1-F6EECF244321}">
                <p14:modId xmlns:p14="http://schemas.microsoft.com/office/powerpoint/2010/main" val="4139948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6BAA08-6CBA-4A75-B3FA-5CC54A804AA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2FDB5D4-8CA5-47F3-BFD3-53329CE146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2488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2D14A-B7DA-45D7-B65F-E36FB31AA0D5}"/>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6159611D-38D0-4C34-8EE6-EB0266CB16AD}"/>
              </a:ext>
            </a:extLst>
          </p:cNvPr>
          <p:cNvGraphicFramePr>
            <a:graphicFrameLocks noGrp="1"/>
          </p:cNvGraphicFramePr>
          <p:nvPr>
            <p:ph type="chart" sz="quarter" idx="13"/>
            <p:extLst>
              <p:ext uri="{D42A27DB-BD31-4B8C-83A1-F6EECF244321}">
                <p14:modId xmlns:p14="http://schemas.microsoft.com/office/powerpoint/2010/main" val="2081707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23C0A4-5698-4FBA-9394-E3BACF2991D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6B11459-2C6B-49AD-BE00-A14FCF867C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401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1833F-2858-4CB0-8DBA-882244F1757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3CA73BAC-7D65-483C-A0A4-4538DE0678DD}"/>
              </a:ext>
            </a:extLst>
          </p:cNvPr>
          <p:cNvGraphicFramePr>
            <a:graphicFrameLocks noGrp="1"/>
          </p:cNvGraphicFramePr>
          <p:nvPr>
            <p:ph type="chart" sz="quarter" idx="13"/>
            <p:extLst>
              <p:ext uri="{D42A27DB-BD31-4B8C-83A1-F6EECF244321}">
                <p14:modId xmlns:p14="http://schemas.microsoft.com/office/powerpoint/2010/main" val="1411361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446717-5E47-4905-ABE9-92B28918EB5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139D00B-7DD1-471E-980F-E67D8F76C2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6241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E6AD-8F26-494F-B5ED-3ED2E814D40A}"/>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214CBAA0-305E-4989-AA52-BFE752995067}"/>
              </a:ext>
            </a:extLst>
          </p:cNvPr>
          <p:cNvGraphicFramePr>
            <a:graphicFrameLocks noGrp="1"/>
          </p:cNvGraphicFramePr>
          <p:nvPr>
            <p:ph type="tbl" sz="quarter" idx="13"/>
            <p:extLst>
              <p:ext uri="{D42A27DB-BD31-4B8C-83A1-F6EECF244321}">
                <p14:modId xmlns:p14="http://schemas.microsoft.com/office/powerpoint/2010/main" val="212573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6345329"/>
                    </a:ext>
                  </a:extLst>
                </a:gridCol>
                <a:gridCol w="1152144">
                  <a:extLst>
                    <a:ext uri="{9D8B030D-6E8A-4147-A177-3AD203B41FA5}">
                      <a16:colId xmlns:a16="http://schemas.microsoft.com/office/drawing/2014/main" val="643028941"/>
                    </a:ext>
                  </a:extLst>
                </a:gridCol>
                <a:gridCol w="1152144">
                  <a:extLst>
                    <a:ext uri="{9D8B030D-6E8A-4147-A177-3AD203B41FA5}">
                      <a16:colId xmlns:a16="http://schemas.microsoft.com/office/drawing/2014/main" val="2186683923"/>
                    </a:ext>
                  </a:extLst>
                </a:gridCol>
                <a:gridCol w="1152144">
                  <a:extLst>
                    <a:ext uri="{9D8B030D-6E8A-4147-A177-3AD203B41FA5}">
                      <a16:colId xmlns:a16="http://schemas.microsoft.com/office/drawing/2014/main" val="2010737633"/>
                    </a:ext>
                  </a:extLst>
                </a:gridCol>
                <a:gridCol w="1152144">
                  <a:extLst>
                    <a:ext uri="{9D8B030D-6E8A-4147-A177-3AD203B41FA5}">
                      <a16:colId xmlns:a16="http://schemas.microsoft.com/office/drawing/2014/main" val="1212649726"/>
                    </a:ext>
                  </a:extLst>
                </a:gridCol>
                <a:gridCol w="1152144">
                  <a:extLst>
                    <a:ext uri="{9D8B030D-6E8A-4147-A177-3AD203B41FA5}">
                      <a16:colId xmlns:a16="http://schemas.microsoft.com/office/drawing/2014/main" val="908869556"/>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653777870"/>
                  </a:ext>
                </a:extLst>
              </a:tr>
              <a:tr h="370840">
                <a:tc>
                  <a:txBody>
                    <a:bodyPr/>
                    <a:lstStyle/>
                    <a:p>
                      <a:r>
                        <a:rPr lang="en-US" sz="1000" b="1"/>
                        <a:t>@PHLYINS - 2026-06-21 10:07:00</a:t>
                      </a:r>
                      <a:r>
                        <a:rPr lang="en-US" sz="1000"/>
                        <a:t>
 #TEAMPHLY would like to wish all the dads a very happy #FathersDay! https://t.co/8Ke6Pnk3In</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0.0256 %</a:t>
                      </a:r>
                    </a:p>
                  </a:txBody>
                  <a:tcPr/>
                </a:tc>
                <a:extLst>
                  <a:ext uri="{0D108BD9-81ED-4DB2-BD59-A6C34878D82A}">
                    <a16:rowId xmlns:a16="http://schemas.microsoft.com/office/drawing/2014/main" val="2028571656"/>
                  </a:ext>
                </a:extLst>
              </a:tr>
              <a:tr h="370840">
                <a:tc>
                  <a:txBody>
                    <a:bodyPr/>
                    <a:lstStyle/>
                    <a:p>
                      <a:r>
                        <a:rPr lang="en-US" sz="1000" b="1"/>
                        <a:t>@PHLYINS - 2026-06-18 10:10:00</a:t>
                      </a:r>
                      <a:r>
                        <a:rPr lang="en-US" sz="1000"/>
                        <a:t>
 Our offices are closing at 3 p.m. today and will be closed on Friday, June 19th in observance of #Juneteenth. We hope you have a wonderful holiday! #TEAMPHLY https://t.co/ASCTUWSEKH</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028396152"/>
                  </a:ext>
                </a:extLst>
              </a:tr>
              <a:tr h="370840">
                <a:tc>
                  <a:txBody>
                    <a:bodyPr/>
                    <a:lstStyle/>
                    <a:p>
                      <a:r>
                        <a:rPr lang="en-US" sz="1000" b="1"/>
                        <a:t>@PHLYINS - 2026-06-03 11:58:43</a:t>
                      </a:r>
                      <a:r>
                        <a:rPr lang="en-US" sz="1000"/>
                        <a:t>
 RT @Phillies: For the 230 runs scored through the end of May,
@PHLYINS has donated ,000 to @PhilsCharities!
🔗: https://t.co/FTYNAz4LyB https://t.co/pBIIazXpqR</a:t>
                      </a:r>
                    </a:p>
                  </a:txBody>
                  <a:tcPr/>
                </a:tc>
                <a:tc>
                  <a:txBody>
                    <a:bodyPr/>
                    <a:lstStyle/>
                    <a:p>
                      <a:r>
                        <a:rPr lang="en-US" sz="1000"/>
                        <a:t>19</a:t>
                      </a:r>
                    </a:p>
                  </a:txBody>
                  <a:tcPr/>
                </a:tc>
                <a:tc>
                  <a:txBody>
                    <a:bodyPr/>
                    <a:lstStyle/>
                    <a:p>
                      <a:r>
                        <a:rPr lang="en-US" sz="1000"/>
                        <a:t>238</a:t>
                      </a:r>
                    </a:p>
                  </a:txBody>
                  <a:tcPr/>
                </a:tc>
                <a:tc>
                  <a:txBody>
                    <a:bodyPr/>
                    <a:lstStyle/>
                    <a:p>
                      <a:r>
                        <a:rPr lang="en-US" sz="1000"/>
                        <a:t>10</a:t>
                      </a:r>
                    </a:p>
                  </a:txBody>
                  <a:tcPr/>
                </a:tc>
                <a:tc>
                  <a:txBody>
                    <a:bodyPr/>
                    <a:lstStyle/>
                    <a:p>
                      <a:r>
                        <a:rPr lang="en-US" sz="1000"/>
                        <a:t>267</a:t>
                      </a:r>
                    </a:p>
                  </a:txBody>
                  <a:tcPr/>
                </a:tc>
                <a:tc>
                  <a:txBody>
                    <a:bodyPr/>
                    <a:lstStyle/>
                    <a:p>
                      <a:r>
                        <a:rPr lang="en-US" sz="1000"/>
                        <a:t>n/a</a:t>
                      </a:r>
                    </a:p>
                  </a:txBody>
                  <a:tcPr/>
                </a:tc>
                <a:extLst>
                  <a:ext uri="{0D108BD9-81ED-4DB2-BD59-A6C34878D82A}">
                    <a16:rowId xmlns:a16="http://schemas.microsoft.com/office/drawing/2014/main" val="500293561"/>
                  </a:ext>
                </a:extLst>
              </a:tr>
              <a:tr h="370840">
                <a:tc>
                  <a:txBody>
                    <a:bodyPr/>
                    <a:lstStyle/>
                    <a:p>
                      <a:r>
                        <a:rPr lang="en-US" sz="1000" b="1"/>
                        <a:t>@PHLYINS - 2026-06-22 13:04:32</a:t>
                      </a:r>
                      <a:r>
                        <a:rPr lang="en-US" sz="1000"/>
                        <a:t>
 We're proud to be named one of the @TopWorkplaces in the Philadelphia region for the 17th consecutive year! 🙌 We value employee feedback and are grateful for this recognition, which is based solely on surveys completed by #TEAMPHLY. Learn more: https://t.co/Cexwug2YIY https://t.co/Z0aCnzjmZc</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625965408"/>
                  </a:ext>
                </a:extLst>
              </a:tr>
            </a:tbl>
          </a:graphicData>
        </a:graphic>
      </p:graphicFrame>
      <p:sp>
        <p:nvSpPr>
          <p:cNvPr id="4" name="Text Placeholder 3">
            <a:extLst>
              <a:ext uri="{FF2B5EF4-FFF2-40B4-BE49-F238E27FC236}">
                <a16:creationId xmlns:a16="http://schemas.microsoft.com/office/drawing/2014/main" id="{9AA3E2EC-9163-437A-8E58-E8367E781AA1}"/>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1104862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7C5C4-E9FB-45B8-9290-3B7B08E598A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5F4C1483-A5C1-46A4-8C31-82E720C1AAA1}"/>
              </a:ext>
            </a:extLst>
          </p:cNvPr>
          <p:cNvGraphicFramePr>
            <a:graphicFrameLocks noGrp="1"/>
          </p:cNvGraphicFramePr>
          <p:nvPr>
            <p:ph type="tbl" sz="quarter" idx="13"/>
            <p:extLst>
              <p:ext uri="{D42A27DB-BD31-4B8C-83A1-F6EECF244321}">
                <p14:modId xmlns:p14="http://schemas.microsoft.com/office/powerpoint/2010/main" val="615459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93115743"/>
                    </a:ext>
                  </a:extLst>
                </a:gridCol>
                <a:gridCol w="576072">
                  <a:extLst>
                    <a:ext uri="{9D8B030D-6E8A-4147-A177-3AD203B41FA5}">
                      <a16:colId xmlns:a16="http://schemas.microsoft.com/office/drawing/2014/main" val="3764226866"/>
                    </a:ext>
                  </a:extLst>
                </a:gridCol>
                <a:gridCol w="576072">
                  <a:extLst>
                    <a:ext uri="{9D8B030D-6E8A-4147-A177-3AD203B41FA5}">
                      <a16:colId xmlns:a16="http://schemas.microsoft.com/office/drawing/2014/main" val="2606552786"/>
                    </a:ext>
                  </a:extLst>
                </a:gridCol>
                <a:gridCol w="576072">
                  <a:extLst>
                    <a:ext uri="{9D8B030D-6E8A-4147-A177-3AD203B41FA5}">
                      <a16:colId xmlns:a16="http://schemas.microsoft.com/office/drawing/2014/main" val="2103734032"/>
                    </a:ext>
                  </a:extLst>
                </a:gridCol>
                <a:gridCol w="576072">
                  <a:extLst>
                    <a:ext uri="{9D8B030D-6E8A-4147-A177-3AD203B41FA5}">
                      <a16:colId xmlns:a16="http://schemas.microsoft.com/office/drawing/2014/main" val="2594276928"/>
                    </a:ext>
                  </a:extLst>
                </a:gridCol>
                <a:gridCol w="576072">
                  <a:extLst>
                    <a:ext uri="{9D8B030D-6E8A-4147-A177-3AD203B41FA5}">
                      <a16:colId xmlns:a16="http://schemas.microsoft.com/office/drawing/2014/main" val="2847976570"/>
                    </a:ext>
                  </a:extLst>
                </a:gridCol>
                <a:gridCol w="576072">
                  <a:extLst>
                    <a:ext uri="{9D8B030D-6E8A-4147-A177-3AD203B41FA5}">
                      <a16:colId xmlns:a16="http://schemas.microsoft.com/office/drawing/2014/main" val="1616175457"/>
                    </a:ext>
                  </a:extLst>
                </a:gridCol>
                <a:gridCol w="576072">
                  <a:extLst>
                    <a:ext uri="{9D8B030D-6E8A-4147-A177-3AD203B41FA5}">
                      <a16:colId xmlns:a16="http://schemas.microsoft.com/office/drawing/2014/main" val="2537780858"/>
                    </a:ext>
                  </a:extLst>
                </a:gridCol>
                <a:gridCol w="576072">
                  <a:extLst>
                    <a:ext uri="{9D8B030D-6E8A-4147-A177-3AD203B41FA5}">
                      <a16:colId xmlns:a16="http://schemas.microsoft.com/office/drawing/2014/main" val="781225739"/>
                    </a:ext>
                  </a:extLst>
                </a:gridCol>
                <a:gridCol w="576072">
                  <a:extLst>
                    <a:ext uri="{9D8B030D-6E8A-4147-A177-3AD203B41FA5}">
                      <a16:colId xmlns:a16="http://schemas.microsoft.com/office/drawing/2014/main" val="3326918360"/>
                    </a:ext>
                  </a:extLst>
                </a:gridCol>
                <a:gridCol w="576072">
                  <a:extLst>
                    <a:ext uri="{9D8B030D-6E8A-4147-A177-3AD203B41FA5}">
                      <a16:colId xmlns:a16="http://schemas.microsoft.com/office/drawing/2014/main" val="425405471"/>
                    </a:ext>
                  </a:extLst>
                </a:gridCol>
                <a:gridCol w="576072">
                  <a:extLst>
                    <a:ext uri="{9D8B030D-6E8A-4147-A177-3AD203B41FA5}">
                      <a16:colId xmlns:a16="http://schemas.microsoft.com/office/drawing/2014/main" val="1868405947"/>
                    </a:ext>
                  </a:extLst>
                </a:gridCol>
                <a:gridCol w="576072">
                  <a:extLst>
                    <a:ext uri="{9D8B030D-6E8A-4147-A177-3AD203B41FA5}">
                      <a16:colId xmlns:a16="http://schemas.microsoft.com/office/drawing/2014/main" val="366924118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297663248"/>
                  </a:ext>
                </a:extLst>
              </a:tr>
              <a:tr h="370840">
                <a:tc>
                  <a:txBody>
                    <a:bodyPr/>
                    <a:lstStyle/>
                    <a:p>
                      <a:r>
                        <a:rPr lang="en-US" sz="1000"/>
                        <a:t>57549</a:t>
                      </a:r>
                    </a:p>
                  </a:txBody>
                  <a:tcPr/>
                </a:tc>
                <a:tc>
                  <a:txBody>
                    <a:bodyPr/>
                    <a:lstStyle/>
                    <a:p>
                      <a:r>
                        <a:rPr lang="en-US" sz="1000"/>
                        <a:t>427</a:t>
                      </a:r>
                    </a:p>
                  </a:txBody>
                  <a:tcPr/>
                </a:tc>
                <a:tc>
                  <a:txBody>
                    <a:bodyPr/>
                    <a:lstStyle/>
                    <a:p>
                      <a:r>
                        <a:rPr lang="en-US" sz="1000"/>
                        <a:t>22</a:t>
                      </a:r>
                    </a:p>
                  </a:txBody>
                  <a:tcPr/>
                </a:tc>
                <a:tc>
                  <a:txBody>
                    <a:bodyPr/>
                    <a:lstStyle/>
                    <a:p>
                      <a:r>
                        <a:rPr lang="en-US" sz="1000"/>
                        <a:t>1483</a:t>
                      </a:r>
                    </a:p>
                  </a:txBody>
                  <a:tcPr/>
                </a:tc>
                <a:tc>
                  <a:txBody>
                    <a:bodyPr/>
                    <a:lstStyle/>
                    <a:p>
                      <a:r>
                        <a:rPr lang="en-US" sz="1000"/>
                        <a:t>67.409090909091</a:t>
                      </a:r>
                    </a:p>
                  </a:txBody>
                  <a:tcPr/>
                </a:tc>
                <a:tc>
                  <a:txBody>
                    <a:bodyPr/>
                    <a:lstStyle/>
                    <a:p>
                      <a:r>
                        <a:rPr lang="en-US" sz="1000"/>
                        <a:t>15</a:t>
                      </a:r>
                    </a:p>
                  </a:txBody>
                  <a:tcPr/>
                </a:tc>
                <a:tc>
                  <a:txBody>
                    <a:bodyPr/>
                    <a:lstStyle/>
                    <a:p>
                      <a:r>
                        <a:rPr lang="en-US" sz="1000"/>
                        <a:t>126</a:t>
                      </a:r>
                    </a:p>
                  </a:txBody>
                  <a:tcPr/>
                </a:tc>
                <a:tc>
                  <a:txBody>
                    <a:bodyPr/>
                    <a:lstStyle/>
                    <a:p>
                      <a:r>
                        <a:rPr lang="en-US" sz="1000"/>
                        <a:t>5.7272727272727</a:t>
                      </a:r>
                    </a:p>
                  </a:txBody>
                  <a:tcPr/>
                </a:tc>
                <a:tc>
                  <a:txBody>
                    <a:bodyPr/>
                    <a:lstStyle/>
                    <a:p>
                      <a:r>
                        <a:rPr lang="en-US" sz="1000"/>
                        <a:t>14452</a:t>
                      </a:r>
                    </a:p>
                  </a:txBody>
                  <a:tcPr/>
                </a:tc>
                <a:tc>
                  <a:txBody>
                    <a:bodyPr/>
                    <a:lstStyle/>
                    <a:p>
                      <a:r>
                        <a:rPr lang="en-US" sz="1000"/>
                        <a:t>656.90909090909</a:t>
                      </a:r>
                    </a:p>
                  </a:txBody>
                  <a:tcPr/>
                </a:tc>
                <a:tc>
                  <a:txBody>
                    <a:bodyPr/>
                    <a:lstStyle/>
                    <a:p>
                      <a:r>
                        <a:rPr lang="en-US" sz="1000"/>
                        <a:t>53558</a:t>
                      </a:r>
                    </a:p>
                  </a:txBody>
                  <a:tcPr/>
                </a:tc>
                <a:tc>
                  <a:txBody>
                    <a:bodyPr/>
                    <a:lstStyle/>
                    <a:p>
                      <a:r>
                        <a:rPr lang="en-US" sz="1000"/>
                        <a:t>2434.4545454545</a:t>
                      </a:r>
                    </a:p>
                  </a:txBody>
                  <a:tcPr/>
                </a:tc>
                <a:tc>
                  <a:txBody>
                    <a:bodyPr/>
                    <a:lstStyle/>
                    <a:p>
                      <a:r>
                        <a:rPr lang="en-US" sz="1000"/>
                        <a:t>18.816508730385 %</a:t>
                      </a:r>
                    </a:p>
                  </a:txBody>
                  <a:tcPr/>
                </a:tc>
                <a:extLst>
                  <a:ext uri="{0D108BD9-81ED-4DB2-BD59-A6C34878D82A}">
                    <a16:rowId xmlns:a16="http://schemas.microsoft.com/office/drawing/2014/main" val="1334118120"/>
                  </a:ext>
                </a:extLst>
              </a:tr>
            </a:tbl>
          </a:graphicData>
        </a:graphic>
      </p:graphicFrame>
      <p:sp>
        <p:nvSpPr>
          <p:cNvPr id="4" name="Text Placeholder 3">
            <a:extLst>
              <a:ext uri="{FF2B5EF4-FFF2-40B4-BE49-F238E27FC236}">
                <a16:creationId xmlns:a16="http://schemas.microsoft.com/office/drawing/2014/main" id="{8B9AEE03-92D0-4C40-B6C1-4D5CC96496CA}"/>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529757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B43A9-0513-4922-BDCC-237BECBC0DF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3A1345C5-C6DC-4B04-A09C-103DC6290DD7}"/>
              </a:ext>
            </a:extLst>
          </p:cNvPr>
          <p:cNvGraphicFramePr>
            <a:graphicFrameLocks noGrp="1"/>
          </p:cNvGraphicFramePr>
          <p:nvPr>
            <p:ph type="chart" sz="quarter" idx="13"/>
            <p:extLst>
              <p:ext uri="{D42A27DB-BD31-4B8C-83A1-F6EECF244321}">
                <p14:modId xmlns:p14="http://schemas.microsoft.com/office/powerpoint/2010/main" val="1182234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A59ED-3F46-412E-A122-8A8E5697413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41EB699-5D48-472F-88DF-6B99BF38E2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4973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3EE97-1B77-422C-B74E-A2B574EE8929}"/>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98688AE0-D648-4860-A3C1-3DAEE4656A6A}"/>
              </a:ext>
            </a:extLst>
          </p:cNvPr>
          <p:cNvGraphicFramePr>
            <a:graphicFrameLocks noGrp="1"/>
          </p:cNvGraphicFramePr>
          <p:nvPr>
            <p:ph type="chart" sz="quarter" idx="13"/>
            <p:extLst>
              <p:ext uri="{D42A27DB-BD31-4B8C-83A1-F6EECF244321}">
                <p14:modId xmlns:p14="http://schemas.microsoft.com/office/powerpoint/2010/main" val="2193784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F69C0C-53F2-42D0-9EA8-284E474A8D6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4AE661A-C19E-4AD6-A434-76E4F8B701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4811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1ABB3-AEF3-4804-BAAF-2AF6DEED0AC9}"/>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2E1725CD-4387-4C61-B3EA-5CF7777F9E82}"/>
              </a:ext>
            </a:extLst>
          </p:cNvPr>
          <p:cNvGraphicFramePr>
            <a:graphicFrameLocks noGrp="1"/>
          </p:cNvGraphicFramePr>
          <p:nvPr>
            <p:ph type="chart" sz="quarter" idx="13"/>
            <p:extLst>
              <p:ext uri="{D42A27DB-BD31-4B8C-83A1-F6EECF244321}">
                <p14:modId xmlns:p14="http://schemas.microsoft.com/office/powerpoint/2010/main" val="4059366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0FF58F-01B0-44D2-BA65-ED74245F1FA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0B803E2-1EE0-419C-9120-D8B54688A9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1677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CC0EA-E8F9-4314-B35D-2E3C3B6E4C5D}"/>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01C4540F-A1C8-456A-B552-221763EFC207}"/>
              </a:ext>
            </a:extLst>
          </p:cNvPr>
          <p:cNvGraphicFramePr>
            <a:graphicFrameLocks noGrp="1"/>
          </p:cNvGraphicFramePr>
          <p:nvPr>
            <p:ph type="chart" sz="quarter" idx="13"/>
            <p:extLst>
              <p:ext uri="{D42A27DB-BD31-4B8C-83A1-F6EECF244321}">
                <p14:modId xmlns:p14="http://schemas.microsoft.com/office/powerpoint/2010/main" val="1093956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C40A31-DD7D-4880-9807-2881DEFE7D7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061C6D4-A6D9-4B47-873B-A9D609307D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778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DF8CA-8670-410D-ABF3-D233B5E19419}"/>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712F5A99-8E95-401F-9387-9AB262C23770}"/>
              </a:ext>
            </a:extLst>
          </p:cNvPr>
          <p:cNvGraphicFramePr>
            <a:graphicFrameLocks noGrp="1"/>
          </p:cNvGraphicFramePr>
          <p:nvPr>
            <p:ph type="tbl" sz="quarter" idx="13"/>
            <p:extLst>
              <p:ext uri="{D42A27DB-BD31-4B8C-83A1-F6EECF244321}">
                <p14:modId xmlns:p14="http://schemas.microsoft.com/office/powerpoint/2010/main" val="1776502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41681602"/>
                    </a:ext>
                  </a:extLst>
                </a:gridCol>
                <a:gridCol w="905256">
                  <a:extLst>
                    <a:ext uri="{9D8B030D-6E8A-4147-A177-3AD203B41FA5}">
                      <a16:colId xmlns:a16="http://schemas.microsoft.com/office/drawing/2014/main" val="3483250851"/>
                    </a:ext>
                  </a:extLst>
                </a:gridCol>
                <a:gridCol w="576072">
                  <a:extLst>
                    <a:ext uri="{9D8B030D-6E8A-4147-A177-3AD203B41FA5}">
                      <a16:colId xmlns:a16="http://schemas.microsoft.com/office/drawing/2014/main" val="814580658"/>
                    </a:ext>
                  </a:extLst>
                </a:gridCol>
                <a:gridCol w="576072">
                  <a:extLst>
                    <a:ext uri="{9D8B030D-6E8A-4147-A177-3AD203B41FA5}">
                      <a16:colId xmlns:a16="http://schemas.microsoft.com/office/drawing/2014/main" val="556912499"/>
                    </a:ext>
                  </a:extLst>
                </a:gridCol>
                <a:gridCol w="576072">
                  <a:extLst>
                    <a:ext uri="{9D8B030D-6E8A-4147-A177-3AD203B41FA5}">
                      <a16:colId xmlns:a16="http://schemas.microsoft.com/office/drawing/2014/main" val="2790973859"/>
                    </a:ext>
                  </a:extLst>
                </a:gridCol>
                <a:gridCol w="576072">
                  <a:extLst>
                    <a:ext uri="{9D8B030D-6E8A-4147-A177-3AD203B41FA5}">
                      <a16:colId xmlns:a16="http://schemas.microsoft.com/office/drawing/2014/main" val="3577828403"/>
                    </a:ext>
                  </a:extLst>
                </a:gridCol>
                <a:gridCol w="576072">
                  <a:extLst>
                    <a:ext uri="{9D8B030D-6E8A-4147-A177-3AD203B41FA5}">
                      <a16:colId xmlns:a16="http://schemas.microsoft.com/office/drawing/2014/main" val="3560002376"/>
                    </a:ext>
                  </a:extLst>
                </a:gridCol>
                <a:gridCol w="576072">
                  <a:extLst>
                    <a:ext uri="{9D8B030D-6E8A-4147-A177-3AD203B41FA5}">
                      <a16:colId xmlns:a16="http://schemas.microsoft.com/office/drawing/2014/main" val="720632376"/>
                    </a:ext>
                  </a:extLst>
                </a:gridCol>
                <a:gridCol w="576072">
                  <a:extLst>
                    <a:ext uri="{9D8B030D-6E8A-4147-A177-3AD203B41FA5}">
                      <a16:colId xmlns:a16="http://schemas.microsoft.com/office/drawing/2014/main" val="3170004461"/>
                    </a:ext>
                  </a:extLst>
                </a:gridCol>
                <a:gridCol w="576072">
                  <a:extLst>
                    <a:ext uri="{9D8B030D-6E8A-4147-A177-3AD203B41FA5}">
                      <a16:colId xmlns:a16="http://schemas.microsoft.com/office/drawing/2014/main" val="2727375750"/>
                    </a:ext>
                  </a:extLst>
                </a:gridCol>
                <a:gridCol w="576072">
                  <a:extLst>
                    <a:ext uri="{9D8B030D-6E8A-4147-A177-3AD203B41FA5}">
                      <a16:colId xmlns:a16="http://schemas.microsoft.com/office/drawing/2014/main" val="261433503"/>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927676082"/>
                  </a:ext>
                </a:extLst>
              </a:tr>
              <a:tr h="370840">
                <a:tc>
                  <a:txBody>
                    <a:bodyPr/>
                    <a:lstStyle/>
                    <a:p>
                      <a:r>
                        <a:rPr lang="en-US" sz="1000"/>
                        <a:t>06/12/2026 11:43:51</a:t>
                      </a:r>
                    </a:p>
                  </a:txBody>
                  <a:tcPr/>
                </a:tc>
                <a:tc>
                  <a:txBody>
                    <a:bodyPr/>
                    <a:lstStyle/>
                    <a:p>
                      <a:r>
                        <a:rPr lang="en-US" sz="1000"/>
                        <a:t>06/12/2026 11:43:51</a:t>
                      </a:r>
                    </a:p>
                  </a:txBody>
                  <a:tcPr/>
                </a:tc>
                <a:tc>
                  <a:txBody>
                    <a:bodyPr/>
                    <a:lstStyle/>
                    <a:p>
                      <a:r>
                        <a:rPr lang="en-US" sz="1000"/>
                        <a:t>Image</a:t>
                      </a:r>
                    </a:p>
                  </a:txBody>
                  <a:tcPr/>
                </a:tc>
                <a:tc>
                  <a:txBody>
                    <a:bodyPr/>
                    <a:lstStyle/>
                    <a:p>
                      <a:r>
                        <a:rPr lang="en-US" sz="1000"/>
                        <a:t>223</a:t>
                      </a:r>
                    </a:p>
                  </a:txBody>
                  <a:tcPr/>
                </a:tc>
                <a:tc>
                  <a:txBody>
                    <a:bodyPr/>
                    <a:lstStyle/>
                    <a:p>
                      <a:r>
                        <a:rPr lang="en-US" sz="1000"/>
                        <a:t>4</a:t>
                      </a:r>
                    </a:p>
                  </a:txBody>
                  <a:tcPr/>
                </a:tc>
                <a:tc>
                  <a:txBody>
                    <a:bodyPr/>
                    <a:lstStyle/>
                    <a:p>
                      <a:r>
                        <a:rPr lang="en-US" sz="1000"/>
                        <a:t>32</a:t>
                      </a:r>
                    </a:p>
                  </a:txBody>
                  <a:tcPr/>
                </a:tc>
                <a:tc>
                  <a:txBody>
                    <a:bodyPr/>
                    <a:lstStyle/>
                    <a:p>
                      <a:r>
                        <a:rPr lang="en-US" sz="1000"/>
                        <a:t>778</a:t>
                      </a:r>
                    </a:p>
                  </a:txBody>
                  <a:tcPr/>
                </a:tc>
                <a:tc>
                  <a:txBody>
                    <a:bodyPr/>
                    <a:lstStyle/>
                    <a:p>
                      <a:r>
                        <a:rPr lang="en-US" sz="1000"/>
                        <a:t>12.6 %</a:t>
                      </a:r>
                    </a:p>
                  </a:txBody>
                  <a:tcPr/>
                </a:tc>
                <a:tc>
                  <a:txBody>
                    <a:bodyPr/>
                    <a:lstStyle/>
                    <a:p>
                      <a:r>
                        <a:rPr lang="en-US" sz="1000"/>
                        <a:t>8230</a:t>
                      </a:r>
                    </a:p>
                  </a:txBody>
                  <a:tcPr/>
                </a:tc>
                <a:tc>
                  <a:txBody>
                    <a:bodyPr/>
                    <a:lstStyle/>
                    <a:p>
                      <a:r>
                        <a:rPr lang="en-US" sz="1000"/>
                        <a:t>4700</a:t>
                      </a:r>
                    </a:p>
                  </a:txBody>
                  <a:tcPr/>
                </a:tc>
                <a:tc>
                  <a:txBody>
                    <a:bodyPr/>
                    <a:lstStyle/>
                    <a:p>
                      <a:r>
                        <a:rPr lang="en-US" sz="1000"/>
                        <a:t>n/a</a:t>
                      </a:r>
                    </a:p>
                  </a:txBody>
                  <a:tcPr/>
                </a:tc>
                <a:extLst>
                  <a:ext uri="{0D108BD9-81ED-4DB2-BD59-A6C34878D82A}">
                    <a16:rowId xmlns:a16="http://schemas.microsoft.com/office/drawing/2014/main" val="807609375"/>
                  </a:ext>
                </a:extLst>
              </a:tr>
              <a:tr h="370840">
                <a:tc>
                  <a:txBody>
                    <a:bodyPr/>
                    <a:lstStyle/>
                    <a:p>
                      <a:r>
                        <a:rPr lang="en-US" sz="1000"/>
                        <a:t>06/10/2026 16:01:42</a:t>
                      </a:r>
                    </a:p>
                  </a:txBody>
                  <a:tcPr/>
                </a:tc>
                <a:tc>
                  <a:txBody>
                    <a:bodyPr/>
                    <a:lstStyle/>
                    <a:p>
                      <a:r>
                        <a:rPr lang="en-US" sz="1000"/>
                        <a:t>06/10/2026 16:01:42</a:t>
                      </a:r>
                    </a:p>
                  </a:txBody>
                  <a:tcPr/>
                </a:tc>
                <a:tc>
                  <a:txBody>
                    <a:bodyPr/>
                    <a:lstStyle/>
                    <a:p>
                      <a:r>
                        <a:rPr lang="en-US" sz="1000"/>
                        <a:t>Gallery</a:t>
                      </a:r>
                    </a:p>
                  </a:txBody>
                  <a:tcPr/>
                </a:tc>
                <a:tc>
                  <a:txBody>
                    <a:bodyPr/>
                    <a:lstStyle/>
                    <a:p>
                      <a:r>
                        <a:rPr lang="en-US" sz="1000"/>
                        <a:t>147</a:t>
                      </a:r>
                    </a:p>
                  </a:txBody>
                  <a:tcPr/>
                </a:tc>
                <a:tc>
                  <a:txBody>
                    <a:bodyPr/>
                    <a:lstStyle/>
                    <a:p>
                      <a:r>
                        <a:rPr lang="en-US" sz="1000"/>
                        <a:t>5</a:t>
                      </a:r>
                    </a:p>
                  </a:txBody>
                  <a:tcPr/>
                </a:tc>
                <a:tc>
                  <a:txBody>
                    <a:bodyPr/>
                    <a:lstStyle/>
                    <a:p>
                      <a:r>
                        <a:rPr lang="en-US" sz="1000"/>
                        <a:t>0</a:t>
                      </a:r>
                    </a:p>
                  </a:txBody>
                  <a:tcPr/>
                </a:tc>
                <a:tc>
                  <a:txBody>
                    <a:bodyPr/>
                    <a:lstStyle/>
                    <a:p>
                      <a:r>
                        <a:rPr lang="en-US" sz="1000"/>
                        <a:t>9266</a:t>
                      </a:r>
                    </a:p>
                  </a:txBody>
                  <a:tcPr/>
                </a:tc>
                <a:tc>
                  <a:txBody>
                    <a:bodyPr/>
                    <a:lstStyle/>
                    <a:p>
                      <a:r>
                        <a:rPr lang="en-US" sz="1000"/>
                        <a:t>141.84 %</a:t>
                      </a:r>
                    </a:p>
                  </a:txBody>
                  <a:tcPr/>
                </a:tc>
                <a:tc>
                  <a:txBody>
                    <a:bodyPr/>
                    <a:lstStyle/>
                    <a:p>
                      <a:r>
                        <a:rPr lang="en-US" sz="1000"/>
                        <a:t>6640</a:t>
                      </a:r>
                    </a:p>
                  </a:txBody>
                  <a:tcPr/>
                </a:tc>
                <a:tc>
                  <a:txBody>
                    <a:bodyPr/>
                    <a:lstStyle/>
                    <a:p>
                      <a:r>
                        <a:rPr lang="en-US" sz="1000"/>
                        <a:t>3740</a:t>
                      </a:r>
                    </a:p>
                  </a:txBody>
                  <a:tcPr/>
                </a:tc>
                <a:tc>
                  <a:txBody>
                    <a:bodyPr/>
                    <a:lstStyle/>
                    <a:p>
                      <a:r>
                        <a:rPr lang="en-US" sz="1000"/>
                        <a:t>n/a</a:t>
                      </a:r>
                    </a:p>
                  </a:txBody>
                  <a:tcPr/>
                </a:tc>
                <a:extLst>
                  <a:ext uri="{0D108BD9-81ED-4DB2-BD59-A6C34878D82A}">
                    <a16:rowId xmlns:a16="http://schemas.microsoft.com/office/drawing/2014/main" val="2325848594"/>
                  </a:ext>
                </a:extLst>
              </a:tr>
              <a:tr h="370840">
                <a:tc>
                  <a:txBody>
                    <a:bodyPr/>
                    <a:lstStyle/>
                    <a:p>
                      <a:r>
                        <a:rPr lang="en-US" sz="1000"/>
                        <a:t>06/23/2026 14:30:30</a:t>
                      </a:r>
                    </a:p>
                  </a:txBody>
                  <a:tcPr/>
                </a:tc>
                <a:tc>
                  <a:txBody>
                    <a:bodyPr/>
                    <a:lstStyle/>
                    <a:p>
                      <a:r>
                        <a:rPr lang="en-US" sz="1000"/>
                        <a:t>06/23/2026 14:30:30</a:t>
                      </a:r>
                    </a:p>
                  </a:txBody>
                  <a:tcPr/>
                </a:tc>
                <a:tc>
                  <a:txBody>
                    <a:bodyPr/>
                    <a:lstStyle/>
                    <a:p>
                      <a:r>
                        <a:rPr lang="en-US" sz="1000"/>
                        <a:t>Gallery</a:t>
                      </a:r>
                    </a:p>
                  </a:txBody>
                  <a:tcPr/>
                </a:tc>
                <a:tc>
                  <a:txBody>
                    <a:bodyPr/>
                    <a:lstStyle/>
                    <a:p>
                      <a:r>
                        <a:rPr lang="en-US" sz="1000"/>
                        <a:t>126</a:t>
                      </a:r>
                    </a:p>
                  </a:txBody>
                  <a:tcPr/>
                </a:tc>
                <a:tc>
                  <a:txBody>
                    <a:bodyPr/>
                    <a:lstStyle/>
                    <a:p>
                      <a:r>
                        <a:rPr lang="en-US" sz="1000"/>
                        <a:t>0</a:t>
                      </a:r>
                    </a:p>
                  </a:txBody>
                  <a:tcPr/>
                </a:tc>
                <a:tc>
                  <a:txBody>
                    <a:bodyPr/>
                    <a:lstStyle/>
                    <a:p>
                      <a:r>
                        <a:rPr lang="en-US" sz="1000"/>
                        <a:t>5</a:t>
                      </a:r>
                    </a:p>
                  </a:txBody>
                  <a:tcPr/>
                </a:tc>
                <a:tc>
                  <a:txBody>
                    <a:bodyPr/>
                    <a:lstStyle/>
                    <a:p>
                      <a:r>
                        <a:rPr lang="en-US" sz="1000"/>
                        <a:t>1954</a:t>
                      </a:r>
                    </a:p>
                  </a:txBody>
                  <a:tcPr/>
                </a:tc>
                <a:tc>
                  <a:txBody>
                    <a:bodyPr/>
                    <a:lstStyle/>
                    <a:p>
                      <a:r>
                        <a:rPr lang="en-US" sz="1000"/>
                        <a:t>39.85 %</a:t>
                      </a:r>
                    </a:p>
                  </a:txBody>
                  <a:tcPr/>
                </a:tc>
                <a:tc>
                  <a:txBody>
                    <a:bodyPr/>
                    <a:lstStyle/>
                    <a:p>
                      <a:r>
                        <a:rPr lang="en-US" sz="1000"/>
                        <a:t>5232</a:t>
                      </a:r>
                    </a:p>
                  </a:txBody>
                  <a:tcPr/>
                </a:tc>
                <a:tc>
                  <a:txBody>
                    <a:bodyPr/>
                    <a:lstStyle/>
                    <a:p>
                      <a:r>
                        <a:rPr lang="en-US" sz="1000"/>
                        <a:t>2922</a:t>
                      </a:r>
                    </a:p>
                  </a:txBody>
                  <a:tcPr/>
                </a:tc>
                <a:tc>
                  <a:txBody>
                    <a:bodyPr/>
                    <a:lstStyle/>
                    <a:p>
                      <a:r>
                        <a:rPr lang="en-US" sz="1000"/>
                        <a:t>n/a</a:t>
                      </a:r>
                    </a:p>
                  </a:txBody>
                  <a:tcPr/>
                </a:tc>
                <a:extLst>
                  <a:ext uri="{0D108BD9-81ED-4DB2-BD59-A6C34878D82A}">
                    <a16:rowId xmlns:a16="http://schemas.microsoft.com/office/drawing/2014/main" val="1374747278"/>
                  </a:ext>
                </a:extLst>
              </a:tr>
              <a:tr h="370840">
                <a:tc>
                  <a:txBody>
                    <a:bodyPr/>
                    <a:lstStyle/>
                    <a:p>
                      <a:r>
                        <a:rPr lang="en-US" sz="1000"/>
                        <a:t>06/22/2026 12:41:23</a:t>
                      </a:r>
                    </a:p>
                  </a:txBody>
                  <a:tcPr/>
                </a:tc>
                <a:tc>
                  <a:txBody>
                    <a:bodyPr/>
                    <a:lstStyle/>
                    <a:p>
                      <a:r>
                        <a:rPr lang="en-US" sz="1000"/>
                        <a:t>06/22/2026 12:41:23</a:t>
                      </a:r>
                    </a:p>
                  </a:txBody>
                  <a:tcPr/>
                </a:tc>
                <a:tc>
                  <a:txBody>
                    <a:bodyPr/>
                    <a:lstStyle/>
                    <a:p>
                      <a:r>
                        <a:rPr lang="en-US" sz="1000"/>
                        <a:t>Image</a:t>
                      </a:r>
                    </a:p>
                  </a:txBody>
                  <a:tcPr/>
                </a:tc>
                <a:tc>
                  <a:txBody>
                    <a:bodyPr/>
                    <a:lstStyle/>
                    <a:p>
                      <a:r>
                        <a:rPr lang="en-US" sz="1000"/>
                        <a:t>112</a:t>
                      </a:r>
                    </a:p>
                  </a:txBody>
                  <a:tcPr/>
                </a:tc>
                <a:tc>
                  <a:txBody>
                    <a:bodyPr/>
                    <a:lstStyle/>
                    <a:p>
                      <a:r>
                        <a:rPr lang="en-US" sz="1000"/>
                        <a:t>1</a:t>
                      </a:r>
                    </a:p>
                  </a:txBody>
                  <a:tcPr/>
                </a:tc>
                <a:tc>
                  <a:txBody>
                    <a:bodyPr/>
                    <a:lstStyle/>
                    <a:p>
                      <a:r>
                        <a:rPr lang="en-US" sz="1000"/>
                        <a:t>8</a:t>
                      </a:r>
                    </a:p>
                  </a:txBody>
                  <a:tcPr/>
                </a:tc>
                <a:tc>
                  <a:txBody>
                    <a:bodyPr/>
                    <a:lstStyle/>
                    <a:p>
                      <a:r>
                        <a:rPr lang="en-US" sz="1000"/>
                        <a:t>77</a:t>
                      </a:r>
                    </a:p>
                  </a:txBody>
                  <a:tcPr/>
                </a:tc>
                <a:tc>
                  <a:txBody>
                    <a:bodyPr/>
                    <a:lstStyle/>
                    <a:p>
                      <a:r>
                        <a:rPr lang="en-US" sz="1000"/>
                        <a:t>9.17 %</a:t>
                      </a:r>
                    </a:p>
                  </a:txBody>
                  <a:tcPr/>
                </a:tc>
                <a:tc>
                  <a:txBody>
                    <a:bodyPr/>
                    <a:lstStyle/>
                    <a:p>
                      <a:r>
                        <a:rPr lang="en-US" sz="1000"/>
                        <a:t>2160</a:t>
                      </a:r>
                    </a:p>
                  </a:txBody>
                  <a:tcPr/>
                </a:tc>
                <a:tc>
                  <a:txBody>
                    <a:bodyPr/>
                    <a:lstStyle/>
                    <a:p>
                      <a:r>
                        <a:rPr lang="en-US" sz="1000"/>
                        <a:t>1398</a:t>
                      </a:r>
                    </a:p>
                  </a:txBody>
                  <a:tcPr/>
                </a:tc>
                <a:tc>
                  <a:txBody>
                    <a:bodyPr/>
                    <a:lstStyle/>
                    <a:p>
                      <a:r>
                        <a:rPr lang="en-US" sz="1000"/>
                        <a:t>n/a</a:t>
                      </a:r>
                    </a:p>
                  </a:txBody>
                  <a:tcPr/>
                </a:tc>
                <a:extLst>
                  <a:ext uri="{0D108BD9-81ED-4DB2-BD59-A6C34878D82A}">
                    <a16:rowId xmlns:a16="http://schemas.microsoft.com/office/drawing/2014/main" val="495729689"/>
                  </a:ext>
                </a:extLst>
              </a:tr>
              <a:tr h="370840">
                <a:tc>
                  <a:txBody>
                    <a:bodyPr/>
                    <a:lstStyle/>
                    <a:p>
                      <a:r>
                        <a:rPr lang="en-US" sz="1000"/>
                        <a:t>06/05/2026 13:45:41</a:t>
                      </a:r>
                    </a:p>
                  </a:txBody>
                  <a:tcPr/>
                </a:tc>
                <a:tc>
                  <a:txBody>
                    <a:bodyPr/>
                    <a:lstStyle/>
                    <a:p>
                      <a:r>
                        <a:rPr lang="en-US" sz="1000"/>
                        <a:t>06/05/2026 13:45:41</a:t>
                      </a:r>
                    </a:p>
                  </a:txBody>
                  <a:tcPr/>
                </a:tc>
                <a:tc>
                  <a:txBody>
                    <a:bodyPr/>
                    <a:lstStyle/>
                    <a:p>
                      <a:r>
                        <a:rPr lang="en-US" sz="1000"/>
                        <a:t>Video</a:t>
                      </a:r>
                    </a:p>
                  </a:txBody>
                  <a:tcPr/>
                </a:tc>
                <a:tc>
                  <a:txBody>
                    <a:bodyPr/>
                    <a:lstStyle/>
                    <a:p>
                      <a:r>
                        <a:rPr lang="en-US" sz="1000"/>
                        <a:t>93</a:t>
                      </a:r>
                    </a:p>
                  </a:txBody>
                  <a:tcPr/>
                </a:tc>
                <a:tc>
                  <a:txBody>
                    <a:bodyPr/>
                    <a:lstStyle/>
                    <a:p>
                      <a:r>
                        <a:rPr lang="en-US" sz="1000"/>
                        <a:t>0</a:t>
                      </a:r>
                    </a:p>
                  </a:txBody>
                  <a:tcPr/>
                </a:tc>
                <a:tc>
                  <a:txBody>
                    <a:bodyPr/>
                    <a:lstStyle/>
                    <a:p>
                      <a:r>
                        <a:rPr lang="en-US" sz="1000"/>
                        <a:t>4</a:t>
                      </a:r>
                    </a:p>
                  </a:txBody>
                  <a:tcPr/>
                </a:tc>
                <a:tc>
                  <a:txBody>
                    <a:bodyPr/>
                    <a:lstStyle/>
                    <a:p>
                      <a:r>
                        <a:rPr lang="en-US" sz="1000"/>
                        <a:t>266</a:t>
                      </a:r>
                    </a:p>
                  </a:txBody>
                  <a:tcPr/>
                </a:tc>
                <a:tc>
                  <a:txBody>
                    <a:bodyPr/>
                    <a:lstStyle/>
                    <a:p>
                      <a:r>
                        <a:rPr lang="en-US" sz="1000"/>
                        <a:t>11.43 %</a:t>
                      </a:r>
                    </a:p>
                  </a:txBody>
                  <a:tcPr/>
                </a:tc>
                <a:tc>
                  <a:txBody>
                    <a:bodyPr/>
                    <a:lstStyle/>
                    <a:p>
                      <a:r>
                        <a:rPr lang="en-US" sz="1000"/>
                        <a:t>3175</a:t>
                      </a:r>
                    </a:p>
                  </a:txBody>
                  <a:tcPr/>
                </a:tc>
                <a:tc>
                  <a:txBody>
                    <a:bodyPr/>
                    <a:lstStyle/>
                    <a:p>
                      <a:r>
                        <a:rPr lang="en-US" sz="1000"/>
                        <a:t>2117</a:t>
                      </a:r>
                    </a:p>
                  </a:txBody>
                  <a:tcPr/>
                </a:tc>
                <a:tc>
                  <a:txBody>
                    <a:bodyPr/>
                    <a:lstStyle/>
                    <a:p>
                      <a:r>
                        <a:rPr lang="en-US" sz="1000"/>
                        <a:t>1437</a:t>
                      </a:r>
                    </a:p>
                  </a:txBody>
                  <a:tcPr/>
                </a:tc>
                <a:extLst>
                  <a:ext uri="{0D108BD9-81ED-4DB2-BD59-A6C34878D82A}">
                    <a16:rowId xmlns:a16="http://schemas.microsoft.com/office/drawing/2014/main" val="4019579604"/>
                  </a:ext>
                </a:extLst>
              </a:tr>
            </a:tbl>
          </a:graphicData>
        </a:graphic>
      </p:graphicFrame>
      <p:sp>
        <p:nvSpPr>
          <p:cNvPr id="4" name="Text Placeholder 3">
            <a:extLst>
              <a:ext uri="{FF2B5EF4-FFF2-40B4-BE49-F238E27FC236}">
                <a16:creationId xmlns:a16="http://schemas.microsoft.com/office/drawing/2014/main" id="{F98881CF-8C04-4D39-91CC-EDF267110B0B}"/>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4211574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A372F-6FB4-44BD-A069-E9F0E86F3506}"/>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C7FB6A5-F50E-4CDF-B501-003A71F18722}"/>
              </a:ext>
            </a:extLst>
          </p:cNvPr>
          <p:cNvGraphicFramePr>
            <a:graphicFrameLocks noGrp="1"/>
          </p:cNvGraphicFramePr>
          <p:nvPr>
            <p:ph type="tbl" sz="quarter" idx="13"/>
            <p:extLst>
              <p:ext uri="{D42A27DB-BD31-4B8C-83A1-F6EECF244321}">
                <p14:modId xmlns:p14="http://schemas.microsoft.com/office/powerpoint/2010/main" val="213401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49121170"/>
                    </a:ext>
                  </a:extLst>
                </a:gridCol>
                <a:gridCol w="576072">
                  <a:extLst>
                    <a:ext uri="{9D8B030D-6E8A-4147-A177-3AD203B41FA5}">
                      <a16:colId xmlns:a16="http://schemas.microsoft.com/office/drawing/2014/main" val="2991571184"/>
                    </a:ext>
                  </a:extLst>
                </a:gridCol>
                <a:gridCol w="576072">
                  <a:extLst>
                    <a:ext uri="{9D8B030D-6E8A-4147-A177-3AD203B41FA5}">
                      <a16:colId xmlns:a16="http://schemas.microsoft.com/office/drawing/2014/main" val="1406558148"/>
                    </a:ext>
                  </a:extLst>
                </a:gridCol>
                <a:gridCol w="576072">
                  <a:extLst>
                    <a:ext uri="{9D8B030D-6E8A-4147-A177-3AD203B41FA5}">
                      <a16:colId xmlns:a16="http://schemas.microsoft.com/office/drawing/2014/main" val="462033349"/>
                    </a:ext>
                  </a:extLst>
                </a:gridCol>
                <a:gridCol w="576072">
                  <a:extLst>
                    <a:ext uri="{9D8B030D-6E8A-4147-A177-3AD203B41FA5}">
                      <a16:colId xmlns:a16="http://schemas.microsoft.com/office/drawing/2014/main" val="4260062786"/>
                    </a:ext>
                  </a:extLst>
                </a:gridCol>
                <a:gridCol w="576072">
                  <a:extLst>
                    <a:ext uri="{9D8B030D-6E8A-4147-A177-3AD203B41FA5}">
                      <a16:colId xmlns:a16="http://schemas.microsoft.com/office/drawing/2014/main" val="1447266201"/>
                    </a:ext>
                  </a:extLst>
                </a:gridCol>
                <a:gridCol w="576072">
                  <a:extLst>
                    <a:ext uri="{9D8B030D-6E8A-4147-A177-3AD203B41FA5}">
                      <a16:colId xmlns:a16="http://schemas.microsoft.com/office/drawing/2014/main" val="3743426067"/>
                    </a:ext>
                  </a:extLst>
                </a:gridCol>
                <a:gridCol w="576072">
                  <a:extLst>
                    <a:ext uri="{9D8B030D-6E8A-4147-A177-3AD203B41FA5}">
                      <a16:colId xmlns:a16="http://schemas.microsoft.com/office/drawing/2014/main" val="3688351075"/>
                    </a:ext>
                  </a:extLst>
                </a:gridCol>
                <a:gridCol w="576072">
                  <a:extLst>
                    <a:ext uri="{9D8B030D-6E8A-4147-A177-3AD203B41FA5}">
                      <a16:colId xmlns:a16="http://schemas.microsoft.com/office/drawing/2014/main" val="742179524"/>
                    </a:ext>
                  </a:extLst>
                </a:gridCol>
                <a:gridCol w="576072">
                  <a:extLst>
                    <a:ext uri="{9D8B030D-6E8A-4147-A177-3AD203B41FA5}">
                      <a16:colId xmlns:a16="http://schemas.microsoft.com/office/drawing/2014/main" val="4271288540"/>
                    </a:ext>
                  </a:extLst>
                </a:gridCol>
                <a:gridCol w="576072">
                  <a:extLst>
                    <a:ext uri="{9D8B030D-6E8A-4147-A177-3AD203B41FA5}">
                      <a16:colId xmlns:a16="http://schemas.microsoft.com/office/drawing/2014/main" val="34935208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524906411"/>
                  </a:ext>
                </a:extLst>
              </a:tr>
              <a:tr h="370840">
                <a:tc>
                  <a:txBody>
                    <a:bodyPr/>
                    <a:lstStyle/>
                    <a:p>
                      <a:r>
                        <a:rPr lang="en-US" sz="1000"/>
                        <a:t>phlyinsurance</a:t>
                      </a:r>
                    </a:p>
                  </a:txBody>
                  <a:tcPr/>
                </a:tc>
                <a:tc>
                  <a:txBody>
                    <a:bodyPr/>
                    <a:lstStyle/>
                    <a:p>
                      <a:r>
                        <a:rPr lang="en-US" sz="1000"/>
                        <a:t>4964</a:t>
                      </a:r>
                    </a:p>
                  </a:txBody>
                  <a:tcPr/>
                </a:tc>
                <a:tc>
                  <a:txBody>
                    <a:bodyPr/>
                    <a:lstStyle/>
                    <a:p>
                      <a:r>
                        <a:rPr lang="en-US" sz="1000"/>
                        <a:t>77</a:t>
                      </a:r>
                    </a:p>
                  </a:txBody>
                  <a:tcPr/>
                </a:tc>
                <a:tc>
                  <a:txBody>
                    <a:bodyPr/>
                    <a:lstStyle/>
                    <a:p>
                      <a:r>
                        <a:rPr lang="en-US" sz="1000"/>
                        <a:t>12</a:t>
                      </a:r>
                    </a:p>
                  </a:txBody>
                  <a:tcPr/>
                </a:tc>
                <a:tc>
                  <a:txBody>
                    <a:bodyPr/>
                    <a:lstStyle/>
                    <a:p>
                      <a:r>
                        <a:rPr lang="en-US" sz="1000"/>
                        <a:t>6</a:t>
                      </a:r>
                    </a:p>
                  </a:txBody>
                  <a:tcPr/>
                </a:tc>
                <a:tc>
                  <a:txBody>
                    <a:bodyPr/>
                    <a:lstStyle/>
                    <a:p>
                      <a:r>
                        <a:rPr lang="en-US" sz="1000"/>
                        <a:t>0</a:t>
                      </a:r>
                    </a:p>
                  </a:txBody>
                  <a:tcPr/>
                </a:tc>
                <a:tc>
                  <a:txBody>
                    <a:bodyPr/>
                    <a:lstStyle/>
                    <a:p>
                      <a:r>
                        <a:rPr lang="en-US" sz="1000"/>
                        <a:t>3</a:t>
                      </a:r>
                    </a:p>
                  </a:txBody>
                  <a:tcPr/>
                </a:tc>
                <a:tc>
                  <a:txBody>
                    <a:bodyPr/>
                    <a:lstStyle/>
                    <a:p>
                      <a:r>
                        <a:rPr lang="en-US" sz="1000"/>
                        <a:t>21</a:t>
                      </a:r>
                    </a:p>
                  </a:txBody>
                  <a:tcPr/>
                </a:tc>
                <a:tc>
                  <a:txBody>
                    <a:bodyPr/>
                    <a:lstStyle/>
                    <a:p>
                      <a:r>
                        <a:rPr lang="en-US" sz="1000"/>
                        <a:t>445</a:t>
                      </a:r>
                    </a:p>
                  </a:txBody>
                  <a:tcPr/>
                </a:tc>
                <a:tc>
                  <a:txBody>
                    <a:bodyPr/>
                    <a:lstStyle/>
                    <a:p>
                      <a:r>
                        <a:rPr lang="en-US" sz="1000"/>
                        <a:t>9</a:t>
                      </a:r>
                    </a:p>
                  </a:txBody>
                  <a:tcPr/>
                </a:tc>
                <a:tc>
                  <a:txBody>
                    <a:bodyPr/>
                    <a:lstStyle/>
                    <a:p>
                      <a:r>
                        <a:rPr lang="en-US" sz="1000"/>
                        <a:t>0.4390 %</a:t>
                      </a:r>
                    </a:p>
                  </a:txBody>
                  <a:tcPr/>
                </a:tc>
                <a:extLst>
                  <a:ext uri="{0D108BD9-81ED-4DB2-BD59-A6C34878D82A}">
                    <a16:rowId xmlns:a16="http://schemas.microsoft.com/office/drawing/2014/main" val="2268762167"/>
                  </a:ext>
                </a:extLst>
              </a:tr>
            </a:tbl>
          </a:graphicData>
        </a:graphic>
      </p:graphicFrame>
      <p:sp>
        <p:nvSpPr>
          <p:cNvPr id="4" name="Text Placeholder 3">
            <a:extLst>
              <a:ext uri="{FF2B5EF4-FFF2-40B4-BE49-F238E27FC236}">
                <a16:creationId xmlns:a16="http://schemas.microsoft.com/office/drawing/2014/main" id="{89C186C2-37B8-4496-91C2-04F42D7404CC}"/>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1264728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77402-13A6-4EA1-AA77-0B1476BFABE1}"/>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00AC3545-C086-4C76-884E-5E7A70B7A069}"/>
              </a:ext>
            </a:extLst>
          </p:cNvPr>
          <p:cNvGraphicFramePr>
            <a:graphicFrameLocks noGrp="1"/>
          </p:cNvGraphicFramePr>
          <p:nvPr>
            <p:ph type="chart" sz="quarter" idx="13"/>
            <p:extLst>
              <p:ext uri="{D42A27DB-BD31-4B8C-83A1-F6EECF244321}">
                <p14:modId xmlns:p14="http://schemas.microsoft.com/office/powerpoint/2010/main" val="2097800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2801FC-0F0C-482C-A33B-6F333320575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567D03C-4F60-4CA2-A8F3-7B96A40494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3514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CFCC-A533-4A96-B051-E6E7DB1F9940}"/>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6FAEF05A-CEF0-44EC-BB20-756707E23A68}"/>
              </a:ext>
            </a:extLst>
          </p:cNvPr>
          <p:cNvGraphicFramePr>
            <a:graphicFrameLocks noGrp="1"/>
          </p:cNvGraphicFramePr>
          <p:nvPr>
            <p:ph type="chart" sz="quarter" idx="13"/>
            <p:extLst>
              <p:ext uri="{D42A27DB-BD31-4B8C-83A1-F6EECF244321}">
                <p14:modId xmlns:p14="http://schemas.microsoft.com/office/powerpoint/2010/main" val="1707570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C2C0F6-6F38-488C-AF07-A158FC46CD0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97A60BF-317E-499F-9237-1D446A521C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4865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FE1F5-5C17-427C-8A1C-A769F87B42CE}"/>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107FB3B3-0887-4D2E-BF8F-DC6AF3952B65}"/>
              </a:ext>
            </a:extLst>
          </p:cNvPr>
          <p:cNvGraphicFramePr>
            <a:graphicFrameLocks noGrp="1"/>
          </p:cNvGraphicFramePr>
          <p:nvPr>
            <p:ph type="chart" sz="quarter" idx="13"/>
            <p:extLst>
              <p:ext uri="{D42A27DB-BD31-4B8C-83A1-F6EECF244321}">
                <p14:modId xmlns:p14="http://schemas.microsoft.com/office/powerpoint/2010/main" val="1507560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C7988D-E792-4441-9D73-38AF6159735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E7E1705-FB61-4C02-B56A-BC55A556B5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6791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2E538-E76B-4F87-AECA-24539161CB62}"/>
              </a:ext>
            </a:extLst>
          </p:cNvPr>
          <p:cNvSpPr>
            <a:spLocks noGrp="1"/>
          </p:cNvSpPr>
          <p:nvPr>
            <p:ph type="title"/>
          </p:nvPr>
        </p:nvSpPr>
        <p:spPr/>
        <p:txBody>
          <a:bodyPr/>
          <a:lstStyle/>
          <a:p>
            <a:r>
              <a:rPr lang="en-US"/>
              <a:t>Instagram Instagram Content Views by Post Type | Philadelphia Insurance</a:t>
            </a:r>
          </a:p>
        </p:txBody>
      </p:sp>
      <p:graphicFrame>
        <p:nvGraphicFramePr>
          <p:cNvPr id="6" name="Chart Placeholder 5">
            <a:extLst>
              <a:ext uri="{FF2B5EF4-FFF2-40B4-BE49-F238E27FC236}">
                <a16:creationId xmlns:a16="http://schemas.microsoft.com/office/drawing/2014/main" id="{6FDE145D-1B3E-4C9F-9847-6829E07AD481}"/>
              </a:ext>
            </a:extLst>
          </p:cNvPr>
          <p:cNvGraphicFramePr>
            <a:graphicFrameLocks noGrp="1"/>
          </p:cNvGraphicFramePr>
          <p:nvPr>
            <p:ph type="chart" sz="quarter" idx="13"/>
            <p:extLst>
              <p:ext uri="{D42A27DB-BD31-4B8C-83A1-F6EECF244321}">
                <p14:modId xmlns:p14="http://schemas.microsoft.com/office/powerpoint/2010/main" val="629083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19D1C2-04C4-4409-8E73-390BDA146DF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0B1E76C-A6BF-4237-BA3A-5D685750D6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0790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3D1E-F914-4052-9CEC-0893F02FFDF7}"/>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B3CDA6CC-F01F-4C6D-AFF1-953E5D6F8E92}"/>
              </a:ext>
            </a:extLst>
          </p:cNvPr>
          <p:cNvGraphicFramePr>
            <a:graphicFrameLocks noGrp="1"/>
          </p:cNvGraphicFramePr>
          <p:nvPr>
            <p:ph type="tbl" sz="quarter" idx="13"/>
            <p:extLst>
              <p:ext uri="{D42A27DB-BD31-4B8C-83A1-F6EECF244321}">
                <p14:modId xmlns:p14="http://schemas.microsoft.com/office/powerpoint/2010/main" val="217399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83062797"/>
                    </a:ext>
                  </a:extLst>
                </a:gridCol>
                <a:gridCol w="822960">
                  <a:extLst>
                    <a:ext uri="{9D8B030D-6E8A-4147-A177-3AD203B41FA5}">
                      <a16:colId xmlns:a16="http://schemas.microsoft.com/office/drawing/2014/main" val="579005314"/>
                    </a:ext>
                  </a:extLst>
                </a:gridCol>
                <a:gridCol w="411480">
                  <a:extLst>
                    <a:ext uri="{9D8B030D-6E8A-4147-A177-3AD203B41FA5}">
                      <a16:colId xmlns:a16="http://schemas.microsoft.com/office/drawing/2014/main" val="2536051959"/>
                    </a:ext>
                  </a:extLst>
                </a:gridCol>
                <a:gridCol w="411480">
                  <a:extLst>
                    <a:ext uri="{9D8B030D-6E8A-4147-A177-3AD203B41FA5}">
                      <a16:colId xmlns:a16="http://schemas.microsoft.com/office/drawing/2014/main" val="459427143"/>
                    </a:ext>
                  </a:extLst>
                </a:gridCol>
                <a:gridCol w="411480">
                  <a:extLst>
                    <a:ext uri="{9D8B030D-6E8A-4147-A177-3AD203B41FA5}">
                      <a16:colId xmlns:a16="http://schemas.microsoft.com/office/drawing/2014/main" val="2231908750"/>
                    </a:ext>
                  </a:extLst>
                </a:gridCol>
                <a:gridCol w="411480">
                  <a:extLst>
                    <a:ext uri="{9D8B030D-6E8A-4147-A177-3AD203B41FA5}">
                      <a16:colId xmlns:a16="http://schemas.microsoft.com/office/drawing/2014/main" val="2546942575"/>
                    </a:ext>
                  </a:extLst>
                </a:gridCol>
                <a:gridCol w="411480">
                  <a:extLst>
                    <a:ext uri="{9D8B030D-6E8A-4147-A177-3AD203B41FA5}">
                      <a16:colId xmlns:a16="http://schemas.microsoft.com/office/drawing/2014/main" val="2247356980"/>
                    </a:ext>
                  </a:extLst>
                </a:gridCol>
                <a:gridCol w="411480">
                  <a:extLst>
                    <a:ext uri="{9D8B030D-6E8A-4147-A177-3AD203B41FA5}">
                      <a16:colId xmlns:a16="http://schemas.microsoft.com/office/drawing/2014/main" val="1259483739"/>
                    </a:ext>
                  </a:extLst>
                </a:gridCol>
                <a:gridCol w="411480">
                  <a:extLst>
                    <a:ext uri="{9D8B030D-6E8A-4147-A177-3AD203B41FA5}">
                      <a16:colId xmlns:a16="http://schemas.microsoft.com/office/drawing/2014/main" val="433660914"/>
                    </a:ext>
                  </a:extLst>
                </a:gridCol>
                <a:gridCol w="411480">
                  <a:extLst>
                    <a:ext uri="{9D8B030D-6E8A-4147-A177-3AD203B41FA5}">
                      <a16:colId xmlns:a16="http://schemas.microsoft.com/office/drawing/2014/main" val="481206715"/>
                    </a:ext>
                  </a:extLst>
                </a:gridCol>
                <a:gridCol w="411480">
                  <a:extLst>
                    <a:ext uri="{9D8B030D-6E8A-4147-A177-3AD203B41FA5}">
                      <a16:colId xmlns:a16="http://schemas.microsoft.com/office/drawing/2014/main" val="645721079"/>
                    </a:ext>
                  </a:extLst>
                </a:gridCol>
                <a:gridCol w="411480">
                  <a:extLst>
                    <a:ext uri="{9D8B030D-6E8A-4147-A177-3AD203B41FA5}">
                      <a16:colId xmlns:a16="http://schemas.microsoft.com/office/drawing/2014/main" val="3320042155"/>
                    </a:ext>
                  </a:extLst>
                </a:gridCol>
                <a:gridCol w="411480">
                  <a:extLst>
                    <a:ext uri="{9D8B030D-6E8A-4147-A177-3AD203B41FA5}">
                      <a16:colId xmlns:a16="http://schemas.microsoft.com/office/drawing/2014/main" val="2044695148"/>
                    </a:ext>
                  </a:extLst>
                </a:gridCol>
                <a:gridCol w="411480">
                  <a:extLst>
                    <a:ext uri="{9D8B030D-6E8A-4147-A177-3AD203B41FA5}">
                      <a16:colId xmlns:a16="http://schemas.microsoft.com/office/drawing/2014/main" val="11492393"/>
                    </a:ext>
                  </a:extLst>
                </a:gridCol>
                <a:gridCol w="411480">
                  <a:extLst>
                    <a:ext uri="{9D8B030D-6E8A-4147-A177-3AD203B41FA5}">
                      <a16:colId xmlns:a16="http://schemas.microsoft.com/office/drawing/2014/main" val="3559436419"/>
                    </a:ext>
                  </a:extLst>
                </a:gridCol>
                <a:gridCol w="411480">
                  <a:extLst>
                    <a:ext uri="{9D8B030D-6E8A-4147-A177-3AD203B41FA5}">
                      <a16:colId xmlns:a16="http://schemas.microsoft.com/office/drawing/2014/main" val="215948082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89833657"/>
                  </a:ext>
                </a:extLst>
              </a:tr>
              <a:tr h="370840">
                <a:tc>
                  <a:txBody>
                    <a:bodyPr/>
                    <a:lstStyle/>
                    <a:p>
                      <a:r>
                        <a:rPr lang="en-US" sz="1000"/>
                        <a:t>06/23/2026 15:29:54</a:t>
                      </a:r>
                    </a:p>
                  </a:txBody>
                  <a:tcPr/>
                </a:tc>
                <a:tc>
                  <a:txBody>
                    <a:bodyPr/>
                    <a:lstStyle/>
                    <a:p>
                      <a:r>
                        <a:rPr lang="en-US" sz="1000"/>
                        <a:t>06/23/2026 15:29:54</a:t>
                      </a:r>
                    </a:p>
                  </a:txBody>
                  <a:tcPr/>
                </a:tc>
                <a:tc>
                  <a:txBody>
                    <a:bodyPr/>
                    <a:lstStyle/>
                    <a:p>
                      <a:r>
                        <a:rPr lang="en-US" sz="1000"/>
                        <a:t>Carousel</a:t>
                      </a:r>
                    </a:p>
                  </a:txBody>
                  <a:tcPr/>
                </a:tc>
                <a:tc>
                  <a:txBody>
                    <a:bodyPr/>
                    <a:lstStyle/>
                    <a:p>
                      <a:r>
                        <a:rPr lang="en-US" sz="1000"/>
                        <a:t>1775</a:t>
                      </a:r>
                    </a:p>
                  </a:txBody>
                  <a:tcPr/>
                </a:tc>
                <a:tc>
                  <a:txBody>
                    <a:bodyPr/>
                    <a:lstStyle/>
                    <a:p>
                      <a:r>
                        <a:rPr lang="en-US" sz="1000"/>
                        <a:t>84</a:t>
                      </a:r>
                    </a:p>
                  </a:txBody>
                  <a:tcPr/>
                </a:tc>
                <a:tc>
                  <a:txBody>
                    <a:bodyPr/>
                    <a:lstStyle/>
                    <a:p>
                      <a:r>
                        <a:rPr lang="en-US" sz="1000"/>
                        <a:t>3</a:t>
                      </a:r>
                    </a:p>
                  </a:txBody>
                  <a:tcPr/>
                </a:tc>
                <a:tc>
                  <a:txBody>
                    <a:bodyPr/>
                    <a:lstStyle/>
                    <a:p>
                      <a:r>
                        <a:rPr lang="en-US" sz="1000"/>
                        <a:t>1</a:t>
                      </a:r>
                    </a:p>
                  </a:txBody>
                  <a:tcPr/>
                </a:tc>
                <a:tc>
                  <a:txBody>
                    <a:bodyPr/>
                    <a:lstStyle/>
                    <a:p>
                      <a:r>
                        <a:rPr lang="en-US" sz="1000"/>
                        <a:t>2</a:t>
                      </a:r>
                    </a:p>
                  </a:txBody>
                  <a:tcPr/>
                </a:tc>
                <a:tc>
                  <a:txBody>
                    <a:bodyPr/>
                    <a:lstStyle/>
                    <a:p>
                      <a:r>
                        <a:rPr lang="en-US" sz="1000"/>
                        <a:t>90</a:t>
                      </a:r>
                    </a:p>
                  </a:txBody>
                  <a:tcPr/>
                </a:tc>
                <a:tc>
                  <a:txBody>
                    <a:bodyPr/>
                    <a:lstStyle/>
                    <a:p>
                      <a:r>
                        <a:rPr lang="en-US" sz="1000"/>
                        <a:t>5.07 %</a:t>
                      </a:r>
                    </a:p>
                  </a:txBody>
                  <a:tcPr/>
                </a:tc>
                <a:tc>
                  <a:txBody>
                    <a:bodyPr/>
                    <a:lstStyle/>
                    <a:p>
                      <a:r>
                        <a:rPr lang="en-US" sz="1000"/>
                        <a:t>563</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3788845293"/>
                  </a:ext>
                </a:extLst>
              </a:tr>
              <a:tr h="370840">
                <a:tc>
                  <a:txBody>
                    <a:bodyPr/>
                    <a:lstStyle/>
                    <a:p>
                      <a:r>
                        <a:rPr lang="en-US" sz="1000"/>
                        <a:t>06/10/2026 16:51:40</a:t>
                      </a:r>
                    </a:p>
                  </a:txBody>
                  <a:tcPr/>
                </a:tc>
                <a:tc>
                  <a:txBody>
                    <a:bodyPr/>
                    <a:lstStyle/>
                    <a:p>
                      <a:r>
                        <a:rPr lang="en-US" sz="1000"/>
                        <a:t>06/10/2026 16:51:40</a:t>
                      </a:r>
                    </a:p>
                  </a:txBody>
                  <a:tcPr/>
                </a:tc>
                <a:tc>
                  <a:txBody>
                    <a:bodyPr/>
                    <a:lstStyle/>
                    <a:p>
                      <a:r>
                        <a:rPr lang="en-US" sz="1000"/>
                        <a:t>Reel</a:t>
                      </a:r>
                    </a:p>
                  </a:txBody>
                  <a:tcPr/>
                </a:tc>
                <a:tc>
                  <a:txBody>
                    <a:bodyPr/>
                    <a:lstStyle/>
                    <a:p>
                      <a:r>
                        <a:rPr lang="en-US" sz="1000"/>
                        <a:t>2370</a:t>
                      </a:r>
                    </a:p>
                  </a:txBody>
                  <a:tcPr/>
                </a:tc>
                <a:tc>
                  <a:txBody>
                    <a:bodyPr/>
                    <a:lstStyle/>
                    <a:p>
                      <a:r>
                        <a:rPr lang="en-US" sz="1000"/>
                        <a:t>65</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75</a:t>
                      </a:r>
                    </a:p>
                  </a:txBody>
                  <a:tcPr/>
                </a:tc>
                <a:tc>
                  <a:txBody>
                    <a:bodyPr/>
                    <a:lstStyle/>
                    <a:p>
                      <a:r>
                        <a:rPr lang="en-US" sz="1000"/>
                        <a:t>3.16 %</a:t>
                      </a:r>
                    </a:p>
                  </a:txBody>
                  <a:tcPr/>
                </a:tc>
                <a:tc>
                  <a:txBody>
                    <a:bodyPr/>
                    <a:lstStyle/>
                    <a:p>
                      <a:r>
                        <a:rPr lang="en-US" sz="1000"/>
                        <a:t>1811</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91035249"/>
                  </a:ext>
                </a:extLst>
              </a:tr>
              <a:tr h="370840">
                <a:tc>
                  <a:txBody>
                    <a:bodyPr/>
                    <a:lstStyle/>
                    <a:p>
                      <a:r>
                        <a:rPr lang="en-US" sz="1000"/>
                        <a:t>06/12/2026 12:31:47</a:t>
                      </a:r>
                    </a:p>
                  </a:txBody>
                  <a:tcPr/>
                </a:tc>
                <a:tc>
                  <a:txBody>
                    <a:bodyPr/>
                    <a:lstStyle/>
                    <a:p>
                      <a:r>
                        <a:rPr lang="en-US" sz="1000"/>
                        <a:t>06/12/2026 12:31:47</a:t>
                      </a:r>
                    </a:p>
                  </a:txBody>
                  <a:tcPr/>
                </a:tc>
                <a:tc>
                  <a:txBody>
                    <a:bodyPr/>
                    <a:lstStyle/>
                    <a:p>
                      <a:r>
                        <a:rPr lang="en-US" sz="1000"/>
                        <a:t>Image</a:t>
                      </a:r>
                    </a:p>
                  </a:txBody>
                  <a:tcPr/>
                </a:tc>
                <a:tc>
                  <a:txBody>
                    <a:bodyPr/>
                    <a:lstStyle/>
                    <a:p>
                      <a:r>
                        <a:rPr lang="en-US" sz="1000"/>
                        <a:t>2405</a:t>
                      </a:r>
                    </a:p>
                  </a:txBody>
                  <a:tcPr/>
                </a:tc>
                <a:tc>
                  <a:txBody>
                    <a:bodyPr/>
                    <a:lstStyle/>
                    <a:p>
                      <a:r>
                        <a:rPr lang="en-US" sz="1000"/>
                        <a:t>70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74</a:t>
                      </a:r>
                    </a:p>
                  </a:txBody>
                  <a:tcPr/>
                </a:tc>
                <a:tc>
                  <a:txBody>
                    <a:bodyPr/>
                    <a:lstStyle/>
                    <a:p>
                      <a:r>
                        <a:rPr lang="en-US" sz="1000"/>
                        <a:t>3.08 %</a:t>
                      </a:r>
                    </a:p>
                  </a:txBody>
                  <a:tcPr/>
                </a:tc>
                <a:tc>
                  <a:txBody>
                    <a:bodyPr/>
                    <a:lstStyle/>
                    <a:p>
                      <a:r>
                        <a:rPr lang="en-US" sz="1000"/>
                        <a:t>1178</a:t>
                      </a:r>
                    </a:p>
                  </a:txBody>
                  <a:tcPr/>
                </a:tc>
                <a:tc>
                  <a:txBody>
                    <a:bodyPr/>
                    <a:lstStyle/>
                    <a:p>
                      <a:r>
                        <a:rPr lang="en-US" sz="1000"/>
                        <a:t>n/a</a:t>
                      </a:r>
                    </a:p>
                  </a:txBody>
                  <a:tcPr/>
                </a:tc>
                <a:tc>
                  <a:txBody>
                    <a:bodyPr/>
                    <a:lstStyle/>
                    <a:p>
                      <a:r>
                        <a:rPr lang="en-US" sz="1000"/>
                        <a:t>48</a:t>
                      </a:r>
                    </a:p>
                  </a:txBody>
                  <a:tcPr/>
                </a:tc>
                <a:tc>
                  <a:txBody>
                    <a:bodyPr/>
                    <a:lstStyle/>
                    <a:p>
                      <a:r>
                        <a:rPr lang="en-US" sz="1000"/>
                        <a:t>0</a:t>
                      </a:r>
                    </a:p>
                  </a:txBody>
                  <a:tcPr/>
                </a:tc>
                <a:tc>
                  <a:txBody>
                    <a:bodyPr/>
                    <a:lstStyle/>
                    <a:p>
                      <a:r>
                        <a:rPr lang="en-US" sz="1000"/>
                        <a:t>42</a:t>
                      </a:r>
                    </a:p>
                  </a:txBody>
                  <a:tcPr/>
                </a:tc>
                <a:tc>
                  <a:txBody>
                    <a:bodyPr/>
                    <a:lstStyle/>
                    <a:p>
                      <a:r>
                        <a:rPr lang="en-US" sz="1000"/>
                        <a:t>0</a:t>
                      </a:r>
                    </a:p>
                  </a:txBody>
                  <a:tcPr/>
                </a:tc>
                <a:extLst>
                  <a:ext uri="{0D108BD9-81ED-4DB2-BD59-A6C34878D82A}">
                    <a16:rowId xmlns:a16="http://schemas.microsoft.com/office/drawing/2014/main" val="3268272955"/>
                  </a:ext>
                </a:extLst>
              </a:tr>
              <a:tr h="370840">
                <a:tc>
                  <a:txBody>
                    <a:bodyPr/>
                    <a:lstStyle/>
                    <a:p>
                      <a:r>
                        <a:rPr lang="en-US" sz="1000"/>
                        <a:t>06/05/2026 14:00:49</a:t>
                      </a:r>
                    </a:p>
                  </a:txBody>
                  <a:tcPr/>
                </a:tc>
                <a:tc>
                  <a:txBody>
                    <a:bodyPr/>
                    <a:lstStyle/>
                    <a:p>
                      <a:r>
                        <a:rPr lang="en-US" sz="1000"/>
                        <a:t>06/05/2026 14:00:49</a:t>
                      </a:r>
                    </a:p>
                  </a:txBody>
                  <a:tcPr/>
                </a:tc>
                <a:tc>
                  <a:txBody>
                    <a:bodyPr/>
                    <a:lstStyle/>
                    <a:p>
                      <a:r>
                        <a:rPr lang="en-US" sz="1000"/>
                        <a:t>Reel</a:t>
                      </a:r>
                    </a:p>
                  </a:txBody>
                  <a:tcPr/>
                </a:tc>
                <a:tc>
                  <a:txBody>
                    <a:bodyPr/>
                    <a:lstStyle/>
                    <a:p>
                      <a:r>
                        <a:rPr lang="en-US" sz="1000"/>
                        <a:t>1171</a:t>
                      </a:r>
                    </a:p>
                  </a:txBody>
                  <a:tcPr/>
                </a:tc>
                <a:tc>
                  <a:txBody>
                    <a:bodyPr/>
                    <a:lstStyle/>
                    <a:p>
                      <a:r>
                        <a:rPr lang="en-US" sz="1000"/>
                        <a:t>44</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47</a:t>
                      </a:r>
                    </a:p>
                  </a:txBody>
                  <a:tcPr/>
                </a:tc>
                <a:tc>
                  <a:txBody>
                    <a:bodyPr/>
                    <a:lstStyle/>
                    <a:p>
                      <a:r>
                        <a:rPr lang="en-US" sz="1000"/>
                        <a:t>4.01 %</a:t>
                      </a:r>
                    </a:p>
                  </a:txBody>
                  <a:tcPr/>
                </a:tc>
                <a:tc>
                  <a:txBody>
                    <a:bodyPr/>
                    <a:lstStyle/>
                    <a:p>
                      <a:r>
                        <a:rPr lang="en-US" sz="1000"/>
                        <a:t>721</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101073770"/>
                  </a:ext>
                </a:extLst>
              </a:tr>
              <a:tr h="370840">
                <a:tc>
                  <a:txBody>
                    <a:bodyPr/>
                    <a:lstStyle/>
                    <a:p>
                      <a:r>
                        <a:rPr lang="en-US" sz="1000"/>
                        <a:t>06/08/2026 11:58:43</a:t>
                      </a:r>
                    </a:p>
                  </a:txBody>
                  <a:tcPr/>
                </a:tc>
                <a:tc>
                  <a:txBody>
                    <a:bodyPr/>
                    <a:lstStyle/>
                    <a:p>
                      <a:r>
                        <a:rPr lang="en-US" sz="1000"/>
                        <a:t>06/08/2026 11:58:43</a:t>
                      </a:r>
                    </a:p>
                  </a:txBody>
                  <a:tcPr/>
                </a:tc>
                <a:tc>
                  <a:txBody>
                    <a:bodyPr/>
                    <a:lstStyle/>
                    <a:p>
                      <a:r>
                        <a:rPr lang="en-US" sz="1000"/>
                        <a:t>Carousel</a:t>
                      </a:r>
                    </a:p>
                  </a:txBody>
                  <a:tcPr/>
                </a:tc>
                <a:tc>
                  <a:txBody>
                    <a:bodyPr/>
                    <a:lstStyle/>
                    <a:p>
                      <a:r>
                        <a:rPr lang="en-US" sz="1000"/>
                        <a:t>1326</a:t>
                      </a:r>
                    </a:p>
                  </a:txBody>
                  <a:tcPr/>
                </a:tc>
                <a:tc>
                  <a:txBody>
                    <a:bodyPr/>
                    <a:lstStyle/>
                    <a:p>
                      <a:r>
                        <a:rPr lang="en-US" sz="1000"/>
                        <a:t>39</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40</a:t>
                      </a:r>
                    </a:p>
                  </a:txBody>
                  <a:tcPr/>
                </a:tc>
                <a:tc>
                  <a:txBody>
                    <a:bodyPr/>
                    <a:lstStyle/>
                    <a:p>
                      <a:r>
                        <a:rPr lang="en-US" sz="1000"/>
                        <a:t>3.02 %</a:t>
                      </a:r>
                    </a:p>
                  </a:txBody>
                  <a:tcPr/>
                </a:tc>
                <a:tc>
                  <a:txBody>
                    <a:bodyPr/>
                    <a:lstStyle/>
                    <a:p>
                      <a:r>
                        <a:rPr lang="en-US" sz="1000"/>
                        <a:t>513</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410740182"/>
                  </a:ext>
                </a:extLst>
              </a:tr>
            </a:tbl>
          </a:graphicData>
        </a:graphic>
      </p:graphicFrame>
      <p:sp>
        <p:nvSpPr>
          <p:cNvPr id="4" name="Text Placeholder 3">
            <a:extLst>
              <a:ext uri="{FF2B5EF4-FFF2-40B4-BE49-F238E27FC236}">
                <a16:creationId xmlns:a16="http://schemas.microsoft.com/office/drawing/2014/main" id="{84D925E8-9674-4407-8137-B8E9C968140B}"/>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1567109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83BA6-11CD-475F-BBFE-C908A04CF1D4}"/>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03521EF8-5AD3-41C6-99CE-4B3D08343D64}"/>
              </a:ext>
            </a:extLst>
          </p:cNvPr>
          <p:cNvGraphicFramePr>
            <a:graphicFrameLocks noGrp="1"/>
          </p:cNvGraphicFramePr>
          <p:nvPr>
            <p:ph type="tbl" sz="quarter" idx="13"/>
            <p:extLst>
              <p:ext uri="{D42A27DB-BD31-4B8C-83A1-F6EECF244321}">
                <p14:modId xmlns:p14="http://schemas.microsoft.com/office/powerpoint/2010/main" val="1562640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53276957"/>
                    </a:ext>
                  </a:extLst>
                </a:gridCol>
                <a:gridCol w="905256">
                  <a:extLst>
                    <a:ext uri="{9D8B030D-6E8A-4147-A177-3AD203B41FA5}">
                      <a16:colId xmlns:a16="http://schemas.microsoft.com/office/drawing/2014/main" val="3169183799"/>
                    </a:ext>
                  </a:extLst>
                </a:gridCol>
                <a:gridCol w="411480">
                  <a:extLst>
                    <a:ext uri="{9D8B030D-6E8A-4147-A177-3AD203B41FA5}">
                      <a16:colId xmlns:a16="http://schemas.microsoft.com/office/drawing/2014/main" val="1839519843"/>
                    </a:ext>
                  </a:extLst>
                </a:gridCol>
                <a:gridCol w="905256">
                  <a:extLst>
                    <a:ext uri="{9D8B030D-6E8A-4147-A177-3AD203B41FA5}">
                      <a16:colId xmlns:a16="http://schemas.microsoft.com/office/drawing/2014/main" val="369497174"/>
                    </a:ext>
                  </a:extLst>
                </a:gridCol>
                <a:gridCol w="905256">
                  <a:extLst>
                    <a:ext uri="{9D8B030D-6E8A-4147-A177-3AD203B41FA5}">
                      <a16:colId xmlns:a16="http://schemas.microsoft.com/office/drawing/2014/main" val="474861522"/>
                    </a:ext>
                  </a:extLst>
                </a:gridCol>
                <a:gridCol w="905256">
                  <a:extLst>
                    <a:ext uri="{9D8B030D-6E8A-4147-A177-3AD203B41FA5}">
                      <a16:colId xmlns:a16="http://schemas.microsoft.com/office/drawing/2014/main" val="3927583859"/>
                    </a:ext>
                  </a:extLst>
                </a:gridCol>
                <a:gridCol w="905256">
                  <a:extLst>
                    <a:ext uri="{9D8B030D-6E8A-4147-A177-3AD203B41FA5}">
                      <a16:colId xmlns:a16="http://schemas.microsoft.com/office/drawing/2014/main" val="1763087627"/>
                    </a:ext>
                  </a:extLst>
                </a:gridCol>
                <a:gridCol w="905256">
                  <a:extLst>
                    <a:ext uri="{9D8B030D-6E8A-4147-A177-3AD203B41FA5}">
                      <a16:colId xmlns:a16="http://schemas.microsoft.com/office/drawing/2014/main" val="3135297104"/>
                    </a:ext>
                  </a:extLst>
                </a:gridCol>
                <a:gridCol w="905256">
                  <a:extLst>
                    <a:ext uri="{9D8B030D-6E8A-4147-A177-3AD203B41FA5}">
                      <a16:colId xmlns:a16="http://schemas.microsoft.com/office/drawing/2014/main" val="393410179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082816089"/>
                  </a:ext>
                </a:extLst>
              </a:tr>
              <a:tr h="370840">
                <a:tc>
                  <a:txBody>
                    <a:bodyPr/>
                    <a:lstStyle/>
                    <a:p>
                      <a:r>
                        <a:rPr lang="en-US" sz="1000"/>
                        <a:t>36</a:t>
                      </a:r>
                    </a:p>
                  </a:txBody>
                  <a:tcPr/>
                </a:tc>
                <a:tc>
                  <a:txBody>
                    <a:bodyPr/>
                    <a:lstStyle/>
                    <a:p>
                      <a:r>
                        <a:rPr lang="en-US" sz="1000"/>
                        <a:t>0.7866 %</a:t>
                      </a:r>
                    </a:p>
                  </a:txBody>
                  <a:tcPr/>
                </a:tc>
                <a:tc>
                  <a:txBody>
                    <a:bodyPr/>
                    <a:lstStyle/>
                    <a:p>
                      <a:r>
                        <a:rPr lang="en-US" sz="1000"/>
                        <a:t>0.08</a:t>
                      </a:r>
                    </a:p>
                  </a:txBody>
                  <a:tcPr/>
                </a:tc>
                <a:tc>
                  <a:txBody>
                    <a:bodyPr/>
                    <a:lstStyle/>
                    <a:p>
                      <a:r>
                        <a:rPr lang="en-US" sz="1000"/>
                        <a:t>230.75</a:t>
                      </a:r>
                    </a:p>
                  </a:txBody>
                  <a:tcPr/>
                </a:tc>
                <a:tc>
                  <a:txBody>
                    <a:bodyPr/>
                    <a:lstStyle/>
                    <a:p>
                      <a:r>
                        <a:rPr lang="en-US" sz="1000"/>
                        <a:t>189.19</a:t>
                      </a:r>
                    </a:p>
                  </a:txBody>
                  <a:tcPr/>
                </a:tc>
                <a:tc>
                  <a:txBody>
                    <a:bodyPr/>
                    <a:lstStyle/>
                    <a:p>
                      <a:r>
                        <a:rPr lang="en-US" sz="1000"/>
                        <a:t>152.94</a:t>
                      </a:r>
                    </a:p>
                  </a:txBody>
                  <a:tcPr/>
                </a:tc>
                <a:tc>
                  <a:txBody>
                    <a:bodyPr/>
                    <a:lstStyle/>
                    <a:p>
                      <a:r>
                        <a:rPr lang="en-US" sz="1000"/>
                        <a:t>152.86</a:t>
                      </a:r>
                    </a:p>
                  </a:txBody>
                  <a:tcPr/>
                </a:tc>
                <a:tc>
                  <a:txBody>
                    <a:bodyPr/>
                    <a:lstStyle/>
                    <a:p>
                      <a:r>
                        <a:rPr lang="en-US" sz="1000"/>
                        <a:t>8307</a:t>
                      </a:r>
                    </a:p>
                  </a:txBody>
                  <a:tcPr/>
                </a:tc>
                <a:tc>
                  <a:txBody>
                    <a:bodyPr/>
                    <a:lstStyle/>
                    <a:p>
                      <a:r>
                        <a:rPr lang="en-US" sz="1000"/>
                        <a:t>5506</a:t>
                      </a:r>
                    </a:p>
                  </a:txBody>
                  <a:tcPr/>
                </a:tc>
                <a:extLst>
                  <a:ext uri="{0D108BD9-81ED-4DB2-BD59-A6C34878D82A}">
                    <a16:rowId xmlns:a16="http://schemas.microsoft.com/office/drawing/2014/main" val="2650453331"/>
                  </a:ext>
                </a:extLst>
              </a:tr>
            </a:tbl>
          </a:graphicData>
        </a:graphic>
      </p:graphicFrame>
      <p:sp>
        <p:nvSpPr>
          <p:cNvPr id="4" name="Text Placeholder 3">
            <a:extLst>
              <a:ext uri="{FF2B5EF4-FFF2-40B4-BE49-F238E27FC236}">
                <a16:creationId xmlns:a16="http://schemas.microsoft.com/office/drawing/2014/main" id="{C42C552C-170D-4F64-B75C-13D5A2CC82CA}"/>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3453830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FECAD-412A-403D-AD71-A8072A6BE886}"/>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5E29B873-4881-4F12-9DE8-31F03CFBE323}"/>
              </a:ext>
            </a:extLst>
          </p:cNvPr>
          <p:cNvGraphicFramePr>
            <a:graphicFrameLocks noGrp="1"/>
          </p:cNvGraphicFramePr>
          <p:nvPr>
            <p:ph type="tbl" sz="quarter" idx="13"/>
            <p:extLst>
              <p:ext uri="{D42A27DB-BD31-4B8C-83A1-F6EECF244321}">
                <p14:modId xmlns:p14="http://schemas.microsoft.com/office/powerpoint/2010/main" val="575364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71532573"/>
                    </a:ext>
                  </a:extLst>
                </a:gridCol>
                <a:gridCol w="1316736">
                  <a:extLst>
                    <a:ext uri="{9D8B030D-6E8A-4147-A177-3AD203B41FA5}">
                      <a16:colId xmlns:a16="http://schemas.microsoft.com/office/drawing/2014/main" val="1896753980"/>
                    </a:ext>
                  </a:extLst>
                </a:gridCol>
                <a:gridCol w="658368">
                  <a:extLst>
                    <a:ext uri="{9D8B030D-6E8A-4147-A177-3AD203B41FA5}">
                      <a16:colId xmlns:a16="http://schemas.microsoft.com/office/drawing/2014/main" val="684393466"/>
                    </a:ext>
                  </a:extLst>
                </a:gridCol>
                <a:gridCol w="658368">
                  <a:extLst>
                    <a:ext uri="{9D8B030D-6E8A-4147-A177-3AD203B41FA5}">
                      <a16:colId xmlns:a16="http://schemas.microsoft.com/office/drawing/2014/main" val="2827674012"/>
                    </a:ext>
                  </a:extLst>
                </a:gridCol>
                <a:gridCol w="658368">
                  <a:extLst>
                    <a:ext uri="{9D8B030D-6E8A-4147-A177-3AD203B41FA5}">
                      <a16:colId xmlns:a16="http://schemas.microsoft.com/office/drawing/2014/main" val="1046162937"/>
                    </a:ext>
                  </a:extLst>
                </a:gridCol>
                <a:gridCol w="658368">
                  <a:extLst>
                    <a:ext uri="{9D8B030D-6E8A-4147-A177-3AD203B41FA5}">
                      <a16:colId xmlns:a16="http://schemas.microsoft.com/office/drawing/2014/main" val="1172379536"/>
                    </a:ext>
                  </a:extLst>
                </a:gridCol>
                <a:gridCol w="658368">
                  <a:extLst>
                    <a:ext uri="{9D8B030D-6E8A-4147-A177-3AD203B41FA5}">
                      <a16:colId xmlns:a16="http://schemas.microsoft.com/office/drawing/2014/main" val="4057790657"/>
                    </a:ext>
                  </a:extLst>
                </a:gridCol>
                <a:gridCol w="658368">
                  <a:extLst>
                    <a:ext uri="{9D8B030D-6E8A-4147-A177-3AD203B41FA5}">
                      <a16:colId xmlns:a16="http://schemas.microsoft.com/office/drawing/2014/main" val="680175077"/>
                    </a:ext>
                  </a:extLst>
                </a:gridCol>
                <a:gridCol w="658368">
                  <a:extLst>
                    <a:ext uri="{9D8B030D-6E8A-4147-A177-3AD203B41FA5}">
                      <a16:colId xmlns:a16="http://schemas.microsoft.com/office/drawing/2014/main" val="4020530825"/>
                    </a:ext>
                  </a:extLst>
                </a:gridCol>
                <a:gridCol w="658368">
                  <a:extLst>
                    <a:ext uri="{9D8B030D-6E8A-4147-A177-3AD203B41FA5}">
                      <a16:colId xmlns:a16="http://schemas.microsoft.com/office/drawing/2014/main" val="4253690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2540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- 2026-06-30 14:53:16</a:t>
                      </a:r>
                      <a:r>
                        <a:rPr kumimoji="0" lang="en-US" sz="1000" b="0" i="0" u="none" strike="noStrike" kern="1200" cap="none" spc="0" normalizeH="0" baseline="0" noProof="0">
                          <a:ln>
                            <a:noFill/>
                          </a:ln>
                          <a:solidFill>
                            <a:prstClr val="black"/>
                          </a:solidFill>
                          <a:effectLst/>
                          <a:uLnTx/>
                          <a:uFillTx/>
                          <a:latin typeface="Calibri"/>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https://quintly-eu-image-storage.s3.amazonaws.com/c303562b672a3318c686cfcc37b7e67a/7db8c1ed24f1f44eb2862b916316f04d.jpg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25217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- 2026-06-26 13:11:58</a:t>
                      </a:r>
                      <a:r>
                        <a:rPr kumimoji="0" lang="en-US" sz="1000" b="0" i="0" u="none" strike="noStrike" kern="1200" cap="none" spc="0" normalizeH="0" baseline="0" noProof="0">
                          <a:ln>
                            <a:noFill/>
                          </a:ln>
                          <a:solidFill>
                            <a:prstClr val="black"/>
                          </a:solidFill>
                          <a:effectLst/>
                          <a:uLnTx/>
                          <a:uFillTx/>
                          <a:latin typeface="Calibri"/>
                          <a:ea typeface="+mn-ea"/>
                          <a:cs typeface="+mn-cs"/>
                        </a:rPr>
                        <a:t>
 Sunday is #InsuranceAwarenessDay and this is your reminder to give your policy a checkup!  Use this ✅ 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https://quintly-eu-image-storage.s3.amazonaws.com/c303562b672a3318c686cfcc37b7e67a/bfa9186da3d923b9ffc39acc9acf8241.jpg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7221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- 2026-06-26 12:51:31</a:t>
                      </a:r>
                      <a:r>
                        <a:rPr kumimoji="0" lang="en-US" sz="1000" b="0" i="0" u="none" strike="noStrike" kern="1200" cap="none" spc="0" normalizeH="0" baseline="0" noProof="0">
                          <a:ln>
                            <a:noFill/>
                          </a:ln>
                          <a:solidFill>
                            <a:prstClr val="black"/>
                          </a:solidFill>
                          <a:effectLst/>
                          <a:uLnTx/>
                          <a:uFillTx/>
                          <a:latin typeface="Calibri"/>
                          <a:ea typeface="+mn-ea"/>
                          <a:cs typeface="+mn-cs"/>
                        </a:rPr>
                        <a:t>
 It’s #InsuranceAwarenessDay and this is your reminder to give your policy a checkup!  Use this ✅ 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https://quintly-eu-image-storage.s3.amazonaws.com/c303562b672a3318c686cfcc37b7e67a/b9e8803081935f131276eb8f0ae1a825.jpg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97206154"/>
                  </a:ext>
                </a:extLst>
              </a:tr>
            </a:tbl>
          </a:graphicData>
        </a:graphic>
      </p:graphicFrame>
      <p:sp>
        <p:nvSpPr>
          <p:cNvPr id="4" name="Text Placeholder 3">
            <a:extLst>
              <a:ext uri="{FF2B5EF4-FFF2-40B4-BE49-F238E27FC236}">
                <a16:creationId xmlns:a16="http://schemas.microsoft.com/office/drawing/2014/main" id="{92DCB3A2-62FB-45B0-871E-EB8F2001E15B}"/>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731988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89230-93B7-428A-B8B6-58405C326770}"/>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C03114E8-B357-484B-8428-6F676E13069C}"/>
              </a:ext>
            </a:extLst>
          </p:cNvPr>
          <p:cNvGraphicFramePr>
            <a:graphicFrameLocks noGrp="1"/>
          </p:cNvGraphicFramePr>
          <p:nvPr>
            <p:ph type="tbl" sz="quarter" idx="13"/>
            <p:extLst>
              <p:ext uri="{D42A27DB-BD31-4B8C-83A1-F6EECF244321}">
                <p14:modId xmlns:p14="http://schemas.microsoft.com/office/powerpoint/2010/main" val="805156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0668643"/>
                    </a:ext>
                  </a:extLst>
                </a:gridCol>
                <a:gridCol w="1316736">
                  <a:extLst>
                    <a:ext uri="{9D8B030D-6E8A-4147-A177-3AD203B41FA5}">
                      <a16:colId xmlns:a16="http://schemas.microsoft.com/office/drawing/2014/main" val="942998934"/>
                    </a:ext>
                  </a:extLst>
                </a:gridCol>
                <a:gridCol w="658368">
                  <a:extLst>
                    <a:ext uri="{9D8B030D-6E8A-4147-A177-3AD203B41FA5}">
                      <a16:colId xmlns:a16="http://schemas.microsoft.com/office/drawing/2014/main" val="4293254083"/>
                    </a:ext>
                  </a:extLst>
                </a:gridCol>
                <a:gridCol w="658368">
                  <a:extLst>
                    <a:ext uri="{9D8B030D-6E8A-4147-A177-3AD203B41FA5}">
                      <a16:colId xmlns:a16="http://schemas.microsoft.com/office/drawing/2014/main" val="667518425"/>
                    </a:ext>
                  </a:extLst>
                </a:gridCol>
                <a:gridCol w="658368">
                  <a:extLst>
                    <a:ext uri="{9D8B030D-6E8A-4147-A177-3AD203B41FA5}">
                      <a16:colId xmlns:a16="http://schemas.microsoft.com/office/drawing/2014/main" val="3324500237"/>
                    </a:ext>
                  </a:extLst>
                </a:gridCol>
                <a:gridCol w="658368">
                  <a:extLst>
                    <a:ext uri="{9D8B030D-6E8A-4147-A177-3AD203B41FA5}">
                      <a16:colId xmlns:a16="http://schemas.microsoft.com/office/drawing/2014/main" val="2502029046"/>
                    </a:ext>
                  </a:extLst>
                </a:gridCol>
                <a:gridCol w="658368">
                  <a:extLst>
                    <a:ext uri="{9D8B030D-6E8A-4147-A177-3AD203B41FA5}">
                      <a16:colId xmlns:a16="http://schemas.microsoft.com/office/drawing/2014/main" val="1648839704"/>
                    </a:ext>
                  </a:extLst>
                </a:gridCol>
                <a:gridCol w="658368">
                  <a:extLst>
                    <a:ext uri="{9D8B030D-6E8A-4147-A177-3AD203B41FA5}">
                      <a16:colId xmlns:a16="http://schemas.microsoft.com/office/drawing/2014/main" val="1407384810"/>
                    </a:ext>
                  </a:extLst>
                </a:gridCol>
                <a:gridCol w="658368">
                  <a:extLst>
                    <a:ext uri="{9D8B030D-6E8A-4147-A177-3AD203B41FA5}">
                      <a16:colId xmlns:a16="http://schemas.microsoft.com/office/drawing/2014/main" val="1800090427"/>
                    </a:ext>
                  </a:extLst>
                </a:gridCol>
                <a:gridCol w="658368">
                  <a:extLst>
                    <a:ext uri="{9D8B030D-6E8A-4147-A177-3AD203B41FA5}">
                      <a16:colId xmlns:a16="http://schemas.microsoft.com/office/drawing/2014/main" val="2011832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96248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- 2026-06-26 12:47:06</a:t>
                      </a:r>
                      <a:r>
                        <a:rPr kumimoji="0" lang="en-US" sz="1000" b="0" i="0" u="none" strike="noStrike" kern="1200" cap="none" spc="0" normalizeH="0" baseline="0" noProof="0">
                          <a:ln>
                            <a:noFill/>
                          </a:ln>
                          <a:solidFill>
                            <a:prstClr val="black"/>
                          </a:solidFill>
                          <a:effectLst/>
                          <a:uLnTx/>
                          <a:uFillTx/>
                          <a:latin typeface="Calibri"/>
                          <a:ea typeface="+mn-ea"/>
                          <a:cs typeface="+mn-cs"/>
                        </a:rPr>
                        <a:t>
 When was the last time you actually read your insurance policy?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https://quintly-eu-image-storage.s3.amazonaws.com/c303562b672a3318c686cfcc37b7e67a/8ed5ae3a2e0e7299fe3108580d6d1e29.jpg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05488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- 2026-06-25 09:45:48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https://quintly-eu-image-storage.s3.amazonaws.com/c303562b672a3318c686cfcc37b7e67a/3557486fef20fc02b93a6328d5d0dc39.jpg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60944256"/>
                  </a:ext>
                </a:extLst>
              </a:tr>
            </a:tbl>
          </a:graphicData>
        </a:graphic>
      </p:graphicFrame>
      <p:sp>
        <p:nvSpPr>
          <p:cNvPr id="4" name="Text Placeholder 3">
            <a:extLst>
              <a:ext uri="{FF2B5EF4-FFF2-40B4-BE49-F238E27FC236}">
                <a16:creationId xmlns:a16="http://schemas.microsoft.com/office/drawing/2014/main" id="{B914C39C-2732-4AF3-B762-1FC6CEEC2049}"/>
              </a:ext>
            </a:extLst>
          </p:cNvPr>
          <p:cNvSpPr>
            <a:spLocks noGrp="1"/>
          </p:cNvSpPr>
          <p:nvPr>
            <p:ph type="body" sz="quarter" idx="14"/>
          </p:nvPr>
        </p:nvSpPr>
        <p:spPr/>
        <p:txBody>
          <a:bodyPr/>
          <a:lstStyle/>
          <a:p>
            <a:r>
              <a:rPr lang="en-US"/>
              <a:t>06/01/2026 - 06/30/2026</a:t>
            </a:r>
          </a:p>
        </p:txBody>
      </p:sp>
    </p:spTree>
    <p:extLst>
      <p:ext uri="{BB962C8B-B14F-4D97-AF65-F5344CB8AC3E}">
        <p14:creationId xmlns:p14="http://schemas.microsoft.com/office/powerpoint/2010/main" val="24746020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2107</Words>
  <Application>Microsoft Office PowerPoint</Application>
  <PresentationFormat>On-screen Show (4:3)</PresentationFormat>
  <Paragraphs>602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Impressions or Page Media View Bar Chart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Twitter Followers Change | Philadelphia Insurance</vt:lpstr>
      <vt:lpstr>Twitter Average Interactions Per Tweet | Philadelphia Insurance</vt:lpstr>
      <vt:lpstr>Twitter Total Interactions Per Month | Philadelphia Insurance</vt:lpstr>
      <vt:lpstr>Twitter Own and Retweeted Tweets Table | Philadelphia Insurance</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Instagram Content Views by Post Type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2026-07-06T17:15:47Z</dcterms:created>
  <dcterms:modified xsi:type="dcterms:W3CDTF">2026-07-06T17:16:22Z</dcterms:modified>
</cp:coreProperties>
</file>