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  <c:pt idx="14">
                  <c:v>46082</c:v>
                </c:pt>
                <c:pt idx="15">
                  <c:v>46113</c:v>
                </c:pt>
                <c:pt idx="16">
                  <c:v>46143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  <c:pt idx="4">
                  <c:v>7518</c:v>
                </c:pt>
                <c:pt idx="5">
                  <c:v>7534</c:v>
                </c:pt>
                <c:pt idx="6">
                  <c:v>7526</c:v>
                </c:pt>
                <c:pt idx="7">
                  <c:v>7534</c:v>
                </c:pt>
                <c:pt idx="8">
                  <c:v>7530</c:v>
                </c:pt>
                <c:pt idx="9">
                  <c:v>7536</c:v>
                </c:pt>
                <c:pt idx="10">
                  <c:v>7538</c:v>
                </c:pt>
                <c:pt idx="11">
                  <c:v>7531</c:v>
                </c:pt>
                <c:pt idx="12">
                  <c:v>7545</c:v>
                </c:pt>
                <c:pt idx="13">
                  <c:v>7547</c:v>
                </c:pt>
                <c:pt idx="14">
                  <c:v>7585</c:v>
                </c:pt>
                <c:pt idx="15">
                  <c:v>7608</c:v>
                </c:pt>
                <c:pt idx="16">
                  <c:v>7614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71-411D-9A5A-FE45A98DD7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  <c:pt idx="14">
                  <c:v>46082</c:v>
                </c:pt>
                <c:pt idx="15">
                  <c:v>46113</c:v>
                </c:pt>
                <c:pt idx="16">
                  <c:v>46143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  <c:pt idx="4">
                  <c:v>3936</c:v>
                </c:pt>
                <c:pt idx="5">
                  <c:v>3955</c:v>
                </c:pt>
                <c:pt idx="6">
                  <c:v>3948</c:v>
                </c:pt>
                <c:pt idx="7">
                  <c:v>3951</c:v>
                </c:pt>
                <c:pt idx="8">
                  <c:v>3957</c:v>
                </c:pt>
                <c:pt idx="9">
                  <c:v>3956</c:v>
                </c:pt>
                <c:pt idx="10">
                  <c:v>3947</c:v>
                </c:pt>
                <c:pt idx="11">
                  <c:v>3936</c:v>
                </c:pt>
                <c:pt idx="12">
                  <c:v>3928</c:v>
                </c:pt>
                <c:pt idx="13">
                  <c:v>3923</c:v>
                </c:pt>
                <c:pt idx="14">
                  <c:v>3910</c:v>
                </c:pt>
                <c:pt idx="15">
                  <c:v>3913</c:v>
                </c:pt>
                <c:pt idx="16">
                  <c:v>3912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71-411D-9A5A-FE45A98DD7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  <c:pt idx="14">
                  <c:v>46082</c:v>
                </c:pt>
                <c:pt idx="15">
                  <c:v>46113</c:v>
                </c:pt>
                <c:pt idx="16">
                  <c:v>46143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71-411D-9A5A-FE45A98DD7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  <c:pt idx="14">
                  <c:v>46082</c:v>
                </c:pt>
                <c:pt idx="15">
                  <c:v>46113</c:v>
                </c:pt>
                <c:pt idx="16">
                  <c:v>46143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  <c:pt idx="4">
                  <c:v>49043</c:v>
                </c:pt>
                <c:pt idx="5">
                  <c:v>49694</c:v>
                </c:pt>
                <c:pt idx="6">
                  <c:v>50405</c:v>
                </c:pt>
                <c:pt idx="7">
                  <c:v>51164</c:v>
                </c:pt>
                <c:pt idx="8">
                  <c:v>51874</c:v>
                </c:pt>
                <c:pt idx="9">
                  <c:v>52700</c:v>
                </c:pt>
                <c:pt idx="10">
                  <c:v>53418</c:v>
                </c:pt>
                <c:pt idx="11">
                  <c:v>53923</c:v>
                </c:pt>
                <c:pt idx="12">
                  <c:v>54548</c:v>
                </c:pt>
                <c:pt idx="13">
                  <c:v>55204</c:v>
                </c:pt>
                <c:pt idx="14">
                  <c:v>55941</c:v>
                </c:pt>
                <c:pt idx="15">
                  <c:v>56617</c:v>
                </c:pt>
                <c:pt idx="16">
                  <c:v>57122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71-411D-9A5A-FE45A98DD7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  <c:pt idx="14">
                  <c:v>46082</c:v>
                </c:pt>
                <c:pt idx="15">
                  <c:v>46113</c:v>
                </c:pt>
                <c:pt idx="16">
                  <c:v>46143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  <c:pt idx="4">
                  <c:v>4076</c:v>
                </c:pt>
                <c:pt idx="5">
                  <c:v>4114</c:v>
                </c:pt>
                <c:pt idx="6">
                  <c:v>4135</c:v>
                </c:pt>
                <c:pt idx="7">
                  <c:v>4190</c:v>
                </c:pt>
                <c:pt idx="8">
                  <c:v>4287</c:v>
                </c:pt>
                <c:pt idx="9">
                  <c:v>4310</c:v>
                </c:pt>
                <c:pt idx="10">
                  <c:v>4447</c:v>
                </c:pt>
                <c:pt idx="11">
                  <c:v>4685</c:v>
                </c:pt>
                <c:pt idx="12">
                  <c:v>4684</c:v>
                </c:pt>
                <c:pt idx="13">
                  <c:v>4694</c:v>
                </c:pt>
                <c:pt idx="14">
                  <c:v>4882</c:v>
                </c:pt>
                <c:pt idx="15">
                  <c:v>4909</c:v>
                </c:pt>
                <c:pt idx="16">
                  <c:v>4887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A71-411D-9A5A-FE45A98DD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693784"/>
        <c:axId val="386691488"/>
      </c:lineChart>
      <c:dateAx>
        <c:axId val="38669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91488"/>
        <c:crosses val="autoZero"/>
        <c:auto val="1"/>
        <c:lblOffset val="100"/>
        <c:baseTimeUnit val="months"/>
      </c:dateAx>
      <c:valAx>
        <c:axId val="38669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9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2</c:v>
                </c:pt>
                <c:pt idx="2">
                  <c:v>38</c:v>
                </c:pt>
                <c:pt idx="3">
                  <c:v>23</c:v>
                </c:pt>
                <c:pt idx="4">
                  <c:v>6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1-4D7F-AF58-44F5E1641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056952"/>
        <c:axId val="391053344"/>
      </c:barChart>
      <c:dateAx>
        <c:axId val="39105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53344"/>
        <c:crosses val="autoZero"/>
        <c:auto val="1"/>
        <c:lblOffset val="100"/>
        <c:baseTimeUnit val="months"/>
      </c:dateAx>
      <c:valAx>
        <c:axId val="39105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5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24</c:v>
                </c:pt>
                <c:pt idx="2">
                  <c:v>28</c:v>
                </c:pt>
                <c:pt idx="3">
                  <c:v>27</c:v>
                </c:pt>
                <c:pt idx="4">
                  <c:v>21</c:v>
                </c:pt>
                <c:pt idx="5">
                  <c:v>10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12-4B63-AFF8-FD215A636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57136"/>
        <c:axId val="393653528"/>
      </c:barChart>
      <c:dateAx>
        <c:axId val="39365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3528"/>
        <c:crosses val="autoZero"/>
        <c:auto val="1"/>
        <c:lblOffset val="100"/>
        <c:baseTimeUnit val="months"/>
      </c:dateAx>
      <c:valAx>
        <c:axId val="39365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518</c:v>
                </c:pt>
                <c:pt idx="1">
                  <c:v>551</c:v>
                </c:pt>
                <c:pt idx="2">
                  <c:v>657</c:v>
                </c:pt>
                <c:pt idx="3">
                  <c:v>735</c:v>
                </c:pt>
                <c:pt idx="4">
                  <c:v>559</c:v>
                </c:pt>
                <c:pt idx="5">
                  <c:v>44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7A-4D44-8DD7-69C1F85249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53200"/>
        <c:axId val="393654512"/>
      </c:barChart>
      <c:catAx>
        <c:axId val="39365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4512"/>
        <c:crosses val="autoZero"/>
        <c:auto val="1"/>
        <c:lblAlgn val="ctr"/>
        <c:lblOffset val="100"/>
        <c:noMultiLvlLbl val="0"/>
      </c:catAx>
      <c:valAx>
        <c:axId val="3936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19213</c:v>
                </c:pt>
                <c:pt idx="1">
                  <c:v>23013</c:v>
                </c:pt>
                <c:pt idx="2">
                  <c:v>90411</c:v>
                </c:pt>
                <c:pt idx="3">
                  <c:v>24347</c:v>
                </c:pt>
                <c:pt idx="4">
                  <c:v>18843</c:v>
                </c:pt>
                <c:pt idx="5">
                  <c:v>673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B-435E-9F9F-E82C530DE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905944"/>
        <c:axId val="394904632"/>
      </c:barChart>
      <c:dateAx>
        <c:axId val="39490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04632"/>
        <c:crosses val="autoZero"/>
        <c:auto val="1"/>
        <c:lblOffset val="100"/>
        <c:baseTimeUnit val="months"/>
      </c:dateAx>
      <c:valAx>
        <c:axId val="39490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0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-8</c:v>
                </c:pt>
                <c:pt idx="1">
                  <c:v>-5</c:v>
                </c:pt>
                <c:pt idx="2">
                  <c:v>-13</c:v>
                </c:pt>
                <c:pt idx="3">
                  <c:v>3</c:v>
                </c:pt>
                <c:pt idx="4">
                  <c:v>-1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9-410D-8718-71CD875E4F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6935000"/>
        <c:axId val="506928768"/>
      </c:barChart>
      <c:dateAx>
        <c:axId val="50693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28768"/>
        <c:crosses val="autoZero"/>
        <c:auto val="1"/>
        <c:lblOffset val="100"/>
        <c:baseTimeUnit val="months"/>
      </c:dateAx>
      <c:valAx>
        <c:axId val="50692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3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EA-4352-ADA1-5E13F66BD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6927456"/>
        <c:axId val="506934344"/>
      </c:barChart>
      <c:dateAx>
        <c:axId val="50692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34344"/>
        <c:crosses val="autoZero"/>
        <c:auto val="1"/>
        <c:lblOffset val="100"/>
        <c:baseTimeUnit val="months"/>
      </c:dateAx>
      <c:valAx>
        <c:axId val="50693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2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43</c:v>
                </c:pt>
                <c:pt idx="2">
                  <c:v>33</c:v>
                </c:pt>
                <c:pt idx="3">
                  <c:v>28</c:v>
                </c:pt>
                <c:pt idx="4">
                  <c:v>17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0-4508-B0F1-85339D064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6925160"/>
        <c:axId val="506945496"/>
      </c:barChart>
      <c:catAx>
        <c:axId val="50692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45496"/>
        <c:crosses val="autoZero"/>
        <c:auto val="1"/>
        <c:lblAlgn val="ctr"/>
        <c:lblOffset val="100"/>
        <c:noMultiLvlLbl val="0"/>
      </c:catAx>
      <c:valAx>
        <c:axId val="50694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92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625</c:v>
                </c:pt>
                <c:pt idx="1">
                  <c:v>656</c:v>
                </c:pt>
                <c:pt idx="2">
                  <c:v>737</c:v>
                </c:pt>
                <c:pt idx="3">
                  <c:v>676</c:v>
                </c:pt>
                <c:pt idx="4">
                  <c:v>505</c:v>
                </c:pt>
                <c:pt idx="5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7-4CA3-8995-F228ED537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234024"/>
        <c:axId val="507237960"/>
      </c:barChart>
      <c:dateAx>
        <c:axId val="50723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37960"/>
        <c:crosses val="autoZero"/>
        <c:auto val="1"/>
        <c:lblOffset val="100"/>
        <c:baseTimeUnit val="months"/>
      </c:dateAx>
      <c:valAx>
        <c:axId val="50723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3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</c:v>
                </c:pt>
                <c:pt idx="1">
                  <c:v>102</c:v>
                </c:pt>
                <c:pt idx="2">
                  <c:v>89</c:v>
                </c:pt>
                <c:pt idx="3">
                  <c:v>91</c:v>
                </c:pt>
                <c:pt idx="4">
                  <c:v>71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42-46F2-8CC0-100869EAA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235008"/>
        <c:axId val="507238288"/>
      </c:barChart>
      <c:catAx>
        <c:axId val="50723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38288"/>
        <c:crosses val="autoZero"/>
        <c:auto val="1"/>
        <c:lblAlgn val="ctr"/>
        <c:lblOffset val="100"/>
        <c:noMultiLvlLbl val="0"/>
      </c:catAx>
      <c:valAx>
        <c:axId val="50723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3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2525</c:v>
                </c:pt>
                <c:pt idx="1">
                  <c:v>2155</c:v>
                </c:pt>
                <c:pt idx="2">
                  <c:v>2065</c:v>
                </c:pt>
                <c:pt idx="3">
                  <c:v>2113</c:v>
                </c:pt>
                <c:pt idx="4">
                  <c:v>1508</c:v>
                </c:pt>
                <c:pt idx="5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D0-44A9-9450-82696E844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232384"/>
        <c:axId val="507260920"/>
      </c:barChart>
      <c:catAx>
        <c:axId val="50723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60920"/>
        <c:crosses val="autoZero"/>
        <c:auto val="1"/>
        <c:lblAlgn val="ctr"/>
        <c:lblOffset val="100"/>
        <c:noMultiLvlLbl val="0"/>
      </c:catAx>
      <c:valAx>
        <c:axId val="5072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23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2025-12</c:v>
                </c:pt>
                <c:pt idx="1">
                  <c:v>2026-01</c:v>
                </c:pt>
                <c:pt idx="2">
                  <c:v>2026-02</c:v>
                </c:pt>
                <c:pt idx="3">
                  <c:v>2026-03</c:v>
                </c:pt>
                <c:pt idx="4">
                  <c:v>2026-04</c:v>
                </c:pt>
                <c:pt idx="5">
                  <c:v>2026-05</c:v>
                </c:pt>
                <c:pt idx="6">
                  <c:v>2026-06</c:v>
                </c:pt>
                <c:pt idx="7">
                  <c:v>2026-07</c:v>
                </c:pt>
                <c:pt idx="8">
                  <c:v>2026-08</c:v>
                </c:pt>
                <c:pt idx="9">
                  <c:v>2026-09</c:v>
                </c:pt>
                <c:pt idx="10">
                  <c:v>2026-10</c:v>
                </c:pt>
                <c:pt idx="11">
                  <c:v>2026-11</c:v>
                </c:pt>
                <c:pt idx="12">
                  <c:v>2026-12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1330</c:v>
                </c:pt>
                <c:pt idx="1">
                  <c:v>99406</c:v>
                </c:pt>
                <c:pt idx="2">
                  <c:v>71573</c:v>
                </c:pt>
                <c:pt idx="3">
                  <c:v>71146</c:v>
                </c:pt>
                <c:pt idx="4">
                  <c:v>67604</c:v>
                </c:pt>
                <c:pt idx="5">
                  <c:v>81541</c:v>
                </c:pt>
                <c:pt idx="6">
                  <c:v>4674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C-47F1-AE36-936994EC8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39480"/>
        <c:axId val="393637840"/>
      </c:barChart>
      <c:catAx>
        <c:axId val="39363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37840"/>
        <c:crosses val="autoZero"/>
        <c:auto val="1"/>
        <c:lblAlgn val="ctr"/>
        <c:lblOffset val="100"/>
        <c:noMultiLvlLbl val="0"/>
      </c:catAx>
      <c:valAx>
        <c:axId val="39363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3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10</c:v>
                </c:pt>
                <c:pt idx="2">
                  <c:v>188</c:v>
                </c:pt>
                <c:pt idx="3">
                  <c:v>27</c:v>
                </c:pt>
                <c:pt idx="4">
                  <c:v>-22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A-40B0-B334-DE184E154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51696"/>
        <c:axId val="397052352"/>
      </c:barChart>
      <c:dateAx>
        <c:axId val="397051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2352"/>
        <c:crosses val="autoZero"/>
        <c:auto val="1"/>
        <c:lblOffset val="100"/>
        <c:baseTimeUnit val="months"/>
      </c:dateAx>
      <c:valAx>
        <c:axId val="39705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27</c:v>
                </c:pt>
                <c:pt idx="2">
                  <c:v>30</c:v>
                </c:pt>
                <c:pt idx="3">
                  <c:v>37</c:v>
                </c:pt>
                <c:pt idx="4">
                  <c:v>21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C-4FE1-B8A0-9E06E97BC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49400"/>
        <c:axId val="397046776"/>
      </c:barChart>
      <c:dateAx>
        <c:axId val="39704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46776"/>
        <c:crosses val="autoZero"/>
        <c:auto val="1"/>
        <c:lblOffset val="100"/>
        <c:baseTimeUnit val="months"/>
      </c:dateAx>
      <c:valAx>
        <c:axId val="39704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4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619</c:v>
                </c:pt>
                <c:pt idx="1">
                  <c:v>545</c:v>
                </c:pt>
                <c:pt idx="2">
                  <c:v>492</c:v>
                </c:pt>
                <c:pt idx="3">
                  <c:v>666</c:v>
                </c:pt>
                <c:pt idx="4">
                  <c:v>382</c:v>
                </c:pt>
                <c:pt idx="5">
                  <c:v>26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8-4855-A515-3249F502C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43168"/>
        <c:axId val="397054320"/>
      </c:barChart>
      <c:catAx>
        <c:axId val="39704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4320"/>
        <c:crosses val="autoZero"/>
        <c:auto val="1"/>
        <c:lblAlgn val="ctr"/>
        <c:lblOffset val="100"/>
        <c:noMultiLvlLbl val="0"/>
      </c:catAx>
      <c:valAx>
        <c:axId val="39705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4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7896</c:v>
                </c:pt>
                <c:pt idx="1">
                  <c:v>9181</c:v>
                </c:pt>
                <c:pt idx="2">
                  <c:v>1688</c:v>
                </c:pt>
                <c:pt idx="3">
                  <c:v>15419</c:v>
                </c:pt>
                <c:pt idx="4">
                  <c:v>4661</c:v>
                </c:pt>
                <c:pt idx="5">
                  <c:v>1011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4-4CFE-A74E-BDB09D1581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9967</c:v>
                </c:pt>
                <c:pt idx="1">
                  <c:v>10555</c:v>
                </c:pt>
                <c:pt idx="2">
                  <c:v>16392</c:v>
                </c:pt>
                <c:pt idx="3">
                  <c:v>4286</c:v>
                </c:pt>
                <c:pt idx="4">
                  <c:v>11293</c:v>
                </c:pt>
                <c:pt idx="5">
                  <c:v>580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E4-4CFE-A74E-BDB09D1581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1874</c:v>
                </c:pt>
                <c:pt idx="1">
                  <c:v>0</c:v>
                </c:pt>
                <c:pt idx="2">
                  <c:v>3943</c:v>
                </c:pt>
                <c:pt idx="3">
                  <c:v>2779</c:v>
                </c:pt>
                <c:pt idx="4">
                  <c:v>2775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E4-4CFE-A74E-BDB09D1581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Story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2199</c:v>
                </c:pt>
                <c:pt idx="1">
                  <c:v>2937</c:v>
                </c:pt>
                <c:pt idx="2">
                  <c:v>3008</c:v>
                </c:pt>
                <c:pt idx="3">
                  <c:v>2348</c:v>
                </c:pt>
                <c:pt idx="4">
                  <c:v>3805</c:v>
                </c:pt>
                <c:pt idx="5">
                  <c:v>900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E4-4CFE-A74E-BDB09D158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58912"/>
        <c:axId val="397061208"/>
      </c:barChart>
      <c:dateAx>
        <c:axId val="39705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61208"/>
        <c:crosses val="autoZero"/>
        <c:auto val="1"/>
        <c:lblOffset val="100"/>
        <c:baseTimeUnit val="months"/>
      </c:dateAx>
      <c:valAx>
        <c:axId val="39706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5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8EF2E-9B7C-472C-8663-13A66D29FC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6E0878-FC54-4C0E-A8A7-FAD5FA295D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17782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69BB9-D310-4BE7-A1A9-8F0E578D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93A3E0-4058-4E32-81D6-C864B761A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4455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11ECC-CA46-4CFE-AE29-D1E5664B4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FA029-3C24-47D1-8E05-3F13104E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148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8715-6D0E-4A97-ABD9-79185CE55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73B1B-B608-4533-99FF-6881AE908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040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4685113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58666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81378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94321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19309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84931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8460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04443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4778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0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880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2F922-D108-4014-AE56-76E9DCA33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457071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5B62A-DE5C-4B55-8D3D-56A1DD63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F7EBC7-3922-47B9-B810-C682FA4BF5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77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5B35B-6199-4A50-B159-D80279676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5B8AA-4ACA-4A25-9873-9ADBAF53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4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BEBDF-E9E9-4865-99EF-CC0045D3E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F292B3-7994-44B6-B718-193B4AC633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5849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C0C32-5800-468A-8629-38C175061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CB6DE-9FF4-4164-936E-3DD653F46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10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EFDE4-126E-4373-9039-15BCBD77D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FD73C-19E8-4000-9819-36A71277CB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349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468C6-C883-4B56-9825-059FFF9F9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BB927-6380-4B8C-AB19-9ACA30375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69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18F97-6A00-4607-888F-D0AAFDA2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or Page Media View Bar Chart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4B735-27AD-4E4F-ABB9-EB9CE11B3E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6886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F1810-22E5-4E50-94C1-713B536A8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C1C24-F47E-4275-B5A4-730E4B3B9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367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2298F-969A-4DFB-A522-C15A33E5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8AFFD-5B1B-4F40-81F0-4AEC2ACB4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456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23567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0058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829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863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833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3296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011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7524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0412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288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5525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94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244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5841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7806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9318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1852C-FCC7-49CF-8F64-536C2700A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95308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64713-F65C-48A4-85E2-539DB7E9A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1A2A3-B627-4CBF-867D-FA370DD1D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565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23867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087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894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186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780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476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128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0379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3202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471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2805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3166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3422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1717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969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19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2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- 2026-05-29 15:37:04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 celebrate Asian American and Native Hawaiian/Pacific Islander Month (AANHPI), #TEAMPHLY came together to honor the #diversecultures and experiences across Asia and Pacific Islands.
Inspired by this year’s theme, “Power in Unity: Strengthening Communities Together,” employees connected through events that highlighted culture, community, and shared experiences.
Highlights included a lunchtime celebration featuring bites from local AANHPI caterers, a presentation with firsthand insights from employees who have visited Tokyo, and a cultural fair complete with cuisine, live drumming, a traditional tea ceremony, and calligraphy. 
#AANHPIHeritageMonth #AANHPI #AAPIHeritage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63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73B7C-4B17-45D6-9118-6C0693B7B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768620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0BA3F-D02E-4DA5-9AC6-077FDC89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93ED4-1F0F-42B3-A261-152EAD15C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524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74456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3666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461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8155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7559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777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345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739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48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798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666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352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425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4453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585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5188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0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- 2026-05-29 12:58:50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Members of #TEAMPHLY, including President &amp; CEO John Glomb, joined fellow industry leaders at the IRMII Insurance Innovator of the Year Award Dinner in New York City. 🏆
Hosted by the UNC Institute for Risk Management and Insurance Innovation (IRMII), the annual event brings together leaders, alumni, and students to recognize bold ideas and transformative #leadership shaping the future of risk and #insurance.
Funds raised during the event support research and experiential learning opportunities that address today’s most complex global risks—helping build a stronger, more resilient industry for the future. 🚀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26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308E4-1540-442C-A034-BE2AC0FDA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97426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8A7EB-E198-4AB3-8C21-8FDA9007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A4213-C9EB-4839-BCC7-24B023EE4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113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46373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664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49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351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794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8076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5602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541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971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9163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226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012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684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719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4055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798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3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- 2026-05-04 15:04:49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Talk about powering up with teamwork. 💪 Dressed in Super Mario-themed costumes, #TEAMPHLY hit the runway and pulled a 76,000‑pound plane to support Ronald McDonald House Philadelphia. 
The competition raised vital funds for seriously ill children who depend on Ronald McDonald House programs for comfort, care, and a place to stay close to treatment. With every tug, our team helped raise nearly K for the Plane Pull #fundraiser. 🩺🏠✈️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726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2BD6F-10A6-437E-A782-C7C61EECB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03805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A74E-D652-4A34-A37D-8E456E88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04998-CE07-4364-8F77-A851C8566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840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30281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638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850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2412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887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4910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754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0617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707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883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315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017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1550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389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352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205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9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- 2026-05-10 10:23:03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would like to wish all the moms a very happy #MothersDay! 💕💐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745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77D3C-0032-44DC-ADAA-ED934261B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524634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9AB16-6865-4A99-90B5-A76CD6B9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D4C3F-CB5D-4125-8A6D-146399D50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13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26958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0007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8590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601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1668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1273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9325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6858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9266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570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9692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078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3404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064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7868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332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- 2026-05-05 14:11:33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was proud to sponsor and join the 47th annual Independence Blue Cross #broadstreetrun Run this past weekend! 🏃‍♀️🏅#TEAMPHLY ran shoulder to shoulder with thousands of racers through the #CityofBrotherlyLove, making every mile count. Congratulations to all the runners who conquered the 10-miler! #IBXBSR26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87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41A0C-6D38-4FAB-9080-21E2B6A62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861498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F8D5E-CD30-49D1-BB9C-75D2A374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428D28-9F0C-45BF-A7DA-3CDB19BC1D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735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03034-7587-4949-95F3-F5E5FB009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1E98F-368E-48ED-A6CE-4F4E6BB00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84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E9A13-A82E-4DC2-BD8A-9F8A1B429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049DD-7A32-4EEE-9652-969C702819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25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1D486-D7C8-4458-99BA-CCEE990C5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F6709-DBDE-4CDD-BD8C-EE0CC15F8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4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1152-DC47-4D68-B668-E524D0392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6472F-A2B5-44D2-A2EA-35CDD1297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629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32BC4-4CD9-4BDA-BC86-BA702D90C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6D8A4-7681-4AEA-B67E-C5207F947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13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0E2B-E0DC-4D03-AA03-23858F47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C08F8-2580-40CF-A266-1B5AED0B6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684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54924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45685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9184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46843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39930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4646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99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- 2026-05-18 15:52:41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Hats off to the #Classof2026! We congratulate you on your hard-earned success. 👏 As you take your first steps into the professional world, don't underestimate how impactful an insurance career can be. 
Visit https://t.co/Cexwug2YIY to discover exciting opportunities! #TEAMPHLY https://t.co/h4Pbh9cGwN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5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- 2026-05-06 11:37:30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If you think working for an insurance company is boring, then you must not have met #TEAMPHLY! From volunteering and raising money for meaningful causes to having fun at work, there’s never a dull moment here. 
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82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4B723-EFE8-47CB-8B6C-5B2EA0DCA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490452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9409-8950-48F3-ADCC-6E85B5F4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1C7B3-F6E1-4032-8232-C6649B052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945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386475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65545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54317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45406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56874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56069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0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- 2026-05-01 10:49:25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I ❤️ CHOP Run, Walk &amp;amp; Virtual Challenge brought together football superstar @saquon, incredible patient ambassadors, &amp;amp; thousands of supporters to raise .7 million+ for @ChildrensPhila! #TEAMPHLY showed up strong, &amp;amp; we proudly contributed 0k as the Presenting Sponsor.
🧵 https://t.co/5BjfzDJnAE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84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- 2026-05-05 10:09:58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We're excited to team up with the @Phillies again this year to support our community through the Philadelphia Insurance Runs for Charities program. For every #Phillies run scored in 2026, we're donating 0 to Phillies Charities! ⚾👏 https://t.co/CX2trKLGFu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16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6F221-29E4-439A-9953-4AC980CA4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529712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504C6-1412-4384-AE33-64F872F35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83FD7-9701-42EF-813D-04BFFA6B8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368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631328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393431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47936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34575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35952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6981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7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- 2026-05-05 14:16:16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was proud to sponsor and join the 47th annual @IBXRun10 this past weekend! 🏃‍♀️🏅#TEAMPHLY ran shoulder to shoulder with thousands of racers through the City of Brotherly Love, making every mile count.  💪👏Congratulations to all the runners who conquered the 10-miler! https://t.co/Nr9JWvpttk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9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BDA86-B559-4957-B254-96967B71A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091572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5080-B5CC-4FC8-A75B-34244ECD6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E6D3C-89EE-45C9-9E8A-BAB8C198D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33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070069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492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0820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70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8751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2818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579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369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1660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6351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493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819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4565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17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337.52380952381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13.407589178839 %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18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3B548-1B4C-45B7-937E-D32681CD9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512602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D875-CC09-45B8-ABC6-B9900D480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F6F06E-E65A-4B02-BE29-5591FA9E94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176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64374-AEC9-4F8A-8162-43E3E2275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D7B4A-32A2-4665-B86E-8F450CF74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52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FCFE4-99AE-4584-A86A-5F25B635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C8B93-5B5D-4583-8C63-DCDFD85BA1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765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23EF9-006D-48E4-8F59-18694E0E2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0BFEB-1616-485A-BBC9-6A6BAE4A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192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791DE-7DF5-41C4-8FFC-6C57BF7AD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4AA7B3-5F64-4F99-A13E-7409364CD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8362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49B7F-E2E2-4071-AA84-FC7460D6B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47D38-5B00-4F2A-8384-5B59B08C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03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CD50-2F88-49A7-9647-80C888EC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2CEEEA-B931-4BA3-990C-B8A664166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9865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279DA-E549-48BC-B45E-42693A50A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569F6-E411-49B4-B653-F3548D1B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734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07584-5F04-45C8-89EA-C1DD0FC1D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D68EC-CA2C-4B85-9FAF-8E06E1D676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870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56009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3037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0054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9854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065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5735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0857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1354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8895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685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7071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83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05/19/2026 12:15:54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05/19/2026 12:15:54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1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05/29/2026 12:51:21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05/29/2026 12:51:21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3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05/04/2026 15:01:53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05/04/2026 15:01:53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4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05/29/2026 15:30:01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05/29/2026 15:30:01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02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05/12/2026 16:06:52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05/12/2026 16:06:52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378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12271-5AA7-47AA-B773-F10EE075D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254025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B0E51-1D5A-443D-91AA-586F8102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F1E63-2FEA-4284-B484-9911EA24F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341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64612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941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9977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696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0148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508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7796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5365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1325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8786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4286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04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16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5A3BA-5814-4C81-BCA2-2D043B6B1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268191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4BD6B-7846-4355-96B0-635036F72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26D0FB-70FA-44A9-9DF8-59E75DA9CD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809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25B57-F682-45A6-9358-A1DFC74E8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2388B-18E9-4977-88E4-523B1094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51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7E7F-9BC1-4764-B5DE-E4A3A748C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1D1C0E-891F-40F3-A2AA-E6BE261659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888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FDC51-6025-4C33-9AD7-4A5C42E13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FB101-7D78-4888-95DF-10678E382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27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AA88F-02D2-408A-BA42-B07C6109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11926A-BAF6-42BE-9EC9-341130A57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2219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EF583-C8DE-40C7-8672-51235F342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3512C-9DE6-4655-B49D-54E77375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13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0107-1EC5-4462-B075-41A10199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C1CFC0-EE72-430E-880F-F119562F1C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0204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AA9D5-D98F-483D-A76B-9544150D2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C5207-F395-49BC-9825-3A01CD74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18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135C-8B14-470E-9815-6B417EC6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2E300-229B-457E-9CDD-FE94A3B67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239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62941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085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375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0861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900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0727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7141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529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5752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7334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785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912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1820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5972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317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833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52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05/28/2026 13:45:15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05/28/2026 13:45:15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7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05/05/2026 14:14:03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05/05/2026 14:14:03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2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05/19/2026 12:14:42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05/19/2026 12:14:42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6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05/29/2026 15:33:09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05/29/2026 15:33:09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9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05/29/2026 12:58:52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05/29/2026 12:58:52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126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8E69F-0A9F-4B84-8BF7-EDEF0C7EC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212336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E0F01-046D-49E8-B21E-66D6E563B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F4718-E5EC-4D6D-9481-A8BC11621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378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480452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8576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4923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9162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061306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4269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6382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44859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0210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4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575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3B1EC-5CFE-47BC-AE8E-EDC536F3B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924278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F925-6A64-4A22-9DC8-9488E374E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8B498-7AAE-4D85-9771-3232C3BDA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08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390783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4010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56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521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314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958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634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748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84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579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59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- 2026-05-28 14:34:06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https://quintly-eu-image-storage.s3.amazonaws.com/c303562b672a3318c686cfcc37b7e67a/9ce56429e02f023cd5decf251c2c6725.jpg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9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- 2026-05-28 09:55:53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https://quintly-eu-image-storage.s3.amazonaws.com/c303562b672a3318c686cfcc37b7e67a/6e1abb88c9c8468fa492aaeb6cda26c2.jpg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- 2026-05-28 09:54:26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https://quintly-eu-image-storage.s3.amazonaws.com/c303562b672a3318c686cfcc37b7e67a/5ef0fb7283b1c9c59fc791cba8be8a24.jpg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963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F1959-0785-44C3-9B4E-7228DA587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885116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09BCC-984F-4615-BBF8-ACA66C1E2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91AF81-DB6A-46DD-80EF-5F3170D3F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77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1414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1287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361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939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35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767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1827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36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6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3288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355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- 2026-05-26 13:23:48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https://quintly-eu-image-storage.s3.amazonaws.com/c303562b672a3318c686cfcc37b7e67a/f55cd35e9bea0afdd6bb5c07f5a2b031.jpg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77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- 2026-05-22 13:43:40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https://quintly-eu-image-storage.s3.amazonaws.com/c303562b672a3318c686cfcc37b7e67a/078ff51576269cdb71f1140645af3308.jpg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66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1DAAF-E102-4B1E-87D2-CE835F1F6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387401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2100</Words>
  <Application>Microsoft Office PowerPoint</Application>
  <PresentationFormat>On-screen Show (4:3)</PresentationFormat>
  <Paragraphs>624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Facebook Fans Change | Philadelphia Insurance</vt:lpstr>
      <vt:lpstr>Facebook Average Interactions Per Facebook Post | Philadelphia Insurance</vt:lpstr>
      <vt:lpstr>Facebook Total Interactions Per Month | Philadelphia Insurance</vt:lpstr>
      <vt:lpstr>Facebook Impressions or Page Media View Bar Chart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Instagram Content Views by Post Type | Philadelphia Insurance</vt:lpstr>
      <vt:lpstr>Instagram Posts Table | Philadelphia Insurance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2026-06-04T13:52:28Z</dcterms:created>
  <dcterms:modified xsi:type="dcterms:W3CDTF">2026-06-04T13:53:08Z</dcterms:modified>
</cp:coreProperties>
</file>