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1"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46143</c:v>
                </c:pt>
              </c:numCache>
            </c:numRef>
          </c:cat>
          <c:val>
            <c:numRef>
              <c:f>Sheet1!$B$2</c:f>
              <c:numCache>
                <c:formatCode>General</c:formatCode>
                <c:ptCount val="1"/>
                <c:pt idx="0">
                  <c:v>1941</c:v>
                </c:pt>
              </c:numCache>
            </c:numRef>
          </c:val>
          <c:extLst>
            <c:ext xmlns:c16="http://schemas.microsoft.com/office/drawing/2014/chart" uri="{C3380CC4-5D6E-409C-BE32-E72D297353CC}">
              <c16:uniqueId val="{00000000-E3D0-4A4E-A1C1-42A237CB9D6D}"/>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46143</c:v>
                </c:pt>
              </c:numCache>
            </c:numRef>
          </c:cat>
          <c:val>
            <c:numRef>
              <c:f>Sheet1!$C$2</c:f>
              <c:numCache>
                <c:formatCode>General</c:formatCode>
                <c:ptCount val="1"/>
                <c:pt idx="0">
                  <c:v>2987</c:v>
                </c:pt>
              </c:numCache>
            </c:numRef>
          </c:val>
          <c:extLst>
            <c:ext xmlns:c16="http://schemas.microsoft.com/office/drawing/2014/chart" uri="{C3380CC4-5D6E-409C-BE32-E72D297353CC}">
              <c16:uniqueId val="{00000001-E3D0-4A4E-A1C1-42A237CB9D6D}"/>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46143</c:v>
                </c:pt>
              </c:numCache>
            </c:numRef>
          </c:cat>
          <c:val>
            <c:numRef>
              <c:f>Sheet1!$D$2</c:f>
              <c:numCache>
                <c:formatCode>General</c:formatCode>
                <c:ptCount val="1"/>
                <c:pt idx="0">
                  <c:v>5182</c:v>
                </c:pt>
              </c:numCache>
            </c:numRef>
          </c:val>
          <c:extLst>
            <c:ext xmlns:c16="http://schemas.microsoft.com/office/drawing/2014/chart" uri="{C3380CC4-5D6E-409C-BE32-E72D297353CC}">
              <c16:uniqueId val="{00000002-E3D0-4A4E-A1C1-42A237CB9D6D}"/>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46143</c:v>
                </c:pt>
              </c:numCache>
            </c:numRef>
          </c:cat>
          <c:val>
            <c:numRef>
              <c:f>Sheet1!$E$2</c:f>
              <c:numCache>
                <c:formatCode>General</c:formatCode>
                <c:ptCount val="1"/>
                <c:pt idx="0">
                  <c:v>1149</c:v>
                </c:pt>
              </c:numCache>
            </c:numRef>
          </c:val>
          <c:extLst>
            <c:ext xmlns:c16="http://schemas.microsoft.com/office/drawing/2014/chart" uri="{C3380CC4-5D6E-409C-BE32-E72D297353CC}">
              <c16:uniqueId val="{00000003-E3D0-4A4E-A1C1-42A237CB9D6D}"/>
            </c:ext>
          </c:extLst>
        </c:ser>
        <c:dLbls>
          <c:showLegendKey val="0"/>
          <c:showVal val="0"/>
          <c:showCatName val="0"/>
          <c:showSerName val="0"/>
          <c:showPercent val="0"/>
          <c:showBubbleSize val="0"/>
        </c:dLbls>
        <c:gapWidth val="219"/>
        <c:overlap val="-27"/>
        <c:axId val="391415480"/>
        <c:axId val="252296168"/>
      </c:barChart>
      <c:dateAx>
        <c:axId val="391415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296168"/>
        <c:crosses val="autoZero"/>
        <c:auto val="1"/>
        <c:lblOffset val="100"/>
        <c:baseTimeUnit val="days"/>
      </c:dateAx>
      <c:valAx>
        <c:axId val="252296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1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c:v>
                </c:pt>
                <c:pt idx="1">
                  <c:v>-3</c:v>
                </c:pt>
                <c:pt idx="2">
                  <c:v>2</c:v>
                </c:pt>
                <c:pt idx="3">
                  <c:v>0</c:v>
                </c:pt>
                <c:pt idx="4">
                  <c:v>2</c:v>
                </c:pt>
                <c:pt idx="5">
                  <c:v>1</c:v>
                </c:pt>
              </c:numCache>
            </c:numRef>
          </c:val>
          <c:extLst>
            <c:ext xmlns:c16="http://schemas.microsoft.com/office/drawing/2014/chart" uri="{C3380CC4-5D6E-409C-BE32-E72D297353CC}">
              <c16:uniqueId val="{00000000-0148-4E4A-86FC-2FB52372A500}"/>
            </c:ext>
          </c:extLst>
        </c:ser>
        <c:dLbls>
          <c:showLegendKey val="0"/>
          <c:showVal val="0"/>
          <c:showCatName val="0"/>
          <c:showSerName val="0"/>
          <c:showPercent val="0"/>
          <c:showBubbleSize val="0"/>
        </c:dLbls>
        <c:gapWidth val="219"/>
        <c:overlap val="-27"/>
        <c:axId val="394631144"/>
        <c:axId val="394629832"/>
      </c:barChart>
      <c:dateAx>
        <c:axId val="394631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29832"/>
        <c:crosses val="autoZero"/>
        <c:auto val="1"/>
        <c:lblOffset val="100"/>
        <c:baseTimeUnit val="months"/>
      </c:dateAx>
      <c:valAx>
        <c:axId val="394629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3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9</c:v>
                </c:pt>
                <c:pt idx="1">
                  <c:v>10</c:v>
                </c:pt>
                <c:pt idx="2">
                  <c:v>9</c:v>
                </c:pt>
                <c:pt idx="3">
                  <c:v>7</c:v>
                </c:pt>
                <c:pt idx="4">
                  <c:v>8</c:v>
                </c:pt>
                <c:pt idx="5">
                  <c:v>9</c:v>
                </c:pt>
                <c:pt idx="6">
                  <c:v>0</c:v>
                </c:pt>
                <c:pt idx="7">
                  <c:v>0</c:v>
                </c:pt>
                <c:pt idx="8">
                  <c:v>0</c:v>
                </c:pt>
                <c:pt idx="9">
                  <c:v>0</c:v>
                </c:pt>
                <c:pt idx="10">
                  <c:v>0</c:v>
                </c:pt>
                <c:pt idx="11">
                  <c:v>0</c:v>
                </c:pt>
              </c:numCache>
            </c:numRef>
          </c:val>
          <c:extLst>
            <c:ext xmlns:c16="http://schemas.microsoft.com/office/drawing/2014/chart" uri="{C3380CC4-5D6E-409C-BE32-E72D297353CC}">
              <c16:uniqueId val="{00000000-E7BD-4F09-BAF3-6C03E8037D20}"/>
            </c:ext>
          </c:extLst>
        </c:ser>
        <c:dLbls>
          <c:showLegendKey val="0"/>
          <c:showVal val="0"/>
          <c:showCatName val="0"/>
          <c:showSerName val="0"/>
          <c:showPercent val="0"/>
          <c:showBubbleSize val="0"/>
        </c:dLbls>
        <c:gapWidth val="219"/>
        <c:overlap val="-27"/>
        <c:axId val="400339976"/>
        <c:axId val="400341944"/>
      </c:barChart>
      <c:dateAx>
        <c:axId val="400339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341944"/>
        <c:crosses val="autoZero"/>
        <c:auto val="1"/>
        <c:lblOffset val="100"/>
        <c:baseTimeUnit val="months"/>
      </c:dateAx>
      <c:valAx>
        <c:axId val="40034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33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91</c:v>
                </c:pt>
                <c:pt idx="1">
                  <c:v>116</c:v>
                </c:pt>
                <c:pt idx="2">
                  <c:v>122</c:v>
                </c:pt>
                <c:pt idx="3">
                  <c:v>75</c:v>
                </c:pt>
                <c:pt idx="4">
                  <c:v>101</c:v>
                </c:pt>
                <c:pt idx="5">
                  <c:v>9</c:v>
                </c:pt>
                <c:pt idx="6">
                  <c:v>0</c:v>
                </c:pt>
                <c:pt idx="7">
                  <c:v>0</c:v>
                </c:pt>
                <c:pt idx="8">
                  <c:v>0</c:v>
                </c:pt>
                <c:pt idx="9">
                  <c:v>0</c:v>
                </c:pt>
                <c:pt idx="10">
                  <c:v>0</c:v>
                </c:pt>
                <c:pt idx="11">
                  <c:v>0</c:v>
                </c:pt>
              </c:numCache>
            </c:numRef>
          </c:val>
          <c:extLst>
            <c:ext xmlns:c16="http://schemas.microsoft.com/office/drawing/2014/chart" uri="{C3380CC4-5D6E-409C-BE32-E72D297353CC}">
              <c16:uniqueId val="{00000000-80BF-4559-B348-B65F53DDFA62}"/>
            </c:ext>
          </c:extLst>
        </c:ser>
        <c:dLbls>
          <c:showLegendKey val="0"/>
          <c:showVal val="0"/>
          <c:showCatName val="0"/>
          <c:showSerName val="0"/>
          <c:showPercent val="0"/>
          <c:showBubbleSize val="0"/>
        </c:dLbls>
        <c:gapWidth val="219"/>
        <c:overlap val="-27"/>
        <c:axId val="400344240"/>
        <c:axId val="400340960"/>
      </c:barChart>
      <c:catAx>
        <c:axId val="40034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340960"/>
        <c:crosses val="autoZero"/>
        <c:auto val="1"/>
        <c:lblAlgn val="ctr"/>
        <c:lblOffset val="100"/>
        <c:noMultiLvlLbl val="0"/>
      </c:catAx>
      <c:valAx>
        <c:axId val="400340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34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6136</c:v>
                </c:pt>
                <c:pt idx="1">
                  <c:v>6865</c:v>
                </c:pt>
                <c:pt idx="2">
                  <c:v>9212</c:v>
                </c:pt>
                <c:pt idx="3">
                  <c:v>7119</c:v>
                </c:pt>
                <c:pt idx="4">
                  <c:v>10503</c:v>
                </c:pt>
                <c:pt idx="5">
                  <c:v>208</c:v>
                </c:pt>
                <c:pt idx="6">
                  <c:v>0</c:v>
                </c:pt>
              </c:numCache>
            </c:numRef>
          </c:val>
          <c:extLst>
            <c:ext xmlns:c16="http://schemas.microsoft.com/office/drawing/2014/chart" uri="{C3380CC4-5D6E-409C-BE32-E72D297353CC}">
              <c16:uniqueId val="{00000000-73E2-4752-AC3F-4ACCA0B8B9AF}"/>
            </c:ext>
          </c:extLst>
        </c:ser>
        <c:dLbls>
          <c:showLegendKey val="0"/>
          <c:showVal val="0"/>
          <c:showCatName val="0"/>
          <c:showSerName val="0"/>
          <c:showPercent val="0"/>
          <c:showBubbleSize val="0"/>
        </c:dLbls>
        <c:gapWidth val="219"/>
        <c:overlap val="-27"/>
        <c:axId val="403188336"/>
        <c:axId val="403186368"/>
      </c:barChart>
      <c:dateAx>
        <c:axId val="403188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186368"/>
        <c:crosses val="autoZero"/>
        <c:auto val="1"/>
        <c:lblOffset val="100"/>
        <c:baseTimeUnit val="months"/>
      </c:dateAx>
      <c:valAx>
        <c:axId val="403186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18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0</c:v>
                </c:pt>
                <c:pt idx="2">
                  <c:v>-4</c:v>
                </c:pt>
                <c:pt idx="3">
                  <c:v>-1</c:v>
                </c:pt>
                <c:pt idx="4">
                  <c:v>-3</c:v>
                </c:pt>
              </c:numCache>
            </c:numRef>
          </c:val>
          <c:extLst>
            <c:ext xmlns:c16="http://schemas.microsoft.com/office/drawing/2014/chart" uri="{C3380CC4-5D6E-409C-BE32-E72D297353CC}">
              <c16:uniqueId val="{00000000-C0F5-4E61-B920-7CF01E9CAC05}"/>
            </c:ext>
          </c:extLst>
        </c:ser>
        <c:dLbls>
          <c:showLegendKey val="0"/>
          <c:showVal val="0"/>
          <c:showCatName val="0"/>
          <c:showSerName val="0"/>
          <c:showPercent val="0"/>
          <c:showBubbleSize val="0"/>
        </c:dLbls>
        <c:gapWidth val="219"/>
        <c:overlap val="-27"/>
        <c:axId val="487820064"/>
        <c:axId val="487817112"/>
      </c:barChart>
      <c:dateAx>
        <c:axId val="487820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817112"/>
        <c:crosses val="autoZero"/>
        <c:auto val="1"/>
        <c:lblOffset val="100"/>
        <c:baseTimeUnit val="months"/>
      </c:dateAx>
      <c:valAx>
        <c:axId val="48781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820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3</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A8F-4C50-BEB4-A5AFB54073AB}"/>
            </c:ext>
          </c:extLst>
        </c:ser>
        <c:dLbls>
          <c:showLegendKey val="0"/>
          <c:showVal val="0"/>
          <c:showCatName val="0"/>
          <c:showSerName val="0"/>
          <c:showPercent val="0"/>
          <c:showBubbleSize val="0"/>
        </c:dLbls>
        <c:gapWidth val="219"/>
        <c:overlap val="-27"/>
        <c:axId val="486482736"/>
        <c:axId val="486483064"/>
      </c:barChart>
      <c:dateAx>
        <c:axId val="486482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483064"/>
        <c:crosses val="autoZero"/>
        <c:auto val="1"/>
        <c:lblOffset val="100"/>
        <c:baseTimeUnit val="months"/>
      </c:dateAx>
      <c:valAx>
        <c:axId val="486483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48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2</c:v>
                </c:pt>
                <c:pt idx="1">
                  <c:v>18</c:v>
                </c:pt>
                <c:pt idx="2">
                  <c:v>1</c:v>
                </c:pt>
                <c:pt idx="3">
                  <c:v>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2DD-4205-BFF4-6D27A563CB13}"/>
            </c:ext>
          </c:extLst>
        </c:ser>
        <c:dLbls>
          <c:showLegendKey val="0"/>
          <c:showVal val="0"/>
          <c:showCatName val="0"/>
          <c:showSerName val="0"/>
          <c:showPercent val="0"/>
          <c:showBubbleSize val="0"/>
        </c:dLbls>
        <c:gapWidth val="219"/>
        <c:overlap val="-27"/>
        <c:axId val="481510992"/>
        <c:axId val="481512960"/>
      </c:barChart>
      <c:catAx>
        <c:axId val="481510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512960"/>
        <c:crosses val="autoZero"/>
        <c:auto val="1"/>
        <c:lblAlgn val="ctr"/>
        <c:lblOffset val="100"/>
        <c:noMultiLvlLbl val="0"/>
      </c:catAx>
      <c:valAx>
        <c:axId val="481512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510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31</c:v>
                </c:pt>
                <c:pt idx="1">
                  <c:v>28</c:v>
                </c:pt>
                <c:pt idx="2">
                  <c:v>35</c:v>
                </c:pt>
                <c:pt idx="3">
                  <c:v>14</c:v>
                </c:pt>
                <c:pt idx="4">
                  <c:v>9</c:v>
                </c:pt>
                <c:pt idx="5">
                  <c:v>0</c:v>
                </c:pt>
              </c:numCache>
            </c:numRef>
          </c:val>
          <c:extLst>
            <c:ext xmlns:c16="http://schemas.microsoft.com/office/drawing/2014/chart" uri="{C3380CC4-5D6E-409C-BE32-E72D297353CC}">
              <c16:uniqueId val="{00000000-A4B7-4A3B-80A3-D8CD920B4119}"/>
            </c:ext>
          </c:extLst>
        </c:ser>
        <c:dLbls>
          <c:showLegendKey val="0"/>
          <c:showVal val="0"/>
          <c:showCatName val="0"/>
          <c:showSerName val="0"/>
          <c:showPercent val="0"/>
          <c:showBubbleSize val="0"/>
        </c:dLbls>
        <c:gapWidth val="219"/>
        <c:overlap val="-27"/>
        <c:axId val="492542296"/>
        <c:axId val="492547216"/>
      </c:barChart>
      <c:dateAx>
        <c:axId val="492542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547216"/>
        <c:crosses val="autoZero"/>
        <c:auto val="1"/>
        <c:lblOffset val="100"/>
        <c:baseTimeUnit val="months"/>
      </c:dateAx>
      <c:valAx>
        <c:axId val="49254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542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Sheet1!$A$2:$A$7</c:f>
              <c:strCache>
                <c:ptCount val="6"/>
                <c:pt idx="0">
                  <c:v>2026-01</c:v>
                </c:pt>
                <c:pt idx="1">
                  <c:v>2026-02</c:v>
                </c:pt>
                <c:pt idx="2">
                  <c:v>2026-03</c:v>
                </c:pt>
                <c:pt idx="3">
                  <c:v>2026-04</c:v>
                </c:pt>
                <c:pt idx="4">
                  <c:v>2026-05</c:v>
                </c:pt>
                <c:pt idx="5">
                  <c:v>2026-06</c:v>
                </c:pt>
              </c:strCache>
            </c:strRef>
          </c:cat>
          <c:val>
            <c:numRef>
              <c:f>Sheet1!$B$2:$B$7</c:f>
              <c:numCache>
                <c:formatCode>General</c:formatCode>
                <c:ptCount val="6"/>
                <c:pt idx="0">
                  <c:v>45</c:v>
                </c:pt>
                <c:pt idx="1">
                  <c:v>50</c:v>
                </c:pt>
                <c:pt idx="2">
                  <c:v>50</c:v>
                </c:pt>
                <c:pt idx="3">
                  <c:v>36</c:v>
                </c:pt>
                <c:pt idx="4">
                  <c:v>37</c:v>
                </c:pt>
                <c:pt idx="5">
                  <c:v>18</c:v>
                </c:pt>
              </c:numCache>
            </c:numRef>
          </c:val>
          <c:extLst>
            <c:ext xmlns:c16="http://schemas.microsoft.com/office/drawing/2014/chart" uri="{C3380CC4-5D6E-409C-BE32-E72D297353CC}">
              <c16:uniqueId val="{00000000-6A19-4923-8EC4-5FF7907A4104}"/>
            </c:ext>
          </c:extLst>
        </c:ser>
        <c:dLbls>
          <c:showLegendKey val="0"/>
          <c:showVal val="0"/>
          <c:showCatName val="0"/>
          <c:showSerName val="0"/>
          <c:showPercent val="0"/>
          <c:showBubbleSize val="0"/>
        </c:dLbls>
        <c:gapWidth val="219"/>
        <c:overlap val="-27"/>
        <c:axId val="492546232"/>
        <c:axId val="492547544"/>
      </c:barChart>
      <c:catAx>
        <c:axId val="492546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547544"/>
        <c:crosses val="autoZero"/>
        <c:auto val="1"/>
        <c:lblAlgn val="ctr"/>
        <c:lblOffset val="100"/>
        <c:noMultiLvlLbl val="0"/>
      </c:catAx>
      <c:valAx>
        <c:axId val="492547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54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Sheet1!$A$2:$A$7</c:f>
              <c:strCache>
                <c:ptCount val="6"/>
                <c:pt idx="0">
                  <c:v>2026-01</c:v>
                </c:pt>
                <c:pt idx="1">
                  <c:v>2026-02</c:v>
                </c:pt>
                <c:pt idx="2">
                  <c:v>2026-03</c:v>
                </c:pt>
                <c:pt idx="3">
                  <c:v>2026-04</c:v>
                </c:pt>
                <c:pt idx="4">
                  <c:v>2026-05</c:v>
                </c:pt>
                <c:pt idx="5">
                  <c:v>2026-06</c:v>
                </c:pt>
              </c:strCache>
            </c:strRef>
          </c:cat>
          <c:val>
            <c:numRef>
              <c:f>Sheet1!$B$2:$B$7</c:f>
              <c:numCache>
                <c:formatCode>General</c:formatCode>
                <c:ptCount val="6"/>
                <c:pt idx="0">
                  <c:v>366</c:v>
                </c:pt>
                <c:pt idx="1">
                  <c:v>450</c:v>
                </c:pt>
                <c:pt idx="2">
                  <c:v>607</c:v>
                </c:pt>
                <c:pt idx="3">
                  <c:v>403</c:v>
                </c:pt>
                <c:pt idx="4">
                  <c:v>446</c:v>
                </c:pt>
                <c:pt idx="5">
                  <c:v>36</c:v>
                </c:pt>
              </c:numCache>
            </c:numRef>
          </c:val>
          <c:extLst>
            <c:ext xmlns:c16="http://schemas.microsoft.com/office/drawing/2014/chart" uri="{C3380CC4-5D6E-409C-BE32-E72D297353CC}">
              <c16:uniqueId val="{00000000-0789-4386-B76B-0903590D3B61}"/>
            </c:ext>
          </c:extLst>
        </c:ser>
        <c:dLbls>
          <c:showLegendKey val="0"/>
          <c:showVal val="0"/>
          <c:showCatName val="0"/>
          <c:showSerName val="0"/>
          <c:showPercent val="0"/>
          <c:showBubbleSize val="0"/>
        </c:dLbls>
        <c:gapWidth val="219"/>
        <c:overlap val="-27"/>
        <c:axId val="492550168"/>
        <c:axId val="492548856"/>
      </c:barChart>
      <c:catAx>
        <c:axId val="492550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548856"/>
        <c:crosses val="autoZero"/>
        <c:auto val="1"/>
        <c:lblAlgn val="ctr"/>
        <c:lblOffset val="100"/>
        <c:noMultiLvlLbl val="0"/>
      </c:catAx>
      <c:valAx>
        <c:axId val="49254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55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318</c:v>
                </c:pt>
                <c:pt idx="1">
                  <c:v>12582</c:v>
                </c:pt>
                <c:pt idx="2">
                  <c:v>11002</c:v>
                </c:pt>
                <c:pt idx="3">
                  <c:v>16182</c:v>
                </c:pt>
                <c:pt idx="4">
                  <c:v>10829</c:v>
                </c:pt>
                <c:pt idx="5">
                  <c:v>16066</c:v>
                </c:pt>
                <c:pt idx="6">
                  <c:v>1215</c:v>
                </c:pt>
              </c:numCache>
            </c:numRef>
          </c:val>
          <c:extLst>
            <c:ext xmlns:c16="http://schemas.microsoft.com/office/drawing/2014/chart" uri="{C3380CC4-5D6E-409C-BE32-E72D297353CC}">
              <c16:uniqueId val="{00000000-489B-4BE0-A98A-B90825BCE181}"/>
            </c:ext>
          </c:extLst>
        </c:ser>
        <c:dLbls>
          <c:showLegendKey val="0"/>
          <c:showVal val="0"/>
          <c:showCatName val="0"/>
          <c:showSerName val="0"/>
          <c:showPercent val="0"/>
          <c:showBubbleSize val="0"/>
        </c:dLbls>
        <c:gapWidth val="219"/>
        <c:overlap val="-27"/>
        <c:axId val="492554760"/>
        <c:axId val="492555416"/>
      </c:barChart>
      <c:catAx>
        <c:axId val="492554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555416"/>
        <c:crosses val="autoZero"/>
        <c:auto val="1"/>
        <c:lblAlgn val="ctr"/>
        <c:lblOffset val="100"/>
        <c:noMultiLvlLbl val="0"/>
      </c:catAx>
      <c:valAx>
        <c:axId val="49255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554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c:v>
                </c:pt>
                <c:pt idx="1">
                  <c:v>-1</c:v>
                </c:pt>
                <c:pt idx="2">
                  <c:v>-1</c:v>
                </c:pt>
                <c:pt idx="3">
                  <c:v>18</c:v>
                </c:pt>
                <c:pt idx="4">
                  <c:v>-38</c:v>
                </c:pt>
                <c:pt idx="5">
                  <c:v>1</c:v>
                </c:pt>
              </c:numCache>
            </c:numRef>
          </c:val>
          <c:extLst>
            <c:ext xmlns:c16="http://schemas.microsoft.com/office/drawing/2014/chart" uri="{C3380CC4-5D6E-409C-BE32-E72D297353CC}">
              <c16:uniqueId val="{00000000-4786-4A8C-B702-5CD22E96B3D0}"/>
            </c:ext>
          </c:extLst>
        </c:ser>
        <c:dLbls>
          <c:showLegendKey val="0"/>
          <c:showVal val="0"/>
          <c:showCatName val="0"/>
          <c:showSerName val="0"/>
          <c:showPercent val="0"/>
          <c:showBubbleSize val="0"/>
        </c:dLbls>
        <c:gapWidth val="219"/>
        <c:overlap val="-27"/>
        <c:axId val="404424864"/>
        <c:axId val="404423224"/>
      </c:barChart>
      <c:dateAx>
        <c:axId val="404424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23224"/>
        <c:crosses val="autoZero"/>
        <c:auto val="1"/>
        <c:lblOffset val="100"/>
        <c:baseTimeUnit val="months"/>
      </c:dateAx>
      <c:valAx>
        <c:axId val="404423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2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22</c:v>
                </c:pt>
                <c:pt idx="1">
                  <c:v>27</c:v>
                </c:pt>
                <c:pt idx="2">
                  <c:v>24</c:v>
                </c:pt>
                <c:pt idx="3">
                  <c:v>31</c:v>
                </c:pt>
                <c:pt idx="4">
                  <c:v>30</c:v>
                </c:pt>
                <c:pt idx="5">
                  <c:v>24</c:v>
                </c:pt>
                <c:pt idx="6">
                  <c:v>0</c:v>
                </c:pt>
                <c:pt idx="7">
                  <c:v>0</c:v>
                </c:pt>
                <c:pt idx="8">
                  <c:v>0</c:v>
                </c:pt>
                <c:pt idx="9">
                  <c:v>0</c:v>
                </c:pt>
                <c:pt idx="10">
                  <c:v>0</c:v>
                </c:pt>
                <c:pt idx="11">
                  <c:v>0</c:v>
                </c:pt>
              </c:numCache>
            </c:numRef>
          </c:val>
          <c:extLst>
            <c:ext xmlns:c16="http://schemas.microsoft.com/office/drawing/2014/chart" uri="{C3380CC4-5D6E-409C-BE32-E72D297353CC}">
              <c16:uniqueId val="{00000000-CA31-4F21-AA10-C69586F52248}"/>
            </c:ext>
          </c:extLst>
        </c:ser>
        <c:dLbls>
          <c:showLegendKey val="0"/>
          <c:showVal val="0"/>
          <c:showCatName val="0"/>
          <c:showSerName val="0"/>
          <c:showPercent val="0"/>
          <c:showBubbleSize val="0"/>
        </c:dLbls>
        <c:gapWidth val="219"/>
        <c:overlap val="-27"/>
        <c:axId val="404425848"/>
        <c:axId val="404423880"/>
      </c:barChart>
      <c:dateAx>
        <c:axId val="404425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23880"/>
        <c:crosses val="autoZero"/>
        <c:auto val="1"/>
        <c:lblOffset val="100"/>
        <c:baseTimeUnit val="months"/>
      </c:dateAx>
      <c:valAx>
        <c:axId val="404423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2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157</c:v>
                </c:pt>
                <c:pt idx="1">
                  <c:v>163</c:v>
                </c:pt>
                <c:pt idx="2">
                  <c:v>121</c:v>
                </c:pt>
                <c:pt idx="3">
                  <c:v>283</c:v>
                </c:pt>
                <c:pt idx="4">
                  <c:v>214</c:v>
                </c:pt>
                <c:pt idx="5">
                  <c:v>24</c:v>
                </c:pt>
                <c:pt idx="6">
                  <c:v>0</c:v>
                </c:pt>
                <c:pt idx="7">
                  <c:v>0</c:v>
                </c:pt>
                <c:pt idx="8">
                  <c:v>0</c:v>
                </c:pt>
                <c:pt idx="9">
                  <c:v>0</c:v>
                </c:pt>
                <c:pt idx="10">
                  <c:v>0</c:v>
                </c:pt>
                <c:pt idx="11">
                  <c:v>0</c:v>
                </c:pt>
              </c:numCache>
            </c:numRef>
          </c:val>
          <c:extLst>
            <c:ext xmlns:c16="http://schemas.microsoft.com/office/drawing/2014/chart" uri="{C3380CC4-5D6E-409C-BE32-E72D297353CC}">
              <c16:uniqueId val="{00000000-EC62-44A4-B0BD-65A48DCD556B}"/>
            </c:ext>
          </c:extLst>
        </c:ser>
        <c:dLbls>
          <c:showLegendKey val="0"/>
          <c:showVal val="0"/>
          <c:showCatName val="0"/>
          <c:showSerName val="0"/>
          <c:showPercent val="0"/>
          <c:showBubbleSize val="0"/>
        </c:dLbls>
        <c:gapWidth val="219"/>
        <c:overlap val="-27"/>
        <c:axId val="404421912"/>
        <c:axId val="404424208"/>
      </c:barChart>
      <c:catAx>
        <c:axId val="404421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24208"/>
        <c:crosses val="autoZero"/>
        <c:auto val="1"/>
        <c:lblAlgn val="ctr"/>
        <c:lblOffset val="100"/>
        <c:noMultiLvlLbl val="0"/>
      </c:catAx>
      <c:valAx>
        <c:axId val="40442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2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4099</c:v>
                </c:pt>
                <c:pt idx="1">
                  <c:v>3299</c:v>
                </c:pt>
                <c:pt idx="2">
                  <c:v>3464</c:v>
                </c:pt>
                <c:pt idx="3">
                  <c:v>4900</c:v>
                </c:pt>
                <c:pt idx="4">
                  <c:v>6179</c:v>
                </c:pt>
                <c:pt idx="5">
                  <c:v>682</c:v>
                </c:pt>
                <c:pt idx="6">
                  <c:v>0</c:v>
                </c:pt>
                <c:pt idx="7">
                  <c:v>0</c:v>
                </c:pt>
                <c:pt idx="8">
                  <c:v>0</c:v>
                </c:pt>
                <c:pt idx="9">
                  <c:v>0</c:v>
                </c:pt>
                <c:pt idx="10">
                  <c:v>0</c:v>
                </c:pt>
                <c:pt idx="11">
                  <c:v>0</c:v>
                </c:pt>
              </c:numCache>
            </c:numRef>
          </c:val>
          <c:extLst>
            <c:ext xmlns:c16="http://schemas.microsoft.com/office/drawing/2014/chart" uri="{C3380CC4-5D6E-409C-BE32-E72D297353CC}">
              <c16:uniqueId val="{00000000-90C1-40ED-85BC-087057A60825}"/>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210</c:v>
                </c:pt>
                <c:pt idx="1">
                  <c:v>492</c:v>
                </c:pt>
                <c:pt idx="2">
                  <c:v>0</c:v>
                </c:pt>
                <c:pt idx="3">
                  <c:v>1620</c:v>
                </c:pt>
                <c:pt idx="4">
                  <c:v>991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90C1-40ED-85BC-087057A60825}"/>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1118</c:v>
                </c:pt>
                <c:pt idx="1">
                  <c:v>6390</c:v>
                </c:pt>
                <c:pt idx="2">
                  <c:v>7564</c:v>
                </c:pt>
                <c:pt idx="3">
                  <c:v>656</c:v>
                </c:pt>
                <c:pt idx="4">
                  <c:v>6195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90C1-40ED-85BC-087057A60825}"/>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579</c:v>
                </c:pt>
                <c:pt idx="1">
                  <c:v>1235</c:v>
                </c:pt>
                <c:pt idx="2">
                  <c:v>990</c:v>
                </c:pt>
                <c:pt idx="3">
                  <c:v>1011</c:v>
                </c:pt>
                <c:pt idx="4">
                  <c:v>1253</c:v>
                </c:pt>
                <c:pt idx="5">
                  <c:v>78</c:v>
                </c:pt>
                <c:pt idx="6">
                  <c:v>0</c:v>
                </c:pt>
                <c:pt idx="7">
                  <c:v>0</c:v>
                </c:pt>
                <c:pt idx="8">
                  <c:v>0</c:v>
                </c:pt>
                <c:pt idx="9">
                  <c:v>0</c:v>
                </c:pt>
                <c:pt idx="10">
                  <c:v>0</c:v>
                </c:pt>
                <c:pt idx="11">
                  <c:v>0</c:v>
                </c:pt>
              </c:numCache>
            </c:numRef>
          </c:val>
          <c:extLst>
            <c:ext xmlns:c16="http://schemas.microsoft.com/office/drawing/2014/chart" uri="{C3380CC4-5D6E-409C-BE32-E72D297353CC}">
              <c16:uniqueId val="{00000003-90C1-40ED-85BC-087057A60825}"/>
            </c:ext>
          </c:extLst>
        </c:ser>
        <c:dLbls>
          <c:showLegendKey val="0"/>
          <c:showVal val="0"/>
          <c:showCatName val="0"/>
          <c:showSerName val="0"/>
          <c:showPercent val="0"/>
          <c:showBubbleSize val="0"/>
        </c:dLbls>
        <c:gapWidth val="219"/>
        <c:overlap val="-27"/>
        <c:axId val="404431752"/>
        <c:axId val="404432080"/>
      </c:barChart>
      <c:dateAx>
        <c:axId val="404431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32080"/>
        <c:crosses val="autoZero"/>
        <c:auto val="1"/>
        <c:lblOffset val="100"/>
        <c:baseTimeUnit val="months"/>
      </c:dateAx>
      <c:valAx>
        <c:axId val="40443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3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4099</c:v>
                </c:pt>
                <c:pt idx="1">
                  <c:v>3299</c:v>
                </c:pt>
                <c:pt idx="2">
                  <c:v>3464</c:v>
                </c:pt>
                <c:pt idx="3">
                  <c:v>4900</c:v>
                </c:pt>
                <c:pt idx="4">
                  <c:v>6179</c:v>
                </c:pt>
                <c:pt idx="5">
                  <c:v>682</c:v>
                </c:pt>
                <c:pt idx="6">
                  <c:v>0</c:v>
                </c:pt>
                <c:pt idx="7">
                  <c:v>0</c:v>
                </c:pt>
                <c:pt idx="8">
                  <c:v>0</c:v>
                </c:pt>
                <c:pt idx="9">
                  <c:v>0</c:v>
                </c:pt>
                <c:pt idx="10">
                  <c:v>0</c:v>
                </c:pt>
                <c:pt idx="11">
                  <c:v>0</c:v>
                </c:pt>
              </c:numCache>
            </c:numRef>
          </c:val>
          <c:extLst>
            <c:ext xmlns:c16="http://schemas.microsoft.com/office/drawing/2014/chart" uri="{C3380CC4-5D6E-409C-BE32-E72D297353CC}">
              <c16:uniqueId val="{00000000-BA17-4189-A864-CD5A031BB245}"/>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210</c:v>
                </c:pt>
                <c:pt idx="1">
                  <c:v>492</c:v>
                </c:pt>
                <c:pt idx="2">
                  <c:v>0</c:v>
                </c:pt>
                <c:pt idx="3">
                  <c:v>1620</c:v>
                </c:pt>
                <c:pt idx="4">
                  <c:v>991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BA17-4189-A864-CD5A031BB245}"/>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1118</c:v>
                </c:pt>
                <c:pt idx="1">
                  <c:v>6390</c:v>
                </c:pt>
                <c:pt idx="2">
                  <c:v>7564</c:v>
                </c:pt>
                <c:pt idx="3">
                  <c:v>656</c:v>
                </c:pt>
                <c:pt idx="4">
                  <c:v>6195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BA17-4189-A864-CD5A031BB245}"/>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579</c:v>
                </c:pt>
                <c:pt idx="1">
                  <c:v>1235</c:v>
                </c:pt>
                <c:pt idx="2">
                  <c:v>990</c:v>
                </c:pt>
                <c:pt idx="3">
                  <c:v>1011</c:v>
                </c:pt>
                <c:pt idx="4">
                  <c:v>1253</c:v>
                </c:pt>
                <c:pt idx="5">
                  <c:v>78</c:v>
                </c:pt>
                <c:pt idx="6">
                  <c:v>0</c:v>
                </c:pt>
                <c:pt idx="7">
                  <c:v>0</c:v>
                </c:pt>
                <c:pt idx="8">
                  <c:v>0</c:v>
                </c:pt>
                <c:pt idx="9">
                  <c:v>0</c:v>
                </c:pt>
                <c:pt idx="10">
                  <c:v>0</c:v>
                </c:pt>
                <c:pt idx="11">
                  <c:v>0</c:v>
                </c:pt>
              </c:numCache>
            </c:numRef>
          </c:val>
          <c:extLst>
            <c:ext xmlns:c16="http://schemas.microsoft.com/office/drawing/2014/chart" uri="{C3380CC4-5D6E-409C-BE32-E72D297353CC}">
              <c16:uniqueId val="{00000003-BA17-4189-A864-CD5A031BB245}"/>
            </c:ext>
          </c:extLst>
        </c:ser>
        <c:dLbls>
          <c:showLegendKey val="0"/>
          <c:showVal val="0"/>
          <c:showCatName val="0"/>
          <c:showSerName val="0"/>
          <c:showPercent val="0"/>
          <c:showBubbleSize val="0"/>
        </c:dLbls>
        <c:gapWidth val="219"/>
        <c:overlap val="-27"/>
        <c:axId val="404437000"/>
        <c:axId val="404435032"/>
      </c:barChart>
      <c:dateAx>
        <c:axId val="404437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35032"/>
        <c:crosses val="autoZero"/>
        <c:auto val="1"/>
        <c:lblOffset val="100"/>
        <c:baseTimeUnit val="months"/>
      </c:dateAx>
      <c:valAx>
        <c:axId val="40443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3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18BC1-DE88-4223-8888-E2349ECED36A}"/>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58050816-463B-4017-BCD5-A084268E467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959814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2540F-BF4F-48B2-AC2E-9AFBBDFA4910}"/>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B106E6CF-7353-486B-864A-9201D430F131}"/>
              </a:ext>
            </a:extLst>
          </p:cNvPr>
          <p:cNvGraphicFramePr>
            <a:graphicFrameLocks noGrp="1"/>
          </p:cNvGraphicFramePr>
          <p:nvPr>
            <p:ph type="chart" sz="quarter" idx="13"/>
            <p:extLst>
              <p:ext uri="{D42A27DB-BD31-4B8C-83A1-F6EECF244321}">
                <p14:modId xmlns:p14="http://schemas.microsoft.com/office/powerpoint/2010/main" val="3898782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3880B2-166D-407B-A94E-CFDD9E238168}"/>
              </a:ext>
            </a:extLst>
          </p:cNvPr>
          <p:cNvSpPr>
            <a:spLocks noGrp="1"/>
          </p:cNvSpPr>
          <p:nvPr>
            <p:ph type="body" sz="quarter" idx="14"/>
          </p:nvPr>
        </p:nvSpPr>
        <p:spPr/>
        <p:txBody>
          <a:bodyPr/>
          <a:lstStyle/>
          <a:p>
            <a:r>
              <a:rPr lang="en-US"/>
              <a:t>05/01/2026 - 05/31/2026</a:t>
            </a:r>
          </a:p>
        </p:txBody>
      </p:sp>
      <p:sp>
        <p:nvSpPr>
          <p:cNvPr id="5" name="Footer Placeholder 4">
            <a:extLst>
              <a:ext uri="{FF2B5EF4-FFF2-40B4-BE49-F238E27FC236}">
                <a16:creationId xmlns:a16="http://schemas.microsoft.com/office/drawing/2014/main" id="{710DEE1F-DDF5-4B56-B124-AB6062C97F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4440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F74AB-C32C-4269-A2B8-CFF4F01BD222}"/>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AE2F8323-EBB7-4D43-AC70-44BE295E04E2}"/>
              </a:ext>
            </a:extLst>
          </p:cNvPr>
          <p:cNvGraphicFramePr>
            <a:graphicFrameLocks noGrp="1"/>
          </p:cNvGraphicFramePr>
          <p:nvPr>
            <p:ph type="tbl" sz="quarter" idx="13"/>
            <p:extLst>
              <p:ext uri="{D42A27DB-BD31-4B8C-83A1-F6EECF244321}">
                <p14:modId xmlns:p14="http://schemas.microsoft.com/office/powerpoint/2010/main" val="4036898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694630148"/>
                    </a:ext>
                  </a:extLst>
                </a:gridCol>
                <a:gridCol w="905256">
                  <a:extLst>
                    <a:ext uri="{9D8B030D-6E8A-4147-A177-3AD203B41FA5}">
                      <a16:colId xmlns:a16="http://schemas.microsoft.com/office/drawing/2014/main" val="1982331790"/>
                    </a:ext>
                  </a:extLst>
                </a:gridCol>
                <a:gridCol w="905256">
                  <a:extLst>
                    <a:ext uri="{9D8B030D-6E8A-4147-A177-3AD203B41FA5}">
                      <a16:colId xmlns:a16="http://schemas.microsoft.com/office/drawing/2014/main" val="2344597817"/>
                    </a:ext>
                  </a:extLst>
                </a:gridCol>
                <a:gridCol w="905256">
                  <a:extLst>
                    <a:ext uri="{9D8B030D-6E8A-4147-A177-3AD203B41FA5}">
                      <a16:colId xmlns:a16="http://schemas.microsoft.com/office/drawing/2014/main" val="3589605748"/>
                    </a:ext>
                  </a:extLst>
                </a:gridCol>
                <a:gridCol w="905256">
                  <a:extLst>
                    <a:ext uri="{9D8B030D-6E8A-4147-A177-3AD203B41FA5}">
                      <a16:colId xmlns:a16="http://schemas.microsoft.com/office/drawing/2014/main" val="60800500"/>
                    </a:ext>
                  </a:extLst>
                </a:gridCol>
                <a:gridCol w="905256">
                  <a:extLst>
                    <a:ext uri="{9D8B030D-6E8A-4147-A177-3AD203B41FA5}">
                      <a16:colId xmlns:a16="http://schemas.microsoft.com/office/drawing/2014/main" val="1504888097"/>
                    </a:ext>
                  </a:extLst>
                </a:gridCol>
                <a:gridCol w="905256">
                  <a:extLst>
                    <a:ext uri="{9D8B030D-6E8A-4147-A177-3AD203B41FA5}">
                      <a16:colId xmlns:a16="http://schemas.microsoft.com/office/drawing/2014/main" val="3587209848"/>
                    </a:ext>
                  </a:extLst>
                </a:gridCol>
                <a:gridCol w="905256">
                  <a:extLst>
                    <a:ext uri="{9D8B030D-6E8A-4147-A177-3AD203B41FA5}">
                      <a16:colId xmlns:a16="http://schemas.microsoft.com/office/drawing/2014/main" val="4152768616"/>
                    </a:ext>
                  </a:extLst>
                </a:gridCol>
                <a:gridCol w="905256">
                  <a:extLst>
                    <a:ext uri="{9D8B030D-6E8A-4147-A177-3AD203B41FA5}">
                      <a16:colId xmlns:a16="http://schemas.microsoft.com/office/drawing/2014/main" val="340236065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18478873"/>
                  </a:ext>
                </a:extLst>
              </a:tr>
              <a:tr h="370840">
                <a:tc>
                  <a:txBody>
                    <a:bodyPr/>
                    <a:lstStyle/>
                    <a:p>
                      <a:r>
                        <a:rPr lang="en-US" sz="1000"/>
                        <a:t>1941</a:t>
                      </a:r>
                    </a:p>
                  </a:txBody>
                  <a:tcPr/>
                </a:tc>
                <a:tc>
                  <a:txBody>
                    <a:bodyPr/>
                    <a:lstStyle/>
                    <a:p>
                      <a:r>
                        <a:rPr lang="en-US" sz="1000"/>
                        <a:t>2</a:t>
                      </a:r>
                    </a:p>
                  </a:txBody>
                  <a:tcPr/>
                </a:tc>
                <a:tc>
                  <a:txBody>
                    <a:bodyPr/>
                    <a:lstStyle/>
                    <a:p>
                      <a:r>
                        <a:rPr lang="en-US" sz="1000"/>
                        <a:t>11</a:t>
                      </a:r>
                    </a:p>
                  </a:txBody>
                  <a:tcPr/>
                </a:tc>
                <a:tc>
                  <a:txBody>
                    <a:bodyPr/>
                    <a:lstStyle/>
                    <a:p>
                      <a:r>
                        <a:rPr lang="en-US" sz="1000"/>
                        <a:t>99</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0.4733 %</a:t>
                      </a:r>
                    </a:p>
                  </a:txBody>
                  <a:tcPr/>
                </a:tc>
                <a:tc>
                  <a:txBody>
                    <a:bodyPr/>
                    <a:lstStyle/>
                    <a:p>
                      <a:r>
                        <a:rPr lang="en-US" sz="1000"/>
                        <a:t>0.0 %</a:t>
                      </a:r>
                    </a:p>
                  </a:txBody>
                  <a:tcPr/>
                </a:tc>
                <a:extLst>
                  <a:ext uri="{0D108BD9-81ED-4DB2-BD59-A6C34878D82A}">
                    <a16:rowId xmlns:a16="http://schemas.microsoft.com/office/drawing/2014/main" val="2178742865"/>
                  </a:ext>
                </a:extLst>
              </a:tr>
            </a:tbl>
          </a:graphicData>
        </a:graphic>
      </p:graphicFrame>
      <p:sp>
        <p:nvSpPr>
          <p:cNvPr id="4" name="Text Placeholder 3">
            <a:extLst>
              <a:ext uri="{FF2B5EF4-FFF2-40B4-BE49-F238E27FC236}">
                <a16:creationId xmlns:a16="http://schemas.microsoft.com/office/drawing/2014/main" id="{DC29AF05-DB06-437D-A84E-BBA42269C127}"/>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2335037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A6359-4CEE-4F69-A868-080D20FAA7B8}"/>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F3DE1B8F-A562-4150-9891-B279C41D0A99}"/>
              </a:ext>
            </a:extLst>
          </p:cNvPr>
          <p:cNvGraphicFramePr>
            <a:graphicFrameLocks noGrp="1"/>
          </p:cNvGraphicFramePr>
          <p:nvPr>
            <p:ph type="chart" sz="quarter" idx="13"/>
            <p:extLst>
              <p:ext uri="{D42A27DB-BD31-4B8C-83A1-F6EECF244321}">
                <p14:modId xmlns:p14="http://schemas.microsoft.com/office/powerpoint/2010/main" val="2758699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165C93-FD0C-488C-B25E-F36B8CB84AC7}"/>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A20ED2A-1C60-4093-9245-C2D5A69C23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7122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A8267-5B7A-456F-ADF3-0B211BAA87A1}"/>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20FCF5C3-8CF0-4E25-B268-3E9947F332DD}"/>
              </a:ext>
            </a:extLst>
          </p:cNvPr>
          <p:cNvGraphicFramePr>
            <a:graphicFrameLocks noGrp="1"/>
          </p:cNvGraphicFramePr>
          <p:nvPr>
            <p:ph type="chart" sz="quarter" idx="13"/>
            <p:extLst>
              <p:ext uri="{D42A27DB-BD31-4B8C-83A1-F6EECF244321}">
                <p14:modId xmlns:p14="http://schemas.microsoft.com/office/powerpoint/2010/main" val="3163424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F9ED86-FB47-47E6-877D-742745025038}"/>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5D2A9F7C-BD8F-436E-BC08-8FBECD3A15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7372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B5442-AC2A-41E8-B7E9-73AC07135AA4}"/>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BC635727-F114-4A67-9F9B-369EF2E7C09F}"/>
              </a:ext>
            </a:extLst>
          </p:cNvPr>
          <p:cNvGraphicFramePr>
            <a:graphicFrameLocks noGrp="1"/>
          </p:cNvGraphicFramePr>
          <p:nvPr>
            <p:ph type="chart" sz="quarter" idx="13"/>
            <p:extLst>
              <p:ext uri="{D42A27DB-BD31-4B8C-83A1-F6EECF244321}">
                <p14:modId xmlns:p14="http://schemas.microsoft.com/office/powerpoint/2010/main" val="1452512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ED1DD0-8EAA-4A41-9A37-77C9BD164C31}"/>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C1143C9-B16B-4A34-9902-0674DBD95B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5411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A238B-DD67-4F08-984D-4DD02B79E61E}"/>
              </a:ext>
            </a:extLst>
          </p:cNvPr>
          <p:cNvSpPr>
            <a:spLocks noGrp="1"/>
          </p:cNvSpPr>
          <p:nvPr>
            <p:ph type="title"/>
          </p:nvPr>
        </p:nvSpPr>
        <p:spPr/>
        <p:txBody>
          <a:bodyPr/>
          <a:lstStyle/>
          <a:p>
            <a:r>
              <a:rPr lang="en-US"/>
              <a:t>Facebook Impressions or Page Media View | FICOH</a:t>
            </a:r>
          </a:p>
        </p:txBody>
      </p:sp>
      <p:graphicFrame>
        <p:nvGraphicFramePr>
          <p:cNvPr id="6" name="Chart Placeholder 5">
            <a:extLst>
              <a:ext uri="{FF2B5EF4-FFF2-40B4-BE49-F238E27FC236}">
                <a16:creationId xmlns:a16="http://schemas.microsoft.com/office/drawing/2014/main" id="{B09A4756-78DB-4857-95AE-D356D22F8F03}"/>
              </a:ext>
            </a:extLst>
          </p:cNvPr>
          <p:cNvGraphicFramePr>
            <a:graphicFrameLocks noGrp="1"/>
          </p:cNvGraphicFramePr>
          <p:nvPr>
            <p:ph type="chart" sz="quarter" idx="13"/>
            <p:extLst>
              <p:ext uri="{D42A27DB-BD31-4B8C-83A1-F6EECF244321}">
                <p14:modId xmlns:p14="http://schemas.microsoft.com/office/powerpoint/2010/main" val="3241857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0FEFD4-5E75-4DFD-9358-F7D6495F876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CB175EA1-8B5D-422F-9A81-07C0FBD5CF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4299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00CBC-4D1C-4DC1-B557-30DF1F54AA18}"/>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E8B3A843-08B7-42BE-A4F9-8BAE9D3DC60A}"/>
              </a:ext>
            </a:extLst>
          </p:cNvPr>
          <p:cNvGraphicFramePr>
            <a:graphicFrameLocks noGrp="1"/>
          </p:cNvGraphicFramePr>
          <p:nvPr>
            <p:ph type="tbl" sz="quarter" idx="13"/>
            <p:extLst>
              <p:ext uri="{D42A27DB-BD31-4B8C-83A1-F6EECF244321}">
                <p14:modId xmlns:p14="http://schemas.microsoft.com/office/powerpoint/2010/main" val="933215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2775054094"/>
                    </a:ext>
                  </a:extLst>
                </a:gridCol>
                <a:gridCol w="493776">
                  <a:extLst>
                    <a:ext uri="{9D8B030D-6E8A-4147-A177-3AD203B41FA5}">
                      <a16:colId xmlns:a16="http://schemas.microsoft.com/office/drawing/2014/main" val="3345899616"/>
                    </a:ext>
                  </a:extLst>
                </a:gridCol>
                <a:gridCol w="493776">
                  <a:extLst>
                    <a:ext uri="{9D8B030D-6E8A-4147-A177-3AD203B41FA5}">
                      <a16:colId xmlns:a16="http://schemas.microsoft.com/office/drawing/2014/main" val="745135790"/>
                    </a:ext>
                  </a:extLst>
                </a:gridCol>
                <a:gridCol w="493776">
                  <a:extLst>
                    <a:ext uri="{9D8B030D-6E8A-4147-A177-3AD203B41FA5}">
                      <a16:colId xmlns:a16="http://schemas.microsoft.com/office/drawing/2014/main" val="1758715020"/>
                    </a:ext>
                  </a:extLst>
                </a:gridCol>
                <a:gridCol w="493776">
                  <a:extLst>
                    <a:ext uri="{9D8B030D-6E8A-4147-A177-3AD203B41FA5}">
                      <a16:colId xmlns:a16="http://schemas.microsoft.com/office/drawing/2014/main" val="3225159886"/>
                    </a:ext>
                  </a:extLst>
                </a:gridCol>
                <a:gridCol w="493776">
                  <a:extLst>
                    <a:ext uri="{9D8B030D-6E8A-4147-A177-3AD203B41FA5}">
                      <a16:colId xmlns:a16="http://schemas.microsoft.com/office/drawing/2014/main" val="3040416278"/>
                    </a:ext>
                  </a:extLst>
                </a:gridCol>
                <a:gridCol w="493776">
                  <a:extLst>
                    <a:ext uri="{9D8B030D-6E8A-4147-A177-3AD203B41FA5}">
                      <a16:colId xmlns:a16="http://schemas.microsoft.com/office/drawing/2014/main" val="2921742555"/>
                    </a:ext>
                  </a:extLst>
                </a:gridCol>
                <a:gridCol w="493776">
                  <a:extLst>
                    <a:ext uri="{9D8B030D-6E8A-4147-A177-3AD203B41FA5}">
                      <a16:colId xmlns:a16="http://schemas.microsoft.com/office/drawing/2014/main" val="1183751898"/>
                    </a:ext>
                  </a:extLst>
                </a:gridCol>
                <a:gridCol w="493776">
                  <a:extLst>
                    <a:ext uri="{9D8B030D-6E8A-4147-A177-3AD203B41FA5}">
                      <a16:colId xmlns:a16="http://schemas.microsoft.com/office/drawing/2014/main" val="3395471542"/>
                    </a:ext>
                  </a:extLst>
                </a:gridCol>
                <a:gridCol w="493776">
                  <a:extLst>
                    <a:ext uri="{9D8B030D-6E8A-4147-A177-3AD203B41FA5}">
                      <a16:colId xmlns:a16="http://schemas.microsoft.com/office/drawing/2014/main" val="3884053475"/>
                    </a:ext>
                  </a:extLst>
                </a:gridCol>
                <a:gridCol w="493776">
                  <a:extLst>
                    <a:ext uri="{9D8B030D-6E8A-4147-A177-3AD203B41FA5}">
                      <a16:colId xmlns:a16="http://schemas.microsoft.com/office/drawing/2014/main" val="2204361173"/>
                    </a:ext>
                  </a:extLst>
                </a:gridCol>
                <a:gridCol w="493776">
                  <a:extLst>
                    <a:ext uri="{9D8B030D-6E8A-4147-A177-3AD203B41FA5}">
                      <a16:colId xmlns:a16="http://schemas.microsoft.com/office/drawing/2014/main" val="585794373"/>
                    </a:ext>
                  </a:extLst>
                </a:gridCol>
                <a:gridCol w="493776">
                  <a:extLst>
                    <a:ext uri="{9D8B030D-6E8A-4147-A177-3AD203B41FA5}">
                      <a16:colId xmlns:a16="http://schemas.microsoft.com/office/drawing/2014/main" val="1333135908"/>
                    </a:ext>
                  </a:extLst>
                </a:gridCol>
                <a:gridCol w="493776">
                  <a:extLst>
                    <a:ext uri="{9D8B030D-6E8A-4147-A177-3AD203B41FA5}">
                      <a16:colId xmlns:a16="http://schemas.microsoft.com/office/drawing/2014/main" val="553669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70932410"/>
                  </a:ext>
                </a:extLst>
              </a:tr>
            </a:tbl>
          </a:graphicData>
        </a:graphic>
      </p:graphicFrame>
      <p:sp>
        <p:nvSpPr>
          <p:cNvPr id="4" name="Text Placeholder 3">
            <a:extLst>
              <a:ext uri="{FF2B5EF4-FFF2-40B4-BE49-F238E27FC236}">
                <a16:creationId xmlns:a16="http://schemas.microsoft.com/office/drawing/2014/main" id="{C1F41346-6974-4CB5-8707-4D7F0EA2BB4F}"/>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3164519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06297-DCC2-49FE-AE5D-371E5E6EBF35}"/>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3FCC3B87-3936-47B0-86C6-BD1971702027}"/>
              </a:ext>
            </a:extLst>
          </p:cNvPr>
          <p:cNvGraphicFramePr>
            <a:graphicFrameLocks noGrp="1"/>
          </p:cNvGraphicFramePr>
          <p:nvPr>
            <p:ph type="tbl" sz="quarter" idx="13"/>
            <p:extLst>
              <p:ext uri="{D42A27DB-BD31-4B8C-83A1-F6EECF244321}">
                <p14:modId xmlns:p14="http://schemas.microsoft.com/office/powerpoint/2010/main" val="3882006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100093735"/>
                    </a:ext>
                  </a:extLst>
                </a:gridCol>
                <a:gridCol w="493776">
                  <a:extLst>
                    <a:ext uri="{9D8B030D-6E8A-4147-A177-3AD203B41FA5}">
                      <a16:colId xmlns:a16="http://schemas.microsoft.com/office/drawing/2014/main" val="2243235155"/>
                    </a:ext>
                  </a:extLst>
                </a:gridCol>
                <a:gridCol w="493776">
                  <a:extLst>
                    <a:ext uri="{9D8B030D-6E8A-4147-A177-3AD203B41FA5}">
                      <a16:colId xmlns:a16="http://schemas.microsoft.com/office/drawing/2014/main" val="1737426601"/>
                    </a:ext>
                  </a:extLst>
                </a:gridCol>
                <a:gridCol w="493776">
                  <a:extLst>
                    <a:ext uri="{9D8B030D-6E8A-4147-A177-3AD203B41FA5}">
                      <a16:colId xmlns:a16="http://schemas.microsoft.com/office/drawing/2014/main" val="3187739034"/>
                    </a:ext>
                  </a:extLst>
                </a:gridCol>
                <a:gridCol w="493776">
                  <a:extLst>
                    <a:ext uri="{9D8B030D-6E8A-4147-A177-3AD203B41FA5}">
                      <a16:colId xmlns:a16="http://schemas.microsoft.com/office/drawing/2014/main" val="3482757283"/>
                    </a:ext>
                  </a:extLst>
                </a:gridCol>
                <a:gridCol w="493776">
                  <a:extLst>
                    <a:ext uri="{9D8B030D-6E8A-4147-A177-3AD203B41FA5}">
                      <a16:colId xmlns:a16="http://schemas.microsoft.com/office/drawing/2014/main" val="3504137863"/>
                    </a:ext>
                  </a:extLst>
                </a:gridCol>
                <a:gridCol w="493776">
                  <a:extLst>
                    <a:ext uri="{9D8B030D-6E8A-4147-A177-3AD203B41FA5}">
                      <a16:colId xmlns:a16="http://schemas.microsoft.com/office/drawing/2014/main" val="2146767154"/>
                    </a:ext>
                  </a:extLst>
                </a:gridCol>
                <a:gridCol w="493776">
                  <a:extLst>
                    <a:ext uri="{9D8B030D-6E8A-4147-A177-3AD203B41FA5}">
                      <a16:colId xmlns:a16="http://schemas.microsoft.com/office/drawing/2014/main" val="2143512785"/>
                    </a:ext>
                  </a:extLst>
                </a:gridCol>
                <a:gridCol w="493776">
                  <a:extLst>
                    <a:ext uri="{9D8B030D-6E8A-4147-A177-3AD203B41FA5}">
                      <a16:colId xmlns:a16="http://schemas.microsoft.com/office/drawing/2014/main" val="4153715767"/>
                    </a:ext>
                  </a:extLst>
                </a:gridCol>
                <a:gridCol w="493776">
                  <a:extLst>
                    <a:ext uri="{9D8B030D-6E8A-4147-A177-3AD203B41FA5}">
                      <a16:colId xmlns:a16="http://schemas.microsoft.com/office/drawing/2014/main" val="4087936181"/>
                    </a:ext>
                  </a:extLst>
                </a:gridCol>
                <a:gridCol w="493776">
                  <a:extLst>
                    <a:ext uri="{9D8B030D-6E8A-4147-A177-3AD203B41FA5}">
                      <a16:colId xmlns:a16="http://schemas.microsoft.com/office/drawing/2014/main" val="292443831"/>
                    </a:ext>
                  </a:extLst>
                </a:gridCol>
                <a:gridCol w="493776">
                  <a:extLst>
                    <a:ext uri="{9D8B030D-6E8A-4147-A177-3AD203B41FA5}">
                      <a16:colId xmlns:a16="http://schemas.microsoft.com/office/drawing/2014/main" val="1217368112"/>
                    </a:ext>
                  </a:extLst>
                </a:gridCol>
                <a:gridCol w="493776">
                  <a:extLst>
                    <a:ext uri="{9D8B030D-6E8A-4147-A177-3AD203B41FA5}">
                      <a16:colId xmlns:a16="http://schemas.microsoft.com/office/drawing/2014/main" val="311128134"/>
                    </a:ext>
                  </a:extLst>
                </a:gridCol>
                <a:gridCol w="493776">
                  <a:extLst>
                    <a:ext uri="{9D8B030D-6E8A-4147-A177-3AD203B41FA5}">
                      <a16:colId xmlns:a16="http://schemas.microsoft.com/office/drawing/2014/main" val="1341411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296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- 2026-05-22 17:01:21</a:t>
                      </a:r>
                      <a:r>
                        <a:rPr kumimoji="0" lang="en-US" sz="1000" b="0" i="0" u="none" strike="noStrike" kern="1200" cap="none" spc="0" normalizeH="0" baseline="0" noProof="0">
                          <a:ln>
                            <a:noFill/>
                          </a:ln>
                          <a:solidFill>
                            <a:prstClr val="black"/>
                          </a:solidFill>
                          <a:effectLst/>
                          <a:uLnTx/>
                          <a:uFillTx/>
                          <a:latin typeface="Calibri"/>
                          <a:ea typeface="+mn-ea"/>
                          <a:cs typeface="+mn-cs"/>
                        </a:rPr>
                        <a:t>
 In preparation for #MemorialDay, our associates are joining a meaningful tradition shared by families and communities across Oʻahu by using a part of their lunch hour this week to make ti leaf lei. Each lei helps the City and County of Honolulu fulfill their promise of adorning every grave at Punchbowl, honoring the servicemembers laid to rest there. 
We spoke with Leilani D. from our Legal department, who co-hosted this event in our Honolulu office. We’re proud to be part of this community effort and hope to continue making it a FICOH tradition.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387685085"/>
                  </a:ext>
                </a:extLst>
              </a:tr>
            </a:tbl>
          </a:graphicData>
        </a:graphic>
      </p:graphicFrame>
      <p:sp>
        <p:nvSpPr>
          <p:cNvPr id="4" name="Text Placeholder 3">
            <a:extLst>
              <a:ext uri="{FF2B5EF4-FFF2-40B4-BE49-F238E27FC236}">
                <a16:creationId xmlns:a16="http://schemas.microsoft.com/office/drawing/2014/main" id="{C562B68D-8507-4E5A-9B8C-A48DE0F53383}"/>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2866250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7FE07-54ED-4E18-9295-E76674FF775A}"/>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5A5658AE-3B08-4149-BCD7-1343EB98B704}"/>
              </a:ext>
            </a:extLst>
          </p:cNvPr>
          <p:cNvGraphicFramePr>
            <a:graphicFrameLocks noGrp="1"/>
          </p:cNvGraphicFramePr>
          <p:nvPr>
            <p:ph type="tbl" sz="quarter" idx="13"/>
            <p:extLst>
              <p:ext uri="{D42A27DB-BD31-4B8C-83A1-F6EECF244321}">
                <p14:modId xmlns:p14="http://schemas.microsoft.com/office/powerpoint/2010/main" val="2357446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571057836"/>
                    </a:ext>
                  </a:extLst>
                </a:gridCol>
                <a:gridCol w="493776">
                  <a:extLst>
                    <a:ext uri="{9D8B030D-6E8A-4147-A177-3AD203B41FA5}">
                      <a16:colId xmlns:a16="http://schemas.microsoft.com/office/drawing/2014/main" val="1282653340"/>
                    </a:ext>
                  </a:extLst>
                </a:gridCol>
                <a:gridCol w="493776">
                  <a:extLst>
                    <a:ext uri="{9D8B030D-6E8A-4147-A177-3AD203B41FA5}">
                      <a16:colId xmlns:a16="http://schemas.microsoft.com/office/drawing/2014/main" val="2200881411"/>
                    </a:ext>
                  </a:extLst>
                </a:gridCol>
                <a:gridCol w="493776">
                  <a:extLst>
                    <a:ext uri="{9D8B030D-6E8A-4147-A177-3AD203B41FA5}">
                      <a16:colId xmlns:a16="http://schemas.microsoft.com/office/drawing/2014/main" val="3315322898"/>
                    </a:ext>
                  </a:extLst>
                </a:gridCol>
                <a:gridCol w="493776">
                  <a:extLst>
                    <a:ext uri="{9D8B030D-6E8A-4147-A177-3AD203B41FA5}">
                      <a16:colId xmlns:a16="http://schemas.microsoft.com/office/drawing/2014/main" val="640633591"/>
                    </a:ext>
                  </a:extLst>
                </a:gridCol>
                <a:gridCol w="493776">
                  <a:extLst>
                    <a:ext uri="{9D8B030D-6E8A-4147-A177-3AD203B41FA5}">
                      <a16:colId xmlns:a16="http://schemas.microsoft.com/office/drawing/2014/main" val="101827640"/>
                    </a:ext>
                  </a:extLst>
                </a:gridCol>
                <a:gridCol w="493776">
                  <a:extLst>
                    <a:ext uri="{9D8B030D-6E8A-4147-A177-3AD203B41FA5}">
                      <a16:colId xmlns:a16="http://schemas.microsoft.com/office/drawing/2014/main" val="3899585403"/>
                    </a:ext>
                  </a:extLst>
                </a:gridCol>
                <a:gridCol w="493776">
                  <a:extLst>
                    <a:ext uri="{9D8B030D-6E8A-4147-A177-3AD203B41FA5}">
                      <a16:colId xmlns:a16="http://schemas.microsoft.com/office/drawing/2014/main" val="3355392754"/>
                    </a:ext>
                  </a:extLst>
                </a:gridCol>
                <a:gridCol w="493776">
                  <a:extLst>
                    <a:ext uri="{9D8B030D-6E8A-4147-A177-3AD203B41FA5}">
                      <a16:colId xmlns:a16="http://schemas.microsoft.com/office/drawing/2014/main" val="4156470960"/>
                    </a:ext>
                  </a:extLst>
                </a:gridCol>
                <a:gridCol w="493776">
                  <a:extLst>
                    <a:ext uri="{9D8B030D-6E8A-4147-A177-3AD203B41FA5}">
                      <a16:colId xmlns:a16="http://schemas.microsoft.com/office/drawing/2014/main" val="2642215018"/>
                    </a:ext>
                  </a:extLst>
                </a:gridCol>
                <a:gridCol w="493776">
                  <a:extLst>
                    <a:ext uri="{9D8B030D-6E8A-4147-A177-3AD203B41FA5}">
                      <a16:colId xmlns:a16="http://schemas.microsoft.com/office/drawing/2014/main" val="1961564810"/>
                    </a:ext>
                  </a:extLst>
                </a:gridCol>
                <a:gridCol w="493776">
                  <a:extLst>
                    <a:ext uri="{9D8B030D-6E8A-4147-A177-3AD203B41FA5}">
                      <a16:colId xmlns:a16="http://schemas.microsoft.com/office/drawing/2014/main" val="791277944"/>
                    </a:ext>
                  </a:extLst>
                </a:gridCol>
                <a:gridCol w="493776">
                  <a:extLst>
                    <a:ext uri="{9D8B030D-6E8A-4147-A177-3AD203B41FA5}">
                      <a16:colId xmlns:a16="http://schemas.microsoft.com/office/drawing/2014/main" val="4138691628"/>
                    </a:ext>
                  </a:extLst>
                </a:gridCol>
                <a:gridCol w="493776">
                  <a:extLst>
                    <a:ext uri="{9D8B030D-6E8A-4147-A177-3AD203B41FA5}">
                      <a16:colId xmlns:a16="http://schemas.microsoft.com/office/drawing/2014/main" val="2439527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30856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- 2026-05-13 17:05:17</a:t>
                      </a:r>
                      <a:r>
                        <a:rPr kumimoji="0" lang="en-US" sz="1000" b="0" i="0" u="none" strike="noStrike" kern="1200" cap="none" spc="0" normalizeH="0" baseline="0" noProof="0">
                          <a:ln>
                            <a:noFill/>
                          </a:ln>
                          <a:solidFill>
                            <a:prstClr val="black"/>
                          </a:solidFill>
                          <a:effectLst/>
                          <a:uLnTx/>
                          <a:uFillTx/>
                          <a:latin typeface="Calibri"/>
                          <a:ea typeface="+mn-ea"/>
                          <a:cs typeface="+mn-cs"/>
                        </a:rPr>
                        <a:t>
 Yesterday, we “traveled” to the Happiest Place on Earth for our quarterly company-wide meeting! 🏰🐭✨ Guided by our VIP tour guides (a.k.a. meeting emcees), we took a grand-circle tour through Disneyland, celebrating new hires and work anniversaries while our leaders shared important company updates. To add a little extra pixie dust, our associates even showed up wearing their favorite pair of Mickey ears!
Mahalo to our guides, and Disney superfans themselves, Steven and Carly for keeping the magic right on track. Adding fun themes into our all-in meetings keeps everyone engaged while delivering company 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581342727"/>
                  </a:ext>
                </a:extLst>
              </a:tr>
            </a:tbl>
          </a:graphicData>
        </a:graphic>
      </p:graphicFrame>
      <p:sp>
        <p:nvSpPr>
          <p:cNvPr id="4" name="Text Placeholder 3">
            <a:extLst>
              <a:ext uri="{FF2B5EF4-FFF2-40B4-BE49-F238E27FC236}">
                <a16:creationId xmlns:a16="http://schemas.microsoft.com/office/drawing/2014/main" id="{9CF067E1-4F3D-4666-934C-93972B229DFF}"/>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696993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4AB05-81E9-4799-930A-FAFE0198B87C}"/>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BD84C7E4-6294-4C43-82AA-D927326ADB0F}"/>
              </a:ext>
            </a:extLst>
          </p:cNvPr>
          <p:cNvGraphicFramePr>
            <a:graphicFrameLocks noGrp="1"/>
          </p:cNvGraphicFramePr>
          <p:nvPr>
            <p:ph type="tbl" sz="quarter" idx="13"/>
            <p:extLst>
              <p:ext uri="{D42A27DB-BD31-4B8C-83A1-F6EECF244321}">
                <p14:modId xmlns:p14="http://schemas.microsoft.com/office/powerpoint/2010/main" val="656844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2724793538"/>
                    </a:ext>
                  </a:extLst>
                </a:gridCol>
                <a:gridCol w="493776">
                  <a:extLst>
                    <a:ext uri="{9D8B030D-6E8A-4147-A177-3AD203B41FA5}">
                      <a16:colId xmlns:a16="http://schemas.microsoft.com/office/drawing/2014/main" val="2338526221"/>
                    </a:ext>
                  </a:extLst>
                </a:gridCol>
                <a:gridCol w="493776">
                  <a:extLst>
                    <a:ext uri="{9D8B030D-6E8A-4147-A177-3AD203B41FA5}">
                      <a16:colId xmlns:a16="http://schemas.microsoft.com/office/drawing/2014/main" val="3262718552"/>
                    </a:ext>
                  </a:extLst>
                </a:gridCol>
                <a:gridCol w="493776">
                  <a:extLst>
                    <a:ext uri="{9D8B030D-6E8A-4147-A177-3AD203B41FA5}">
                      <a16:colId xmlns:a16="http://schemas.microsoft.com/office/drawing/2014/main" val="1509355153"/>
                    </a:ext>
                  </a:extLst>
                </a:gridCol>
                <a:gridCol w="493776">
                  <a:extLst>
                    <a:ext uri="{9D8B030D-6E8A-4147-A177-3AD203B41FA5}">
                      <a16:colId xmlns:a16="http://schemas.microsoft.com/office/drawing/2014/main" val="3481643877"/>
                    </a:ext>
                  </a:extLst>
                </a:gridCol>
                <a:gridCol w="493776">
                  <a:extLst>
                    <a:ext uri="{9D8B030D-6E8A-4147-A177-3AD203B41FA5}">
                      <a16:colId xmlns:a16="http://schemas.microsoft.com/office/drawing/2014/main" val="3692401564"/>
                    </a:ext>
                  </a:extLst>
                </a:gridCol>
                <a:gridCol w="493776">
                  <a:extLst>
                    <a:ext uri="{9D8B030D-6E8A-4147-A177-3AD203B41FA5}">
                      <a16:colId xmlns:a16="http://schemas.microsoft.com/office/drawing/2014/main" val="4138383685"/>
                    </a:ext>
                  </a:extLst>
                </a:gridCol>
                <a:gridCol w="493776">
                  <a:extLst>
                    <a:ext uri="{9D8B030D-6E8A-4147-A177-3AD203B41FA5}">
                      <a16:colId xmlns:a16="http://schemas.microsoft.com/office/drawing/2014/main" val="135008545"/>
                    </a:ext>
                  </a:extLst>
                </a:gridCol>
                <a:gridCol w="493776">
                  <a:extLst>
                    <a:ext uri="{9D8B030D-6E8A-4147-A177-3AD203B41FA5}">
                      <a16:colId xmlns:a16="http://schemas.microsoft.com/office/drawing/2014/main" val="1513145913"/>
                    </a:ext>
                  </a:extLst>
                </a:gridCol>
                <a:gridCol w="493776">
                  <a:extLst>
                    <a:ext uri="{9D8B030D-6E8A-4147-A177-3AD203B41FA5}">
                      <a16:colId xmlns:a16="http://schemas.microsoft.com/office/drawing/2014/main" val="722362560"/>
                    </a:ext>
                  </a:extLst>
                </a:gridCol>
                <a:gridCol w="493776">
                  <a:extLst>
                    <a:ext uri="{9D8B030D-6E8A-4147-A177-3AD203B41FA5}">
                      <a16:colId xmlns:a16="http://schemas.microsoft.com/office/drawing/2014/main" val="3787265008"/>
                    </a:ext>
                  </a:extLst>
                </a:gridCol>
                <a:gridCol w="493776">
                  <a:extLst>
                    <a:ext uri="{9D8B030D-6E8A-4147-A177-3AD203B41FA5}">
                      <a16:colId xmlns:a16="http://schemas.microsoft.com/office/drawing/2014/main" val="1382941767"/>
                    </a:ext>
                  </a:extLst>
                </a:gridCol>
                <a:gridCol w="493776">
                  <a:extLst>
                    <a:ext uri="{9D8B030D-6E8A-4147-A177-3AD203B41FA5}">
                      <a16:colId xmlns:a16="http://schemas.microsoft.com/office/drawing/2014/main" val="1713276367"/>
                    </a:ext>
                  </a:extLst>
                </a:gridCol>
                <a:gridCol w="493776">
                  <a:extLst>
                    <a:ext uri="{9D8B030D-6E8A-4147-A177-3AD203B41FA5}">
                      <a16:colId xmlns:a16="http://schemas.microsoft.com/office/drawing/2014/main" val="2204896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91431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- 2026-05-27 17:00:37</a:t>
                      </a:r>
                      <a:r>
                        <a:rPr kumimoji="0" lang="en-US" sz="1000" b="0" i="0" u="none" strike="noStrike" kern="1200" cap="none" spc="0" normalizeH="0" baseline="0" noProof="0">
                          <a:ln>
                            <a:noFill/>
                          </a:ln>
                          <a:solidFill>
                            <a:prstClr val="black"/>
                          </a:solidFill>
                          <a:effectLst/>
                          <a:uLnTx/>
                          <a:uFillTx/>
                          <a:latin typeface="Calibri"/>
                          <a:ea typeface="+mn-ea"/>
                          <a:cs typeface="+mn-cs"/>
                        </a:rPr>
                        <a:t>
 Last week, our associates swapped their screens for a lunch hour of mahjong madness! 🀄 ✨
With an expert instructor at each table, it was all about learning the game, building strategy, and enjoying some in-person connection. Mahalo to our Wellness and Inclusion teams for planning an afternoon filled with a little friendly competition.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113775394"/>
                  </a:ext>
                </a:extLst>
              </a:tr>
            </a:tbl>
          </a:graphicData>
        </a:graphic>
      </p:graphicFrame>
      <p:sp>
        <p:nvSpPr>
          <p:cNvPr id="4" name="Text Placeholder 3">
            <a:extLst>
              <a:ext uri="{FF2B5EF4-FFF2-40B4-BE49-F238E27FC236}">
                <a16:creationId xmlns:a16="http://schemas.microsoft.com/office/drawing/2014/main" id="{D86F71CC-FA2E-49ED-A614-81B34AAD8E80}"/>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676862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2E705-F0E4-497C-B1D4-EF7D12AC2FC1}"/>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38344BA7-02B7-4938-8CA7-9F74757DC53C}"/>
              </a:ext>
            </a:extLst>
          </p:cNvPr>
          <p:cNvGraphicFramePr>
            <a:graphicFrameLocks noGrp="1"/>
          </p:cNvGraphicFramePr>
          <p:nvPr>
            <p:ph type="chart" sz="quarter" idx="13"/>
            <p:extLst>
              <p:ext uri="{D42A27DB-BD31-4B8C-83A1-F6EECF244321}">
                <p14:modId xmlns:p14="http://schemas.microsoft.com/office/powerpoint/2010/main" val="1663202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B2B2F7-B17A-4EE3-A8DE-97418026E74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C0C459F-F28A-4B7D-977D-3C51F1090E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1827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92BC1-7EED-434D-A60D-91CA36DC50C1}"/>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E8BA3B2E-2703-4585-8035-C65D6A21628F}"/>
              </a:ext>
            </a:extLst>
          </p:cNvPr>
          <p:cNvGraphicFramePr>
            <a:graphicFrameLocks noGrp="1"/>
          </p:cNvGraphicFramePr>
          <p:nvPr>
            <p:ph type="chart" sz="quarter" idx="13"/>
            <p:extLst>
              <p:ext uri="{D42A27DB-BD31-4B8C-83A1-F6EECF244321}">
                <p14:modId xmlns:p14="http://schemas.microsoft.com/office/powerpoint/2010/main" val="2228543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33E047-7FE1-483C-9A5F-5CB6364465E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C68E9CA9-9998-44F6-95F1-FC8FE843C9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4403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E7E8D-BC0D-477F-9148-857AD6B7650A}"/>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CC3629E9-88D8-4460-9C8F-0D22F991BAC7}"/>
              </a:ext>
            </a:extLst>
          </p:cNvPr>
          <p:cNvGraphicFramePr>
            <a:graphicFrameLocks noGrp="1"/>
          </p:cNvGraphicFramePr>
          <p:nvPr>
            <p:ph type="chart" sz="quarter" idx="13"/>
            <p:extLst>
              <p:ext uri="{D42A27DB-BD31-4B8C-83A1-F6EECF244321}">
                <p14:modId xmlns:p14="http://schemas.microsoft.com/office/powerpoint/2010/main" val="2864857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B368DC-C520-4C99-9FAF-542002B6754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BD5F89A-4CD8-43E5-BB79-75E0302E40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9886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775C2-30F4-4799-9ED7-BFE27D3902E6}"/>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C1875B67-5C41-47C2-A6D3-7E3F0FF46D1C}"/>
              </a:ext>
            </a:extLst>
          </p:cNvPr>
          <p:cNvGraphicFramePr>
            <a:graphicFrameLocks noGrp="1"/>
          </p:cNvGraphicFramePr>
          <p:nvPr>
            <p:ph type="tbl" sz="quarter" idx="13"/>
            <p:extLst>
              <p:ext uri="{D42A27DB-BD31-4B8C-83A1-F6EECF244321}">
                <p14:modId xmlns:p14="http://schemas.microsoft.com/office/powerpoint/2010/main" val="1968893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2323290"/>
                    </a:ext>
                  </a:extLst>
                </a:gridCol>
                <a:gridCol w="1152144">
                  <a:extLst>
                    <a:ext uri="{9D8B030D-6E8A-4147-A177-3AD203B41FA5}">
                      <a16:colId xmlns:a16="http://schemas.microsoft.com/office/drawing/2014/main" val="3941347258"/>
                    </a:ext>
                  </a:extLst>
                </a:gridCol>
                <a:gridCol w="1152144">
                  <a:extLst>
                    <a:ext uri="{9D8B030D-6E8A-4147-A177-3AD203B41FA5}">
                      <a16:colId xmlns:a16="http://schemas.microsoft.com/office/drawing/2014/main" val="1191825315"/>
                    </a:ext>
                  </a:extLst>
                </a:gridCol>
                <a:gridCol w="1152144">
                  <a:extLst>
                    <a:ext uri="{9D8B030D-6E8A-4147-A177-3AD203B41FA5}">
                      <a16:colId xmlns:a16="http://schemas.microsoft.com/office/drawing/2014/main" val="3279501989"/>
                    </a:ext>
                  </a:extLst>
                </a:gridCol>
                <a:gridCol w="1152144">
                  <a:extLst>
                    <a:ext uri="{9D8B030D-6E8A-4147-A177-3AD203B41FA5}">
                      <a16:colId xmlns:a16="http://schemas.microsoft.com/office/drawing/2014/main" val="785663187"/>
                    </a:ext>
                  </a:extLst>
                </a:gridCol>
                <a:gridCol w="1152144">
                  <a:extLst>
                    <a:ext uri="{9D8B030D-6E8A-4147-A177-3AD203B41FA5}">
                      <a16:colId xmlns:a16="http://schemas.microsoft.com/office/drawing/2014/main" val="3806147138"/>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819421508"/>
                  </a:ext>
                </a:extLst>
              </a:tr>
              <a:tr h="370840">
                <a:tc>
                  <a:txBody>
                    <a:bodyPr/>
                    <a:lstStyle/>
                    <a:p>
                      <a:r>
                        <a:rPr lang="en-US" sz="1000" b="1"/>
                        <a:t>@FirstInsHI - 2026-05-07 14:27:37</a:t>
                      </a:r>
                      <a:r>
                        <a:rPr lang="en-US" sz="1000"/>
                        <a:t>
 Our UH spring interns from @ShidlerCollege  wrapped up their internship with us last Friday with a final presentation. They impressed us all with their confidence and well-researched business recommendations. https://t.co/9gXZZOyxSv</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958982373"/>
                  </a:ext>
                </a:extLst>
              </a:tr>
              <a:tr h="370840">
                <a:tc>
                  <a:txBody>
                    <a:bodyPr/>
                    <a:lstStyle/>
                    <a:p>
                      <a:r>
                        <a:rPr lang="en-US" sz="1000" b="1"/>
                        <a:t>@FirstInsHI - 2026-05-13 12:57:17</a:t>
                      </a:r>
                      <a:r>
                        <a:rPr lang="en-US" sz="1000"/>
                        <a:t>
 Predatory towers sometimes show up immediately after a crash. Here’s what to watch for.
https://t.co/WXINsZCakm</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80520485"/>
                  </a:ext>
                </a:extLst>
              </a:tr>
              <a:tr h="370840">
                <a:tc>
                  <a:txBody>
                    <a:bodyPr/>
                    <a:lstStyle/>
                    <a:p>
                      <a:r>
                        <a:rPr lang="en-US" sz="1000" b="1"/>
                        <a:t>@FirstInsHI - 2026-05-13 12:58:08</a:t>
                      </a:r>
                      <a:r>
                        <a:rPr lang="en-US" sz="1000"/>
                        <a:t>
 Yesterday, we “traveled” to the Happiest Place on Earth for our quarterly company-wide meeting! 🏰🐭✨ 
Mahalo to our guides, and Disney superfans themselves, Steven and Carly for keeping the magic right on track. https://t.co/nXRN6Jt3O1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270274325"/>
                  </a:ext>
                </a:extLst>
              </a:tr>
            </a:tbl>
          </a:graphicData>
        </a:graphic>
      </p:graphicFrame>
      <p:sp>
        <p:nvSpPr>
          <p:cNvPr id="4" name="Text Placeholder 3">
            <a:extLst>
              <a:ext uri="{FF2B5EF4-FFF2-40B4-BE49-F238E27FC236}">
                <a16:creationId xmlns:a16="http://schemas.microsoft.com/office/drawing/2014/main" id="{94BD8669-7E78-4A2D-BDD0-48F20310DE42}"/>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488866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6A69E-E898-4636-82A5-A4ED1A41AD15}"/>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BF7156EA-5B07-4132-BF53-32F5BDDA66B9}"/>
              </a:ext>
            </a:extLst>
          </p:cNvPr>
          <p:cNvGraphicFramePr>
            <a:graphicFrameLocks noGrp="1"/>
          </p:cNvGraphicFramePr>
          <p:nvPr>
            <p:ph type="tbl" sz="quarter" idx="13"/>
            <p:extLst>
              <p:ext uri="{D42A27DB-BD31-4B8C-83A1-F6EECF244321}">
                <p14:modId xmlns:p14="http://schemas.microsoft.com/office/powerpoint/2010/main" val="1373158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490127741"/>
                    </a:ext>
                  </a:extLst>
                </a:gridCol>
                <a:gridCol w="576072">
                  <a:extLst>
                    <a:ext uri="{9D8B030D-6E8A-4147-A177-3AD203B41FA5}">
                      <a16:colId xmlns:a16="http://schemas.microsoft.com/office/drawing/2014/main" val="4150303668"/>
                    </a:ext>
                  </a:extLst>
                </a:gridCol>
                <a:gridCol w="576072">
                  <a:extLst>
                    <a:ext uri="{9D8B030D-6E8A-4147-A177-3AD203B41FA5}">
                      <a16:colId xmlns:a16="http://schemas.microsoft.com/office/drawing/2014/main" val="3986660532"/>
                    </a:ext>
                  </a:extLst>
                </a:gridCol>
                <a:gridCol w="576072">
                  <a:extLst>
                    <a:ext uri="{9D8B030D-6E8A-4147-A177-3AD203B41FA5}">
                      <a16:colId xmlns:a16="http://schemas.microsoft.com/office/drawing/2014/main" val="2681161618"/>
                    </a:ext>
                  </a:extLst>
                </a:gridCol>
                <a:gridCol w="576072">
                  <a:extLst>
                    <a:ext uri="{9D8B030D-6E8A-4147-A177-3AD203B41FA5}">
                      <a16:colId xmlns:a16="http://schemas.microsoft.com/office/drawing/2014/main" val="1612502780"/>
                    </a:ext>
                  </a:extLst>
                </a:gridCol>
                <a:gridCol w="576072">
                  <a:extLst>
                    <a:ext uri="{9D8B030D-6E8A-4147-A177-3AD203B41FA5}">
                      <a16:colId xmlns:a16="http://schemas.microsoft.com/office/drawing/2014/main" val="1503341585"/>
                    </a:ext>
                  </a:extLst>
                </a:gridCol>
                <a:gridCol w="576072">
                  <a:extLst>
                    <a:ext uri="{9D8B030D-6E8A-4147-A177-3AD203B41FA5}">
                      <a16:colId xmlns:a16="http://schemas.microsoft.com/office/drawing/2014/main" val="3085047004"/>
                    </a:ext>
                  </a:extLst>
                </a:gridCol>
                <a:gridCol w="576072">
                  <a:extLst>
                    <a:ext uri="{9D8B030D-6E8A-4147-A177-3AD203B41FA5}">
                      <a16:colId xmlns:a16="http://schemas.microsoft.com/office/drawing/2014/main" val="1709257382"/>
                    </a:ext>
                  </a:extLst>
                </a:gridCol>
                <a:gridCol w="576072">
                  <a:extLst>
                    <a:ext uri="{9D8B030D-6E8A-4147-A177-3AD203B41FA5}">
                      <a16:colId xmlns:a16="http://schemas.microsoft.com/office/drawing/2014/main" val="690270887"/>
                    </a:ext>
                  </a:extLst>
                </a:gridCol>
                <a:gridCol w="576072">
                  <a:extLst>
                    <a:ext uri="{9D8B030D-6E8A-4147-A177-3AD203B41FA5}">
                      <a16:colId xmlns:a16="http://schemas.microsoft.com/office/drawing/2014/main" val="1550401041"/>
                    </a:ext>
                  </a:extLst>
                </a:gridCol>
                <a:gridCol w="576072">
                  <a:extLst>
                    <a:ext uri="{9D8B030D-6E8A-4147-A177-3AD203B41FA5}">
                      <a16:colId xmlns:a16="http://schemas.microsoft.com/office/drawing/2014/main" val="366565064"/>
                    </a:ext>
                  </a:extLst>
                </a:gridCol>
                <a:gridCol w="576072">
                  <a:extLst>
                    <a:ext uri="{9D8B030D-6E8A-4147-A177-3AD203B41FA5}">
                      <a16:colId xmlns:a16="http://schemas.microsoft.com/office/drawing/2014/main" val="202667874"/>
                    </a:ext>
                  </a:extLst>
                </a:gridCol>
                <a:gridCol w="576072">
                  <a:extLst>
                    <a:ext uri="{9D8B030D-6E8A-4147-A177-3AD203B41FA5}">
                      <a16:colId xmlns:a16="http://schemas.microsoft.com/office/drawing/2014/main" val="2174041754"/>
                    </a:ext>
                  </a:extLst>
                </a:gridCol>
                <a:gridCol w="576072">
                  <a:extLst>
                    <a:ext uri="{9D8B030D-6E8A-4147-A177-3AD203B41FA5}">
                      <a16:colId xmlns:a16="http://schemas.microsoft.com/office/drawing/2014/main" val="352090180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874811306"/>
                  </a:ext>
                </a:extLst>
              </a:tr>
              <a:tr h="370840">
                <a:tc>
                  <a:txBody>
                    <a:bodyPr/>
                    <a:lstStyle/>
                    <a:p>
                      <a:r>
                        <a:rPr lang="en-US" sz="1000"/>
                        <a:t>5182</a:t>
                      </a:r>
                    </a:p>
                  </a:txBody>
                  <a:tcPr/>
                </a:tc>
                <a:tc>
                  <a:txBody>
                    <a:bodyPr/>
                    <a:lstStyle/>
                    <a:p>
                      <a:r>
                        <a:rPr lang="en-US" sz="1000"/>
                        <a:t>9</a:t>
                      </a:r>
                    </a:p>
                  </a:txBody>
                  <a:tcPr/>
                </a:tc>
                <a:tc>
                  <a:txBody>
                    <a:bodyPr/>
                    <a:lstStyle/>
                    <a:p>
                      <a:r>
                        <a:rPr lang="en-US" sz="1000"/>
                        <a:t>12</a:t>
                      </a:r>
                    </a:p>
                  </a:txBody>
                  <a:tcPr/>
                </a:tc>
                <a:tc>
                  <a:txBody>
                    <a:bodyPr/>
                    <a:lstStyle/>
                    <a:p>
                      <a:r>
                        <a:rPr lang="en-US" sz="1000"/>
                        <a:t>430</a:t>
                      </a:r>
                    </a:p>
                  </a:txBody>
                  <a:tcPr/>
                </a:tc>
                <a:tc>
                  <a:txBody>
                    <a:bodyPr/>
                    <a:lstStyle/>
                    <a:p>
                      <a:r>
                        <a:rPr lang="en-US" sz="1000"/>
                        <a:t>35.833333333333</a:t>
                      </a:r>
                    </a:p>
                  </a:txBody>
                  <a:tcPr/>
                </a:tc>
                <a:tc>
                  <a:txBody>
                    <a:bodyPr/>
                    <a:lstStyle/>
                    <a:p>
                      <a:r>
                        <a:rPr lang="en-US" sz="1000"/>
                        <a:t>12</a:t>
                      </a:r>
                    </a:p>
                  </a:txBody>
                  <a:tcPr/>
                </a:tc>
                <a:tc>
                  <a:txBody>
                    <a:bodyPr/>
                    <a:lstStyle/>
                    <a:p>
                      <a:r>
                        <a:rPr lang="en-US" sz="1000"/>
                        <a:t>4</a:t>
                      </a:r>
                    </a:p>
                  </a:txBody>
                  <a:tcPr/>
                </a:tc>
                <a:tc>
                  <a:txBody>
                    <a:bodyPr/>
                    <a:lstStyle/>
                    <a:p>
                      <a:r>
                        <a:rPr lang="en-US" sz="1000"/>
                        <a:t>0.33333333333333</a:t>
                      </a:r>
                    </a:p>
                  </a:txBody>
                  <a:tcPr/>
                </a:tc>
                <a:tc>
                  <a:txBody>
                    <a:bodyPr/>
                    <a:lstStyle/>
                    <a:p>
                      <a:r>
                        <a:rPr lang="en-US" sz="1000"/>
                        <a:t>3219</a:t>
                      </a:r>
                    </a:p>
                  </a:txBody>
                  <a:tcPr/>
                </a:tc>
                <a:tc>
                  <a:txBody>
                    <a:bodyPr/>
                    <a:lstStyle/>
                    <a:p>
                      <a:r>
                        <a:rPr lang="en-US" sz="1000"/>
                        <a:t>268.25</a:t>
                      </a:r>
                    </a:p>
                  </a:txBody>
                  <a:tcPr/>
                </a:tc>
                <a:tc>
                  <a:txBody>
                    <a:bodyPr/>
                    <a:lstStyle/>
                    <a:p>
                      <a:r>
                        <a:rPr lang="en-US" sz="1000"/>
                        <a:t>12223</a:t>
                      </a:r>
                    </a:p>
                  </a:txBody>
                  <a:tcPr/>
                </a:tc>
                <a:tc>
                  <a:txBody>
                    <a:bodyPr/>
                    <a:lstStyle/>
                    <a:p>
                      <a:r>
                        <a:rPr lang="en-US" sz="1000"/>
                        <a:t>1018.5833333333</a:t>
                      </a:r>
                    </a:p>
                  </a:txBody>
                  <a:tcPr/>
                </a:tc>
                <a:tc>
                  <a:txBody>
                    <a:bodyPr/>
                    <a:lstStyle/>
                    <a:p>
                      <a:r>
                        <a:rPr lang="en-US" sz="1000"/>
                        <a:t>25.168092526284 %</a:t>
                      </a:r>
                    </a:p>
                  </a:txBody>
                  <a:tcPr/>
                </a:tc>
                <a:tc>
                  <a:txBody>
                    <a:bodyPr/>
                    <a:lstStyle/>
                    <a:p>
                      <a:r>
                        <a:rPr lang="en-US" sz="1000"/>
                        <a:t>1431</a:t>
                      </a:r>
                    </a:p>
                  </a:txBody>
                  <a:tcPr/>
                </a:tc>
                <a:extLst>
                  <a:ext uri="{0D108BD9-81ED-4DB2-BD59-A6C34878D82A}">
                    <a16:rowId xmlns:a16="http://schemas.microsoft.com/office/drawing/2014/main" val="218364785"/>
                  </a:ext>
                </a:extLst>
              </a:tr>
            </a:tbl>
          </a:graphicData>
        </a:graphic>
      </p:graphicFrame>
      <p:sp>
        <p:nvSpPr>
          <p:cNvPr id="4" name="Text Placeholder 3">
            <a:extLst>
              <a:ext uri="{FF2B5EF4-FFF2-40B4-BE49-F238E27FC236}">
                <a16:creationId xmlns:a16="http://schemas.microsoft.com/office/drawing/2014/main" id="{31A7E5EC-6522-44A0-BAC4-D0203D18CCB1}"/>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174243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0D164-8C42-4C87-AC5F-EB47F0AAB66E}"/>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CB47E2A9-09A0-49B3-B1F3-DAB38A6B9D8A}"/>
              </a:ext>
            </a:extLst>
          </p:cNvPr>
          <p:cNvGraphicFramePr>
            <a:graphicFrameLocks noGrp="1"/>
          </p:cNvGraphicFramePr>
          <p:nvPr>
            <p:ph type="chart" sz="quarter" idx="13"/>
            <p:extLst>
              <p:ext uri="{D42A27DB-BD31-4B8C-83A1-F6EECF244321}">
                <p14:modId xmlns:p14="http://schemas.microsoft.com/office/powerpoint/2010/main" val="428845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5372A8-75BB-4354-A4E0-ACEDF0DAAF3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0DFC9FD-7036-41E7-A7A5-CB812231A8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9950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E6912-1164-4AD1-B768-A93F2C061F88}"/>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77BB7306-67E8-4FF7-BF21-E47433DE37BC}"/>
              </a:ext>
            </a:extLst>
          </p:cNvPr>
          <p:cNvGraphicFramePr>
            <a:graphicFrameLocks noGrp="1"/>
          </p:cNvGraphicFramePr>
          <p:nvPr>
            <p:ph type="chart" sz="quarter" idx="13"/>
            <p:extLst>
              <p:ext uri="{D42A27DB-BD31-4B8C-83A1-F6EECF244321}">
                <p14:modId xmlns:p14="http://schemas.microsoft.com/office/powerpoint/2010/main" val="4140443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C225EF-E27E-4827-A6AE-8770211F46C3}"/>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E43001C-6C61-4792-87E5-68EB74E0AD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20462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23482-C2D2-4BBD-AD18-9E68C94EF659}"/>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766F249A-DA91-420A-96C5-07B424276267}"/>
              </a:ext>
            </a:extLst>
          </p:cNvPr>
          <p:cNvGraphicFramePr>
            <a:graphicFrameLocks noGrp="1"/>
          </p:cNvGraphicFramePr>
          <p:nvPr>
            <p:ph type="chart" sz="quarter" idx="13"/>
            <p:extLst>
              <p:ext uri="{D42A27DB-BD31-4B8C-83A1-F6EECF244321}">
                <p14:modId xmlns:p14="http://schemas.microsoft.com/office/powerpoint/2010/main" val="38868653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344EFF-AAE8-4596-A21A-D9B7908FBCB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97EAFDB-0DEA-4343-91C3-814F54A46D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4047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A4B35-DC6D-4C47-B112-08AF18BEF37A}"/>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EECDF298-772D-4869-8E64-38D9112C9EF6}"/>
              </a:ext>
            </a:extLst>
          </p:cNvPr>
          <p:cNvGraphicFramePr>
            <a:graphicFrameLocks noGrp="1"/>
          </p:cNvGraphicFramePr>
          <p:nvPr>
            <p:ph type="chart" sz="quarter" idx="13"/>
            <p:extLst>
              <p:ext uri="{D42A27DB-BD31-4B8C-83A1-F6EECF244321}">
                <p14:modId xmlns:p14="http://schemas.microsoft.com/office/powerpoint/2010/main" val="3417904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C8D18D-A1F8-496A-8928-C2E3D5F42138}"/>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10341CF-9FFA-4A8E-8AA5-E4D5694B44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8033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3D105-0C24-442E-BE2A-41C60727B677}"/>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E894E5EB-EA0C-42AD-94DD-591DDC10465D}"/>
              </a:ext>
            </a:extLst>
          </p:cNvPr>
          <p:cNvGraphicFramePr>
            <a:graphicFrameLocks noGrp="1"/>
          </p:cNvGraphicFramePr>
          <p:nvPr>
            <p:ph type="tbl" sz="quarter" idx="13"/>
            <p:extLst>
              <p:ext uri="{D42A27DB-BD31-4B8C-83A1-F6EECF244321}">
                <p14:modId xmlns:p14="http://schemas.microsoft.com/office/powerpoint/2010/main" val="4275165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901480491"/>
                    </a:ext>
                  </a:extLst>
                </a:gridCol>
                <a:gridCol w="905256">
                  <a:extLst>
                    <a:ext uri="{9D8B030D-6E8A-4147-A177-3AD203B41FA5}">
                      <a16:colId xmlns:a16="http://schemas.microsoft.com/office/drawing/2014/main" val="681725399"/>
                    </a:ext>
                  </a:extLst>
                </a:gridCol>
                <a:gridCol w="576072">
                  <a:extLst>
                    <a:ext uri="{9D8B030D-6E8A-4147-A177-3AD203B41FA5}">
                      <a16:colId xmlns:a16="http://schemas.microsoft.com/office/drawing/2014/main" val="402876159"/>
                    </a:ext>
                  </a:extLst>
                </a:gridCol>
                <a:gridCol w="576072">
                  <a:extLst>
                    <a:ext uri="{9D8B030D-6E8A-4147-A177-3AD203B41FA5}">
                      <a16:colId xmlns:a16="http://schemas.microsoft.com/office/drawing/2014/main" val="49731318"/>
                    </a:ext>
                  </a:extLst>
                </a:gridCol>
                <a:gridCol w="576072">
                  <a:extLst>
                    <a:ext uri="{9D8B030D-6E8A-4147-A177-3AD203B41FA5}">
                      <a16:colId xmlns:a16="http://schemas.microsoft.com/office/drawing/2014/main" val="2303167643"/>
                    </a:ext>
                  </a:extLst>
                </a:gridCol>
                <a:gridCol w="576072">
                  <a:extLst>
                    <a:ext uri="{9D8B030D-6E8A-4147-A177-3AD203B41FA5}">
                      <a16:colId xmlns:a16="http://schemas.microsoft.com/office/drawing/2014/main" val="1740281506"/>
                    </a:ext>
                  </a:extLst>
                </a:gridCol>
                <a:gridCol w="576072">
                  <a:extLst>
                    <a:ext uri="{9D8B030D-6E8A-4147-A177-3AD203B41FA5}">
                      <a16:colId xmlns:a16="http://schemas.microsoft.com/office/drawing/2014/main" val="4269200926"/>
                    </a:ext>
                  </a:extLst>
                </a:gridCol>
                <a:gridCol w="576072">
                  <a:extLst>
                    <a:ext uri="{9D8B030D-6E8A-4147-A177-3AD203B41FA5}">
                      <a16:colId xmlns:a16="http://schemas.microsoft.com/office/drawing/2014/main" val="319512502"/>
                    </a:ext>
                  </a:extLst>
                </a:gridCol>
                <a:gridCol w="576072">
                  <a:extLst>
                    <a:ext uri="{9D8B030D-6E8A-4147-A177-3AD203B41FA5}">
                      <a16:colId xmlns:a16="http://schemas.microsoft.com/office/drawing/2014/main" val="2672468611"/>
                    </a:ext>
                  </a:extLst>
                </a:gridCol>
                <a:gridCol w="576072">
                  <a:extLst>
                    <a:ext uri="{9D8B030D-6E8A-4147-A177-3AD203B41FA5}">
                      <a16:colId xmlns:a16="http://schemas.microsoft.com/office/drawing/2014/main" val="3706169262"/>
                    </a:ext>
                  </a:extLst>
                </a:gridCol>
                <a:gridCol w="576072">
                  <a:extLst>
                    <a:ext uri="{9D8B030D-6E8A-4147-A177-3AD203B41FA5}">
                      <a16:colId xmlns:a16="http://schemas.microsoft.com/office/drawing/2014/main" val="2870463745"/>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1246424143"/>
                  </a:ext>
                </a:extLst>
              </a:tr>
              <a:tr h="370840">
                <a:tc>
                  <a:txBody>
                    <a:bodyPr/>
                    <a:lstStyle/>
                    <a:p>
                      <a:r>
                        <a:rPr lang="en-US" sz="1000"/>
                        <a:t>05/04/2026 14:25:13</a:t>
                      </a:r>
                    </a:p>
                  </a:txBody>
                  <a:tcPr/>
                </a:tc>
                <a:tc>
                  <a:txBody>
                    <a:bodyPr/>
                    <a:lstStyle/>
                    <a:p>
                      <a:r>
                        <a:rPr lang="en-US" sz="1000"/>
                        <a:t>05/04/2026 14:25:13</a:t>
                      </a:r>
                    </a:p>
                  </a:txBody>
                  <a:tcPr/>
                </a:tc>
                <a:tc>
                  <a:txBody>
                    <a:bodyPr/>
                    <a:lstStyle/>
                    <a:p>
                      <a:r>
                        <a:rPr lang="en-US" sz="1000"/>
                        <a:t>Gallery</a:t>
                      </a:r>
                    </a:p>
                  </a:txBody>
                  <a:tcPr/>
                </a:tc>
                <a:tc>
                  <a:txBody>
                    <a:bodyPr/>
                    <a:lstStyle/>
                    <a:p>
                      <a:r>
                        <a:rPr lang="en-US" sz="1000"/>
                        <a:t>80</a:t>
                      </a:r>
                    </a:p>
                  </a:txBody>
                  <a:tcPr/>
                </a:tc>
                <a:tc>
                  <a:txBody>
                    <a:bodyPr/>
                    <a:lstStyle/>
                    <a:p>
                      <a:r>
                        <a:rPr lang="en-US" sz="1000"/>
                        <a:t>2</a:t>
                      </a:r>
                    </a:p>
                  </a:txBody>
                  <a:tcPr/>
                </a:tc>
                <a:tc>
                  <a:txBody>
                    <a:bodyPr/>
                    <a:lstStyle/>
                    <a:p>
                      <a:r>
                        <a:rPr lang="en-US" sz="1000"/>
                        <a:t>0</a:t>
                      </a:r>
                    </a:p>
                  </a:txBody>
                  <a:tcPr/>
                </a:tc>
                <a:tc>
                  <a:txBody>
                    <a:bodyPr/>
                    <a:lstStyle/>
                    <a:p>
                      <a:r>
                        <a:rPr lang="en-US" sz="1000"/>
                        <a:t>408</a:t>
                      </a:r>
                    </a:p>
                  </a:txBody>
                  <a:tcPr/>
                </a:tc>
                <a:tc>
                  <a:txBody>
                    <a:bodyPr/>
                    <a:lstStyle/>
                    <a:p>
                      <a:r>
                        <a:rPr lang="en-US" sz="1000"/>
                        <a:t>27.4 %</a:t>
                      </a:r>
                    </a:p>
                  </a:txBody>
                  <a:tcPr/>
                </a:tc>
                <a:tc>
                  <a:txBody>
                    <a:bodyPr/>
                    <a:lstStyle/>
                    <a:p>
                      <a:r>
                        <a:rPr lang="en-US" sz="1000"/>
                        <a:t>1788</a:t>
                      </a:r>
                    </a:p>
                  </a:txBody>
                  <a:tcPr/>
                </a:tc>
                <a:tc>
                  <a:txBody>
                    <a:bodyPr/>
                    <a:lstStyle/>
                    <a:p>
                      <a:r>
                        <a:rPr lang="en-US" sz="1000"/>
                        <a:t>950</a:t>
                      </a:r>
                    </a:p>
                  </a:txBody>
                  <a:tcPr/>
                </a:tc>
                <a:tc>
                  <a:txBody>
                    <a:bodyPr/>
                    <a:lstStyle/>
                    <a:p>
                      <a:r>
                        <a:rPr lang="en-US" sz="1000"/>
                        <a:t>n/a</a:t>
                      </a:r>
                    </a:p>
                  </a:txBody>
                  <a:tcPr/>
                </a:tc>
                <a:extLst>
                  <a:ext uri="{0D108BD9-81ED-4DB2-BD59-A6C34878D82A}">
                    <a16:rowId xmlns:a16="http://schemas.microsoft.com/office/drawing/2014/main" val="1408194737"/>
                  </a:ext>
                </a:extLst>
              </a:tr>
              <a:tr h="370840">
                <a:tc>
                  <a:txBody>
                    <a:bodyPr/>
                    <a:lstStyle/>
                    <a:p>
                      <a:r>
                        <a:rPr lang="en-US" sz="1000"/>
                        <a:t>05/19/2026 17:04:12</a:t>
                      </a:r>
                    </a:p>
                  </a:txBody>
                  <a:tcPr/>
                </a:tc>
                <a:tc>
                  <a:txBody>
                    <a:bodyPr/>
                    <a:lstStyle/>
                    <a:p>
                      <a:r>
                        <a:rPr lang="en-US" sz="1000"/>
                        <a:t>05/19/2026 17:04:12</a:t>
                      </a:r>
                    </a:p>
                  </a:txBody>
                  <a:tcPr/>
                </a:tc>
                <a:tc>
                  <a:txBody>
                    <a:bodyPr/>
                    <a:lstStyle/>
                    <a:p>
                      <a:r>
                        <a:rPr lang="en-US" sz="1000"/>
                        <a:t>Gallery</a:t>
                      </a:r>
                    </a:p>
                  </a:txBody>
                  <a:tcPr/>
                </a:tc>
                <a:tc>
                  <a:txBody>
                    <a:bodyPr/>
                    <a:lstStyle/>
                    <a:p>
                      <a:r>
                        <a:rPr lang="en-US" sz="1000"/>
                        <a:t>56</a:t>
                      </a:r>
                    </a:p>
                  </a:txBody>
                  <a:tcPr/>
                </a:tc>
                <a:tc>
                  <a:txBody>
                    <a:bodyPr/>
                    <a:lstStyle/>
                    <a:p>
                      <a:r>
                        <a:rPr lang="en-US" sz="1000"/>
                        <a:t>1</a:t>
                      </a:r>
                    </a:p>
                  </a:txBody>
                  <a:tcPr/>
                </a:tc>
                <a:tc>
                  <a:txBody>
                    <a:bodyPr/>
                    <a:lstStyle/>
                    <a:p>
                      <a:r>
                        <a:rPr lang="en-US" sz="1000"/>
                        <a:t>0</a:t>
                      </a:r>
                    </a:p>
                  </a:txBody>
                  <a:tcPr/>
                </a:tc>
                <a:tc>
                  <a:txBody>
                    <a:bodyPr/>
                    <a:lstStyle/>
                    <a:p>
                      <a:r>
                        <a:rPr lang="en-US" sz="1000"/>
                        <a:t>1154</a:t>
                      </a:r>
                    </a:p>
                  </a:txBody>
                  <a:tcPr/>
                </a:tc>
                <a:tc>
                  <a:txBody>
                    <a:bodyPr/>
                    <a:lstStyle/>
                    <a:p>
                      <a:r>
                        <a:rPr lang="en-US" sz="1000"/>
                        <a:t>69.08 %</a:t>
                      </a:r>
                    </a:p>
                  </a:txBody>
                  <a:tcPr/>
                </a:tc>
                <a:tc>
                  <a:txBody>
                    <a:bodyPr/>
                    <a:lstStyle/>
                    <a:p>
                      <a:r>
                        <a:rPr lang="en-US" sz="1000"/>
                        <a:t>1753</a:t>
                      </a:r>
                    </a:p>
                  </a:txBody>
                  <a:tcPr/>
                </a:tc>
                <a:tc>
                  <a:txBody>
                    <a:bodyPr/>
                    <a:lstStyle/>
                    <a:p>
                      <a:r>
                        <a:rPr lang="en-US" sz="1000"/>
                        <a:t>1050</a:t>
                      </a:r>
                    </a:p>
                  </a:txBody>
                  <a:tcPr/>
                </a:tc>
                <a:tc>
                  <a:txBody>
                    <a:bodyPr/>
                    <a:lstStyle/>
                    <a:p>
                      <a:r>
                        <a:rPr lang="en-US" sz="1000"/>
                        <a:t>n/a</a:t>
                      </a:r>
                    </a:p>
                  </a:txBody>
                  <a:tcPr/>
                </a:tc>
                <a:extLst>
                  <a:ext uri="{0D108BD9-81ED-4DB2-BD59-A6C34878D82A}">
                    <a16:rowId xmlns:a16="http://schemas.microsoft.com/office/drawing/2014/main" val="2501395879"/>
                  </a:ext>
                </a:extLst>
              </a:tr>
              <a:tr h="370840">
                <a:tc>
                  <a:txBody>
                    <a:bodyPr/>
                    <a:lstStyle/>
                    <a:p>
                      <a:r>
                        <a:rPr lang="en-US" sz="1000"/>
                        <a:t>05/07/2026 14:24:13</a:t>
                      </a:r>
                    </a:p>
                  </a:txBody>
                  <a:tcPr/>
                </a:tc>
                <a:tc>
                  <a:txBody>
                    <a:bodyPr/>
                    <a:lstStyle/>
                    <a:p>
                      <a:r>
                        <a:rPr lang="en-US" sz="1000"/>
                        <a:t>05/07/2026 14:24:13</a:t>
                      </a:r>
                    </a:p>
                  </a:txBody>
                  <a:tcPr/>
                </a:tc>
                <a:tc>
                  <a:txBody>
                    <a:bodyPr/>
                    <a:lstStyle/>
                    <a:p>
                      <a:r>
                        <a:rPr lang="en-US" sz="1000"/>
                        <a:t>Gallery</a:t>
                      </a:r>
                    </a:p>
                  </a:txBody>
                  <a:tcPr/>
                </a:tc>
                <a:tc>
                  <a:txBody>
                    <a:bodyPr/>
                    <a:lstStyle/>
                    <a:p>
                      <a:r>
                        <a:rPr lang="en-US" sz="1000"/>
                        <a:t>54</a:t>
                      </a:r>
                    </a:p>
                  </a:txBody>
                  <a:tcPr/>
                </a:tc>
                <a:tc>
                  <a:txBody>
                    <a:bodyPr/>
                    <a:lstStyle/>
                    <a:p>
                      <a:r>
                        <a:rPr lang="en-US" sz="1000"/>
                        <a:t>1</a:t>
                      </a:r>
                    </a:p>
                  </a:txBody>
                  <a:tcPr/>
                </a:tc>
                <a:tc>
                  <a:txBody>
                    <a:bodyPr/>
                    <a:lstStyle/>
                    <a:p>
                      <a:r>
                        <a:rPr lang="en-US" sz="1000"/>
                        <a:t>1</a:t>
                      </a:r>
                    </a:p>
                  </a:txBody>
                  <a:tcPr/>
                </a:tc>
                <a:tc>
                  <a:txBody>
                    <a:bodyPr/>
                    <a:lstStyle/>
                    <a:p>
                      <a:r>
                        <a:rPr lang="en-US" sz="1000"/>
                        <a:t>774</a:t>
                      </a:r>
                    </a:p>
                  </a:txBody>
                  <a:tcPr/>
                </a:tc>
                <a:tc>
                  <a:txBody>
                    <a:bodyPr/>
                    <a:lstStyle/>
                    <a:p>
                      <a:r>
                        <a:rPr lang="en-US" sz="1000"/>
                        <a:t>44.2 %</a:t>
                      </a:r>
                    </a:p>
                  </a:txBody>
                  <a:tcPr/>
                </a:tc>
                <a:tc>
                  <a:txBody>
                    <a:bodyPr/>
                    <a:lstStyle/>
                    <a:p>
                      <a:r>
                        <a:rPr lang="en-US" sz="1000"/>
                        <a:t>1878</a:t>
                      </a:r>
                    </a:p>
                  </a:txBody>
                  <a:tcPr/>
                </a:tc>
                <a:tc>
                  <a:txBody>
                    <a:bodyPr/>
                    <a:lstStyle/>
                    <a:p>
                      <a:r>
                        <a:rPr lang="en-US" sz="1000"/>
                        <a:t>965</a:t>
                      </a:r>
                    </a:p>
                  </a:txBody>
                  <a:tcPr/>
                </a:tc>
                <a:tc>
                  <a:txBody>
                    <a:bodyPr/>
                    <a:lstStyle/>
                    <a:p>
                      <a:r>
                        <a:rPr lang="en-US" sz="1000"/>
                        <a:t>n/a</a:t>
                      </a:r>
                    </a:p>
                  </a:txBody>
                  <a:tcPr/>
                </a:tc>
                <a:extLst>
                  <a:ext uri="{0D108BD9-81ED-4DB2-BD59-A6C34878D82A}">
                    <a16:rowId xmlns:a16="http://schemas.microsoft.com/office/drawing/2014/main" val="2358391106"/>
                  </a:ext>
                </a:extLst>
              </a:tr>
            </a:tbl>
          </a:graphicData>
        </a:graphic>
      </p:graphicFrame>
      <p:sp>
        <p:nvSpPr>
          <p:cNvPr id="4" name="Text Placeholder 3">
            <a:extLst>
              <a:ext uri="{FF2B5EF4-FFF2-40B4-BE49-F238E27FC236}">
                <a16:creationId xmlns:a16="http://schemas.microsoft.com/office/drawing/2014/main" id="{F159002C-57B6-483C-AB0A-ACA583411AAC}"/>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974105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B77F-F383-4FA9-9A0F-AFF43F66AB30}"/>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78743285-2C39-4CE6-A1E9-125F6C04F695}"/>
              </a:ext>
            </a:extLst>
          </p:cNvPr>
          <p:cNvGraphicFramePr>
            <a:graphicFrameLocks noGrp="1"/>
          </p:cNvGraphicFramePr>
          <p:nvPr>
            <p:ph type="tbl" sz="quarter" idx="13"/>
            <p:extLst>
              <p:ext uri="{D42A27DB-BD31-4B8C-83A1-F6EECF244321}">
                <p14:modId xmlns:p14="http://schemas.microsoft.com/office/powerpoint/2010/main" val="3127251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8834350"/>
                    </a:ext>
                  </a:extLst>
                </a:gridCol>
                <a:gridCol w="658368">
                  <a:extLst>
                    <a:ext uri="{9D8B030D-6E8A-4147-A177-3AD203B41FA5}">
                      <a16:colId xmlns:a16="http://schemas.microsoft.com/office/drawing/2014/main" val="729504179"/>
                    </a:ext>
                  </a:extLst>
                </a:gridCol>
                <a:gridCol w="658368">
                  <a:extLst>
                    <a:ext uri="{9D8B030D-6E8A-4147-A177-3AD203B41FA5}">
                      <a16:colId xmlns:a16="http://schemas.microsoft.com/office/drawing/2014/main" val="2853259237"/>
                    </a:ext>
                  </a:extLst>
                </a:gridCol>
                <a:gridCol w="658368">
                  <a:extLst>
                    <a:ext uri="{9D8B030D-6E8A-4147-A177-3AD203B41FA5}">
                      <a16:colId xmlns:a16="http://schemas.microsoft.com/office/drawing/2014/main" val="2075068975"/>
                    </a:ext>
                  </a:extLst>
                </a:gridCol>
                <a:gridCol w="658368">
                  <a:extLst>
                    <a:ext uri="{9D8B030D-6E8A-4147-A177-3AD203B41FA5}">
                      <a16:colId xmlns:a16="http://schemas.microsoft.com/office/drawing/2014/main" val="3695909856"/>
                    </a:ext>
                  </a:extLst>
                </a:gridCol>
                <a:gridCol w="658368">
                  <a:extLst>
                    <a:ext uri="{9D8B030D-6E8A-4147-A177-3AD203B41FA5}">
                      <a16:colId xmlns:a16="http://schemas.microsoft.com/office/drawing/2014/main" val="1068091676"/>
                    </a:ext>
                  </a:extLst>
                </a:gridCol>
                <a:gridCol w="658368">
                  <a:extLst>
                    <a:ext uri="{9D8B030D-6E8A-4147-A177-3AD203B41FA5}">
                      <a16:colId xmlns:a16="http://schemas.microsoft.com/office/drawing/2014/main" val="863640379"/>
                    </a:ext>
                  </a:extLst>
                </a:gridCol>
                <a:gridCol w="658368">
                  <a:extLst>
                    <a:ext uri="{9D8B030D-6E8A-4147-A177-3AD203B41FA5}">
                      <a16:colId xmlns:a16="http://schemas.microsoft.com/office/drawing/2014/main" val="4292351331"/>
                    </a:ext>
                  </a:extLst>
                </a:gridCol>
                <a:gridCol w="658368">
                  <a:extLst>
                    <a:ext uri="{9D8B030D-6E8A-4147-A177-3AD203B41FA5}">
                      <a16:colId xmlns:a16="http://schemas.microsoft.com/office/drawing/2014/main" val="3272340368"/>
                    </a:ext>
                  </a:extLst>
                </a:gridCol>
                <a:gridCol w="658368">
                  <a:extLst>
                    <a:ext uri="{9D8B030D-6E8A-4147-A177-3AD203B41FA5}">
                      <a16:colId xmlns:a16="http://schemas.microsoft.com/office/drawing/2014/main" val="419704483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4266527045"/>
                  </a:ext>
                </a:extLst>
              </a:tr>
              <a:tr h="370840">
                <a:tc>
                  <a:txBody>
                    <a:bodyPr/>
                    <a:lstStyle/>
                    <a:p>
                      <a:r>
                        <a:rPr lang="en-US" sz="1000"/>
                        <a:t>firstinshi</a:t>
                      </a:r>
                    </a:p>
                  </a:txBody>
                  <a:tcPr/>
                </a:tc>
                <a:tc>
                  <a:txBody>
                    <a:bodyPr/>
                    <a:lstStyle/>
                    <a:p>
                      <a:r>
                        <a:rPr lang="en-US" sz="1000"/>
                        <a:t>2987</a:t>
                      </a:r>
                    </a:p>
                  </a:txBody>
                  <a:tcPr/>
                </a:tc>
                <a:tc>
                  <a:txBody>
                    <a:bodyPr/>
                    <a:lstStyle/>
                    <a:p>
                      <a:r>
                        <a:rPr lang="en-US" sz="1000"/>
                        <a:t>-38</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4</a:t>
                      </a:r>
                    </a:p>
                  </a:txBody>
                  <a:tcPr/>
                </a:tc>
                <a:tc>
                  <a:txBody>
                    <a:bodyPr/>
                    <a:lstStyle/>
                    <a:p>
                      <a:r>
                        <a:rPr lang="en-US" sz="1000"/>
                        <a:t>11</a:t>
                      </a:r>
                    </a:p>
                  </a:txBody>
                  <a:tcPr/>
                </a:tc>
                <a:tc>
                  <a:txBody>
                    <a:bodyPr/>
                    <a:lstStyle/>
                    <a:p>
                      <a:r>
                        <a:rPr lang="en-US" sz="1000"/>
                        <a:t>324</a:t>
                      </a:r>
                    </a:p>
                  </a:txBody>
                  <a:tcPr/>
                </a:tc>
                <a:tc>
                  <a:txBody>
                    <a:bodyPr/>
                    <a:lstStyle/>
                    <a:p>
                      <a:r>
                        <a:rPr lang="en-US" sz="1000"/>
                        <a:t>5</a:t>
                      </a:r>
                    </a:p>
                  </a:txBody>
                  <a:tcPr/>
                </a:tc>
                <a:extLst>
                  <a:ext uri="{0D108BD9-81ED-4DB2-BD59-A6C34878D82A}">
                    <a16:rowId xmlns:a16="http://schemas.microsoft.com/office/drawing/2014/main" val="1935297918"/>
                  </a:ext>
                </a:extLst>
              </a:tr>
            </a:tbl>
          </a:graphicData>
        </a:graphic>
      </p:graphicFrame>
      <p:sp>
        <p:nvSpPr>
          <p:cNvPr id="4" name="Text Placeholder 3">
            <a:extLst>
              <a:ext uri="{FF2B5EF4-FFF2-40B4-BE49-F238E27FC236}">
                <a16:creationId xmlns:a16="http://schemas.microsoft.com/office/drawing/2014/main" id="{0E8FE0A3-7A0E-4A13-8AFF-0CEC2DE50613}"/>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2758155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8E65C-8970-4191-B01E-88D24CA90299}"/>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13E45A36-0EB5-4432-9991-702CE3900D79}"/>
              </a:ext>
            </a:extLst>
          </p:cNvPr>
          <p:cNvGraphicFramePr>
            <a:graphicFrameLocks noGrp="1"/>
          </p:cNvGraphicFramePr>
          <p:nvPr>
            <p:ph type="chart" sz="quarter" idx="13"/>
            <p:extLst>
              <p:ext uri="{D42A27DB-BD31-4B8C-83A1-F6EECF244321}">
                <p14:modId xmlns:p14="http://schemas.microsoft.com/office/powerpoint/2010/main" val="1965006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D05A97-8096-4E24-8EAE-7DAE1374A4A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632FAA0-4310-43E9-9EF0-0A4D54D73D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08487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7D5D8-E7AA-40EA-999B-6026929F592C}"/>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86EF0455-B1B7-47D3-8A6E-7CC7D00A0177}"/>
              </a:ext>
            </a:extLst>
          </p:cNvPr>
          <p:cNvGraphicFramePr>
            <a:graphicFrameLocks noGrp="1"/>
          </p:cNvGraphicFramePr>
          <p:nvPr>
            <p:ph type="chart" sz="quarter" idx="13"/>
            <p:extLst>
              <p:ext uri="{D42A27DB-BD31-4B8C-83A1-F6EECF244321}">
                <p14:modId xmlns:p14="http://schemas.microsoft.com/office/powerpoint/2010/main" val="1301942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E428AD-9645-4ACB-B3BC-F42119CA08C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B84A13B-7E6D-4766-A7DA-B70928BB91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132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0E69E-6131-485A-B8C9-B5A8D0434671}"/>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F1FF07D8-E0B9-4FE4-8795-6447BDC449AD}"/>
              </a:ext>
            </a:extLst>
          </p:cNvPr>
          <p:cNvGraphicFramePr>
            <a:graphicFrameLocks noGrp="1"/>
          </p:cNvGraphicFramePr>
          <p:nvPr>
            <p:ph type="chart" sz="quarter" idx="13"/>
            <p:extLst>
              <p:ext uri="{D42A27DB-BD31-4B8C-83A1-F6EECF244321}">
                <p14:modId xmlns:p14="http://schemas.microsoft.com/office/powerpoint/2010/main" val="35494969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8F7404-62CC-4FD6-A3DF-1D31E84D7248}"/>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18EE0069-D0C9-418D-B5C2-EBC207ABD7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9913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CBAC6-343B-42E0-AE0F-03A91DF3AFEE}"/>
              </a:ext>
            </a:extLst>
          </p:cNvPr>
          <p:cNvSpPr>
            <a:spLocks noGrp="1"/>
          </p:cNvSpPr>
          <p:nvPr>
            <p:ph type="title"/>
          </p:nvPr>
        </p:nvSpPr>
        <p:spPr/>
        <p:txBody>
          <a:bodyPr/>
          <a:lstStyle/>
          <a:p>
            <a:r>
              <a:rPr lang="en-US"/>
              <a:t>Instagram Instagram Content Views by Post Type | FICOH</a:t>
            </a:r>
          </a:p>
        </p:txBody>
      </p:sp>
      <p:graphicFrame>
        <p:nvGraphicFramePr>
          <p:cNvPr id="6" name="Chart Placeholder 5">
            <a:extLst>
              <a:ext uri="{FF2B5EF4-FFF2-40B4-BE49-F238E27FC236}">
                <a16:creationId xmlns:a16="http://schemas.microsoft.com/office/drawing/2014/main" id="{F4AE4AD0-75CC-4400-BB79-D3E650ACA6DE}"/>
              </a:ext>
            </a:extLst>
          </p:cNvPr>
          <p:cNvGraphicFramePr>
            <a:graphicFrameLocks noGrp="1"/>
          </p:cNvGraphicFramePr>
          <p:nvPr>
            <p:ph type="chart" sz="quarter" idx="13"/>
            <p:extLst>
              <p:ext uri="{D42A27DB-BD31-4B8C-83A1-F6EECF244321}">
                <p14:modId xmlns:p14="http://schemas.microsoft.com/office/powerpoint/2010/main" val="1945330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A55A30-76F1-4CB5-9CDD-06138F54725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79C7CCB-3E47-478D-A029-DBC559F2EF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93973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450EB-AC3D-4232-A2F5-047C7A921976}"/>
              </a:ext>
            </a:extLst>
          </p:cNvPr>
          <p:cNvSpPr>
            <a:spLocks noGrp="1"/>
          </p:cNvSpPr>
          <p:nvPr>
            <p:ph type="title"/>
          </p:nvPr>
        </p:nvSpPr>
        <p:spPr/>
        <p:txBody>
          <a:bodyPr/>
          <a:lstStyle/>
          <a:p>
            <a:r>
              <a:rPr lang="en-US"/>
              <a:t>Instagram Instagram Content Views by Post Type: Reels | FICOH</a:t>
            </a:r>
          </a:p>
        </p:txBody>
      </p:sp>
      <p:graphicFrame>
        <p:nvGraphicFramePr>
          <p:cNvPr id="6" name="Chart Placeholder 5">
            <a:extLst>
              <a:ext uri="{FF2B5EF4-FFF2-40B4-BE49-F238E27FC236}">
                <a16:creationId xmlns:a16="http://schemas.microsoft.com/office/drawing/2014/main" id="{D325F3A2-78C2-4E60-9727-D180E2343B28}"/>
              </a:ext>
            </a:extLst>
          </p:cNvPr>
          <p:cNvGraphicFramePr>
            <a:graphicFrameLocks noGrp="1"/>
          </p:cNvGraphicFramePr>
          <p:nvPr>
            <p:ph type="chart" sz="quarter" idx="13"/>
            <p:extLst>
              <p:ext uri="{D42A27DB-BD31-4B8C-83A1-F6EECF244321}">
                <p14:modId xmlns:p14="http://schemas.microsoft.com/office/powerpoint/2010/main" val="247031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CF2F63-2917-4BB2-B495-E76754FA189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B6D213B-C10A-4308-B2F7-CF591F2E12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99624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0AC50-0956-42FD-A529-3203E8202B41}"/>
              </a:ext>
            </a:extLst>
          </p:cNvPr>
          <p:cNvSpPr>
            <a:spLocks noGrp="1"/>
          </p:cNvSpPr>
          <p:nvPr>
            <p:ph type="title"/>
          </p:nvPr>
        </p:nvSpPr>
        <p:spPr/>
        <p:txBody>
          <a:bodyPr/>
          <a:lstStyle/>
          <a:p>
            <a:r>
              <a:rPr lang="en-US"/>
              <a:t>Instagram Posts Table | FICOH</a:t>
            </a:r>
          </a:p>
        </p:txBody>
      </p:sp>
      <p:graphicFrame>
        <p:nvGraphicFramePr>
          <p:cNvPr id="5" name="Table Placeholder 4">
            <a:extLst>
              <a:ext uri="{FF2B5EF4-FFF2-40B4-BE49-F238E27FC236}">
                <a16:creationId xmlns:a16="http://schemas.microsoft.com/office/drawing/2014/main" id="{08F77C86-6F40-4EFF-A518-D26F3B6A2205}"/>
              </a:ext>
            </a:extLst>
          </p:cNvPr>
          <p:cNvGraphicFramePr>
            <a:graphicFrameLocks noGrp="1"/>
          </p:cNvGraphicFramePr>
          <p:nvPr>
            <p:ph type="tbl" sz="quarter" idx="13"/>
            <p:extLst>
              <p:ext uri="{D42A27DB-BD31-4B8C-83A1-F6EECF244321}">
                <p14:modId xmlns:p14="http://schemas.microsoft.com/office/powerpoint/2010/main" val="3114518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227829503"/>
                    </a:ext>
                  </a:extLst>
                </a:gridCol>
                <a:gridCol w="822960">
                  <a:extLst>
                    <a:ext uri="{9D8B030D-6E8A-4147-A177-3AD203B41FA5}">
                      <a16:colId xmlns:a16="http://schemas.microsoft.com/office/drawing/2014/main" val="4287445758"/>
                    </a:ext>
                  </a:extLst>
                </a:gridCol>
                <a:gridCol w="411480">
                  <a:extLst>
                    <a:ext uri="{9D8B030D-6E8A-4147-A177-3AD203B41FA5}">
                      <a16:colId xmlns:a16="http://schemas.microsoft.com/office/drawing/2014/main" val="2409400974"/>
                    </a:ext>
                  </a:extLst>
                </a:gridCol>
                <a:gridCol w="411480">
                  <a:extLst>
                    <a:ext uri="{9D8B030D-6E8A-4147-A177-3AD203B41FA5}">
                      <a16:colId xmlns:a16="http://schemas.microsoft.com/office/drawing/2014/main" val="3494062027"/>
                    </a:ext>
                  </a:extLst>
                </a:gridCol>
                <a:gridCol w="411480">
                  <a:extLst>
                    <a:ext uri="{9D8B030D-6E8A-4147-A177-3AD203B41FA5}">
                      <a16:colId xmlns:a16="http://schemas.microsoft.com/office/drawing/2014/main" val="1946523528"/>
                    </a:ext>
                  </a:extLst>
                </a:gridCol>
                <a:gridCol w="411480">
                  <a:extLst>
                    <a:ext uri="{9D8B030D-6E8A-4147-A177-3AD203B41FA5}">
                      <a16:colId xmlns:a16="http://schemas.microsoft.com/office/drawing/2014/main" val="3342010827"/>
                    </a:ext>
                  </a:extLst>
                </a:gridCol>
                <a:gridCol w="411480">
                  <a:extLst>
                    <a:ext uri="{9D8B030D-6E8A-4147-A177-3AD203B41FA5}">
                      <a16:colId xmlns:a16="http://schemas.microsoft.com/office/drawing/2014/main" val="2485874548"/>
                    </a:ext>
                  </a:extLst>
                </a:gridCol>
                <a:gridCol w="411480">
                  <a:extLst>
                    <a:ext uri="{9D8B030D-6E8A-4147-A177-3AD203B41FA5}">
                      <a16:colId xmlns:a16="http://schemas.microsoft.com/office/drawing/2014/main" val="3767204708"/>
                    </a:ext>
                  </a:extLst>
                </a:gridCol>
                <a:gridCol w="411480">
                  <a:extLst>
                    <a:ext uri="{9D8B030D-6E8A-4147-A177-3AD203B41FA5}">
                      <a16:colId xmlns:a16="http://schemas.microsoft.com/office/drawing/2014/main" val="363906842"/>
                    </a:ext>
                  </a:extLst>
                </a:gridCol>
                <a:gridCol w="411480">
                  <a:extLst>
                    <a:ext uri="{9D8B030D-6E8A-4147-A177-3AD203B41FA5}">
                      <a16:colId xmlns:a16="http://schemas.microsoft.com/office/drawing/2014/main" val="3030777084"/>
                    </a:ext>
                  </a:extLst>
                </a:gridCol>
                <a:gridCol w="411480">
                  <a:extLst>
                    <a:ext uri="{9D8B030D-6E8A-4147-A177-3AD203B41FA5}">
                      <a16:colId xmlns:a16="http://schemas.microsoft.com/office/drawing/2014/main" val="1811767130"/>
                    </a:ext>
                  </a:extLst>
                </a:gridCol>
                <a:gridCol w="411480">
                  <a:extLst>
                    <a:ext uri="{9D8B030D-6E8A-4147-A177-3AD203B41FA5}">
                      <a16:colId xmlns:a16="http://schemas.microsoft.com/office/drawing/2014/main" val="3991006991"/>
                    </a:ext>
                  </a:extLst>
                </a:gridCol>
                <a:gridCol w="411480">
                  <a:extLst>
                    <a:ext uri="{9D8B030D-6E8A-4147-A177-3AD203B41FA5}">
                      <a16:colId xmlns:a16="http://schemas.microsoft.com/office/drawing/2014/main" val="2764139142"/>
                    </a:ext>
                  </a:extLst>
                </a:gridCol>
                <a:gridCol w="411480">
                  <a:extLst>
                    <a:ext uri="{9D8B030D-6E8A-4147-A177-3AD203B41FA5}">
                      <a16:colId xmlns:a16="http://schemas.microsoft.com/office/drawing/2014/main" val="1172571112"/>
                    </a:ext>
                  </a:extLst>
                </a:gridCol>
                <a:gridCol w="411480">
                  <a:extLst>
                    <a:ext uri="{9D8B030D-6E8A-4147-A177-3AD203B41FA5}">
                      <a16:colId xmlns:a16="http://schemas.microsoft.com/office/drawing/2014/main" val="41747365"/>
                    </a:ext>
                  </a:extLst>
                </a:gridCol>
                <a:gridCol w="411480">
                  <a:extLst>
                    <a:ext uri="{9D8B030D-6E8A-4147-A177-3AD203B41FA5}">
                      <a16:colId xmlns:a16="http://schemas.microsoft.com/office/drawing/2014/main" val="400180862"/>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552952802"/>
                  </a:ext>
                </a:extLst>
              </a:tr>
              <a:tr h="370840">
                <a:tc>
                  <a:txBody>
                    <a:bodyPr/>
                    <a:lstStyle/>
                    <a:p>
                      <a:r>
                        <a:rPr lang="en-US" sz="1000"/>
                        <a:t>05/07/2026 17:00:17</a:t>
                      </a:r>
                    </a:p>
                  </a:txBody>
                  <a:tcPr/>
                </a:tc>
                <a:tc>
                  <a:txBody>
                    <a:bodyPr/>
                    <a:lstStyle/>
                    <a:p>
                      <a:r>
                        <a:rPr lang="en-US" sz="1000"/>
                        <a:t>05/07/2026 17:00:17</a:t>
                      </a:r>
                    </a:p>
                  </a:txBody>
                  <a:tcPr/>
                </a:tc>
                <a:tc>
                  <a:txBody>
                    <a:bodyPr/>
                    <a:lstStyle/>
                    <a:p>
                      <a:r>
                        <a:rPr lang="en-US" sz="1000"/>
                        <a:t>Carousel</a:t>
                      </a:r>
                    </a:p>
                  </a:txBody>
                  <a:tcPr/>
                </a:tc>
                <a:tc>
                  <a:txBody>
                    <a:bodyPr/>
                    <a:lstStyle/>
                    <a:p>
                      <a:r>
                        <a:rPr lang="en-US" sz="1000"/>
                        <a:t>2584</a:t>
                      </a:r>
                    </a:p>
                  </a:txBody>
                  <a:tcPr/>
                </a:tc>
                <a:tc>
                  <a:txBody>
                    <a:bodyPr/>
                    <a:lstStyle/>
                    <a:p>
                      <a:r>
                        <a:rPr lang="en-US" sz="1000"/>
                        <a:t>66</a:t>
                      </a:r>
                    </a:p>
                  </a:txBody>
                  <a:tcPr/>
                </a:tc>
                <a:tc>
                  <a:txBody>
                    <a:bodyPr/>
                    <a:lstStyle/>
                    <a:p>
                      <a:r>
                        <a:rPr lang="en-US" sz="1000"/>
                        <a:t>2</a:t>
                      </a:r>
                    </a:p>
                  </a:txBody>
                  <a:tcPr/>
                </a:tc>
                <a:tc>
                  <a:txBody>
                    <a:bodyPr/>
                    <a:lstStyle/>
                    <a:p>
                      <a:r>
                        <a:rPr lang="en-US" sz="1000"/>
                        <a:t>0</a:t>
                      </a:r>
                    </a:p>
                  </a:txBody>
                  <a:tcPr/>
                </a:tc>
                <a:tc>
                  <a:txBody>
                    <a:bodyPr/>
                    <a:lstStyle/>
                    <a:p>
                      <a:r>
                        <a:rPr lang="en-US" sz="1000"/>
                        <a:t>6</a:t>
                      </a:r>
                    </a:p>
                  </a:txBody>
                  <a:tcPr/>
                </a:tc>
                <a:tc>
                  <a:txBody>
                    <a:bodyPr/>
                    <a:lstStyle/>
                    <a:p>
                      <a:r>
                        <a:rPr lang="en-US" sz="1000"/>
                        <a:t>75</a:t>
                      </a:r>
                    </a:p>
                  </a:txBody>
                  <a:tcPr/>
                </a:tc>
                <a:tc>
                  <a:txBody>
                    <a:bodyPr/>
                    <a:lstStyle/>
                    <a:p>
                      <a:r>
                        <a:rPr lang="en-US" sz="1000"/>
                        <a:t>2.9 %</a:t>
                      </a:r>
                    </a:p>
                  </a:txBody>
                  <a:tcPr/>
                </a:tc>
                <a:tc>
                  <a:txBody>
                    <a:bodyPr/>
                    <a:lstStyle/>
                    <a:p>
                      <a:r>
                        <a:rPr lang="en-US" sz="1000"/>
                        <a:t>1253</a:t>
                      </a:r>
                    </a:p>
                  </a:txBody>
                  <a:tcPr/>
                </a:tc>
                <a:tc>
                  <a:txBody>
                    <a:bodyPr/>
                    <a:lstStyle/>
                    <a:p>
                      <a:r>
                        <a:rPr lang="en-US" sz="1000"/>
                        <a:t>n/a</a:t>
                      </a:r>
                    </a:p>
                  </a:txBody>
                  <a:tcPr/>
                </a:tc>
                <a:tc>
                  <a:txBody>
                    <a:bodyPr/>
                    <a:lstStyle/>
                    <a:p>
                      <a:r>
                        <a:rPr lang="en-US" sz="1000"/>
                        <a:t>33</a:t>
                      </a:r>
                    </a:p>
                  </a:txBody>
                  <a:tcPr/>
                </a:tc>
                <a:tc>
                  <a:txBody>
                    <a:bodyPr/>
                    <a:lstStyle/>
                    <a:p>
                      <a:r>
                        <a:rPr lang="en-US" sz="1000"/>
                        <a:t>0</a:t>
                      </a:r>
                    </a:p>
                  </a:txBody>
                  <a:tcPr/>
                </a:tc>
                <a:tc>
                  <a:txBody>
                    <a:bodyPr/>
                    <a:lstStyle/>
                    <a:p>
                      <a:r>
                        <a:rPr lang="en-US" sz="1000"/>
                        <a:t>33</a:t>
                      </a:r>
                    </a:p>
                  </a:txBody>
                  <a:tcPr/>
                </a:tc>
                <a:tc>
                  <a:txBody>
                    <a:bodyPr/>
                    <a:lstStyle/>
                    <a:p>
                      <a:r>
                        <a:rPr lang="en-US" sz="1000"/>
                        <a:t>0</a:t>
                      </a:r>
                    </a:p>
                  </a:txBody>
                  <a:tcPr/>
                </a:tc>
                <a:extLst>
                  <a:ext uri="{0D108BD9-81ED-4DB2-BD59-A6C34878D82A}">
                    <a16:rowId xmlns:a16="http://schemas.microsoft.com/office/drawing/2014/main" val="3903019576"/>
                  </a:ext>
                </a:extLst>
              </a:tr>
              <a:tr h="370840">
                <a:tc>
                  <a:txBody>
                    <a:bodyPr/>
                    <a:lstStyle/>
                    <a:p>
                      <a:r>
                        <a:rPr lang="en-US" sz="1000"/>
                        <a:t>05/22/2026 17:01:36</a:t>
                      </a:r>
                    </a:p>
                  </a:txBody>
                  <a:tcPr/>
                </a:tc>
                <a:tc>
                  <a:txBody>
                    <a:bodyPr/>
                    <a:lstStyle/>
                    <a:p>
                      <a:r>
                        <a:rPr lang="en-US" sz="1000"/>
                        <a:t>05/22/2026 17:01:36</a:t>
                      </a:r>
                    </a:p>
                  </a:txBody>
                  <a:tcPr/>
                </a:tc>
                <a:tc>
                  <a:txBody>
                    <a:bodyPr/>
                    <a:lstStyle/>
                    <a:p>
                      <a:r>
                        <a:rPr lang="en-US" sz="1000"/>
                        <a:t>Reel</a:t>
                      </a:r>
                    </a:p>
                  </a:txBody>
                  <a:tcPr/>
                </a:tc>
                <a:tc>
                  <a:txBody>
                    <a:bodyPr/>
                    <a:lstStyle/>
                    <a:p>
                      <a:r>
                        <a:rPr lang="en-US" sz="1000"/>
                        <a:t>4046</a:t>
                      </a:r>
                    </a:p>
                  </a:txBody>
                  <a:tcPr/>
                </a:tc>
                <a:tc>
                  <a:txBody>
                    <a:bodyPr/>
                    <a:lstStyle/>
                    <a:p>
                      <a:r>
                        <a:rPr lang="en-US" sz="1000"/>
                        <a:t>58</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63</a:t>
                      </a:r>
                    </a:p>
                  </a:txBody>
                  <a:tcPr/>
                </a:tc>
                <a:tc>
                  <a:txBody>
                    <a:bodyPr/>
                    <a:lstStyle/>
                    <a:p>
                      <a:r>
                        <a:rPr lang="en-US" sz="1000"/>
                        <a:t>1.56 %</a:t>
                      </a:r>
                    </a:p>
                  </a:txBody>
                  <a:tcPr/>
                </a:tc>
                <a:tc>
                  <a:txBody>
                    <a:bodyPr/>
                    <a:lstStyle/>
                    <a:p>
                      <a:r>
                        <a:rPr lang="en-US" sz="1000"/>
                        <a:t>2997</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044060187"/>
                  </a:ext>
                </a:extLst>
              </a:tr>
              <a:tr h="370840">
                <a:tc>
                  <a:txBody>
                    <a:bodyPr/>
                    <a:lstStyle/>
                    <a:p>
                      <a:r>
                        <a:rPr lang="en-US" sz="1000"/>
                        <a:t>05/19/2026 17:05:59</a:t>
                      </a:r>
                    </a:p>
                  </a:txBody>
                  <a:tcPr/>
                </a:tc>
                <a:tc>
                  <a:txBody>
                    <a:bodyPr/>
                    <a:lstStyle/>
                    <a:p>
                      <a:r>
                        <a:rPr lang="en-US" sz="1000"/>
                        <a:t>05/19/2026 17:05:59</a:t>
                      </a:r>
                    </a:p>
                  </a:txBody>
                  <a:tcPr/>
                </a:tc>
                <a:tc>
                  <a:txBody>
                    <a:bodyPr/>
                    <a:lstStyle/>
                    <a:p>
                      <a:r>
                        <a:rPr lang="en-US" sz="1000"/>
                        <a:t>Carousel</a:t>
                      </a:r>
                    </a:p>
                  </a:txBody>
                  <a:tcPr/>
                </a:tc>
                <a:tc>
                  <a:txBody>
                    <a:bodyPr/>
                    <a:lstStyle/>
                    <a:p>
                      <a:r>
                        <a:rPr lang="en-US" sz="1000"/>
                        <a:t>1025</a:t>
                      </a:r>
                    </a:p>
                  </a:txBody>
                  <a:tcPr/>
                </a:tc>
                <a:tc>
                  <a:txBody>
                    <a:bodyPr/>
                    <a:lstStyle/>
                    <a:p>
                      <a:r>
                        <a:rPr lang="en-US" sz="1000"/>
                        <a:t>32</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34</a:t>
                      </a:r>
                    </a:p>
                  </a:txBody>
                  <a:tcPr/>
                </a:tc>
                <a:tc>
                  <a:txBody>
                    <a:bodyPr/>
                    <a:lstStyle/>
                    <a:p>
                      <a:r>
                        <a:rPr lang="en-US" sz="1000"/>
                        <a:t>3.32 %</a:t>
                      </a:r>
                    </a:p>
                  </a:txBody>
                  <a:tcPr/>
                </a:tc>
                <a:tc>
                  <a:txBody>
                    <a:bodyPr/>
                    <a:lstStyle/>
                    <a:p>
                      <a:r>
                        <a:rPr lang="en-US" sz="1000"/>
                        <a:t>379</a:t>
                      </a:r>
                    </a:p>
                  </a:txBody>
                  <a:tcPr/>
                </a:tc>
                <a:tc>
                  <a:txBody>
                    <a:bodyPr/>
                    <a:lstStyle/>
                    <a:p>
                      <a:r>
                        <a:rPr lang="en-US" sz="1000"/>
                        <a:t>n/a</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extLst>
                  <a:ext uri="{0D108BD9-81ED-4DB2-BD59-A6C34878D82A}">
                    <a16:rowId xmlns:a16="http://schemas.microsoft.com/office/drawing/2014/main" val="3802596605"/>
                  </a:ext>
                </a:extLst>
              </a:tr>
            </a:tbl>
          </a:graphicData>
        </a:graphic>
      </p:graphicFrame>
      <p:sp>
        <p:nvSpPr>
          <p:cNvPr id="4" name="Text Placeholder 3">
            <a:extLst>
              <a:ext uri="{FF2B5EF4-FFF2-40B4-BE49-F238E27FC236}">
                <a16:creationId xmlns:a16="http://schemas.microsoft.com/office/drawing/2014/main" id="{FBBC25D6-9527-4B16-83D2-6F92FA4625A4}"/>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31879853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CC864-3E43-4EF7-87A7-C3FFE8B79217}"/>
              </a:ext>
            </a:extLst>
          </p:cNvPr>
          <p:cNvSpPr>
            <a:spLocks noGrp="1"/>
          </p:cNvSpPr>
          <p:nvPr>
            <p:ph type="title"/>
          </p:nvPr>
        </p:nvSpPr>
        <p:spPr/>
        <p:txBody>
          <a:bodyPr/>
          <a:lstStyle/>
          <a:p>
            <a:r>
              <a:rPr lang="en-US"/>
              <a:t>Instagram Reels | FICOH</a:t>
            </a:r>
          </a:p>
        </p:txBody>
      </p:sp>
      <p:graphicFrame>
        <p:nvGraphicFramePr>
          <p:cNvPr id="5" name="Table Placeholder 4">
            <a:extLst>
              <a:ext uri="{FF2B5EF4-FFF2-40B4-BE49-F238E27FC236}">
                <a16:creationId xmlns:a16="http://schemas.microsoft.com/office/drawing/2014/main" id="{813FF73F-52BD-4ECC-B8D7-F9B9312EF082}"/>
              </a:ext>
            </a:extLst>
          </p:cNvPr>
          <p:cNvGraphicFramePr>
            <a:graphicFrameLocks noGrp="1"/>
          </p:cNvGraphicFramePr>
          <p:nvPr>
            <p:ph type="tbl" sz="quarter" idx="13"/>
            <p:extLst>
              <p:ext uri="{D42A27DB-BD31-4B8C-83A1-F6EECF244321}">
                <p14:modId xmlns:p14="http://schemas.microsoft.com/office/powerpoint/2010/main" val="1769341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73699095"/>
                    </a:ext>
                  </a:extLst>
                </a:gridCol>
                <a:gridCol w="658368">
                  <a:extLst>
                    <a:ext uri="{9D8B030D-6E8A-4147-A177-3AD203B41FA5}">
                      <a16:colId xmlns:a16="http://schemas.microsoft.com/office/drawing/2014/main" val="2239959416"/>
                    </a:ext>
                  </a:extLst>
                </a:gridCol>
                <a:gridCol w="411480">
                  <a:extLst>
                    <a:ext uri="{9D8B030D-6E8A-4147-A177-3AD203B41FA5}">
                      <a16:colId xmlns:a16="http://schemas.microsoft.com/office/drawing/2014/main" val="3037107777"/>
                    </a:ext>
                  </a:extLst>
                </a:gridCol>
                <a:gridCol w="411480">
                  <a:extLst>
                    <a:ext uri="{9D8B030D-6E8A-4147-A177-3AD203B41FA5}">
                      <a16:colId xmlns:a16="http://schemas.microsoft.com/office/drawing/2014/main" val="1338018274"/>
                    </a:ext>
                  </a:extLst>
                </a:gridCol>
                <a:gridCol w="411480">
                  <a:extLst>
                    <a:ext uri="{9D8B030D-6E8A-4147-A177-3AD203B41FA5}">
                      <a16:colId xmlns:a16="http://schemas.microsoft.com/office/drawing/2014/main" val="229470965"/>
                    </a:ext>
                  </a:extLst>
                </a:gridCol>
                <a:gridCol w="411480">
                  <a:extLst>
                    <a:ext uri="{9D8B030D-6E8A-4147-A177-3AD203B41FA5}">
                      <a16:colId xmlns:a16="http://schemas.microsoft.com/office/drawing/2014/main" val="3877491724"/>
                    </a:ext>
                  </a:extLst>
                </a:gridCol>
                <a:gridCol w="411480">
                  <a:extLst>
                    <a:ext uri="{9D8B030D-6E8A-4147-A177-3AD203B41FA5}">
                      <a16:colId xmlns:a16="http://schemas.microsoft.com/office/drawing/2014/main" val="1063579832"/>
                    </a:ext>
                  </a:extLst>
                </a:gridCol>
                <a:gridCol w="411480">
                  <a:extLst>
                    <a:ext uri="{9D8B030D-6E8A-4147-A177-3AD203B41FA5}">
                      <a16:colId xmlns:a16="http://schemas.microsoft.com/office/drawing/2014/main" val="1663512639"/>
                    </a:ext>
                  </a:extLst>
                </a:gridCol>
                <a:gridCol w="411480">
                  <a:extLst>
                    <a:ext uri="{9D8B030D-6E8A-4147-A177-3AD203B41FA5}">
                      <a16:colId xmlns:a16="http://schemas.microsoft.com/office/drawing/2014/main" val="4208211464"/>
                    </a:ext>
                  </a:extLst>
                </a:gridCol>
                <a:gridCol w="411480">
                  <a:extLst>
                    <a:ext uri="{9D8B030D-6E8A-4147-A177-3AD203B41FA5}">
                      <a16:colId xmlns:a16="http://schemas.microsoft.com/office/drawing/2014/main" val="1599292464"/>
                    </a:ext>
                  </a:extLst>
                </a:gridCol>
                <a:gridCol w="411480">
                  <a:extLst>
                    <a:ext uri="{9D8B030D-6E8A-4147-A177-3AD203B41FA5}">
                      <a16:colId xmlns:a16="http://schemas.microsoft.com/office/drawing/2014/main" val="3683922964"/>
                    </a:ext>
                  </a:extLst>
                </a:gridCol>
                <a:gridCol w="411480">
                  <a:extLst>
                    <a:ext uri="{9D8B030D-6E8A-4147-A177-3AD203B41FA5}">
                      <a16:colId xmlns:a16="http://schemas.microsoft.com/office/drawing/2014/main" val="1706628953"/>
                    </a:ext>
                  </a:extLst>
                </a:gridCol>
                <a:gridCol w="411480">
                  <a:extLst>
                    <a:ext uri="{9D8B030D-6E8A-4147-A177-3AD203B41FA5}">
                      <a16:colId xmlns:a16="http://schemas.microsoft.com/office/drawing/2014/main" val="413501816"/>
                    </a:ext>
                  </a:extLst>
                </a:gridCol>
                <a:gridCol w="411480">
                  <a:extLst>
                    <a:ext uri="{9D8B030D-6E8A-4147-A177-3AD203B41FA5}">
                      <a16:colId xmlns:a16="http://schemas.microsoft.com/office/drawing/2014/main" val="3428609799"/>
                    </a:ext>
                  </a:extLst>
                </a:gridCol>
                <a:gridCol w="411480">
                  <a:extLst>
                    <a:ext uri="{9D8B030D-6E8A-4147-A177-3AD203B41FA5}">
                      <a16:colId xmlns:a16="http://schemas.microsoft.com/office/drawing/2014/main" val="1206934754"/>
                    </a:ext>
                  </a:extLst>
                </a:gridCol>
                <a:gridCol w="411480">
                  <a:extLst>
                    <a:ext uri="{9D8B030D-6E8A-4147-A177-3AD203B41FA5}">
                      <a16:colId xmlns:a16="http://schemas.microsoft.com/office/drawing/2014/main" val="215690153"/>
                    </a:ext>
                  </a:extLst>
                </a:gridCol>
              </a:tblGrid>
              <a:tr h="370840">
                <a:tc>
                  <a:txBody>
                    <a:bodyPr/>
                    <a:lstStyle/>
                    <a:p>
                      <a:r>
                        <a:rPr lang="en-US" sz="1000"/>
                        <a:t>Post</a:t>
                      </a:r>
                    </a:p>
                  </a:txBody>
                  <a:tcPr/>
                </a:tc>
                <a:tc>
                  <a:txBody>
                    <a:bodyPr/>
                    <a:lstStyle/>
                    <a:p>
                      <a:r>
                        <a:rPr lang="en-US" sz="1000"/>
                        <a:t>Published</a:t>
                      </a:r>
                    </a:p>
                  </a:txBody>
                  <a:tcPr/>
                </a:tc>
                <a:tc>
                  <a:txBody>
                    <a:bodyPr/>
                    <a:lstStyle/>
                    <a:p>
                      <a:r>
                        <a:rPr lang="en-US" sz="1000"/>
                        <a:t>Views</a:t>
                      </a:r>
                    </a:p>
                  </a:txBody>
                  <a:tcPr/>
                </a:tc>
                <a:tc>
                  <a:txBody>
                    <a:bodyPr/>
                    <a:lstStyle/>
                    <a:p>
                      <a:r>
                        <a:rPr lang="en-US" sz="1000"/>
                        <a:t>Reach (Organic)</a:t>
                      </a:r>
                    </a:p>
                  </a:txBody>
                  <a:tcPr/>
                </a:tc>
                <a:tc>
                  <a:txBody>
                    <a:bodyPr/>
                    <a:lstStyle/>
                    <a:p>
                      <a:r>
                        <a:rPr lang="en-US" sz="1000"/>
                        <a:t>Interactions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Shares (Organic)</a:t>
                      </a:r>
                    </a:p>
                  </a:txBody>
                  <a:tcPr/>
                </a:tc>
                <a:tc>
                  <a:txBody>
                    <a:bodyPr/>
                    <a:lstStyle/>
                    <a:p>
                      <a:r>
                        <a:rPr lang="en-US" sz="1000"/>
                        <a:t>Saves (Organic)</a:t>
                      </a:r>
                    </a:p>
                  </a:txBody>
                  <a:tcPr/>
                </a:tc>
                <a:tc>
                  <a:txBody>
                    <a:bodyPr/>
                    <a:lstStyle/>
                    <a:p>
                      <a:r>
                        <a:rPr lang="en-US" sz="1000"/>
                        <a:t>Interaction Rate (Organic)</a:t>
                      </a:r>
                    </a:p>
                  </a:txBody>
                  <a:tcPr/>
                </a:tc>
                <a:tc>
                  <a:txBody>
                    <a:bodyPr/>
                    <a:lstStyle/>
                    <a:p>
                      <a:r>
                        <a:rPr lang="en-US" sz="1000"/>
                        <a:t>Plays</a:t>
                      </a:r>
                    </a:p>
                  </a:txBody>
                  <a:tcPr/>
                </a:tc>
                <a:tc>
                  <a:txBody>
                    <a:bodyPr/>
                    <a:lstStyle/>
                    <a:p>
                      <a:r>
                        <a:rPr lang="en-US" sz="1000"/>
                        <a:t>Initial Plays</a:t>
                      </a:r>
                    </a:p>
                  </a:txBody>
                  <a:tcPr/>
                </a:tc>
                <a:tc>
                  <a:txBody>
                    <a:bodyPr/>
                    <a:lstStyle/>
                    <a:p>
                      <a:r>
                        <a:rPr lang="en-US" sz="1000"/>
                        <a:t>Replays</a:t>
                      </a:r>
                    </a:p>
                  </a:txBody>
                  <a:tcPr/>
                </a:tc>
                <a:tc>
                  <a:txBody>
                    <a:bodyPr/>
                    <a:lstStyle/>
                    <a:p>
                      <a:r>
                        <a:rPr lang="en-US" sz="1000"/>
                        <a:t>Avg. Watch Time (sec)</a:t>
                      </a:r>
                    </a:p>
                  </a:txBody>
                  <a:tcPr/>
                </a:tc>
                <a:tc>
                  <a:txBody>
                    <a:bodyPr/>
                    <a:lstStyle/>
                    <a:p>
                      <a:r>
                        <a:rPr lang="en-US" sz="1000"/>
                        <a:t>Watch Time (min)</a:t>
                      </a:r>
                    </a:p>
                  </a:txBody>
                  <a:tcPr/>
                </a:tc>
                <a:tc>
                  <a:txBody>
                    <a:bodyPr/>
                    <a:lstStyle/>
                    <a:p>
                      <a:r>
                        <a:rPr lang="en-US" sz="1000"/>
                        <a:t>Views</a:t>
                      </a:r>
                    </a:p>
                  </a:txBody>
                  <a:tcPr/>
                </a:tc>
                <a:extLst>
                  <a:ext uri="{0D108BD9-81ED-4DB2-BD59-A6C34878D82A}">
                    <a16:rowId xmlns:a16="http://schemas.microsoft.com/office/drawing/2014/main" val="2218874067"/>
                  </a:ext>
                </a:extLst>
              </a:tr>
              <a:tr h="370840">
                <a:tc>
                  <a:txBody>
                    <a:bodyPr/>
                    <a:lstStyle/>
                    <a:p>
                      <a:r>
                        <a:rPr lang="en-US" sz="1000"/>
                        <a:t>05/27/2026 17:01:00</a:t>
                      </a:r>
                    </a:p>
                  </a:txBody>
                  <a:tcPr/>
                </a:tc>
                <a:tc>
                  <a:txBody>
                    <a:bodyPr/>
                    <a:lstStyle/>
                    <a:p>
                      <a:r>
                        <a:rPr lang="en-US" sz="1000"/>
                        <a:t>05/27/2026 17:01:00</a:t>
                      </a:r>
                    </a:p>
                  </a:txBody>
                  <a:tcPr/>
                </a:tc>
                <a:tc>
                  <a:txBody>
                    <a:bodyPr/>
                    <a:lstStyle/>
                    <a:p>
                      <a:r>
                        <a:rPr lang="en-US" sz="1000"/>
                        <a:t>465</a:t>
                      </a:r>
                    </a:p>
                  </a:txBody>
                  <a:tcPr/>
                </a:tc>
                <a:tc>
                  <a:txBody>
                    <a:bodyPr/>
                    <a:lstStyle/>
                    <a:p>
                      <a:r>
                        <a:rPr lang="en-US" sz="1000"/>
                        <a:t>291</a:t>
                      </a:r>
                    </a:p>
                  </a:txBody>
                  <a:tcPr/>
                </a:tc>
                <a:tc>
                  <a:txBody>
                    <a:bodyPr/>
                    <a:lstStyle/>
                    <a:p>
                      <a:r>
                        <a:rPr lang="en-US" sz="1000"/>
                        <a:t>23</a:t>
                      </a:r>
                    </a:p>
                  </a:txBody>
                  <a:tcPr/>
                </a:tc>
                <a:tc>
                  <a:txBody>
                    <a:bodyPr/>
                    <a:lstStyle/>
                    <a:p>
                      <a:r>
                        <a:rPr lang="en-US" sz="1000"/>
                        <a:t>21</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7.9 %</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8.337</a:t>
                      </a:r>
                    </a:p>
                  </a:txBody>
                  <a:tcPr/>
                </a:tc>
                <a:tc>
                  <a:txBody>
                    <a:bodyPr/>
                    <a:lstStyle/>
                    <a:p>
                      <a:r>
                        <a:rPr lang="en-US" sz="1000"/>
                        <a:t>47.10505</a:t>
                      </a:r>
                    </a:p>
                  </a:txBody>
                  <a:tcPr/>
                </a:tc>
                <a:tc>
                  <a:txBody>
                    <a:bodyPr/>
                    <a:lstStyle/>
                    <a:p>
                      <a:r>
                        <a:rPr lang="en-US" sz="1000"/>
                        <a:t>465</a:t>
                      </a:r>
                    </a:p>
                  </a:txBody>
                  <a:tcPr/>
                </a:tc>
                <a:extLst>
                  <a:ext uri="{0D108BD9-81ED-4DB2-BD59-A6C34878D82A}">
                    <a16:rowId xmlns:a16="http://schemas.microsoft.com/office/drawing/2014/main" val="2260674000"/>
                  </a:ext>
                </a:extLst>
              </a:tr>
              <a:tr h="370840">
                <a:tc>
                  <a:txBody>
                    <a:bodyPr/>
                    <a:lstStyle/>
                    <a:p>
                      <a:r>
                        <a:rPr lang="en-US" sz="1000"/>
                        <a:t>05/22/2026 17:01:36</a:t>
                      </a:r>
                    </a:p>
                  </a:txBody>
                  <a:tcPr/>
                </a:tc>
                <a:tc>
                  <a:txBody>
                    <a:bodyPr/>
                    <a:lstStyle/>
                    <a:p>
                      <a:r>
                        <a:rPr lang="en-US" sz="1000"/>
                        <a:t>05/22/2026 17:01:36</a:t>
                      </a:r>
                    </a:p>
                  </a:txBody>
                  <a:tcPr/>
                </a:tc>
                <a:tc>
                  <a:txBody>
                    <a:bodyPr/>
                    <a:lstStyle/>
                    <a:p>
                      <a:r>
                        <a:rPr lang="en-US" sz="1000"/>
                        <a:t>4046</a:t>
                      </a:r>
                    </a:p>
                  </a:txBody>
                  <a:tcPr/>
                </a:tc>
                <a:tc>
                  <a:txBody>
                    <a:bodyPr/>
                    <a:lstStyle/>
                    <a:p>
                      <a:r>
                        <a:rPr lang="en-US" sz="1000"/>
                        <a:t>2997</a:t>
                      </a:r>
                    </a:p>
                  </a:txBody>
                  <a:tcPr/>
                </a:tc>
                <a:tc>
                  <a:txBody>
                    <a:bodyPr/>
                    <a:lstStyle/>
                    <a:p>
                      <a:r>
                        <a:rPr lang="en-US" sz="1000"/>
                        <a:t>63</a:t>
                      </a:r>
                    </a:p>
                  </a:txBody>
                  <a:tcPr/>
                </a:tc>
                <a:tc>
                  <a:txBody>
                    <a:bodyPr/>
                    <a:lstStyle/>
                    <a:p>
                      <a:r>
                        <a:rPr lang="en-US" sz="1000"/>
                        <a:t>58</a:t>
                      </a:r>
                    </a:p>
                  </a:txBody>
                  <a:tcPr/>
                </a:tc>
                <a:tc>
                  <a:txBody>
                    <a:bodyPr/>
                    <a:lstStyle/>
                    <a:p>
                      <a:r>
                        <a:rPr lang="en-US" sz="1000"/>
                        <a:t>1</a:t>
                      </a:r>
                    </a:p>
                  </a:txBody>
                  <a:tcPr/>
                </a:tc>
                <a:tc>
                  <a:txBody>
                    <a:bodyPr/>
                    <a:lstStyle/>
                    <a:p>
                      <a:r>
                        <a:rPr lang="en-US" sz="1000"/>
                        <a:t>2</a:t>
                      </a:r>
                    </a:p>
                  </a:txBody>
                  <a:tcPr/>
                </a:tc>
                <a:tc>
                  <a:txBody>
                    <a:bodyPr/>
                    <a:lstStyle/>
                    <a:p>
                      <a:r>
                        <a:rPr lang="en-US" sz="1000"/>
                        <a:t>1</a:t>
                      </a:r>
                    </a:p>
                  </a:txBody>
                  <a:tcPr/>
                </a:tc>
                <a:tc>
                  <a:txBody>
                    <a:bodyPr/>
                    <a:lstStyle/>
                    <a:p>
                      <a:r>
                        <a:rPr lang="en-US" sz="1000"/>
                        <a:t>2.1 %</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10.621</a:t>
                      </a:r>
                    </a:p>
                  </a:txBody>
                  <a:tcPr/>
                </a:tc>
                <a:tc>
                  <a:txBody>
                    <a:bodyPr/>
                    <a:lstStyle/>
                    <a:p>
                      <a:r>
                        <a:rPr lang="en-US" sz="1000"/>
                        <a:t>556.57468333333</a:t>
                      </a:r>
                    </a:p>
                  </a:txBody>
                  <a:tcPr/>
                </a:tc>
                <a:tc>
                  <a:txBody>
                    <a:bodyPr/>
                    <a:lstStyle/>
                    <a:p>
                      <a:r>
                        <a:rPr lang="en-US" sz="1000"/>
                        <a:t>4046</a:t>
                      </a:r>
                    </a:p>
                  </a:txBody>
                  <a:tcPr/>
                </a:tc>
                <a:extLst>
                  <a:ext uri="{0D108BD9-81ED-4DB2-BD59-A6C34878D82A}">
                    <a16:rowId xmlns:a16="http://schemas.microsoft.com/office/drawing/2014/main" val="3388977481"/>
                  </a:ext>
                </a:extLst>
              </a:tr>
              <a:tr h="370840">
                <a:tc>
                  <a:txBody>
                    <a:bodyPr/>
                    <a:lstStyle/>
                    <a:p>
                      <a:r>
                        <a:rPr lang="en-US" sz="1000"/>
                        <a:t>05/11/2026 17:01:21</a:t>
                      </a:r>
                    </a:p>
                  </a:txBody>
                  <a:tcPr/>
                </a:tc>
                <a:tc>
                  <a:txBody>
                    <a:bodyPr/>
                    <a:lstStyle/>
                    <a:p>
                      <a:r>
                        <a:rPr lang="en-US" sz="1000"/>
                        <a:t>05/11/2026 17:01:21</a:t>
                      </a:r>
                    </a:p>
                  </a:txBody>
                  <a:tcPr/>
                </a:tc>
                <a:tc>
                  <a:txBody>
                    <a:bodyPr/>
                    <a:lstStyle/>
                    <a:p>
                      <a:r>
                        <a:rPr lang="en-US" sz="1000"/>
                        <a:t>873</a:t>
                      </a:r>
                    </a:p>
                  </a:txBody>
                  <a:tcPr/>
                </a:tc>
                <a:tc>
                  <a:txBody>
                    <a:bodyPr/>
                    <a:lstStyle/>
                    <a:p>
                      <a:r>
                        <a:rPr lang="en-US" sz="1000"/>
                        <a:t>613</a:t>
                      </a:r>
                    </a:p>
                  </a:txBody>
                  <a:tcPr/>
                </a:tc>
                <a:tc>
                  <a:txBody>
                    <a:bodyPr/>
                    <a:lstStyle/>
                    <a:p>
                      <a:r>
                        <a:rPr lang="en-US" sz="1000"/>
                        <a:t>23</a:t>
                      </a:r>
                    </a:p>
                  </a:txBody>
                  <a:tcPr/>
                </a:tc>
                <a:tc>
                  <a:txBody>
                    <a:bodyPr/>
                    <a:lstStyle/>
                    <a:p>
                      <a:r>
                        <a:rPr lang="en-US" sz="1000"/>
                        <a:t>20</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3.75 %</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6.875</a:t>
                      </a:r>
                    </a:p>
                  </a:txBody>
                  <a:tcPr/>
                </a:tc>
                <a:tc>
                  <a:txBody>
                    <a:bodyPr/>
                    <a:lstStyle/>
                    <a:p>
                      <a:r>
                        <a:rPr lang="en-US" sz="1000"/>
                        <a:t>81.129716666667</a:t>
                      </a:r>
                    </a:p>
                  </a:txBody>
                  <a:tcPr/>
                </a:tc>
                <a:tc>
                  <a:txBody>
                    <a:bodyPr/>
                    <a:lstStyle/>
                    <a:p>
                      <a:r>
                        <a:rPr lang="en-US" sz="1000"/>
                        <a:t>873</a:t>
                      </a:r>
                    </a:p>
                  </a:txBody>
                  <a:tcPr/>
                </a:tc>
                <a:extLst>
                  <a:ext uri="{0D108BD9-81ED-4DB2-BD59-A6C34878D82A}">
                    <a16:rowId xmlns:a16="http://schemas.microsoft.com/office/drawing/2014/main" val="33636107"/>
                  </a:ext>
                </a:extLst>
              </a:tr>
              <a:tr h="370840">
                <a:tc>
                  <a:txBody>
                    <a:bodyPr/>
                    <a:lstStyle/>
                    <a:p>
                      <a:r>
                        <a:rPr lang="en-US" sz="1000"/>
                        <a:t>05/05/2026 17:01:34</a:t>
                      </a:r>
                    </a:p>
                  </a:txBody>
                  <a:tcPr/>
                </a:tc>
                <a:tc>
                  <a:txBody>
                    <a:bodyPr/>
                    <a:lstStyle/>
                    <a:p>
                      <a:r>
                        <a:rPr lang="en-US" sz="1000"/>
                        <a:t>05/05/2026 17:01:34</a:t>
                      </a:r>
                    </a:p>
                  </a:txBody>
                  <a:tcPr/>
                </a:tc>
                <a:tc>
                  <a:txBody>
                    <a:bodyPr/>
                    <a:lstStyle/>
                    <a:p>
                      <a:r>
                        <a:rPr lang="en-US" sz="1000"/>
                        <a:t>811</a:t>
                      </a:r>
                    </a:p>
                  </a:txBody>
                  <a:tcPr/>
                </a:tc>
                <a:tc>
                  <a:txBody>
                    <a:bodyPr/>
                    <a:lstStyle/>
                    <a:p>
                      <a:r>
                        <a:rPr lang="en-US" sz="1000"/>
                        <a:t>651</a:t>
                      </a:r>
                    </a:p>
                  </a:txBody>
                  <a:tcPr/>
                </a:tc>
                <a:tc>
                  <a:txBody>
                    <a:bodyPr/>
                    <a:lstStyle/>
                    <a:p>
                      <a:r>
                        <a:rPr lang="en-US" sz="1000"/>
                        <a:t>17</a:t>
                      </a:r>
                    </a:p>
                  </a:txBody>
                  <a:tcPr/>
                </a:tc>
                <a:tc>
                  <a:txBody>
                    <a:bodyPr/>
                    <a:lstStyle/>
                    <a:p>
                      <a:r>
                        <a:rPr lang="en-US" sz="1000"/>
                        <a:t>15</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2.61 %</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8.35</a:t>
                      </a:r>
                    </a:p>
                  </a:txBody>
                  <a:tcPr/>
                </a:tc>
                <a:tc>
                  <a:txBody>
                    <a:bodyPr/>
                    <a:lstStyle/>
                    <a:p>
                      <a:r>
                        <a:rPr lang="en-US" sz="1000"/>
                        <a:t>95.472066666667</a:t>
                      </a:r>
                    </a:p>
                  </a:txBody>
                  <a:tcPr/>
                </a:tc>
                <a:tc>
                  <a:txBody>
                    <a:bodyPr/>
                    <a:lstStyle/>
                    <a:p>
                      <a:r>
                        <a:rPr lang="en-US" sz="1000"/>
                        <a:t>811</a:t>
                      </a:r>
                    </a:p>
                  </a:txBody>
                  <a:tcPr/>
                </a:tc>
                <a:extLst>
                  <a:ext uri="{0D108BD9-81ED-4DB2-BD59-A6C34878D82A}">
                    <a16:rowId xmlns:a16="http://schemas.microsoft.com/office/drawing/2014/main" val="1105855614"/>
                  </a:ext>
                </a:extLst>
              </a:tr>
              <a:tr h="370840">
                <a:tc>
                  <a:txBody>
                    <a:bodyPr/>
                    <a:lstStyle/>
                    <a:p>
                      <a:r>
                        <a:rPr lang="en-US" sz="1000" b="1"/>
                        <a:t>Summary</a:t>
                      </a:r>
                    </a:p>
                  </a:txBody>
                  <a:tcPr/>
                </a:tc>
                <a:tc>
                  <a:txBody>
                    <a:bodyPr/>
                    <a:lstStyle/>
                    <a:p>
                      <a:r>
                        <a:rPr lang="en-US" sz="1000" b="1"/>
                        <a:t>Summary</a:t>
                      </a:r>
                    </a:p>
                  </a:txBody>
                  <a:tcPr/>
                </a:tc>
                <a:tc>
                  <a:txBody>
                    <a:bodyPr/>
                    <a:lstStyle/>
                    <a:p>
                      <a:r>
                        <a:rPr lang="el-GR" sz="1000" b="1"/>
                        <a:t>Σ = 6195</a:t>
                      </a:r>
                      <a:endParaRPr lang="en-US" sz="1000" b="1"/>
                    </a:p>
                  </a:txBody>
                  <a:tcPr/>
                </a:tc>
                <a:tc>
                  <a:txBody>
                    <a:bodyPr/>
                    <a:lstStyle/>
                    <a:p>
                      <a:r>
                        <a:rPr lang="en-US" sz="1000" b="1"/>
                        <a:t>x̄ = 1138</a:t>
                      </a:r>
                    </a:p>
                  </a:txBody>
                  <a:tcPr/>
                </a:tc>
                <a:tc>
                  <a:txBody>
                    <a:bodyPr/>
                    <a:lstStyle/>
                    <a:p>
                      <a:r>
                        <a:rPr lang="el-GR" sz="1000" b="1"/>
                        <a:t>Σ = 126</a:t>
                      </a:r>
                      <a:endParaRPr lang="en-US" sz="1000" b="1"/>
                    </a:p>
                  </a:txBody>
                  <a:tcPr/>
                </a:tc>
                <a:tc>
                  <a:txBody>
                    <a:bodyPr/>
                    <a:lstStyle/>
                    <a:p>
                      <a:r>
                        <a:rPr lang="el-GR" sz="1000" b="1"/>
                        <a:t>Σ = 114</a:t>
                      </a:r>
                      <a:endParaRPr lang="en-US" sz="1000" b="1"/>
                    </a:p>
                  </a:txBody>
                  <a:tcPr/>
                </a:tc>
                <a:tc>
                  <a:txBody>
                    <a:bodyPr/>
                    <a:lstStyle/>
                    <a:p>
                      <a:r>
                        <a:rPr lang="el-GR" sz="1000" b="1"/>
                        <a:t>Σ = 1</a:t>
                      </a:r>
                      <a:endParaRPr lang="en-US" sz="1000" b="1"/>
                    </a:p>
                  </a:txBody>
                  <a:tcPr/>
                </a:tc>
                <a:tc>
                  <a:txBody>
                    <a:bodyPr/>
                    <a:lstStyle/>
                    <a:p>
                      <a:r>
                        <a:rPr lang="el-GR" sz="1000" b="1"/>
                        <a:t>Σ = 8</a:t>
                      </a:r>
                      <a:endParaRPr lang="en-US" sz="1000" b="1"/>
                    </a:p>
                  </a:txBody>
                  <a:tcPr/>
                </a:tc>
                <a:tc>
                  <a:txBody>
                    <a:bodyPr/>
                    <a:lstStyle/>
                    <a:p>
                      <a:r>
                        <a:rPr lang="el-GR" sz="1000" b="1"/>
                        <a:t>Σ = 2</a:t>
                      </a:r>
                      <a:endParaRPr lang="en-US" sz="1000" b="1"/>
                    </a:p>
                  </a:txBody>
                  <a:tcPr/>
                </a:tc>
                <a:tc>
                  <a:txBody>
                    <a:bodyPr/>
                    <a:lstStyle/>
                    <a:p>
                      <a:r>
                        <a:rPr lang="en-US" sz="1000" b="1"/>
                        <a:t>x̄ = 4.09%</a:t>
                      </a:r>
                    </a:p>
                  </a:txBody>
                  <a:tcPr/>
                </a:tc>
                <a:tc>
                  <a:txBody>
                    <a:bodyPr/>
                    <a:lstStyle/>
                    <a:p>
                      <a:r>
                        <a:rPr lang="el-GR" sz="1000" b="1"/>
                        <a:t>Σ = 0</a:t>
                      </a:r>
                      <a:endParaRPr lang="en-US" sz="1000" b="1"/>
                    </a:p>
                  </a:txBody>
                  <a:tcPr/>
                </a:tc>
                <a:tc>
                  <a:txBody>
                    <a:bodyPr/>
                    <a:lstStyle/>
                    <a:p>
                      <a:r>
                        <a:rPr lang="el-GR" sz="1000" b="1"/>
                        <a:t>Σ = 0</a:t>
                      </a:r>
                      <a:endParaRPr lang="en-US" sz="1000" b="1"/>
                    </a:p>
                  </a:txBody>
                  <a:tcPr/>
                </a:tc>
                <a:tc>
                  <a:txBody>
                    <a:bodyPr/>
                    <a:lstStyle/>
                    <a:p>
                      <a:r>
                        <a:rPr lang="el-GR" sz="1000" b="1"/>
                        <a:t>Σ = 0</a:t>
                      </a:r>
                      <a:endParaRPr lang="en-US" sz="1000" b="1"/>
                    </a:p>
                  </a:txBody>
                  <a:tcPr/>
                </a:tc>
                <a:tc>
                  <a:txBody>
                    <a:bodyPr/>
                    <a:lstStyle/>
                    <a:p>
                      <a:r>
                        <a:rPr lang="en-US" sz="1000" b="1"/>
                        <a:t>x̄ = 8.55</a:t>
                      </a:r>
                    </a:p>
                  </a:txBody>
                  <a:tcPr/>
                </a:tc>
                <a:tc>
                  <a:txBody>
                    <a:bodyPr/>
                    <a:lstStyle/>
                    <a:p>
                      <a:r>
                        <a:rPr lang="el-GR" sz="1000" b="1"/>
                        <a:t>Σ = 780</a:t>
                      </a:r>
                      <a:endParaRPr lang="en-US" sz="1000" b="1"/>
                    </a:p>
                  </a:txBody>
                  <a:tcPr/>
                </a:tc>
                <a:tc>
                  <a:txBody>
                    <a:bodyPr/>
                    <a:lstStyle/>
                    <a:p>
                      <a:r>
                        <a:rPr lang="el-GR" sz="1000" b="1"/>
                        <a:t>Σ = 6195</a:t>
                      </a:r>
                      <a:endParaRPr lang="en-US" sz="1000" b="1"/>
                    </a:p>
                  </a:txBody>
                  <a:tcPr/>
                </a:tc>
                <a:extLst>
                  <a:ext uri="{0D108BD9-81ED-4DB2-BD59-A6C34878D82A}">
                    <a16:rowId xmlns:a16="http://schemas.microsoft.com/office/drawing/2014/main" val="3799353061"/>
                  </a:ext>
                </a:extLst>
              </a:tr>
            </a:tbl>
          </a:graphicData>
        </a:graphic>
      </p:graphicFrame>
      <p:sp>
        <p:nvSpPr>
          <p:cNvPr id="4" name="Text Placeholder 3">
            <a:extLst>
              <a:ext uri="{FF2B5EF4-FFF2-40B4-BE49-F238E27FC236}">
                <a16:creationId xmlns:a16="http://schemas.microsoft.com/office/drawing/2014/main" id="{2B40DEC2-DCDB-47B3-B1DA-D6C3C60C6597}"/>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34696940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531E8-F51F-4293-B893-D471A59EABBC}"/>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E7DD2F27-626B-4334-9FF5-0A92FA76C3E2}"/>
              </a:ext>
            </a:extLst>
          </p:cNvPr>
          <p:cNvGraphicFramePr>
            <a:graphicFrameLocks noGrp="1"/>
          </p:cNvGraphicFramePr>
          <p:nvPr>
            <p:ph type="tbl" sz="quarter" idx="13"/>
            <p:extLst>
              <p:ext uri="{D42A27DB-BD31-4B8C-83A1-F6EECF244321}">
                <p14:modId xmlns:p14="http://schemas.microsoft.com/office/powerpoint/2010/main" val="2664174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668156383"/>
                    </a:ext>
                  </a:extLst>
                </a:gridCol>
                <a:gridCol w="1069848">
                  <a:extLst>
                    <a:ext uri="{9D8B030D-6E8A-4147-A177-3AD203B41FA5}">
                      <a16:colId xmlns:a16="http://schemas.microsoft.com/office/drawing/2014/main" val="332261209"/>
                    </a:ext>
                  </a:extLst>
                </a:gridCol>
                <a:gridCol w="493776">
                  <a:extLst>
                    <a:ext uri="{9D8B030D-6E8A-4147-A177-3AD203B41FA5}">
                      <a16:colId xmlns:a16="http://schemas.microsoft.com/office/drawing/2014/main" val="2563475354"/>
                    </a:ext>
                  </a:extLst>
                </a:gridCol>
                <a:gridCol w="1069848">
                  <a:extLst>
                    <a:ext uri="{9D8B030D-6E8A-4147-A177-3AD203B41FA5}">
                      <a16:colId xmlns:a16="http://schemas.microsoft.com/office/drawing/2014/main" val="3542271152"/>
                    </a:ext>
                  </a:extLst>
                </a:gridCol>
                <a:gridCol w="1069848">
                  <a:extLst>
                    <a:ext uri="{9D8B030D-6E8A-4147-A177-3AD203B41FA5}">
                      <a16:colId xmlns:a16="http://schemas.microsoft.com/office/drawing/2014/main" val="2008718127"/>
                    </a:ext>
                  </a:extLst>
                </a:gridCol>
                <a:gridCol w="1069848">
                  <a:extLst>
                    <a:ext uri="{9D8B030D-6E8A-4147-A177-3AD203B41FA5}">
                      <a16:colId xmlns:a16="http://schemas.microsoft.com/office/drawing/2014/main" val="2986787241"/>
                    </a:ext>
                  </a:extLst>
                </a:gridCol>
                <a:gridCol w="1069848">
                  <a:extLst>
                    <a:ext uri="{9D8B030D-6E8A-4147-A177-3AD203B41FA5}">
                      <a16:colId xmlns:a16="http://schemas.microsoft.com/office/drawing/2014/main" val="2546409209"/>
                    </a:ext>
                  </a:extLst>
                </a:gridCol>
                <a:gridCol w="1069848">
                  <a:extLst>
                    <a:ext uri="{9D8B030D-6E8A-4147-A177-3AD203B41FA5}">
                      <a16:colId xmlns:a16="http://schemas.microsoft.com/office/drawing/2014/main" val="153969742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2412520242"/>
                  </a:ext>
                </a:extLst>
              </a:tr>
              <a:tr h="370840">
                <a:tc>
                  <a:txBody>
                    <a:bodyPr/>
                    <a:lstStyle/>
                    <a:p>
                      <a:r>
                        <a:rPr lang="en-US" sz="1000"/>
                        <a:t>65</a:t>
                      </a:r>
                    </a:p>
                  </a:txBody>
                  <a:tcPr/>
                </a:tc>
                <a:tc>
                  <a:txBody>
                    <a:bodyPr/>
                    <a:lstStyle/>
                    <a:p>
                      <a:r>
                        <a:rPr lang="en-US" sz="1000"/>
                        <a:t>0.6020 %</a:t>
                      </a:r>
                    </a:p>
                  </a:txBody>
                  <a:tcPr/>
                </a:tc>
                <a:tc>
                  <a:txBody>
                    <a:bodyPr/>
                    <a:lstStyle/>
                    <a:p>
                      <a:r>
                        <a:rPr lang="en-US" sz="1000"/>
                        <a:t>0.14</a:t>
                      </a:r>
                    </a:p>
                  </a:txBody>
                  <a:tcPr/>
                </a:tc>
                <a:tc>
                  <a:txBody>
                    <a:bodyPr/>
                    <a:lstStyle/>
                    <a:p>
                      <a:r>
                        <a:rPr lang="en-US" sz="1000"/>
                        <a:t>79.17</a:t>
                      </a:r>
                    </a:p>
                  </a:txBody>
                  <a:tcPr/>
                </a:tc>
                <a:tc>
                  <a:txBody>
                    <a:bodyPr/>
                    <a:lstStyle/>
                    <a:p>
                      <a:r>
                        <a:rPr lang="en-US" sz="1000"/>
                        <a:t>64.06</a:t>
                      </a:r>
                    </a:p>
                  </a:txBody>
                  <a:tcPr/>
                </a:tc>
                <a:tc>
                  <a:txBody>
                    <a:bodyPr/>
                    <a:lstStyle/>
                    <a:p>
                      <a:r>
                        <a:rPr lang="en-US" sz="1000"/>
                        <a:t>35.83</a:t>
                      </a:r>
                    </a:p>
                  </a:txBody>
                  <a:tcPr/>
                </a:tc>
                <a:tc>
                  <a:txBody>
                    <a:bodyPr/>
                    <a:lstStyle/>
                    <a:p>
                      <a:r>
                        <a:rPr lang="en-US" sz="1000"/>
                        <a:t>5146</a:t>
                      </a:r>
                    </a:p>
                  </a:txBody>
                  <a:tcPr/>
                </a:tc>
                <a:tc>
                  <a:txBody>
                    <a:bodyPr/>
                    <a:lstStyle/>
                    <a:p>
                      <a:r>
                        <a:rPr lang="en-US" sz="1000"/>
                        <a:t>2329</a:t>
                      </a:r>
                    </a:p>
                  </a:txBody>
                  <a:tcPr/>
                </a:tc>
                <a:extLst>
                  <a:ext uri="{0D108BD9-81ED-4DB2-BD59-A6C34878D82A}">
                    <a16:rowId xmlns:a16="http://schemas.microsoft.com/office/drawing/2014/main" val="2596810624"/>
                  </a:ext>
                </a:extLst>
              </a:tr>
            </a:tbl>
          </a:graphicData>
        </a:graphic>
      </p:graphicFrame>
      <p:sp>
        <p:nvSpPr>
          <p:cNvPr id="4" name="Text Placeholder 3">
            <a:extLst>
              <a:ext uri="{FF2B5EF4-FFF2-40B4-BE49-F238E27FC236}">
                <a16:creationId xmlns:a16="http://schemas.microsoft.com/office/drawing/2014/main" id="{C9D3E604-2C92-43AE-BD70-30E81A7E8618}"/>
              </a:ext>
            </a:extLst>
          </p:cNvPr>
          <p:cNvSpPr>
            <a:spLocks noGrp="1"/>
          </p:cNvSpPr>
          <p:nvPr>
            <p:ph type="body" sz="quarter" idx="14"/>
          </p:nvPr>
        </p:nvSpPr>
        <p:spPr/>
        <p:txBody>
          <a:bodyPr/>
          <a:lstStyle/>
          <a:p>
            <a:r>
              <a:rPr lang="en-US"/>
              <a:t>01/01/2026 - 12/31/2026</a:t>
            </a:r>
          </a:p>
        </p:txBody>
      </p:sp>
    </p:spTree>
    <p:extLst>
      <p:ext uri="{BB962C8B-B14F-4D97-AF65-F5344CB8AC3E}">
        <p14:creationId xmlns:p14="http://schemas.microsoft.com/office/powerpoint/2010/main" val="13861567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242B9-6296-4E6B-894D-6EAF88FA7034}"/>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29A98469-D988-483F-B515-39E4933CA12D}"/>
              </a:ext>
            </a:extLst>
          </p:cNvPr>
          <p:cNvGraphicFramePr>
            <a:graphicFrameLocks noGrp="1"/>
          </p:cNvGraphicFramePr>
          <p:nvPr>
            <p:ph type="tbl" sz="quarter" idx="13"/>
            <p:extLst>
              <p:ext uri="{D42A27DB-BD31-4B8C-83A1-F6EECF244321}">
                <p14:modId xmlns:p14="http://schemas.microsoft.com/office/powerpoint/2010/main" val="3389900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062607155"/>
                    </a:ext>
                  </a:extLst>
                </a:gridCol>
                <a:gridCol w="905256">
                  <a:extLst>
                    <a:ext uri="{9D8B030D-6E8A-4147-A177-3AD203B41FA5}">
                      <a16:colId xmlns:a16="http://schemas.microsoft.com/office/drawing/2014/main" val="3126727427"/>
                    </a:ext>
                  </a:extLst>
                </a:gridCol>
                <a:gridCol w="411480">
                  <a:extLst>
                    <a:ext uri="{9D8B030D-6E8A-4147-A177-3AD203B41FA5}">
                      <a16:colId xmlns:a16="http://schemas.microsoft.com/office/drawing/2014/main" val="3270769708"/>
                    </a:ext>
                  </a:extLst>
                </a:gridCol>
                <a:gridCol w="905256">
                  <a:extLst>
                    <a:ext uri="{9D8B030D-6E8A-4147-A177-3AD203B41FA5}">
                      <a16:colId xmlns:a16="http://schemas.microsoft.com/office/drawing/2014/main" val="3221448628"/>
                    </a:ext>
                  </a:extLst>
                </a:gridCol>
                <a:gridCol w="905256">
                  <a:extLst>
                    <a:ext uri="{9D8B030D-6E8A-4147-A177-3AD203B41FA5}">
                      <a16:colId xmlns:a16="http://schemas.microsoft.com/office/drawing/2014/main" val="1018191287"/>
                    </a:ext>
                  </a:extLst>
                </a:gridCol>
                <a:gridCol w="905256">
                  <a:extLst>
                    <a:ext uri="{9D8B030D-6E8A-4147-A177-3AD203B41FA5}">
                      <a16:colId xmlns:a16="http://schemas.microsoft.com/office/drawing/2014/main" val="1023128571"/>
                    </a:ext>
                  </a:extLst>
                </a:gridCol>
                <a:gridCol w="905256">
                  <a:extLst>
                    <a:ext uri="{9D8B030D-6E8A-4147-A177-3AD203B41FA5}">
                      <a16:colId xmlns:a16="http://schemas.microsoft.com/office/drawing/2014/main" val="1525599083"/>
                    </a:ext>
                  </a:extLst>
                </a:gridCol>
                <a:gridCol w="905256">
                  <a:extLst>
                    <a:ext uri="{9D8B030D-6E8A-4147-A177-3AD203B41FA5}">
                      <a16:colId xmlns:a16="http://schemas.microsoft.com/office/drawing/2014/main" val="3228963552"/>
                    </a:ext>
                  </a:extLst>
                </a:gridCol>
                <a:gridCol w="905256">
                  <a:extLst>
                    <a:ext uri="{9D8B030D-6E8A-4147-A177-3AD203B41FA5}">
                      <a16:colId xmlns:a16="http://schemas.microsoft.com/office/drawing/2014/main" val="294769556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1915018825"/>
                  </a:ext>
                </a:extLst>
              </a:tr>
              <a:tr h="370840">
                <a:tc>
                  <a:txBody>
                    <a:bodyPr/>
                    <a:lstStyle/>
                    <a:p>
                      <a:r>
                        <a:rPr lang="en-US" sz="1000"/>
                        <a:t>12</a:t>
                      </a:r>
                    </a:p>
                  </a:txBody>
                  <a:tcPr/>
                </a:tc>
                <a:tc>
                  <a:txBody>
                    <a:bodyPr/>
                    <a:lstStyle/>
                    <a:p>
                      <a:r>
                        <a:rPr lang="en-US" sz="1000"/>
                        <a:t>0.4713 %</a:t>
                      </a:r>
                    </a:p>
                  </a:txBody>
                  <a:tcPr/>
                </a:tc>
                <a:tc>
                  <a:txBody>
                    <a:bodyPr/>
                    <a:lstStyle/>
                    <a:p>
                      <a:r>
                        <a:rPr lang="en-US" sz="1000"/>
                        <a:t>0.00</a:t>
                      </a:r>
                    </a:p>
                  </a:txBody>
                  <a:tcPr/>
                </a:tc>
                <a:tc>
                  <a:txBody>
                    <a:bodyPr/>
                    <a:lstStyle/>
                    <a:p>
                      <a:r>
                        <a:rPr lang="en-US" sz="1000"/>
                        <a:t>104.42</a:t>
                      </a:r>
                    </a:p>
                  </a:txBody>
                  <a:tcPr/>
                </a:tc>
                <a:tc>
                  <a:txBody>
                    <a:bodyPr/>
                    <a:lstStyle/>
                    <a:p>
                      <a:r>
                        <a:rPr lang="en-US" sz="1000"/>
                        <a:t>82.75</a:t>
                      </a:r>
                    </a:p>
                  </a:txBody>
                  <a:tcPr/>
                </a:tc>
                <a:tc>
                  <a:txBody>
                    <a:bodyPr/>
                    <a:lstStyle/>
                    <a:p>
                      <a:r>
                        <a:rPr lang="en-US" sz="1000"/>
                        <a:t>33.67</a:t>
                      </a:r>
                    </a:p>
                  </a:txBody>
                  <a:tcPr/>
                </a:tc>
                <a:tc>
                  <a:txBody>
                    <a:bodyPr/>
                    <a:lstStyle/>
                    <a:p>
                      <a:r>
                        <a:rPr lang="en-US" sz="1000"/>
                        <a:t>33.67</a:t>
                      </a:r>
                    </a:p>
                  </a:txBody>
                  <a:tcPr/>
                </a:tc>
                <a:tc>
                  <a:txBody>
                    <a:bodyPr/>
                    <a:lstStyle/>
                    <a:p>
                      <a:r>
                        <a:rPr lang="en-US" sz="1000"/>
                        <a:t>1253</a:t>
                      </a:r>
                    </a:p>
                  </a:txBody>
                  <a:tcPr/>
                </a:tc>
                <a:tc>
                  <a:txBody>
                    <a:bodyPr/>
                    <a:lstStyle/>
                    <a:p>
                      <a:r>
                        <a:rPr lang="en-US" sz="1000"/>
                        <a:t>404</a:t>
                      </a:r>
                    </a:p>
                  </a:txBody>
                  <a:tcPr/>
                </a:tc>
                <a:extLst>
                  <a:ext uri="{0D108BD9-81ED-4DB2-BD59-A6C34878D82A}">
                    <a16:rowId xmlns:a16="http://schemas.microsoft.com/office/drawing/2014/main" val="2480656158"/>
                  </a:ext>
                </a:extLst>
              </a:tr>
            </a:tbl>
          </a:graphicData>
        </a:graphic>
      </p:graphicFrame>
      <p:sp>
        <p:nvSpPr>
          <p:cNvPr id="4" name="Text Placeholder 3">
            <a:extLst>
              <a:ext uri="{FF2B5EF4-FFF2-40B4-BE49-F238E27FC236}">
                <a16:creationId xmlns:a16="http://schemas.microsoft.com/office/drawing/2014/main" id="{F0856FA4-CA35-4ACB-AED9-66500E5AC5F7}"/>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26847089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6C147-3C68-4DED-8063-E3FBAA57F99A}"/>
              </a:ext>
            </a:extLst>
          </p:cNvPr>
          <p:cNvSpPr>
            <a:spLocks noGrp="1"/>
          </p:cNvSpPr>
          <p:nvPr>
            <p:ph type="title"/>
          </p:nvPr>
        </p:nvSpPr>
        <p:spPr/>
        <p:txBody>
          <a:bodyPr/>
          <a:lstStyle/>
          <a:p>
            <a:r>
              <a:rPr lang="en-US"/>
              <a:t>Instagram Stories Table  | FICOH - 1 of 3</a:t>
            </a:r>
          </a:p>
        </p:txBody>
      </p:sp>
      <p:graphicFrame>
        <p:nvGraphicFramePr>
          <p:cNvPr id="5" name="Table Placeholder 4">
            <a:extLst>
              <a:ext uri="{FF2B5EF4-FFF2-40B4-BE49-F238E27FC236}">
                <a16:creationId xmlns:a16="http://schemas.microsoft.com/office/drawing/2014/main" id="{C94FF89C-B5F9-4E5F-96EC-AB73BDCD3947}"/>
              </a:ext>
            </a:extLst>
          </p:cNvPr>
          <p:cNvGraphicFramePr>
            <a:graphicFrameLocks noGrp="1"/>
          </p:cNvGraphicFramePr>
          <p:nvPr>
            <p:ph type="tbl" sz="quarter" idx="13"/>
            <p:extLst>
              <p:ext uri="{D42A27DB-BD31-4B8C-83A1-F6EECF244321}">
                <p14:modId xmlns:p14="http://schemas.microsoft.com/office/powerpoint/2010/main" val="1677224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772538125"/>
                    </a:ext>
                  </a:extLst>
                </a:gridCol>
                <a:gridCol w="1152143">
                  <a:extLst>
                    <a:ext uri="{9D8B030D-6E8A-4147-A177-3AD203B41FA5}">
                      <a16:colId xmlns:a16="http://schemas.microsoft.com/office/drawing/2014/main" val="622241792"/>
                    </a:ext>
                  </a:extLst>
                </a:gridCol>
                <a:gridCol w="576072">
                  <a:extLst>
                    <a:ext uri="{9D8B030D-6E8A-4147-A177-3AD203B41FA5}">
                      <a16:colId xmlns:a16="http://schemas.microsoft.com/office/drawing/2014/main" val="3173935802"/>
                    </a:ext>
                  </a:extLst>
                </a:gridCol>
                <a:gridCol w="576072">
                  <a:extLst>
                    <a:ext uri="{9D8B030D-6E8A-4147-A177-3AD203B41FA5}">
                      <a16:colId xmlns:a16="http://schemas.microsoft.com/office/drawing/2014/main" val="746261720"/>
                    </a:ext>
                  </a:extLst>
                </a:gridCol>
                <a:gridCol w="576072">
                  <a:extLst>
                    <a:ext uri="{9D8B030D-6E8A-4147-A177-3AD203B41FA5}">
                      <a16:colId xmlns:a16="http://schemas.microsoft.com/office/drawing/2014/main" val="1644050401"/>
                    </a:ext>
                  </a:extLst>
                </a:gridCol>
                <a:gridCol w="576072">
                  <a:extLst>
                    <a:ext uri="{9D8B030D-6E8A-4147-A177-3AD203B41FA5}">
                      <a16:colId xmlns:a16="http://schemas.microsoft.com/office/drawing/2014/main" val="3149211859"/>
                    </a:ext>
                  </a:extLst>
                </a:gridCol>
                <a:gridCol w="576072">
                  <a:extLst>
                    <a:ext uri="{9D8B030D-6E8A-4147-A177-3AD203B41FA5}">
                      <a16:colId xmlns:a16="http://schemas.microsoft.com/office/drawing/2014/main" val="1537735096"/>
                    </a:ext>
                  </a:extLst>
                </a:gridCol>
                <a:gridCol w="576072">
                  <a:extLst>
                    <a:ext uri="{9D8B030D-6E8A-4147-A177-3AD203B41FA5}">
                      <a16:colId xmlns:a16="http://schemas.microsoft.com/office/drawing/2014/main" val="1307418049"/>
                    </a:ext>
                  </a:extLst>
                </a:gridCol>
                <a:gridCol w="576072">
                  <a:extLst>
                    <a:ext uri="{9D8B030D-6E8A-4147-A177-3AD203B41FA5}">
                      <a16:colId xmlns:a16="http://schemas.microsoft.com/office/drawing/2014/main" val="1958064862"/>
                    </a:ext>
                  </a:extLst>
                </a:gridCol>
                <a:gridCol w="576072">
                  <a:extLst>
                    <a:ext uri="{9D8B030D-6E8A-4147-A177-3AD203B41FA5}">
                      <a16:colId xmlns:a16="http://schemas.microsoft.com/office/drawing/2014/main" val="3084766144"/>
                    </a:ext>
                  </a:extLst>
                </a:gridCol>
                <a:gridCol w="576072">
                  <a:extLst>
                    <a:ext uri="{9D8B030D-6E8A-4147-A177-3AD203B41FA5}">
                      <a16:colId xmlns:a16="http://schemas.microsoft.com/office/drawing/2014/main" val="1514798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33376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- 2026-05-29 14:21:10</a:t>
                      </a:r>
                      <a:r>
                        <a:rPr kumimoji="0" lang="en-US" sz="1000" b="0" i="0" u="none" strike="noStrike" kern="1200" cap="none" spc="0" normalizeH="0" baseline="0" noProof="0">
                          <a:ln>
                            <a:noFill/>
                          </a:ln>
                          <a:solidFill>
                            <a:prstClr val="black"/>
                          </a:solidFill>
                          <a:effectLst/>
                          <a:uLnTx/>
                          <a:uFillTx/>
                          <a:latin typeface="Calibri"/>
                          <a:ea typeface="+mn-ea"/>
                          <a:cs typeface="+mn-cs"/>
                        </a:rPr>
                        <a:t>
 FEMA Releases Updated
Flood Map for Oahu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https://quintly-eu-image-storage.s3.amazonaws.com/42a5b893a9726451877e4ab7634db126/ab92ac167b075e099637078314d03d26.jpg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05/30/2026 14:15:44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01165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- 2026-05-27 19:09:24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https://quintly-eu-image-storage.s3.amazonaws.com/42a5b893a9726451877e4ab7634db126/a6b002093f22ae98baeb03245f3c0c84.jpg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05/28/2026 19:08:45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2869432357"/>
                  </a:ext>
                </a:extLst>
              </a:tr>
            </a:tbl>
          </a:graphicData>
        </a:graphic>
      </p:graphicFrame>
      <p:sp>
        <p:nvSpPr>
          <p:cNvPr id="4" name="Text Placeholder 3">
            <a:extLst>
              <a:ext uri="{FF2B5EF4-FFF2-40B4-BE49-F238E27FC236}">
                <a16:creationId xmlns:a16="http://schemas.microsoft.com/office/drawing/2014/main" id="{35EBCF04-4445-4DBD-8528-348F4FF9A684}"/>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41762961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B5263-74EB-4E3D-B0DC-25DF9C60C03B}"/>
              </a:ext>
            </a:extLst>
          </p:cNvPr>
          <p:cNvSpPr>
            <a:spLocks noGrp="1"/>
          </p:cNvSpPr>
          <p:nvPr>
            <p:ph type="title"/>
          </p:nvPr>
        </p:nvSpPr>
        <p:spPr/>
        <p:txBody>
          <a:bodyPr/>
          <a:lstStyle/>
          <a:p>
            <a:r>
              <a:rPr lang="en-US"/>
              <a:t>Instagram Stories Table  | FICOH - 2 of 3</a:t>
            </a:r>
          </a:p>
        </p:txBody>
      </p:sp>
      <p:graphicFrame>
        <p:nvGraphicFramePr>
          <p:cNvPr id="5" name="Table Placeholder 4">
            <a:extLst>
              <a:ext uri="{FF2B5EF4-FFF2-40B4-BE49-F238E27FC236}">
                <a16:creationId xmlns:a16="http://schemas.microsoft.com/office/drawing/2014/main" id="{B70E32D6-61A9-4D6F-B1A0-3E75805D4466}"/>
              </a:ext>
            </a:extLst>
          </p:cNvPr>
          <p:cNvGraphicFramePr>
            <a:graphicFrameLocks noGrp="1"/>
          </p:cNvGraphicFramePr>
          <p:nvPr>
            <p:ph type="tbl" sz="quarter" idx="13"/>
            <p:extLst>
              <p:ext uri="{D42A27DB-BD31-4B8C-83A1-F6EECF244321}">
                <p14:modId xmlns:p14="http://schemas.microsoft.com/office/powerpoint/2010/main" val="1408810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87138212"/>
                    </a:ext>
                  </a:extLst>
                </a:gridCol>
                <a:gridCol w="1152143">
                  <a:extLst>
                    <a:ext uri="{9D8B030D-6E8A-4147-A177-3AD203B41FA5}">
                      <a16:colId xmlns:a16="http://schemas.microsoft.com/office/drawing/2014/main" val="1638493198"/>
                    </a:ext>
                  </a:extLst>
                </a:gridCol>
                <a:gridCol w="576072">
                  <a:extLst>
                    <a:ext uri="{9D8B030D-6E8A-4147-A177-3AD203B41FA5}">
                      <a16:colId xmlns:a16="http://schemas.microsoft.com/office/drawing/2014/main" val="638051059"/>
                    </a:ext>
                  </a:extLst>
                </a:gridCol>
                <a:gridCol w="576072">
                  <a:extLst>
                    <a:ext uri="{9D8B030D-6E8A-4147-A177-3AD203B41FA5}">
                      <a16:colId xmlns:a16="http://schemas.microsoft.com/office/drawing/2014/main" val="364321116"/>
                    </a:ext>
                  </a:extLst>
                </a:gridCol>
                <a:gridCol w="576072">
                  <a:extLst>
                    <a:ext uri="{9D8B030D-6E8A-4147-A177-3AD203B41FA5}">
                      <a16:colId xmlns:a16="http://schemas.microsoft.com/office/drawing/2014/main" val="1209748471"/>
                    </a:ext>
                  </a:extLst>
                </a:gridCol>
                <a:gridCol w="576072">
                  <a:extLst>
                    <a:ext uri="{9D8B030D-6E8A-4147-A177-3AD203B41FA5}">
                      <a16:colId xmlns:a16="http://schemas.microsoft.com/office/drawing/2014/main" val="1593835045"/>
                    </a:ext>
                  </a:extLst>
                </a:gridCol>
                <a:gridCol w="576072">
                  <a:extLst>
                    <a:ext uri="{9D8B030D-6E8A-4147-A177-3AD203B41FA5}">
                      <a16:colId xmlns:a16="http://schemas.microsoft.com/office/drawing/2014/main" val="397412602"/>
                    </a:ext>
                  </a:extLst>
                </a:gridCol>
                <a:gridCol w="576072">
                  <a:extLst>
                    <a:ext uri="{9D8B030D-6E8A-4147-A177-3AD203B41FA5}">
                      <a16:colId xmlns:a16="http://schemas.microsoft.com/office/drawing/2014/main" val="3135649279"/>
                    </a:ext>
                  </a:extLst>
                </a:gridCol>
                <a:gridCol w="576072">
                  <a:extLst>
                    <a:ext uri="{9D8B030D-6E8A-4147-A177-3AD203B41FA5}">
                      <a16:colId xmlns:a16="http://schemas.microsoft.com/office/drawing/2014/main" val="3607821769"/>
                    </a:ext>
                  </a:extLst>
                </a:gridCol>
                <a:gridCol w="576072">
                  <a:extLst>
                    <a:ext uri="{9D8B030D-6E8A-4147-A177-3AD203B41FA5}">
                      <a16:colId xmlns:a16="http://schemas.microsoft.com/office/drawing/2014/main" val="326646561"/>
                    </a:ext>
                  </a:extLst>
                </a:gridCol>
                <a:gridCol w="576072">
                  <a:extLst>
                    <a:ext uri="{9D8B030D-6E8A-4147-A177-3AD203B41FA5}">
                      <a16:colId xmlns:a16="http://schemas.microsoft.com/office/drawing/2014/main" val="2313028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023188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- 2026-05-27 16:01:43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https://quintly-eu-image-storage.s3.amazonaws.com/42a5b893a9726451877e4ab7634db126/ff0f390010471392dedb62b772081ce9.jpg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05/28/2026 15:38:49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98429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- 2026-05-22 17:29:29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https://quintly-eu-image-storage.s3.amazonaws.com/42a5b893a9726451877e4ab7634db126/b180fc1b763baaa9b4201dddb2e48296.jpg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05/23/2026 17:08:59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275798837"/>
                  </a:ext>
                </a:extLst>
              </a:tr>
            </a:tbl>
          </a:graphicData>
        </a:graphic>
      </p:graphicFrame>
      <p:sp>
        <p:nvSpPr>
          <p:cNvPr id="4" name="Text Placeholder 3">
            <a:extLst>
              <a:ext uri="{FF2B5EF4-FFF2-40B4-BE49-F238E27FC236}">
                <a16:creationId xmlns:a16="http://schemas.microsoft.com/office/drawing/2014/main" id="{E0A88955-5BDF-4E4F-A620-364707B6C910}"/>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33224294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E744B-F69F-473D-8879-A2B3A573DAD9}"/>
              </a:ext>
            </a:extLst>
          </p:cNvPr>
          <p:cNvSpPr>
            <a:spLocks noGrp="1"/>
          </p:cNvSpPr>
          <p:nvPr>
            <p:ph type="title"/>
          </p:nvPr>
        </p:nvSpPr>
        <p:spPr/>
        <p:txBody>
          <a:bodyPr/>
          <a:lstStyle/>
          <a:p>
            <a:r>
              <a:rPr lang="en-US"/>
              <a:t>Instagram Stories Table  | FICOH - 3 of 3</a:t>
            </a:r>
          </a:p>
        </p:txBody>
      </p:sp>
      <p:graphicFrame>
        <p:nvGraphicFramePr>
          <p:cNvPr id="5" name="Table Placeholder 4">
            <a:extLst>
              <a:ext uri="{FF2B5EF4-FFF2-40B4-BE49-F238E27FC236}">
                <a16:creationId xmlns:a16="http://schemas.microsoft.com/office/drawing/2014/main" id="{A9F58134-0E37-4809-8904-5FE5F44B7E7F}"/>
              </a:ext>
            </a:extLst>
          </p:cNvPr>
          <p:cNvGraphicFramePr>
            <a:graphicFrameLocks noGrp="1"/>
          </p:cNvGraphicFramePr>
          <p:nvPr>
            <p:ph type="tbl" sz="quarter" idx="13"/>
            <p:extLst>
              <p:ext uri="{D42A27DB-BD31-4B8C-83A1-F6EECF244321}">
                <p14:modId xmlns:p14="http://schemas.microsoft.com/office/powerpoint/2010/main" val="3961386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881760509"/>
                    </a:ext>
                  </a:extLst>
                </a:gridCol>
                <a:gridCol w="1152143">
                  <a:extLst>
                    <a:ext uri="{9D8B030D-6E8A-4147-A177-3AD203B41FA5}">
                      <a16:colId xmlns:a16="http://schemas.microsoft.com/office/drawing/2014/main" val="3579509138"/>
                    </a:ext>
                  </a:extLst>
                </a:gridCol>
                <a:gridCol w="576072">
                  <a:extLst>
                    <a:ext uri="{9D8B030D-6E8A-4147-A177-3AD203B41FA5}">
                      <a16:colId xmlns:a16="http://schemas.microsoft.com/office/drawing/2014/main" val="764283003"/>
                    </a:ext>
                  </a:extLst>
                </a:gridCol>
                <a:gridCol w="576072">
                  <a:extLst>
                    <a:ext uri="{9D8B030D-6E8A-4147-A177-3AD203B41FA5}">
                      <a16:colId xmlns:a16="http://schemas.microsoft.com/office/drawing/2014/main" val="4270482593"/>
                    </a:ext>
                  </a:extLst>
                </a:gridCol>
                <a:gridCol w="576072">
                  <a:extLst>
                    <a:ext uri="{9D8B030D-6E8A-4147-A177-3AD203B41FA5}">
                      <a16:colId xmlns:a16="http://schemas.microsoft.com/office/drawing/2014/main" val="2856489553"/>
                    </a:ext>
                  </a:extLst>
                </a:gridCol>
                <a:gridCol w="576072">
                  <a:extLst>
                    <a:ext uri="{9D8B030D-6E8A-4147-A177-3AD203B41FA5}">
                      <a16:colId xmlns:a16="http://schemas.microsoft.com/office/drawing/2014/main" val="622827943"/>
                    </a:ext>
                  </a:extLst>
                </a:gridCol>
                <a:gridCol w="576072">
                  <a:extLst>
                    <a:ext uri="{9D8B030D-6E8A-4147-A177-3AD203B41FA5}">
                      <a16:colId xmlns:a16="http://schemas.microsoft.com/office/drawing/2014/main" val="2403351183"/>
                    </a:ext>
                  </a:extLst>
                </a:gridCol>
                <a:gridCol w="576072">
                  <a:extLst>
                    <a:ext uri="{9D8B030D-6E8A-4147-A177-3AD203B41FA5}">
                      <a16:colId xmlns:a16="http://schemas.microsoft.com/office/drawing/2014/main" val="2334958797"/>
                    </a:ext>
                  </a:extLst>
                </a:gridCol>
                <a:gridCol w="576072">
                  <a:extLst>
                    <a:ext uri="{9D8B030D-6E8A-4147-A177-3AD203B41FA5}">
                      <a16:colId xmlns:a16="http://schemas.microsoft.com/office/drawing/2014/main" val="3324732664"/>
                    </a:ext>
                  </a:extLst>
                </a:gridCol>
                <a:gridCol w="576072">
                  <a:extLst>
                    <a:ext uri="{9D8B030D-6E8A-4147-A177-3AD203B41FA5}">
                      <a16:colId xmlns:a16="http://schemas.microsoft.com/office/drawing/2014/main" val="2216434568"/>
                    </a:ext>
                  </a:extLst>
                </a:gridCol>
                <a:gridCol w="576072">
                  <a:extLst>
                    <a:ext uri="{9D8B030D-6E8A-4147-A177-3AD203B41FA5}">
                      <a16:colId xmlns:a16="http://schemas.microsoft.com/office/drawing/2014/main" val="3932512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127208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- 2026-05-21 17:09:58</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https://quintly-eu-image-storage.s3.amazonaws.com/42a5b893a9726451877e4ab7634db126/0f145fabe81d9da11062c7682990205e.jpg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05/22/2026 17:08:54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679759816"/>
                  </a:ext>
                </a:extLst>
              </a:tr>
            </a:tbl>
          </a:graphicData>
        </a:graphic>
      </p:graphicFrame>
      <p:sp>
        <p:nvSpPr>
          <p:cNvPr id="4" name="Text Placeholder 3">
            <a:extLst>
              <a:ext uri="{FF2B5EF4-FFF2-40B4-BE49-F238E27FC236}">
                <a16:creationId xmlns:a16="http://schemas.microsoft.com/office/drawing/2014/main" id="{B60821C0-5027-4E30-A4A9-05DF99A9CB88}"/>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5450813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1813</Words>
  <Application>Microsoft Office PowerPoint</Application>
  <PresentationFormat>On-screen Show (4:3)</PresentationFormat>
  <Paragraphs>599</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Impressions or Page Media View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Instagram Content Views by Post Type | FICOH</vt:lpstr>
      <vt:lpstr>Instagram Instagram Content Views by Post Type: Reels | FICOH</vt:lpstr>
      <vt:lpstr>Instagram Posts Table | FICOH</vt:lpstr>
      <vt:lpstr>Instagram Reels | FICOH</vt:lpstr>
      <vt:lpstr>Instagram YTD Stories Key Metrics | FICOH</vt:lpstr>
      <vt:lpstr>Instagram Monthly Stories Key Metrics | FICOH</vt:lpstr>
      <vt:lpstr>Instagram Stories Table  | FICOH - 1 of 3</vt:lpstr>
      <vt:lpstr>Instagram Stories Table  | FICOH - 2 of 3</vt:lpstr>
      <vt:lpstr>Instagram Stories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2026-06-03T19:30:31Z</dcterms:created>
  <dcterms:modified xsi:type="dcterms:W3CDTF">2026-06-03T19:31:09Z</dcterms:modified>
</cp:coreProperties>
</file>