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46143</c:v>
                </c:pt>
              </c:numCache>
            </c:numRef>
          </c:cat>
          <c:val>
            <c:numRef>
              <c:f>Sheet1!$B$2</c:f>
              <c:numCache>
                <c:formatCode>General</c:formatCode>
                <c:ptCount val="1"/>
                <c:pt idx="0">
                  <c:v>715</c:v>
                </c:pt>
              </c:numCache>
            </c:numRef>
          </c:val>
          <c:extLst>
            <c:ext xmlns:c16="http://schemas.microsoft.com/office/drawing/2014/chart" uri="{C3380CC4-5D6E-409C-BE32-E72D297353CC}">
              <c16:uniqueId val="{00000000-0363-4BFF-A184-9A6B12391848}"/>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46143</c:v>
                </c:pt>
              </c:numCache>
            </c:numRef>
          </c:cat>
          <c:val>
            <c:numRef>
              <c:f>Sheet1!$C$2</c:f>
              <c:numCache>
                <c:formatCode>General</c:formatCode>
                <c:ptCount val="1"/>
                <c:pt idx="0">
                  <c:v>1411</c:v>
                </c:pt>
              </c:numCache>
            </c:numRef>
          </c:val>
          <c:extLst>
            <c:ext xmlns:c16="http://schemas.microsoft.com/office/drawing/2014/chart" uri="{C3380CC4-5D6E-409C-BE32-E72D297353CC}">
              <c16:uniqueId val="{00000001-0363-4BFF-A184-9A6B12391848}"/>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46143</c:v>
                </c:pt>
              </c:numCache>
            </c:numRef>
          </c:cat>
          <c:val>
            <c:numRef>
              <c:f>Sheet1!$D$2</c:f>
              <c:numCache>
                <c:formatCode>General</c:formatCode>
                <c:ptCount val="1"/>
                <c:pt idx="0">
                  <c:v>26929</c:v>
                </c:pt>
              </c:numCache>
            </c:numRef>
          </c:val>
          <c:extLst>
            <c:ext xmlns:c16="http://schemas.microsoft.com/office/drawing/2014/chart" uri="{C3380CC4-5D6E-409C-BE32-E72D297353CC}">
              <c16:uniqueId val="{00000002-0363-4BFF-A184-9A6B12391848}"/>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46143</c:v>
                </c:pt>
              </c:numCache>
            </c:numRef>
          </c:cat>
          <c:val>
            <c:numRef>
              <c:f>Sheet1!$E$2</c:f>
              <c:numCache>
                <c:formatCode>General</c:formatCode>
                <c:ptCount val="1"/>
                <c:pt idx="0">
                  <c:v>300</c:v>
                </c:pt>
              </c:numCache>
            </c:numRef>
          </c:val>
          <c:extLst>
            <c:ext xmlns:c16="http://schemas.microsoft.com/office/drawing/2014/chart" uri="{C3380CC4-5D6E-409C-BE32-E72D297353CC}">
              <c16:uniqueId val="{00000003-0363-4BFF-A184-9A6B12391848}"/>
            </c:ext>
          </c:extLst>
        </c:ser>
        <c:dLbls>
          <c:showLegendKey val="0"/>
          <c:showVal val="0"/>
          <c:showCatName val="0"/>
          <c:showSerName val="0"/>
          <c:showPercent val="0"/>
          <c:showBubbleSize val="0"/>
        </c:dLbls>
        <c:gapWidth val="219"/>
        <c:overlap val="-27"/>
        <c:axId val="401598544"/>
        <c:axId val="398597472"/>
      </c:barChart>
      <c:dateAx>
        <c:axId val="401598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597472"/>
        <c:crosses val="autoZero"/>
        <c:auto val="1"/>
        <c:lblOffset val="100"/>
        <c:baseTimeUnit val="days"/>
      </c:dateAx>
      <c:valAx>
        <c:axId val="398597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59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0</c:v>
                </c:pt>
                <c:pt idx="1">
                  <c:v>3</c:v>
                </c:pt>
                <c:pt idx="2">
                  <c:v>1</c:v>
                </c:pt>
                <c:pt idx="3">
                  <c:v>3</c:v>
                </c:pt>
                <c:pt idx="4">
                  <c:v>4</c:v>
                </c:pt>
                <c:pt idx="5">
                  <c:v>0</c:v>
                </c:pt>
              </c:numCache>
            </c:numRef>
          </c:val>
          <c:extLst>
            <c:ext xmlns:c16="http://schemas.microsoft.com/office/drawing/2014/chart" uri="{C3380CC4-5D6E-409C-BE32-E72D297353CC}">
              <c16:uniqueId val="{00000000-F626-42F5-A6BF-7822B81D423F}"/>
            </c:ext>
          </c:extLst>
        </c:ser>
        <c:dLbls>
          <c:showLegendKey val="0"/>
          <c:showVal val="0"/>
          <c:showCatName val="0"/>
          <c:showSerName val="0"/>
          <c:showPercent val="0"/>
          <c:showBubbleSize val="0"/>
        </c:dLbls>
        <c:gapWidth val="219"/>
        <c:overlap val="-27"/>
        <c:axId val="404428688"/>
        <c:axId val="404428360"/>
      </c:barChart>
      <c:dateAx>
        <c:axId val="404428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28360"/>
        <c:crosses val="autoZero"/>
        <c:auto val="1"/>
        <c:lblOffset val="100"/>
        <c:baseTimeUnit val="months"/>
      </c:dateAx>
      <c:valAx>
        <c:axId val="404428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42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c:v>
                </c:pt>
                <c:pt idx="1">
                  <c:v>2</c:v>
                </c:pt>
                <c:pt idx="2">
                  <c:v>1</c:v>
                </c:pt>
                <c:pt idx="3">
                  <c:v>3</c:v>
                </c:pt>
                <c:pt idx="4">
                  <c:v>4</c:v>
                </c:pt>
                <c:pt idx="5">
                  <c:v>1</c:v>
                </c:pt>
                <c:pt idx="6">
                  <c:v>0</c:v>
                </c:pt>
                <c:pt idx="7">
                  <c:v>0</c:v>
                </c:pt>
                <c:pt idx="8">
                  <c:v>0</c:v>
                </c:pt>
                <c:pt idx="9">
                  <c:v>0</c:v>
                </c:pt>
                <c:pt idx="10">
                  <c:v>0</c:v>
                </c:pt>
                <c:pt idx="11">
                  <c:v>0</c:v>
                </c:pt>
              </c:numCache>
            </c:numRef>
          </c:val>
          <c:extLst>
            <c:ext xmlns:c16="http://schemas.microsoft.com/office/drawing/2014/chart" uri="{C3380CC4-5D6E-409C-BE32-E72D297353CC}">
              <c16:uniqueId val="{00000000-C972-43F8-B353-976D9BBFC311}"/>
            </c:ext>
          </c:extLst>
        </c:ser>
        <c:dLbls>
          <c:showLegendKey val="0"/>
          <c:showVal val="0"/>
          <c:showCatName val="0"/>
          <c:showSerName val="0"/>
          <c:showPercent val="0"/>
          <c:showBubbleSize val="0"/>
        </c:dLbls>
        <c:gapWidth val="219"/>
        <c:overlap val="-27"/>
        <c:axId val="407835392"/>
        <c:axId val="407831784"/>
      </c:barChart>
      <c:dateAx>
        <c:axId val="407835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831784"/>
        <c:crosses val="autoZero"/>
        <c:auto val="1"/>
        <c:lblOffset val="100"/>
        <c:baseTimeUnit val="months"/>
      </c:dateAx>
      <c:valAx>
        <c:axId val="407831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835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40</c:v>
                </c:pt>
                <c:pt idx="1">
                  <c:v>40</c:v>
                </c:pt>
                <c:pt idx="2">
                  <c:v>20</c:v>
                </c:pt>
                <c:pt idx="3">
                  <c:v>46</c:v>
                </c:pt>
                <c:pt idx="4">
                  <c:v>76</c:v>
                </c:pt>
                <c:pt idx="5">
                  <c:v>1</c:v>
                </c:pt>
                <c:pt idx="6">
                  <c:v>0</c:v>
                </c:pt>
                <c:pt idx="7">
                  <c:v>0</c:v>
                </c:pt>
                <c:pt idx="8">
                  <c:v>0</c:v>
                </c:pt>
                <c:pt idx="9">
                  <c:v>0</c:v>
                </c:pt>
                <c:pt idx="10">
                  <c:v>0</c:v>
                </c:pt>
                <c:pt idx="11">
                  <c:v>0</c:v>
                </c:pt>
              </c:numCache>
            </c:numRef>
          </c:val>
          <c:extLst>
            <c:ext xmlns:c16="http://schemas.microsoft.com/office/drawing/2014/chart" uri="{C3380CC4-5D6E-409C-BE32-E72D297353CC}">
              <c16:uniqueId val="{00000000-BC49-4BF9-9F48-BB87867657D5}"/>
            </c:ext>
          </c:extLst>
        </c:ser>
        <c:dLbls>
          <c:showLegendKey val="0"/>
          <c:showVal val="0"/>
          <c:showCatName val="0"/>
          <c:showSerName val="0"/>
          <c:showPercent val="0"/>
          <c:showBubbleSize val="0"/>
        </c:dLbls>
        <c:gapWidth val="219"/>
        <c:overlap val="-27"/>
        <c:axId val="407833096"/>
        <c:axId val="409806816"/>
      </c:barChart>
      <c:catAx>
        <c:axId val="407833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806816"/>
        <c:crosses val="autoZero"/>
        <c:auto val="1"/>
        <c:lblAlgn val="ctr"/>
        <c:lblOffset val="100"/>
        <c:noMultiLvlLbl val="0"/>
      </c:catAx>
      <c:valAx>
        <c:axId val="409806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83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1470</c:v>
                </c:pt>
                <c:pt idx="1">
                  <c:v>1649</c:v>
                </c:pt>
                <c:pt idx="2">
                  <c:v>1679</c:v>
                </c:pt>
                <c:pt idx="3">
                  <c:v>2755</c:v>
                </c:pt>
                <c:pt idx="4">
                  <c:v>2537</c:v>
                </c:pt>
                <c:pt idx="5">
                  <c:v>0</c:v>
                </c:pt>
                <c:pt idx="6">
                  <c:v>0</c:v>
                </c:pt>
              </c:numCache>
            </c:numRef>
          </c:val>
          <c:extLst>
            <c:ext xmlns:c16="http://schemas.microsoft.com/office/drawing/2014/chart" uri="{C3380CC4-5D6E-409C-BE32-E72D297353CC}">
              <c16:uniqueId val="{00000000-98F6-4EA3-9F0F-56CFFFC646EF}"/>
            </c:ext>
          </c:extLst>
        </c:ser>
        <c:dLbls>
          <c:showLegendKey val="0"/>
          <c:showVal val="0"/>
          <c:showCatName val="0"/>
          <c:showSerName val="0"/>
          <c:showPercent val="0"/>
          <c:showBubbleSize val="0"/>
        </c:dLbls>
        <c:gapWidth val="219"/>
        <c:overlap val="-27"/>
        <c:axId val="409806488"/>
        <c:axId val="407830800"/>
      </c:barChart>
      <c:dateAx>
        <c:axId val="409806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830800"/>
        <c:crosses val="autoZero"/>
        <c:auto val="1"/>
        <c:lblOffset val="100"/>
        <c:baseTimeUnit val="months"/>
      </c:dateAx>
      <c:valAx>
        <c:axId val="407830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80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1</c:v>
                </c:pt>
                <c:pt idx="2">
                  <c:v>0</c:v>
                </c:pt>
                <c:pt idx="3">
                  <c:v>1</c:v>
                </c:pt>
                <c:pt idx="4">
                  <c:v>-3</c:v>
                </c:pt>
              </c:numCache>
            </c:numRef>
          </c:val>
          <c:extLst>
            <c:ext xmlns:c16="http://schemas.microsoft.com/office/drawing/2014/chart" uri="{C3380CC4-5D6E-409C-BE32-E72D297353CC}">
              <c16:uniqueId val="{00000000-81DC-492E-8667-674B23F42837}"/>
            </c:ext>
          </c:extLst>
        </c:ser>
        <c:dLbls>
          <c:showLegendKey val="0"/>
          <c:showVal val="0"/>
          <c:showCatName val="0"/>
          <c:showSerName val="0"/>
          <c:showPercent val="0"/>
          <c:showBubbleSize val="0"/>
        </c:dLbls>
        <c:gapWidth val="219"/>
        <c:overlap val="-27"/>
        <c:axId val="499295144"/>
        <c:axId val="499297112"/>
      </c:barChart>
      <c:dateAx>
        <c:axId val="499295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297112"/>
        <c:crosses val="autoZero"/>
        <c:auto val="1"/>
        <c:lblOffset val="100"/>
        <c:baseTimeUnit val="months"/>
      </c:dateAx>
      <c:valAx>
        <c:axId val="49929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29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534-4401-9870-F3AFDAB42A01}"/>
            </c:ext>
          </c:extLst>
        </c:ser>
        <c:dLbls>
          <c:showLegendKey val="0"/>
          <c:showVal val="0"/>
          <c:showCatName val="0"/>
          <c:showSerName val="0"/>
          <c:showPercent val="0"/>
          <c:showBubbleSize val="0"/>
        </c:dLbls>
        <c:gapWidth val="219"/>
        <c:overlap val="-27"/>
        <c:axId val="499296128"/>
        <c:axId val="498880640"/>
      </c:barChart>
      <c:dateAx>
        <c:axId val="499296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80640"/>
        <c:crosses val="autoZero"/>
        <c:auto val="1"/>
        <c:lblOffset val="100"/>
        <c:baseTimeUnit val="months"/>
      </c:dateAx>
      <c:valAx>
        <c:axId val="498880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296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13</c:v>
                </c:pt>
                <c:pt idx="1">
                  <c:v>18</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754-4DD9-BDB0-80D0D25D46DF}"/>
            </c:ext>
          </c:extLst>
        </c:ser>
        <c:dLbls>
          <c:showLegendKey val="0"/>
          <c:showVal val="0"/>
          <c:showCatName val="0"/>
          <c:showSerName val="0"/>
          <c:showPercent val="0"/>
          <c:showBubbleSize val="0"/>
        </c:dLbls>
        <c:gapWidth val="219"/>
        <c:overlap val="-27"/>
        <c:axId val="498876704"/>
        <c:axId val="498879000"/>
      </c:barChart>
      <c:catAx>
        <c:axId val="498876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79000"/>
        <c:crosses val="autoZero"/>
        <c:auto val="1"/>
        <c:lblAlgn val="ctr"/>
        <c:lblOffset val="100"/>
        <c:noMultiLvlLbl val="0"/>
      </c:catAx>
      <c:valAx>
        <c:axId val="49887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7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331</c:v>
                </c:pt>
                <c:pt idx="1">
                  <c:v>262</c:v>
                </c:pt>
                <c:pt idx="2">
                  <c:v>181</c:v>
                </c:pt>
                <c:pt idx="3">
                  <c:v>171</c:v>
                </c:pt>
                <c:pt idx="4">
                  <c:v>108</c:v>
                </c:pt>
                <c:pt idx="5">
                  <c:v>11</c:v>
                </c:pt>
              </c:numCache>
            </c:numRef>
          </c:val>
          <c:extLst>
            <c:ext xmlns:c16="http://schemas.microsoft.com/office/drawing/2014/chart" uri="{C3380CC4-5D6E-409C-BE32-E72D297353CC}">
              <c16:uniqueId val="{00000000-4248-4993-92B0-01DB17AE6A2C}"/>
            </c:ext>
          </c:extLst>
        </c:ser>
        <c:dLbls>
          <c:showLegendKey val="0"/>
          <c:showVal val="0"/>
          <c:showCatName val="0"/>
          <c:showSerName val="0"/>
          <c:showPercent val="0"/>
          <c:showBubbleSize val="0"/>
        </c:dLbls>
        <c:gapWidth val="219"/>
        <c:overlap val="-27"/>
        <c:axId val="498894088"/>
        <c:axId val="498889824"/>
      </c:barChart>
      <c:dateAx>
        <c:axId val="498894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89824"/>
        <c:crosses val="autoZero"/>
        <c:auto val="1"/>
        <c:lblOffset val="100"/>
        <c:baseTimeUnit val="months"/>
      </c:dateAx>
      <c:valAx>
        <c:axId val="498889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94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Sheet1!$A$2:$A$7</c:f>
              <c:strCache>
                <c:ptCount val="6"/>
                <c:pt idx="0">
                  <c:v>2026-01</c:v>
                </c:pt>
                <c:pt idx="1">
                  <c:v>2026-02</c:v>
                </c:pt>
                <c:pt idx="2">
                  <c:v>2026-03</c:v>
                </c:pt>
                <c:pt idx="3">
                  <c:v>2026-04</c:v>
                </c:pt>
                <c:pt idx="4">
                  <c:v>2026-05</c:v>
                </c:pt>
                <c:pt idx="5">
                  <c:v>2026-06</c:v>
                </c:pt>
              </c:strCache>
            </c:strRef>
          </c:cat>
          <c:val>
            <c:numRef>
              <c:f>Sheet1!$B$2:$B$7</c:f>
              <c:numCache>
                <c:formatCode>General</c:formatCode>
                <c:ptCount val="6"/>
                <c:pt idx="0">
                  <c:v>39</c:v>
                </c:pt>
                <c:pt idx="1">
                  <c:v>39</c:v>
                </c:pt>
                <c:pt idx="2">
                  <c:v>33</c:v>
                </c:pt>
                <c:pt idx="3">
                  <c:v>48</c:v>
                </c:pt>
                <c:pt idx="4">
                  <c:v>51</c:v>
                </c:pt>
                <c:pt idx="5">
                  <c:v>14</c:v>
                </c:pt>
              </c:numCache>
            </c:numRef>
          </c:val>
          <c:extLst>
            <c:ext xmlns:c16="http://schemas.microsoft.com/office/drawing/2014/chart" uri="{C3380CC4-5D6E-409C-BE32-E72D297353CC}">
              <c16:uniqueId val="{00000000-12A7-4773-87D9-B66312BC0C90}"/>
            </c:ext>
          </c:extLst>
        </c:ser>
        <c:dLbls>
          <c:showLegendKey val="0"/>
          <c:showVal val="0"/>
          <c:showCatName val="0"/>
          <c:showSerName val="0"/>
          <c:showPercent val="0"/>
          <c:showBubbleSize val="0"/>
        </c:dLbls>
        <c:gapWidth val="219"/>
        <c:overlap val="-27"/>
        <c:axId val="498869816"/>
        <c:axId val="498867192"/>
      </c:barChart>
      <c:catAx>
        <c:axId val="498869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67192"/>
        <c:crosses val="autoZero"/>
        <c:auto val="1"/>
        <c:lblAlgn val="ctr"/>
        <c:lblOffset val="100"/>
        <c:noMultiLvlLbl val="0"/>
      </c:catAx>
      <c:valAx>
        <c:axId val="49886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69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Sheet1!$A$2:$A$7</c:f>
              <c:strCache>
                <c:ptCount val="6"/>
                <c:pt idx="0">
                  <c:v>2026-01</c:v>
                </c:pt>
                <c:pt idx="1">
                  <c:v>2026-02</c:v>
                </c:pt>
                <c:pt idx="2">
                  <c:v>2026-03</c:v>
                </c:pt>
                <c:pt idx="3">
                  <c:v>2026-04</c:v>
                </c:pt>
                <c:pt idx="4">
                  <c:v>2026-05</c:v>
                </c:pt>
                <c:pt idx="5">
                  <c:v>2026-06</c:v>
                </c:pt>
              </c:strCache>
            </c:strRef>
          </c:cat>
          <c:val>
            <c:numRef>
              <c:f>Sheet1!$B$2:$B$7</c:f>
              <c:numCache>
                <c:formatCode>General</c:formatCode>
                <c:ptCount val="6"/>
                <c:pt idx="0">
                  <c:v>514</c:v>
                </c:pt>
                <c:pt idx="1">
                  <c:v>469</c:v>
                </c:pt>
                <c:pt idx="2">
                  <c:v>396</c:v>
                </c:pt>
                <c:pt idx="3">
                  <c:v>772</c:v>
                </c:pt>
                <c:pt idx="4">
                  <c:v>829</c:v>
                </c:pt>
                <c:pt idx="5">
                  <c:v>14</c:v>
                </c:pt>
              </c:numCache>
            </c:numRef>
          </c:val>
          <c:extLst>
            <c:ext xmlns:c16="http://schemas.microsoft.com/office/drawing/2014/chart" uri="{C3380CC4-5D6E-409C-BE32-E72D297353CC}">
              <c16:uniqueId val="{00000000-9049-4F58-8C27-971B86FC20EA}"/>
            </c:ext>
          </c:extLst>
        </c:ser>
        <c:dLbls>
          <c:showLegendKey val="0"/>
          <c:showVal val="0"/>
          <c:showCatName val="0"/>
          <c:showSerName val="0"/>
          <c:showPercent val="0"/>
          <c:showBubbleSize val="0"/>
        </c:dLbls>
        <c:gapWidth val="219"/>
        <c:overlap val="-27"/>
        <c:axId val="498872112"/>
        <c:axId val="498870144"/>
      </c:barChart>
      <c:catAx>
        <c:axId val="49887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70144"/>
        <c:crosses val="autoZero"/>
        <c:auto val="1"/>
        <c:lblAlgn val="ctr"/>
        <c:lblOffset val="100"/>
        <c:noMultiLvlLbl val="0"/>
      </c:catAx>
      <c:valAx>
        <c:axId val="498870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7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2025-12</c:v>
                </c:pt>
                <c:pt idx="1">
                  <c:v>2026-01</c:v>
                </c:pt>
                <c:pt idx="2">
                  <c:v>2026-02</c:v>
                </c:pt>
                <c:pt idx="3">
                  <c:v>2026-03</c:v>
                </c:pt>
                <c:pt idx="4">
                  <c:v>2026-04</c:v>
                </c:pt>
                <c:pt idx="5">
                  <c:v>2026-05</c:v>
                </c:pt>
                <c:pt idx="6">
                  <c:v>2026-06</c:v>
                </c:pt>
                <c:pt idx="7">
                  <c:v>2026-07</c:v>
                </c:pt>
                <c:pt idx="8">
                  <c:v>2026-08</c:v>
                </c:pt>
                <c:pt idx="9">
                  <c:v>2026-09</c:v>
                </c:pt>
                <c:pt idx="10">
                  <c:v>2026-10</c:v>
                </c:pt>
                <c:pt idx="11">
                  <c:v>2026-11</c:v>
                </c:pt>
                <c:pt idx="12">
                  <c:v>2026-12</c:v>
                </c:pt>
              </c:strCache>
            </c:strRef>
          </c:cat>
          <c:val>
            <c:numRef>
              <c:f>Sheet1!$B$2:$B$14</c:f>
              <c:numCache>
                <c:formatCode>General</c:formatCode>
                <c:ptCount val="13"/>
                <c:pt idx="0">
                  <c:v>1133</c:v>
                </c:pt>
                <c:pt idx="1">
                  <c:v>24302</c:v>
                </c:pt>
                <c:pt idx="2">
                  <c:v>18713</c:v>
                </c:pt>
                <c:pt idx="3">
                  <c:v>18588</c:v>
                </c:pt>
                <c:pt idx="4">
                  <c:v>34961</c:v>
                </c:pt>
                <c:pt idx="5">
                  <c:v>47061</c:v>
                </c:pt>
              </c:numCache>
            </c:numRef>
          </c:val>
          <c:extLst>
            <c:ext xmlns:c16="http://schemas.microsoft.com/office/drawing/2014/chart" uri="{C3380CC4-5D6E-409C-BE32-E72D297353CC}">
              <c16:uniqueId val="{00000000-0D14-4240-AFA6-3EAABBC59240}"/>
            </c:ext>
          </c:extLst>
        </c:ser>
        <c:dLbls>
          <c:showLegendKey val="0"/>
          <c:showVal val="0"/>
          <c:showCatName val="0"/>
          <c:showSerName val="0"/>
          <c:showPercent val="0"/>
          <c:showBubbleSize val="0"/>
        </c:dLbls>
        <c:gapWidth val="219"/>
        <c:overlap val="-27"/>
        <c:axId val="498871456"/>
        <c:axId val="498866864"/>
      </c:barChart>
      <c:catAx>
        <c:axId val="498871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66864"/>
        <c:crosses val="autoZero"/>
        <c:auto val="1"/>
        <c:lblAlgn val="ctr"/>
        <c:lblOffset val="100"/>
        <c:noMultiLvlLbl val="0"/>
      </c:catAx>
      <c:valAx>
        <c:axId val="498866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71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80</c:v>
                </c:pt>
                <c:pt idx="1">
                  <c:v>219</c:v>
                </c:pt>
                <c:pt idx="2">
                  <c:v>208</c:v>
                </c:pt>
                <c:pt idx="3">
                  <c:v>167</c:v>
                </c:pt>
                <c:pt idx="4">
                  <c:v>35</c:v>
                </c:pt>
                <c:pt idx="5">
                  <c:v>1</c:v>
                </c:pt>
              </c:numCache>
            </c:numRef>
          </c:val>
          <c:extLst>
            <c:ext xmlns:c16="http://schemas.microsoft.com/office/drawing/2014/chart" uri="{C3380CC4-5D6E-409C-BE32-E72D297353CC}">
              <c16:uniqueId val="{00000000-3DF2-4298-9852-6F3F60A9AFDA}"/>
            </c:ext>
          </c:extLst>
        </c:ser>
        <c:dLbls>
          <c:showLegendKey val="0"/>
          <c:showVal val="0"/>
          <c:showCatName val="0"/>
          <c:showSerName val="0"/>
          <c:showPercent val="0"/>
          <c:showBubbleSize val="0"/>
        </c:dLbls>
        <c:gapWidth val="219"/>
        <c:overlap val="-27"/>
        <c:axId val="407973768"/>
        <c:axId val="407975080"/>
      </c:barChart>
      <c:dateAx>
        <c:axId val="407973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75080"/>
        <c:crosses val="autoZero"/>
        <c:auto val="1"/>
        <c:lblOffset val="100"/>
        <c:baseTimeUnit val="months"/>
      </c:dateAx>
      <c:valAx>
        <c:axId val="40797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73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6</c:v>
                </c:pt>
                <c:pt idx="1">
                  <c:v>8</c:v>
                </c:pt>
                <c:pt idx="2">
                  <c:v>4</c:v>
                </c:pt>
                <c:pt idx="3">
                  <c:v>6</c:v>
                </c:pt>
                <c:pt idx="4">
                  <c:v>7</c:v>
                </c:pt>
                <c:pt idx="5">
                  <c:v>8</c:v>
                </c:pt>
                <c:pt idx="6">
                  <c:v>0</c:v>
                </c:pt>
                <c:pt idx="7">
                  <c:v>0</c:v>
                </c:pt>
                <c:pt idx="8">
                  <c:v>0</c:v>
                </c:pt>
                <c:pt idx="9">
                  <c:v>0</c:v>
                </c:pt>
                <c:pt idx="10">
                  <c:v>0</c:v>
                </c:pt>
                <c:pt idx="11">
                  <c:v>0</c:v>
                </c:pt>
              </c:numCache>
            </c:numRef>
          </c:val>
          <c:extLst>
            <c:ext xmlns:c16="http://schemas.microsoft.com/office/drawing/2014/chart" uri="{C3380CC4-5D6E-409C-BE32-E72D297353CC}">
              <c16:uniqueId val="{00000000-9FB5-4511-BB1C-78F34156F3BA}"/>
            </c:ext>
          </c:extLst>
        </c:ser>
        <c:dLbls>
          <c:showLegendKey val="0"/>
          <c:showVal val="0"/>
          <c:showCatName val="0"/>
          <c:showSerName val="0"/>
          <c:showPercent val="0"/>
          <c:showBubbleSize val="0"/>
        </c:dLbls>
        <c:gapWidth val="219"/>
        <c:overlap val="-27"/>
        <c:axId val="407967864"/>
        <c:axId val="407970160"/>
      </c:barChart>
      <c:dateAx>
        <c:axId val="407967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70160"/>
        <c:crosses val="autoZero"/>
        <c:auto val="1"/>
        <c:lblOffset val="100"/>
        <c:baseTimeUnit val="months"/>
      </c:dateAx>
      <c:valAx>
        <c:axId val="40797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67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80</c:v>
                </c:pt>
                <c:pt idx="1">
                  <c:v>107</c:v>
                </c:pt>
                <c:pt idx="2">
                  <c:v>46</c:v>
                </c:pt>
                <c:pt idx="3">
                  <c:v>91</c:v>
                </c:pt>
                <c:pt idx="4">
                  <c:v>120</c:v>
                </c:pt>
                <c:pt idx="5">
                  <c:v>8</c:v>
                </c:pt>
                <c:pt idx="6">
                  <c:v>0</c:v>
                </c:pt>
                <c:pt idx="7">
                  <c:v>0</c:v>
                </c:pt>
                <c:pt idx="8">
                  <c:v>0</c:v>
                </c:pt>
                <c:pt idx="9">
                  <c:v>0</c:v>
                </c:pt>
                <c:pt idx="10">
                  <c:v>0</c:v>
                </c:pt>
                <c:pt idx="11">
                  <c:v>0</c:v>
                </c:pt>
              </c:numCache>
            </c:numRef>
          </c:val>
          <c:extLst>
            <c:ext xmlns:c16="http://schemas.microsoft.com/office/drawing/2014/chart" uri="{C3380CC4-5D6E-409C-BE32-E72D297353CC}">
              <c16:uniqueId val="{00000000-C2A2-4EE2-BF98-77AC408CE0E8}"/>
            </c:ext>
          </c:extLst>
        </c:ser>
        <c:dLbls>
          <c:showLegendKey val="0"/>
          <c:showVal val="0"/>
          <c:showCatName val="0"/>
          <c:showSerName val="0"/>
          <c:showPercent val="0"/>
          <c:showBubbleSize val="0"/>
        </c:dLbls>
        <c:gapWidth val="219"/>
        <c:overlap val="-27"/>
        <c:axId val="407974424"/>
        <c:axId val="407975736"/>
      </c:barChart>
      <c:catAx>
        <c:axId val="407974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75736"/>
        <c:crosses val="autoZero"/>
        <c:auto val="1"/>
        <c:lblAlgn val="ctr"/>
        <c:lblOffset val="100"/>
        <c:noMultiLvlLbl val="0"/>
      </c:catAx>
      <c:valAx>
        <c:axId val="40797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74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2261</c:v>
                </c:pt>
                <c:pt idx="1">
                  <c:v>1979</c:v>
                </c:pt>
                <c:pt idx="2">
                  <c:v>620</c:v>
                </c:pt>
                <c:pt idx="3">
                  <c:v>1813</c:v>
                </c:pt>
                <c:pt idx="4">
                  <c:v>2536</c:v>
                </c:pt>
                <c:pt idx="5">
                  <c:v>228</c:v>
                </c:pt>
                <c:pt idx="6">
                  <c:v>0</c:v>
                </c:pt>
                <c:pt idx="7">
                  <c:v>0</c:v>
                </c:pt>
                <c:pt idx="8">
                  <c:v>0</c:v>
                </c:pt>
                <c:pt idx="9">
                  <c:v>0</c:v>
                </c:pt>
                <c:pt idx="10">
                  <c:v>0</c:v>
                </c:pt>
                <c:pt idx="11">
                  <c:v>0</c:v>
                </c:pt>
              </c:numCache>
            </c:numRef>
          </c:val>
          <c:extLst>
            <c:ext xmlns:c16="http://schemas.microsoft.com/office/drawing/2014/chart" uri="{C3380CC4-5D6E-409C-BE32-E72D297353CC}">
              <c16:uniqueId val="{00000000-FF77-4B79-8303-768F67480C36}"/>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534</c:v>
                </c:pt>
                <c:pt idx="1">
                  <c:v>1242</c:v>
                </c:pt>
                <c:pt idx="2">
                  <c:v>1220</c:v>
                </c:pt>
                <c:pt idx="3">
                  <c:v>1522</c:v>
                </c:pt>
                <c:pt idx="4">
                  <c:v>890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FF77-4B79-8303-768F67480C36}"/>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401</c:v>
                </c:pt>
                <c:pt idx="1">
                  <c:v>0</c:v>
                </c:pt>
                <c:pt idx="2">
                  <c:v>93</c:v>
                </c:pt>
                <c:pt idx="3">
                  <c:v>398</c:v>
                </c:pt>
                <c:pt idx="4">
                  <c:v>186</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FF77-4B79-8303-768F67480C36}"/>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FF77-4B79-8303-768F67480C36}"/>
            </c:ext>
          </c:extLst>
        </c:ser>
        <c:dLbls>
          <c:showLegendKey val="0"/>
          <c:showVal val="0"/>
          <c:showCatName val="0"/>
          <c:showSerName val="0"/>
          <c:showPercent val="0"/>
          <c:showBubbleSize val="0"/>
        </c:dLbls>
        <c:gapWidth val="219"/>
        <c:overlap val="-27"/>
        <c:axId val="407985904"/>
        <c:axId val="407984920"/>
      </c:barChart>
      <c:dateAx>
        <c:axId val="407985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84920"/>
        <c:crosses val="autoZero"/>
        <c:auto val="1"/>
        <c:lblOffset val="100"/>
        <c:baseTimeUnit val="months"/>
      </c:dateAx>
      <c:valAx>
        <c:axId val="407984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985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CC2C2-8CAF-4BE1-91C1-DB84E9E3CCF7}"/>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C9326287-2B8A-437F-BD1D-DD0598999F8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042281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99AA-7927-4EE4-A0D5-F7CEA96FED5E}"/>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E81BA3AF-418C-4F30-B6BF-37F0B4149575}"/>
              </a:ext>
            </a:extLst>
          </p:cNvPr>
          <p:cNvGraphicFramePr>
            <a:graphicFrameLocks noGrp="1"/>
          </p:cNvGraphicFramePr>
          <p:nvPr>
            <p:ph type="chart" sz="quarter" idx="13"/>
            <p:extLst>
              <p:ext uri="{D42A27DB-BD31-4B8C-83A1-F6EECF244321}">
                <p14:modId xmlns:p14="http://schemas.microsoft.com/office/powerpoint/2010/main" val="599612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6BBAA3-0256-44E8-82EC-EA6030328217}"/>
              </a:ext>
            </a:extLst>
          </p:cNvPr>
          <p:cNvSpPr>
            <a:spLocks noGrp="1"/>
          </p:cNvSpPr>
          <p:nvPr>
            <p:ph type="body" sz="quarter" idx="14"/>
          </p:nvPr>
        </p:nvSpPr>
        <p:spPr/>
        <p:txBody>
          <a:bodyPr/>
          <a:lstStyle/>
          <a:p>
            <a:r>
              <a:rPr lang="en-US"/>
              <a:t>05/01/2026 - 05/31/2026</a:t>
            </a:r>
          </a:p>
        </p:txBody>
      </p:sp>
      <p:sp>
        <p:nvSpPr>
          <p:cNvPr id="5" name="Footer Placeholder 4">
            <a:extLst>
              <a:ext uri="{FF2B5EF4-FFF2-40B4-BE49-F238E27FC236}">
                <a16:creationId xmlns:a16="http://schemas.microsoft.com/office/drawing/2014/main" id="{CA6A3DCE-B1AB-4457-8B59-87A3D79D9C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6760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56589-4DD6-4F9F-BD36-6D611B234C08}"/>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FA06E188-7827-4DFD-B8DF-F8094033DDD6}"/>
              </a:ext>
            </a:extLst>
          </p:cNvPr>
          <p:cNvGraphicFramePr>
            <a:graphicFrameLocks noGrp="1"/>
          </p:cNvGraphicFramePr>
          <p:nvPr>
            <p:ph type="tbl" sz="quarter" idx="13"/>
            <p:extLst>
              <p:ext uri="{D42A27DB-BD31-4B8C-83A1-F6EECF244321}">
                <p14:modId xmlns:p14="http://schemas.microsoft.com/office/powerpoint/2010/main" val="1251912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894667861"/>
                    </a:ext>
                  </a:extLst>
                </a:gridCol>
                <a:gridCol w="905256">
                  <a:extLst>
                    <a:ext uri="{9D8B030D-6E8A-4147-A177-3AD203B41FA5}">
                      <a16:colId xmlns:a16="http://schemas.microsoft.com/office/drawing/2014/main" val="3901898684"/>
                    </a:ext>
                  </a:extLst>
                </a:gridCol>
                <a:gridCol w="905256">
                  <a:extLst>
                    <a:ext uri="{9D8B030D-6E8A-4147-A177-3AD203B41FA5}">
                      <a16:colId xmlns:a16="http://schemas.microsoft.com/office/drawing/2014/main" val="4275636696"/>
                    </a:ext>
                  </a:extLst>
                </a:gridCol>
                <a:gridCol w="905256">
                  <a:extLst>
                    <a:ext uri="{9D8B030D-6E8A-4147-A177-3AD203B41FA5}">
                      <a16:colId xmlns:a16="http://schemas.microsoft.com/office/drawing/2014/main" val="605335908"/>
                    </a:ext>
                  </a:extLst>
                </a:gridCol>
                <a:gridCol w="905256">
                  <a:extLst>
                    <a:ext uri="{9D8B030D-6E8A-4147-A177-3AD203B41FA5}">
                      <a16:colId xmlns:a16="http://schemas.microsoft.com/office/drawing/2014/main" val="4080934720"/>
                    </a:ext>
                  </a:extLst>
                </a:gridCol>
                <a:gridCol w="905256">
                  <a:extLst>
                    <a:ext uri="{9D8B030D-6E8A-4147-A177-3AD203B41FA5}">
                      <a16:colId xmlns:a16="http://schemas.microsoft.com/office/drawing/2014/main" val="3868306671"/>
                    </a:ext>
                  </a:extLst>
                </a:gridCol>
                <a:gridCol w="905256">
                  <a:extLst>
                    <a:ext uri="{9D8B030D-6E8A-4147-A177-3AD203B41FA5}">
                      <a16:colId xmlns:a16="http://schemas.microsoft.com/office/drawing/2014/main" val="894936017"/>
                    </a:ext>
                  </a:extLst>
                </a:gridCol>
                <a:gridCol w="905256">
                  <a:extLst>
                    <a:ext uri="{9D8B030D-6E8A-4147-A177-3AD203B41FA5}">
                      <a16:colId xmlns:a16="http://schemas.microsoft.com/office/drawing/2014/main" val="1725412260"/>
                    </a:ext>
                  </a:extLst>
                </a:gridCol>
                <a:gridCol w="905256">
                  <a:extLst>
                    <a:ext uri="{9D8B030D-6E8A-4147-A177-3AD203B41FA5}">
                      <a16:colId xmlns:a16="http://schemas.microsoft.com/office/drawing/2014/main" val="41531025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0821420"/>
                  </a:ext>
                </a:extLst>
              </a:tr>
              <a:tr h="370840">
                <a:tc>
                  <a:txBody>
                    <a:bodyPr/>
                    <a:lstStyle/>
                    <a:p>
                      <a:r>
                        <a:rPr lang="en-US" sz="1000"/>
                        <a:t>715</a:t>
                      </a:r>
                    </a:p>
                  </a:txBody>
                  <a:tcPr/>
                </a:tc>
                <a:tc>
                  <a:txBody>
                    <a:bodyPr/>
                    <a:lstStyle/>
                    <a:p>
                      <a:r>
                        <a:rPr lang="en-US" sz="1000"/>
                        <a:t>4</a:t>
                      </a:r>
                    </a:p>
                  </a:txBody>
                  <a:tcPr/>
                </a:tc>
                <a:tc>
                  <a:txBody>
                    <a:bodyPr/>
                    <a:lstStyle/>
                    <a:p>
                      <a:r>
                        <a:rPr lang="en-US" sz="1000"/>
                        <a:t>16</a:t>
                      </a:r>
                    </a:p>
                  </a:txBody>
                  <a:tcPr/>
                </a:tc>
                <a:tc>
                  <a:txBody>
                    <a:bodyPr/>
                    <a:lstStyle/>
                    <a:p>
                      <a:r>
                        <a:rPr lang="en-US" sz="1000"/>
                        <a:t>73</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0.6662 %</a:t>
                      </a:r>
                    </a:p>
                  </a:txBody>
                  <a:tcPr/>
                </a:tc>
                <a:tc>
                  <a:txBody>
                    <a:bodyPr/>
                    <a:lstStyle/>
                    <a:p>
                      <a:r>
                        <a:rPr lang="en-US" sz="1000"/>
                        <a:t>0.0 %</a:t>
                      </a:r>
                    </a:p>
                  </a:txBody>
                  <a:tcPr/>
                </a:tc>
                <a:extLst>
                  <a:ext uri="{0D108BD9-81ED-4DB2-BD59-A6C34878D82A}">
                    <a16:rowId xmlns:a16="http://schemas.microsoft.com/office/drawing/2014/main" val="194435982"/>
                  </a:ext>
                </a:extLst>
              </a:tr>
            </a:tbl>
          </a:graphicData>
        </a:graphic>
      </p:graphicFrame>
      <p:sp>
        <p:nvSpPr>
          <p:cNvPr id="4" name="Text Placeholder 3">
            <a:extLst>
              <a:ext uri="{FF2B5EF4-FFF2-40B4-BE49-F238E27FC236}">
                <a16:creationId xmlns:a16="http://schemas.microsoft.com/office/drawing/2014/main" id="{90A9685F-C00D-4660-81E8-9959D9657604}"/>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1105649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CA554-39B1-415F-9493-6D273DD14033}"/>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5DCC7117-4613-4D7D-89BA-CA17892C7243}"/>
              </a:ext>
            </a:extLst>
          </p:cNvPr>
          <p:cNvGraphicFramePr>
            <a:graphicFrameLocks noGrp="1"/>
          </p:cNvGraphicFramePr>
          <p:nvPr>
            <p:ph type="chart" sz="quarter" idx="13"/>
            <p:extLst>
              <p:ext uri="{D42A27DB-BD31-4B8C-83A1-F6EECF244321}">
                <p14:modId xmlns:p14="http://schemas.microsoft.com/office/powerpoint/2010/main" val="3129012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FF460A-4CF4-43A7-8131-738E9F9E2EEE}"/>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E9E02EBC-A6C9-4145-BAE5-DABF96D5DE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7862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0B980-8EB0-43A9-B07F-4074191CB42C}"/>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646CC8D4-E175-4F3F-A83B-028B32B517C2}"/>
              </a:ext>
            </a:extLst>
          </p:cNvPr>
          <p:cNvGraphicFramePr>
            <a:graphicFrameLocks noGrp="1"/>
          </p:cNvGraphicFramePr>
          <p:nvPr>
            <p:ph type="chart" sz="quarter" idx="13"/>
            <p:extLst>
              <p:ext uri="{D42A27DB-BD31-4B8C-83A1-F6EECF244321}">
                <p14:modId xmlns:p14="http://schemas.microsoft.com/office/powerpoint/2010/main" val="885897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48D3BA-C4C2-4706-AE7B-25462BADE9F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4B4063B5-828A-4A05-8633-55FB536EE4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5794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1D05C-8B97-4670-8B42-0AD12F0726F7}"/>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27336772-BE28-43F7-8601-23620CA75F9B}"/>
              </a:ext>
            </a:extLst>
          </p:cNvPr>
          <p:cNvGraphicFramePr>
            <a:graphicFrameLocks noGrp="1"/>
          </p:cNvGraphicFramePr>
          <p:nvPr>
            <p:ph type="chart" sz="quarter" idx="13"/>
            <p:extLst>
              <p:ext uri="{D42A27DB-BD31-4B8C-83A1-F6EECF244321}">
                <p14:modId xmlns:p14="http://schemas.microsoft.com/office/powerpoint/2010/main" val="1627633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7F0A90-BA34-4E43-9A4B-7EAB71DE03B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94274E50-0159-4117-8258-5D3F60E40B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6618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A1349-C15E-4922-A4C9-3AE7EE9A1A75}"/>
              </a:ext>
            </a:extLst>
          </p:cNvPr>
          <p:cNvSpPr>
            <a:spLocks noGrp="1"/>
          </p:cNvSpPr>
          <p:nvPr>
            <p:ph type="title"/>
          </p:nvPr>
        </p:nvSpPr>
        <p:spPr/>
        <p:txBody>
          <a:bodyPr/>
          <a:lstStyle/>
          <a:p>
            <a:r>
              <a:rPr lang="en-US"/>
              <a:t>Facebook Impressions or Page Media View Bar Chart | Tokio Marine America</a:t>
            </a:r>
          </a:p>
        </p:txBody>
      </p:sp>
      <p:graphicFrame>
        <p:nvGraphicFramePr>
          <p:cNvPr id="6" name="Chart Placeholder 5">
            <a:extLst>
              <a:ext uri="{FF2B5EF4-FFF2-40B4-BE49-F238E27FC236}">
                <a16:creationId xmlns:a16="http://schemas.microsoft.com/office/drawing/2014/main" id="{A18FE7B0-5819-4222-B30D-C02F6524F299}"/>
              </a:ext>
            </a:extLst>
          </p:cNvPr>
          <p:cNvGraphicFramePr>
            <a:graphicFrameLocks noGrp="1"/>
          </p:cNvGraphicFramePr>
          <p:nvPr>
            <p:ph type="chart" sz="quarter" idx="13"/>
            <p:extLst>
              <p:ext uri="{D42A27DB-BD31-4B8C-83A1-F6EECF244321}">
                <p14:modId xmlns:p14="http://schemas.microsoft.com/office/powerpoint/2010/main" val="1711895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5CB09A-EC86-4FE1-B3FD-F47A9BAEBE57}"/>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3994FA5-53FF-47F5-AE4B-DF4EFA8212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1643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59079-B771-4F56-B99D-3CFC024C9C8F}"/>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E22A3A93-118F-485B-8805-C5103195EF37}"/>
              </a:ext>
            </a:extLst>
          </p:cNvPr>
          <p:cNvGraphicFramePr>
            <a:graphicFrameLocks noGrp="1"/>
          </p:cNvGraphicFramePr>
          <p:nvPr>
            <p:ph type="tbl" sz="quarter" idx="13"/>
            <p:extLst>
              <p:ext uri="{D42A27DB-BD31-4B8C-83A1-F6EECF244321}">
                <p14:modId xmlns:p14="http://schemas.microsoft.com/office/powerpoint/2010/main" val="3945333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190328512"/>
                    </a:ext>
                  </a:extLst>
                </a:gridCol>
                <a:gridCol w="987552">
                  <a:extLst>
                    <a:ext uri="{9D8B030D-6E8A-4147-A177-3AD203B41FA5}">
                      <a16:colId xmlns:a16="http://schemas.microsoft.com/office/drawing/2014/main" val="1955242993"/>
                    </a:ext>
                  </a:extLst>
                </a:gridCol>
                <a:gridCol w="329184">
                  <a:extLst>
                    <a:ext uri="{9D8B030D-6E8A-4147-A177-3AD203B41FA5}">
                      <a16:colId xmlns:a16="http://schemas.microsoft.com/office/drawing/2014/main" val="2380852452"/>
                    </a:ext>
                  </a:extLst>
                </a:gridCol>
                <a:gridCol w="329184">
                  <a:extLst>
                    <a:ext uri="{9D8B030D-6E8A-4147-A177-3AD203B41FA5}">
                      <a16:colId xmlns:a16="http://schemas.microsoft.com/office/drawing/2014/main" val="3567973842"/>
                    </a:ext>
                  </a:extLst>
                </a:gridCol>
                <a:gridCol w="329184">
                  <a:extLst>
                    <a:ext uri="{9D8B030D-6E8A-4147-A177-3AD203B41FA5}">
                      <a16:colId xmlns:a16="http://schemas.microsoft.com/office/drawing/2014/main" val="1672819223"/>
                    </a:ext>
                  </a:extLst>
                </a:gridCol>
                <a:gridCol w="329184">
                  <a:extLst>
                    <a:ext uri="{9D8B030D-6E8A-4147-A177-3AD203B41FA5}">
                      <a16:colId xmlns:a16="http://schemas.microsoft.com/office/drawing/2014/main" val="3308521074"/>
                    </a:ext>
                  </a:extLst>
                </a:gridCol>
                <a:gridCol w="329184">
                  <a:extLst>
                    <a:ext uri="{9D8B030D-6E8A-4147-A177-3AD203B41FA5}">
                      <a16:colId xmlns:a16="http://schemas.microsoft.com/office/drawing/2014/main" val="3093028513"/>
                    </a:ext>
                  </a:extLst>
                </a:gridCol>
                <a:gridCol w="329184">
                  <a:extLst>
                    <a:ext uri="{9D8B030D-6E8A-4147-A177-3AD203B41FA5}">
                      <a16:colId xmlns:a16="http://schemas.microsoft.com/office/drawing/2014/main" val="4017932599"/>
                    </a:ext>
                  </a:extLst>
                </a:gridCol>
                <a:gridCol w="329184">
                  <a:extLst>
                    <a:ext uri="{9D8B030D-6E8A-4147-A177-3AD203B41FA5}">
                      <a16:colId xmlns:a16="http://schemas.microsoft.com/office/drawing/2014/main" val="4025042948"/>
                    </a:ext>
                  </a:extLst>
                </a:gridCol>
                <a:gridCol w="329184">
                  <a:extLst>
                    <a:ext uri="{9D8B030D-6E8A-4147-A177-3AD203B41FA5}">
                      <a16:colId xmlns:a16="http://schemas.microsoft.com/office/drawing/2014/main" val="1103190424"/>
                    </a:ext>
                  </a:extLst>
                </a:gridCol>
                <a:gridCol w="329184">
                  <a:extLst>
                    <a:ext uri="{9D8B030D-6E8A-4147-A177-3AD203B41FA5}">
                      <a16:colId xmlns:a16="http://schemas.microsoft.com/office/drawing/2014/main" val="2345432059"/>
                    </a:ext>
                  </a:extLst>
                </a:gridCol>
                <a:gridCol w="329184">
                  <a:extLst>
                    <a:ext uri="{9D8B030D-6E8A-4147-A177-3AD203B41FA5}">
                      <a16:colId xmlns:a16="http://schemas.microsoft.com/office/drawing/2014/main" val="2526848814"/>
                    </a:ext>
                  </a:extLst>
                </a:gridCol>
                <a:gridCol w="329184">
                  <a:extLst>
                    <a:ext uri="{9D8B030D-6E8A-4147-A177-3AD203B41FA5}">
                      <a16:colId xmlns:a16="http://schemas.microsoft.com/office/drawing/2014/main" val="1366211328"/>
                    </a:ext>
                  </a:extLst>
                </a:gridCol>
                <a:gridCol w="329184">
                  <a:extLst>
                    <a:ext uri="{9D8B030D-6E8A-4147-A177-3AD203B41FA5}">
                      <a16:colId xmlns:a16="http://schemas.microsoft.com/office/drawing/2014/main" val="2403870584"/>
                    </a:ext>
                  </a:extLst>
                </a:gridCol>
                <a:gridCol w="329184">
                  <a:extLst>
                    <a:ext uri="{9D8B030D-6E8A-4147-A177-3AD203B41FA5}">
                      <a16:colId xmlns:a16="http://schemas.microsoft.com/office/drawing/2014/main" val="2156039192"/>
                    </a:ext>
                  </a:extLst>
                </a:gridCol>
                <a:gridCol w="329184">
                  <a:extLst>
                    <a:ext uri="{9D8B030D-6E8A-4147-A177-3AD203B41FA5}">
                      <a16:colId xmlns:a16="http://schemas.microsoft.com/office/drawing/2014/main" val="4259497035"/>
                    </a:ext>
                  </a:extLst>
                </a:gridCol>
                <a:gridCol w="329184">
                  <a:extLst>
                    <a:ext uri="{9D8B030D-6E8A-4147-A177-3AD203B41FA5}">
                      <a16:colId xmlns:a16="http://schemas.microsoft.com/office/drawing/2014/main" val="708371763"/>
                    </a:ext>
                  </a:extLst>
                </a:gridCol>
                <a:gridCol w="329184">
                  <a:extLst>
                    <a:ext uri="{9D8B030D-6E8A-4147-A177-3AD203B41FA5}">
                      <a16:colId xmlns:a16="http://schemas.microsoft.com/office/drawing/2014/main" val="3193559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88583031"/>
                  </a:ext>
                </a:extLst>
              </a:tr>
            </a:tbl>
          </a:graphicData>
        </a:graphic>
      </p:graphicFrame>
      <p:sp>
        <p:nvSpPr>
          <p:cNvPr id="4" name="Text Placeholder 3">
            <a:extLst>
              <a:ext uri="{FF2B5EF4-FFF2-40B4-BE49-F238E27FC236}">
                <a16:creationId xmlns:a16="http://schemas.microsoft.com/office/drawing/2014/main" id="{C14CBAE2-926B-4147-A9E5-D69653CB52E5}"/>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619989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0CB28-3BB8-468F-BFC4-752BAF696BD3}"/>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D92C43CC-AA27-4D99-8D23-4898D13AF283}"/>
              </a:ext>
            </a:extLst>
          </p:cNvPr>
          <p:cNvGraphicFramePr>
            <a:graphicFrameLocks noGrp="1"/>
          </p:cNvGraphicFramePr>
          <p:nvPr>
            <p:ph type="tbl" sz="quarter" idx="13"/>
            <p:extLst>
              <p:ext uri="{D42A27DB-BD31-4B8C-83A1-F6EECF244321}">
                <p14:modId xmlns:p14="http://schemas.microsoft.com/office/powerpoint/2010/main" val="2484350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982085545"/>
                    </a:ext>
                  </a:extLst>
                </a:gridCol>
                <a:gridCol w="987552">
                  <a:extLst>
                    <a:ext uri="{9D8B030D-6E8A-4147-A177-3AD203B41FA5}">
                      <a16:colId xmlns:a16="http://schemas.microsoft.com/office/drawing/2014/main" val="2872798082"/>
                    </a:ext>
                  </a:extLst>
                </a:gridCol>
                <a:gridCol w="329184">
                  <a:extLst>
                    <a:ext uri="{9D8B030D-6E8A-4147-A177-3AD203B41FA5}">
                      <a16:colId xmlns:a16="http://schemas.microsoft.com/office/drawing/2014/main" val="366581938"/>
                    </a:ext>
                  </a:extLst>
                </a:gridCol>
                <a:gridCol w="329184">
                  <a:extLst>
                    <a:ext uri="{9D8B030D-6E8A-4147-A177-3AD203B41FA5}">
                      <a16:colId xmlns:a16="http://schemas.microsoft.com/office/drawing/2014/main" val="3476993917"/>
                    </a:ext>
                  </a:extLst>
                </a:gridCol>
                <a:gridCol w="329184">
                  <a:extLst>
                    <a:ext uri="{9D8B030D-6E8A-4147-A177-3AD203B41FA5}">
                      <a16:colId xmlns:a16="http://schemas.microsoft.com/office/drawing/2014/main" val="1901467268"/>
                    </a:ext>
                  </a:extLst>
                </a:gridCol>
                <a:gridCol w="329184">
                  <a:extLst>
                    <a:ext uri="{9D8B030D-6E8A-4147-A177-3AD203B41FA5}">
                      <a16:colId xmlns:a16="http://schemas.microsoft.com/office/drawing/2014/main" val="1444860944"/>
                    </a:ext>
                  </a:extLst>
                </a:gridCol>
                <a:gridCol w="329184">
                  <a:extLst>
                    <a:ext uri="{9D8B030D-6E8A-4147-A177-3AD203B41FA5}">
                      <a16:colId xmlns:a16="http://schemas.microsoft.com/office/drawing/2014/main" val="1697475066"/>
                    </a:ext>
                  </a:extLst>
                </a:gridCol>
                <a:gridCol w="329184">
                  <a:extLst>
                    <a:ext uri="{9D8B030D-6E8A-4147-A177-3AD203B41FA5}">
                      <a16:colId xmlns:a16="http://schemas.microsoft.com/office/drawing/2014/main" val="1925308574"/>
                    </a:ext>
                  </a:extLst>
                </a:gridCol>
                <a:gridCol w="329184">
                  <a:extLst>
                    <a:ext uri="{9D8B030D-6E8A-4147-A177-3AD203B41FA5}">
                      <a16:colId xmlns:a16="http://schemas.microsoft.com/office/drawing/2014/main" val="2805643881"/>
                    </a:ext>
                  </a:extLst>
                </a:gridCol>
                <a:gridCol w="329184">
                  <a:extLst>
                    <a:ext uri="{9D8B030D-6E8A-4147-A177-3AD203B41FA5}">
                      <a16:colId xmlns:a16="http://schemas.microsoft.com/office/drawing/2014/main" val="2926695549"/>
                    </a:ext>
                  </a:extLst>
                </a:gridCol>
                <a:gridCol w="329184">
                  <a:extLst>
                    <a:ext uri="{9D8B030D-6E8A-4147-A177-3AD203B41FA5}">
                      <a16:colId xmlns:a16="http://schemas.microsoft.com/office/drawing/2014/main" val="1374900171"/>
                    </a:ext>
                  </a:extLst>
                </a:gridCol>
                <a:gridCol w="329184">
                  <a:extLst>
                    <a:ext uri="{9D8B030D-6E8A-4147-A177-3AD203B41FA5}">
                      <a16:colId xmlns:a16="http://schemas.microsoft.com/office/drawing/2014/main" val="1480039503"/>
                    </a:ext>
                  </a:extLst>
                </a:gridCol>
                <a:gridCol w="329184">
                  <a:extLst>
                    <a:ext uri="{9D8B030D-6E8A-4147-A177-3AD203B41FA5}">
                      <a16:colId xmlns:a16="http://schemas.microsoft.com/office/drawing/2014/main" val="3481453961"/>
                    </a:ext>
                  </a:extLst>
                </a:gridCol>
                <a:gridCol w="329184">
                  <a:extLst>
                    <a:ext uri="{9D8B030D-6E8A-4147-A177-3AD203B41FA5}">
                      <a16:colId xmlns:a16="http://schemas.microsoft.com/office/drawing/2014/main" val="1264684927"/>
                    </a:ext>
                  </a:extLst>
                </a:gridCol>
                <a:gridCol w="329184">
                  <a:extLst>
                    <a:ext uri="{9D8B030D-6E8A-4147-A177-3AD203B41FA5}">
                      <a16:colId xmlns:a16="http://schemas.microsoft.com/office/drawing/2014/main" val="627959452"/>
                    </a:ext>
                  </a:extLst>
                </a:gridCol>
                <a:gridCol w="329184">
                  <a:extLst>
                    <a:ext uri="{9D8B030D-6E8A-4147-A177-3AD203B41FA5}">
                      <a16:colId xmlns:a16="http://schemas.microsoft.com/office/drawing/2014/main" val="1323733174"/>
                    </a:ext>
                  </a:extLst>
                </a:gridCol>
                <a:gridCol w="329184">
                  <a:extLst>
                    <a:ext uri="{9D8B030D-6E8A-4147-A177-3AD203B41FA5}">
                      <a16:colId xmlns:a16="http://schemas.microsoft.com/office/drawing/2014/main" val="222254195"/>
                    </a:ext>
                  </a:extLst>
                </a:gridCol>
                <a:gridCol w="329184">
                  <a:extLst>
                    <a:ext uri="{9D8B030D-6E8A-4147-A177-3AD203B41FA5}">
                      <a16:colId xmlns:a16="http://schemas.microsoft.com/office/drawing/2014/main" val="408540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702508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- 2026-05-06 14:39:24</a:t>
                      </a:r>
                      <a:r>
                        <a:rPr kumimoji="0" lang="en-US" sz="1000" b="0" i="0" u="none" strike="noStrike" kern="1200" cap="none" spc="0" normalizeH="0" baseline="0" noProof="0">
                          <a:ln>
                            <a:noFill/>
                          </a:ln>
                          <a:solidFill>
                            <a:prstClr val="black"/>
                          </a:solidFill>
                          <a:effectLst/>
                          <a:uLnTx/>
                          <a:uFillTx/>
                          <a:latin typeface="Calibri"/>
                          <a:ea typeface="+mn-ea"/>
                          <a:cs typeface="+mn-cs"/>
                        </a:rPr>
                        <a:t>
 Please join us in sending the warmest wishes to Ann Ginn, Executive Advisor (and former EVP, Chief Underwriting Officer), who will be retiring this month. TMA celebrated her career with a luncheon held in person at each of our offices along with a photobook where coworkers could share their farewell messages. Some of their messages to Ann include:
"I am thankful for knowing you and receiving your kindness..." - Angel G.
"Your dedication and encouragement have truly made a difference, and we've all benefited from your leadership." - Premium Audit Department
"Through your relentless work ethic and dedication, we've been able to achieve so much at TMA." - Vinay A.
Ann's presence will be missed, but her legacy will continue with the promotions of Thomas Spendley (CUO &amp; SVP, Casualty &amp; Marine) and Michael Russillo (CUO &amp; SVP, Property).
Help give Ann a warm send-off in the comments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923594"/>
                  </a:ext>
                </a:extLst>
              </a:tr>
            </a:tbl>
          </a:graphicData>
        </a:graphic>
      </p:graphicFrame>
      <p:sp>
        <p:nvSpPr>
          <p:cNvPr id="4" name="Text Placeholder 3">
            <a:extLst>
              <a:ext uri="{FF2B5EF4-FFF2-40B4-BE49-F238E27FC236}">
                <a16:creationId xmlns:a16="http://schemas.microsoft.com/office/drawing/2014/main" id="{03CB0033-6D29-402F-8BD6-EC2F264315BF}"/>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2320816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AB94E-D46D-4629-A132-C8DEBFB25AF6}"/>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C2C58E7A-B6E0-4B36-88F6-82C709396323}"/>
              </a:ext>
            </a:extLst>
          </p:cNvPr>
          <p:cNvGraphicFramePr>
            <a:graphicFrameLocks noGrp="1"/>
          </p:cNvGraphicFramePr>
          <p:nvPr>
            <p:ph type="tbl" sz="quarter" idx="13"/>
            <p:extLst>
              <p:ext uri="{D42A27DB-BD31-4B8C-83A1-F6EECF244321}">
                <p14:modId xmlns:p14="http://schemas.microsoft.com/office/powerpoint/2010/main" val="3159440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850961238"/>
                    </a:ext>
                  </a:extLst>
                </a:gridCol>
                <a:gridCol w="987552">
                  <a:extLst>
                    <a:ext uri="{9D8B030D-6E8A-4147-A177-3AD203B41FA5}">
                      <a16:colId xmlns:a16="http://schemas.microsoft.com/office/drawing/2014/main" val="3305830898"/>
                    </a:ext>
                  </a:extLst>
                </a:gridCol>
                <a:gridCol w="329184">
                  <a:extLst>
                    <a:ext uri="{9D8B030D-6E8A-4147-A177-3AD203B41FA5}">
                      <a16:colId xmlns:a16="http://schemas.microsoft.com/office/drawing/2014/main" val="1871278117"/>
                    </a:ext>
                  </a:extLst>
                </a:gridCol>
                <a:gridCol w="329184">
                  <a:extLst>
                    <a:ext uri="{9D8B030D-6E8A-4147-A177-3AD203B41FA5}">
                      <a16:colId xmlns:a16="http://schemas.microsoft.com/office/drawing/2014/main" val="3426988258"/>
                    </a:ext>
                  </a:extLst>
                </a:gridCol>
                <a:gridCol w="329184">
                  <a:extLst>
                    <a:ext uri="{9D8B030D-6E8A-4147-A177-3AD203B41FA5}">
                      <a16:colId xmlns:a16="http://schemas.microsoft.com/office/drawing/2014/main" val="3971750914"/>
                    </a:ext>
                  </a:extLst>
                </a:gridCol>
                <a:gridCol w="329184">
                  <a:extLst>
                    <a:ext uri="{9D8B030D-6E8A-4147-A177-3AD203B41FA5}">
                      <a16:colId xmlns:a16="http://schemas.microsoft.com/office/drawing/2014/main" val="1807788608"/>
                    </a:ext>
                  </a:extLst>
                </a:gridCol>
                <a:gridCol w="329184">
                  <a:extLst>
                    <a:ext uri="{9D8B030D-6E8A-4147-A177-3AD203B41FA5}">
                      <a16:colId xmlns:a16="http://schemas.microsoft.com/office/drawing/2014/main" val="3171225731"/>
                    </a:ext>
                  </a:extLst>
                </a:gridCol>
                <a:gridCol w="329184">
                  <a:extLst>
                    <a:ext uri="{9D8B030D-6E8A-4147-A177-3AD203B41FA5}">
                      <a16:colId xmlns:a16="http://schemas.microsoft.com/office/drawing/2014/main" val="798614921"/>
                    </a:ext>
                  </a:extLst>
                </a:gridCol>
                <a:gridCol w="329184">
                  <a:extLst>
                    <a:ext uri="{9D8B030D-6E8A-4147-A177-3AD203B41FA5}">
                      <a16:colId xmlns:a16="http://schemas.microsoft.com/office/drawing/2014/main" val="1039173500"/>
                    </a:ext>
                  </a:extLst>
                </a:gridCol>
                <a:gridCol w="329184">
                  <a:extLst>
                    <a:ext uri="{9D8B030D-6E8A-4147-A177-3AD203B41FA5}">
                      <a16:colId xmlns:a16="http://schemas.microsoft.com/office/drawing/2014/main" val="1429222590"/>
                    </a:ext>
                  </a:extLst>
                </a:gridCol>
                <a:gridCol w="329184">
                  <a:extLst>
                    <a:ext uri="{9D8B030D-6E8A-4147-A177-3AD203B41FA5}">
                      <a16:colId xmlns:a16="http://schemas.microsoft.com/office/drawing/2014/main" val="2398175751"/>
                    </a:ext>
                  </a:extLst>
                </a:gridCol>
                <a:gridCol w="329184">
                  <a:extLst>
                    <a:ext uri="{9D8B030D-6E8A-4147-A177-3AD203B41FA5}">
                      <a16:colId xmlns:a16="http://schemas.microsoft.com/office/drawing/2014/main" val="1321027146"/>
                    </a:ext>
                  </a:extLst>
                </a:gridCol>
                <a:gridCol w="329184">
                  <a:extLst>
                    <a:ext uri="{9D8B030D-6E8A-4147-A177-3AD203B41FA5}">
                      <a16:colId xmlns:a16="http://schemas.microsoft.com/office/drawing/2014/main" val="1651962234"/>
                    </a:ext>
                  </a:extLst>
                </a:gridCol>
                <a:gridCol w="329184">
                  <a:extLst>
                    <a:ext uri="{9D8B030D-6E8A-4147-A177-3AD203B41FA5}">
                      <a16:colId xmlns:a16="http://schemas.microsoft.com/office/drawing/2014/main" val="2404679860"/>
                    </a:ext>
                  </a:extLst>
                </a:gridCol>
                <a:gridCol w="329184">
                  <a:extLst>
                    <a:ext uri="{9D8B030D-6E8A-4147-A177-3AD203B41FA5}">
                      <a16:colId xmlns:a16="http://schemas.microsoft.com/office/drawing/2014/main" val="3075572125"/>
                    </a:ext>
                  </a:extLst>
                </a:gridCol>
                <a:gridCol w="329184">
                  <a:extLst>
                    <a:ext uri="{9D8B030D-6E8A-4147-A177-3AD203B41FA5}">
                      <a16:colId xmlns:a16="http://schemas.microsoft.com/office/drawing/2014/main" val="59812910"/>
                    </a:ext>
                  </a:extLst>
                </a:gridCol>
                <a:gridCol w="329184">
                  <a:extLst>
                    <a:ext uri="{9D8B030D-6E8A-4147-A177-3AD203B41FA5}">
                      <a16:colId xmlns:a16="http://schemas.microsoft.com/office/drawing/2014/main" val="1414000532"/>
                    </a:ext>
                  </a:extLst>
                </a:gridCol>
                <a:gridCol w="329184">
                  <a:extLst>
                    <a:ext uri="{9D8B030D-6E8A-4147-A177-3AD203B41FA5}">
                      <a16:colId xmlns:a16="http://schemas.microsoft.com/office/drawing/2014/main" val="3609571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625969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- 2026-05-13 18:33:46</a:t>
                      </a:r>
                      <a:r>
                        <a:rPr kumimoji="0" lang="en-US" sz="1000" b="0" i="0" u="none" strike="noStrike" kern="1200" cap="none" spc="0" normalizeH="0" baseline="0" noProof="0">
                          <a:ln>
                            <a:noFill/>
                          </a:ln>
                          <a:solidFill>
                            <a:prstClr val="black"/>
                          </a:solidFill>
                          <a:effectLst/>
                          <a:uLnTx/>
                          <a:uFillTx/>
                          <a:latin typeface="Calibri"/>
                          <a:ea typeface="+mn-ea"/>
                          <a:cs typeface="+mn-cs"/>
                        </a:rPr>
                        <a:t>
 Dodger Stadium celebrated Japanese Heritage Night  - and of course, TMA had to get tickets!  
In addition to enjoying cultural performances and a special appearance from Japanese rockstar, YOSHIKI, our Pasadena office got to watch a close game where the Dodgers managed a last minute victory over the Miami Marlins. Down by two, the Dodgers somehow scored three runs in the final inning. And to make the evening even more exciting, Peggy M. caught a foul ball!
Celebrating LA's baseball team on Japanese Heritage Night was a great way to blend TMA's cultural roots with our Californian community. 
Come join a team that celebrates both in the office and on the field. Check out our open Marine Claims Analyst position based in Pasadena, CA: https://careers.tmamerica.com/jobs/17697409-marine-claims-analyst?campaign_id=zaYT5JeBK0-C7Mcp5Y-eAg&amp;bid=4883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74797238"/>
                  </a:ext>
                </a:extLst>
              </a:tr>
            </a:tbl>
          </a:graphicData>
        </a:graphic>
      </p:graphicFrame>
      <p:sp>
        <p:nvSpPr>
          <p:cNvPr id="4" name="Text Placeholder 3">
            <a:extLst>
              <a:ext uri="{FF2B5EF4-FFF2-40B4-BE49-F238E27FC236}">
                <a16:creationId xmlns:a16="http://schemas.microsoft.com/office/drawing/2014/main" id="{BBEB9D7B-8D42-4A48-BCB0-13F7DC850353}"/>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4142777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5C879-596F-4541-8BF6-5EEBE76BC59B}"/>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CD1B83F2-D8AE-4314-AC30-BB301A7456B6}"/>
              </a:ext>
            </a:extLst>
          </p:cNvPr>
          <p:cNvGraphicFramePr>
            <a:graphicFrameLocks noGrp="1"/>
          </p:cNvGraphicFramePr>
          <p:nvPr>
            <p:ph type="tbl" sz="quarter" idx="13"/>
            <p:extLst>
              <p:ext uri="{D42A27DB-BD31-4B8C-83A1-F6EECF244321}">
                <p14:modId xmlns:p14="http://schemas.microsoft.com/office/powerpoint/2010/main" val="2167795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344424294"/>
                    </a:ext>
                  </a:extLst>
                </a:gridCol>
                <a:gridCol w="987552">
                  <a:extLst>
                    <a:ext uri="{9D8B030D-6E8A-4147-A177-3AD203B41FA5}">
                      <a16:colId xmlns:a16="http://schemas.microsoft.com/office/drawing/2014/main" val="3085319951"/>
                    </a:ext>
                  </a:extLst>
                </a:gridCol>
                <a:gridCol w="329184">
                  <a:extLst>
                    <a:ext uri="{9D8B030D-6E8A-4147-A177-3AD203B41FA5}">
                      <a16:colId xmlns:a16="http://schemas.microsoft.com/office/drawing/2014/main" val="1850885560"/>
                    </a:ext>
                  </a:extLst>
                </a:gridCol>
                <a:gridCol w="329184">
                  <a:extLst>
                    <a:ext uri="{9D8B030D-6E8A-4147-A177-3AD203B41FA5}">
                      <a16:colId xmlns:a16="http://schemas.microsoft.com/office/drawing/2014/main" val="3513907166"/>
                    </a:ext>
                  </a:extLst>
                </a:gridCol>
                <a:gridCol w="329184">
                  <a:extLst>
                    <a:ext uri="{9D8B030D-6E8A-4147-A177-3AD203B41FA5}">
                      <a16:colId xmlns:a16="http://schemas.microsoft.com/office/drawing/2014/main" val="1865084627"/>
                    </a:ext>
                  </a:extLst>
                </a:gridCol>
                <a:gridCol w="329184">
                  <a:extLst>
                    <a:ext uri="{9D8B030D-6E8A-4147-A177-3AD203B41FA5}">
                      <a16:colId xmlns:a16="http://schemas.microsoft.com/office/drawing/2014/main" val="989481406"/>
                    </a:ext>
                  </a:extLst>
                </a:gridCol>
                <a:gridCol w="329184">
                  <a:extLst>
                    <a:ext uri="{9D8B030D-6E8A-4147-A177-3AD203B41FA5}">
                      <a16:colId xmlns:a16="http://schemas.microsoft.com/office/drawing/2014/main" val="2009646003"/>
                    </a:ext>
                  </a:extLst>
                </a:gridCol>
                <a:gridCol w="329184">
                  <a:extLst>
                    <a:ext uri="{9D8B030D-6E8A-4147-A177-3AD203B41FA5}">
                      <a16:colId xmlns:a16="http://schemas.microsoft.com/office/drawing/2014/main" val="2185277733"/>
                    </a:ext>
                  </a:extLst>
                </a:gridCol>
                <a:gridCol w="329184">
                  <a:extLst>
                    <a:ext uri="{9D8B030D-6E8A-4147-A177-3AD203B41FA5}">
                      <a16:colId xmlns:a16="http://schemas.microsoft.com/office/drawing/2014/main" val="3824671971"/>
                    </a:ext>
                  </a:extLst>
                </a:gridCol>
                <a:gridCol w="329184">
                  <a:extLst>
                    <a:ext uri="{9D8B030D-6E8A-4147-A177-3AD203B41FA5}">
                      <a16:colId xmlns:a16="http://schemas.microsoft.com/office/drawing/2014/main" val="1954723024"/>
                    </a:ext>
                  </a:extLst>
                </a:gridCol>
                <a:gridCol w="329184">
                  <a:extLst>
                    <a:ext uri="{9D8B030D-6E8A-4147-A177-3AD203B41FA5}">
                      <a16:colId xmlns:a16="http://schemas.microsoft.com/office/drawing/2014/main" val="591916140"/>
                    </a:ext>
                  </a:extLst>
                </a:gridCol>
                <a:gridCol w="329184">
                  <a:extLst>
                    <a:ext uri="{9D8B030D-6E8A-4147-A177-3AD203B41FA5}">
                      <a16:colId xmlns:a16="http://schemas.microsoft.com/office/drawing/2014/main" val="2413822719"/>
                    </a:ext>
                  </a:extLst>
                </a:gridCol>
                <a:gridCol w="329184">
                  <a:extLst>
                    <a:ext uri="{9D8B030D-6E8A-4147-A177-3AD203B41FA5}">
                      <a16:colId xmlns:a16="http://schemas.microsoft.com/office/drawing/2014/main" val="119533138"/>
                    </a:ext>
                  </a:extLst>
                </a:gridCol>
                <a:gridCol w="329184">
                  <a:extLst>
                    <a:ext uri="{9D8B030D-6E8A-4147-A177-3AD203B41FA5}">
                      <a16:colId xmlns:a16="http://schemas.microsoft.com/office/drawing/2014/main" val="2404741785"/>
                    </a:ext>
                  </a:extLst>
                </a:gridCol>
                <a:gridCol w="329184">
                  <a:extLst>
                    <a:ext uri="{9D8B030D-6E8A-4147-A177-3AD203B41FA5}">
                      <a16:colId xmlns:a16="http://schemas.microsoft.com/office/drawing/2014/main" val="2842552831"/>
                    </a:ext>
                  </a:extLst>
                </a:gridCol>
                <a:gridCol w="329184">
                  <a:extLst>
                    <a:ext uri="{9D8B030D-6E8A-4147-A177-3AD203B41FA5}">
                      <a16:colId xmlns:a16="http://schemas.microsoft.com/office/drawing/2014/main" val="1897305393"/>
                    </a:ext>
                  </a:extLst>
                </a:gridCol>
                <a:gridCol w="329184">
                  <a:extLst>
                    <a:ext uri="{9D8B030D-6E8A-4147-A177-3AD203B41FA5}">
                      <a16:colId xmlns:a16="http://schemas.microsoft.com/office/drawing/2014/main" val="1328076631"/>
                    </a:ext>
                  </a:extLst>
                </a:gridCol>
                <a:gridCol w="329184">
                  <a:extLst>
                    <a:ext uri="{9D8B030D-6E8A-4147-A177-3AD203B41FA5}">
                      <a16:colId xmlns:a16="http://schemas.microsoft.com/office/drawing/2014/main" val="2956794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745290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- 2026-05-19 15:28:26</a:t>
                      </a:r>
                      <a:r>
                        <a:rPr kumimoji="0" lang="en-US" sz="1000" b="0" i="0" u="none" strike="noStrike" kern="1200" cap="none" spc="0" normalizeH="0" baseline="0" noProof="0">
                          <a:ln>
                            <a:noFill/>
                          </a:ln>
                          <a:solidFill>
                            <a:prstClr val="black"/>
                          </a:solidFill>
                          <a:effectLst/>
                          <a:uLnTx/>
                          <a:uFillTx/>
                          <a:latin typeface="Calibri"/>
                          <a:ea typeface="+mn-ea"/>
                          <a:cs typeface="+mn-cs"/>
                        </a:rPr>
                        <a:t>
 The Inland Marine Underwriters Association has announced a new Vice Chairman, our very own Ben Tuttle! Ben is the Senior Vice President of Commercial Marine at TMA with over 35 years of experience in the inland marine niche. We're exited to see this well deserved accolade.
The announcement was made at the IMUA 95th Annual Meeting, where TMA sponsored several student scholarships to help attract the next generation of talent to the inland marine industry.
Hopefully, these scholarship winners will enjoy as much success in their careers as Ben.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47386407"/>
                  </a:ext>
                </a:extLst>
              </a:tr>
            </a:tbl>
          </a:graphicData>
        </a:graphic>
      </p:graphicFrame>
      <p:sp>
        <p:nvSpPr>
          <p:cNvPr id="4" name="Text Placeholder 3">
            <a:extLst>
              <a:ext uri="{FF2B5EF4-FFF2-40B4-BE49-F238E27FC236}">
                <a16:creationId xmlns:a16="http://schemas.microsoft.com/office/drawing/2014/main" id="{4B9C0475-989D-416D-BCC1-7FAE551D92B6}"/>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20791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AB625-1909-4CFF-8D75-7526AD5CEC79}"/>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E1460F06-9496-49F4-9B1C-1313056F35BA}"/>
              </a:ext>
            </a:extLst>
          </p:cNvPr>
          <p:cNvGraphicFramePr>
            <a:graphicFrameLocks noGrp="1"/>
          </p:cNvGraphicFramePr>
          <p:nvPr>
            <p:ph type="chart" sz="quarter" idx="13"/>
            <p:extLst>
              <p:ext uri="{D42A27DB-BD31-4B8C-83A1-F6EECF244321}">
                <p14:modId xmlns:p14="http://schemas.microsoft.com/office/powerpoint/2010/main" val="4337957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216D3D-6447-48A5-A02F-6CC02A49F92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4A3D45E7-43B4-4189-9390-E05AA02D4D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3501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7314C-5267-451D-AF0C-24852FDDABF1}"/>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4918716A-DDBE-481E-AE72-CFDE03745186}"/>
              </a:ext>
            </a:extLst>
          </p:cNvPr>
          <p:cNvGraphicFramePr>
            <a:graphicFrameLocks noGrp="1"/>
          </p:cNvGraphicFramePr>
          <p:nvPr>
            <p:ph type="chart" sz="quarter" idx="13"/>
            <p:extLst>
              <p:ext uri="{D42A27DB-BD31-4B8C-83A1-F6EECF244321}">
                <p14:modId xmlns:p14="http://schemas.microsoft.com/office/powerpoint/2010/main" val="122349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9A8957-AF30-4D10-A51E-13EF595727F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A8BB2C3-BA51-445B-AD58-ABC0C89D40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5581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AC9A1-B911-4DB1-8F05-406781CC0044}"/>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11EED500-3139-47D1-ACAC-866B40F46684}"/>
              </a:ext>
            </a:extLst>
          </p:cNvPr>
          <p:cNvGraphicFramePr>
            <a:graphicFrameLocks noGrp="1"/>
          </p:cNvGraphicFramePr>
          <p:nvPr>
            <p:ph type="chart" sz="quarter" idx="13"/>
            <p:extLst>
              <p:ext uri="{D42A27DB-BD31-4B8C-83A1-F6EECF244321}">
                <p14:modId xmlns:p14="http://schemas.microsoft.com/office/powerpoint/2010/main" val="3498134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A695F8-E6EE-4845-8FA1-AEDE46FF0488}"/>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4E97C2B1-F9AF-4DB9-B083-58B2770343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2052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1BDD3-2C38-4DAF-9E43-3A74BD9C95F2}"/>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B69AC463-B83D-4436-B405-741C151B9BAE}"/>
              </a:ext>
            </a:extLst>
          </p:cNvPr>
          <p:cNvGraphicFramePr>
            <a:graphicFrameLocks noGrp="1"/>
          </p:cNvGraphicFramePr>
          <p:nvPr>
            <p:ph type="tbl" sz="quarter" idx="13"/>
            <p:extLst>
              <p:ext uri="{D42A27DB-BD31-4B8C-83A1-F6EECF244321}">
                <p14:modId xmlns:p14="http://schemas.microsoft.com/office/powerpoint/2010/main" val="1986714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291451830"/>
                    </a:ext>
                  </a:extLst>
                </a:gridCol>
                <a:gridCol w="658368">
                  <a:extLst>
                    <a:ext uri="{9D8B030D-6E8A-4147-A177-3AD203B41FA5}">
                      <a16:colId xmlns:a16="http://schemas.microsoft.com/office/drawing/2014/main" val="2196552259"/>
                    </a:ext>
                  </a:extLst>
                </a:gridCol>
                <a:gridCol w="658368">
                  <a:extLst>
                    <a:ext uri="{9D8B030D-6E8A-4147-A177-3AD203B41FA5}">
                      <a16:colId xmlns:a16="http://schemas.microsoft.com/office/drawing/2014/main" val="3936189953"/>
                    </a:ext>
                  </a:extLst>
                </a:gridCol>
                <a:gridCol w="658368">
                  <a:extLst>
                    <a:ext uri="{9D8B030D-6E8A-4147-A177-3AD203B41FA5}">
                      <a16:colId xmlns:a16="http://schemas.microsoft.com/office/drawing/2014/main" val="1927530229"/>
                    </a:ext>
                  </a:extLst>
                </a:gridCol>
                <a:gridCol w="658368">
                  <a:extLst>
                    <a:ext uri="{9D8B030D-6E8A-4147-A177-3AD203B41FA5}">
                      <a16:colId xmlns:a16="http://schemas.microsoft.com/office/drawing/2014/main" val="3181053897"/>
                    </a:ext>
                  </a:extLst>
                </a:gridCol>
                <a:gridCol w="658368">
                  <a:extLst>
                    <a:ext uri="{9D8B030D-6E8A-4147-A177-3AD203B41FA5}">
                      <a16:colId xmlns:a16="http://schemas.microsoft.com/office/drawing/2014/main" val="1121502466"/>
                    </a:ext>
                  </a:extLst>
                </a:gridCol>
                <a:gridCol w="658368">
                  <a:extLst>
                    <a:ext uri="{9D8B030D-6E8A-4147-A177-3AD203B41FA5}">
                      <a16:colId xmlns:a16="http://schemas.microsoft.com/office/drawing/2014/main" val="3354592613"/>
                    </a:ext>
                  </a:extLst>
                </a:gridCol>
                <a:gridCol w="658368">
                  <a:extLst>
                    <a:ext uri="{9D8B030D-6E8A-4147-A177-3AD203B41FA5}">
                      <a16:colId xmlns:a16="http://schemas.microsoft.com/office/drawing/2014/main" val="2824165920"/>
                    </a:ext>
                  </a:extLst>
                </a:gridCol>
                <a:gridCol w="658368">
                  <a:extLst>
                    <a:ext uri="{9D8B030D-6E8A-4147-A177-3AD203B41FA5}">
                      <a16:colId xmlns:a16="http://schemas.microsoft.com/office/drawing/2014/main" val="2664155900"/>
                    </a:ext>
                  </a:extLst>
                </a:gridCol>
                <a:gridCol w="658368">
                  <a:extLst>
                    <a:ext uri="{9D8B030D-6E8A-4147-A177-3AD203B41FA5}">
                      <a16:colId xmlns:a16="http://schemas.microsoft.com/office/drawing/2014/main" val="3300614243"/>
                    </a:ext>
                  </a:extLst>
                </a:gridCol>
                <a:gridCol w="658368">
                  <a:extLst>
                    <a:ext uri="{9D8B030D-6E8A-4147-A177-3AD203B41FA5}">
                      <a16:colId xmlns:a16="http://schemas.microsoft.com/office/drawing/2014/main" val="3883328332"/>
                    </a:ext>
                  </a:extLst>
                </a:gridCol>
                <a:gridCol w="658368">
                  <a:extLst>
                    <a:ext uri="{9D8B030D-6E8A-4147-A177-3AD203B41FA5}">
                      <a16:colId xmlns:a16="http://schemas.microsoft.com/office/drawing/2014/main" val="310080016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374338977"/>
                  </a:ext>
                </a:extLst>
              </a:tr>
              <a:tr h="370840">
                <a:tc>
                  <a:txBody>
                    <a:bodyPr/>
                    <a:lstStyle/>
                    <a:p>
                      <a:r>
                        <a:rPr lang="en-US" sz="1000"/>
                        <a:t>26929</a:t>
                      </a:r>
                    </a:p>
                  </a:txBody>
                  <a:tcPr/>
                </a:tc>
                <a:tc>
                  <a:txBody>
                    <a:bodyPr/>
                    <a:lstStyle/>
                    <a:p>
                      <a:r>
                        <a:rPr lang="en-US" sz="1000"/>
                        <a:t>108</a:t>
                      </a:r>
                    </a:p>
                  </a:txBody>
                  <a:tcPr/>
                </a:tc>
                <a:tc>
                  <a:txBody>
                    <a:bodyPr/>
                    <a:lstStyle/>
                    <a:p>
                      <a:r>
                        <a:rPr lang="en-US" sz="1000"/>
                        <a:t>16</a:t>
                      </a:r>
                    </a:p>
                  </a:txBody>
                  <a:tcPr/>
                </a:tc>
                <a:tc>
                  <a:txBody>
                    <a:bodyPr/>
                    <a:lstStyle/>
                    <a:p>
                      <a:r>
                        <a:rPr lang="en-US" sz="1000"/>
                        <a:t>757</a:t>
                      </a:r>
                    </a:p>
                  </a:txBody>
                  <a:tcPr/>
                </a:tc>
                <a:tc>
                  <a:txBody>
                    <a:bodyPr/>
                    <a:lstStyle/>
                    <a:p>
                      <a:r>
                        <a:rPr lang="en-US" sz="1000"/>
                        <a:t>47.3125</a:t>
                      </a:r>
                    </a:p>
                  </a:txBody>
                  <a:tcPr/>
                </a:tc>
                <a:tc>
                  <a:txBody>
                    <a:bodyPr/>
                    <a:lstStyle/>
                    <a:p>
                      <a:r>
                        <a:rPr lang="en-US" sz="1000"/>
                        <a:t>63</a:t>
                      </a:r>
                    </a:p>
                  </a:txBody>
                  <a:tcPr/>
                </a:tc>
                <a:tc>
                  <a:txBody>
                    <a:bodyPr/>
                    <a:lstStyle/>
                    <a:p>
                      <a:r>
                        <a:rPr lang="en-US" sz="1000"/>
                        <a:t>9</a:t>
                      </a:r>
                    </a:p>
                  </a:txBody>
                  <a:tcPr/>
                </a:tc>
                <a:tc>
                  <a:txBody>
                    <a:bodyPr/>
                    <a:lstStyle/>
                    <a:p>
                      <a:r>
                        <a:rPr lang="en-US" sz="1000"/>
                        <a:t>8545</a:t>
                      </a:r>
                    </a:p>
                  </a:txBody>
                  <a:tcPr/>
                </a:tc>
                <a:tc>
                  <a:txBody>
                    <a:bodyPr/>
                    <a:lstStyle/>
                    <a:p>
                      <a:r>
                        <a:rPr lang="en-US" sz="1000"/>
                        <a:t>36694</a:t>
                      </a:r>
                    </a:p>
                  </a:txBody>
                  <a:tcPr/>
                </a:tc>
                <a:tc>
                  <a:txBody>
                    <a:bodyPr/>
                    <a:lstStyle/>
                    <a:p>
                      <a:r>
                        <a:rPr lang="en-US" sz="1000"/>
                        <a:t>2293.375</a:t>
                      </a:r>
                    </a:p>
                  </a:txBody>
                  <a:tcPr/>
                </a:tc>
                <a:tc>
                  <a:txBody>
                    <a:bodyPr/>
                    <a:lstStyle/>
                    <a:p>
                      <a:r>
                        <a:rPr lang="en-US" sz="1000"/>
                        <a:t>15.581420586455 %</a:t>
                      </a:r>
                    </a:p>
                  </a:txBody>
                  <a:tcPr/>
                </a:tc>
                <a:tc>
                  <a:txBody>
                    <a:bodyPr/>
                    <a:lstStyle/>
                    <a:p>
                      <a:r>
                        <a:rPr lang="en-US" sz="1000"/>
                        <a:t>195</a:t>
                      </a:r>
                    </a:p>
                  </a:txBody>
                  <a:tcPr/>
                </a:tc>
                <a:extLst>
                  <a:ext uri="{0D108BD9-81ED-4DB2-BD59-A6C34878D82A}">
                    <a16:rowId xmlns:a16="http://schemas.microsoft.com/office/drawing/2014/main" val="669692655"/>
                  </a:ext>
                </a:extLst>
              </a:tr>
            </a:tbl>
          </a:graphicData>
        </a:graphic>
      </p:graphicFrame>
      <p:sp>
        <p:nvSpPr>
          <p:cNvPr id="4" name="Text Placeholder 3">
            <a:extLst>
              <a:ext uri="{FF2B5EF4-FFF2-40B4-BE49-F238E27FC236}">
                <a16:creationId xmlns:a16="http://schemas.microsoft.com/office/drawing/2014/main" id="{C85A2FD5-2912-4B02-8115-CF92A38A4796}"/>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294408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11D99-94E3-4571-BC7C-4D396A7294BE}"/>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3F06CE71-22DD-41F5-B858-E1F224965BC3}"/>
              </a:ext>
            </a:extLst>
          </p:cNvPr>
          <p:cNvGraphicFramePr>
            <a:graphicFrameLocks noGrp="1"/>
          </p:cNvGraphicFramePr>
          <p:nvPr>
            <p:ph type="chart" sz="quarter" idx="13"/>
            <p:extLst>
              <p:ext uri="{D42A27DB-BD31-4B8C-83A1-F6EECF244321}">
                <p14:modId xmlns:p14="http://schemas.microsoft.com/office/powerpoint/2010/main" val="38757657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BFFD93-1603-4F1E-B0CA-ED521CC7BFD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146F639-8760-489E-9C66-9A24837142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8276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6D1F9-968B-4471-8A43-5E0DECA89059}"/>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26907AF7-696E-46ED-826B-E1669EECB5B9}"/>
              </a:ext>
            </a:extLst>
          </p:cNvPr>
          <p:cNvGraphicFramePr>
            <a:graphicFrameLocks noGrp="1"/>
          </p:cNvGraphicFramePr>
          <p:nvPr>
            <p:ph type="chart" sz="quarter" idx="13"/>
            <p:extLst>
              <p:ext uri="{D42A27DB-BD31-4B8C-83A1-F6EECF244321}">
                <p14:modId xmlns:p14="http://schemas.microsoft.com/office/powerpoint/2010/main" val="2273387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C63D81-A8E9-4B56-BB9F-FE75301383FD}"/>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CAFA76E-9DA2-4F45-9C67-C2549B6A36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7461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3AADC-4509-4F5F-8CCF-C65031D769B0}"/>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6C69F6B5-EA5D-4681-AC1A-CE285DD3E924}"/>
              </a:ext>
            </a:extLst>
          </p:cNvPr>
          <p:cNvGraphicFramePr>
            <a:graphicFrameLocks noGrp="1"/>
          </p:cNvGraphicFramePr>
          <p:nvPr>
            <p:ph type="chart" sz="quarter" idx="13"/>
            <p:extLst>
              <p:ext uri="{D42A27DB-BD31-4B8C-83A1-F6EECF244321}">
                <p14:modId xmlns:p14="http://schemas.microsoft.com/office/powerpoint/2010/main" val="17996873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33840D-47A5-41D9-A746-E73C3FFA7338}"/>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EFE55597-322D-40D2-BE58-7782817BB3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3109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82355-4222-4A37-8A5D-EF564E11BC04}"/>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835ED635-94A7-4FD7-82CA-F393D254E01C}"/>
              </a:ext>
            </a:extLst>
          </p:cNvPr>
          <p:cNvGraphicFramePr>
            <a:graphicFrameLocks noGrp="1"/>
          </p:cNvGraphicFramePr>
          <p:nvPr>
            <p:ph type="chart" sz="quarter" idx="13"/>
            <p:extLst>
              <p:ext uri="{D42A27DB-BD31-4B8C-83A1-F6EECF244321}">
                <p14:modId xmlns:p14="http://schemas.microsoft.com/office/powerpoint/2010/main" val="32726154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1CBA04-FC8A-4C32-83AD-D4D71C567572}"/>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4DE7B460-B562-40B6-BFB5-53A34B411E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4879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257A0-30CE-458B-9512-E23E2E307D6D}"/>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D0A367B4-10C1-4413-B3BB-D9241B101E25}"/>
              </a:ext>
            </a:extLst>
          </p:cNvPr>
          <p:cNvGraphicFramePr>
            <a:graphicFrameLocks noGrp="1"/>
          </p:cNvGraphicFramePr>
          <p:nvPr>
            <p:ph type="tbl" sz="quarter" idx="13"/>
            <p:extLst>
              <p:ext uri="{D42A27DB-BD31-4B8C-83A1-F6EECF244321}">
                <p14:modId xmlns:p14="http://schemas.microsoft.com/office/powerpoint/2010/main" val="1766140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283851720"/>
                    </a:ext>
                  </a:extLst>
                </a:gridCol>
                <a:gridCol w="905256">
                  <a:extLst>
                    <a:ext uri="{9D8B030D-6E8A-4147-A177-3AD203B41FA5}">
                      <a16:colId xmlns:a16="http://schemas.microsoft.com/office/drawing/2014/main" val="547413676"/>
                    </a:ext>
                  </a:extLst>
                </a:gridCol>
                <a:gridCol w="576072">
                  <a:extLst>
                    <a:ext uri="{9D8B030D-6E8A-4147-A177-3AD203B41FA5}">
                      <a16:colId xmlns:a16="http://schemas.microsoft.com/office/drawing/2014/main" val="1875992402"/>
                    </a:ext>
                  </a:extLst>
                </a:gridCol>
                <a:gridCol w="576072">
                  <a:extLst>
                    <a:ext uri="{9D8B030D-6E8A-4147-A177-3AD203B41FA5}">
                      <a16:colId xmlns:a16="http://schemas.microsoft.com/office/drawing/2014/main" val="3193765987"/>
                    </a:ext>
                  </a:extLst>
                </a:gridCol>
                <a:gridCol w="576072">
                  <a:extLst>
                    <a:ext uri="{9D8B030D-6E8A-4147-A177-3AD203B41FA5}">
                      <a16:colId xmlns:a16="http://schemas.microsoft.com/office/drawing/2014/main" val="30729306"/>
                    </a:ext>
                  </a:extLst>
                </a:gridCol>
                <a:gridCol w="576072">
                  <a:extLst>
                    <a:ext uri="{9D8B030D-6E8A-4147-A177-3AD203B41FA5}">
                      <a16:colId xmlns:a16="http://schemas.microsoft.com/office/drawing/2014/main" val="4138801192"/>
                    </a:ext>
                  </a:extLst>
                </a:gridCol>
                <a:gridCol w="576072">
                  <a:extLst>
                    <a:ext uri="{9D8B030D-6E8A-4147-A177-3AD203B41FA5}">
                      <a16:colId xmlns:a16="http://schemas.microsoft.com/office/drawing/2014/main" val="1016372546"/>
                    </a:ext>
                  </a:extLst>
                </a:gridCol>
                <a:gridCol w="576072">
                  <a:extLst>
                    <a:ext uri="{9D8B030D-6E8A-4147-A177-3AD203B41FA5}">
                      <a16:colId xmlns:a16="http://schemas.microsoft.com/office/drawing/2014/main" val="689216435"/>
                    </a:ext>
                  </a:extLst>
                </a:gridCol>
                <a:gridCol w="576072">
                  <a:extLst>
                    <a:ext uri="{9D8B030D-6E8A-4147-A177-3AD203B41FA5}">
                      <a16:colId xmlns:a16="http://schemas.microsoft.com/office/drawing/2014/main" val="272992543"/>
                    </a:ext>
                  </a:extLst>
                </a:gridCol>
                <a:gridCol w="576072">
                  <a:extLst>
                    <a:ext uri="{9D8B030D-6E8A-4147-A177-3AD203B41FA5}">
                      <a16:colId xmlns:a16="http://schemas.microsoft.com/office/drawing/2014/main" val="2785530111"/>
                    </a:ext>
                  </a:extLst>
                </a:gridCol>
                <a:gridCol w="576072">
                  <a:extLst>
                    <a:ext uri="{9D8B030D-6E8A-4147-A177-3AD203B41FA5}">
                      <a16:colId xmlns:a16="http://schemas.microsoft.com/office/drawing/2014/main" val="2065345770"/>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3038899892"/>
                  </a:ext>
                </a:extLst>
              </a:tr>
              <a:tr h="370840">
                <a:tc>
                  <a:txBody>
                    <a:bodyPr/>
                    <a:lstStyle/>
                    <a:p>
                      <a:r>
                        <a:rPr lang="en-US" sz="1000"/>
                        <a:t>05/06/2026 14:41:00</a:t>
                      </a:r>
                    </a:p>
                  </a:txBody>
                  <a:tcPr/>
                </a:tc>
                <a:tc>
                  <a:txBody>
                    <a:bodyPr/>
                    <a:lstStyle/>
                    <a:p>
                      <a:r>
                        <a:rPr lang="en-US" sz="1000"/>
                        <a:t>05/06/2026 14:41:00</a:t>
                      </a:r>
                    </a:p>
                  </a:txBody>
                  <a:tcPr/>
                </a:tc>
                <a:tc>
                  <a:txBody>
                    <a:bodyPr/>
                    <a:lstStyle/>
                    <a:p>
                      <a:r>
                        <a:rPr lang="en-US" sz="1000"/>
                        <a:t>Gallery</a:t>
                      </a:r>
                    </a:p>
                  </a:txBody>
                  <a:tcPr/>
                </a:tc>
                <a:tc>
                  <a:txBody>
                    <a:bodyPr/>
                    <a:lstStyle/>
                    <a:p>
                      <a:r>
                        <a:rPr lang="en-US" sz="1000"/>
                        <a:t>243</a:t>
                      </a:r>
                    </a:p>
                  </a:txBody>
                  <a:tcPr/>
                </a:tc>
                <a:tc>
                  <a:txBody>
                    <a:bodyPr/>
                    <a:lstStyle/>
                    <a:p>
                      <a:r>
                        <a:rPr lang="en-US" sz="1000"/>
                        <a:t>26</a:t>
                      </a:r>
                    </a:p>
                  </a:txBody>
                  <a:tcPr/>
                </a:tc>
                <a:tc>
                  <a:txBody>
                    <a:bodyPr/>
                    <a:lstStyle/>
                    <a:p>
                      <a:r>
                        <a:rPr lang="en-US" sz="1000"/>
                        <a:t>1</a:t>
                      </a:r>
                    </a:p>
                  </a:txBody>
                  <a:tcPr/>
                </a:tc>
                <a:tc>
                  <a:txBody>
                    <a:bodyPr/>
                    <a:lstStyle/>
                    <a:p>
                      <a:r>
                        <a:rPr lang="en-US" sz="1000"/>
                        <a:t>5602</a:t>
                      </a:r>
                    </a:p>
                  </a:txBody>
                  <a:tcPr/>
                </a:tc>
                <a:tc>
                  <a:txBody>
                    <a:bodyPr/>
                    <a:lstStyle/>
                    <a:p>
                      <a:r>
                        <a:rPr lang="en-US" sz="1000"/>
                        <a:t>32.14 %</a:t>
                      </a:r>
                    </a:p>
                  </a:txBody>
                  <a:tcPr/>
                </a:tc>
                <a:tc>
                  <a:txBody>
                    <a:bodyPr/>
                    <a:lstStyle/>
                    <a:p>
                      <a:r>
                        <a:rPr lang="en-US" sz="1000"/>
                        <a:t>18271</a:t>
                      </a:r>
                    </a:p>
                  </a:txBody>
                  <a:tcPr/>
                </a:tc>
                <a:tc>
                  <a:txBody>
                    <a:bodyPr/>
                    <a:lstStyle/>
                    <a:p>
                      <a:r>
                        <a:rPr lang="en-US" sz="1000"/>
                        <a:t>5326</a:t>
                      </a:r>
                    </a:p>
                  </a:txBody>
                  <a:tcPr/>
                </a:tc>
                <a:tc>
                  <a:txBody>
                    <a:bodyPr/>
                    <a:lstStyle/>
                    <a:p>
                      <a:r>
                        <a:rPr lang="en-US" sz="1000"/>
                        <a:t>n/a</a:t>
                      </a:r>
                    </a:p>
                  </a:txBody>
                  <a:tcPr/>
                </a:tc>
                <a:extLst>
                  <a:ext uri="{0D108BD9-81ED-4DB2-BD59-A6C34878D82A}">
                    <a16:rowId xmlns:a16="http://schemas.microsoft.com/office/drawing/2014/main" val="1828640086"/>
                  </a:ext>
                </a:extLst>
              </a:tr>
              <a:tr h="370840">
                <a:tc>
                  <a:txBody>
                    <a:bodyPr/>
                    <a:lstStyle/>
                    <a:p>
                      <a:r>
                        <a:rPr lang="en-US" sz="1000"/>
                        <a:t>05/19/2026 15:25:05</a:t>
                      </a:r>
                    </a:p>
                  </a:txBody>
                  <a:tcPr/>
                </a:tc>
                <a:tc>
                  <a:txBody>
                    <a:bodyPr/>
                    <a:lstStyle/>
                    <a:p>
                      <a:r>
                        <a:rPr lang="en-US" sz="1000"/>
                        <a:t>05/19/2026 15:25:05</a:t>
                      </a:r>
                    </a:p>
                  </a:txBody>
                  <a:tcPr/>
                </a:tc>
                <a:tc>
                  <a:txBody>
                    <a:bodyPr/>
                    <a:lstStyle/>
                    <a:p>
                      <a:r>
                        <a:rPr lang="en-US" sz="1000"/>
                        <a:t>Gallery</a:t>
                      </a:r>
                    </a:p>
                  </a:txBody>
                  <a:tcPr/>
                </a:tc>
                <a:tc>
                  <a:txBody>
                    <a:bodyPr/>
                    <a:lstStyle/>
                    <a:p>
                      <a:r>
                        <a:rPr lang="en-US" sz="1000"/>
                        <a:t>139</a:t>
                      </a:r>
                    </a:p>
                  </a:txBody>
                  <a:tcPr/>
                </a:tc>
                <a:tc>
                  <a:txBody>
                    <a:bodyPr/>
                    <a:lstStyle/>
                    <a:p>
                      <a:r>
                        <a:rPr lang="en-US" sz="1000"/>
                        <a:t>28</a:t>
                      </a:r>
                    </a:p>
                  </a:txBody>
                  <a:tcPr/>
                </a:tc>
                <a:tc>
                  <a:txBody>
                    <a:bodyPr/>
                    <a:lstStyle/>
                    <a:p>
                      <a:r>
                        <a:rPr lang="en-US" sz="1000"/>
                        <a:t>1</a:t>
                      </a:r>
                    </a:p>
                  </a:txBody>
                  <a:tcPr/>
                </a:tc>
                <a:tc>
                  <a:txBody>
                    <a:bodyPr/>
                    <a:lstStyle/>
                    <a:p>
                      <a:r>
                        <a:rPr lang="en-US" sz="1000"/>
                        <a:t>402</a:t>
                      </a:r>
                    </a:p>
                  </a:txBody>
                  <a:tcPr/>
                </a:tc>
                <a:tc>
                  <a:txBody>
                    <a:bodyPr/>
                    <a:lstStyle/>
                    <a:p>
                      <a:r>
                        <a:rPr lang="en-US" sz="1000"/>
                        <a:t>15.67 %</a:t>
                      </a:r>
                    </a:p>
                  </a:txBody>
                  <a:tcPr/>
                </a:tc>
                <a:tc>
                  <a:txBody>
                    <a:bodyPr/>
                    <a:lstStyle/>
                    <a:p>
                      <a:r>
                        <a:rPr lang="en-US" sz="1000"/>
                        <a:t>3637</a:t>
                      </a:r>
                    </a:p>
                  </a:txBody>
                  <a:tcPr/>
                </a:tc>
                <a:tc>
                  <a:txBody>
                    <a:bodyPr/>
                    <a:lstStyle/>
                    <a:p>
                      <a:r>
                        <a:rPr lang="en-US" sz="1000"/>
                        <a:t>2326</a:t>
                      </a:r>
                    </a:p>
                  </a:txBody>
                  <a:tcPr/>
                </a:tc>
                <a:tc>
                  <a:txBody>
                    <a:bodyPr/>
                    <a:lstStyle/>
                    <a:p>
                      <a:r>
                        <a:rPr lang="en-US" sz="1000"/>
                        <a:t>n/a</a:t>
                      </a:r>
                    </a:p>
                  </a:txBody>
                  <a:tcPr/>
                </a:tc>
                <a:extLst>
                  <a:ext uri="{0D108BD9-81ED-4DB2-BD59-A6C34878D82A}">
                    <a16:rowId xmlns:a16="http://schemas.microsoft.com/office/drawing/2014/main" val="3143095237"/>
                  </a:ext>
                </a:extLst>
              </a:tr>
              <a:tr h="370840">
                <a:tc>
                  <a:txBody>
                    <a:bodyPr/>
                    <a:lstStyle/>
                    <a:p>
                      <a:r>
                        <a:rPr lang="en-US" sz="1000"/>
                        <a:t>05/13/2026 18:29:17</a:t>
                      </a:r>
                    </a:p>
                  </a:txBody>
                  <a:tcPr/>
                </a:tc>
                <a:tc>
                  <a:txBody>
                    <a:bodyPr/>
                    <a:lstStyle/>
                    <a:p>
                      <a:r>
                        <a:rPr lang="en-US" sz="1000"/>
                        <a:t>05/13/2026 18:29:17</a:t>
                      </a:r>
                    </a:p>
                  </a:txBody>
                  <a:tcPr/>
                </a:tc>
                <a:tc>
                  <a:txBody>
                    <a:bodyPr/>
                    <a:lstStyle/>
                    <a:p>
                      <a:r>
                        <a:rPr lang="en-US" sz="1000"/>
                        <a:t>Gallery</a:t>
                      </a:r>
                    </a:p>
                  </a:txBody>
                  <a:tcPr/>
                </a:tc>
                <a:tc>
                  <a:txBody>
                    <a:bodyPr/>
                    <a:lstStyle/>
                    <a:p>
                      <a:r>
                        <a:rPr lang="en-US" sz="1000"/>
                        <a:t>66</a:t>
                      </a:r>
                    </a:p>
                  </a:txBody>
                  <a:tcPr/>
                </a:tc>
                <a:tc>
                  <a:txBody>
                    <a:bodyPr/>
                    <a:lstStyle/>
                    <a:p>
                      <a:r>
                        <a:rPr lang="en-US" sz="1000"/>
                        <a:t>3</a:t>
                      </a:r>
                    </a:p>
                  </a:txBody>
                  <a:tcPr/>
                </a:tc>
                <a:tc>
                  <a:txBody>
                    <a:bodyPr/>
                    <a:lstStyle/>
                    <a:p>
                      <a:r>
                        <a:rPr lang="en-US" sz="1000"/>
                        <a:t>0</a:t>
                      </a:r>
                    </a:p>
                  </a:txBody>
                  <a:tcPr/>
                </a:tc>
                <a:tc>
                  <a:txBody>
                    <a:bodyPr/>
                    <a:lstStyle/>
                    <a:p>
                      <a:r>
                        <a:rPr lang="en-US" sz="1000"/>
                        <a:t>1436</a:t>
                      </a:r>
                    </a:p>
                  </a:txBody>
                  <a:tcPr/>
                </a:tc>
                <a:tc>
                  <a:txBody>
                    <a:bodyPr/>
                    <a:lstStyle/>
                    <a:p>
                      <a:r>
                        <a:rPr lang="en-US" sz="1000"/>
                        <a:t>48.53 %</a:t>
                      </a:r>
                    </a:p>
                  </a:txBody>
                  <a:tcPr/>
                </a:tc>
                <a:tc>
                  <a:txBody>
                    <a:bodyPr/>
                    <a:lstStyle/>
                    <a:p>
                      <a:r>
                        <a:rPr lang="en-US" sz="1000"/>
                        <a:t>3101</a:t>
                      </a:r>
                    </a:p>
                  </a:txBody>
                  <a:tcPr/>
                </a:tc>
                <a:tc>
                  <a:txBody>
                    <a:bodyPr/>
                    <a:lstStyle/>
                    <a:p>
                      <a:r>
                        <a:rPr lang="en-US" sz="1000"/>
                        <a:t>1784</a:t>
                      </a:r>
                    </a:p>
                  </a:txBody>
                  <a:tcPr/>
                </a:tc>
                <a:tc>
                  <a:txBody>
                    <a:bodyPr/>
                    <a:lstStyle/>
                    <a:p>
                      <a:r>
                        <a:rPr lang="en-US" sz="1000"/>
                        <a:t>n/a</a:t>
                      </a:r>
                    </a:p>
                  </a:txBody>
                  <a:tcPr/>
                </a:tc>
                <a:extLst>
                  <a:ext uri="{0D108BD9-81ED-4DB2-BD59-A6C34878D82A}">
                    <a16:rowId xmlns:a16="http://schemas.microsoft.com/office/drawing/2014/main" val="2420528157"/>
                  </a:ext>
                </a:extLst>
              </a:tr>
            </a:tbl>
          </a:graphicData>
        </a:graphic>
      </p:graphicFrame>
      <p:sp>
        <p:nvSpPr>
          <p:cNvPr id="4" name="Text Placeholder 3">
            <a:extLst>
              <a:ext uri="{FF2B5EF4-FFF2-40B4-BE49-F238E27FC236}">
                <a16:creationId xmlns:a16="http://schemas.microsoft.com/office/drawing/2014/main" id="{01199C66-232A-4753-B2D5-AB7189FAB0C7}"/>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1488249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70367-6CC5-4CAC-B020-610B7C843F7E}"/>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BA150AE2-3327-41B3-845A-14624F36BCBF}"/>
              </a:ext>
            </a:extLst>
          </p:cNvPr>
          <p:cNvGraphicFramePr>
            <a:graphicFrameLocks noGrp="1"/>
          </p:cNvGraphicFramePr>
          <p:nvPr>
            <p:ph type="tbl" sz="quarter" idx="13"/>
            <p:extLst>
              <p:ext uri="{D42A27DB-BD31-4B8C-83A1-F6EECF244321}">
                <p14:modId xmlns:p14="http://schemas.microsoft.com/office/powerpoint/2010/main" val="4192875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983023247"/>
                    </a:ext>
                  </a:extLst>
                </a:gridCol>
                <a:gridCol w="576072">
                  <a:extLst>
                    <a:ext uri="{9D8B030D-6E8A-4147-A177-3AD203B41FA5}">
                      <a16:colId xmlns:a16="http://schemas.microsoft.com/office/drawing/2014/main" val="978269780"/>
                    </a:ext>
                  </a:extLst>
                </a:gridCol>
                <a:gridCol w="576072">
                  <a:extLst>
                    <a:ext uri="{9D8B030D-6E8A-4147-A177-3AD203B41FA5}">
                      <a16:colId xmlns:a16="http://schemas.microsoft.com/office/drawing/2014/main" val="1736473634"/>
                    </a:ext>
                  </a:extLst>
                </a:gridCol>
                <a:gridCol w="576072">
                  <a:extLst>
                    <a:ext uri="{9D8B030D-6E8A-4147-A177-3AD203B41FA5}">
                      <a16:colId xmlns:a16="http://schemas.microsoft.com/office/drawing/2014/main" val="102744879"/>
                    </a:ext>
                  </a:extLst>
                </a:gridCol>
                <a:gridCol w="576072">
                  <a:extLst>
                    <a:ext uri="{9D8B030D-6E8A-4147-A177-3AD203B41FA5}">
                      <a16:colId xmlns:a16="http://schemas.microsoft.com/office/drawing/2014/main" val="117099414"/>
                    </a:ext>
                  </a:extLst>
                </a:gridCol>
                <a:gridCol w="576072">
                  <a:extLst>
                    <a:ext uri="{9D8B030D-6E8A-4147-A177-3AD203B41FA5}">
                      <a16:colId xmlns:a16="http://schemas.microsoft.com/office/drawing/2014/main" val="3921275426"/>
                    </a:ext>
                  </a:extLst>
                </a:gridCol>
                <a:gridCol w="576072">
                  <a:extLst>
                    <a:ext uri="{9D8B030D-6E8A-4147-A177-3AD203B41FA5}">
                      <a16:colId xmlns:a16="http://schemas.microsoft.com/office/drawing/2014/main" val="357672796"/>
                    </a:ext>
                  </a:extLst>
                </a:gridCol>
                <a:gridCol w="576072">
                  <a:extLst>
                    <a:ext uri="{9D8B030D-6E8A-4147-A177-3AD203B41FA5}">
                      <a16:colId xmlns:a16="http://schemas.microsoft.com/office/drawing/2014/main" val="16054273"/>
                    </a:ext>
                  </a:extLst>
                </a:gridCol>
                <a:gridCol w="576072">
                  <a:extLst>
                    <a:ext uri="{9D8B030D-6E8A-4147-A177-3AD203B41FA5}">
                      <a16:colId xmlns:a16="http://schemas.microsoft.com/office/drawing/2014/main" val="3397193375"/>
                    </a:ext>
                  </a:extLst>
                </a:gridCol>
                <a:gridCol w="576072">
                  <a:extLst>
                    <a:ext uri="{9D8B030D-6E8A-4147-A177-3AD203B41FA5}">
                      <a16:colId xmlns:a16="http://schemas.microsoft.com/office/drawing/2014/main" val="713590630"/>
                    </a:ext>
                  </a:extLst>
                </a:gridCol>
                <a:gridCol w="576072">
                  <a:extLst>
                    <a:ext uri="{9D8B030D-6E8A-4147-A177-3AD203B41FA5}">
                      <a16:colId xmlns:a16="http://schemas.microsoft.com/office/drawing/2014/main" val="82770339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334797129"/>
                  </a:ext>
                </a:extLst>
              </a:tr>
              <a:tr h="370840">
                <a:tc>
                  <a:txBody>
                    <a:bodyPr/>
                    <a:lstStyle/>
                    <a:p>
                      <a:r>
                        <a:rPr lang="en-US" sz="1000"/>
                        <a:t>tmamerica</a:t>
                      </a:r>
                    </a:p>
                  </a:txBody>
                  <a:tcPr/>
                </a:tc>
                <a:tc>
                  <a:txBody>
                    <a:bodyPr/>
                    <a:lstStyle/>
                    <a:p>
                      <a:r>
                        <a:rPr lang="en-US" sz="1000"/>
                        <a:t>1411</a:t>
                      </a:r>
                    </a:p>
                  </a:txBody>
                  <a:tcPr/>
                </a:tc>
                <a:tc>
                  <a:txBody>
                    <a:bodyPr/>
                    <a:lstStyle/>
                    <a:p>
                      <a:r>
                        <a:rPr lang="en-US" sz="1000"/>
                        <a:t>35</a:t>
                      </a:r>
                    </a:p>
                  </a:txBody>
                  <a:tcPr/>
                </a:tc>
                <a:tc>
                  <a:txBody>
                    <a:bodyPr/>
                    <a:lstStyle/>
                    <a:p>
                      <a:r>
                        <a:rPr lang="en-US" sz="1000"/>
                        <a:t>6</a:t>
                      </a:r>
                    </a:p>
                  </a:txBody>
                  <a:tcPr/>
                </a:tc>
                <a:tc>
                  <a:txBody>
                    <a:bodyPr/>
                    <a:lstStyle/>
                    <a:p>
                      <a:r>
                        <a:rPr lang="en-US" sz="1000"/>
                        <a:t>9</a:t>
                      </a:r>
                    </a:p>
                  </a:txBody>
                  <a:tcPr/>
                </a:tc>
                <a:tc>
                  <a:txBody>
                    <a:bodyPr/>
                    <a:lstStyle/>
                    <a:p>
                      <a:r>
                        <a:rPr lang="en-US" sz="1000"/>
                        <a:t>0</a:t>
                      </a:r>
                    </a:p>
                  </a:txBody>
                  <a:tcPr/>
                </a:tc>
                <a:tc>
                  <a:txBody>
                    <a:bodyPr/>
                    <a:lstStyle/>
                    <a:p>
                      <a:r>
                        <a:rPr lang="en-US" sz="1000"/>
                        <a:t>1</a:t>
                      </a:r>
                    </a:p>
                  </a:txBody>
                  <a:tcPr/>
                </a:tc>
                <a:tc>
                  <a:txBody>
                    <a:bodyPr/>
                    <a:lstStyle/>
                    <a:p>
                      <a:r>
                        <a:rPr lang="en-US" sz="1000"/>
                        <a:t>16</a:t>
                      </a:r>
                    </a:p>
                  </a:txBody>
                  <a:tcPr/>
                </a:tc>
                <a:tc>
                  <a:txBody>
                    <a:bodyPr/>
                    <a:lstStyle/>
                    <a:p>
                      <a:r>
                        <a:rPr lang="en-US" sz="1000"/>
                        <a:t>119</a:t>
                      </a:r>
                    </a:p>
                  </a:txBody>
                  <a:tcPr/>
                </a:tc>
                <a:tc>
                  <a:txBody>
                    <a:bodyPr/>
                    <a:lstStyle/>
                    <a:p>
                      <a:r>
                        <a:rPr lang="en-US" sz="1000"/>
                        <a:t>2</a:t>
                      </a:r>
                    </a:p>
                  </a:txBody>
                  <a:tcPr/>
                </a:tc>
                <a:tc>
                  <a:txBody>
                    <a:bodyPr/>
                    <a:lstStyle/>
                    <a:p>
                      <a:r>
                        <a:rPr lang="en-US" sz="1000"/>
                        <a:t>0.5429 %</a:t>
                      </a:r>
                    </a:p>
                  </a:txBody>
                  <a:tcPr/>
                </a:tc>
                <a:extLst>
                  <a:ext uri="{0D108BD9-81ED-4DB2-BD59-A6C34878D82A}">
                    <a16:rowId xmlns:a16="http://schemas.microsoft.com/office/drawing/2014/main" val="2807792958"/>
                  </a:ext>
                </a:extLst>
              </a:tr>
            </a:tbl>
          </a:graphicData>
        </a:graphic>
      </p:graphicFrame>
      <p:sp>
        <p:nvSpPr>
          <p:cNvPr id="4" name="Text Placeholder 3">
            <a:extLst>
              <a:ext uri="{FF2B5EF4-FFF2-40B4-BE49-F238E27FC236}">
                <a16:creationId xmlns:a16="http://schemas.microsoft.com/office/drawing/2014/main" id="{1C48002E-6A19-4981-A775-DB003A1B4743}"/>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4143423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0D36F-5D46-4DF9-B0CF-FBB1BFD119B3}"/>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4695CCB0-CFA9-45A9-934E-6F56BDD43BFC}"/>
              </a:ext>
            </a:extLst>
          </p:cNvPr>
          <p:cNvGraphicFramePr>
            <a:graphicFrameLocks noGrp="1"/>
          </p:cNvGraphicFramePr>
          <p:nvPr>
            <p:ph type="chart" sz="quarter" idx="13"/>
            <p:extLst>
              <p:ext uri="{D42A27DB-BD31-4B8C-83A1-F6EECF244321}">
                <p14:modId xmlns:p14="http://schemas.microsoft.com/office/powerpoint/2010/main" val="1528376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E1EAC6-3FED-4463-AF12-4605CCB7F5B0}"/>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9A54D02-CE4C-43D2-BCA2-50C99E9932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38562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7AB8-CD2A-448C-86B7-D17645A8B053}"/>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2F6D04B3-690A-4534-9741-3E2DCF85412E}"/>
              </a:ext>
            </a:extLst>
          </p:cNvPr>
          <p:cNvGraphicFramePr>
            <a:graphicFrameLocks noGrp="1"/>
          </p:cNvGraphicFramePr>
          <p:nvPr>
            <p:ph type="chart" sz="quarter" idx="13"/>
            <p:extLst>
              <p:ext uri="{D42A27DB-BD31-4B8C-83A1-F6EECF244321}">
                <p14:modId xmlns:p14="http://schemas.microsoft.com/office/powerpoint/2010/main" val="14014426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FF835C-51ED-4590-9681-653406F8F443}"/>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F9563329-375B-43AA-ABCE-2DE29F62AF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58582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98B5F-373C-477B-A184-D3F594197B2F}"/>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71CA37C3-6AE2-4768-8E6E-1ADAD1B0B15A}"/>
              </a:ext>
            </a:extLst>
          </p:cNvPr>
          <p:cNvGraphicFramePr>
            <a:graphicFrameLocks noGrp="1"/>
          </p:cNvGraphicFramePr>
          <p:nvPr>
            <p:ph type="chart" sz="quarter" idx="13"/>
            <p:extLst>
              <p:ext uri="{D42A27DB-BD31-4B8C-83A1-F6EECF244321}">
                <p14:modId xmlns:p14="http://schemas.microsoft.com/office/powerpoint/2010/main" val="1294111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C14987-106E-40FC-8622-6334F466AFC2}"/>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FE50BE7-B1E2-4BC3-8D57-087728DCE1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12718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195ED-F4A4-4FC5-85F9-DB973A28EB5C}"/>
              </a:ext>
            </a:extLst>
          </p:cNvPr>
          <p:cNvSpPr>
            <a:spLocks noGrp="1"/>
          </p:cNvSpPr>
          <p:nvPr>
            <p:ph type="title"/>
          </p:nvPr>
        </p:nvSpPr>
        <p:spPr/>
        <p:txBody>
          <a:bodyPr/>
          <a:lstStyle/>
          <a:p>
            <a:r>
              <a:rPr lang="en-US"/>
              <a:t>Instagram Instagram Content Views by Post Type | Tokio Marine America</a:t>
            </a:r>
          </a:p>
        </p:txBody>
      </p:sp>
      <p:graphicFrame>
        <p:nvGraphicFramePr>
          <p:cNvPr id="6" name="Chart Placeholder 5">
            <a:extLst>
              <a:ext uri="{FF2B5EF4-FFF2-40B4-BE49-F238E27FC236}">
                <a16:creationId xmlns:a16="http://schemas.microsoft.com/office/drawing/2014/main" id="{76D974BC-2FE8-40E6-A898-4E9E9FE5A264}"/>
              </a:ext>
            </a:extLst>
          </p:cNvPr>
          <p:cNvGraphicFramePr>
            <a:graphicFrameLocks noGrp="1"/>
          </p:cNvGraphicFramePr>
          <p:nvPr>
            <p:ph type="chart" sz="quarter" idx="13"/>
            <p:extLst>
              <p:ext uri="{D42A27DB-BD31-4B8C-83A1-F6EECF244321}">
                <p14:modId xmlns:p14="http://schemas.microsoft.com/office/powerpoint/2010/main" val="12774398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B7FE15-9D5B-4DD2-BA93-A7F3625C72DE}"/>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E64C4AB3-B774-4B97-BE96-16A56E2675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145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D9650-C19C-4550-BD35-904FCB1B506F}"/>
              </a:ext>
            </a:extLst>
          </p:cNvPr>
          <p:cNvSpPr>
            <a:spLocks noGrp="1"/>
          </p:cNvSpPr>
          <p:nvPr>
            <p:ph type="title"/>
          </p:nvPr>
        </p:nvSpPr>
        <p:spPr/>
        <p:txBody>
          <a:bodyPr/>
          <a:lstStyle/>
          <a:p>
            <a:r>
              <a:rPr lang="en-US"/>
              <a:t>Instagram Posts Table | Tokio Marine America</a:t>
            </a:r>
          </a:p>
        </p:txBody>
      </p:sp>
      <p:graphicFrame>
        <p:nvGraphicFramePr>
          <p:cNvPr id="5" name="Table Placeholder 4">
            <a:extLst>
              <a:ext uri="{FF2B5EF4-FFF2-40B4-BE49-F238E27FC236}">
                <a16:creationId xmlns:a16="http://schemas.microsoft.com/office/drawing/2014/main" id="{B39A1A05-C686-461D-98AD-D3B2C7FC26BA}"/>
              </a:ext>
            </a:extLst>
          </p:cNvPr>
          <p:cNvGraphicFramePr>
            <a:graphicFrameLocks noGrp="1"/>
          </p:cNvGraphicFramePr>
          <p:nvPr>
            <p:ph type="tbl" sz="quarter" idx="13"/>
            <p:extLst>
              <p:ext uri="{D42A27DB-BD31-4B8C-83A1-F6EECF244321}">
                <p14:modId xmlns:p14="http://schemas.microsoft.com/office/powerpoint/2010/main" val="441124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659660696"/>
                    </a:ext>
                  </a:extLst>
                </a:gridCol>
                <a:gridCol w="822960">
                  <a:extLst>
                    <a:ext uri="{9D8B030D-6E8A-4147-A177-3AD203B41FA5}">
                      <a16:colId xmlns:a16="http://schemas.microsoft.com/office/drawing/2014/main" val="1309138106"/>
                    </a:ext>
                  </a:extLst>
                </a:gridCol>
                <a:gridCol w="411480">
                  <a:extLst>
                    <a:ext uri="{9D8B030D-6E8A-4147-A177-3AD203B41FA5}">
                      <a16:colId xmlns:a16="http://schemas.microsoft.com/office/drawing/2014/main" val="2139872629"/>
                    </a:ext>
                  </a:extLst>
                </a:gridCol>
                <a:gridCol w="411480">
                  <a:extLst>
                    <a:ext uri="{9D8B030D-6E8A-4147-A177-3AD203B41FA5}">
                      <a16:colId xmlns:a16="http://schemas.microsoft.com/office/drawing/2014/main" val="4133817690"/>
                    </a:ext>
                  </a:extLst>
                </a:gridCol>
                <a:gridCol w="411480">
                  <a:extLst>
                    <a:ext uri="{9D8B030D-6E8A-4147-A177-3AD203B41FA5}">
                      <a16:colId xmlns:a16="http://schemas.microsoft.com/office/drawing/2014/main" val="2464466131"/>
                    </a:ext>
                  </a:extLst>
                </a:gridCol>
                <a:gridCol w="411480">
                  <a:extLst>
                    <a:ext uri="{9D8B030D-6E8A-4147-A177-3AD203B41FA5}">
                      <a16:colId xmlns:a16="http://schemas.microsoft.com/office/drawing/2014/main" val="632040214"/>
                    </a:ext>
                  </a:extLst>
                </a:gridCol>
                <a:gridCol w="411480">
                  <a:extLst>
                    <a:ext uri="{9D8B030D-6E8A-4147-A177-3AD203B41FA5}">
                      <a16:colId xmlns:a16="http://schemas.microsoft.com/office/drawing/2014/main" val="292563199"/>
                    </a:ext>
                  </a:extLst>
                </a:gridCol>
                <a:gridCol w="411480">
                  <a:extLst>
                    <a:ext uri="{9D8B030D-6E8A-4147-A177-3AD203B41FA5}">
                      <a16:colId xmlns:a16="http://schemas.microsoft.com/office/drawing/2014/main" val="3644385211"/>
                    </a:ext>
                  </a:extLst>
                </a:gridCol>
                <a:gridCol w="411480">
                  <a:extLst>
                    <a:ext uri="{9D8B030D-6E8A-4147-A177-3AD203B41FA5}">
                      <a16:colId xmlns:a16="http://schemas.microsoft.com/office/drawing/2014/main" val="3114805816"/>
                    </a:ext>
                  </a:extLst>
                </a:gridCol>
                <a:gridCol w="411480">
                  <a:extLst>
                    <a:ext uri="{9D8B030D-6E8A-4147-A177-3AD203B41FA5}">
                      <a16:colId xmlns:a16="http://schemas.microsoft.com/office/drawing/2014/main" val="3181202288"/>
                    </a:ext>
                  </a:extLst>
                </a:gridCol>
                <a:gridCol w="411480">
                  <a:extLst>
                    <a:ext uri="{9D8B030D-6E8A-4147-A177-3AD203B41FA5}">
                      <a16:colId xmlns:a16="http://schemas.microsoft.com/office/drawing/2014/main" val="1713461320"/>
                    </a:ext>
                  </a:extLst>
                </a:gridCol>
                <a:gridCol w="411480">
                  <a:extLst>
                    <a:ext uri="{9D8B030D-6E8A-4147-A177-3AD203B41FA5}">
                      <a16:colId xmlns:a16="http://schemas.microsoft.com/office/drawing/2014/main" val="1918065520"/>
                    </a:ext>
                  </a:extLst>
                </a:gridCol>
                <a:gridCol w="411480">
                  <a:extLst>
                    <a:ext uri="{9D8B030D-6E8A-4147-A177-3AD203B41FA5}">
                      <a16:colId xmlns:a16="http://schemas.microsoft.com/office/drawing/2014/main" val="3160208177"/>
                    </a:ext>
                  </a:extLst>
                </a:gridCol>
                <a:gridCol w="411480">
                  <a:extLst>
                    <a:ext uri="{9D8B030D-6E8A-4147-A177-3AD203B41FA5}">
                      <a16:colId xmlns:a16="http://schemas.microsoft.com/office/drawing/2014/main" val="811493200"/>
                    </a:ext>
                  </a:extLst>
                </a:gridCol>
                <a:gridCol w="411480">
                  <a:extLst>
                    <a:ext uri="{9D8B030D-6E8A-4147-A177-3AD203B41FA5}">
                      <a16:colId xmlns:a16="http://schemas.microsoft.com/office/drawing/2014/main" val="692526654"/>
                    </a:ext>
                  </a:extLst>
                </a:gridCol>
                <a:gridCol w="411480">
                  <a:extLst>
                    <a:ext uri="{9D8B030D-6E8A-4147-A177-3AD203B41FA5}">
                      <a16:colId xmlns:a16="http://schemas.microsoft.com/office/drawing/2014/main" val="3080586918"/>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857617783"/>
                  </a:ext>
                </a:extLst>
              </a:tr>
              <a:tr h="370840">
                <a:tc>
                  <a:txBody>
                    <a:bodyPr/>
                    <a:lstStyle/>
                    <a:p>
                      <a:r>
                        <a:rPr lang="en-US" sz="1000"/>
                        <a:t>05/09/2026 18:00:40</a:t>
                      </a:r>
                    </a:p>
                  </a:txBody>
                  <a:tcPr/>
                </a:tc>
                <a:tc>
                  <a:txBody>
                    <a:bodyPr/>
                    <a:lstStyle/>
                    <a:p>
                      <a:r>
                        <a:rPr lang="en-US" sz="1000"/>
                        <a:t>05/09/2026 18:00:40</a:t>
                      </a:r>
                    </a:p>
                  </a:txBody>
                  <a:tcPr/>
                </a:tc>
                <a:tc>
                  <a:txBody>
                    <a:bodyPr/>
                    <a:lstStyle/>
                    <a:p>
                      <a:r>
                        <a:rPr lang="en-US" sz="1000"/>
                        <a:t>Image</a:t>
                      </a:r>
                    </a:p>
                  </a:txBody>
                  <a:tcPr/>
                </a:tc>
                <a:tc>
                  <a:txBody>
                    <a:bodyPr/>
                    <a:lstStyle/>
                    <a:p>
                      <a:r>
                        <a:rPr lang="en-US" sz="1000"/>
                        <a:t>172</a:t>
                      </a:r>
                    </a:p>
                  </a:txBody>
                  <a:tcPr/>
                </a:tc>
                <a:tc>
                  <a:txBody>
                    <a:bodyPr/>
                    <a:lstStyle/>
                    <a:p>
                      <a:r>
                        <a:rPr lang="en-US" sz="1000"/>
                        <a:t>16</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19</a:t>
                      </a:r>
                    </a:p>
                  </a:txBody>
                  <a:tcPr/>
                </a:tc>
                <a:tc>
                  <a:txBody>
                    <a:bodyPr/>
                    <a:lstStyle/>
                    <a:p>
                      <a:r>
                        <a:rPr lang="en-US" sz="1000"/>
                        <a:t>11.05 %</a:t>
                      </a:r>
                    </a:p>
                  </a:txBody>
                  <a:tcPr/>
                </a:tc>
                <a:tc>
                  <a:txBody>
                    <a:bodyPr/>
                    <a:lstStyle/>
                    <a:p>
                      <a:r>
                        <a:rPr lang="en-US" sz="1000"/>
                        <a:t>95</a:t>
                      </a:r>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3352796870"/>
                  </a:ext>
                </a:extLst>
              </a:tr>
              <a:tr h="370840">
                <a:tc>
                  <a:txBody>
                    <a:bodyPr/>
                    <a:lstStyle/>
                    <a:p>
                      <a:r>
                        <a:rPr lang="en-US" sz="1000"/>
                        <a:t>05/06/2026 14:39:28</a:t>
                      </a:r>
                    </a:p>
                  </a:txBody>
                  <a:tcPr/>
                </a:tc>
                <a:tc>
                  <a:txBody>
                    <a:bodyPr/>
                    <a:lstStyle/>
                    <a:p>
                      <a:r>
                        <a:rPr lang="en-US" sz="1000"/>
                        <a:t>05/06/2026 14:39:28</a:t>
                      </a:r>
                    </a:p>
                  </a:txBody>
                  <a:tcPr/>
                </a:tc>
                <a:tc>
                  <a:txBody>
                    <a:bodyPr/>
                    <a:lstStyle/>
                    <a:p>
                      <a:r>
                        <a:rPr lang="en-US" sz="1000"/>
                        <a:t>Carousel</a:t>
                      </a:r>
                    </a:p>
                  </a:txBody>
                  <a:tcPr/>
                </a:tc>
                <a:tc>
                  <a:txBody>
                    <a:bodyPr/>
                    <a:lstStyle/>
                    <a:p>
                      <a:r>
                        <a:rPr lang="en-US" sz="1000"/>
                        <a:t>372</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4.03 %</a:t>
                      </a:r>
                    </a:p>
                  </a:txBody>
                  <a:tcPr/>
                </a:tc>
                <a:tc>
                  <a:txBody>
                    <a:bodyPr/>
                    <a:lstStyle/>
                    <a:p>
                      <a:r>
                        <a:rPr lang="en-US" sz="1000"/>
                        <a:t>133</a:t>
                      </a:r>
                    </a:p>
                  </a:txBody>
                  <a:tcPr/>
                </a:tc>
                <a:tc>
                  <a:txBody>
                    <a:bodyPr/>
                    <a:lstStyle/>
                    <a:p>
                      <a:r>
                        <a:rPr lang="en-US" sz="1000"/>
                        <a:t>n/a</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extLst>
                  <a:ext uri="{0D108BD9-81ED-4DB2-BD59-A6C34878D82A}">
                    <a16:rowId xmlns:a16="http://schemas.microsoft.com/office/drawing/2014/main" val="4002064322"/>
                  </a:ext>
                </a:extLst>
              </a:tr>
              <a:tr h="370840">
                <a:tc>
                  <a:txBody>
                    <a:bodyPr/>
                    <a:lstStyle/>
                    <a:p>
                      <a:r>
                        <a:rPr lang="en-US" sz="1000"/>
                        <a:t>05/13/2026 18:33:51</a:t>
                      </a:r>
                    </a:p>
                  </a:txBody>
                  <a:tcPr/>
                </a:tc>
                <a:tc>
                  <a:txBody>
                    <a:bodyPr/>
                    <a:lstStyle/>
                    <a:p>
                      <a:r>
                        <a:rPr lang="en-US" sz="1000"/>
                        <a:t>05/13/2026 18:33:51</a:t>
                      </a:r>
                    </a:p>
                  </a:txBody>
                  <a:tcPr/>
                </a:tc>
                <a:tc>
                  <a:txBody>
                    <a:bodyPr/>
                    <a:lstStyle/>
                    <a:p>
                      <a:r>
                        <a:rPr lang="en-US" sz="1000"/>
                        <a:t>Carousel</a:t>
                      </a:r>
                    </a:p>
                  </a:txBody>
                  <a:tcPr/>
                </a:tc>
                <a:tc>
                  <a:txBody>
                    <a:bodyPr/>
                    <a:lstStyle/>
                    <a:p>
                      <a:r>
                        <a:rPr lang="en-US" sz="1000"/>
                        <a:t>385</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3.38 %</a:t>
                      </a:r>
                    </a:p>
                  </a:txBody>
                  <a:tcPr/>
                </a:tc>
                <a:tc>
                  <a:txBody>
                    <a:bodyPr/>
                    <a:lstStyle/>
                    <a:p>
                      <a:r>
                        <a:rPr lang="en-US" sz="1000"/>
                        <a:t>137</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775167651"/>
                  </a:ext>
                </a:extLst>
              </a:tr>
            </a:tbl>
          </a:graphicData>
        </a:graphic>
      </p:graphicFrame>
      <p:sp>
        <p:nvSpPr>
          <p:cNvPr id="4" name="Text Placeholder 3">
            <a:extLst>
              <a:ext uri="{FF2B5EF4-FFF2-40B4-BE49-F238E27FC236}">
                <a16:creationId xmlns:a16="http://schemas.microsoft.com/office/drawing/2014/main" id="{B2F5B54E-79A1-4CAA-AFA6-A5473572DBAA}"/>
              </a:ext>
            </a:extLst>
          </p:cNvPr>
          <p:cNvSpPr>
            <a:spLocks noGrp="1"/>
          </p:cNvSpPr>
          <p:nvPr>
            <p:ph type="body" sz="quarter" idx="14"/>
          </p:nvPr>
        </p:nvSpPr>
        <p:spPr/>
        <p:txBody>
          <a:bodyPr/>
          <a:lstStyle/>
          <a:p>
            <a:r>
              <a:rPr lang="en-US"/>
              <a:t>05/01/2026 - 05/31/2026</a:t>
            </a:r>
          </a:p>
        </p:txBody>
      </p:sp>
    </p:spTree>
    <p:extLst>
      <p:ext uri="{BB962C8B-B14F-4D97-AF65-F5344CB8AC3E}">
        <p14:creationId xmlns:p14="http://schemas.microsoft.com/office/powerpoint/2010/main" val="40948224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1296</Words>
  <Application>Microsoft Office PowerPoint</Application>
  <PresentationFormat>On-screen Show (4:3)</PresentationFormat>
  <Paragraphs>363</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Impressions or Page Media View Bar Chart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Twitter Followers Change | Tokio Marine America</vt:lpstr>
      <vt:lpstr>Twitter Average Interactions Per Tweet | Tokio Marine America</vt:lpstr>
      <vt:lpstr>Twitter Total Interactions Per Month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Content Views by Post Type | Tokio Marine America</vt:lpstr>
      <vt:lpstr>Instagram Posts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2026-06-02T19:02:43Z</dcterms:created>
  <dcterms:modified xsi:type="dcterms:W3CDTF">2026-06-02T19:03:13Z</dcterms:modified>
</cp:coreProperties>
</file>