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Sheet1!$A$2:$A$17</c:f>
              <c:numCache>
                <c:formatCode>m/d/yyyy</c:formatCode>
                <c:ptCount val="16"/>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numCache>
            </c:numRef>
          </c:cat>
          <c:val>
            <c:numRef>
              <c:f>Sheet1!$B$2:$B$17</c:f>
              <c:numCache>
                <c:formatCode>General</c:formatCode>
                <c:ptCount val="16"/>
                <c:pt idx="0">
                  <c:v>7563</c:v>
                </c:pt>
                <c:pt idx="1">
                  <c:v>7559</c:v>
                </c:pt>
                <c:pt idx="2">
                  <c:v>7549</c:v>
                </c:pt>
                <c:pt idx="3">
                  <c:v>7512</c:v>
                </c:pt>
                <c:pt idx="4">
                  <c:v>7518</c:v>
                </c:pt>
                <c:pt idx="5">
                  <c:v>7534</c:v>
                </c:pt>
                <c:pt idx="6">
                  <c:v>7526</c:v>
                </c:pt>
                <c:pt idx="7">
                  <c:v>7534</c:v>
                </c:pt>
                <c:pt idx="8">
                  <c:v>7530</c:v>
                </c:pt>
                <c:pt idx="9">
                  <c:v>7536</c:v>
                </c:pt>
                <c:pt idx="10">
                  <c:v>7538</c:v>
                </c:pt>
                <c:pt idx="11">
                  <c:v>7531</c:v>
                </c:pt>
                <c:pt idx="12">
                  <c:v>7545</c:v>
                </c:pt>
                <c:pt idx="13">
                  <c:v>7547</c:v>
                </c:pt>
                <c:pt idx="14">
                  <c:v>7585</c:v>
                </c:pt>
                <c:pt idx="15">
                  <c:v>7608</c:v>
                </c:pt>
              </c:numCache>
            </c:numRef>
          </c:val>
          <c:smooth val="0"/>
          <c:extLst>
            <c:ext xmlns:c16="http://schemas.microsoft.com/office/drawing/2014/chart" uri="{C3380CC4-5D6E-409C-BE32-E72D297353CC}">
              <c16:uniqueId val="{00000000-9379-4C92-A8B8-BC0197CA7708}"/>
            </c:ext>
          </c:extLst>
        </c:ser>
        <c:ser>
          <c:idx val="1"/>
          <c:order val="1"/>
          <c:tx>
            <c:strRef>
              <c:f>Sheet1!$C$1</c:f>
              <c:strCache>
                <c:ptCount val="1"/>
                <c:pt idx="0">
                  <c:v>X</c:v>
                </c:pt>
              </c:strCache>
            </c:strRef>
          </c:tx>
          <c:spPr>
            <a:ln w="28575" cap="rnd">
              <a:solidFill>
                <a:schemeClr val="accent2"/>
              </a:solidFill>
              <a:round/>
            </a:ln>
            <a:effectLst/>
          </c:spPr>
          <c:marker>
            <c:symbol val="none"/>
          </c:marker>
          <c:cat>
            <c:numRef>
              <c:f>Sheet1!$A$2:$A$17</c:f>
              <c:numCache>
                <c:formatCode>m/d/yyyy</c:formatCode>
                <c:ptCount val="16"/>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numCache>
            </c:numRef>
          </c:cat>
          <c:val>
            <c:numRef>
              <c:f>Sheet1!$C$2:$C$17</c:f>
              <c:numCache>
                <c:formatCode>General</c:formatCode>
                <c:ptCount val="16"/>
                <c:pt idx="0">
                  <c:v>3942</c:v>
                </c:pt>
                <c:pt idx="1">
                  <c:v>3939</c:v>
                </c:pt>
                <c:pt idx="2">
                  <c:v>3951</c:v>
                </c:pt>
                <c:pt idx="3">
                  <c:v>3947</c:v>
                </c:pt>
                <c:pt idx="4">
                  <c:v>3936</c:v>
                </c:pt>
                <c:pt idx="5">
                  <c:v>3955</c:v>
                </c:pt>
                <c:pt idx="6">
                  <c:v>3948</c:v>
                </c:pt>
                <c:pt idx="7">
                  <c:v>3951</c:v>
                </c:pt>
                <c:pt idx="8">
                  <c:v>3957</c:v>
                </c:pt>
                <c:pt idx="9">
                  <c:v>3956</c:v>
                </c:pt>
                <c:pt idx="10">
                  <c:v>3947</c:v>
                </c:pt>
                <c:pt idx="11">
                  <c:v>3936</c:v>
                </c:pt>
                <c:pt idx="12">
                  <c:v>3928</c:v>
                </c:pt>
                <c:pt idx="13">
                  <c:v>3923</c:v>
                </c:pt>
                <c:pt idx="14">
                  <c:v>3910</c:v>
                </c:pt>
                <c:pt idx="15">
                  <c:v>3913</c:v>
                </c:pt>
              </c:numCache>
            </c:numRef>
          </c:val>
          <c:smooth val="0"/>
          <c:extLst>
            <c:ext xmlns:c16="http://schemas.microsoft.com/office/drawing/2014/chart" uri="{C3380CC4-5D6E-409C-BE32-E72D297353CC}">
              <c16:uniqueId val="{00000001-9379-4C92-A8B8-BC0197CA7708}"/>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Sheet1!$A$2:$A$17</c:f>
              <c:numCache>
                <c:formatCode>m/d/yyyy</c:formatCode>
                <c:ptCount val="16"/>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numCache>
            </c:numRef>
          </c:cat>
          <c:val>
            <c:numRef>
              <c:f>Sheet1!$D$2:$D$17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2-9379-4C92-A8B8-BC0197CA7708}"/>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Sheet1!$A$2:$A$17</c:f>
              <c:numCache>
                <c:formatCode>m/d/yyyy</c:formatCode>
                <c:ptCount val="16"/>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numCache>
            </c:numRef>
          </c:cat>
          <c:val>
            <c:numRef>
              <c:f>Sheet1!$E$2:$E$17</c:f>
              <c:numCache>
                <c:formatCode>General</c:formatCode>
                <c:ptCount val="16"/>
                <c:pt idx="0">
                  <c:v>46705</c:v>
                </c:pt>
                <c:pt idx="1">
                  <c:v>47141</c:v>
                </c:pt>
                <c:pt idx="2">
                  <c:v>47705</c:v>
                </c:pt>
                <c:pt idx="3">
                  <c:v>48477</c:v>
                </c:pt>
                <c:pt idx="4">
                  <c:v>49043</c:v>
                </c:pt>
                <c:pt idx="5">
                  <c:v>49694</c:v>
                </c:pt>
                <c:pt idx="6">
                  <c:v>50405</c:v>
                </c:pt>
                <c:pt idx="7">
                  <c:v>51164</c:v>
                </c:pt>
                <c:pt idx="8">
                  <c:v>51874</c:v>
                </c:pt>
                <c:pt idx="9">
                  <c:v>52700</c:v>
                </c:pt>
                <c:pt idx="10">
                  <c:v>53418</c:v>
                </c:pt>
                <c:pt idx="11">
                  <c:v>53923</c:v>
                </c:pt>
                <c:pt idx="12">
                  <c:v>54548</c:v>
                </c:pt>
                <c:pt idx="13">
                  <c:v>55204</c:v>
                </c:pt>
                <c:pt idx="14">
                  <c:v>55941</c:v>
                </c:pt>
                <c:pt idx="15">
                  <c:v>56617</c:v>
                </c:pt>
              </c:numCache>
            </c:numRef>
          </c:val>
          <c:smooth val="0"/>
          <c:extLst>
            <c:ext xmlns:c16="http://schemas.microsoft.com/office/drawing/2014/chart" uri="{C3380CC4-5D6E-409C-BE32-E72D297353CC}">
              <c16:uniqueId val="{00000003-9379-4C92-A8B8-BC0197CA7708}"/>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Sheet1!$A$2:$A$17</c:f>
              <c:numCache>
                <c:formatCode>m/d/yyyy</c:formatCode>
                <c:ptCount val="16"/>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numCache>
            </c:numRef>
          </c:cat>
          <c:val>
            <c:numRef>
              <c:f>Sheet1!$F$2:$F$17</c:f>
              <c:numCache>
                <c:formatCode>General</c:formatCode>
                <c:ptCount val="16"/>
                <c:pt idx="0">
                  <c:v>3866</c:v>
                </c:pt>
                <c:pt idx="1">
                  <c:v>3883</c:v>
                </c:pt>
                <c:pt idx="2">
                  <c:v>3904</c:v>
                </c:pt>
                <c:pt idx="3">
                  <c:v>4037</c:v>
                </c:pt>
                <c:pt idx="4">
                  <c:v>4076</c:v>
                </c:pt>
                <c:pt idx="5">
                  <c:v>4114</c:v>
                </c:pt>
                <c:pt idx="6">
                  <c:v>4135</c:v>
                </c:pt>
                <c:pt idx="7">
                  <c:v>4190</c:v>
                </c:pt>
                <c:pt idx="8">
                  <c:v>4287</c:v>
                </c:pt>
                <c:pt idx="9">
                  <c:v>4310</c:v>
                </c:pt>
                <c:pt idx="10">
                  <c:v>4447</c:v>
                </c:pt>
                <c:pt idx="11">
                  <c:v>4685</c:v>
                </c:pt>
                <c:pt idx="12">
                  <c:v>4684</c:v>
                </c:pt>
                <c:pt idx="13">
                  <c:v>4694</c:v>
                </c:pt>
                <c:pt idx="14">
                  <c:v>4882</c:v>
                </c:pt>
                <c:pt idx="15">
                  <c:v>4909</c:v>
                </c:pt>
              </c:numCache>
            </c:numRef>
          </c:val>
          <c:smooth val="0"/>
          <c:extLst>
            <c:ext xmlns:c16="http://schemas.microsoft.com/office/drawing/2014/chart" uri="{C3380CC4-5D6E-409C-BE32-E72D297353CC}">
              <c16:uniqueId val="{00000004-9379-4C92-A8B8-BC0197CA7708}"/>
            </c:ext>
          </c:extLst>
        </c:ser>
        <c:dLbls>
          <c:showLegendKey val="0"/>
          <c:showVal val="0"/>
          <c:showCatName val="0"/>
          <c:showSerName val="0"/>
          <c:showPercent val="0"/>
          <c:showBubbleSize val="0"/>
        </c:dLbls>
        <c:smooth val="0"/>
        <c:axId val="400934888"/>
        <c:axId val="400935872"/>
      </c:lineChart>
      <c:dateAx>
        <c:axId val="400934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35872"/>
        <c:crosses val="autoZero"/>
        <c:auto val="1"/>
        <c:lblOffset val="100"/>
        <c:baseTimeUnit val="months"/>
      </c:dateAx>
      <c:valAx>
        <c:axId val="40093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34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14</c:v>
                </c:pt>
                <c:pt idx="1">
                  <c:v>2</c:v>
                </c:pt>
                <c:pt idx="2">
                  <c:v>38</c:v>
                </c:pt>
                <c:pt idx="3">
                  <c:v>23</c:v>
                </c:pt>
                <c:pt idx="4">
                  <c:v>4</c:v>
                </c:pt>
              </c:numCache>
            </c:numRef>
          </c:val>
          <c:extLst>
            <c:ext xmlns:c16="http://schemas.microsoft.com/office/drawing/2014/chart" uri="{C3380CC4-5D6E-409C-BE32-E72D297353CC}">
              <c16:uniqueId val="{00000000-7D2A-4F1D-91D2-B9B6310367D3}"/>
            </c:ext>
          </c:extLst>
        </c:ser>
        <c:dLbls>
          <c:showLegendKey val="0"/>
          <c:showVal val="0"/>
          <c:showCatName val="0"/>
          <c:showSerName val="0"/>
          <c:showPercent val="0"/>
          <c:showBubbleSize val="0"/>
        </c:dLbls>
        <c:gapWidth val="219"/>
        <c:overlap val="-27"/>
        <c:axId val="403023312"/>
        <c:axId val="403022000"/>
      </c:barChart>
      <c:dateAx>
        <c:axId val="403023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022000"/>
        <c:crosses val="autoZero"/>
        <c:auto val="1"/>
        <c:lblOffset val="100"/>
        <c:baseTimeUnit val="months"/>
      </c:dateAx>
      <c:valAx>
        <c:axId val="40302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023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25</c:v>
                </c:pt>
                <c:pt idx="1">
                  <c:v>24</c:v>
                </c:pt>
                <c:pt idx="2">
                  <c:v>28</c:v>
                </c:pt>
                <c:pt idx="3">
                  <c:v>27</c:v>
                </c:pt>
                <c:pt idx="4">
                  <c:v>19</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F05-471A-A749-F9DE61D69F73}"/>
            </c:ext>
          </c:extLst>
        </c:ser>
        <c:dLbls>
          <c:showLegendKey val="0"/>
          <c:showVal val="0"/>
          <c:showCatName val="0"/>
          <c:showSerName val="0"/>
          <c:showPercent val="0"/>
          <c:showBubbleSize val="0"/>
        </c:dLbls>
        <c:gapWidth val="219"/>
        <c:overlap val="-27"/>
        <c:axId val="405280000"/>
        <c:axId val="405282296"/>
      </c:barChart>
      <c:dateAx>
        <c:axId val="405280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282296"/>
        <c:crosses val="autoZero"/>
        <c:auto val="1"/>
        <c:lblOffset val="100"/>
        <c:baseTimeUnit val="months"/>
      </c:dateAx>
      <c:valAx>
        <c:axId val="405282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280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518</c:v>
                </c:pt>
                <c:pt idx="1">
                  <c:v>551</c:v>
                </c:pt>
                <c:pt idx="2">
                  <c:v>657</c:v>
                </c:pt>
                <c:pt idx="3">
                  <c:v>733</c:v>
                </c:pt>
                <c:pt idx="4">
                  <c:v>136</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3FE-4DA6-8E07-0104E1FB9DBE}"/>
            </c:ext>
          </c:extLst>
        </c:ser>
        <c:dLbls>
          <c:showLegendKey val="0"/>
          <c:showVal val="0"/>
          <c:showCatName val="0"/>
          <c:showSerName val="0"/>
          <c:showPercent val="0"/>
          <c:showBubbleSize val="0"/>
        </c:dLbls>
        <c:gapWidth val="219"/>
        <c:overlap val="-27"/>
        <c:axId val="408534104"/>
        <c:axId val="408535416"/>
      </c:barChart>
      <c:catAx>
        <c:axId val="408534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535416"/>
        <c:crosses val="autoZero"/>
        <c:auto val="1"/>
        <c:lblAlgn val="ctr"/>
        <c:lblOffset val="100"/>
        <c:noMultiLvlLbl val="0"/>
      </c:catAx>
      <c:valAx>
        <c:axId val="408535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534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19213</c:v>
                </c:pt>
                <c:pt idx="1">
                  <c:v>23013</c:v>
                </c:pt>
                <c:pt idx="2">
                  <c:v>90411</c:v>
                </c:pt>
                <c:pt idx="3">
                  <c:v>24347</c:v>
                </c:pt>
                <c:pt idx="4">
                  <c:v>4001</c:v>
                </c:pt>
                <c:pt idx="5">
                  <c:v>0</c:v>
                </c:pt>
              </c:numCache>
            </c:numRef>
          </c:val>
          <c:extLst>
            <c:ext xmlns:c16="http://schemas.microsoft.com/office/drawing/2014/chart" uri="{C3380CC4-5D6E-409C-BE32-E72D297353CC}">
              <c16:uniqueId val="{00000000-AB5C-4F4D-A47F-605F12E5BAB8}"/>
            </c:ext>
          </c:extLst>
        </c:ser>
        <c:dLbls>
          <c:showLegendKey val="0"/>
          <c:showVal val="0"/>
          <c:showCatName val="0"/>
          <c:showSerName val="0"/>
          <c:showPercent val="0"/>
          <c:showBubbleSize val="0"/>
        </c:dLbls>
        <c:gapWidth val="219"/>
        <c:overlap val="-27"/>
        <c:axId val="405285904"/>
        <c:axId val="405279016"/>
      </c:barChart>
      <c:dateAx>
        <c:axId val="405285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279016"/>
        <c:crosses val="autoZero"/>
        <c:auto val="1"/>
        <c:lblOffset val="100"/>
        <c:baseTimeUnit val="months"/>
      </c:dateAx>
      <c:valAx>
        <c:axId val="40527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285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-8</c:v>
                </c:pt>
                <c:pt idx="1">
                  <c:v>-5</c:v>
                </c:pt>
                <c:pt idx="2">
                  <c:v>-13</c:v>
                </c:pt>
                <c:pt idx="3">
                  <c:v>3</c:v>
                </c:pt>
                <c:pt idx="4">
                  <c:v>-1</c:v>
                </c:pt>
              </c:numCache>
            </c:numRef>
          </c:val>
          <c:extLst>
            <c:ext xmlns:c16="http://schemas.microsoft.com/office/drawing/2014/chart" uri="{C3380CC4-5D6E-409C-BE32-E72D297353CC}">
              <c16:uniqueId val="{00000000-8CD8-437B-9583-6536D8159AB5}"/>
            </c:ext>
          </c:extLst>
        </c:ser>
        <c:dLbls>
          <c:showLegendKey val="0"/>
          <c:showVal val="0"/>
          <c:showCatName val="0"/>
          <c:showSerName val="0"/>
          <c:showPercent val="0"/>
          <c:showBubbleSize val="0"/>
        </c:dLbls>
        <c:gapWidth val="219"/>
        <c:overlap val="-27"/>
        <c:axId val="482148568"/>
        <c:axId val="482147256"/>
      </c:barChart>
      <c:dateAx>
        <c:axId val="482148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147256"/>
        <c:crosses val="autoZero"/>
        <c:auto val="1"/>
        <c:lblOffset val="100"/>
        <c:baseTimeUnit val="months"/>
      </c:dateAx>
      <c:valAx>
        <c:axId val="482147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14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2</c:v>
                </c:pt>
                <c:pt idx="2">
                  <c:v>1</c:v>
                </c:pt>
                <c:pt idx="3">
                  <c:v>2</c:v>
                </c:pt>
                <c:pt idx="4">
                  <c:v>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A6F-411A-B24C-507FCCE37E9A}"/>
            </c:ext>
          </c:extLst>
        </c:ser>
        <c:dLbls>
          <c:showLegendKey val="0"/>
          <c:showVal val="0"/>
          <c:showCatName val="0"/>
          <c:showSerName val="0"/>
          <c:showPercent val="0"/>
          <c:showBubbleSize val="0"/>
        </c:dLbls>
        <c:gapWidth val="219"/>
        <c:overlap val="-27"/>
        <c:axId val="505236264"/>
        <c:axId val="505234296"/>
      </c:barChart>
      <c:dateAx>
        <c:axId val="505236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234296"/>
        <c:crosses val="autoZero"/>
        <c:auto val="1"/>
        <c:lblOffset val="100"/>
        <c:baseTimeUnit val="months"/>
      </c:dateAx>
      <c:valAx>
        <c:axId val="505234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23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22</c:v>
                </c:pt>
                <c:pt idx="1">
                  <c:v>43</c:v>
                </c:pt>
                <c:pt idx="2">
                  <c:v>33</c:v>
                </c:pt>
                <c:pt idx="3">
                  <c:v>28</c:v>
                </c:pt>
                <c:pt idx="4">
                  <c:v>9</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94C-4DF2-9258-17EEC2CFBBA3}"/>
            </c:ext>
          </c:extLst>
        </c:ser>
        <c:dLbls>
          <c:showLegendKey val="0"/>
          <c:showVal val="0"/>
          <c:showCatName val="0"/>
          <c:showSerName val="0"/>
          <c:showPercent val="0"/>
          <c:showBubbleSize val="0"/>
        </c:dLbls>
        <c:gapWidth val="219"/>
        <c:overlap val="-27"/>
        <c:axId val="505224128"/>
        <c:axId val="505228064"/>
      </c:barChart>
      <c:catAx>
        <c:axId val="505224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228064"/>
        <c:crosses val="autoZero"/>
        <c:auto val="1"/>
        <c:lblAlgn val="ctr"/>
        <c:lblOffset val="100"/>
        <c:noMultiLvlLbl val="0"/>
      </c:catAx>
      <c:valAx>
        <c:axId val="505228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224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625</c:v>
                </c:pt>
                <c:pt idx="1">
                  <c:v>656</c:v>
                </c:pt>
                <c:pt idx="2">
                  <c:v>737</c:v>
                </c:pt>
                <c:pt idx="3">
                  <c:v>676</c:v>
                </c:pt>
                <c:pt idx="4">
                  <c:v>133</c:v>
                </c:pt>
              </c:numCache>
            </c:numRef>
          </c:val>
          <c:extLst>
            <c:ext xmlns:c16="http://schemas.microsoft.com/office/drawing/2014/chart" uri="{C3380CC4-5D6E-409C-BE32-E72D297353CC}">
              <c16:uniqueId val="{00000000-DDCA-4209-9F28-8826346ABB56}"/>
            </c:ext>
          </c:extLst>
        </c:ser>
        <c:dLbls>
          <c:showLegendKey val="0"/>
          <c:showVal val="0"/>
          <c:showCatName val="0"/>
          <c:showSerName val="0"/>
          <c:showPercent val="0"/>
          <c:showBubbleSize val="0"/>
        </c:dLbls>
        <c:gapWidth val="219"/>
        <c:overlap val="-27"/>
        <c:axId val="528744944"/>
        <c:axId val="528753144"/>
      </c:barChart>
      <c:dateAx>
        <c:axId val="528744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753144"/>
        <c:crosses val="autoZero"/>
        <c:auto val="1"/>
        <c:lblOffset val="100"/>
        <c:baseTimeUnit val="months"/>
      </c:dateAx>
      <c:valAx>
        <c:axId val="528753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744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Sheet1!$A$2:$A$6</c:f>
              <c:strCache>
                <c:ptCount val="5"/>
                <c:pt idx="0">
                  <c:v>2026-01</c:v>
                </c:pt>
                <c:pt idx="1">
                  <c:v>2026-02</c:v>
                </c:pt>
                <c:pt idx="2">
                  <c:v>2026-03</c:v>
                </c:pt>
                <c:pt idx="3">
                  <c:v>2026-04</c:v>
                </c:pt>
                <c:pt idx="4">
                  <c:v>2026-05</c:v>
                </c:pt>
              </c:strCache>
            </c:strRef>
          </c:cat>
          <c:val>
            <c:numRef>
              <c:f>Sheet1!$B$2:$B$6</c:f>
              <c:numCache>
                <c:formatCode>General</c:formatCode>
                <c:ptCount val="5"/>
                <c:pt idx="0">
                  <c:v>120</c:v>
                </c:pt>
                <c:pt idx="1">
                  <c:v>102</c:v>
                </c:pt>
                <c:pt idx="2">
                  <c:v>89</c:v>
                </c:pt>
                <c:pt idx="3">
                  <c:v>89</c:v>
                </c:pt>
                <c:pt idx="4">
                  <c:v>50</c:v>
                </c:pt>
              </c:numCache>
            </c:numRef>
          </c:val>
          <c:extLst>
            <c:ext xmlns:c16="http://schemas.microsoft.com/office/drawing/2014/chart" uri="{C3380CC4-5D6E-409C-BE32-E72D297353CC}">
              <c16:uniqueId val="{00000000-286D-4E9C-BEED-5B439F1D0118}"/>
            </c:ext>
          </c:extLst>
        </c:ser>
        <c:dLbls>
          <c:showLegendKey val="0"/>
          <c:showVal val="0"/>
          <c:showCatName val="0"/>
          <c:showSerName val="0"/>
          <c:showPercent val="0"/>
          <c:showBubbleSize val="0"/>
        </c:dLbls>
        <c:gapWidth val="219"/>
        <c:overlap val="-27"/>
        <c:axId val="528751504"/>
        <c:axId val="528753800"/>
      </c:barChart>
      <c:catAx>
        <c:axId val="528751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753800"/>
        <c:crosses val="autoZero"/>
        <c:auto val="1"/>
        <c:lblAlgn val="ctr"/>
        <c:lblOffset val="100"/>
        <c:noMultiLvlLbl val="0"/>
      </c:catAx>
      <c:valAx>
        <c:axId val="528753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75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Sheet1!$A$2:$A$6</c:f>
              <c:strCache>
                <c:ptCount val="5"/>
                <c:pt idx="0">
                  <c:v>2026-01</c:v>
                </c:pt>
                <c:pt idx="1">
                  <c:v>2026-02</c:v>
                </c:pt>
                <c:pt idx="2">
                  <c:v>2026-03</c:v>
                </c:pt>
                <c:pt idx="3">
                  <c:v>2026-04</c:v>
                </c:pt>
                <c:pt idx="4">
                  <c:v>2026-05</c:v>
                </c:pt>
              </c:strCache>
            </c:strRef>
          </c:cat>
          <c:val>
            <c:numRef>
              <c:f>Sheet1!$B$2:$B$6</c:f>
              <c:numCache>
                <c:formatCode>General</c:formatCode>
                <c:ptCount val="5"/>
                <c:pt idx="0">
                  <c:v>2525</c:v>
                </c:pt>
                <c:pt idx="1">
                  <c:v>2155</c:v>
                </c:pt>
                <c:pt idx="2">
                  <c:v>2062</c:v>
                </c:pt>
                <c:pt idx="3">
                  <c:v>2049</c:v>
                </c:pt>
                <c:pt idx="4">
                  <c:v>200</c:v>
                </c:pt>
              </c:numCache>
            </c:numRef>
          </c:val>
          <c:extLst>
            <c:ext xmlns:c16="http://schemas.microsoft.com/office/drawing/2014/chart" uri="{C3380CC4-5D6E-409C-BE32-E72D297353CC}">
              <c16:uniqueId val="{00000000-CF39-4F54-B8F3-6284CDD6ADCA}"/>
            </c:ext>
          </c:extLst>
        </c:ser>
        <c:dLbls>
          <c:showLegendKey val="0"/>
          <c:showVal val="0"/>
          <c:showCatName val="0"/>
          <c:showSerName val="0"/>
          <c:showPercent val="0"/>
          <c:showBubbleSize val="0"/>
        </c:dLbls>
        <c:gapWidth val="219"/>
        <c:overlap val="-27"/>
        <c:axId val="528764296"/>
        <c:axId val="528760032"/>
      </c:barChart>
      <c:catAx>
        <c:axId val="528764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760032"/>
        <c:crosses val="autoZero"/>
        <c:auto val="1"/>
        <c:lblAlgn val="ctr"/>
        <c:lblOffset val="100"/>
        <c:noMultiLvlLbl val="0"/>
      </c:catAx>
      <c:valAx>
        <c:axId val="528760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764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2025-12</c:v>
                </c:pt>
                <c:pt idx="1">
                  <c:v>2026-01</c:v>
                </c:pt>
                <c:pt idx="2">
                  <c:v>2026-02</c:v>
                </c:pt>
                <c:pt idx="3">
                  <c:v>2026-03</c:v>
                </c:pt>
                <c:pt idx="4">
                  <c:v>2026-04</c:v>
                </c:pt>
                <c:pt idx="5">
                  <c:v>2026-05</c:v>
                </c:pt>
                <c:pt idx="6">
                  <c:v>2026-06</c:v>
                </c:pt>
                <c:pt idx="7">
                  <c:v>2026-07</c:v>
                </c:pt>
                <c:pt idx="8">
                  <c:v>2026-08</c:v>
                </c:pt>
                <c:pt idx="9">
                  <c:v>2026-09</c:v>
                </c:pt>
                <c:pt idx="10">
                  <c:v>2026-10</c:v>
                </c:pt>
                <c:pt idx="11">
                  <c:v>2026-11</c:v>
                </c:pt>
                <c:pt idx="12">
                  <c:v>2026-12</c:v>
                </c:pt>
              </c:strCache>
            </c:strRef>
          </c:cat>
          <c:val>
            <c:numRef>
              <c:f>Sheet1!$B$2:$B$14</c:f>
              <c:numCache>
                <c:formatCode>General</c:formatCode>
                <c:ptCount val="13"/>
                <c:pt idx="0">
                  <c:v>1330</c:v>
                </c:pt>
                <c:pt idx="1">
                  <c:v>99406</c:v>
                </c:pt>
                <c:pt idx="2">
                  <c:v>71573</c:v>
                </c:pt>
                <c:pt idx="3">
                  <c:v>71146</c:v>
                </c:pt>
                <c:pt idx="4">
                  <c:v>66111</c:v>
                </c:pt>
                <c:pt idx="5">
                  <c:v>9101</c:v>
                </c:pt>
              </c:numCache>
            </c:numRef>
          </c:val>
          <c:extLst>
            <c:ext xmlns:c16="http://schemas.microsoft.com/office/drawing/2014/chart" uri="{C3380CC4-5D6E-409C-BE32-E72D297353CC}">
              <c16:uniqueId val="{00000000-C9C9-4929-914B-F120C2EBAB18}"/>
            </c:ext>
          </c:extLst>
        </c:ser>
        <c:dLbls>
          <c:showLegendKey val="0"/>
          <c:showVal val="0"/>
          <c:showCatName val="0"/>
          <c:showSerName val="0"/>
          <c:showPercent val="0"/>
          <c:showBubbleSize val="0"/>
        </c:dLbls>
        <c:gapWidth val="219"/>
        <c:overlap val="-27"/>
        <c:axId val="528762656"/>
        <c:axId val="528758064"/>
      </c:barChart>
      <c:catAx>
        <c:axId val="528762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758064"/>
        <c:crosses val="autoZero"/>
        <c:auto val="1"/>
        <c:lblAlgn val="ctr"/>
        <c:lblOffset val="100"/>
        <c:noMultiLvlLbl val="0"/>
      </c:catAx>
      <c:valAx>
        <c:axId val="528758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762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10</c:v>
                </c:pt>
                <c:pt idx="2">
                  <c:v>188</c:v>
                </c:pt>
                <c:pt idx="3">
                  <c:v>27</c:v>
                </c:pt>
                <c:pt idx="4">
                  <c:v>-20</c:v>
                </c:pt>
              </c:numCache>
            </c:numRef>
          </c:val>
          <c:extLst>
            <c:ext xmlns:c16="http://schemas.microsoft.com/office/drawing/2014/chart" uri="{C3380CC4-5D6E-409C-BE32-E72D297353CC}">
              <c16:uniqueId val="{00000000-EDDA-42AE-B4C6-6BB498919EB3}"/>
            </c:ext>
          </c:extLst>
        </c:ser>
        <c:dLbls>
          <c:showLegendKey val="0"/>
          <c:showVal val="0"/>
          <c:showCatName val="0"/>
          <c:showSerName val="0"/>
          <c:showPercent val="0"/>
          <c:showBubbleSize val="0"/>
        </c:dLbls>
        <c:gapWidth val="219"/>
        <c:overlap val="-27"/>
        <c:axId val="489963272"/>
        <c:axId val="484579280"/>
      </c:barChart>
      <c:dateAx>
        <c:axId val="489963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579280"/>
        <c:crosses val="autoZero"/>
        <c:auto val="1"/>
        <c:lblOffset val="100"/>
        <c:baseTimeUnit val="months"/>
      </c:dateAx>
      <c:valAx>
        <c:axId val="484579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96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36</c:v>
                </c:pt>
                <c:pt idx="1">
                  <c:v>27</c:v>
                </c:pt>
                <c:pt idx="2">
                  <c:v>30</c:v>
                </c:pt>
                <c:pt idx="3">
                  <c:v>36</c:v>
                </c:pt>
                <c:pt idx="4">
                  <c:v>40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A46-4C4C-9ADE-1799EA599583}"/>
            </c:ext>
          </c:extLst>
        </c:ser>
        <c:dLbls>
          <c:showLegendKey val="0"/>
          <c:showVal val="0"/>
          <c:showCatName val="0"/>
          <c:showSerName val="0"/>
          <c:showPercent val="0"/>
          <c:showBubbleSize val="0"/>
        </c:dLbls>
        <c:gapWidth val="219"/>
        <c:overlap val="-27"/>
        <c:axId val="484579608"/>
        <c:axId val="484578952"/>
      </c:barChart>
      <c:dateAx>
        <c:axId val="484579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578952"/>
        <c:crosses val="autoZero"/>
        <c:auto val="1"/>
        <c:lblOffset val="100"/>
        <c:baseTimeUnit val="months"/>
      </c:dateAx>
      <c:valAx>
        <c:axId val="484578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579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619</c:v>
                </c:pt>
                <c:pt idx="1">
                  <c:v>545</c:v>
                </c:pt>
                <c:pt idx="2">
                  <c:v>492</c:v>
                </c:pt>
                <c:pt idx="3">
                  <c:v>664</c:v>
                </c:pt>
                <c:pt idx="4">
                  <c:v>121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3B7-4C72-A1C7-BD02B94B1E94}"/>
            </c:ext>
          </c:extLst>
        </c:ser>
        <c:dLbls>
          <c:showLegendKey val="0"/>
          <c:showVal val="0"/>
          <c:showCatName val="0"/>
          <c:showSerName val="0"/>
          <c:showPercent val="0"/>
          <c:showBubbleSize val="0"/>
        </c:dLbls>
        <c:gapWidth val="219"/>
        <c:overlap val="-27"/>
        <c:axId val="484572720"/>
        <c:axId val="484573048"/>
      </c:barChart>
      <c:catAx>
        <c:axId val="484572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573048"/>
        <c:crosses val="autoZero"/>
        <c:auto val="1"/>
        <c:lblAlgn val="ctr"/>
        <c:lblOffset val="100"/>
        <c:noMultiLvlLbl val="0"/>
      </c:catAx>
      <c:valAx>
        <c:axId val="48457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572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7851</c:v>
                </c:pt>
                <c:pt idx="1">
                  <c:v>9131</c:v>
                </c:pt>
                <c:pt idx="2">
                  <c:v>1672</c:v>
                </c:pt>
                <c:pt idx="3">
                  <c:v>15120</c:v>
                </c:pt>
                <c:pt idx="4">
                  <c:v>2085</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D65-4C9C-A7AB-5CD982285699}"/>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9917</c:v>
                </c:pt>
                <c:pt idx="1">
                  <c:v>10466</c:v>
                </c:pt>
                <c:pt idx="2">
                  <c:v>16289</c:v>
                </c:pt>
                <c:pt idx="3">
                  <c:v>4133</c:v>
                </c:pt>
                <c:pt idx="4">
                  <c:v>309</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AD65-4C9C-A7AB-5CD982285699}"/>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1863</c:v>
                </c:pt>
                <c:pt idx="1">
                  <c:v>0</c:v>
                </c:pt>
                <c:pt idx="2">
                  <c:v>3903</c:v>
                </c:pt>
                <c:pt idx="3">
                  <c:v>2722</c:v>
                </c:pt>
                <c:pt idx="4">
                  <c:v>684</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AD65-4C9C-A7AB-5CD982285699}"/>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2199</c:v>
                </c:pt>
                <c:pt idx="1">
                  <c:v>2937</c:v>
                </c:pt>
                <c:pt idx="2">
                  <c:v>3008</c:v>
                </c:pt>
                <c:pt idx="3">
                  <c:v>2348</c:v>
                </c:pt>
                <c:pt idx="4">
                  <c:v>1062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AD65-4C9C-A7AB-5CD982285699}"/>
            </c:ext>
          </c:extLst>
        </c:ser>
        <c:dLbls>
          <c:showLegendKey val="0"/>
          <c:showVal val="0"/>
          <c:showCatName val="0"/>
          <c:showSerName val="0"/>
          <c:showPercent val="0"/>
          <c:showBubbleSize val="0"/>
        </c:dLbls>
        <c:gapWidth val="219"/>
        <c:overlap val="-27"/>
        <c:axId val="484590104"/>
        <c:axId val="484582232"/>
      </c:barChart>
      <c:dateAx>
        <c:axId val="484590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582232"/>
        <c:crosses val="autoZero"/>
        <c:auto val="1"/>
        <c:lblOffset val="100"/>
        <c:baseTimeUnit val="months"/>
      </c:dateAx>
      <c:valAx>
        <c:axId val="484582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590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ACF83-47BA-4054-96F4-FEE6643DD3AC}"/>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7C460832-8234-49ED-BF4F-631037F611B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071099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0EB02-A3F3-4546-A4CB-841611A8D87B}"/>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0B9B93C1-AA66-4B75-9CE6-13531A343535}"/>
              </a:ext>
            </a:extLst>
          </p:cNvPr>
          <p:cNvGraphicFramePr>
            <a:graphicFrameLocks noGrp="1"/>
          </p:cNvGraphicFramePr>
          <p:nvPr>
            <p:ph type="chart" sz="quarter" idx="13"/>
            <p:extLst>
              <p:ext uri="{D42A27DB-BD31-4B8C-83A1-F6EECF244321}">
                <p14:modId xmlns:p14="http://schemas.microsoft.com/office/powerpoint/2010/main" val="926860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DCA5C1-5DAF-4007-AD06-C6E517990E03}"/>
              </a:ext>
            </a:extLst>
          </p:cNvPr>
          <p:cNvSpPr>
            <a:spLocks noGrp="1"/>
          </p:cNvSpPr>
          <p:nvPr>
            <p:ph type="body" sz="quarter" idx="14"/>
          </p:nvPr>
        </p:nvSpPr>
        <p:spPr/>
        <p:txBody>
          <a:bodyPr/>
          <a:lstStyle/>
          <a:p>
            <a:r>
              <a:rPr lang="en-US"/>
              <a:t>01/01/2025 - 04/30/2026</a:t>
            </a:r>
          </a:p>
        </p:txBody>
      </p:sp>
      <p:sp>
        <p:nvSpPr>
          <p:cNvPr id="5" name="Footer Placeholder 4">
            <a:extLst>
              <a:ext uri="{FF2B5EF4-FFF2-40B4-BE49-F238E27FC236}">
                <a16:creationId xmlns:a16="http://schemas.microsoft.com/office/drawing/2014/main" id="{BE8A261E-2355-4BE9-960D-0DA3F7C126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5292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4632B-04C5-4297-8FDE-4B65899B1731}"/>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2F3E2F36-849E-49F0-8F1E-92B4D481DBC7}"/>
              </a:ext>
            </a:extLst>
          </p:cNvPr>
          <p:cNvGraphicFramePr>
            <a:graphicFrameLocks noGrp="1"/>
          </p:cNvGraphicFramePr>
          <p:nvPr>
            <p:ph type="tbl" sz="quarter" idx="13"/>
            <p:extLst>
              <p:ext uri="{D42A27DB-BD31-4B8C-83A1-F6EECF244321}">
                <p14:modId xmlns:p14="http://schemas.microsoft.com/office/powerpoint/2010/main" val="3129770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890856538"/>
                    </a:ext>
                  </a:extLst>
                </a:gridCol>
                <a:gridCol w="905256">
                  <a:extLst>
                    <a:ext uri="{9D8B030D-6E8A-4147-A177-3AD203B41FA5}">
                      <a16:colId xmlns:a16="http://schemas.microsoft.com/office/drawing/2014/main" val="909211276"/>
                    </a:ext>
                  </a:extLst>
                </a:gridCol>
                <a:gridCol w="905256">
                  <a:extLst>
                    <a:ext uri="{9D8B030D-6E8A-4147-A177-3AD203B41FA5}">
                      <a16:colId xmlns:a16="http://schemas.microsoft.com/office/drawing/2014/main" val="1366551273"/>
                    </a:ext>
                  </a:extLst>
                </a:gridCol>
                <a:gridCol w="905256">
                  <a:extLst>
                    <a:ext uri="{9D8B030D-6E8A-4147-A177-3AD203B41FA5}">
                      <a16:colId xmlns:a16="http://schemas.microsoft.com/office/drawing/2014/main" val="2133942298"/>
                    </a:ext>
                  </a:extLst>
                </a:gridCol>
                <a:gridCol w="905256">
                  <a:extLst>
                    <a:ext uri="{9D8B030D-6E8A-4147-A177-3AD203B41FA5}">
                      <a16:colId xmlns:a16="http://schemas.microsoft.com/office/drawing/2014/main" val="1296409409"/>
                    </a:ext>
                  </a:extLst>
                </a:gridCol>
                <a:gridCol w="905256">
                  <a:extLst>
                    <a:ext uri="{9D8B030D-6E8A-4147-A177-3AD203B41FA5}">
                      <a16:colId xmlns:a16="http://schemas.microsoft.com/office/drawing/2014/main" val="789023755"/>
                    </a:ext>
                  </a:extLst>
                </a:gridCol>
                <a:gridCol w="905256">
                  <a:extLst>
                    <a:ext uri="{9D8B030D-6E8A-4147-A177-3AD203B41FA5}">
                      <a16:colId xmlns:a16="http://schemas.microsoft.com/office/drawing/2014/main" val="1270033956"/>
                    </a:ext>
                  </a:extLst>
                </a:gridCol>
                <a:gridCol w="905256">
                  <a:extLst>
                    <a:ext uri="{9D8B030D-6E8A-4147-A177-3AD203B41FA5}">
                      <a16:colId xmlns:a16="http://schemas.microsoft.com/office/drawing/2014/main" val="2254429002"/>
                    </a:ext>
                  </a:extLst>
                </a:gridCol>
                <a:gridCol w="905256">
                  <a:extLst>
                    <a:ext uri="{9D8B030D-6E8A-4147-A177-3AD203B41FA5}">
                      <a16:colId xmlns:a16="http://schemas.microsoft.com/office/drawing/2014/main" val="383943825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39137976"/>
                  </a:ext>
                </a:extLst>
              </a:tr>
              <a:tr h="370840">
                <a:tc>
                  <a:txBody>
                    <a:bodyPr/>
                    <a:lstStyle/>
                    <a:p>
                      <a:r>
                        <a:rPr lang="en-US" sz="1000"/>
                        <a:t>7608</a:t>
                      </a:r>
                    </a:p>
                  </a:txBody>
                  <a:tcPr/>
                </a:tc>
                <a:tc>
                  <a:txBody>
                    <a:bodyPr/>
                    <a:lstStyle/>
                    <a:p>
                      <a:r>
                        <a:rPr lang="en-US" sz="1000"/>
                        <a:t>23</a:t>
                      </a:r>
                    </a:p>
                  </a:txBody>
                  <a:tcPr/>
                </a:tc>
                <a:tc>
                  <a:txBody>
                    <a:bodyPr/>
                    <a:lstStyle/>
                    <a:p>
                      <a:r>
                        <a:rPr lang="en-US" sz="1000"/>
                        <a:t>22</a:t>
                      </a:r>
                    </a:p>
                  </a:txBody>
                  <a:tcPr/>
                </a:tc>
                <a:tc>
                  <a:txBody>
                    <a:bodyPr/>
                    <a:lstStyle/>
                    <a:p>
                      <a:r>
                        <a:rPr lang="en-US" sz="1000"/>
                        <a:t>693</a:t>
                      </a:r>
                    </a:p>
                  </a:txBody>
                  <a:tcPr/>
                </a:tc>
                <a:tc>
                  <a:txBody>
                    <a:bodyPr/>
                    <a:lstStyle/>
                    <a:p>
                      <a:r>
                        <a:rPr lang="en-US" sz="1000"/>
                        <a:t>12</a:t>
                      </a:r>
                    </a:p>
                  </a:txBody>
                  <a:tcPr/>
                </a:tc>
                <a:tc>
                  <a:txBody>
                    <a:bodyPr/>
                    <a:lstStyle/>
                    <a:p>
                      <a:r>
                        <a:rPr lang="en-US" sz="1000"/>
                        <a:t>28</a:t>
                      </a:r>
                    </a:p>
                  </a:txBody>
                  <a:tcPr/>
                </a:tc>
                <a:tc>
                  <a:txBody>
                    <a:bodyPr/>
                    <a:lstStyle/>
                    <a:p>
                      <a:r>
                        <a:rPr lang="en-US" sz="1000"/>
                        <a:t>0</a:t>
                      </a:r>
                    </a:p>
                  </a:txBody>
                  <a:tcPr/>
                </a:tc>
                <a:tc>
                  <a:txBody>
                    <a:bodyPr/>
                    <a:lstStyle/>
                    <a:p>
                      <a:r>
                        <a:rPr lang="en-US" sz="1000"/>
                        <a:t>0.4386 %</a:t>
                      </a:r>
                    </a:p>
                  </a:txBody>
                  <a:tcPr/>
                </a:tc>
                <a:tc>
                  <a:txBody>
                    <a:bodyPr/>
                    <a:lstStyle/>
                    <a:p>
                      <a:r>
                        <a:rPr lang="en-US" sz="1000"/>
                        <a:t>0.0 %</a:t>
                      </a:r>
                    </a:p>
                  </a:txBody>
                  <a:tcPr/>
                </a:tc>
                <a:extLst>
                  <a:ext uri="{0D108BD9-81ED-4DB2-BD59-A6C34878D82A}">
                    <a16:rowId xmlns:a16="http://schemas.microsoft.com/office/drawing/2014/main" val="622379204"/>
                  </a:ext>
                </a:extLst>
              </a:tr>
            </a:tbl>
          </a:graphicData>
        </a:graphic>
      </p:graphicFrame>
      <p:sp>
        <p:nvSpPr>
          <p:cNvPr id="4" name="Text Placeholder 3">
            <a:extLst>
              <a:ext uri="{FF2B5EF4-FFF2-40B4-BE49-F238E27FC236}">
                <a16:creationId xmlns:a16="http://schemas.microsoft.com/office/drawing/2014/main" id="{561D7E5B-90D9-41D5-BD3E-2F33F19CF6F2}"/>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2678275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7C7B8-A5DB-45B5-8A6B-19B6048AC2C3}"/>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85AD40F2-62AB-486D-B087-C2341F609ED1}"/>
              </a:ext>
            </a:extLst>
          </p:cNvPr>
          <p:cNvGraphicFramePr>
            <a:graphicFrameLocks noGrp="1"/>
          </p:cNvGraphicFramePr>
          <p:nvPr>
            <p:ph type="chart" sz="quarter" idx="13"/>
            <p:extLst>
              <p:ext uri="{D42A27DB-BD31-4B8C-83A1-F6EECF244321}">
                <p14:modId xmlns:p14="http://schemas.microsoft.com/office/powerpoint/2010/main" val="150432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D1F520-489E-4D76-967E-55286F8A23B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62CCA60-5143-49E5-BDF3-5EB22963A3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999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806C5-DD8F-4343-BCA8-0394C3A85DAA}"/>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6ED8AE7C-11F5-4D3A-B3A3-A5E56348DB03}"/>
              </a:ext>
            </a:extLst>
          </p:cNvPr>
          <p:cNvGraphicFramePr>
            <a:graphicFrameLocks noGrp="1"/>
          </p:cNvGraphicFramePr>
          <p:nvPr>
            <p:ph type="chart" sz="quarter" idx="13"/>
            <p:extLst>
              <p:ext uri="{D42A27DB-BD31-4B8C-83A1-F6EECF244321}">
                <p14:modId xmlns:p14="http://schemas.microsoft.com/office/powerpoint/2010/main" val="11750060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F92C12-2253-4B2F-BEC4-C8D92F7C60E6}"/>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90CBC74-66B8-4ED0-8B40-D5FDD9FB69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9391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CEB0A-44D3-43FA-899D-4CA2FB0876AE}"/>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D951AF1E-618F-4461-A81C-D6F2EC9CC3E6}"/>
              </a:ext>
            </a:extLst>
          </p:cNvPr>
          <p:cNvGraphicFramePr>
            <a:graphicFrameLocks noGrp="1"/>
          </p:cNvGraphicFramePr>
          <p:nvPr>
            <p:ph type="chart" sz="quarter" idx="13"/>
            <p:extLst>
              <p:ext uri="{D42A27DB-BD31-4B8C-83A1-F6EECF244321}">
                <p14:modId xmlns:p14="http://schemas.microsoft.com/office/powerpoint/2010/main" val="2759694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6243E4-E073-44C2-968B-5DAE17A18AF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E2C0A46C-3BB1-4C9D-A740-3BA936BA9F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7141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38604-6551-4169-8D29-6CF597190609}"/>
              </a:ext>
            </a:extLst>
          </p:cNvPr>
          <p:cNvSpPr>
            <a:spLocks noGrp="1"/>
          </p:cNvSpPr>
          <p:nvPr>
            <p:ph type="title"/>
          </p:nvPr>
        </p:nvSpPr>
        <p:spPr/>
        <p:txBody>
          <a:bodyPr/>
          <a:lstStyle/>
          <a:p>
            <a:r>
              <a:rPr lang="en-US"/>
              <a:t>Facebook Impressions or Page Media View Bar Chart | Philadelphia Insurance</a:t>
            </a:r>
          </a:p>
        </p:txBody>
      </p:sp>
      <p:graphicFrame>
        <p:nvGraphicFramePr>
          <p:cNvPr id="6" name="Chart Placeholder 5">
            <a:extLst>
              <a:ext uri="{FF2B5EF4-FFF2-40B4-BE49-F238E27FC236}">
                <a16:creationId xmlns:a16="http://schemas.microsoft.com/office/drawing/2014/main" id="{9293C463-8B6A-4405-A57E-3C77EBAFE9ED}"/>
              </a:ext>
            </a:extLst>
          </p:cNvPr>
          <p:cNvGraphicFramePr>
            <a:graphicFrameLocks noGrp="1"/>
          </p:cNvGraphicFramePr>
          <p:nvPr>
            <p:ph type="chart" sz="quarter" idx="13"/>
            <p:extLst>
              <p:ext uri="{D42A27DB-BD31-4B8C-83A1-F6EECF244321}">
                <p14:modId xmlns:p14="http://schemas.microsoft.com/office/powerpoint/2010/main" val="713908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7BF868-68C0-46CA-BBE1-C9EB07D427B2}"/>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CBF24F7-11F0-4ABF-8210-B033110B65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0573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018E8-4F19-47BB-BB14-F86C22896430}"/>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17267F7C-699C-4256-A13B-BA35B1DFA975}"/>
              </a:ext>
            </a:extLst>
          </p:cNvPr>
          <p:cNvGraphicFramePr>
            <a:graphicFrameLocks noGrp="1"/>
          </p:cNvGraphicFramePr>
          <p:nvPr>
            <p:ph type="tbl" sz="quarter" idx="13"/>
            <p:extLst>
              <p:ext uri="{D42A27DB-BD31-4B8C-83A1-F6EECF244321}">
                <p14:modId xmlns:p14="http://schemas.microsoft.com/office/powerpoint/2010/main" val="3729960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6799879"/>
                    </a:ext>
                  </a:extLst>
                </a:gridCol>
                <a:gridCol w="411480">
                  <a:extLst>
                    <a:ext uri="{9D8B030D-6E8A-4147-A177-3AD203B41FA5}">
                      <a16:colId xmlns:a16="http://schemas.microsoft.com/office/drawing/2014/main" val="565942722"/>
                    </a:ext>
                  </a:extLst>
                </a:gridCol>
                <a:gridCol w="411480">
                  <a:extLst>
                    <a:ext uri="{9D8B030D-6E8A-4147-A177-3AD203B41FA5}">
                      <a16:colId xmlns:a16="http://schemas.microsoft.com/office/drawing/2014/main" val="1796622392"/>
                    </a:ext>
                  </a:extLst>
                </a:gridCol>
                <a:gridCol w="411480">
                  <a:extLst>
                    <a:ext uri="{9D8B030D-6E8A-4147-A177-3AD203B41FA5}">
                      <a16:colId xmlns:a16="http://schemas.microsoft.com/office/drawing/2014/main" val="3001409866"/>
                    </a:ext>
                  </a:extLst>
                </a:gridCol>
                <a:gridCol w="411480">
                  <a:extLst>
                    <a:ext uri="{9D8B030D-6E8A-4147-A177-3AD203B41FA5}">
                      <a16:colId xmlns:a16="http://schemas.microsoft.com/office/drawing/2014/main" val="3479577128"/>
                    </a:ext>
                  </a:extLst>
                </a:gridCol>
                <a:gridCol w="411480">
                  <a:extLst>
                    <a:ext uri="{9D8B030D-6E8A-4147-A177-3AD203B41FA5}">
                      <a16:colId xmlns:a16="http://schemas.microsoft.com/office/drawing/2014/main" val="2151679091"/>
                    </a:ext>
                  </a:extLst>
                </a:gridCol>
                <a:gridCol w="411480">
                  <a:extLst>
                    <a:ext uri="{9D8B030D-6E8A-4147-A177-3AD203B41FA5}">
                      <a16:colId xmlns:a16="http://schemas.microsoft.com/office/drawing/2014/main" val="1369364528"/>
                    </a:ext>
                  </a:extLst>
                </a:gridCol>
                <a:gridCol w="411480">
                  <a:extLst>
                    <a:ext uri="{9D8B030D-6E8A-4147-A177-3AD203B41FA5}">
                      <a16:colId xmlns:a16="http://schemas.microsoft.com/office/drawing/2014/main" val="2362026179"/>
                    </a:ext>
                  </a:extLst>
                </a:gridCol>
                <a:gridCol w="411480">
                  <a:extLst>
                    <a:ext uri="{9D8B030D-6E8A-4147-A177-3AD203B41FA5}">
                      <a16:colId xmlns:a16="http://schemas.microsoft.com/office/drawing/2014/main" val="643944938"/>
                    </a:ext>
                  </a:extLst>
                </a:gridCol>
                <a:gridCol w="411480">
                  <a:extLst>
                    <a:ext uri="{9D8B030D-6E8A-4147-A177-3AD203B41FA5}">
                      <a16:colId xmlns:a16="http://schemas.microsoft.com/office/drawing/2014/main" val="1499766583"/>
                    </a:ext>
                  </a:extLst>
                </a:gridCol>
                <a:gridCol w="411480">
                  <a:extLst>
                    <a:ext uri="{9D8B030D-6E8A-4147-A177-3AD203B41FA5}">
                      <a16:colId xmlns:a16="http://schemas.microsoft.com/office/drawing/2014/main" val="345350625"/>
                    </a:ext>
                  </a:extLst>
                </a:gridCol>
                <a:gridCol w="411480">
                  <a:extLst>
                    <a:ext uri="{9D8B030D-6E8A-4147-A177-3AD203B41FA5}">
                      <a16:colId xmlns:a16="http://schemas.microsoft.com/office/drawing/2014/main" val="4047935057"/>
                    </a:ext>
                  </a:extLst>
                </a:gridCol>
                <a:gridCol w="411480">
                  <a:extLst>
                    <a:ext uri="{9D8B030D-6E8A-4147-A177-3AD203B41FA5}">
                      <a16:colId xmlns:a16="http://schemas.microsoft.com/office/drawing/2014/main" val="221488075"/>
                    </a:ext>
                  </a:extLst>
                </a:gridCol>
                <a:gridCol w="411480">
                  <a:extLst>
                    <a:ext uri="{9D8B030D-6E8A-4147-A177-3AD203B41FA5}">
                      <a16:colId xmlns:a16="http://schemas.microsoft.com/office/drawing/2014/main" val="2416567290"/>
                    </a:ext>
                  </a:extLst>
                </a:gridCol>
                <a:gridCol w="411480">
                  <a:extLst>
                    <a:ext uri="{9D8B030D-6E8A-4147-A177-3AD203B41FA5}">
                      <a16:colId xmlns:a16="http://schemas.microsoft.com/office/drawing/2014/main" val="1539595066"/>
                    </a:ext>
                  </a:extLst>
                </a:gridCol>
                <a:gridCol w="411480">
                  <a:extLst>
                    <a:ext uri="{9D8B030D-6E8A-4147-A177-3AD203B41FA5}">
                      <a16:colId xmlns:a16="http://schemas.microsoft.com/office/drawing/2014/main" val="2735665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53618214"/>
                  </a:ext>
                </a:extLst>
              </a:tr>
            </a:tbl>
          </a:graphicData>
        </a:graphic>
      </p:graphicFrame>
      <p:sp>
        <p:nvSpPr>
          <p:cNvPr id="4" name="Text Placeholder 3">
            <a:extLst>
              <a:ext uri="{FF2B5EF4-FFF2-40B4-BE49-F238E27FC236}">
                <a16:creationId xmlns:a16="http://schemas.microsoft.com/office/drawing/2014/main" id="{325E1AC1-90A0-462D-9E73-2BF925D0709C}"/>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687155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5E72C-BE04-4BF5-AD60-C5203F27F069}"/>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6CAE2232-A369-405A-9EB2-89C21ECC43C8}"/>
              </a:ext>
            </a:extLst>
          </p:cNvPr>
          <p:cNvGraphicFramePr>
            <a:graphicFrameLocks noGrp="1"/>
          </p:cNvGraphicFramePr>
          <p:nvPr>
            <p:ph type="tbl" sz="quarter" idx="13"/>
            <p:extLst>
              <p:ext uri="{D42A27DB-BD31-4B8C-83A1-F6EECF244321}">
                <p14:modId xmlns:p14="http://schemas.microsoft.com/office/powerpoint/2010/main" val="3336698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00883208"/>
                    </a:ext>
                  </a:extLst>
                </a:gridCol>
                <a:gridCol w="411480">
                  <a:extLst>
                    <a:ext uri="{9D8B030D-6E8A-4147-A177-3AD203B41FA5}">
                      <a16:colId xmlns:a16="http://schemas.microsoft.com/office/drawing/2014/main" val="3225373716"/>
                    </a:ext>
                  </a:extLst>
                </a:gridCol>
                <a:gridCol w="411480">
                  <a:extLst>
                    <a:ext uri="{9D8B030D-6E8A-4147-A177-3AD203B41FA5}">
                      <a16:colId xmlns:a16="http://schemas.microsoft.com/office/drawing/2014/main" val="1482181889"/>
                    </a:ext>
                  </a:extLst>
                </a:gridCol>
                <a:gridCol w="411480">
                  <a:extLst>
                    <a:ext uri="{9D8B030D-6E8A-4147-A177-3AD203B41FA5}">
                      <a16:colId xmlns:a16="http://schemas.microsoft.com/office/drawing/2014/main" val="152187164"/>
                    </a:ext>
                  </a:extLst>
                </a:gridCol>
                <a:gridCol w="411480">
                  <a:extLst>
                    <a:ext uri="{9D8B030D-6E8A-4147-A177-3AD203B41FA5}">
                      <a16:colId xmlns:a16="http://schemas.microsoft.com/office/drawing/2014/main" val="1612510635"/>
                    </a:ext>
                  </a:extLst>
                </a:gridCol>
                <a:gridCol w="411480">
                  <a:extLst>
                    <a:ext uri="{9D8B030D-6E8A-4147-A177-3AD203B41FA5}">
                      <a16:colId xmlns:a16="http://schemas.microsoft.com/office/drawing/2014/main" val="3798013554"/>
                    </a:ext>
                  </a:extLst>
                </a:gridCol>
                <a:gridCol w="411480">
                  <a:extLst>
                    <a:ext uri="{9D8B030D-6E8A-4147-A177-3AD203B41FA5}">
                      <a16:colId xmlns:a16="http://schemas.microsoft.com/office/drawing/2014/main" val="3210231751"/>
                    </a:ext>
                  </a:extLst>
                </a:gridCol>
                <a:gridCol w="411480">
                  <a:extLst>
                    <a:ext uri="{9D8B030D-6E8A-4147-A177-3AD203B41FA5}">
                      <a16:colId xmlns:a16="http://schemas.microsoft.com/office/drawing/2014/main" val="4156621632"/>
                    </a:ext>
                  </a:extLst>
                </a:gridCol>
                <a:gridCol w="411480">
                  <a:extLst>
                    <a:ext uri="{9D8B030D-6E8A-4147-A177-3AD203B41FA5}">
                      <a16:colId xmlns:a16="http://schemas.microsoft.com/office/drawing/2014/main" val="2917941008"/>
                    </a:ext>
                  </a:extLst>
                </a:gridCol>
                <a:gridCol w="411480">
                  <a:extLst>
                    <a:ext uri="{9D8B030D-6E8A-4147-A177-3AD203B41FA5}">
                      <a16:colId xmlns:a16="http://schemas.microsoft.com/office/drawing/2014/main" val="1848473715"/>
                    </a:ext>
                  </a:extLst>
                </a:gridCol>
                <a:gridCol w="411480">
                  <a:extLst>
                    <a:ext uri="{9D8B030D-6E8A-4147-A177-3AD203B41FA5}">
                      <a16:colId xmlns:a16="http://schemas.microsoft.com/office/drawing/2014/main" val="1669774023"/>
                    </a:ext>
                  </a:extLst>
                </a:gridCol>
                <a:gridCol w="411480">
                  <a:extLst>
                    <a:ext uri="{9D8B030D-6E8A-4147-A177-3AD203B41FA5}">
                      <a16:colId xmlns:a16="http://schemas.microsoft.com/office/drawing/2014/main" val="2210793036"/>
                    </a:ext>
                  </a:extLst>
                </a:gridCol>
                <a:gridCol w="411480">
                  <a:extLst>
                    <a:ext uri="{9D8B030D-6E8A-4147-A177-3AD203B41FA5}">
                      <a16:colId xmlns:a16="http://schemas.microsoft.com/office/drawing/2014/main" val="2405021231"/>
                    </a:ext>
                  </a:extLst>
                </a:gridCol>
                <a:gridCol w="411480">
                  <a:extLst>
                    <a:ext uri="{9D8B030D-6E8A-4147-A177-3AD203B41FA5}">
                      <a16:colId xmlns:a16="http://schemas.microsoft.com/office/drawing/2014/main" val="863990919"/>
                    </a:ext>
                  </a:extLst>
                </a:gridCol>
                <a:gridCol w="411480">
                  <a:extLst>
                    <a:ext uri="{9D8B030D-6E8A-4147-A177-3AD203B41FA5}">
                      <a16:colId xmlns:a16="http://schemas.microsoft.com/office/drawing/2014/main" val="3966407898"/>
                    </a:ext>
                  </a:extLst>
                </a:gridCol>
                <a:gridCol w="411480">
                  <a:extLst>
                    <a:ext uri="{9D8B030D-6E8A-4147-A177-3AD203B41FA5}">
                      <a16:colId xmlns:a16="http://schemas.microsoft.com/office/drawing/2014/main" val="2965486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43034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- 2026-04-26 12:55:39</a:t>
                      </a:r>
                      <a:r>
                        <a:rPr kumimoji="0" lang="en-US" sz="1000" b="0" i="0" u="none" strike="noStrike" kern="1200" cap="none" spc="0" normalizeH="0" baseline="0" noProof="0">
                          <a:ln>
                            <a:noFill/>
                          </a:ln>
                          <a:solidFill>
                            <a:prstClr val="black"/>
                          </a:solidFill>
                          <a:effectLst/>
                          <a:uLnTx/>
                          <a:uFillTx/>
                          <a:latin typeface="Calibri"/>
                          <a:ea typeface="+mn-ea"/>
                          <a:cs typeface="+mn-cs"/>
                        </a:rPr>
                        <a:t>
 What an inspiring day at FDR Park in Philadelphia! #TEAMPHLY was proud to stand alongside thousands of CHOP supporters for the first-ever I ❤️ CHOP Run and Walk.
As the event’s Presenting Sponsor and fueled by months of employee-led fundraising, we were grateful to contribute 0,000 to help support Children's Hospital of Philadelphia's most critical needs. I ❤️ CHOP benefits services and resources across the hospital, helping ensure children and families receive exceptional care at every stage of their journey.
Our partnership with CHOP spans more than two decades, and for many of our employees and their families, this mission is personal. Thank you to everyone who showed up and made today so meaningful.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1518421"/>
                  </a:ext>
                </a:extLst>
              </a:tr>
            </a:tbl>
          </a:graphicData>
        </a:graphic>
      </p:graphicFrame>
      <p:sp>
        <p:nvSpPr>
          <p:cNvPr id="4" name="Text Placeholder 3">
            <a:extLst>
              <a:ext uri="{FF2B5EF4-FFF2-40B4-BE49-F238E27FC236}">
                <a16:creationId xmlns:a16="http://schemas.microsoft.com/office/drawing/2014/main" id="{A0E59B7E-58EB-46AD-BF97-65D1A40348C9}"/>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2725397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32C7B-9B5F-4A1F-BD2A-18444FB7D1C8}"/>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FEA41033-AD01-4681-B430-236C06101B33}"/>
              </a:ext>
            </a:extLst>
          </p:cNvPr>
          <p:cNvGraphicFramePr>
            <a:graphicFrameLocks noGrp="1"/>
          </p:cNvGraphicFramePr>
          <p:nvPr>
            <p:ph type="tbl" sz="quarter" idx="13"/>
            <p:extLst>
              <p:ext uri="{D42A27DB-BD31-4B8C-83A1-F6EECF244321}">
                <p14:modId xmlns:p14="http://schemas.microsoft.com/office/powerpoint/2010/main" val="9261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09752788"/>
                    </a:ext>
                  </a:extLst>
                </a:gridCol>
                <a:gridCol w="411480">
                  <a:extLst>
                    <a:ext uri="{9D8B030D-6E8A-4147-A177-3AD203B41FA5}">
                      <a16:colId xmlns:a16="http://schemas.microsoft.com/office/drawing/2014/main" val="27193063"/>
                    </a:ext>
                  </a:extLst>
                </a:gridCol>
                <a:gridCol w="411480">
                  <a:extLst>
                    <a:ext uri="{9D8B030D-6E8A-4147-A177-3AD203B41FA5}">
                      <a16:colId xmlns:a16="http://schemas.microsoft.com/office/drawing/2014/main" val="4045191591"/>
                    </a:ext>
                  </a:extLst>
                </a:gridCol>
                <a:gridCol w="411480">
                  <a:extLst>
                    <a:ext uri="{9D8B030D-6E8A-4147-A177-3AD203B41FA5}">
                      <a16:colId xmlns:a16="http://schemas.microsoft.com/office/drawing/2014/main" val="368648668"/>
                    </a:ext>
                  </a:extLst>
                </a:gridCol>
                <a:gridCol w="411480">
                  <a:extLst>
                    <a:ext uri="{9D8B030D-6E8A-4147-A177-3AD203B41FA5}">
                      <a16:colId xmlns:a16="http://schemas.microsoft.com/office/drawing/2014/main" val="3118849508"/>
                    </a:ext>
                  </a:extLst>
                </a:gridCol>
                <a:gridCol w="411480">
                  <a:extLst>
                    <a:ext uri="{9D8B030D-6E8A-4147-A177-3AD203B41FA5}">
                      <a16:colId xmlns:a16="http://schemas.microsoft.com/office/drawing/2014/main" val="2936517624"/>
                    </a:ext>
                  </a:extLst>
                </a:gridCol>
                <a:gridCol w="411480">
                  <a:extLst>
                    <a:ext uri="{9D8B030D-6E8A-4147-A177-3AD203B41FA5}">
                      <a16:colId xmlns:a16="http://schemas.microsoft.com/office/drawing/2014/main" val="1230201279"/>
                    </a:ext>
                  </a:extLst>
                </a:gridCol>
                <a:gridCol w="411480">
                  <a:extLst>
                    <a:ext uri="{9D8B030D-6E8A-4147-A177-3AD203B41FA5}">
                      <a16:colId xmlns:a16="http://schemas.microsoft.com/office/drawing/2014/main" val="1170888735"/>
                    </a:ext>
                  </a:extLst>
                </a:gridCol>
                <a:gridCol w="411480">
                  <a:extLst>
                    <a:ext uri="{9D8B030D-6E8A-4147-A177-3AD203B41FA5}">
                      <a16:colId xmlns:a16="http://schemas.microsoft.com/office/drawing/2014/main" val="3686775959"/>
                    </a:ext>
                  </a:extLst>
                </a:gridCol>
                <a:gridCol w="411480">
                  <a:extLst>
                    <a:ext uri="{9D8B030D-6E8A-4147-A177-3AD203B41FA5}">
                      <a16:colId xmlns:a16="http://schemas.microsoft.com/office/drawing/2014/main" val="2556424831"/>
                    </a:ext>
                  </a:extLst>
                </a:gridCol>
                <a:gridCol w="411480">
                  <a:extLst>
                    <a:ext uri="{9D8B030D-6E8A-4147-A177-3AD203B41FA5}">
                      <a16:colId xmlns:a16="http://schemas.microsoft.com/office/drawing/2014/main" val="3372288078"/>
                    </a:ext>
                  </a:extLst>
                </a:gridCol>
                <a:gridCol w="411480">
                  <a:extLst>
                    <a:ext uri="{9D8B030D-6E8A-4147-A177-3AD203B41FA5}">
                      <a16:colId xmlns:a16="http://schemas.microsoft.com/office/drawing/2014/main" val="350696069"/>
                    </a:ext>
                  </a:extLst>
                </a:gridCol>
                <a:gridCol w="411480">
                  <a:extLst>
                    <a:ext uri="{9D8B030D-6E8A-4147-A177-3AD203B41FA5}">
                      <a16:colId xmlns:a16="http://schemas.microsoft.com/office/drawing/2014/main" val="3533810732"/>
                    </a:ext>
                  </a:extLst>
                </a:gridCol>
                <a:gridCol w="411480">
                  <a:extLst>
                    <a:ext uri="{9D8B030D-6E8A-4147-A177-3AD203B41FA5}">
                      <a16:colId xmlns:a16="http://schemas.microsoft.com/office/drawing/2014/main" val="1823563203"/>
                    </a:ext>
                  </a:extLst>
                </a:gridCol>
                <a:gridCol w="411480">
                  <a:extLst>
                    <a:ext uri="{9D8B030D-6E8A-4147-A177-3AD203B41FA5}">
                      <a16:colId xmlns:a16="http://schemas.microsoft.com/office/drawing/2014/main" val="2018976487"/>
                    </a:ext>
                  </a:extLst>
                </a:gridCol>
                <a:gridCol w="411480">
                  <a:extLst>
                    <a:ext uri="{9D8B030D-6E8A-4147-A177-3AD203B41FA5}">
                      <a16:colId xmlns:a16="http://schemas.microsoft.com/office/drawing/2014/main" val="170534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01175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- 2026-04-01 16:14:18</a:t>
                      </a:r>
                      <a:r>
                        <a:rPr kumimoji="0" lang="en-US" sz="1000" b="0" i="0" u="none" strike="noStrike" kern="1200" cap="none" spc="0" normalizeH="0" baseline="0" noProof="0">
                          <a:ln>
                            <a:noFill/>
                          </a:ln>
                          <a:solidFill>
                            <a:prstClr val="black"/>
                          </a:solidFill>
                          <a:effectLst/>
                          <a:uLnTx/>
                          <a:uFillTx/>
                          <a:latin typeface="Calibri"/>
                          <a:ea typeface="+mn-ea"/>
                          <a:cs typeface="+mn-cs"/>
                        </a:rPr>
                        <a:t>
 🌸 We’re proud to celebrate the culmination of PHLY250 Sakura: a three-year partnership between PHLY, the Japan America Society of Greater Philadelphia, and the City of Philadelphia Government to plant 250 cherry blossom trees across the city. We officially completed the initiative today with the planting of the 250th tree. 
PHLY250 Sakura bridges a historic gift of #cherryblossom trees from Japan to Philadelphia 100 years ago with the celebration of America’s 250th anniversary. PHLY donated 5,000 to fund the purchase, planting, and long‑term care of the 250 new cherry blossom trees. 
The initiative was brought to life with the help of dozens of #TEAMPHLY volunteers, who dedicated nearly 200 hours to planting trees across Fairmount Park and other areas of the city. As a company that has called #Philadelphia home for nearly 65 years and a member of the Japanese-based Tokio Marine Group, we’re honored to leave a lasting mark that delivers environmental, social, and cultural benefits and will continue to bloom for generations to come.
Read more about PHLY250 Sakura ➡ bit.ly/4difrzX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20014673"/>
                  </a:ext>
                </a:extLst>
              </a:tr>
            </a:tbl>
          </a:graphicData>
        </a:graphic>
      </p:graphicFrame>
      <p:sp>
        <p:nvSpPr>
          <p:cNvPr id="4" name="Text Placeholder 3">
            <a:extLst>
              <a:ext uri="{FF2B5EF4-FFF2-40B4-BE49-F238E27FC236}">
                <a16:creationId xmlns:a16="http://schemas.microsoft.com/office/drawing/2014/main" id="{6C247014-2BF4-471C-A167-F7EF28A5D17D}"/>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1666935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FECB3-87AA-44DB-94A0-8E72FA7E5510}"/>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8102D908-CD6B-40A8-BA19-3F93334BC344}"/>
              </a:ext>
            </a:extLst>
          </p:cNvPr>
          <p:cNvGraphicFramePr>
            <a:graphicFrameLocks noGrp="1"/>
          </p:cNvGraphicFramePr>
          <p:nvPr>
            <p:ph type="tbl" sz="quarter" idx="13"/>
            <p:extLst>
              <p:ext uri="{D42A27DB-BD31-4B8C-83A1-F6EECF244321}">
                <p14:modId xmlns:p14="http://schemas.microsoft.com/office/powerpoint/2010/main" val="2461625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20419475"/>
                    </a:ext>
                  </a:extLst>
                </a:gridCol>
                <a:gridCol w="411480">
                  <a:extLst>
                    <a:ext uri="{9D8B030D-6E8A-4147-A177-3AD203B41FA5}">
                      <a16:colId xmlns:a16="http://schemas.microsoft.com/office/drawing/2014/main" val="1396570832"/>
                    </a:ext>
                  </a:extLst>
                </a:gridCol>
                <a:gridCol w="411480">
                  <a:extLst>
                    <a:ext uri="{9D8B030D-6E8A-4147-A177-3AD203B41FA5}">
                      <a16:colId xmlns:a16="http://schemas.microsoft.com/office/drawing/2014/main" val="3527781668"/>
                    </a:ext>
                  </a:extLst>
                </a:gridCol>
                <a:gridCol w="411480">
                  <a:extLst>
                    <a:ext uri="{9D8B030D-6E8A-4147-A177-3AD203B41FA5}">
                      <a16:colId xmlns:a16="http://schemas.microsoft.com/office/drawing/2014/main" val="2136983820"/>
                    </a:ext>
                  </a:extLst>
                </a:gridCol>
                <a:gridCol w="411480">
                  <a:extLst>
                    <a:ext uri="{9D8B030D-6E8A-4147-A177-3AD203B41FA5}">
                      <a16:colId xmlns:a16="http://schemas.microsoft.com/office/drawing/2014/main" val="909817650"/>
                    </a:ext>
                  </a:extLst>
                </a:gridCol>
                <a:gridCol w="411480">
                  <a:extLst>
                    <a:ext uri="{9D8B030D-6E8A-4147-A177-3AD203B41FA5}">
                      <a16:colId xmlns:a16="http://schemas.microsoft.com/office/drawing/2014/main" val="538716264"/>
                    </a:ext>
                  </a:extLst>
                </a:gridCol>
                <a:gridCol w="411480">
                  <a:extLst>
                    <a:ext uri="{9D8B030D-6E8A-4147-A177-3AD203B41FA5}">
                      <a16:colId xmlns:a16="http://schemas.microsoft.com/office/drawing/2014/main" val="26718959"/>
                    </a:ext>
                  </a:extLst>
                </a:gridCol>
                <a:gridCol w="411480">
                  <a:extLst>
                    <a:ext uri="{9D8B030D-6E8A-4147-A177-3AD203B41FA5}">
                      <a16:colId xmlns:a16="http://schemas.microsoft.com/office/drawing/2014/main" val="933034926"/>
                    </a:ext>
                  </a:extLst>
                </a:gridCol>
                <a:gridCol w="411480">
                  <a:extLst>
                    <a:ext uri="{9D8B030D-6E8A-4147-A177-3AD203B41FA5}">
                      <a16:colId xmlns:a16="http://schemas.microsoft.com/office/drawing/2014/main" val="479052606"/>
                    </a:ext>
                  </a:extLst>
                </a:gridCol>
                <a:gridCol w="411480">
                  <a:extLst>
                    <a:ext uri="{9D8B030D-6E8A-4147-A177-3AD203B41FA5}">
                      <a16:colId xmlns:a16="http://schemas.microsoft.com/office/drawing/2014/main" val="82123656"/>
                    </a:ext>
                  </a:extLst>
                </a:gridCol>
                <a:gridCol w="411480">
                  <a:extLst>
                    <a:ext uri="{9D8B030D-6E8A-4147-A177-3AD203B41FA5}">
                      <a16:colId xmlns:a16="http://schemas.microsoft.com/office/drawing/2014/main" val="4032223959"/>
                    </a:ext>
                  </a:extLst>
                </a:gridCol>
                <a:gridCol w="411480">
                  <a:extLst>
                    <a:ext uri="{9D8B030D-6E8A-4147-A177-3AD203B41FA5}">
                      <a16:colId xmlns:a16="http://schemas.microsoft.com/office/drawing/2014/main" val="1677087603"/>
                    </a:ext>
                  </a:extLst>
                </a:gridCol>
                <a:gridCol w="411480">
                  <a:extLst>
                    <a:ext uri="{9D8B030D-6E8A-4147-A177-3AD203B41FA5}">
                      <a16:colId xmlns:a16="http://schemas.microsoft.com/office/drawing/2014/main" val="609814155"/>
                    </a:ext>
                  </a:extLst>
                </a:gridCol>
                <a:gridCol w="411480">
                  <a:extLst>
                    <a:ext uri="{9D8B030D-6E8A-4147-A177-3AD203B41FA5}">
                      <a16:colId xmlns:a16="http://schemas.microsoft.com/office/drawing/2014/main" val="2887743797"/>
                    </a:ext>
                  </a:extLst>
                </a:gridCol>
                <a:gridCol w="411480">
                  <a:extLst>
                    <a:ext uri="{9D8B030D-6E8A-4147-A177-3AD203B41FA5}">
                      <a16:colId xmlns:a16="http://schemas.microsoft.com/office/drawing/2014/main" val="854908161"/>
                    </a:ext>
                  </a:extLst>
                </a:gridCol>
                <a:gridCol w="411480">
                  <a:extLst>
                    <a:ext uri="{9D8B030D-6E8A-4147-A177-3AD203B41FA5}">
                      <a16:colId xmlns:a16="http://schemas.microsoft.com/office/drawing/2014/main" val="2162575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64856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- 2026-04-14 11:32:23</a:t>
                      </a:r>
                      <a:r>
                        <a:rPr kumimoji="0" lang="en-US" sz="1000" b="0" i="0" u="none" strike="noStrike" kern="1200" cap="none" spc="0" normalizeH="0" baseline="0" noProof="0">
                          <a:ln>
                            <a:noFill/>
                          </a:ln>
                          <a:solidFill>
                            <a:prstClr val="black"/>
                          </a:solidFill>
                          <a:effectLst/>
                          <a:uLnTx/>
                          <a:uFillTx/>
                          <a:latin typeface="Calibri"/>
                          <a:ea typeface="+mn-ea"/>
                          <a:cs typeface="+mn-cs"/>
                        </a:rPr>
                        <a:t>
 PHLY employees from across the country gathered at the Home Office for the Supervisor Success Summit, a 1.5‑day development experience created to support supervisors and team leads in their essential roles as front‑line leaders. 🤝🏢
With 48 participants from a variety of departments, the program focused on building practical skills like achieving balance, strengthening team connections, prioritizing time, and managing up challenges. 💼 
Learn more about #TEAMPHLY ➡ bit.ly/WorkAtPHLY #insurancecareers #professionaldevelopment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256720346"/>
                  </a:ext>
                </a:extLst>
              </a:tr>
            </a:tbl>
          </a:graphicData>
        </a:graphic>
      </p:graphicFrame>
      <p:sp>
        <p:nvSpPr>
          <p:cNvPr id="4" name="Text Placeholder 3">
            <a:extLst>
              <a:ext uri="{FF2B5EF4-FFF2-40B4-BE49-F238E27FC236}">
                <a16:creationId xmlns:a16="http://schemas.microsoft.com/office/drawing/2014/main" id="{5AA5048A-CC9A-466F-AC2F-A5C3F3037EF7}"/>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4053269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E968F-148C-4C0F-9295-C84843F33AE7}"/>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3DD73578-FBDF-4C86-A342-8AB4985FC567}"/>
              </a:ext>
            </a:extLst>
          </p:cNvPr>
          <p:cNvGraphicFramePr>
            <a:graphicFrameLocks noGrp="1"/>
          </p:cNvGraphicFramePr>
          <p:nvPr>
            <p:ph type="tbl" sz="quarter" idx="13"/>
            <p:extLst>
              <p:ext uri="{D42A27DB-BD31-4B8C-83A1-F6EECF244321}">
                <p14:modId xmlns:p14="http://schemas.microsoft.com/office/powerpoint/2010/main" val="2886269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10551755"/>
                    </a:ext>
                  </a:extLst>
                </a:gridCol>
                <a:gridCol w="411480">
                  <a:extLst>
                    <a:ext uri="{9D8B030D-6E8A-4147-A177-3AD203B41FA5}">
                      <a16:colId xmlns:a16="http://schemas.microsoft.com/office/drawing/2014/main" val="471821006"/>
                    </a:ext>
                  </a:extLst>
                </a:gridCol>
                <a:gridCol w="411480">
                  <a:extLst>
                    <a:ext uri="{9D8B030D-6E8A-4147-A177-3AD203B41FA5}">
                      <a16:colId xmlns:a16="http://schemas.microsoft.com/office/drawing/2014/main" val="4229542019"/>
                    </a:ext>
                  </a:extLst>
                </a:gridCol>
                <a:gridCol w="411480">
                  <a:extLst>
                    <a:ext uri="{9D8B030D-6E8A-4147-A177-3AD203B41FA5}">
                      <a16:colId xmlns:a16="http://schemas.microsoft.com/office/drawing/2014/main" val="3259379668"/>
                    </a:ext>
                  </a:extLst>
                </a:gridCol>
                <a:gridCol w="411480">
                  <a:extLst>
                    <a:ext uri="{9D8B030D-6E8A-4147-A177-3AD203B41FA5}">
                      <a16:colId xmlns:a16="http://schemas.microsoft.com/office/drawing/2014/main" val="642991810"/>
                    </a:ext>
                  </a:extLst>
                </a:gridCol>
                <a:gridCol w="411480">
                  <a:extLst>
                    <a:ext uri="{9D8B030D-6E8A-4147-A177-3AD203B41FA5}">
                      <a16:colId xmlns:a16="http://schemas.microsoft.com/office/drawing/2014/main" val="1116745571"/>
                    </a:ext>
                  </a:extLst>
                </a:gridCol>
                <a:gridCol w="411480">
                  <a:extLst>
                    <a:ext uri="{9D8B030D-6E8A-4147-A177-3AD203B41FA5}">
                      <a16:colId xmlns:a16="http://schemas.microsoft.com/office/drawing/2014/main" val="2777675005"/>
                    </a:ext>
                  </a:extLst>
                </a:gridCol>
                <a:gridCol w="411480">
                  <a:extLst>
                    <a:ext uri="{9D8B030D-6E8A-4147-A177-3AD203B41FA5}">
                      <a16:colId xmlns:a16="http://schemas.microsoft.com/office/drawing/2014/main" val="2240290061"/>
                    </a:ext>
                  </a:extLst>
                </a:gridCol>
                <a:gridCol w="411480">
                  <a:extLst>
                    <a:ext uri="{9D8B030D-6E8A-4147-A177-3AD203B41FA5}">
                      <a16:colId xmlns:a16="http://schemas.microsoft.com/office/drawing/2014/main" val="3035668326"/>
                    </a:ext>
                  </a:extLst>
                </a:gridCol>
                <a:gridCol w="411480">
                  <a:extLst>
                    <a:ext uri="{9D8B030D-6E8A-4147-A177-3AD203B41FA5}">
                      <a16:colId xmlns:a16="http://schemas.microsoft.com/office/drawing/2014/main" val="129786002"/>
                    </a:ext>
                  </a:extLst>
                </a:gridCol>
                <a:gridCol w="411480">
                  <a:extLst>
                    <a:ext uri="{9D8B030D-6E8A-4147-A177-3AD203B41FA5}">
                      <a16:colId xmlns:a16="http://schemas.microsoft.com/office/drawing/2014/main" val="1371213859"/>
                    </a:ext>
                  </a:extLst>
                </a:gridCol>
                <a:gridCol w="411480">
                  <a:extLst>
                    <a:ext uri="{9D8B030D-6E8A-4147-A177-3AD203B41FA5}">
                      <a16:colId xmlns:a16="http://schemas.microsoft.com/office/drawing/2014/main" val="871806574"/>
                    </a:ext>
                  </a:extLst>
                </a:gridCol>
                <a:gridCol w="411480">
                  <a:extLst>
                    <a:ext uri="{9D8B030D-6E8A-4147-A177-3AD203B41FA5}">
                      <a16:colId xmlns:a16="http://schemas.microsoft.com/office/drawing/2014/main" val="2365754102"/>
                    </a:ext>
                  </a:extLst>
                </a:gridCol>
                <a:gridCol w="411480">
                  <a:extLst>
                    <a:ext uri="{9D8B030D-6E8A-4147-A177-3AD203B41FA5}">
                      <a16:colId xmlns:a16="http://schemas.microsoft.com/office/drawing/2014/main" val="3798233827"/>
                    </a:ext>
                  </a:extLst>
                </a:gridCol>
                <a:gridCol w="411480">
                  <a:extLst>
                    <a:ext uri="{9D8B030D-6E8A-4147-A177-3AD203B41FA5}">
                      <a16:colId xmlns:a16="http://schemas.microsoft.com/office/drawing/2014/main" val="3218243923"/>
                    </a:ext>
                  </a:extLst>
                </a:gridCol>
                <a:gridCol w="411480">
                  <a:extLst>
                    <a:ext uri="{9D8B030D-6E8A-4147-A177-3AD203B41FA5}">
                      <a16:colId xmlns:a16="http://schemas.microsoft.com/office/drawing/2014/main" val="3159561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99786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- 2026-04-23 16:17:17</a:t>
                      </a:r>
                      <a:r>
                        <a:rPr kumimoji="0" lang="en-US" sz="1000" b="0" i="0" u="none" strike="noStrike" kern="1200" cap="none" spc="0" normalizeH="0" baseline="0" noProof="0">
                          <a:ln>
                            <a:noFill/>
                          </a:ln>
                          <a:solidFill>
                            <a:prstClr val="black"/>
                          </a:solidFill>
                          <a:effectLst/>
                          <a:uLnTx/>
                          <a:uFillTx/>
                          <a:latin typeface="Calibri"/>
                          <a:ea typeface="+mn-ea"/>
                          <a:cs typeface="+mn-cs"/>
                        </a:rPr>
                        <a:t>
 We enjoyed having some very special visitors at our Home Office today! 🎉
In celebration of #TakeYourChildToWorkDay, we welcomed #TEAMPHLY’s kids for a day filled with learning, creativity, and fun. From an introduction to insurance to arts and crafts, games, and hands‑on activities, there was no shortage of smiles (or energy!) around the office.
Thanks to our young guests for making the day extra memorable!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119852683"/>
                  </a:ext>
                </a:extLst>
              </a:tr>
            </a:tbl>
          </a:graphicData>
        </a:graphic>
      </p:graphicFrame>
      <p:sp>
        <p:nvSpPr>
          <p:cNvPr id="4" name="Text Placeholder 3">
            <a:extLst>
              <a:ext uri="{FF2B5EF4-FFF2-40B4-BE49-F238E27FC236}">
                <a16:creationId xmlns:a16="http://schemas.microsoft.com/office/drawing/2014/main" id="{BDA28FDD-4353-495B-8FB1-289377448DD1}"/>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1506059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F5224-E6EA-4503-9C2E-EB9B20670E49}"/>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2BB20C96-D3F4-4D62-A3A1-F629D7B54850}"/>
              </a:ext>
            </a:extLst>
          </p:cNvPr>
          <p:cNvGraphicFramePr>
            <a:graphicFrameLocks noGrp="1"/>
          </p:cNvGraphicFramePr>
          <p:nvPr>
            <p:ph type="tbl" sz="quarter" idx="13"/>
            <p:extLst>
              <p:ext uri="{D42A27DB-BD31-4B8C-83A1-F6EECF244321}">
                <p14:modId xmlns:p14="http://schemas.microsoft.com/office/powerpoint/2010/main" val="3927665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63273170"/>
                    </a:ext>
                  </a:extLst>
                </a:gridCol>
                <a:gridCol w="411480">
                  <a:extLst>
                    <a:ext uri="{9D8B030D-6E8A-4147-A177-3AD203B41FA5}">
                      <a16:colId xmlns:a16="http://schemas.microsoft.com/office/drawing/2014/main" val="1682657907"/>
                    </a:ext>
                  </a:extLst>
                </a:gridCol>
                <a:gridCol w="411480">
                  <a:extLst>
                    <a:ext uri="{9D8B030D-6E8A-4147-A177-3AD203B41FA5}">
                      <a16:colId xmlns:a16="http://schemas.microsoft.com/office/drawing/2014/main" val="1799032020"/>
                    </a:ext>
                  </a:extLst>
                </a:gridCol>
                <a:gridCol w="411480">
                  <a:extLst>
                    <a:ext uri="{9D8B030D-6E8A-4147-A177-3AD203B41FA5}">
                      <a16:colId xmlns:a16="http://schemas.microsoft.com/office/drawing/2014/main" val="3528629042"/>
                    </a:ext>
                  </a:extLst>
                </a:gridCol>
                <a:gridCol w="411480">
                  <a:extLst>
                    <a:ext uri="{9D8B030D-6E8A-4147-A177-3AD203B41FA5}">
                      <a16:colId xmlns:a16="http://schemas.microsoft.com/office/drawing/2014/main" val="317533247"/>
                    </a:ext>
                  </a:extLst>
                </a:gridCol>
                <a:gridCol w="411480">
                  <a:extLst>
                    <a:ext uri="{9D8B030D-6E8A-4147-A177-3AD203B41FA5}">
                      <a16:colId xmlns:a16="http://schemas.microsoft.com/office/drawing/2014/main" val="1571137347"/>
                    </a:ext>
                  </a:extLst>
                </a:gridCol>
                <a:gridCol w="411480">
                  <a:extLst>
                    <a:ext uri="{9D8B030D-6E8A-4147-A177-3AD203B41FA5}">
                      <a16:colId xmlns:a16="http://schemas.microsoft.com/office/drawing/2014/main" val="56847000"/>
                    </a:ext>
                  </a:extLst>
                </a:gridCol>
                <a:gridCol w="411480">
                  <a:extLst>
                    <a:ext uri="{9D8B030D-6E8A-4147-A177-3AD203B41FA5}">
                      <a16:colId xmlns:a16="http://schemas.microsoft.com/office/drawing/2014/main" val="2708555784"/>
                    </a:ext>
                  </a:extLst>
                </a:gridCol>
                <a:gridCol w="411480">
                  <a:extLst>
                    <a:ext uri="{9D8B030D-6E8A-4147-A177-3AD203B41FA5}">
                      <a16:colId xmlns:a16="http://schemas.microsoft.com/office/drawing/2014/main" val="3408167481"/>
                    </a:ext>
                  </a:extLst>
                </a:gridCol>
                <a:gridCol w="411480">
                  <a:extLst>
                    <a:ext uri="{9D8B030D-6E8A-4147-A177-3AD203B41FA5}">
                      <a16:colId xmlns:a16="http://schemas.microsoft.com/office/drawing/2014/main" val="2358598265"/>
                    </a:ext>
                  </a:extLst>
                </a:gridCol>
                <a:gridCol w="411480">
                  <a:extLst>
                    <a:ext uri="{9D8B030D-6E8A-4147-A177-3AD203B41FA5}">
                      <a16:colId xmlns:a16="http://schemas.microsoft.com/office/drawing/2014/main" val="992968190"/>
                    </a:ext>
                  </a:extLst>
                </a:gridCol>
                <a:gridCol w="411480">
                  <a:extLst>
                    <a:ext uri="{9D8B030D-6E8A-4147-A177-3AD203B41FA5}">
                      <a16:colId xmlns:a16="http://schemas.microsoft.com/office/drawing/2014/main" val="2040882081"/>
                    </a:ext>
                  </a:extLst>
                </a:gridCol>
                <a:gridCol w="411480">
                  <a:extLst>
                    <a:ext uri="{9D8B030D-6E8A-4147-A177-3AD203B41FA5}">
                      <a16:colId xmlns:a16="http://schemas.microsoft.com/office/drawing/2014/main" val="888298720"/>
                    </a:ext>
                  </a:extLst>
                </a:gridCol>
                <a:gridCol w="411480">
                  <a:extLst>
                    <a:ext uri="{9D8B030D-6E8A-4147-A177-3AD203B41FA5}">
                      <a16:colId xmlns:a16="http://schemas.microsoft.com/office/drawing/2014/main" val="1186422381"/>
                    </a:ext>
                  </a:extLst>
                </a:gridCol>
                <a:gridCol w="411480">
                  <a:extLst>
                    <a:ext uri="{9D8B030D-6E8A-4147-A177-3AD203B41FA5}">
                      <a16:colId xmlns:a16="http://schemas.microsoft.com/office/drawing/2014/main" val="3734833338"/>
                    </a:ext>
                  </a:extLst>
                </a:gridCol>
                <a:gridCol w="411480">
                  <a:extLst>
                    <a:ext uri="{9D8B030D-6E8A-4147-A177-3AD203B41FA5}">
                      <a16:colId xmlns:a16="http://schemas.microsoft.com/office/drawing/2014/main" val="282417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5067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- 2026-04-15 14:26:51</a:t>
                      </a:r>
                      <a:r>
                        <a:rPr kumimoji="0" lang="en-US" sz="1000" b="0" i="0" u="none" strike="noStrike" kern="1200" cap="none" spc="0" normalizeH="0" baseline="0" noProof="0">
                          <a:ln>
                            <a:noFill/>
                          </a:ln>
                          <a:solidFill>
                            <a:prstClr val="black"/>
                          </a:solidFill>
                          <a:effectLst/>
                          <a:uLnTx/>
                          <a:uFillTx/>
                          <a:latin typeface="Calibri"/>
                          <a:ea typeface="+mn-ea"/>
                          <a:cs typeface="+mn-cs"/>
                        </a:rPr>
                        <a:t>
 PHLY SVP of Compliance Katie Jones was one of 18 Tokio Marine Group employees from across the globe selected to participate in Tokio Marine’s 22nd Mangrove Planting tour in the Philippines. 
Katie was joined by employees from several of our U.S. sister companies including Tokio Marine America, First Insurance Company of Hawaii, LTD, Tokio Marine North America Services, Tokio Marine HCC International, and Tokio Marine HCC for three days of planting trees, meeting with local communities, and experiencing firsthand how, together, we can create a long-lasting impact.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900934500"/>
                  </a:ext>
                </a:extLst>
              </a:tr>
            </a:tbl>
          </a:graphicData>
        </a:graphic>
      </p:graphicFrame>
      <p:sp>
        <p:nvSpPr>
          <p:cNvPr id="4" name="Text Placeholder 3">
            <a:extLst>
              <a:ext uri="{FF2B5EF4-FFF2-40B4-BE49-F238E27FC236}">
                <a16:creationId xmlns:a16="http://schemas.microsoft.com/office/drawing/2014/main" id="{7995492B-3EB8-4092-A210-93AA6FA5724E}"/>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10956485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13052-E3B7-4BF8-9D3A-419C5C95385F}"/>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D94FE8B7-D08B-44B5-9F8A-DF345713C040}"/>
              </a:ext>
            </a:extLst>
          </p:cNvPr>
          <p:cNvGraphicFramePr>
            <a:graphicFrameLocks noGrp="1"/>
          </p:cNvGraphicFramePr>
          <p:nvPr>
            <p:ph type="chart" sz="quarter" idx="13"/>
            <p:extLst>
              <p:ext uri="{D42A27DB-BD31-4B8C-83A1-F6EECF244321}">
                <p14:modId xmlns:p14="http://schemas.microsoft.com/office/powerpoint/2010/main" val="34131990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215266-DFF6-42F9-9578-6A38A7AEA42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143FD1BC-FAAC-4226-8C30-EB9302AF08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7818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3473C-659B-4DED-A035-FB6D16FD4918}"/>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56A92A1D-55D1-40F4-96A3-C9544EEF96B7}"/>
              </a:ext>
            </a:extLst>
          </p:cNvPr>
          <p:cNvGraphicFramePr>
            <a:graphicFrameLocks noGrp="1"/>
          </p:cNvGraphicFramePr>
          <p:nvPr>
            <p:ph type="chart" sz="quarter" idx="13"/>
            <p:extLst>
              <p:ext uri="{D42A27DB-BD31-4B8C-83A1-F6EECF244321}">
                <p14:modId xmlns:p14="http://schemas.microsoft.com/office/powerpoint/2010/main" val="39232018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ECC9CA-799D-442F-90C2-87111E452D5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4AD8548E-7D2F-43DA-8570-BE764FE1D9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4216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88626-19F3-443F-87B9-1267DA9D3865}"/>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C5F28A39-006D-4CA7-A714-D3886A28D7CC}"/>
              </a:ext>
            </a:extLst>
          </p:cNvPr>
          <p:cNvGraphicFramePr>
            <a:graphicFrameLocks noGrp="1"/>
          </p:cNvGraphicFramePr>
          <p:nvPr>
            <p:ph type="chart" sz="quarter" idx="13"/>
            <p:extLst>
              <p:ext uri="{D42A27DB-BD31-4B8C-83A1-F6EECF244321}">
                <p14:modId xmlns:p14="http://schemas.microsoft.com/office/powerpoint/2010/main" val="2756879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6CED9E-3669-42D9-A2E1-2E7CAE2FFB5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F79EA1C0-43F5-4F9F-BD0D-FB4B993551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4232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80F33-608F-49DF-9CD1-3DD5D70A4DFD}"/>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EB1560E3-47E6-4DD8-99E0-E63E3EC219DD}"/>
              </a:ext>
            </a:extLst>
          </p:cNvPr>
          <p:cNvGraphicFramePr>
            <a:graphicFrameLocks noGrp="1"/>
          </p:cNvGraphicFramePr>
          <p:nvPr>
            <p:ph type="tbl" sz="quarter" idx="13"/>
            <p:extLst>
              <p:ext uri="{D42A27DB-BD31-4B8C-83A1-F6EECF244321}">
                <p14:modId xmlns:p14="http://schemas.microsoft.com/office/powerpoint/2010/main" val="3761638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13752054"/>
                    </a:ext>
                  </a:extLst>
                </a:gridCol>
                <a:gridCol w="1152144">
                  <a:extLst>
                    <a:ext uri="{9D8B030D-6E8A-4147-A177-3AD203B41FA5}">
                      <a16:colId xmlns:a16="http://schemas.microsoft.com/office/drawing/2014/main" val="4171480544"/>
                    </a:ext>
                  </a:extLst>
                </a:gridCol>
                <a:gridCol w="1152144">
                  <a:extLst>
                    <a:ext uri="{9D8B030D-6E8A-4147-A177-3AD203B41FA5}">
                      <a16:colId xmlns:a16="http://schemas.microsoft.com/office/drawing/2014/main" val="2878994813"/>
                    </a:ext>
                  </a:extLst>
                </a:gridCol>
                <a:gridCol w="1152144">
                  <a:extLst>
                    <a:ext uri="{9D8B030D-6E8A-4147-A177-3AD203B41FA5}">
                      <a16:colId xmlns:a16="http://schemas.microsoft.com/office/drawing/2014/main" val="2052101950"/>
                    </a:ext>
                  </a:extLst>
                </a:gridCol>
                <a:gridCol w="1152144">
                  <a:extLst>
                    <a:ext uri="{9D8B030D-6E8A-4147-A177-3AD203B41FA5}">
                      <a16:colId xmlns:a16="http://schemas.microsoft.com/office/drawing/2014/main" val="2417435713"/>
                    </a:ext>
                  </a:extLst>
                </a:gridCol>
                <a:gridCol w="1152144">
                  <a:extLst>
                    <a:ext uri="{9D8B030D-6E8A-4147-A177-3AD203B41FA5}">
                      <a16:colId xmlns:a16="http://schemas.microsoft.com/office/drawing/2014/main" val="4227419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713011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- 2026-04-27 13:46:32</a:t>
                      </a:r>
                      <a:r>
                        <a:rPr kumimoji="0" lang="en-US" sz="1000" b="0" i="0" u="none" strike="noStrike" kern="1200" cap="none" spc="0" normalizeH="0" baseline="0" noProof="0">
                          <a:ln>
                            <a:noFill/>
                          </a:ln>
                          <a:solidFill>
                            <a:prstClr val="black"/>
                          </a:solidFill>
                          <a:effectLst/>
                          <a:uLnTx/>
                          <a:uFillTx/>
                          <a:latin typeface="Calibri"/>
                          <a:ea typeface="+mn-ea"/>
                          <a:cs typeface="+mn-cs"/>
                        </a:rPr>
                        <a:t>
 The right #job is about more than just a paycheck. We believe a great workplace balances purpose, growth, and fun.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0.0511 %</a:t>
                      </a:r>
                    </a:p>
                  </a:txBody>
                  <a:tcPr/>
                </a:tc>
                <a:extLst>
                  <a:ext uri="{0D108BD9-81ED-4DB2-BD59-A6C34878D82A}">
                    <a16:rowId xmlns:a16="http://schemas.microsoft.com/office/drawing/2014/main" val="892484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- 2026-04-30 12:46:22</a:t>
                      </a:r>
                      <a:r>
                        <a:rPr kumimoji="0" lang="en-US" sz="1000" b="0" i="0" u="none" strike="noStrike" kern="1200" cap="none" spc="0" normalizeH="0" baseline="0" noProof="0">
                          <a:ln>
                            <a:noFill/>
                          </a:ln>
                          <a:solidFill>
                            <a:prstClr val="black"/>
                          </a:solidFill>
                          <a:effectLst/>
                          <a:uLnTx/>
                          <a:uFillTx/>
                          <a:latin typeface="Calibri"/>
                          <a:ea typeface="+mn-ea"/>
                          <a:cs typeface="+mn-cs"/>
                        </a:rPr>
                        <a:t>
 #TEAMPHLY rolled up their sleeves for @HabitatPhilly’s Women’s Build! 💪🏽🏠 In support of their mission to provide affordable housing to those in need, a group of PHLY women came together to help the non-profit build stronger communities and brighter futures. https://t.co/jEgILUEI8P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0.0511 %</a:t>
                      </a:r>
                    </a:p>
                  </a:txBody>
                  <a:tcPr/>
                </a:tc>
                <a:extLst>
                  <a:ext uri="{0D108BD9-81ED-4DB2-BD59-A6C34878D82A}">
                    <a16:rowId xmlns:a16="http://schemas.microsoft.com/office/drawing/2014/main" val="3935557961"/>
                  </a:ext>
                </a:extLst>
              </a:tr>
            </a:tbl>
          </a:graphicData>
        </a:graphic>
      </p:graphicFrame>
      <p:sp>
        <p:nvSpPr>
          <p:cNvPr id="4" name="Text Placeholder 3">
            <a:extLst>
              <a:ext uri="{FF2B5EF4-FFF2-40B4-BE49-F238E27FC236}">
                <a16:creationId xmlns:a16="http://schemas.microsoft.com/office/drawing/2014/main" id="{3DD6BC2F-88D1-4395-92EC-9C59BF298767}"/>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3855660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ABC2E-AEC6-4711-A39E-E9CE46CA9990}"/>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75DF5DFE-F2D9-4A2D-A137-F4935859B45A}"/>
              </a:ext>
            </a:extLst>
          </p:cNvPr>
          <p:cNvGraphicFramePr>
            <a:graphicFrameLocks noGrp="1"/>
          </p:cNvGraphicFramePr>
          <p:nvPr>
            <p:ph type="tbl" sz="quarter" idx="13"/>
            <p:extLst>
              <p:ext uri="{D42A27DB-BD31-4B8C-83A1-F6EECF244321}">
                <p14:modId xmlns:p14="http://schemas.microsoft.com/office/powerpoint/2010/main" val="1474677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48473472"/>
                    </a:ext>
                  </a:extLst>
                </a:gridCol>
                <a:gridCol w="1152144">
                  <a:extLst>
                    <a:ext uri="{9D8B030D-6E8A-4147-A177-3AD203B41FA5}">
                      <a16:colId xmlns:a16="http://schemas.microsoft.com/office/drawing/2014/main" val="300280507"/>
                    </a:ext>
                  </a:extLst>
                </a:gridCol>
                <a:gridCol w="1152144">
                  <a:extLst>
                    <a:ext uri="{9D8B030D-6E8A-4147-A177-3AD203B41FA5}">
                      <a16:colId xmlns:a16="http://schemas.microsoft.com/office/drawing/2014/main" val="83331731"/>
                    </a:ext>
                  </a:extLst>
                </a:gridCol>
                <a:gridCol w="1152144">
                  <a:extLst>
                    <a:ext uri="{9D8B030D-6E8A-4147-A177-3AD203B41FA5}">
                      <a16:colId xmlns:a16="http://schemas.microsoft.com/office/drawing/2014/main" val="3422787818"/>
                    </a:ext>
                  </a:extLst>
                </a:gridCol>
                <a:gridCol w="1152144">
                  <a:extLst>
                    <a:ext uri="{9D8B030D-6E8A-4147-A177-3AD203B41FA5}">
                      <a16:colId xmlns:a16="http://schemas.microsoft.com/office/drawing/2014/main" val="897595505"/>
                    </a:ext>
                  </a:extLst>
                </a:gridCol>
                <a:gridCol w="1152144">
                  <a:extLst>
                    <a:ext uri="{9D8B030D-6E8A-4147-A177-3AD203B41FA5}">
                      <a16:colId xmlns:a16="http://schemas.microsoft.com/office/drawing/2014/main" val="3015726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532362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- 2026-04-21 15:21:21</a:t>
                      </a:r>
                      <a:r>
                        <a:rPr kumimoji="0" lang="en-US" sz="1000" b="0" i="0" u="none" strike="noStrike" kern="1200" cap="none" spc="0" normalizeH="0" baseline="0" noProof="0">
                          <a:ln>
                            <a:noFill/>
                          </a:ln>
                          <a:solidFill>
                            <a:prstClr val="black"/>
                          </a:solidFill>
                          <a:effectLst/>
                          <a:uLnTx/>
                          <a:uFillTx/>
                          <a:latin typeface="Calibri"/>
                          <a:ea typeface="+mn-ea"/>
                          <a:cs typeface="+mn-cs"/>
                        </a:rPr>
                        <a:t>
 A milestone worth celebrating: 3 billion miles protected. 🎉
Since launching in 2016, PHLYTRAC has grown into a trusted, data‑driven program, now helping 2,000+ organizations protect more than three billion miles through real‑time insights.
Learn more: https://t.co/91ddvw0JpV https://t.co/0yp3Hg4Oid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0.0256 %</a:t>
                      </a:r>
                    </a:p>
                  </a:txBody>
                  <a:tcPr/>
                </a:tc>
                <a:extLst>
                  <a:ext uri="{0D108BD9-81ED-4DB2-BD59-A6C34878D82A}">
                    <a16:rowId xmlns:a16="http://schemas.microsoft.com/office/drawing/2014/main" val="1150429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- 2026-04-01 16:16:38</a:t>
                      </a:r>
                      <a:r>
                        <a:rPr kumimoji="0" lang="en-US" sz="1000" b="0" i="0" u="none" strike="noStrike" kern="1200" cap="none" spc="0" normalizeH="0" baseline="0" noProof="0">
                          <a:ln>
                            <a:noFill/>
                          </a:ln>
                          <a:solidFill>
                            <a:prstClr val="black"/>
                          </a:solidFill>
                          <a:effectLst/>
                          <a:uLnTx/>
                          <a:uFillTx/>
                          <a:latin typeface="Calibri"/>
                          <a:ea typeface="+mn-ea"/>
                          <a:cs typeface="+mn-cs"/>
                        </a:rPr>
                        <a:t>
 🌸 We’re proud to celebrate the culmination of PHLY250 Sakura, a three‑year partnership between PHLY, @JapanSocietyPHL, and @PhiladelphiaGov to plant 250 cherry blossom trees across the city.
Today, we officially completed the initiative with the planting of the 250th tree.
🧵 https://t.co/aiHy4QaDaj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82061419"/>
                  </a:ext>
                </a:extLst>
              </a:tr>
            </a:tbl>
          </a:graphicData>
        </a:graphic>
      </p:graphicFrame>
      <p:sp>
        <p:nvSpPr>
          <p:cNvPr id="4" name="Text Placeholder 3">
            <a:extLst>
              <a:ext uri="{FF2B5EF4-FFF2-40B4-BE49-F238E27FC236}">
                <a16:creationId xmlns:a16="http://schemas.microsoft.com/office/drawing/2014/main" id="{8EA517B0-381A-4116-B11A-29ABD6F5BE96}"/>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433765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539F-1996-4D5A-92EE-F256D6589E34}"/>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E68D369B-D2AD-4247-A702-4C88D3DB72A8}"/>
              </a:ext>
            </a:extLst>
          </p:cNvPr>
          <p:cNvGraphicFramePr>
            <a:graphicFrameLocks noGrp="1"/>
          </p:cNvGraphicFramePr>
          <p:nvPr>
            <p:ph type="tbl" sz="quarter" idx="13"/>
            <p:extLst>
              <p:ext uri="{D42A27DB-BD31-4B8C-83A1-F6EECF244321}">
                <p14:modId xmlns:p14="http://schemas.microsoft.com/office/powerpoint/2010/main" val="1247668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92266913"/>
                    </a:ext>
                  </a:extLst>
                </a:gridCol>
                <a:gridCol w="1152144">
                  <a:extLst>
                    <a:ext uri="{9D8B030D-6E8A-4147-A177-3AD203B41FA5}">
                      <a16:colId xmlns:a16="http://schemas.microsoft.com/office/drawing/2014/main" val="1574956260"/>
                    </a:ext>
                  </a:extLst>
                </a:gridCol>
                <a:gridCol w="1152144">
                  <a:extLst>
                    <a:ext uri="{9D8B030D-6E8A-4147-A177-3AD203B41FA5}">
                      <a16:colId xmlns:a16="http://schemas.microsoft.com/office/drawing/2014/main" val="4207951328"/>
                    </a:ext>
                  </a:extLst>
                </a:gridCol>
                <a:gridCol w="1152144">
                  <a:extLst>
                    <a:ext uri="{9D8B030D-6E8A-4147-A177-3AD203B41FA5}">
                      <a16:colId xmlns:a16="http://schemas.microsoft.com/office/drawing/2014/main" val="2162686034"/>
                    </a:ext>
                  </a:extLst>
                </a:gridCol>
                <a:gridCol w="1152144">
                  <a:extLst>
                    <a:ext uri="{9D8B030D-6E8A-4147-A177-3AD203B41FA5}">
                      <a16:colId xmlns:a16="http://schemas.microsoft.com/office/drawing/2014/main" val="744665222"/>
                    </a:ext>
                  </a:extLst>
                </a:gridCol>
                <a:gridCol w="1152144">
                  <a:extLst>
                    <a:ext uri="{9D8B030D-6E8A-4147-A177-3AD203B41FA5}">
                      <a16:colId xmlns:a16="http://schemas.microsoft.com/office/drawing/2014/main" val="1632626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90677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- 2026-04-02 10:19:52</a:t>
                      </a:r>
                      <a:r>
                        <a:rPr kumimoji="0" lang="en-US" sz="1000" b="0" i="0" u="none" strike="noStrike" kern="1200" cap="none" spc="0" normalizeH="0" baseline="0" noProof="0">
                          <a:ln>
                            <a:noFill/>
                          </a:ln>
                          <a:solidFill>
                            <a:prstClr val="black"/>
                          </a:solidFill>
                          <a:effectLst/>
                          <a:uLnTx/>
                          <a:uFillTx/>
                          <a:latin typeface="Calibri"/>
                          <a:ea typeface="+mn-ea"/>
                          <a:cs typeface="+mn-cs"/>
                        </a:rPr>
                        <a:t>
 Our offices are closing at 3 p.m. today and will be closed on Friday, April 3rd in preparation for the Easter holiday. We hope you have a wonderful weekend! https://t.co/chetd4Byqt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18062311"/>
                  </a:ext>
                </a:extLst>
              </a:tr>
            </a:tbl>
          </a:graphicData>
        </a:graphic>
      </p:graphicFrame>
      <p:sp>
        <p:nvSpPr>
          <p:cNvPr id="4" name="Text Placeholder 3">
            <a:extLst>
              <a:ext uri="{FF2B5EF4-FFF2-40B4-BE49-F238E27FC236}">
                <a16:creationId xmlns:a16="http://schemas.microsoft.com/office/drawing/2014/main" id="{933254FC-10E6-420A-9CB9-11D7D52A42D8}"/>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6348619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5EB57-8A5C-454C-B483-21F609A9388E}"/>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D95B562F-1E78-4BA2-8D1C-6E665D6A42EF}"/>
              </a:ext>
            </a:extLst>
          </p:cNvPr>
          <p:cNvGraphicFramePr>
            <a:graphicFrameLocks noGrp="1"/>
          </p:cNvGraphicFramePr>
          <p:nvPr>
            <p:ph type="tbl" sz="quarter" idx="13"/>
            <p:extLst>
              <p:ext uri="{D42A27DB-BD31-4B8C-83A1-F6EECF244321}">
                <p14:modId xmlns:p14="http://schemas.microsoft.com/office/powerpoint/2010/main" val="4006545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108042225"/>
                    </a:ext>
                  </a:extLst>
                </a:gridCol>
                <a:gridCol w="576072">
                  <a:extLst>
                    <a:ext uri="{9D8B030D-6E8A-4147-A177-3AD203B41FA5}">
                      <a16:colId xmlns:a16="http://schemas.microsoft.com/office/drawing/2014/main" val="4022541557"/>
                    </a:ext>
                  </a:extLst>
                </a:gridCol>
                <a:gridCol w="576072">
                  <a:extLst>
                    <a:ext uri="{9D8B030D-6E8A-4147-A177-3AD203B41FA5}">
                      <a16:colId xmlns:a16="http://schemas.microsoft.com/office/drawing/2014/main" val="78803124"/>
                    </a:ext>
                  </a:extLst>
                </a:gridCol>
                <a:gridCol w="576072">
                  <a:extLst>
                    <a:ext uri="{9D8B030D-6E8A-4147-A177-3AD203B41FA5}">
                      <a16:colId xmlns:a16="http://schemas.microsoft.com/office/drawing/2014/main" val="1896834521"/>
                    </a:ext>
                  </a:extLst>
                </a:gridCol>
                <a:gridCol w="576072">
                  <a:extLst>
                    <a:ext uri="{9D8B030D-6E8A-4147-A177-3AD203B41FA5}">
                      <a16:colId xmlns:a16="http://schemas.microsoft.com/office/drawing/2014/main" val="3183682519"/>
                    </a:ext>
                  </a:extLst>
                </a:gridCol>
                <a:gridCol w="576072">
                  <a:extLst>
                    <a:ext uri="{9D8B030D-6E8A-4147-A177-3AD203B41FA5}">
                      <a16:colId xmlns:a16="http://schemas.microsoft.com/office/drawing/2014/main" val="2242020387"/>
                    </a:ext>
                  </a:extLst>
                </a:gridCol>
                <a:gridCol w="576072">
                  <a:extLst>
                    <a:ext uri="{9D8B030D-6E8A-4147-A177-3AD203B41FA5}">
                      <a16:colId xmlns:a16="http://schemas.microsoft.com/office/drawing/2014/main" val="3331644598"/>
                    </a:ext>
                  </a:extLst>
                </a:gridCol>
                <a:gridCol w="576072">
                  <a:extLst>
                    <a:ext uri="{9D8B030D-6E8A-4147-A177-3AD203B41FA5}">
                      <a16:colId xmlns:a16="http://schemas.microsoft.com/office/drawing/2014/main" val="3437703368"/>
                    </a:ext>
                  </a:extLst>
                </a:gridCol>
                <a:gridCol w="576072">
                  <a:extLst>
                    <a:ext uri="{9D8B030D-6E8A-4147-A177-3AD203B41FA5}">
                      <a16:colId xmlns:a16="http://schemas.microsoft.com/office/drawing/2014/main" val="4174046871"/>
                    </a:ext>
                  </a:extLst>
                </a:gridCol>
                <a:gridCol w="576072">
                  <a:extLst>
                    <a:ext uri="{9D8B030D-6E8A-4147-A177-3AD203B41FA5}">
                      <a16:colId xmlns:a16="http://schemas.microsoft.com/office/drawing/2014/main" val="3250197625"/>
                    </a:ext>
                  </a:extLst>
                </a:gridCol>
                <a:gridCol w="576072">
                  <a:extLst>
                    <a:ext uri="{9D8B030D-6E8A-4147-A177-3AD203B41FA5}">
                      <a16:colId xmlns:a16="http://schemas.microsoft.com/office/drawing/2014/main" val="3143376744"/>
                    </a:ext>
                  </a:extLst>
                </a:gridCol>
                <a:gridCol w="576072">
                  <a:extLst>
                    <a:ext uri="{9D8B030D-6E8A-4147-A177-3AD203B41FA5}">
                      <a16:colId xmlns:a16="http://schemas.microsoft.com/office/drawing/2014/main" val="3607551924"/>
                    </a:ext>
                  </a:extLst>
                </a:gridCol>
                <a:gridCol w="576072">
                  <a:extLst>
                    <a:ext uri="{9D8B030D-6E8A-4147-A177-3AD203B41FA5}">
                      <a16:colId xmlns:a16="http://schemas.microsoft.com/office/drawing/2014/main" val="21713191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953278068"/>
                  </a:ext>
                </a:extLst>
              </a:tr>
              <a:tr h="370840">
                <a:tc>
                  <a:txBody>
                    <a:bodyPr/>
                    <a:lstStyle/>
                    <a:p>
                      <a:r>
                        <a:rPr lang="en-US" sz="1000"/>
                        <a:t>56617</a:t>
                      </a:r>
                    </a:p>
                  </a:txBody>
                  <a:tcPr/>
                </a:tc>
                <a:tc>
                  <a:txBody>
                    <a:bodyPr/>
                    <a:lstStyle/>
                    <a:p>
                      <a:r>
                        <a:rPr lang="en-US" sz="1000"/>
                        <a:t>676</a:t>
                      </a:r>
                    </a:p>
                  </a:txBody>
                  <a:tcPr/>
                </a:tc>
                <a:tc>
                  <a:txBody>
                    <a:bodyPr/>
                    <a:lstStyle/>
                    <a:p>
                      <a:r>
                        <a:rPr lang="en-US" sz="1000"/>
                        <a:t>23</a:t>
                      </a:r>
                    </a:p>
                  </a:txBody>
                  <a:tcPr/>
                </a:tc>
                <a:tc>
                  <a:txBody>
                    <a:bodyPr/>
                    <a:lstStyle/>
                    <a:p>
                      <a:r>
                        <a:rPr lang="en-US" sz="1000"/>
                        <a:t>1911</a:t>
                      </a:r>
                    </a:p>
                  </a:txBody>
                  <a:tcPr/>
                </a:tc>
                <a:tc>
                  <a:txBody>
                    <a:bodyPr/>
                    <a:lstStyle/>
                    <a:p>
                      <a:r>
                        <a:rPr lang="en-US" sz="1000"/>
                        <a:t>83.086956521739</a:t>
                      </a:r>
                    </a:p>
                  </a:txBody>
                  <a:tcPr/>
                </a:tc>
                <a:tc>
                  <a:txBody>
                    <a:bodyPr/>
                    <a:lstStyle/>
                    <a:p>
                      <a:r>
                        <a:rPr lang="en-US" sz="1000"/>
                        <a:t>27</a:t>
                      </a:r>
                    </a:p>
                  </a:txBody>
                  <a:tcPr/>
                </a:tc>
                <a:tc>
                  <a:txBody>
                    <a:bodyPr/>
                    <a:lstStyle/>
                    <a:p>
                      <a:r>
                        <a:rPr lang="en-US" sz="1000"/>
                        <a:t>111</a:t>
                      </a:r>
                    </a:p>
                  </a:txBody>
                  <a:tcPr/>
                </a:tc>
                <a:tc>
                  <a:txBody>
                    <a:bodyPr/>
                    <a:lstStyle/>
                    <a:p>
                      <a:r>
                        <a:rPr lang="en-US" sz="1000"/>
                        <a:t>4.8260869565217</a:t>
                      </a:r>
                    </a:p>
                  </a:txBody>
                  <a:tcPr/>
                </a:tc>
                <a:tc>
                  <a:txBody>
                    <a:bodyPr/>
                    <a:lstStyle/>
                    <a:p>
                      <a:r>
                        <a:rPr lang="en-US" sz="1000"/>
                        <a:t>9338</a:t>
                      </a:r>
                    </a:p>
                  </a:txBody>
                  <a:tcPr/>
                </a:tc>
                <a:tc>
                  <a:txBody>
                    <a:bodyPr/>
                    <a:lstStyle/>
                    <a:p>
                      <a:r>
                        <a:rPr lang="en-US" sz="1000"/>
                        <a:t>406</a:t>
                      </a:r>
                    </a:p>
                  </a:txBody>
                  <a:tcPr/>
                </a:tc>
                <a:tc>
                  <a:txBody>
                    <a:bodyPr/>
                    <a:lstStyle/>
                    <a:p>
                      <a:r>
                        <a:rPr lang="en-US" sz="1000"/>
                        <a:t>56307</a:t>
                      </a:r>
                    </a:p>
                  </a:txBody>
                  <a:tcPr/>
                </a:tc>
                <a:tc>
                  <a:txBody>
                    <a:bodyPr/>
                    <a:lstStyle/>
                    <a:p>
                      <a:r>
                        <a:rPr lang="en-US" sz="1000"/>
                        <a:t>2448.1304347826</a:t>
                      </a:r>
                    </a:p>
                  </a:txBody>
                  <a:tcPr/>
                </a:tc>
                <a:tc>
                  <a:txBody>
                    <a:bodyPr/>
                    <a:lstStyle/>
                    <a:p>
                      <a:r>
                        <a:rPr lang="en-US" sz="1000"/>
                        <a:t>18.238574780535 %</a:t>
                      </a:r>
                    </a:p>
                  </a:txBody>
                  <a:tcPr/>
                </a:tc>
                <a:extLst>
                  <a:ext uri="{0D108BD9-81ED-4DB2-BD59-A6C34878D82A}">
                    <a16:rowId xmlns:a16="http://schemas.microsoft.com/office/drawing/2014/main" val="1786800978"/>
                  </a:ext>
                </a:extLst>
              </a:tr>
            </a:tbl>
          </a:graphicData>
        </a:graphic>
      </p:graphicFrame>
      <p:sp>
        <p:nvSpPr>
          <p:cNvPr id="4" name="Text Placeholder 3">
            <a:extLst>
              <a:ext uri="{FF2B5EF4-FFF2-40B4-BE49-F238E27FC236}">
                <a16:creationId xmlns:a16="http://schemas.microsoft.com/office/drawing/2014/main" id="{5EAEFA68-C22B-4535-9797-97AD9EAD53CF}"/>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20203139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7B2D9-5100-46C1-BC92-775B2B6381F0}"/>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04AC3DA1-1714-4C96-A180-6368582581DD}"/>
              </a:ext>
            </a:extLst>
          </p:cNvPr>
          <p:cNvGraphicFramePr>
            <a:graphicFrameLocks noGrp="1"/>
          </p:cNvGraphicFramePr>
          <p:nvPr>
            <p:ph type="chart" sz="quarter" idx="13"/>
            <p:extLst>
              <p:ext uri="{D42A27DB-BD31-4B8C-83A1-F6EECF244321}">
                <p14:modId xmlns:p14="http://schemas.microsoft.com/office/powerpoint/2010/main" val="5162952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0D48C2-45BC-41D8-AFC6-674932CF36CD}"/>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7C11B6C9-C7D5-45EB-A11A-FF72216577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67201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D07BA-9640-4C01-9A28-819318217A16}"/>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0BC9753A-1DEB-441A-9B16-22262769166E}"/>
              </a:ext>
            </a:extLst>
          </p:cNvPr>
          <p:cNvGraphicFramePr>
            <a:graphicFrameLocks noGrp="1"/>
          </p:cNvGraphicFramePr>
          <p:nvPr>
            <p:ph type="chart" sz="quarter" idx="13"/>
            <p:extLst>
              <p:ext uri="{D42A27DB-BD31-4B8C-83A1-F6EECF244321}">
                <p14:modId xmlns:p14="http://schemas.microsoft.com/office/powerpoint/2010/main" val="1143472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33A0A5-5E02-4F16-A379-1987B671BABA}"/>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B70539C-1A5E-4C75-923B-21618BDC4C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48948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3A4D3-BA82-4697-9A92-9B21C43CDBE1}"/>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67BB1C93-2E3F-4960-B4EB-407C335368F6}"/>
              </a:ext>
            </a:extLst>
          </p:cNvPr>
          <p:cNvGraphicFramePr>
            <a:graphicFrameLocks noGrp="1"/>
          </p:cNvGraphicFramePr>
          <p:nvPr>
            <p:ph type="chart" sz="quarter" idx="13"/>
            <p:extLst>
              <p:ext uri="{D42A27DB-BD31-4B8C-83A1-F6EECF244321}">
                <p14:modId xmlns:p14="http://schemas.microsoft.com/office/powerpoint/2010/main" val="2661485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EA393B-7DFC-4829-B068-D027C3D0233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DC2BC61-BBED-4CBC-B886-57EDBCB45C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37523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E3A0D-0531-434C-A623-F637024CCCA2}"/>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6BE04F6B-ABFC-4D4D-A2CD-8EE27D0B4D87}"/>
              </a:ext>
            </a:extLst>
          </p:cNvPr>
          <p:cNvGraphicFramePr>
            <a:graphicFrameLocks noGrp="1"/>
          </p:cNvGraphicFramePr>
          <p:nvPr>
            <p:ph type="chart" sz="quarter" idx="13"/>
            <p:extLst>
              <p:ext uri="{D42A27DB-BD31-4B8C-83A1-F6EECF244321}">
                <p14:modId xmlns:p14="http://schemas.microsoft.com/office/powerpoint/2010/main" val="4047822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38AE56-67D6-4BA5-BF0A-0DF647235348}"/>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B164912-6518-4C0B-85A5-20005689A5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990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C9E91-61C1-4C9F-82AA-C8C2E877D936}"/>
              </a:ext>
            </a:extLst>
          </p:cNvPr>
          <p:cNvSpPr>
            <a:spLocks noGrp="1"/>
          </p:cNvSpPr>
          <p:nvPr>
            <p:ph type="title"/>
          </p:nvPr>
        </p:nvSpPr>
        <p:spPr/>
        <p:txBody>
          <a:bodyPr/>
          <a:lstStyle/>
          <a:p>
            <a:r>
              <a:rPr lang="en-US"/>
              <a:t>LinkedIn Posts Table | Philadelphia Insurance</a:t>
            </a:r>
          </a:p>
        </p:txBody>
      </p:sp>
      <p:graphicFrame>
        <p:nvGraphicFramePr>
          <p:cNvPr id="5" name="Table Placeholder 4">
            <a:extLst>
              <a:ext uri="{FF2B5EF4-FFF2-40B4-BE49-F238E27FC236}">
                <a16:creationId xmlns:a16="http://schemas.microsoft.com/office/drawing/2014/main" id="{E82DC64F-858E-4E8A-8BE7-E58C45D0B7BD}"/>
              </a:ext>
            </a:extLst>
          </p:cNvPr>
          <p:cNvGraphicFramePr>
            <a:graphicFrameLocks noGrp="1"/>
          </p:cNvGraphicFramePr>
          <p:nvPr>
            <p:ph type="tbl" sz="quarter" idx="13"/>
            <p:extLst>
              <p:ext uri="{D42A27DB-BD31-4B8C-83A1-F6EECF244321}">
                <p14:modId xmlns:p14="http://schemas.microsoft.com/office/powerpoint/2010/main" val="860325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720572791"/>
                    </a:ext>
                  </a:extLst>
                </a:gridCol>
                <a:gridCol w="905256">
                  <a:extLst>
                    <a:ext uri="{9D8B030D-6E8A-4147-A177-3AD203B41FA5}">
                      <a16:colId xmlns:a16="http://schemas.microsoft.com/office/drawing/2014/main" val="4114847772"/>
                    </a:ext>
                  </a:extLst>
                </a:gridCol>
                <a:gridCol w="576072">
                  <a:extLst>
                    <a:ext uri="{9D8B030D-6E8A-4147-A177-3AD203B41FA5}">
                      <a16:colId xmlns:a16="http://schemas.microsoft.com/office/drawing/2014/main" val="1004074046"/>
                    </a:ext>
                  </a:extLst>
                </a:gridCol>
                <a:gridCol w="576072">
                  <a:extLst>
                    <a:ext uri="{9D8B030D-6E8A-4147-A177-3AD203B41FA5}">
                      <a16:colId xmlns:a16="http://schemas.microsoft.com/office/drawing/2014/main" val="832378551"/>
                    </a:ext>
                  </a:extLst>
                </a:gridCol>
                <a:gridCol w="576072">
                  <a:extLst>
                    <a:ext uri="{9D8B030D-6E8A-4147-A177-3AD203B41FA5}">
                      <a16:colId xmlns:a16="http://schemas.microsoft.com/office/drawing/2014/main" val="2010730695"/>
                    </a:ext>
                  </a:extLst>
                </a:gridCol>
                <a:gridCol w="576072">
                  <a:extLst>
                    <a:ext uri="{9D8B030D-6E8A-4147-A177-3AD203B41FA5}">
                      <a16:colId xmlns:a16="http://schemas.microsoft.com/office/drawing/2014/main" val="2475582903"/>
                    </a:ext>
                  </a:extLst>
                </a:gridCol>
                <a:gridCol w="576072">
                  <a:extLst>
                    <a:ext uri="{9D8B030D-6E8A-4147-A177-3AD203B41FA5}">
                      <a16:colId xmlns:a16="http://schemas.microsoft.com/office/drawing/2014/main" val="1479189804"/>
                    </a:ext>
                  </a:extLst>
                </a:gridCol>
                <a:gridCol w="576072">
                  <a:extLst>
                    <a:ext uri="{9D8B030D-6E8A-4147-A177-3AD203B41FA5}">
                      <a16:colId xmlns:a16="http://schemas.microsoft.com/office/drawing/2014/main" val="155200930"/>
                    </a:ext>
                  </a:extLst>
                </a:gridCol>
                <a:gridCol w="576072">
                  <a:extLst>
                    <a:ext uri="{9D8B030D-6E8A-4147-A177-3AD203B41FA5}">
                      <a16:colId xmlns:a16="http://schemas.microsoft.com/office/drawing/2014/main" val="1388905489"/>
                    </a:ext>
                  </a:extLst>
                </a:gridCol>
                <a:gridCol w="576072">
                  <a:extLst>
                    <a:ext uri="{9D8B030D-6E8A-4147-A177-3AD203B41FA5}">
                      <a16:colId xmlns:a16="http://schemas.microsoft.com/office/drawing/2014/main" val="2641941190"/>
                    </a:ext>
                  </a:extLst>
                </a:gridCol>
                <a:gridCol w="576072">
                  <a:extLst>
                    <a:ext uri="{9D8B030D-6E8A-4147-A177-3AD203B41FA5}">
                      <a16:colId xmlns:a16="http://schemas.microsoft.com/office/drawing/2014/main" val="1355873456"/>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816441665"/>
                  </a:ext>
                </a:extLst>
              </a:tr>
              <a:tr h="370840">
                <a:tc>
                  <a:txBody>
                    <a:bodyPr/>
                    <a:lstStyle/>
                    <a:p>
                      <a:r>
                        <a:rPr lang="en-US" sz="1000"/>
                        <a:t>04/14/2026 11:28:17</a:t>
                      </a:r>
                    </a:p>
                  </a:txBody>
                  <a:tcPr/>
                </a:tc>
                <a:tc>
                  <a:txBody>
                    <a:bodyPr/>
                    <a:lstStyle/>
                    <a:p>
                      <a:r>
                        <a:rPr lang="en-US" sz="1000"/>
                        <a:t>04/14/2026 11:28:17</a:t>
                      </a:r>
                    </a:p>
                  </a:txBody>
                  <a:tcPr/>
                </a:tc>
                <a:tc>
                  <a:txBody>
                    <a:bodyPr/>
                    <a:lstStyle/>
                    <a:p>
                      <a:r>
                        <a:rPr lang="en-US" sz="1000"/>
                        <a:t>Image</a:t>
                      </a:r>
                    </a:p>
                  </a:txBody>
                  <a:tcPr/>
                </a:tc>
                <a:tc>
                  <a:txBody>
                    <a:bodyPr/>
                    <a:lstStyle/>
                    <a:p>
                      <a:r>
                        <a:rPr lang="en-US" sz="1000"/>
                        <a:t>175</a:t>
                      </a:r>
                    </a:p>
                  </a:txBody>
                  <a:tcPr/>
                </a:tc>
                <a:tc>
                  <a:txBody>
                    <a:bodyPr/>
                    <a:lstStyle/>
                    <a:p>
                      <a:r>
                        <a:rPr lang="en-US" sz="1000"/>
                        <a:t>2</a:t>
                      </a:r>
                    </a:p>
                  </a:txBody>
                  <a:tcPr/>
                </a:tc>
                <a:tc>
                  <a:txBody>
                    <a:bodyPr/>
                    <a:lstStyle/>
                    <a:p>
                      <a:r>
                        <a:rPr lang="en-US" sz="1000"/>
                        <a:t>5</a:t>
                      </a:r>
                    </a:p>
                  </a:txBody>
                  <a:tcPr/>
                </a:tc>
                <a:tc>
                  <a:txBody>
                    <a:bodyPr/>
                    <a:lstStyle/>
                    <a:p>
                      <a:r>
                        <a:rPr lang="en-US" sz="1000"/>
                        <a:t>435</a:t>
                      </a:r>
                    </a:p>
                  </a:txBody>
                  <a:tcPr/>
                </a:tc>
                <a:tc>
                  <a:txBody>
                    <a:bodyPr/>
                    <a:lstStyle/>
                    <a:p>
                      <a:r>
                        <a:rPr lang="en-US" sz="1000"/>
                        <a:t>12.95 %</a:t>
                      </a:r>
                    </a:p>
                  </a:txBody>
                  <a:tcPr/>
                </a:tc>
                <a:tc>
                  <a:txBody>
                    <a:bodyPr/>
                    <a:lstStyle/>
                    <a:p>
                      <a:r>
                        <a:rPr lang="en-US" sz="1000"/>
                        <a:t>4766</a:t>
                      </a:r>
                    </a:p>
                  </a:txBody>
                  <a:tcPr/>
                </a:tc>
                <a:tc>
                  <a:txBody>
                    <a:bodyPr/>
                    <a:lstStyle/>
                    <a:p>
                      <a:r>
                        <a:rPr lang="en-US" sz="1000"/>
                        <a:t>2936</a:t>
                      </a:r>
                    </a:p>
                  </a:txBody>
                  <a:tcPr/>
                </a:tc>
                <a:tc>
                  <a:txBody>
                    <a:bodyPr/>
                    <a:lstStyle/>
                    <a:p>
                      <a:r>
                        <a:rPr lang="en-US" sz="1000"/>
                        <a:t>n/a</a:t>
                      </a:r>
                    </a:p>
                  </a:txBody>
                  <a:tcPr/>
                </a:tc>
                <a:extLst>
                  <a:ext uri="{0D108BD9-81ED-4DB2-BD59-A6C34878D82A}">
                    <a16:rowId xmlns:a16="http://schemas.microsoft.com/office/drawing/2014/main" val="312994436"/>
                  </a:ext>
                </a:extLst>
              </a:tr>
              <a:tr h="370840">
                <a:tc>
                  <a:txBody>
                    <a:bodyPr/>
                    <a:lstStyle/>
                    <a:p>
                      <a:r>
                        <a:rPr lang="en-US" sz="1000"/>
                        <a:t>04/26/2026 13:18:37</a:t>
                      </a:r>
                    </a:p>
                  </a:txBody>
                  <a:tcPr/>
                </a:tc>
                <a:tc>
                  <a:txBody>
                    <a:bodyPr/>
                    <a:lstStyle/>
                    <a:p>
                      <a:r>
                        <a:rPr lang="en-US" sz="1000"/>
                        <a:t>04/26/2026 13:18:37</a:t>
                      </a:r>
                    </a:p>
                  </a:txBody>
                  <a:tcPr/>
                </a:tc>
                <a:tc>
                  <a:txBody>
                    <a:bodyPr/>
                    <a:lstStyle/>
                    <a:p>
                      <a:r>
                        <a:rPr lang="en-US" sz="1000"/>
                        <a:t>Gallery</a:t>
                      </a:r>
                    </a:p>
                  </a:txBody>
                  <a:tcPr/>
                </a:tc>
                <a:tc>
                  <a:txBody>
                    <a:bodyPr/>
                    <a:lstStyle/>
                    <a:p>
                      <a:r>
                        <a:rPr lang="en-US" sz="1000"/>
                        <a:t>163</a:t>
                      </a:r>
                    </a:p>
                  </a:txBody>
                  <a:tcPr/>
                </a:tc>
                <a:tc>
                  <a:txBody>
                    <a:bodyPr/>
                    <a:lstStyle/>
                    <a:p>
                      <a:r>
                        <a:rPr lang="en-US" sz="1000"/>
                        <a:t>3</a:t>
                      </a:r>
                    </a:p>
                  </a:txBody>
                  <a:tcPr/>
                </a:tc>
                <a:tc>
                  <a:txBody>
                    <a:bodyPr/>
                    <a:lstStyle/>
                    <a:p>
                      <a:r>
                        <a:rPr lang="en-US" sz="1000"/>
                        <a:t>9</a:t>
                      </a:r>
                    </a:p>
                  </a:txBody>
                  <a:tcPr/>
                </a:tc>
                <a:tc>
                  <a:txBody>
                    <a:bodyPr/>
                    <a:lstStyle/>
                    <a:p>
                      <a:r>
                        <a:rPr lang="en-US" sz="1000"/>
                        <a:t>1017</a:t>
                      </a:r>
                    </a:p>
                  </a:txBody>
                  <a:tcPr/>
                </a:tc>
                <a:tc>
                  <a:txBody>
                    <a:bodyPr/>
                    <a:lstStyle/>
                    <a:p>
                      <a:r>
                        <a:rPr lang="en-US" sz="1000"/>
                        <a:t>26.51 %</a:t>
                      </a:r>
                    </a:p>
                  </a:txBody>
                  <a:tcPr/>
                </a:tc>
                <a:tc>
                  <a:txBody>
                    <a:bodyPr/>
                    <a:lstStyle/>
                    <a:p>
                      <a:r>
                        <a:rPr lang="en-US" sz="1000"/>
                        <a:t>4496</a:t>
                      </a:r>
                    </a:p>
                  </a:txBody>
                  <a:tcPr/>
                </a:tc>
                <a:tc>
                  <a:txBody>
                    <a:bodyPr/>
                    <a:lstStyle/>
                    <a:p>
                      <a:r>
                        <a:rPr lang="en-US" sz="1000"/>
                        <a:t>3068</a:t>
                      </a:r>
                    </a:p>
                  </a:txBody>
                  <a:tcPr/>
                </a:tc>
                <a:tc>
                  <a:txBody>
                    <a:bodyPr/>
                    <a:lstStyle/>
                    <a:p>
                      <a:r>
                        <a:rPr lang="en-US" sz="1000"/>
                        <a:t>n/a</a:t>
                      </a:r>
                    </a:p>
                  </a:txBody>
                  <a:tcPr/>
                </a:tc>
                <a:extLst>
                  <a:ext uri="{0D108BD9-81ED-4DB2-BD59-A6C34878D82A}">
                    <a16:rowId xmlns:a16="http://schemas.microsoft.com/office/drawing/2014/main" val="2496836062"/>
                  </a:ext>
                </a:extLst>
              </a:tr>
              <a:tr h="370840">
                <a:tc>
                  <a:txBody>
                    <a:bodyPr/>
                    <a:lstStyle/>
                    <a:p>
                      <a:r>
                        <a:rPr lang="en-US" sz="1000"/>
                        <a:t>04/02/2026 10:21:12</a:t>
                      </a:r>
                    </a:p>
                  </a:txBody>
                  <a:tcPr/>
                </a:tc>
                <a:tc>
                  <a:txBody>
                    <a:bodyPr/>
                    <a:lstStyle/>
                    <a:p>
                      <a:r>
                        <a:rPr lang="en-US" sz="1000"/>
                        <a:t>04/02/2026 10:21:12</a:t>
                      </a:r>
                    </a:p>
                  </a:txBody>
                  <a:tcPr/>
                </a:tc>
                <a:tc>
                  <a:txBody>
                    <a:bodyPr/>
                    <a:lstStyle/>
                    <a:p>
                      <a:r>
                        <a:rPr lang="en-US" sz="1000"/>
                        <a:t>Image</a:t>
                      </a:r>
                    </a:p>
                  </a:txBody>
                  <a:tcPr/>
                </a:tc>
                <a:tc>
                  <a:txBody>
                    <a:bodyPr/>
                    <a:lstStyle/>
                    <a:p>
                      <a:r>
                        <a:rPr lang="en-US" sz="1000"/>
                        <a:t>131</a:t>
                      </a:r>
                    </a:p>
                  </a:txBody>
                  <a:tcPr/>
                </a:tc>
                <a:tc>
                  <a:txBody>
                    <a:bodyPr/>
                    <a:lstStyle/>
                    <a:p>
                      <a:r>
                        <a:rPr lang="en-US" sz="1000"/>
                        <a:t>1</a:t>
                      </a:r>
                    </a:p>
                  </a:txBody>
                  <a:tcPr/>
                </a:tc>
                <a:tc>
                  <a:txBody>
                    <a:bodyPr/>
                    <a:lstStyle/>
                    <a:p>
                      <a:r>
                        <a:rPr lang="en-US" sz="1000"/>
                        <a:t>13</a:t>
                      </a:r>
                    </a:p>
                  </a:txBody>
                  <a:tcPr/>
                </a:tc>
                <a:tc>
                  <a:txBody>
                    <a:bodyPr/>
                    <a:lstStyle/>
                    <a:p>
                      <a:r>
                        <a:rPr lang="en-US" sz="1000"/>
                        <a:t>45</a:t>
                      </a:r>
                    </a:p>
                  </a:txBody>
                  <a:tcPr/>
                </a:tc>
                <a:tc>
                  <a:txBody>
                    <a:bodyPr/>
                    <a:lstStyle/>
                    <a:p>
                      <a:r>
                        <a:rPr lang="en-US" sz="1000"/>
                        <a:t>7.55 %</a:t>
                      </a:r>
                    </a:p>
                  </a:txBody>
                  <a:tcPr/>
                </a:tc>
                <a:tc>
                  <a:txBody>
                    <a:bodyPr/>
                    <a:lstStyle/>
                    <a:p>
                      <a:r>
                        <a:rPr lang="en-US" sz="1000"/>
                        <a:t>2515</a:t>
                      </a:r>
                    </a:p>
                  </a:txBody>
                  <a:tcPr/>
                </a:tc>
                <a:tc>
                  <a:txBody>
                    <a:bodyPr/>
                    <a:lstStyle/>
                    <a:p>
                      <a:r>
                        <a:rPr lang="en-US" sz="1000"/>
                        <a:t>1666</a:t>
                      </a:r>
                    </a:p>
                  </a:txBody>
                  <a:tcPr/>
                </a:tc>
                <a:tc>
                  <a:txBody>
                    <a:bodyPr/>
                    <a:lstStyle/>
                    <a:p>
                      <a:r>
                        <a:rPr lang="en-US" sz="1000"/>
                        <a:t>n/a</a:t>
                      </a:r>
                    </a:p>
                  </a:txBody>
                  <a:tcPr/>
                </a:tc>
                <a:extLst>
                  <a:ext uri="{0D108BD9-81ED-4DB2-BD59-A6C34878D82A}">
                    <a16:rowId xmlns:a16="http://schemas.microsoft.com/office/drawing/2014/main" val="54345713"/>
                  </a:ext>
                </a:extLst>
              </a:tr>
              <a:tr h="370840">
                <a:tc>
                  <a:txBody>
                    <a:bodyPr/>
                    <a:lstStyle/>
                    <a:p>
                      <a:r>
                        <a:rPr lang="en-US" sz="1000"/>
                        <a:t>04/01/2026 16:08:02</a:t>
                      </a:r>
                    </a:p>
                  </a:txBody>
                  <a:tcPr/>
                </a:tc>
                <a:tc>
                  <a:txBody>
                    <a:bodyPr/>
                    <a:lstStyle/>
                    <a:p>
                      <a:r>
                        <a:rPr lang="en-US" sz="1000"/>
                        <a:t>04/01/2026 16:08:02</a:t>
                      </a:r>
                    </a:p>
                  </a:txBody>
                  <a:tcPr/>
                </a:tc>
                <a:tc>
                  <a:txBody>
                    <a:bodyPr/>
                    <a:lstStyle/>
                    <a:p>
                      <a:r>
                        <a:rPr lang="en-US" sz="1000"/>
                        <a:t>Gallery</a:t>
                      </a:r>
                    </a:p>
                  </a:txBody>
                  <a:tcPr/>
                </a:tc>
                <a:tc>
                  <a:txBody>
                    <a:bodyPr/>
                    <a:lstStyle/>
                    <a:p>
                      <a:r>
                        <a:rPr lang="en-US" sz="1000"/>
                        <a:t>126</a:t>
                      </a:r>
                    </a:p>
                  </a:txBody>
                  <a:tcPr/>
                </a:tc>
                <a:tc>
                  <a:txBody>
                    <a:bodyPr/>
                    <a:lstStyle/>
                    <a:p>
                      <a:r>
                        <a:rPr lang="en-US" sz="1000"/>
                        <a:t>0</a:t>
                      </a:r>
                    </a:p>
                  </a:txBody>
                  <a:tcPr/>
                </a:tc>
                <a:tc>
                  <a:txBody>
                    <a:bodyPr/>
                    <a:lstStyle/>
                    <a:p>
                      <a:r>
                        <a:rPr lang="en-US" sz="1000"/>
                        <a:t>7</a:t>
                      </a:r>
                    </a:p>
                  </a:txBody>
                  <a:tcPr/>
                </a:tc>
                <a:tc>
                  <a:txBody>
                    <a:bodyPr/>
                    <a:lstStyle/>
                    <a:p>
                      <a:r>
                        <a:rPr lang="en-US" sz="1000"/>
                        <a:t>761</a:t>
                      </a:r>
                    </a:p>
                  </a:txBody>
                  <a:tcPr/>
                </a:tc>
                <a:tc>
                  <a:txBody>
                    <a:bodyPr/>
                    <a:lstStyle/>
                    <a:p>
                      <a:r>
                        <a:rPr lang="en-US" sz="1000"/>
                        <a:t>31.81 %</a:t>
                      </a:r>
                    </a:p>
                  </a:txBody>
                  <a:tcPr/>
                </a:tc>
                <a:tc>
                  <a:txBody>
                    <a:bodyPr/>
                    <a:lstStyle/>
                    <a:p>
                      <a:r>
                        <a:rPr lang="en-US" sz="1000"/>
                        <a:t>2810</a:t>
                      </a:r>
                    </a:p>
                  </a:txBody>
                  <a:tcPr/>
                </a:tc>
                <a:tc>
                  <a:txBody>
                    <a:bodyPr/>
                    <a:lstStyle/>
                    <a:p>
                      <a:r>
                        <a:rPr lang="en-US" sz="1000"/>
                        <a:t>1684</a:t>
                      </a:r>
                    </a:p>
                  </a:txBody>
                  <a:tcPr/>
                </a:tc>
                <a:tc>
                  <a:txBody>
                    <a:bodyPr/>
                    <a:lstStyle/>
                    <a:p>
                      <a:r>
                        <a:rPr lang="en-US" sz="1000"/>
                        <a:t>n/a</a:t>
                      </a:r>
                    </a:p>
                  </a:txBody>
                  <a:tcPr/>
                </a:tc>
                <a:extLst>
                  <a:ext uri="{0D108BD9-81ED-4DB2-BD59-A6C34878D82A}">
                    <a16:rowId xmlns:a16="http://schemas.microsoft.com/office/drawing/2014/main" val="2751714237"/>
                  </a:ext>
                </a:extLst>
              </a:tr>
              <a:tr h="370840">
                <a:tc>
                  <a:txBody>
                    <a:bodyPr/>
                    <a:lstStyle/>
                    <a:p>
                      <a:r>
                        <a:rPr lang="en-US" sz="1000"/>
                        <a:t>04/20/2026 10:10:01</a:t>
                      </a:r>
                    </a:p>
                  </a:txBody>
                  <a:tcPr/>
                </a:tc>
                <a:tc>
                  <a:txBody>
                    <a:bodyPr/>
                    <a:lstStyle/>
                    <a:p>
                      <a:r>
                        <a:rPr lang="en-US" sz="1000"/>
                        <a:t>04/20/2026 10:10:01</a:t>
                      </a:r>
                    </a:p>
                  </a:txBody>
                  <a:tcPr/>
                </a:tc>
                <a:tc>
                  <a:txBody>
                    <a:bodyPr/>
                    <a:lstStyle/>
                    <a:p>
                      <a:r>
                        <a:rPr lang="en-US" sz="1000"/>
                        <a:t>Image</a:t>
                      </a:r>
                    </a:p>
                  </a:txBody>
                  <a:tcPr/>
                </a:tc>
                <a:tc>
                  <a:txBody>
                    <a:bodyPr/>
                    <a:lstStyle/>
                    <a:p>
                      <a:r>
                        <a:rPr lang="en-US" sz="1000"/>
                        <a:t>119</a:t>
                      </a:r>
                    </a:p>
                  </a:txBody>
                  <a:tcPr/>
                </a:tc>
                <a:tc>
                  <a:txBody>
                    <a:bodyPr/>
                    <a:lstStyle/>
                    <a:p>
                      <a:r>
                        <a:rPr lang="en-US" sz="1000"/>
                        <a:t>0</a:t>
                      </a:r>
                    </a:p>
                  </a:txBody>
                  <a:tcPr/>
                </a:tc>
                <a:tc>
                  <a:txBody>
                    <a:bodyPr/>
                    <a:lstStyle/>
                    <a:p>
                      <a:r>
                        <a:rPr lang="en-US" sz="1000"/>
                        <a:t>5</a:t>
                      </a:r>
                    </a:p>
                  </a:txBody>
                  <a:tcPr/>
                </a:tc>
                <a:tc>
                  <a:txBody>
                    <a:bodyPr/>
                    <a:lstStyle/>
                    <a:p>
                      <a:r>
                        <a:rPr lang="en-US" sz="1000"/>
                        <a:t>330</a:t>
                      </a:r>
                    </a:p>
                  </a:txBody>
                  <a:tcPr/>
                </a:tc>
                <a:tc>
                  <a:txBody>
                    <a:bodyPr/>
                    <a:lstStyle/>
                    <a:p>
                      <a:r>
                        <a:rPr lang="en-US" sz="1000"/>
                        <a:t>9.49 %</a:t>
                      </a:r>
                    </a:p>
                  </a:txBody>
                  <a:tcPr/>
                </a:tc>
                <a:tc>
                  <a:txBody>
                    <a:bodyPr/>
                    <a:lstStyle/>
                    <a:p>
                      <a:r>
                        <a:rPr lang="en-US" sz="1000"/>
                        <a:t>4782</a:t>
                      </a:r>
                    </a:p>
                  </a:txBody>
                  <a:tcPr/>
                </a:tc>
                <a:tc>
                  <a:txBody>
                    <a:bodyPr/>
                    <a:lstStyle/>
                    <a:p>
                      <a:r>
                        <a:rPr lang="en-US" sz="1000"/>
                        <a:t>3297</a:t>
                      </a:r>
                    </a:p>
                  </a:txBody>
                  <a:tcPr/>
                </a:tc>
                <a:tc>
                  <a:txBody>
                    <a:bodyPr/>
                    <a:lstStyle/>
                    <a:p>
                      <a:r>
                        <a:rPr lang="en-US" sz="1000"/>
                        <a:t>n/a</a:t>
                      </a:r>
                    </a:p>
                  </a:txBody>
                  <a:tcPr/>
                </a:tc>
                <a:extLst>
                  <a:ext uri="{0D108BD9-81ED-4DB2-BD59-A6C34878D82A}">
                    <a16:rowId xmlns:a16="http://schemas.microsoft.com/office/drawing/2014/main" val="2944034019"/>
                  </a:ext>
                </a:extLst>
              </a:tr>
            </a:tbl>
          </a:graphicData>
        </a:graphic>
      </p:graphicFrame>
      <p:sp>
        <p:nvSpPr>
          <p:cNvPr id="4" name="Text Placeholder 3">
            <a:extLst>
              <a:ext uri="{FF2B5EF4-FFF2-40B4-BE49-F238E27FC236}">
                <a16:creationId xmlns:a16="http://schemas.microsoft.com/office/drawing/2014/main" id="{F7E233B4-7262-4A73-A7F3-E22F941B3079}"/>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2407470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65A52-19D3-4260-8BE9-EB26A86D79B0}"/>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595A3E76-B902-44FE-8912-E8DC9783AF6C}"/>
              </a:ext>
            </a:extLst>
          </p:cNvPr>
          <p:cNvGraphicFramePr>
            <a:graphicFrameLocks noGrp="1"/>
          </p:cNvGraphicFramePr>
          <p:nvPr>
            <p:ph type="tbl" sz="quarter" idx="13"/>
            <p:extLst>
              <p:ext uri="{D42A27DB-BD31-4B8C-83A1-F6EECF244321}">
                <p14:modId xmlns:p14="http://schemas.microsoft.com/office/powerpoint/2010/main" val="1175670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5146496"/>
                    </a:ext>
                  </a:extLst>
                </a:gridCol>
                <a:gridCol w="576072">
                  <a:extLst>
                    <a:ext uri="{9D8B030D-6E8A-4147-A177-3AD203B41FA5}">
                      <a16:colId xmlns:a16="http://schemas.microsoft.com/office/drawing/2014/main" val="183529181"/>
                    </a:ext>
                  </a:extLst>
                </a:gridCol>
                <a:gridCol w="576072">
                  <a:extLst>
                    <a:ext uri="{9D8B030D-6E8A-4147-A177-3AD203B41FA5}">
                      <a16:colId xmlns:a16="http://schemas.microsoft.com/office/drawing/2014/main" val="1819044252"/>
                    </a:ext>
                  </a:extLst>
                </a:gridCol>
                <a:gridCol w="576072">
                  <a:extLst>
                    <a:ext uri="{9D8B030D-6E8A-4147-A177-3AD203B41FA5}">
                      <a16:colId xmlns:a16="http://schemas.microsoft.com/office/drawing/2014/main" val="3078929710"/>
                    </a:ext>
                  </a:extLst>
                </a:gridCol>
                <a:gridCol w="576072">
                  <a:extLst>
                    <a:ext uri="{9D8B030D-6E8A-4147-A177-3AD203B41FA5}">
                      <a16:colId xmlns:a16="http://schemas.microsoft.com/office/drawing/2014/main" val="145319213"/>
                    </a:ext>
                  </a:extLst>
                </a:gridCol>
                <a:gridCol w="576072">
                  <a:extLst>
                    <a:ext uri="{9D8B030D-6E8A-4147-A177-3AD203B41FA5}">
                      <a16:colId xmlns:a16="http://schemas.microsoft.com/office/drawing/2014/main" val="1503566685"/>
                    </a:ext>
                  </a:extLst>
                </a:gridCol>
                <a:gridCol w="576072">
                  <a:extLst>
                    <a:ext uri="{9D8B030D-6E8A-4147-A177-3AD203B41FA5}">
                      <a16:colId xmlns:a16="http://schemas.microsoft.com/office/drawing/2014/main" val="3227367644"/>
                    </a:ext>
                  </a:extLst>
                </a:gridCol>
                <a:gridCol w="576072">
                  <a:extLst>
                    <a:ext uri="{9D8B030D-6E8A-4147-A177-3AD203B41FA5}">
                      <a16:colId xmlns:a16="http://schemas.microsoft.com/office/drawing/2014/main" val="887237289"/>
                    </a:ext>
                  </a:extLst>
                </a:gridCol>
                <a:gridCol w="576072">
                  <a:extLst>
                    <a:ext uri="{9D8B030D-6E8A-4147-A177-3AD203B41FA5}">
                      <a16:colId xmlns:a16="http://schemas.microsoft.com/office/drawing/2014/main" val="2842654951"/>
                    </a:ext>
                  </a:extLst>
                </a:gridCol>
                <a:gridCol w="576072">
                  <a:extLst>
                    <a:ext uri="{9D8B030D-6E8A-4147-A177-3AD203B41FA5}">
                      <a16:colId xmlns:a16="http://schemas.microsoft.com/office/drawing/2014/main" val="4008893118"/>
                    </a:ext>
                  </a:extLst>
                </a:gridCol>
                <a:gridCol w="576072">
                  <a:extLst>
                    <a:ext uri="{9D8B030D-6E8A-4147-A177-3AD203B41FA5}">
                      <a16:colId xmlns:a16="http://schemas.microsoft.com/office/drawing/2014/main" val="38659003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142216183"/>
                  </a:ext>
                </a:extLst>
              </a:tr>
              <a:tr h="370840">
                <a:tc>
                  <a:txBody>
                    <a:bodyPr/>
                    <a:lstStyle/>
                    <a:p>
                      <a:r>
                        <a:rPr lang="en-US" sz="1000"/>
                        <a:t>phlyinsurance</a:t>
                      </a:r>
                    </a:p>
                  </a:txBody>
                  <a:tcPr/>
                </a:tc>
                <a:tc>
                  <a:txBody>
                    <a:bodyPr/>
                    <a:lstStyle/>
                    <a:p>
                      <a:r>
                        <a:rPr lang="en-US" sz="1000"/>
                        <a:t>4909</a:t>
                      </a:r>
                    </a:p>
                  </a:txBody>
                  <a:tcPr/>
                </a:tc>
                <a:tc>
                  <a:txBody>
                    <a:bodyPr/>
                    <a:lstStyle/>
                    <a:p>
                      <a:r>
                        <a:rPr lang="en-US" sz="1000"/>
                        <a:t>27</a:t>
                      </a:r>
                    </a:p>
                  </a:txBody>
                  <a:tcPr/>
                </a:tc>
                <a:tc>
                  <a:txBody>
                    <a:bodyPr/>
                    <a:lstStyle/>
                    <a:p>
                      <a:r>
                        <a:rPr lang="en-US" sz="1000"/>
                        <a:t>6</a:t>
                      </a:r>
                    </a:p>
                  </a:txBody>
                  <a:tcPr/>
                </a:tc>
                <a:tc>
                  <a:txBody>
                    <a:bodyPr/>
                    <a:lstStyle/>
                    <a:p>
                      <a:r>
                        <a:rPr lang="en-US" sz="1000"/>
                        <a:t>12</a:t>
                      </a:r>
                    </a:p>
                  </a:txBody>
                  <a:tcPr/>
                </a:tc>
                <a:tc>
                  <a:txBody>
                    <a:bodyPr/>
                    <a:lstStyle/>
                    <a:p>
                      <a:r>
                        <a:rPr lang="en-US" sz="1000"/>
                        <a:t>0</a:t>
                      </a:r>
                    </a:p>
                  </a:txBody>
                  <a:tcPr/>
                </a:tc>
                <a:tc>
                  <a:txBody>
                    <a:bodyPr/>
                    <a:lstStyle/>
                    <a:p>
                      <a:r>
                        <a:rPr lang="en-US" sz="1000"/>
                        <a:t>4</a:t>
                      </a:r>
                    </a:p>
                  </a:txBody>
                  <a:tcPr/>
                </a:tc>
                <a:tc>
                  <a:txBody>
                    <a:bodyPr/>
                    <a:lstStyle/>
                    <a:p>
                      <a:r>
                        <a:rPr lang="en-US" sz="1000"/>
                        <a:t>22</a:t>
                      </a:r>
                    </a:p>
                  </a:txBody>
                  <a:tcPr/>
                </a:tc>
                <a:tc>
                  <a:txBody>
                    <a:bodyPr/>
                    <a:lstStyle/>
                    <a:p>
                      <a:r>
                        <a:rPr lang="en-US" sz="1000"/>
                        <a:t>771</a:t>
                      </a:r>
                    </a:p>
                  </a:txBody>
                  <a:tcPr/>
                </a:tc>
                <a:tc>
                  <a:txBody>
                    <a:bodyPr/>
                    <a:lstStyle/>
                    <a:p>
                      <a:r>
                        <a:rPr lang="en-US" sz="1000"/>
                        <a:t>15</a:t>
                      </a:r>
                    </a:p>
                  </a:txBody>
                  <a:tcPr/>
                </a:tc>
                <a:tc>
                  <a:txBody>
                    <a:bodyPr/>
                    <a:lstStyle/>
                    <a:p>
                      <a:r>
                        <a:rPr lang="en-US" sz="1000"/>
                        <a:t>0.7299 %</a:t>
                      </a:r>
                    </a:p>
                  </a:txBody>
                  <a:tcPr/>
                </a:tc>
                <a:extLst>
                  <a:ext uri="{0D108BD9-81ED-4DB2-BD59-A6C34878D82A}">
                    <a16:rowId xmlns:a16="http://schemas.microsoft.com/office/drawing/2014/main" val="1905997512"/>
                  </a:ext>
                </a:extLst>
              </a:tr>
            </a:tbl>
          </a:graphicData>
        </a:graphic>
      </p:graphicFrame>
      <p:sp>
        <p:nvSpPr>
          <p:cNvPr id="4" name="Text Placeholder 3">
            <a:extLst>
              <a:ext uri="{FF2B5EF4-FFF2-40B4-BE49-F238E27FC236}">
                <a16:creationId xmlns:a16="http://schemas.microsoft.com/office/drawing/2014/main" id="{676665AC-C466-4DCB-8C84-A6E2974D287D}"/>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3308678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8A939-B34A-4499-908B-53455489A5E4}"/>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E4E8B2C1-7992-42EC-81ED-B4881724DA5D}"/>
              </a:ext>
            </a:extLst>
          </p:cNvPr>
          <p:cNvGraphicFramePr>
            <a:graphicFrameLocks noGrp="1"/>
          </p:cNvGraphicFramePr>
          <p:nvPr>
            <p:ph type="chart" sz="quarter" idx="13"/>
            <p:extLst>
              <p:ext uri="{D42A27DB-BD31-4B8C-83A1-F6EECF244321}">
                <p14:modId xmlns:p14="http://schemas.microsoft.com/office/powerpoint/2010/main" val="8514154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24BEBB-426D-4078-80D5-5E28D0F3E53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D1DBA0A-4C93-4B51-8598-B725650138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1575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1B4C1-4A06-4C55-BE51-F0030C5EB2F8}"/>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580E62CC-BCE0-4DB6-81C8-EC88E47FE4DB}"/>
              </a:ext>
            </a:extLst>
          </p:cNvPr>
          <p:cNvGraphicFramePr>
            <a:graphicFrameLocks noGrp="1"/>
          </p:cNvGraphicFramePr>
          <p:nvPr>
            <p:ph type="chart" sz="quarter" idx="13"/>
            <p:extLst>
              <p:ext uri="{D42A27DB-BD31-4B8C-83A1-F6EECF244321}">
                <p14:modId xmlns:p14="http://schemas.microsoft.com/office/powerpoint/2010/main" val="35193137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B520B1-28E9-422A-A288-DACF007D79CE}"/>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3FB43713-51C2-4E84-8FA8-D22F635208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05046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163B4-78A7-466B-82C1-B41C5E1DE727}"/>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F537F07F-8DD2-4EAB-A91C-E16A96DE6B8B}"/>
              </a:ext>
            </a:extLst>
          </p:cNvPr>
          <p:cNvGraphicFramePr>
            <a:graphicFrameLocks noGrp="1"/>
          </p:cNvGraphicFramePr>
          <p:nvPr>
            <p:ph type="chart" sz="quarter" idx="13"/>
            <p:extLst>
              <p:ext uri="{D42A27DB-BD31-4B8C-83A1-F6EECF244321}">
                <p14:modId xmlns:p14="http://schemas.microsoft.com/office/powerpoint/2010/main" val="873983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7EB09E-32A2-4685-9903-4F4A1F2E177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35FEB5CF-EF87-425A-8E38-BBF66B9418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79925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30383-2603-4F40-A3BE-F667501AE8B3}"/>
              </a:ext>
            </a:extLst>
          </p:cNvPr>
          <p:cNvSpPr>
            <a:spLocks noGrp="1"/>
          </p:cNvSpPr>
          <p:nvPr>
            <p:ph type="title"/>
          </p:nvPr>
        </p:nvSpPr>
        <p:spPr/>
        <p:txBody>
          <a:bodyPr/>
          <a:lstStyle/>
          <a:p>
            <a:r>
              <a:rPr lang="en-US"/>
              <a:t>Instagram Instagram Content Views by Post Type | Philadelphia Insurance</a:t>
            </a:r>
          </a:p>
        </p:txBody>
      </p:sp>
      <p:graphicFrame>
        <p:nvGraphicFramePr>
          <p:cNvPr id="6" name="Chart Placeholder 5">
            <a:extLst>
              <a:ext uri="{FF2B5EF4-FFF2-40B4-BE49-F238E27FC236}">
                <a16:creationId xmlns:a16="http://schemas.microsoft.com/office/drawing/2014/main" id="{62F4D092-E420-4759-BEEA-8C57DA60A9DC}"/>
              </a:ext>
            </a:extLst>
          </p:cNvPr>
          <p:cNvGraphicFramePr>
            <a:graphicFrameLocks noGrp="1"/>
          </p:cNvGraphicFramePr>
          <p:nvPr>
            <p:ph type="chart" sz="quarter" idx="13"/>
            <p:extLst>
              <p:ext uri="{D42A27DB-BD31-4B8C-83A1-F6EECF244321}">
                <p14:modId xmlns:p14="http://schemas.microsoft.com/office/powerpoint/2010/main" val="831791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326316-6428-4774-99AF-B8A8B1FD9A7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281B742E-2326-4E4A-9E2F-867E877496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15877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218B9-35EE-4139-BA5F-8DCF4F8B7A0F}"/>
              </a:ext>
            </a:extLst>
          </p:cNvPr>
          <p:cNvSpPr>
            <a:spLocks noGrp="1"/>
          </p:cNvSpPr>
          <p:nvPr>
            <p:ph type="title"/>
          </p:nvPr>
        </p:nvSpPr>
        <p:spPr/>
        <p:txBody>
          <a:bodyPr/>
          <a:lstStyle/>
          <a:p>
            <a:r>
              <a:rPr lang="en-US"/>
              <a:t>Instagram Posts Table | Philadelphia Insurance</a:t>
            </a:r>
          </a:p>
        </p:txBody>
      </p:sp>
      <p:graphicFrame>
        <p:nvGraphicFramePr>
          <p:cNvPr id="5" name="Table Placeholder 4">
            <a:extLst>
              <a:ext uri="{FF2B5EF4-FFF2-40B4-BE49-F238E27FC236}">
                <a16:creationId xmlns:a16="http://schemas.microsoft.com/office/drawing/2014/main" id="{62E847CB-979E-4F2B-A564-A496D52CD025}"/>
              </a:ext>
            </a:extLst>
          </p:cNvPr>
          <p:cNvGraphicFramePr>
            <a:graphicFrameLocks noGrp="1"/>
          </p:cNvGraphicFramePr>
          <p:nvPr>
            <p:ph type="tbl" sz="quarter" idx="13"/>
            <p:extLst>
              <p:ext uri="{D42A27DB-BD31-4B8C-83A1-F6EECF244321}">
                <p14:modId xmlns:p14="http://schemas.microsoft.com/office/powerpoint/2010/main" val="1438215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300865212"/>
                    </a:ext>
                  </a:extLst>
                </a:gridCol>
                <a:gridCol w="822960">
                  <a:extLst>
                    <a:ext uri="{9D8B030D-6E8A-4147-A177-3AD203B41FA5}">
                      <a16:colId xmlns:a16="http://schemas.microsoft.com/office/drawing/2014/main" val="4237983684"/>
                    </a:ext>
                  </a:extLst>
                </a:gridCol>
                <a:gridCol w="411480">
                  <a:extLst>
                    <a:ext uri="{9D8B030D-6E8A-4147-A177-3AD203B41FA5}">
                      <a16:colId xmlns:a16="http://schemas.microsoft.com/office/drawing/2014/main" val="571759033"/>
                    </a:ext>
                  </a:extLst>
                </a:gridCol>
                <a:gridCol w="411480">
                  <a:extLst>
                    <a:ext uri="{9D8B030D-6E8A-4147-A177-3AD203B41FA5}">
                      <a16:colId xmlns:a16="http://schemas.microsoft.com/office/drawing/2014/main" val="2338440201"/>
                    </a:ext>
                  </a:extLst>
                </a:gridCol>
                <a:gridCol w="411480">
                  <a:extLst>
                    <a:ext uri="{9D8B030D-6E8A-4147-A177-3AD203B41FA5}">
                      <a16:colId xmlns:a16="http://schemas.microsoft.com/office/drawing/2014/main" val="1302224361"/>
                    </a:ext>
                  </a:extLst>
                </a:gridCol>
                <a:gridCol w="411480">
                  <a:extLst>
                    <a:ext uri="{9D8B030D-6E8A-4147-A177-3AD203B41FA5}">
                      <a16:colId xmlns:a16="http://schemas.microsoft.com/office/drawing/2014/main" val="3822176900"/>
                    </a:ext>
                  </a:extLst>
                </a:gridCol>
                <a:gridCol w="411480">
                  <a:extLst>
                    <a:ext uri="{9D8B030D-6E8A-4147-A177-3AD203B41FA5}">
                      <a16:colId xmlns:a16="http://schemas.microsoft.com/office/drawing/2014/main" val="616156359"/>
                    </a:ext>
                  </a:extLst>
                </a:gridCol>
                <a:gridCol w="411480">
                  <a:extLst>
                    <a:ext uri="{9D8B030D-6E8A-4147-A177-3AD203B41FA5}">
                      <a16:colId xmlns:a16="http://schemas.microsoft.com/office/drawing/2014/main" val="2480284923"/>
                    </a:ext>
                  </a:extLst>
                </a:gridCol>
                <a:gridCol w="411480">
                  <a:extLst>
                    <a:ext uri="{9D8B030D-6E8A-4147-A177-3AD203B41FA5}">
                      <a16:colId xmlns:a16="http://schemas.microsoft.com/office/drawing/2014/main" val="196521068"/>
                    </a:ext>
                  </a:extLst>
                </a:gridCol>
                <a:gridCol w="411480">
                  <a:extLst>
                    <a:ext uri="{9D8B030D-6E8A-4147-A177-3AD203B41FA5}">
                      <a16:colId xmlns:a16="http://schemas.microsoft.com/office/drawing/2014/main" val="548411005"/>
                    </a:ext>
                  </a:extLst>
                </a:gridCol>
                <a:gridCol w="411480">
                  <a:extLst>
                    <a:ext uri="{9D8B030D-6E8A-4147-A177-3AD203B41FA5}">
                      <a16:colId xmlns:a16="http://schemas.microsoft.com/office/drawing/2014/main" val="3049890955"/>
                    </a:ext>
                  </a:extLst>
                </a:gridCol>
                <a:gridCol w="411480">
                  <a:extLst>
                    <a:ext uri="{9D8B030D-6E8A-4147-A177-3AD203B41FA5}">
                      <a16:colId xmlns:a16="http://schemas.microsoft.com/office/drawing/2014/main" val="4253961830"/>
                    </a:ext>
                  </a:extLst>
                </a:gridCol>
                <a:gridCol w="411480">
                  <a:extLst>
                    <a:ext uri="{9D8B030D-6E8A-4147-A177-3AD203B41FA5}">
                      <a16:colId xmlns:a16="http://schemas.microsoft.com/office/drawing/2014/main" val="4068400389"/>
                    </a:ext>
                  </a:extLst>
                </a:gridCol>
                <a:gridCol w="411480">
                  <a:extLst>
                    <a:ext uri="{9D8B030D-6E8A-4147-A177-3AD203B41FA5}">
                      <a16:colId xmlns:a16="http://schemas.microsoft.com/office/drawing/2014/main" val="623788589"/>
                    </a:ext>
                  </a:extLst>
                </a:gridCol>
                <a:gridCol w="411480">
                  <a:extLst>
                    <a:ext uri="{9D8B030D-6E8A-4147-A177-3AD203B41FA5}">
                      <a16:colId xmlns:a16="http://schemas.microsoft.com/office/drawing/2014/main" val="3007254883"/>
                    </a:ext>
                  </a:extLst>
                </a:gridCol>
                <a:gridCol w="411480">
                  <a:extLst>
                    <a:ext uri="{9D8B030D-6E8A-4147-A177-3AD203B41FA5}">
                      <a16:colId xmlns:a16="http://schemas.microsoft.com/office/drawing/2014/main" val="468580947"/>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2176561265"/>
                  </a:ext>
                </a:extLst>
              </a:tr>
              <a:tr h="370840">
                <a:tc>
                  <a:txBody>
                    <a:bodyPr/>
                    <a:lstStyle/>
                    <a:p>
                      <a:r>
                        <a:rPr lang="en-US" sz="1000"/>
                        <a:t>04/26/2026 13:00:17</a:t>
                      </a:r>
                    </a:p>
                  </a:txBody>
                  <a:tcPr/>
                </a:tc>
                <a:tc>
                  <a:txBody>
                    <a:bodyPr/>
                    <a:lstStyle/>
                    <a:p>
                      <a:r>
                        <a:rPr lang="en-US" sz="1000"/>
                        <a:t>04/26/2026 13:00:17</a:t>
                      </a:r>
                    </a:p>
                  </a:txBody>
                  <a:tcPr/>
                </a:tc>
                <a:tc>
                  <a:txBody>
                    <a:bodyPr/>
                    <a:lstStyle/>
                    <a:p>
                      <a:r>
                        <a:rPr lang="en-US" sz="1000"/>
                        <a:t>Carousel</a:t>
                      </a:r>
                    </a:p>
                  </a:txBody>
                  <a:tcPr/>
                </a:tc>
                <a:tc>
                  <a:txBody>
                    <a:bodyPr/>
                    <a:lstStyle/>
                    <a:p>
                      <a:r>
                        <a:rPr lang="en-US" sz="1000"/>
                        <a:t>2520</a:t>
                      </a:r>
                    </a:p>
                  </a:txBody>
                  <a:tcPr/>
                </a:tc>
                <a:tc>
                  <a:txBody>
                    <a:bodyPr/>
                    <a:lstStyle/>
                    <a:p>
                      <a:r>
                        <a:rPr lang="en-US" sz="1000"/>
                        <a:t>118</a:t>
                      </a:r>
                    </a:p>
                  </a:txBody>
                  <a:tcPr/>
                </a:tc>
                <a:tc>
                  <a:txBody>
                    <a:bodyPr/>
                    <a:lstStyle/>
                    <a:p>
                      <a:r>
                        <a:rPr lang="en-US" sz="1000"/>
                        <a:t>5</a:t>
                      </a:r>
                    </a:p>
                  </a:txBody>
                  <a:tcPr/>
                </a:tc>
                <a:tc>
                  <a:txBody>
                    <a:bodyPr/>
                    <a:lstStyle/>
                    <a:p>
                      <a:r>
                        <a:rPr lang="en-US" sz="1000"/>
                        <a:t>1</a:t>
                      </a:r>
                    </a:p>
                  </a:txBody>
                  <a:tcPr/>
                </a:tc>
                <a:tc>
                  <a:txBody>
                    <a:bodyPr/>
                    <a:lstStyle/>
                    <a:p>
                      <a:r>
                        <a:rPr lang="en-US" sz="1000"/>
                        <a:t>9</a:t>
                      </a:r>
                    </a:p>
                  </a:txBody>
                  <a:tcPr/>
                </a:tc>
                <a:tc>
                  <a:txBody>
                    <a:bodyPr/>
                    <a:lstStyle/>
                    <a:p>
                      <a:r>
                        <a:rPr lang="en-US" sz="1000"/>
                        <a:t>134</a:t>
                      </a:r>
                    </a:p>
                  </a:txBody>
                  <a:tcPr/>
                </a:tc>
                <a:tc>
                  <a:txBody>
                    <a:bodyPr/>
                    <a:lstStyle/>
                    <a:p>
                      <a:r>
                        <a:rPr lang="en-US" sz="1000"/>
                        <a:t>5.32 %</a:t>
                      </a:r>
                    </a:p>
                  </a:txBody>
                  <a:tcPr/>
                </a:tc>
                <a:tc>
                  <a:txBody>
                    <a:bodyPr/>
                    <a:lstStyle/>
                    <a:p>
                      <a:r>
                        <a:rPr lang="en-US" sz="1000"/>
                        <a:t>1184</a:t>
                      </a:r>
                    </a:p>
                  </a:txBody>
                  <a:tcPr/>
                </a:tc>
                <a:tc>
                  <a:txBody>
                    <a:bodyPr/>
                    <a:lstStyle/>
                    <a:p>
                      <a:r>
                        <a:rPr lang="en-US" sz="1000"/>
                        <a:t>n/a</a:t>
                      </a:r>
                    </a:p>
                  </a:txBody>
                  <a:tcPr/>
                </a:tc>
                <a:tc>
                  <a:txBody>
                    <a:bodyPr/>
                    <a:lstStyle/>
                    <a:p>
                      <a:r>
                        <a:rPr lang="en-US" sz="1000"/>
                        <a:t>10</a:t>
                      </a:r>
                    </a:p>
                  </a:txBody>
                  <a:tcPr/>
                </a:tc>
                <a:tc>
                  <a:txBody>
                    <a:bodyPr/>
                    <a:lstStyle/>
                    <a:p>
                      <a:r>
                        <a:rPr lang="en-US" sz="1000"/>
                        <a:t>2</a:t>
                      </a:r>
                    </a:p>
                  </a:txBody>
                  <a:tcPr/>
                </a:tc>
                <a:tc>
                  <a:txBody>
                    <a:bodyPr/>
                    <a:lstStyle/>
                    <a:p>
                      <a:r>
                        <a:rPr lang="en-US" sz="1000"/>
                        <a:t>8</a:t>
                      </a:r>
                    </a:p>
                  </a:txBody>
                  <a:tcPr/>
                </a:tc>
                <a:tc>
                  <a:txBody>
                    <a:bodyPr/>
                    <a:lstStyle/>
                    <a:p>
                      <a:r>
                        <a:rPr lang="en-US" sz="1000"/>
                        <a:t>0</a:t>
                      </a:r>
                    </a:p>
                  </a:txBody>
                  <a:tcPr/>
                </a:tc>
                <a:extLst>
                  <a:ext uri="{0D108BD9-81ED-4DB2-BD59-A6C34878D82A}">
                    <a16:rowId xmlns:a16="http://schemas.microsoft.com/office/drawing/2014/main" val="1885334266"/>
                  </a:ext>
                </a:extLst>
              </a:tr>
              <a:tr h="370840">
                <a:tc>
                  <a:txBody>
                    <a:bodyPr/>
                    <a:lstStyle/>
                    <a:p>
                      <a:r>
                        <a:rPr lang="en-US" sz="1000"/>
                        <a:t>04/01/2026 16:20:36</a:t>
                      </a:r>
                    </a:p>
                  </a:txBody>
                  <a:tcPr/>
                </a:tc>
                <a:tc>
                  <a:txBody>
                    <a:bodyPr/>
                    <a:lstStyle/>
                    <a:p>
                      <a:r>
                        <a:rPr lang="en-US" sz="1000"/>
                        <a:t>04/01/2026 16:20:36</a:t>
                      </a:r>
                    </a:p>
                  </a:txBody>
                  <a:tcPr/>
                </a:tc>
                <a:tc>
                  <a:txBody>
                    <a:bodyPr/>
                    <a:lstStyle/>
                    <a:p>
                      <a:r>
                        <a:rPr lang="en-US" sz="1000"/>
                        <a:t>Carousel</a:t>
                      </a:r>
                    </a:p>
                  </a:txBody>
                  <a:tcPr/>
                </a:tc>
                <a:tc>
                  <a:txBody>
                    <a:bodyPr/>
                    <a:lstStyle/>
                    <a:p>
                      <a:r>
                        <a:rPr lang="en-US" sz="1000"/>
                        <a:t>1414</a:t>
                      </a:r>
                    </a:p>
                  </a:txBody>
                  <a:tcPr/>
                </a:tc>
                <a:tc>
                  <a:txBody>
                    <a:bodyPr/>
                    <a:lstStyle/>
                    <a:p>
                      <a:r>
                        <a:rPr lang="en-US" sz="1000"/>
                        <a:t>76</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82</a:t>
                      </a:r>
                    </a:p>
                  </a:txBody>
                  <a:tcPr/>
                </a:tc>
                <a:tc>
                  <a:txBody>
                    <a:bodyPr/>
                    <a:lstStyle/>
                    <a:p>
                      <a:r>
                        <a:rPr lang="en-US" sz="1000"/>
                        <a:t>5.8 %</a:t>
                      </a:r>
                    </a:p>
                  </a:txBody>
                  <a:tcPr/>
                </a:tc>
                <a:tc>
                  <a:txBody>
                    <a:bodyPr/>
                    <a:lstStyle/>
                    <a:p>
                      <a:r>
                        <a:rPr lang="en-US" sz="1000"/>
                        <a:t>525</a:t>
                      </a:r>
                    </a:p>
                  </a:txBody>
                  <a:tcPr/>
                </a:tc>
                <a:tc>
                  <a:txBody>
                    <a:bodyPr/>
                    <a:lstStyle/>
                    <a:p>
                      <a:r>
                        <a:rPr lang="en-US" sz="1000"/>
                        <a:t>n/a</a:t>
                      </a:r>
                    </a:p>
                  </a:txBody>
                  <a:tcPr/>
                </a:tc>
                <a:tc>
                  <a:txBody>
                    <a:bodyPr/>
                    <a:lstStyle/>
                    <a:p>
                      <a:r>
                        <a:rPr lang="en-US" sz="1000"/>
                        <a:t>5</a:t>
                      </a:r>
                    </a:p>
                  </a:txBody>
                  <a:tcPr/>
                </a:tc>
                <a:tc>
                  <a:txBody>
                    <a:bodyPr/>
                    <a:lstStyle/>
                    <a:p>
                      <a:r>
                        <a:rPr lang="en-US" sz="1000"/>
                        <a:t>0</a:t>
                      </a:r>
                    </a:p>
                  </a:txBody>
                  <a:tcPr/>
                </a:tc>
                <a:tc>
                  <a:txBody>
                    <a:bodyPr/>
                    <a:lstStyle/>
                    <a:p>
                      <a:r>
                        <a:rPr lang="en-US" sz="1000"/>
                        <a:t>4</a:t>
                      </a:r>
                    </a:p>
                  </a:txBody>
                  <a:tcPr/>
                </a:tc>
                <a:tc>
                  <a:txBody>
                    <a:bodyPr/>
                    <a:lstStyle/>
                    <a:p>
                      <a:r>
                        <a:rPr lang="en-US" sz="1000"/>
                        <a:t>1</a:t>
                      </a:r>
                    </a:p>
                  </a:txBody>
                  <a:tcPr/>
                </a:tc>
                <a:extLst>
                  <a:ext uri="{0D108BD9-81ED-4DB2-BD59-A6C34878D82A}">
                    <a16:rowId xmlns:a16="http://schemas.microsoft.com/office/drawing/2014/main" val="2563586926"/>
                  </a:ext>
                </a:extLst>
              </a:tr>
              <a:tr h="370840">
                <a:tc>
                  <a:txBody>
                    <a:bodyPr/>
                    <a:lstStyle/>
                    <a:p>
                      <a:r>
                        <a:rPr lang="en-US" sz="1000"/>
                        <a:t>04/23/2026 16:20:29</a:t>
                      </a:r>
                    </a:p>
                  </a:txBody>
                  <a:tcPr/>
                </a:tc>
                <a:tc>
                  <a:txBody>
                    <a:bodyPr/>
                    <a:lstStyle/>
                    <a:p>
                      <a:r>
                        <a:rPr lang="en-US" sz="1000"/>
                        <a:t>04/23/2026 16:20:29</a:t>
                      </a:r>
                    </a:p>
                  </a:txBody>
                  <a:tcPr/>
                </a:tc>
                <a:tc>
                  <a:txBody>
                    <a:bodyPr/>
                    <a:lstStyle/>
                    <a:p>
                      <a:r>
                        <a:rPr lang="en-US" sz="1000"/>
                        <a:t>Carousel</a:t>
                      </a:r>
                    </a:p>
                  </a:txBody>
                  <a:tcPr/>
                </a:tc>
                <a:tc>
                  <a:txBody>
                    <a:bodyPr/>
                    <a:lstStyle/>
                    <a:p>
                      <a:r>
                        <a:rPr lang="en-US" sz="1000"/>
                        <a:t>1541</a:t>
                      </a:r>
                    </a:p>
                  </a:txBody>
                  <a:tcPr/>
                </a:tc>
                <a:tc>
                  <a:txBody>
                    <a:bodyPr/>
                    <a:lstStyle/>
                    <a:p>
                      <a:r>
                        <a:rPr lang="en-US" sz="1000"/>
                        <a:t>70</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75</a:t>
                      </a:r>
                    </a:p>
                  </a:txBody>
                  <a:tcPr/>
                </a:tc>
                <a:tc>
                  <a:txBody>
                    <a:bodyPr/>
                    <a:lstStyle/>
                    <a:p>
                      <a:r>
                        <a:rPr lang="en-US" sz="1000"/>
                        <a:t>4.87 %</a:t>
                      </a:r>
                    </a:p>
                  </a:txBody>
                  <a:tcPr/>
                </a:tc>
                <a:tc>
                  <a:txBody>
                    <a:bodyPr/>
                    <a:lstStyle/>
                    <a:p>
                      <a:r>
                        <a:rPr lang="en-US" sz="1000"/>
                        <a:t>642</a:t>
                      </a:r>
                    </a:p>
                  </a:txBody>
                  <a:tcPr/>
                </a:tc>
                <a:tc>
                  <a:txBody>
                    <a:bodyPr/>
                    <a:lstStyle/>
                    <a:p>
                      <a:r>
                        <a:rPr lang="en-US" sz="1000"/>
                        <a:t>n/a</a:t>
                      </a:r>
                    </a:p>
                  </a:txBody>
                  <a:tcPr/>
                </a:tc>
                <a:tc>
                  <a:txBody>
                    <a:bodyPr/>
                    <a:lstStyle/>
                    <a:p>
                      <a:r>
                        <a:rPr lang="en-US" sz="1000"/>
                        <a:t>9</a:t>
                      </a:r>
                    </a:p>
                  </a:txBody>
                  <a:tcPr/>
                </a:tc>
                <a:tc>
                  <a:txBody>
                    <a:bodyPr/>
                    <a:lstStyle/>
                    <a:p>
                      <a:r>
                        <a:rPr lang="en-US" sz="1000"/>
                        <a:t>0</a:t>
                      </a:r>
                    </a:p>
                  </a:txBody>
                  <a:tcPr/>
                </a:tc>
                <a:tc>
                  <a:txBody>
                    <a:bodyPr/>
                    <a:lstStyle/>
                    <a:p>
                      <a:r>
                        <a:rPr lang="en-US" sz="1000"/>
                        <a:t>9</a:t>
                      </a:r>
                    </a:p>
                  </a:txBody>
                  <a:tcPr/>
                </a:tc>
                <a:tc>
                  <a:txBody>
                    <a:bodyPr/>
                    <a:lstStyle/>
                    <a:p>
                      <a:r>
                        <a:rPr lang="en-US" sz="1000"/>
                        <a:t>0</a:t>
                      </a:r>
                    </a:p>
                  </a:txBody>
                  <a:tcPr/>
                </a:tc>
                <a:extLst>
                  <a:ext uri="{0D108BD9-81ED-4DB2-BD59-A6C34878D82A}">
                    <a16:rowId xmlns:a16="http://schemas.microsoft.com/office/drawing/2014/main" val="1596603953"/>
                  </a:ext>
                </a:extLst>
              </a:tr>
              <a:tr h="370840">
                <a:tc>
                  <a:txBody>
                    <a:bodyPr/>
                    <a:lstStyle/>
                    <a:p>
                      <a:r>
                        <a:rPr lang="en-US" sz="1000"/>
                        <a:t>04/14/2026 11:32:26</a:t>
                      </a:r>
                    </a:p>
                  </a:txBody>
                  <a:tcPr/>
                </a:tc>
                <a:tc>
                  <a:txBody>
                    <a:bodyPr/>
                    <a:lstStyle/>
                    <a:p>
                      <a:r>
                        <a:rPr lang="en-US" sz="1000"/>
                        <a:t>04/14/2026 11:32:26</a:t>
                      </a:r>
                    </a:p>
                  </a:txBody>
                  <a:tcPr/>
                </a:tc>
                <a:tc>
                  <a:txBody>
                    <a:bodyPr/>
                    <a:lstStyle/>
                    <a:p>
                      <a:r>
                        <a:rPr lang="en-US" sz="1000"/>
                        <a:t>Image</a:t>
                      </a:r>
                    </a:p>
                  </a:txBody>
                  <a:tcPr/>
                </a:tc>
                <a:tc>
                  <a:txBody>
                    <a:bodyPr/>
                    <a:lstStyle/>
                    <a:p>
                      <a:r>
                        <a:rPr lang="en-US" sz="1000"/>
                        <a:t>1503</a:t>
                      </a:r>
                    </a:p>
                  </a:txBody>
                  <a:tcPr/>
                </a:tc>
                <a:tc>
                  <a:txBody>
                    <a:bodyPr/>
                    <a:lstStyle/>
                    <a:p>
                      <a:r>
                        <a:rPr lang="en-US" sz="1000"/>
                        <a:t>56</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60</a:t>
                      </a:r>
                    </a:p>
                  </a:txBody>
                  <a:tcPr/>
                </a:tc>
                <a:tc>
                  <a:txBody>
                    <a:bodyPr/>
                    <a:lstStyle/>
                    <a:p>
                      <a:r>
                        <a:rPr lang="en-US" sz="1000"/>
                        <a:t>3.99 %</a:t>
                      </a:r>
                    </a:p>
                  </a:txBody>
                  <a:tcPr/>
                </a:tc>
                <a:tc>
                  <a:txBody>
                    <a:bodyPr/>
                    <a:lstStyle/>
                    <a:p>
                      <a:r>
                        <a:rPr lang="en-US" sz="1000"/>
                        <a:t>595</a:t>
                      </a:r>
                    </a:p>
                  </a:txBody>
                  <a:tcPr/>
                </a:tc>
                <a:tc>
                  <a:txBody>
                    <a:bodyPr/>
                    <a:lstStyle/>
                    <a:p>
                      <a:r>
                        <a:rPr lang="en-US" sz="1000"/>
                        <a:t>n/a</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extLst>
                  <a:ext uri="{0D108BD9-81ED-4DB2-BD59-A6C34878D82A}">
                    <a16:rowId xmlns:a16="http://schemas.microsoft.com/office/drawing/2014/main" val="2957311958"/>
                  </a:ext>
                </a:extLst>
              </a:tr>
              <a:tr h="370840">
                <a:tc>
                  <a:txBody>
                    <a:bodyPr/>
                    <a:lstStyle/>
                    <a:p>
                      <a:r>
                        <a:rPr lang="en-US" sz="1000"/>
                        <a:t>04/06/2026 14:54:50</a:t>
                      </a:r>
                    </a:p>
                  </a:txBody>
                  <a:tcPr/>
                </a:tc>
                <a:tc>
                  <a:txBody>
                    <a:bodyPr/>
                    <a:lstStyle/>
                    <a:p>
                      <a:r>
                        <a:rPr lang="en-US" sz="1000"/>
                        <a:t>04/06/2026 14:54:50</a:t>
                      </a:r>
                    </a:p>
                  </a:txBody>
                  <a:tcPr/>
                </a:tc>
                <a:tc>
                  <a:txBody>
                    <a:bodyPr/>
                    <a:lstStyle/>
                    <a:p>
                      <a:r>
                        <a:rPr lang="en-US" sz="1000"/>
                        <a:t>Carousel</a:t>
                      </a:r>
                    </a:p>
                  </a:txBody>
                  <a:tcPr/>
                </a:tc>
                <a:tc>
                  <a:txBody>
                    <a:bodyPr/>
                    <a:lstStyle/>
                    <a:p>
                      <a:r>
                        <a:rPr lang="en-US" sz="1000"/>
                        <a:t>1338</a:t>
                      </a:r>
                    </a:p>
                  </a:txBody>
                  <a:tcPr/>
                </a:tc>
                <a:tc>
                  <a:txBody>
                    <a:bodyPr/>
                    <a:lstStyle/>
                    <a:p>
                      <a:r>
                        <a:rPr lang="en-US" sz="1000"/>
                        <a:t>49</a:t>
                      </a:r>
                    </a:p>
                  </a:txBody>
                  <a:tcPr/>
                </a:tc>
                <a:tc>
                  <a:txBody>
                    <a:bodyPr/>
                    <a:lstStyle/>
                    <a:p>
                      <a:r>
                        <a:rPr lang="en-US" sz="1000"/>
                        <a:t>2</a:t>
                      </a:r>
                    </a:p>
                  </a:txBody>
                  <a:tcPr/>
                </a:tc>
                <a:tc>
                  <a:txBody>
                    <a:bodyPr/>
                    <a:lstStyle/>
                    <a:p>
                      <a:r>
                        <a:rPr lang="en-US" sz="1000"/>
                        <a:t>1</a:t>
                      </a:r>
                    </a:p>
                  </a:txBody>
                  <a:tcPr/>
                </a:tc>
                <a:tc>
                  <a:txBody>
                    <a:bodyPr/>
                    <a:lstStyle/>
                    <a:p>
                      <a:r>
                        <a:rPr lang="en-US" sz="1000"/>
                        <a:t>4</a:t>
                      </a:r>
                    </a:p>
                  </a:txBody>
                  <a:tcPr/>
                </a:tc>
                <a:tc>
                  <a:txBody>
                    <a:bodyPr/>
                    <a:lstStyle/>
                    <a:p>
                      <a:r>
                        <a:rPr lang="en-US" sz="1000"/>
                        <a:t>57</a:t>
                      </a:r>
                    </a:p>
                  </a:txBody>
                  <a:tcPr/>
                </a:tc>
                <a:tc>
                  <a:txBody>
                    <a:bodyPr/>
                    <a:lstStyle/>
                    <a:p>
                      <a:r>
                        <a:rPr lang="en-US" sz="1000"/>
                        <a:t>4.26 %</a:t>
                      </a:r>
                    </a:p>
                  </a:txBody>
                  <a:tcPr/>
                </a:tc>
                <a:tc>
                  <a:txBody>
                    <a:bodyPr/>
                    <a:lstStyle/>
                    <a:p>
                      <a:r>
                        <a:rPr lang="en-US" sz="1000"/>
                        <a:t>456</a:t>
                      </a:r>
                    </a:p>
                  </a:txBody>
                  <a:tcPr/>
                </a:tc>
                <a:tc>
                  <a:txBody>
                    <a:bodyPr/>
                    <a:lstStyle/>
                    <a:p>
                      <a:r>
                        <a:rPr lang="en-US" sz="1000"/>
                        <a:t>n/a</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1618290799"/>
                  </a:ext>
                </a:extLst>
              </a:tr>
            </a:tbl>
          </a:graphicData>
        </a:graphic>
      </p:graphicFrame>
      <p:sp>
        <p:nvSpPr>
          <p:cNvPr id="4" name="Text Placeholder 3">
            <a:extLst>
              <a:ext uri="{FF2B5EF4-FFF2-40B4-BE49-F238E27FC236}">
                <a16:creationId xmlns:a16="http://schemas.microsoft.com/office/drawing/2014/main" id="{F10D6DD9-3EF4-4656-AD3A-24AD32E27030}"/>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4208542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56234-8EBC-493F-9D8F-821A6A457DBC}"/>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A286B725-F1BC-4F28-842B-C85B42CC060C}"/>
              </a:ext>
            </a:extLst>
          </p:cNvPr>
          <p:cNvGraphicFramePr>
            <a:graphicFrameLocks noGrp="1"/>
          </p:cNvGraphicFramePr>
          <p:nvPr>
            <p:ph type="tbl" sz="quarter" idx="13"/>
            <p:extLst>
              <p:ext uri="{D42A27DB-BD31-4B8C-83A1-F6EECF244321}">
                <p14:modId xmlns:p14="http://schemas.microsoft.com/office/powerpoint/2010/main" val="3196969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429860498"/>
                    </a:ext>
                  </a:extLst>
                </a:gridCol>
                <a:gridCol w="905256">
                  <a:extLst>
                    <a:ext uri="{9D8B030D-6E8A-4147-A177-3AD203B41FA5}">
                      <a16:colId xmlns:a16="http://schemas.microsoft.com/office/drawing/2014/main" val="2907267596"/>
                    </a:ext>
                  </a:extLst>
                </a:gridCol>
                <a:gridCol w="411480">
                  <a:extLst>
                    <a:ext uri="{9D8B030D-6E8A-4147-A177-3AD203B41FA5}">
                      <a16:colId xmlns:a16="http://schemas.microsoft.com/office/drawing/2014/main" val="1286457200"/>
                    </a:ext>
                  </a:extLst>
                </a:gridCol>
                <a:gridCol w="905256">
                  <a:extLst>
                    <a:ext uri="{9D8B030D-6E8A-4147-A177-3AD203B41FA5}">
                      <a16:colId xmlns:a16="http://schemas.microsoft.com/office/drawing/2014/main" val="1564695245"/>
                    </a:ext>
                  </a:extLst>
                </a:gridCol>
                <a:gridCol w="905256">
                  <a:extLst>
                    <a:ext uri="{9D8B030D-6E8A-4147-A177-3AD203B41FA5}">
                      <a16:colId xmlns:a16="http://schemas.microsoft.com/office/drawing/2014/main" val="3837419265"/>
                    </a:ext>
                  </a:extLst>
                </a:gridCol>
                <a:gridCol w="905256">
                  <a:extLst>
                    <a:ext uri="{9D8B030D-6E8A-4147-A177-3AD203B41FA5}">
                      <a16:colId xmlns:a16="http://schemas.microsoft.com/office/drawing/2014/main" val="3800873845"/>
                    </a:ext>
                  </a:extLst>
                </a:gridCol>
                <a:gridCol w="905256">
                  <a:extLst>
                    <a:ext uri="{9D8B030D-6E8A-4147-A177-3AD203B41FA5}">
                      <a16:colId xmlns:a16="http://schemas.microsoft.com/office/drawing/2014/main" val="696740409"/>
                    </a:ext>
                  </a:extLst>
                </a:gridCol>
                <a:gridCol w="905256">
                  <a:extLst>
                    <a:ext uri="{9D8B030D-6E8A-4147-A177-3AD203B41FA5}">
                      <a16:colId xmlns:a16="http://schemas.microsoft.com/office/drawing/2014/main" val="1893329491"/>
                    </a:ext>
                  </a:extLst>
                </a:gridCol>
                <a:gridCol w="905256">
                  <a:extLst>
                    <a:ext uri="{9D8B030D-6E8A-4147-A177-3AD203B41FA5}">
                      <a16:colId xmlns:a16="http://schemas.microsoft.com/office/drawing/2014/main" val="61071482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1663076116"/>
                  </a:ext>
                </a:extLst>
              </a:tr>
              <a:tr h="370840">
                <a:tc>
                  <a:txBody>
                    <a:bodyPr/>
                    <a:lstStyle/>
                    <a:p>
                      <a:r>
                        <a:rPr lang="en-US" sz="1000"/>
                        <a:t>11</a:t>
                      </a:r>
                    </a:p>
                  </a:txBody>
                  <a:tcPr/>
                </a:tc>
                <a:tc>
                  <a:txBody>
                    <a:bodyPr/>
                    <a:lstStyle/>
                    <a:p>
                      <a:r>
                        <a:rPr lang="en-US" sz="1000"/>
                        <a:t>0.6573 %</a:t>
                      </a:r>
                    </a:p>
                  </a:txBody>
                  <a:tcPr/>
                </a:tc>
                <a:tc>
                  <a:txBody>
                    <a:bodyPr/>
                    <a:lstStyle/>
                    <a:p>
                      <a:r>
                        <a:rPr lang="en-US" sz="1000"/>
                        <a:t>0.09</a:t>
                      </a:r>
                    </a:p>
                  </a:txBody>
                  <a:tcPr/>
                </a:tc>
                <a:tc>
                  <a:txBody>
                    <a:bodyPr/>
                    <a:lstStyle/>
                    <a:p>
                      <a:r>
                        <a:rPr lang="en-US" sz="1000"/>
                        <a:t>213.45</a:t>
                      </a:r>
                    </a:p>
                  </a:txBody>
                  <a:tcPr/>
                </a:tc>
                <a:tc>
                  <a:txBody>
                    <a:bodyPr/>
                    <a:lstStyle/>
                    <a:p>
                      <a:r>
                        <a:rPr lang="en-US" sz="1000"/>
                        <a:t>165.45</a:t>
                      </a:r>
                    </a:p>
                  </a:txBody>
                  <a:tcPr/>
                </a:tc>
                <a:tc>
                  <a:txBody>
                    <a:bodyPr/>
                    <a:lstStyle/>
                    <a:p>
                      <a:r>
                        <a:rPr lang="en-US" sz="1000"/>
                        <a:t>107.00</a:t>
                      </a:r>
                    </a:p>
                  </a:txBody>
                  <a:tcPr/>
                </a:tc>
                <a:tc>
                  <a:txBody>
                    <a:bodyPr/>
                    <a:lstStyle/>
                    <a:p>
                      <a:r>
                        <a:rPr lang="en-US" sz="1000"/>
                        <a:t>106.91</a:t>
                      </a:r>
                    </a:p>
                  </a:txBody>
                  <a:tcPr/>
                </a:tc>
                <a:tc>
                  <a:txBody>
                    <a:bodyPr/>
                    <a:lstStyle/>
                    <a:p>
                      <a:r>
                        <a:rPr lang="en-US" sz="1000"/>
                        <a:t>2348</a:t>
                      </a:r>
                    </a:p>
                  </a:txBody>
                  <a:tcPr/>
                </a:tc>
                <a:tc>
                  <a:txBody>
                    <a:bodyPr/>
                    <a:lstStyle/>
                    <a:p>
                      <a:r>
                        <a:rPr lang="en-US" sz="1000"/>
                        <a:t>1177</a:t>
                      </a:r>
                    </a:p>
                  </a:txBody>
                  <a:tcPr/>
                </a:tc>
                <a:extLst>
                  <a:ext uri="{0D108BD9-81ED-4DB2-BD59-A6C34878D82A}">
                    <a16:rowId xmlns:a16="http://schemas.microsoft.com/office/drawing/2014/main" val="1977852005"/>
                  </a:ext>
                </a:extLst>
              </a:tr>
            </a:tbl>
          </a:graphicData>
        </a:graphic>
      </p:graphicFrame>
      <p:sp>
        <p:nvSpPr>
          <p:cNvPr id="4" name="Text Placeholder 3">
            <a:extLst>
              <a:ext uri="{FF2B5EF4-FFF2-40B4-BE49-F238E27FC236}">
                <a16:creationId xmlns:a16="http://schemas.microsoft.com/office/drawing/2014/main" id="{4D10FB5D-23AA-4B85-B9E5-C2ABA5CA2F3B}"/>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8414685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E5B43-0F5F-4505-903D-FFCB015DA41A}"/>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BE2FAABA-BC2A-450C-829C-65E6EF5E90AD}"/>
              </a:ext>
            </a:extLst>
          </p:cNvPr>
          <p:cNvGraphicFramePr>
            <a:graphicFrameLocks noGrp="1"/>
          </p:cNvGraphicFramePr>
          <p:nvPr>
            <p:ph type="tbl" sz="quarter" idx="13"/>
            <p:extLst>
              <p:ext uri="{D42A27DB-BD31-4B8C-83A1-F6EECF244321}">
                <p14:modId xmlns:p14="http://schemas.microsoft.com/office/powerpoint/2010/main" val="3710594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62489623"/>
                    </a:ext>
                  </a:extLst>
                </a:gridCol>
                <a:gridCol w="1316736">
                  <a:extLst>
                    <a:ext uri="{9D8B030D-6E8A-4147-A177-3AD203B41FA5}">
                      <a16:colId xmlns:a16="http://schemas.microsoft.com/office/drawing/2014/main" val="2062347458"/>
                    </a:ext>
                  </a:extLst>
                </a:gridCol>
                <a:gridCol w="658368">
                  <a:extLst>
                    <a:ext uri="{9D8B030D-6E8A-4147-A177-3AD203B41FA5}">
                      <a16:colId xmlns:a16="http://schemas.microsoft.com/office/drawing/2014/main" val="1844010120"/>
                    </a:ext>
                  </a:extLst>
                </a:gridCol>
                <a:gridCol w="658368">
                  <a:extLst>
                    <a:ext uri="{9D8B030D-6E8A-4147-A177-3AD203B41FA5}">
                      <a16:colId xmlns:a16="http://schemas.microsoft.com/office/drawing/2014/main" val="2242663740"/>
                    </a:ext>
                  </a:extLst>
                </a:gridCol>
                <a:gridCol w="658368">
                  <a:extLst>
                    <a:ext uri="{9D8B030D-6E8A-4147-A177-3AD203B41FA5}">
                      <a16:colId xmlns:a16="http://schemas.microsoft.com/office/drawing/2014/main" val="239563079"/>
                    </a:ext>
                  </a:extLst>
                </a:gridCol>
                <a:gridCol w="658368">
                  <a:extLst>
                    <a:ext uri="{9D8B030D-6E8A-4147-A177-3AD203B41FA5}">
                      <a16:colId xmlns:a16="http://schemas.microsoft.com/office/drawing/2014/main" val="96595830"/>
                    </a:ext>
                  </a:extLst>
                </a:gridCol>
                <a:gridCol w="658368">
                  <a:extLst>
                    <a:ext uri="{9D8B030D-6E8A-4147-A177-3AD203B41FA5}">
                      <a16:colId xmlns:a16="http://schemas.microsoft.com/office/drawing/2014/main" val="3023653703"/>
                    </a:ext>
                  </a:extLst>
                </a:gridCol>
                <a:gridCol w="658368">
                  <a:extLst>
                    <a:ext uri="{9D8B030D-6E8A-4147-A177-3AD203B41FA5}">
                      <a16:colId xmlns:a16="http://schemas.microsoft.com/office/drawing/2014/main" val="2393839300"/>
                    </a:ext>
                  </a:extLst>
                </a:gridCol>
                <a:gridCol w="658368">
                  <a:extLst>
                    <a:ext uri="{9D8B030D-6E8A-4147-A177-3AD203B41FA5}">
                      <a16:colId xmlns:a16="http://schemas.microsoft.com/office/drawing/2014/main" val="2760662894"/>
                    </a:ext>
                  </a:extLst>
                </a:gridCol>
                <a:gridCol w="658368">
                  <a:extLst>
                    <a:ext uri="{9D8B030D-6E8A-4147-A177-3AD203B41FA5}">
                      <a16:colId xmlns:a16="http://schemas.microsoft.com/office/drawing/2014/main" val="3307557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783231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- 2026-04-30 09:55:06</a:t>
                      </a:r>
                      <a:r>
                        <a:rPr kumimoji="0" lang="en-US" sz="1000" b="0" i="0" u="none" strike="noStrike" kern="1200" cap="none" spc="0" normalizeH="0" baseline="0" noProof="0">
                          <a:ln>
                            <a:noFill/>
                          </a:ln>
                          <a:solidFill>
                            <a:prstClr val="black"/>
                          </a:solidFill>
                          <a:effectLst/>
                          <a:uLnTx/>
                          <a:uFillTx/>
                          <a:latin typeface="Calibri"/>
                          <a:ea typeface="+mn-ea"/>
                          <a:cs typeface="+mn-cs"/>
                        </a:rPr>
                        <a:t>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https://quintly-eu-image-storage.s3.amazonaws.com/c303562b672a3318c686cfcc37b7e67a/6e486796d53c1fc89989f652dd766c3b.jpg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77227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- 2026-04-26 12:40:55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https://quintly-eu-image-storage.s3.amazonaws.com/c303562b672a3318c686cfcc37b7e67a/019417b56b1728888ba7d63f0edc654c.jpg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extLst>
                  <a:ext uri="{0D108BD9-81ED-4DB2-BD59-A6C34878D82A}">
                    <a16:rowId xmlns:a16="http://schemas.microsoft.com/office/drawing/2014/main" val="2757666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- 2026-04-26 12:40:15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https://quintly-eu-image-storage.s3.amazonaws.com/c303562b672a3318c686cfcc37b7e67a/cbc0f2c9b2da56ff0ab5a51dbc3f38e6.jpg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4056160543"/>
                  </a:ext>
                </a:extLst>
              </a:tr>
            </a:tbl>
          </a:graphicData>
        </a:graphic>
      </p:graphicFrame>
      <p:sp>
        <p:nvSpPr>
          <p:cNvPr id="4" name="Text Placeholder 3">
            <a:extLst>
              <a:ext uri="{FF2B5EF4-FFF2-40B4-BE49-F238E27FC236}">
                <a16:creationId xmlns:a16="http://schemas.microsoft.com/office/drawing/2014/main" id="{017B6BAE-7840-46F9-A811-71D9C48B532D}"/>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14590846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64F4A-AFE0-4C7F-8B09-DEEC1EECB932}"/>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B72B0D1A-C727-4D1C-8BA1-9F69E20699F8}"/>
              </a:ext>
            </a:extLst>
          </p:cNvPr>
          <p:cNvGraphicFramePr>
            <a:graphicFrameLocks noGrp="1"/>
          </p:cNvGraphicFramePr>
          <p:nvPr>
            <p:ph type="tbl" sz="quarter" idx="13"/>
            <p:extLst>
              <p:ext uri="{D42A27DB-BD31-4B8C-83A1-F6EECF244321}">
                <p14:modId xmlns:p14="http://schemas.microsoft.com/office/powerpoint/2010/main" val="2144099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16592323"/>
                    </a:ext>
                  </a:extLst>
                </a:gridCol>
                <a:gridCol w="1316736">
                  <a:extLst>
                    <a:ext uri="{9D8B030D-6E8A-4147-A177-3AD203B41FA5}">
                      <a16:colId xmlns:a16="http://schemas.microsoft.com/office/drawing/2014/main" val="697671251"/>
                    </a:ext>
                  </a:extLst>
                </a:gridCol>
                <a:gridCol w="658368">
                  <a:extLst>
                    <a:ext uri="{9D8B030D-6E8A-4147-A177-3AD203B41FA5}">
                      <a16:colId xmlns:a16="http://schemas.microsoft.com/office/drawing/2014/main" val="13718588"/>
                    </a:ext>
                  </a:extLst>
                </a:gridCol>
                <a:gridCol w="658368">
                  <a:extLst>
                    <a:ext uri="{9D8B030D-6E8A-4147-A177-3AD203B41FA5}">
                      <a16:colId xmlns:a16="http://schemas.microsoft.com/office/drawing/2014/main" val="1152402816"/>
                    </a:ext>
                  </a:extLst>
                </a:gridCol>
                <a:gridCol w="658368">
                  <a:extLst>
                    <a:ext uri="{9D8B030D-6E8A-4147-A177-3AD203B41FA5}">
                      <a16:colId xmlns:a16="http://schemas.microsoft.com/office/drawing/2014/main" val="3171358051"/>
                    </a:ext>
                  </a:extLst>
                </a:gridCol>
                <a:gridCol w="658368">
                  <a:extLst>
                    <a:ext uri="{9D8B030D-6E8A-4147-A177-3AD203B41FA5}">
                      <a16:colId xmlns:a16="http://schemas.microsoft.com/office/drawing/2014/main" val="2181862804"/>
                    </a:ext>
                  </a:extLst>
                </a:gridCol>
                <a:gridCol w="658368">
                  <a:extLst>
                    <a:ext uri="{9D8B030D-6E8A-4147-A177-3AD203B41FA5}">
                      <a16:colId xmlns:a16="http://schemas.microsoft.com/office/drawing/2014/main" val="2679576310"/>
                    </a:ext>
                  </a:extLst>
                </a:gridCol>
                <a:gridCol w="658368">
                  <a:extLst>
                    <a:ext uri="{9D8B030D-6E8A-4147-A177-3AD203B41FA5}">
                      <a16:colId xmlns:a16="http://schemas.microsoft.com/office/drawing/2014/main" val="1856374116"/>
                    </a:ext>
                  </a:extLst>
                </a:gridCol>
                <a:gridCol w="658368">
                  <a:extLst>
                    <a:ext uri="{9D8B030D-6E8A-4147-A177-3AD203B41FA5}">
                      <a16:colId xmlns:a16="http://schemas.microsoft.com/office/drawing/2014/main" val="468963647"/>
                    </a:ext>
                  </a:extLst>
                </a:gridCol>
                <a:gridCol w="658368">
                  <a:extLst>
                    <a:ext uri="{9D8B030D-6E8A-4147-A177-3AD203B41FA5}">
                      <a16:colId xmlns:a16="http://schemas.microsoft.com/office/drawing/2014/main" val="3993203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861326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- 2026-04-15 10:06:22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https://quintly-eu-image-storage.s3.amazonaws.com/c303562b672a3318c686cfcc37b7e67a/eed6a0703c1075a7638ae60a81ab7af3.jpg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extLst>
                  <a:ext uri="{0D108BD9-81ED-4DB2-BD59-A6C34878D82A}">
                    <a16:rowId xmlns:a16="http://schemas.microsoft.com/office/drawing/2014/main" val="2293314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- 2026-04-15 10:04:39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https://quintly-eu-image-storage.s3.amazonaws.com/c303562b672a3318c686cfcc37b7e67a/660655db00413dd54238d869718fd0ed.jpg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429732046"/>
                  </a:ext>
                </a:extLst>
              </a:tr>
            </a:tbl>
          </a:graphicData>
        </a:graphic>
      </p:graphicFrame>
      <p:sp>
        <p:nvSpPr>
          <p:cNvPr id="4" name="Text Placeholder 3">
            <a:extLst>
              <a:ext uri="{FF2B5EF4-FFF2-40B4-BE49-F238E27FC236}">
                <a16:creationId xmlns:a16="http://schemas.microsoft.com/office/drawing/2014/main" id="{CEA34069-7318-4347-8BD3-03237DB4F7BB}"/>
              </a:ext>
            </a:extLst>
          </p:cNvPr>
          <p:cNvSpPr>
            <a:spLocks noGrp="1"/>
          </p:cNvSpPr>
          <p:nvPr>
            <p:ph type="body" sz="quarter" idx="14"/>
          </p:nvPr>
        </p:nvSpPr>
        <p:spPr/>
        <p:txBody>
          <a:bodyPr/>
          <a:lstStyle/>
          <a:p>
            <a:r>
              <a:rPr lang="en-US"/>
              <a:t>04/01/2026 - 04/30/2026</a:t>
            </a:r>
          </a:p>
        </p:txBody>
      </p:sp>
    </p:spTree>
    <p:extLst>
      <p:ext uri="{BB962C8B-B14F-4D97-AF65-F5344CB8AC3E}">
        <p14:creationId xmlns:p14="http://schemas.microsoft.com/office/powerpoint/2010/main" val="32179370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2295</Words>
  <Application>Microsoft Office PowerPoint</Application>
  <PresentationFormat>On-screen Show (4:3)</PresentationFormat>
  <Paragraphs>624</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Impressions or Page Media View Bar Chart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Twitter Twitter Followers Change | Philadelphia Insurance</vt:lpstr>
      <vt:lpstr>Twitter Average Interactions Per Tweet | Philadelphia Insurance</vt:lpstr>
      <vt:lpstr>Twitter Total Interactions Per Month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Instagram Content Views by Post Type | Philadelphia Insurance</vt:lpstr>
      <vt:lpstr>Instagram Posts Table | Philadelphia Insurance</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2026-05-07T18:39:59Z</dcterms:created>
  <dcterms:modified xsi:type="dcterms:W3CDTF">2026-05-07T18:40:39Z</dcterms:modified>
</cp:coreProperties>
</file>