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46113</c:v>
                </c:pt>
              </c:numCache>
            </c:numRef>
          </c:cat>
          <c:val>
            <c:numRef>
              <c:f>Sheet1!$B$2</c:f>
              <c:numCache>
                <c:formatCode>General</c:formatCode>
                <c:ptCount val="1"/>
                <c:pt idx="0">
                  <c:v>711</c:v>
                </c:pt>
              </c:numCache>
            </c:numRef>
          </c:val>
          <c:extLst>
            <c:ext xmlns:c16="http://schemas.microsoft.com/office/drawing/2014/chart" uri="{C3380CC4-5D6E-409C-BE32-E72D297353CC}">
              <c16:uniqueId val="{00000000-D32F-4D7D-AE35-4541536793E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46113</c:v>
                </c:pt>
              </c:numCache>
            </c:numRef>
          </c:cat>
          <c:val>
            <c:numRef>
              <c:f>Sheet1!$C$2</c:f>
              <c:numCache>
                <c:formatCode>General</c:formatCode>
                <c:ptCount val="1"/>
                <c:pt idx="0">
                  <c:v>1376</c:v>
                </c:pt>
              </c:numCache>
            </c:numRef>
          </c:val>
          <c:extLst>
            <c:ext xmlns:c16="http://schemas.microsoft.com/office/drawing/2014/chart" uri="{C3380CC4-5D6E-409C-BE32-E72D297353CC}">
              <c16:uniqueId val="{00000001-D32F-4D7D-AE35-4541536793E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46113</c:v>
                </c:pt>
              </c:numCache>
            </c:numRef>
          </c:cat>
          <c:val>
            <c:numRef>
              <c:f>Sheet1!$D$2</c:f>
              <c:numCache>
                <c:formatCode>General</c:formatCode>
                <c:ptCount val="1"/>
                <c:pt idx="0">
                  <c:v>26821</c:v>
                </c:pt>
              </c:numCache>
            </c:numRef>
          </c:val>
          <c:extLst>
            <c:ext xmlns:c16="http://schemas.microsoft.com/office/drawing/2014/chart" uri="{C3380CC4-5D6E-409C-BE32-E72D297353CC}">
              <c16:uniqueId val="{00000002-D32F-4D7D-AE35-4541536793E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46113</c:v>
                </c:pt>
              </c:numCache>
            </c:numRef>
          </c:cat>
          <c:val>
            <c:numRef>
              <c:f>Sheet1!$E$2</c:f>
              <c:numCache>
                <c:formatCode>General</c:formatCode>
                <c:ptCount val="1"/>
                <c:pt idx="0">
                  <c:v>303</c:v>
                </c:pt>
              </c:numCache>
            </c:numRef>
          </c:val>
          <c:extLst>
            <c:ext xmlns:c16="http://schemas.microsoft.com/office/drawing/2014/chart" uri="{C3380CC4-5D6E-409C-BE32-E72D297353CC}">
              <c16:uniqueId val="{00000003-D32F-4D7D-AE35-4541536793E6}"/>
            </c:ext>
          </c:extLst>
        </c:ser>
        <c:dLbls>
          <c:showLegendKey val="0"/>
          <c:showVal val="0"/>
          <c:showCatName val="0"/>
          <c:showSerName val="0"/>
          <c:showPercent val="0"/>
          <c:showBubbleSize val="0"/>
        </c:dLbls>
        <c:gapWidth val="219"/>
        <c:overlap val="-27"/>
        <c:axId val="381376368"/>
        <c:axId val="381376696"/>
      </c:barChart>
      <c:dateAx>
        <c:axId val="38137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76696"/>
        <c:crosses val="autoZero"/>
        <c:auto val="1"/>
        <c:lblOffset val="100"/>
        <c:baseTimeUnit val="days"/>
      </c:dateAx>
      <c:valAx>
        <c:axId val="38137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7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1</c:v>
                </c:pt>
              </c:numCache>
            </c:numRef>
          </c:val>
          <c:extLst>
            <c:ext xmlns:c16="http://schemas.microsoft.com/office/drawing/2014/chart" uri="{C3380CC4-5D6E-409C-BE32-E72D297353CC}">
              <c16:uniqueId val="{00000000-19B2-4478-9398-097FCE9DF23B}"/>
            </c:ext>
          </c:extLst>
        </c:ser>
        <c:dLbls>
          <c:showLegendKey val="0"/>
          <c:showVal val="0"/>
          <c:showCatName val="0"/>
          <c:showSerName val="0"/>
          <c:showPercent val="0"/>
          <c:showBubbleSize val="0"/>
        </c:dLbls>
        <c:gapWidth val="219"/>
        <c:overlap val="-27"/>
        <c:axId val="387525456"/>
        <c:axId val="387524144"/>
      </c:barChart>
      <c:dateAx>
        <c:axId val="38752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4144"/>
        <c:crosses val="autoZero"/>
        <c:auto val="1"/>
        <c:lblOffset val="100"/>
        <c:baseTimeUnit val="months"/>
      </c:dateAx>
      <c:valAx>
        <c:axId val="38752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BE8-45C3-9EC6-14A8B94693EA}"/>
            </c:ext>
          </c:extLst>
        </c:ser>
        <c:dLbls>
          <c:showLegendKey val="0"/>
          <c:showVal val="0"/>
          <c:showCatName val="0"/>
          <c:showSerName val="0"/>
          <c:showPercent val="0"/>
          <c:showBubbleSize val="0"/>
        </c:dLbls>
        <c:gapWidth val="219"/>
        <c:overlap val="-27"/>
        <c:axId val="380851064"/>
        <c:axId val="386629688"/>
      </c:barChart>
      <c:dateAx>
        <c:axId val="38085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29688"/>
        <c:crosses val="autoZero"/>
        <c:auto val="1"/>
        <c:lblOffset val="100"/>
        <c:baseTimeUnit val="months"/>
      </c:dateAx>
      <c:valAx>
        <c:axId val="38662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5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FFE-466B-ADFC-5597B62ED470}"/>
            </c:ext>
          </c:extLst>
        </c:ser>
        <c:dLbls>
          <c:showLegendKey val="0"/>
          <c:showVal val="0"/>
          <c:showCatName val="0"/>
          <c:showSerName val="0"/>
          <c:showPercent val="0"/>
          <c:showBubbleSize val="0"/>
        </c:dLbls>
        <c:gapWidth val="219"/>
        <c:overlap val="-27"/>
        <c:axId val="387551752"/>
        <c:axId val="387554128"/>
      </c:barChart>
      <c:catAx>
        <c:axId val="38755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54128"/>
        <c:crosses val="autoZero"/>
        <c:auto val="1"/>
        <c:lblAlgn val="ctr"/>
        <c:lblOffset val="100"/>
        <c:noMultiLvlLbl val="0"/>
      </c:catAx>
      <c:valAx>
        <c:axId val="38755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5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514</c:v>
                </c:pt>
                <c:pt idx="5">
                  <c:v>0</c:v>
                </c:pt>
              </c:numCache>
            </c:numRef>
          </c:val>
          <c:extLst>
            <c:ext xmlns:c16="http://schemas.microsoft.com/office/drawing/2014/chart" uri="{C3380CC4-5D6E-409C-BE32-E72D297353CC}">
              <c16:uniqueId val="{00000000-CC50-4F4E-AF01-F0FBE3DAC439}"/>
            </c:ext>
          </c:extLst>
        </c:ser>
        <c:dLbls>
          <c:showLegendKey val="0"/>
          <c:showVal val="0"/>
          <c:showCatName val="0"/>
          <c:showSerName val="0"/>
          <c:showPercent val="0"/>
          <c:showBubbleSize val="0"/>
        </c:dLbls>
        <c:gapWidth val="219"/>
        <c:overlap val="-27"/>
        <c:axId val="386608968"/>
        <c:axId val="69347352"/>
      </c:barChart>
      <c:dateAx>
        <c:axId val="38660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47352"/>
        <c:crosses val="autoZero"/>
        <c:auto val="1"/>
        <c:lblOffset val="100"/>
        <c:baseTimeUnit val="months"/>
      </c:dateAx>
      <c:valAx>
        <c:axId val="6934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0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1</c:v>
                </c:pt>
                <c:pt idx="4">
                  <c:v>0</c:v>
                </c:pt>
              </c:numCache>
            </c:numRef>
          </c:val>
          <c:extLst>
            <c:ext xmlns:c16="http://schemas.microsoft.com/office/drawing/2014/chart" uri="{C3380CC4-5D6E-409C-BE32-E72D297353CC}">
              <c16:uniqueId val="{00000000-F5AA-461B-B399-BE39B0078D90}"/>
            </c:ext>
          </c:extLst>
        </c:ser>
        <c:dLbls>
          <c:showLegendKey val="0"/>
          <c:showVal val="0"/>
          <c:showCatName val="0"/>
          <c:showSerName val="0"/>
          <c:showPercent val="0"/>
          <c:showBubbleSize val="0"/>
        </c:dLbls>
        <c:gapWidth val="219"/>
        <c:overlap val="-27"/>
        <c:axId val="486712944"/>
        <c:axId val="486713272"/>
      </c:barChart>
      <c:dateAx>
        <c:axId val="48671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13272"/>
        <c:crosses val="autoZero"/>
        <c:auto val="1"/>
        <c:lblOffset val="100"/>
        <c:baseTimeUnit val="months"/>
      </c:dateAx>
      <c:valAx>
        <c:axId val="48671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1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2A5-41AF-AAD4-582EBB9917F6}"/>
            </c:ext>
          </c:extLst>
        </c:ser>
        <c:dLbls>
          <c:showLegendKey val="0"/>
          <c:showVal val="0"/>
          <c:showCatName val="0"/>
          <c:showSerName val="0"/>
          <c:showPercent val="0"/>
          <c:showBubbleSize val="0"/>
        </c:dLbls>
        <c:gapWidth val="219"/>
        <c:overlap val="-27"/>
        <c:axId val="393448304"/>
        <c:axId val="393444040"/>
      </c:barChart>
      <c:dateAx>
        <c:axId val="39344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4040"/>
        <c:crosses val="autoZero"/>
        <c:auto val="1"/>
        <c:lblOffset val="100"/>
        <c:baseTimeUnit val="months"/>
      </c:dateAx>
      <c:valAx>
        <c:axId val="3934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13</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02-4DFD-B402-982B5E4591EF}"/>
            </c:ext>
          </c:extLst>
        </c:ser>
        <c:dLbls>
          <c:showLegendKey val="0"/>
          <c:showVal val="0"/>
          <c:showCatName val="0"/>
          <c:showSerName val="0"/>
          <c:showPercent val="0"/>
          <c:showBubbleSize val="0"/>
        </c:dLbls>
        <c:gapWidth val="219"/>
        <c:overlap val="-27"/>
        <c:axId val="393451912"/>
        <c:axId val="393445680"/>
      </c:barChart>
      <c:catAx>
        <c:axId val="39345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5680"/>
        <c:crosses val="autoZero"/>
        <c:auto val="1"/>
        <c:lblAlgn val="ctr"/>
        <c:lblOffset val="100"/>
        <c:noMultiLvlLbl val="0"/>
      </c:catAx>
      <c:valAx>
        <c:axId val="39344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22</c:v>
                </c:pt>
              </c:numCache>
            </c:numRef>
          </c:val>
          <c:extLst>
            <c:ext xmlns:c16="http://schemas.microsoft.com/office/drawing/2014/chart" uri="{C3380CC4-5D6E-409C-BE32-E72D297353CC}">
              <c16:uniqueId val="{00000000-427D-4A04-8469-3C3E760B37BC}"/>
            </c:ext>
          </c:extLst>
        </c:ser>
        <c:dLbls>
          <c:showLegendKey val="0"/>
          <c:showVal val="0"/>
          <c:showCatName val="0"/>
          <c:showSerName val="0"/>
          <c:showPercent val="0"/>
          <c:showBubbleSize val="0"/>
        </c:dLbls>
        <c:gapWidth val="219"/>
        <c:overlap val="-27"/>
        <c:axId val="393796304"/>
        <c:axId val="393795320"/>
      </c:barChart>
      <c:dateAx>
        <c:axId val="39379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95320"/>
        <c:crosses val="autoZero"/>
        <c:auto val="1"/>
        <c:lblOffset val="100"/>
        <c:baseTimeUnit val="months"/>
      </c:dateAx>
      <c:valAx>
        <c:axId val="39379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9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39</c:v>
                </c:pt>
                <c:pt idx="1">
                  <c:v>39</c:v>
                </c:pt>
                <c:pt idx="2">
                  <c:v>33</c:v>
                </c:pt>
                <c:pt idx="3">
                  <c:v>46</c:v>
                </c:pt>
                <c:pt idx="4">
                  <c:v>52</c:v>
                </c:pt>
              </c:numCache>
            </c:numRef>
          </c:val>
          <c:extLst>
            <c:ext xmlns:c16="http://schemas.microsoft.com/office/drawing/2014/chart" uri="{C3380CC4-5D6E-409C-BE32-E72D297353CC}">
              <c16:uniqueId val="{00000000-55D0-46E7-AD57-738179921E02}"/>
            </c:ext>
          </c:extLst>
        </c:ser>
        <c:dLbls>
          <c:showLegendKey val="0"/>
          <c:showVal val="0"/>
          <c:showCatName val="0"/>
          <c:showSerName val="0"/>
          <c:showPercent val="0"/>
          <c:showBubbleSize val="0"/>
        </c:dLbls>
        <c:gapWidth val="219"/>
        <c:overlap val="-27"/>
        <c:axId val="245789480"/>
        <c:axId val="245790136"/>
      </c:barChart>
      <c:catAx>
        <c:axId val="24578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90136"/>
        <c:crosses val="autoZero"/>
        <c:auto val="1"/>
        <c:lblAlgn val="ctr"/>
        <c:lblOffset val="100"/>
        <c:noMultiLvlLbl val="0"/>
      </c:catAx>
      <c:valAx>
        <c:axId val="24579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8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514</c:v>
                </c:pt>
                <c:pt idx="1">
                  <c:v>469</c:v>
                </c:pt>
                <c:pt idx="2">
                  <c:v>396</c:v>
                </c:pt>
                <c:pt idx="3">
                  <c:v>744</c:v>
                </c:pt>
                <c:pt idx="4">
                  <c:v>104</c:v>
                </c:pt>
              </c:numCache>
            </c:numRef>
          </c:val>
          <c:extLst>
            <c:ext xmlns:c16="http://schemas.microsoft.com/office/drawing/2014/chart" uri="{C3380CC4-5D6E-409C-BE32-E72D297353CC}">
              <c16:uniqueId val="{00000000-2096-4E86-9344-07CE07D9B63B}"/>
            </c:ext>
          </c:extLst>
        </c:ser>
        <c:dLbls>
          <c:showLegendKey val="0"/>
          <c:showVal val="0"/>
          <c:showCatName val="0"/>
          <c:showSerName val="0"/>
          <c:showPercent val="0"/>
          <c:showBubbleSize val="0"/>
        </c:dLbls>
        <c:gapWidth val="219"/>
        <c:overlap val="-27"/>
        <c:axId val="490354784"/>
        <c:axId val="490359704"/>
      </c:barChart>
      <c:catAx>
        <c:axId val="49035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59704"/>
        <c:crosses val="autoZero"/>
        <c:auto val="1"/>
        <c:lblAlgn val="ctr"/>
        <c:lblOffset val="100"/>
        <c:noMultiLvlLbl val="0"/>
      </c:catAx>
      <c:valAx>
        <c:axId val="49035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5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18588</c:v>
                </c:pt>
                <c:pt idx="4">
                  <c:v>34579</c:v>
                </c:pt>
                <c:pt idx="5">
                  <c:v>3737</c:v>
                </c:pt>
              </c:numCache>
            </c:numRef>
          </c:val>
          <c:extLst>
            <c:ext xmlns:c16="http://schemas.microsoft.com/office/drawing/2014/chart" uri="{C3380CC4-5D6E-409C-BE32-E72D297353CC}">
              <c16:uniqueId val="{00000000-21DC-4374-ADFF-B2FF7530C2FE}"/>
            </c:ext>
          </c:extLst>
        </c:ser>
        <c:dLbls>
          <c:showLegendKey val="0"/>
          <c:showVal val="0"/>
          <c:showCatName val="0"/>
          <c:showSerName val="0"/>
          <c:showPercent val="0"/>
          <c:showBubbleSize val="0"/>
        </c:dLbls>
        <c:gapWidth val="219"/>
        <c:overlap val="-27"/>
        <c:axId val="490358720"/>
        <c:axId val="490361672"/>
      </c:barChart>
      <c:catAx>
        <c:axId val="49035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61672"/>
        <c:crosses val="autoZero"/>
        <c:auto val="1"/>
        <c:lblAlgn val="ctr"/>
        <c:lblOffset val="100"/>
        <c:noMultiLvlLbl val="0"/>
      </c:catAx>
      <c:valAx>
        <c:axId val="49036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5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15</c:v>
                </c:pt>
              </c:numCache>
            </c:numRef>
          </c:val>
          <c:extLst>
            <c:ext xmlns:c16="http://schemas.microsoft.com/office/drawing/2014/chart" uri="{C3380CC4-5D6E-409C-BE32-E72D297353CC}">
              <c16:uniqueId val="{00000000-74C7-46CD-9019-A57F72EAAB07}"/>
            </c:ext>
          </c:extLst>
        </c:ser>
        <c:dLbls>
          <c:showLegendKey val="0"/>
          <c:showVal val="0"/>
          <c:showCatName val="0"/>
          <c:showSerName val="0"/>
          <c:showPercent val="0"/>
          <c:showBubbleSize val="0"/>
        </c:dLbls>
        <c:gapWidth val="219"/>
        <c:overlap val="-27"/>
        <c:axId val="380957168"/>
        <c:axId val="380957496"/>
      </c:barChart>
      <c:dateAx>
        <c:axId val="38095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57496"/>
        <c:crosses val="autoZero"/>
        <c:auto val="1"/>
        <c:lblOffset val="100"/>
        <c:baseTimeUnit val="months"/>
      </c:dateAx>
      <c:valAx>
        <c:axId val="38095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5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D0-4239-990E-3782E3B1ADE7}"/>
            </c:ext>
          </c:extLst>
        </c:ser>
        <c:dLbls>
          <c:showLegendKey val="0"/>
          <c:showVal val="0"/>
          <c:showCatName val="0"/>
          <c:showSerName val="0"/>
          <c:showPercent val="0"/>
          <c:showBubbleSize val="0"/>
        </c:dLbls>
        <c:gapWidth val="219"/>
        <c:overlap val="-27"/>
        <c:axId val="380945032"/>
        <c:axId val="380952576"/>
      </c:barChart>
      <c:dateAx>
        <c:axId val="38094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52576"/>
        <c:crosses val="autoZero"/>
        <c:auto val="1"/>
        <c:lblOffset val="100"/>
        <c:baseTimeUnit val="months"/>
      </c:dateAx>
      <c:valAx>
        <c:axId val="38095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89</c:v>
                </c:pt>
                <c:pt idx="4">
                  <c:v>15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72-4B19-88DE-2278B6854DB4}"/>
            </c:ext>
          </c:extLst>
        </c:ser>
        <c:dLbls>
          <c:showLegendKey val="0"/>
          <c:showVal val="0"/>
          <c:showCatName val="0"/>
          <c:showSerName val="0"/>
          <c:showPercent val="0"/>
          <c:showBubbleSize val="0"/>
        </c:dLbls>
        <c:gapWidth val="219"/>
        <c:overlap val="-27"/>
        <c:axId val="380952904"/>
        <c:axId val="380947656"/>
      </c:barChart>
      <c:catAx>
        <c:axId val="38095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7656"/>
        <c:crosses val="autoZero"/>
        <c:auto val="1"/>
        <c:lblAlgn val="ctr"/>
        <c:lblOffset val="100"/>
        <c:noMultiLvlLbl val="0"/>
      </c:catAx>
      <c:valAx>
        <c:axId val="38094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2241</c:v>
                </c:pt>
                <c:pt idx="1">
                  <c:v>1965</c:v>
                </c:pt>
                <c:pt idx="2">
                  <c:v>607</c:v>
                </c:pt>
                <c:pt idx="3">
                  <c:v>1724</c:v>
                </c:pt>
                <c:pt idx="4">
                  <c:v>196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068-4A2C-A882-12877042D1F2}"/>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530</c:v>
                </c:pt>
                <c:pt idx="1">
                  <c:v>1234</c:v>
                </c:pt>
                <c:pt idx="2">
                  <c:v>1196</c:v>
                </c:pt>
                <c:pt idx="3">
                  <c:v>1433</c:v>
                </c:pt>
                <c:pt idx="4">
                  <c:v>230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9068-4A2C-A882-12877042D1F2}"/>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400</c:v>
                </c:pt>
                <c:pt idx="1">
                  <c:v>0</c:v>
                </c:pt>
                <c:pt idx="2">
                  <c:v>92</c:v>
                </c:pt>
                <c:pt idx="3">
                  <c:v>365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9068-4A2C-A882-12877042D1F2}"/>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9068-4A2C-A882-12877042D1F2}"/>
            </c:ext>
          </c:extLst>
        </c:ser>
        <c:dLbls>
          <c:showLegendKey val="0"/>
          <c:showVal val="0"/>
          <c:showCatName val="0"/>
          <c:showSerName val="0"/>
          <c:showPercent val="0"/>
          <c:showBubbleSize val="0"/>
        </c:dLbls>
        <c:gapWidth val="219"/>
        <c:overlap val="-27"/>
        <c:axId val="393452568"/>
        <c:axId val="393443056"/>
      </c:barChart>
      <c:dateAx>
        <c:axId val="39345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3056"/>
        <c:crosses val="autoZero"/>
        <c:auto val="1"/>
        <c:lblOffset val="100"/>
        <c:baseTimeUnit val="months"/>
      </c:dateAx>
      <c:valAx>
        <c:axId val="39344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F9F6-4210-4949-862D-E468CF45741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B6FBA11-DD50-4AEE-8EFB-719CD651343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90982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D635-58D9-4A61-BD67-FE0FB318325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B95BDDE-A3AD-4582-A55D-177543D8E835}"/>
              </a:ext>
            </a:extLst>
          </p:cNvPr>
          <p:cNvGraphicFramePr>
            <a:graphicFrameLocks noGrp="1"/>
          </p:cNvGraphicFramePr>
          <p:nvPr>
            <p:ph type="chart" sz="quarter" idx="13"/>
            <p:extLst>
              <p:ext uri="{D42A27DB-BD31-4B8C-83A1-F6EECF244321}">
                <p14:modId xmlns:p14="http://schemas.microsoft.com/office/powerpoint/2010/main" val="629733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C3FCB-3882-4DAB-AD14-8D5E73CE89F3}"/>
              </a:ext>
            </a:extLst>
          </p:cNvPr>
          <p:cNvSpPr>
            <a:spLocks noGrp="1"/>
          </p:cNvSpPr>
          <p:nvPr>
            <p:ph type="body" sz="quarter" idx="14"/>
          </p:nvPr>
        </p:nvSpPr>
        <p:spPr/>
        <p:txBody>
          <a:bodyPr/>
          <a:lstStyle/>
          <a:p>
            <a:r>
              <a:rPr lang="en-US"/>
              <a:t>04/01/2026 - 04/30/2026</a:t>
            </a:r>
          </a:p>
        </p:txBody>
      </p:sp>
      <p:sp>
        <p:nvSpPr>
          <p:cNvPr id="5" name="Footer Placeholder 4">
            <a:extLst>
              <a:ext uri="{FF2B5EF4-FFF2-40B4-BE49-F238E27FC236}">
                <a16:creationId xmlns:a16="http://schemas.microsoft.com/office/drawing/2014/main" id="{6CD06382-33B6-4304-BF42-5388F0146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529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7574-A7D1-4C87-9C3E-5022CE8CAB9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3D5FB02-DCA8-4977-BCCB-2DFDEA7DF0C5}"/>
              </a:ext>
            </a:extLst>
          </p:cNvPr>
          <p:cNvGraphicFramePr>
            <a:graphicFrameLocks noGrp="1"/>
          </p:cNvGraphicFramePr>
          <p:nvPr>
            <p:ph type="tbl" sz="quarter" idx="13"/>
            <p:extLst>
              <p:ext uri="{D42A27DB-BD31-4B8C-83A1-F6EECF244321}">
                <p14:modId xmlns:p14="http://schemas.microsoft.com/office/powerpoint/2010/main" val="269827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39017055"/>
                    </a:ext>
                  </a:extLst>
                </a:gridCol>
                <a:gridCol w="905256">
                  <a:extLst>
                    <a:ext uri="{9D8B030D-6E8A-4147-A177-3AD203B41FA5}">
                      <a16:colId xmlns:a16="http://schemas.microsoft.com/office/drawing/2014/main" val="1631746537"/>
                    </a:ext>
                  </a:extLst>
                </a:gridCol>
                <a:gridCol w="905256">
                  <a:extLst>
                    <a:ext uri="{9D8B030D-6E8A-4147-A177-3AD203B41FA5}">
                      <a16:colId xmlns:a16="http://schemas.microsoft.com/office/drawing/2014/main" val="1333510803"/>
                    </a:ext>
                  </a:extLst>
                </a:gridCol>
                <a:gridCol w="905256">
                  <a:extLst>
                    <a:ext uri="{9D8B030D-6E8A-4147-A177-3AD203B41FA5}">
                      <a16:colId xmlns:a16="http://schemas.microsoft.com/office/drawing/2014/main" val="1237894367"/>
                    </a:ext>
                  </a:extLst>
                </a:gridCol>
                <a:gridCol w="905256">
                  <a:extLst>
                    <a:ext uri="{9D8B030D-6E8A-4147-A177-3AD203B41FA5}">
                      <a16:colId xmlns:a16="http://schemas.microsoft.com/office/drawing/2014/main" val="3137103716"/>
                    </a:ext>
                  </a:extLst>
                </a:gridCol>
                <a:gridCol w="905256">
                  <a:extLst>
                    <a:ext uri="{9D8B030D-6E8A-4147-A177-3AD203B41FA5}">
                      <a16:colId xmlns:a16="http://schemas.microsoft.com/office/drawing/2014/main" val="4199139336"/>
                    </a:ext>
                  </a:extLst>
                </a:gridCol>
                <a:gridCol w="905256">
                  <a:extLst>
                    <a:ext uri="{9D8B030D-6E8A-4147-A177-3AD203B41FA5}">
                      <a16:colId xmlns:a16="http://schemas.microsoft.com/office/drawing/2014/main" val="3900273212"/>
                    </a:ext>
                  </a:extLst>
                </a:gridCol>
                <a:gridCol w="905256">
                  <a:extLst>
                    <a:ext uri="{9D8B030D-6E8A-4147-A177-3AD203B41FA5}">
                      <a16:colId xmlns:a16="http://schemas.microsoft.com/office/drawing/2014/main" val="1533915898"/>
                    </a:ext>
                  </a:extLst>
                </a:gridCol>
                <a:gridCol w="905256">
                  <a:extLst>
                    <a:ext uri="{9D8B030D-6E8A-4147-A177-3AD203B41FA5}">
                      <a16:colId xmlns:a16="http://schemas.microsoft.com/office/drawing/2014/main" val="16397583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1519237"/>
                  </a:ext>
                </a:extLst>
              </a:tr>
              <a:tr h="370840">
                <a:tc>
                  <a:txBody>
                    <a:bodyPr/>
                    <a:lstStyle/>
                    <a:p>
                      <a:r>
                        <a:rPr lang="en-US" sz="1000"/>
                        <a:t>711</a:t>
                      </a:r>
                    </a:p>
                  </a:txBody>
                  <a:tcPr/>
                </a:tc>
                <a:tc>
                  <a:txBody>
                    <a:bodyPr/>
                    <a:lstStyle/>
                    <a:p>
                      <a:r>
                        <a:rPr lang="en-US" sz="1000"/>
                        <a:t>3</a:t>
                      </a:r>
                    </a:p>
                  </a:txBody>
                  <a:tcPr/>
                </a:tc>
                <a:tc>
                  <a:txBody>
                    <a:bodyPr/>
                    <a:lstStyle/>
                    <a:p>
                      <a:r>
                        <a:rPr lang="en-US" sz="1000"/>
                        <a:t>15</a:t>
                      </a:r>
                    </a:p>
                  </a:txBody>
                  <a:tcPr/>
                </a:tc>
                <a:tc>
                  <a:txBody>
                    <a:bodyPr/>
                    <a:lstStyle/>
                    <a:p>
                      <a:r>
                        <a:rPr lang="en-US" sz="1000"/>
                        <a:t>46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0.4325 %</a:t>
                      </a:r>
                    </a:p>
                  </a:txBody>
                  <a:tcPr/>
                </a:tc>
                <a:tc>
                  <a:txBody>
                    <a:bodyPr/>
                    <a:lstStyle/>
                    <a:p>
                      <a:r>
                        <a:rPr lang="en-US" sz="1000"/>
                        <a:t>0.0 %</a:t>
                      </a:r>
                    </a:p>
                  </a:txBody>
                  <a:tcPr/>
                </a:tc>
                <a:extLst>
                  <a:ext uri="{0D108BD9-81ED-4DB2-BD59-A6C34878D82A}">
                    <a16:rowId xmlns:a16="http://schemas.microsoft.com/office/drawing/2014/main" val="631535209"/>
                  </a:ext>
                </a:extLst>
              </a:tr>
            </a:tbl>
          </a:graphicData>
        </a:graphic>
      </p:graphicFrame>
      <p:sp>
        <p:nvSpPr>
          <p:cNvPr id="4" name="Text Placeholder 3">
            <a:extLst>
              <a:ext uri="{FF2B5EF4-FFF2-40B4-BE49-F238E27FC236}">
                <a16:creationId xmlns:a16="http://schemas.microsoft.com/office/drawing/2014/main" id="{DA3F868B-6E26-486B-B24C-398A013371AB}"/>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174544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30CF-867F-4C18-94B3-E86C0C9A900A}"/>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4DF83BCF-D6E0-4585-A085-9F51A6227212}"/>
              </a:ext>
            </a:extLst>
          </p:cNvPr>
          <p:cNvGraphicFramePr>
            <a:graphicFrameLocks noGrp="1"/>
          </p:cNvGraphicFramePr>
          <p:nvPr>
            <p:ph type="chart" sz="quarter" idx="13"/>
            <p:extLst>
              <p:ext uri="{D42A27DB-BD31-4B8C-83A1-F6EECF244321}">
                <p14:modId xmlns:p14="http://schemas.microsoft.com/office/powerpoint/2010/main" val="264591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11977-7183-44E2-8C22-C288DFA5854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E86D2ED-9439-491E-A0FE-C62CE5132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13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DA20-DF0D-41FC-BD28-D01AED3BC9F9}"/>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93123FB-13B2-46F1-B8DB-535996846C5B}"/>
              </a:ext>
            </a:extLst>
          </p:cNvPr>
          <p:cNvGraphicFramePr>
            <a:graphicFrameLocks noGrp="1"/>
          </p:cNvGraphicFramePr>
          <p:nvPr>
            <p:ph type="chart" sz="quarter" idx="13"/>
            <p:extLst>
              <p:ext uri="{D42A27DB-BD31-4B8C-83A1-F6EECF244321}">
                <p14:modId xmlns:p14="http://schemas.microsoft.com/office/powerpoint/2010/main" val="3649869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700FC-69C8-462B-A2A3-92AA138273C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377CCA9-98B6-4A7B-84A1-DDFB8D60A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237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65A6-C7CD-41CC-9633-8B60961DE79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D89ED53-A774-43BA-9431-A5404C7056A2}"/>
              </a:ext>
            </a:extLst>
          </p:cNvPr>
          <p:cNvGraphicFramePr>
            <a:graphicFrameLocks noGrp="1"/>
          </p:cNvGraphicFramePr>
          <p:nvPr>
            <p:ph type="chart" sz="quarter" idx="13"/>
            <p:extLst>
              <p:ext uri="{D42A27DB-BD31-4B8C-83A1-F6EECF244321}">
                <p14:modId xmlns:p14="http://schemas.microsoft.com/office/powerpoint/2010/main" val="3743031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88699-01B6-47E3-B4E6-81FBC54E9A5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B4701DE-CD4A-4197-A00F-1D0BC1400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180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2747-0654-4612-B729-32F963004607}"/>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F506E4F7-1421-429A-B887-A1A15DA033AC}"/>
              </a:ext>
            </a:extLst>
          </p:cNvPr>
          <p:cNvGraphicFramePr>
            <a:graphicFrameLocks noGrp="1"/>
          </p:cNvGraphicFramePr>
          <p:nvPr>
            <p:ph type="chart" sz="quarter" idx="13"/>
            <p:extLst>
              <p:ext uri="{D42A27DB-BD31-4B8C-83A1-F6EECF244321}">
                <p14:modId xmlns:p14="http://schemas.microsoft.com/office/powerpoint/2010/main" val="60097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B2E2B0-7101-427A-8228-BB99AED7438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DB2602C-C218-48EC-96A2-1FA1555F05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53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2640-2644-4135-9B87-083FA0E2E66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F1207DEF-6018-4271-A5CF-76493534D58D}"/>
              </a:ext>
            </a:extLst>
          </p:cNvPr>
          <p:cNvGraphicFramePr>
            <a:graphicFrameLocks noGrp="1"/>
          </p:cNvGraphicFramePr>
          <p:nvPr>
            <p:ph type="tbl" sz="quarter" idx="13"/>
            <p:extLst>
              <p:ext uri="{D42A27DB-BD31-4B8C-83A1-F6EECF244321}">
                <p14:modId xmlns:p14="http://schemas.microsoft.com/office/powerpoint/2010/main" val="973522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71031957"/>
                    </a:ext>
                  </a:extLst>
                </a:gridCol>
                <a:gridCol w="987552">
                  <a:extLst>
                    <a:ext uri="{9D8B030D-6E8A-4147-A177-3AD203B41FA5}">
                      <a16:colId xmlns:a16="http://schemas.microsoft.com/office/drawing/2014/main" val="378207123"/>
                    </a:ext>
                  </a:extLst>
                </a:gridCol>
                <a:gridCol w="329184">
                  <a:extLst>
                    <a:ext uri="{9D8B030D-6E8A-4147-A177-3AD203B41FA5}">
                      <a16:colId xmlns:a16="http://schemas.microsoft.com/office/drawing/2014/main" val="2397915466"/>
                    </a:ext>
                  </a:extLst>
                </a:gridCol>
                <a:gridCol w="329184">
                  <a:extLst>
                    <a:ext uri="{9D8B030D-6E8A-4147-A177-3AD203B41FA5}">
                      <a16:colId xmlns:a16="http://schemas.microsoft.com/office/drawing/2014/main" val="2897681893"/>
                    </a:ext>
                  </a:extLst>
                </a:gridCol>
                <a:gridCol w="329184">
                  <a:extLst>
                    <a:ext uri="{9D8B030D-6E8A-4147-A177-3AD203B41FA5}">
                      <a16:colId xmlns:a16="http://schemas.microsoft.com/office/drawing/2014/main" val="270139766"/>
                    </a:ext>
                  </a:extLst>
                </a:gridCol>
                <a:gridCol w="329184">
                  <a:extLst>
                    <a:ext uri="{9D8B030D-6E8A-4147-A177-3AD203B41FA5}">
                      <a16:colId xmlns:a16="http://schemas.microsoft.com/office/drawing/2014/main" val="436334105"/>
                    </a:ext>
                  </a:extLst>
                </a:gridCol>
                <a:gridCol w="329184">
                  <a:extLst>
                    <a:ext uri="{9D8B030D-6E8A-4147-A177-3AD203B41FA5}">
                      <a16:colId xmlns:a16="http://schemas.microsoft.com/office/drawing/2014/main" val="4193616113"/>
                    </a:ext>
                  </a:extLst>
                </a:gridCol>
                <a:gridCol w="329184">
                  <a:extLst>
                    <a:ext uri="{9D8B030D-6E8A-4147-A177-3AD203B41FA5}">
                      <a16:colId xmlns:a16="http://schemas.microsoft.com/office/drawing/2014/main" val="2007769288"/>
                    </a:ext>
                  </a:extLst>
                </a:gridCol>
                <a:gridCol w="329184">
                  <a:extLst>
                    <a:ext uri="{9D8B030D-6E8A-4147-A177-3AD203B41FA5}">
                      <a16:colId xmlns:a16="http://schemas.microsoft.com/office/drawing/2014/main" val="294004152"/>
                    </a:ext>
                  </a:extLst>
                </a:gridCol>
                <a:gridCol w="329184">
                  <a:extLst>
                    <a:ext uri="{9D8B030D-6E8A-4147-A177-3AD203B41FA5}">
                      <a16:colId xmlns:a16="http://schemas.microsoft.com/office/drawing/2014/main" val="4032448133"/>
                    </a:ext>
                  </a:extLst>
                </a:gridCol>
                <a:gridCol w="329184">
                  <a:extLst>
                    <a:ext uri="{9D8B030D-6E8A-4147-A177-3AD203B41FA5}">
                      <a16:colId xmlns:a16="http://schemas.microsoft.com/office/drawing/2014/main" val="1494606363"/>
                    </a:ext>
                  </a:extLst>
                </a:gridCol>
                <a:gridCol w="329184">
                  <a:extLst>
                    <a:ext uri="{9D8B030D-6E8A-4147-A177-3AD203B41FA5}">
                      <a16:colId xmlns:a16="http://schemas.microsoft.com/office/drawing/2014/main" val="3522545993"/>
                    </a:ext>
                  </a:extLst>
                </a:gridCol>
                <a:gridCol w="329184">
                  <a:extLst>
                    <a:ext uri="{9D8B030D-6E8A-4147-A177-3AD203B41FA5}">
                      <a16:colId xmlns:a16="http://schemas.microsoft.com/office/drawing/2014/main" val="452948004"/>
                    </a:ext>
                  </a:extLst>
                </a:gridCol>
                <a:gridCol w="329184">
                  <a:extLst>
                    <a:ext uri="{9D8B030D-6E8A-4147-A177-3AD203B41FA5}">
                      <a16:colId xmlns:a16="http://schemas.microsoft.com/office/drawing/2014/main" val="1602721062"/>
                    </a:ext>
                  </a:extLst>
                </a:gridCol>
                <a:gridCol w="329184">
                  <a:extLst>
                    <a:ext uri="{9D8B030D-6E8A-4147-A177-3AD203B41FA5}">
                      <a16:colId xmlns:a16="http://schemas.microsoft.com/office/drawing/2014/main" val="499794567"/>
                    </a:ext>
                  </a:extLst>
                </a:gridCol>
                <a:gridCol w="329184">
                  <a:extLst>
                    <a:ext uri="{9D8B030D-6E8A-4147-A177-3AD203B41FA5}">
                      <a16:colId xmlns:a16="http://schemas.microsoft.com/office/drawing/2014/main" val="3384523027"/>
                    </a:ext>
                  </a:extLst>
                </a:gridCol>
                <a:gridCol w="329184">
                  <a:extLst>
                    <a:ext uri="{9D8B030D-6E8A-4147-A177-3AD203B41FA5}">
                      <a16:colId xmlns:a16="http://schemas.microsoft.com/office/drawing/2014/main" val="4051416169"/>
                    </a:ext>
                  </a:extLst>
                </a:gridCol>
                <a:gridCol w="329184">
                  <a:extLst>
                    <a:ext uri="{9D8B030D-6E8A-4147-A177-3AD203B41FA5}">
                      <a16:colId xmlns:a16="http://schemas.microsoft.com/office/drawing/2014/main" val="332859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750828988"/>
                  </a:ext>
                </a:extLst>
              </a:tr>
            </a:tbl>
          </a:graphicData>
        </a:graphic>
      </p:graphicFrame>
      <p:sp>
        <p:nvSpPr>
          <p:cNvPr id="4" name="Text Placeholder 3">
            <a:extLst>
              <a:ext uri="{FF2B5EF4-FFF2-40B4-BE49-F238E27FC236}">
                <a16:creationId xmlns:a16="http://schemas.microsoft.com/office/drawing/2014/main" id="{B186F01F-E27A-4164-B9F6-E37EECCB86D9}"/>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023954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C551-5AAB-4121-89E4-4AAC9D35C33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63808A06-9763-4189-B960-ECD4D5BFCAFA}"/>
              </a:ext>
            </a:extLst>
          </p:cNvPr>
          <p:cNvGraphicFramePr>
            <a:graphicFrameLocks noGrp="1"/>
          </p:cNvGraphicFramePr>
          <p:nvPr>
            <p:ph type="tbl" sz="quarter" idx="13"/>
            <p:extLst>
              <p:ext uri="{D42A27DB-BD31-4B8C-83A1-F6EECF244321}">
                <p14:modId xmlns:p14="http://schemas.microsoft.com/office/powerpoint/2010/main" val="318920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02560900"/>
                    </a:ext>
                  </a:extLst>
                </a:gridCol>
                <a:gridCol w="987552">
                  <a:extLst>
                    <a:ext uri="{9D8B030D-6E8A-4147-A177-3AD203B41FA5}">
                      <a16:colId xmlns:a16="http://schemas.microsoft.com/office/drawing/2014/main" val="894958191"/>
                    </a:ext>
                  </a:extLst>
                </a:gridCol>
                <a:gridCol w="329184">
                  <a:extLst>
                    <a:ext uri="{9D8B030D-6E8A-4147-A177-3AD203B41FA5}">
                      <a16:colId xmlns:a16="http://schemas.microsoft.com/office/drawing/2014/main" val="3157765817"/>
                    </a:ext>
                  </a:extLst>
                </a:gridCol>
                <a:gridCol w="329184">
                  <a:extLst>
                    <a:ext uri="{9D8B030D-6E8A-4147-A177-3AD203B41FA5}">
                      <a16:colId xmlns:a16="http://schemas.microsoft.com/office/drawing/2014/main" val="1907351004"/>
                    </a:ext>
                  </a:extLst>
                </a:gridCol>
                <a:gridCol w="329184">
                  <a:extLst>
                    <a:ext uri="{9D8B030D-6E8A-4147-A177-3AD203B41FA5}">
                      <a16:colId xmlns:a16="http://schemas.microsoft.com/office/drawing/2014/main" val="3019626064"/>
                    </a:ext>
                  </a:extLst>
                </a:gridCol>
                <a:gridCol w="329184">
                  <a:extLst>
                    <a:ext uri="{9D8B030D-6E8A-4147-A177-3AD203B41FA5}">
                      <a16:colId xmlns:a16="http://schemas.microsoft.com/office/drawing/2014/main" val="3010755047"/>
                    </a:ext>
                  </a:extLst>
                </a:gridCol>
                <a:gridCol w="329184">
                  <a:extLst>
                    <a:ext uri="{9D8B030D-6E8A-4147-A177-3AD203B41FA5}">
                      <a16:colId xmlns:a16="http://schemas.microsoft.com/office/drawing/2014/main" val="3794391658"/>
                    </a:ext>
                  </a:extLst>
                </a:gridCol>
                <a:gridCol w="329184">
                  <a:extLst>
                    <a:ext uri="{9D8B030D-6E8A-4147-A177-3AD203B41FA5}">
                      <a16:colId xmlns:a16="http://schemas.microsoft.com/office/drawing/2014/main" val="1644452744"/>
                    </a:ext>
                  </a:extLst>
                </a:gridCol>
                <a:gridCol w="329184">
                  <a:extLst>
                    <a:ext uri="{9D8B030D-6E8A-4147-A177-3AD203B41FA5}">
                      <a16:colId xmlns:a16="http://schemas.microsoft.com/office/drawing/2014/main" val="2932157692"/>
                    </a:ext>
                  </a:extLst>
                </a:gridCol>
                <a:gridCol w="329184">
                  <a:extLst>
                    <a:ext uri="{9D8B030D-6E8A-4147-A177-3AD203B41FA5}">
                      <a16:colId xmlns:a16="http://schemas.microsoft.com/office/drawing/2014/main" val="413832387"/>
                    </a:ext>
                  </a:extLst>
                </a:gridCol>
                <a:gridCol w="329184">
                  <a:extLst>
                    <a:ext uri="{9D8B030D-6E8A-4147-A177-3AD203B41FA5}">
                      <a16:colId xmlns:a16="http://schemas.microsoft.com/office/drawing/2014/main" val="1762087458"/>
                    </a:ext>
                  </a:extLst>
                </a:gridCol>
                <a:gridCol w="329184">
                  <a:extLst>
                    <a:ext uri="{9D8B030D-6E8A-4147-A177-3AD203B41FA5}">
                      <a16:colId xmlns:a16="http://schemas.microsoft.com/office/drawing/2014/main" val="3985118033"/>
                    </a:ext>
                  </a:extLst>
                </a:gridCol>
                <a:gridCol w="329184">
                  <a:extLst>
                    <a:ext uri="{9D8B030D-6E8A-4147-A177-3AD203B41FA5}">
                      <a16:colId xmlns:a16="http://schemas.microsoft.com/office/drawing/2014/main" val="2181850730"/>
                    </a:ext>
                  </a:extLst>
                </a:gridCol>
                <a:gridCol w="329184">
                  <a:extLst>
                    <a:ext uri="{9D8B030D-6E8A-4147-A177-3AD203B41FA5}">
                      <a16:colId xmlns:a16="http://schemas.microsoft.com/office/drawing/2014/main" val="1910205980"/>
                    </a:ext>
                  </a:extLst>
                </a:gridCol>
                <a:gridCol w="329184">
                  <a:extLst>
                    <a:ext uri="{9D8B030D-6E8A-4147-A177-3AD203B41FA5}">
                      <a16:colId xmlns:a16="http://schemas.microsoft.com/office/drawing/2014/main" val="188423464"/>
                    </a:ext>
                  </a:extLst>
                </a:gridCol>
                <a:gridCol w="329184">
                  <a:extLst>
                    <a:ext uri="{9D8B030D-6E8A-4147-A177-3AD203B41FA5}">
                      <a16:colId xmlns:a16="http://schemas.microsoft.com/office/drawing/2014/main" val="1512057431"/>
                    </a:ext>
                  </a:extLst>
                </a:gridCol>
                <a:gridCol w="329184">
                  <a:extLst>
                    <a:ext uri="{9D8B030D-6E8A-4147-A177-3AD203B41FA5}">
                      <a16:colId xmlns:a16="http://schemas.microsoft.com/office/drawing/2014/main" val="886616719"/>
                    </a:ext>
                  </a:extLst>
                </a:gridCol>
                <a:gridCol w="329184">
                  <a:extLst>
                    <a:ext uri="{9D8B030D-6E8A-4147-A177-3AD203B41FA5}">
                      <a16:colId xmlns:a16="http://schemas.microsoft.com/office/drawing/2014/main" val="386052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11642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- 2026-04-29 15:10:23</a:t>
                      </a:r>
                      <a:r>
                        <a:rPr kumimoji="0" lang="en-US" sz="1000" b="0" i="0" u="none" strike="noStrike" kern="1200" cap="none" spc="0" normalizeH="0" baseline="0" noProof="0">
                          <a:ln>
                            <a:noFill/>
                          </a:ln>
                          <a:solidFill>
                            <a:prstClr val="black"/>
                          </a:solidFill>
                          <a:effectLst/>
                          <a:uLnTx/>
                          <a:uFillTx/>
                          <a:latin typeface="Calibri"/>
                          <a:ea typeface="+mn-ea"/>
                          <a:cs typeface="+mn-cs"/>
                        </a:rPr>
                        <a:t>
 Yoroshiku means, "Nice to meet you," or "Looking forward to working with you," in Japanese. Once a quarter, our DEI&amp;B Council hosts a Yoroshiku Lunch to help connect colleagues and improve interdepartmental engagement. 
Our guest speaker for our most recent lunch was Strategic Planning Executive Vice President and General Counsel, Steve Goldstein. This lunch serves as a great opportunity for our different department leaders to speak about their business strategy, goals, and achievements. 
Networking opportunities like this help improve culture and career development within 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56503874"/>
                  </a:ext>
                </a:extLst>
              </a:tr>
            </a:tbl>
          </a:graphicData>
        </a:graphic>
      </p:graphicFrame>
      <p:sp>
        <p:nvSpPr>
          <p:cNvPr id="4" name="Text Placeholder 3">
            <a:extLst>
              <a:ext uri="{FF2B5EF4-FFF2-40B4-BE49-F238E27FC236}">
                <a16:creationId xmlns:a16="http://schemas.microsoft.com/office/drawing/2014/main" id="{2E183BB0-5DCC-424D-BAE1-AE4646E00212}"/>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707593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7A6DB-89EB-40E6-AC4B-EA0075AD7B7C}"/>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B7B63C52-709D-4AE3-8DF4-545EF8261951}"/>
              </a:ext>
            </a:extLst>
          </p:cNvPr>
          <p:cNvGraphicFramePr>
            <a:graphicFrameLocks noGrp="1"/>
          </p:cNvGraphicFramePr>
          <p:nvPr>
            <p:ph type="tbl" sz="quarter" idx="13"/>
            <p:extLst>
              <p:ext uri="{D42A27DB-BD31-4B8C-83A1-F6EECF244321}">
                <p14:modId xmlns:p14="http://schemas.microsoft.com/office/powerpoint/2010/main" val="239430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67984403"/>
                    </a:ext>
                  </a:extLst>
                </a:gridCol>
                <a:gridCol w="987552">
                  <a:extLst>
                    <a:ext uri="{9D8B030D-6E8A-4147-A177-3AD203B41FA5}">
                      <a16:colId xmlns:a16="http://schemas.microsoft.com/office/drawing/2014/main" val="1884120156"/>
                    </a:ext>
                  </a:extLst>
                </a:gridCol>
                <a:gridCol w="329184">
                  <a:extLst>
                    <a:ext uri="{9D8B030D-6E8A-4147-A177-3AD203B41FA5}">
                      <a16:colId xmlns:a16="http://schemas.microsoft.com/office/drawing/2014/main" val="1325519030"/>
                    </a:ext>
                  </a:extLst>
                </a:gridCol>
                <a:gridCol w="329184">
                  <a:extLst>
                    <a:ext uri="{9D8B030D-6E8A-4147-A177-3AD203B41FA5}">
                      <a16:colId xmlns:a16="http://schemas.microsoft.com/office/drawing/2014/main" val="2207287121"/>
                    </a:ext>
                  </a:extLst>
                </a:gridCol>
                <a:gridCol w="329184">
                  <a:extLst>
                    <a:ext uri="{9D8B030D-6E8A-4147-A177-3AD203B41FA5}">
                      <a16:colId xmlns:a16="http://schemas.microsoft.com/office/drawing/2014/main" val="114829771"/>
                    </a:ext>
                  </a:extLst>
                </a:gridCol>
                <a:gridCol w="329184">
                  <a:extLst>
                    <a:ext uri="{9D8B030D-6E8A-4147-A177-3AD203B41FA5}">
                      <a16:colId xmlns:a16="http://schemas.microsoft.com/office/drawing/2014/main" val="3272714810"/>
                    </a:ext>
                  </a:extLst>
                </a:gridCol>
                <a:gridCol w="329184">
                  <a:extLst>
                    <a:ext uri="{9D8B030D-6E8A-4147-A177-3AD203B41FA5}">
                      <a16:colId xmlns:a16="http://schemas.microsoft.com/office/drawing/2014/main" val="3797808860"/>
                    </a:ext>
                  </a:extLst>
                </a:gridCol>
                <a:gridCol w="329184">
                  <a:extLst>
                    <a:ext uri="{9D8B030D-6E8A-4147-A177-3AD203B41FA5}">
                      <a16:colId xmlns:a16="http://schemas.microsoft.com/office/drawing/2014/main" val="4214622665"/>
                    </a:ext>
                  </a:extLst>
                </a:gridCol>
                <a:gridCol w="329184">
                  <a:extLst>
                    <a:ext uri="{9D8B030D-6E8A-4147-A177-3AD203B41FA5}">
                      <a16:colId xmlns:a16="http://schemas.microsoft.com/office/drawing/2014/main" val="383372744"/>
                    </a:ext>
                  </a:extLst>
                </a:gridCol>
                <a:gridCol w="329184">
                  <a:extLst>
                    <a:ext uri="{9D8B030D-6E8A-4147-A177-3AD203B41FA5}">
                      <a16:colId xmlns:a16="http://schemas.microsoft.com/office/drawing/2014/main" val="960200816"/>
                    </a:ext>
                  </a:extLst>
                </a:gridCol>
                <a:gridCol w="329184">
                  <a:extLst>
                    <a:ext uri="{9D8B030D-6E8A-4147-A177-3AD203B41FA5}">
                      <a16:colId xmlns:a16="http://schemas.microsoft.com/office/drawing/2014/main" val="3564032635"/>
                    </a:ext>
                  </a:extLst>
                </a:gridCol>
                <a:gridCol w="329184">
                  <a:extLst>
                    <a:ext uri="{9D8B030D-6E8A-4147-A177-3AD203B41FA5}">
                      <a16:colId xmlns:a16="http://schemas.microsoft.com/office/drawing/2014/main" val="2214832253"/>
                    </a:ext>
                  </a:extLst>
                </a:gridCol>
                <a:gridCol w="329184">
                  <a:extLst>
                    <a:ext uri="{9D8B030D-6E8A-4147-A177-3AD203B41FA5}">
                      <a16:colId xmlns:a16="http://schemas.microsoft.com/office/drawing/2014/main" val="124972596"/>
                    </a:ext>
                  </a:extLst>
                </a:gridCol>
                <a:gridCol w="329184">
                  <a:extLst>
                    <a:ext uri="{9D8B030D-6E8A-4147-A177-3AD203B41FA5}">
                      <a16:colId xmlns:a16="http://schemas.microsoft.com/office/drawing/2014/main" val="2327082958"/>
                    </a:ext>
                  </a:extLst>
                </a:gridCol>
                <a:gridCol w="329184">
                  <a:extLst>
                    <a:ext uri="{9D8B030D-6E8A-4147-A177-3AD203B41FA5}">
                      <a16:colId xmlns:a16="http://schemas.microsoft.com/office/drawing/2014/main" val="2440720391"/>
                    </a:ext>
                  </a:extLst>
                </a:gridCol>
                <a:gridCol w="329184">
                  <a:extLst>
                    <a:ext uri="{9D8B030D-6E8A-4147-A177-3AD203B41FA5}">
                      <a16:colId xmlns:a16="http://schemas.microsoft.com/office/drawing/2014/main" val="1667667430"/>
                    </a:ext>
                  </a:extLst>
                </a:gridCol>
                <a:gridCol w="329184">
                  <a:extLst>
                    <a:ext uri="{9D8B030D-6E8A-4147-A177-3AD203B41FA5}">
                      <a16:colId xmlns:a16="http://schemas.microsoft.com/office/drawing/2014/main" val="543494186"/>
                    </a:ext>
                  </a:extLst>
                </a:gridCol>
                <a:gridCol w="329184">
                  <a:extLst>
                    <a:ext uri="{9D8B030D-6E8A-4147-A177-3AD203B41FA5}">
                      <a16:colId xmlns:a16="http://schemas.microsoft.com/office/drawing/2014/main" val="146192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8952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- 2026-04-13 11:36:41</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Pasadena office said farewell (for now) to our colleagues returning to Japan to take on new roles at Tokio Marine’s home office. We came together over lunch to thank them for their partnership and the impact they’ve made over the past few years.
During their time in the U.S., they brought a truly global perspective, strengthened cross-team collaboration, and raised the bar through their consistent commitment to Anshin (safety, security and peace of mind). We’re grateful for what we learned from them. 
We are wishing them all the best as they transition back to Japan, and we’ll be cheering them on from afar. We look forward to staying connected in the years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33141796"/>
                  </a:ext>
                </a:extLst>
              </a:tr>
            </a:tbl>
          </a:graphicData>
        </a:graphic>
      </p:graphicFrame>
      <p:sp>
        <p:nvSpPr>
          <p:cNvPr id="4" name="Text Placeholder 3">
            <a:extLst>
              <a:ext uri="{FF2B5EF4-FFF2-40B4-BE49-F238E27FC236}">
                <a16:creationId xmlns:a16="http://schemas.microsoft.com/office/drawing/2014/main" id="{3E17F22C-BD32-4022-953B-30D13DA25627}"/>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0346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6F75-1052-46AD-87E6-8C7D0BF3F66A}"/>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3D5EAE30-4891-4B64-87D4-E9F93E900467}"/>
              </a:ext>
            </a:extLst>
          </p:cNvPr>
          <p:cNvGraphicFramePr>
            <a:graphicFrameLocks noGrp="1"/>
          </p:cNvGraphicFramePr>
          <p:nvPr>
            <p:ph type="tbl" sz="quarter" idx="13"/>
            <p:extLst>
              <p:ext uri="{D42A27DB-BD31-4B8C-83A1-F6EECF244321}">
                <p14:modId xmlns:p14="http://schemas.microsoft.com/office/powerpoint/2010/main" val="424128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42905134"/>
                    </a:ext>
                  </a:extLst>
                </a:gridCol>
                <a:gridCol w="987552">
                  <a:extLst>
                    <a:ext uri="{9D8B030D-6E8A-4147-A177-3AD203B41FA5}">
                      <a16:colId xmlns:a16="http://schemas.microsoft.com/office/drawing/2014/main" val="1406044054"/>
                    </a:ext>
                  </a:extLst>
                </a:gridCol>
                <a:gridCol w="329184">
                  <a:extLst>
                    <a:ext uri="{9D8B030D-6E8A-4147-A177-3AD203B41FA5}">
                      <a16:colId xmlns:a16="http://schemas.microsoft.com/office/drawing/2014/main" val="3375737738"/>
                    </a:ext>
                  </a:extLst>
                </a:gridCol>
                <a:gridCol w="329184">
                  <a:extLst>
                    <a:ext uri="{9D8B030D-6E8A-4147-A177-3AD203B41FA5}">
                      <a16:colId xmlns:a16="http://schemas.microsoft.com/office/drawing/2014/main" val="3790877712"/>
                    </a:ext>
                  </a:extLst>
                </a:gridCol>
                <a:gridCol w="329184">
                  <a:extLst>
                    <a:ext uri="{9D8B030D-6E8A-4147-A177-3AD203B41FA5}">
                      <a16:colId xmlns:a16="http://schemas.microsoft.com/office/drawing/2014/main" val="3344194858"/>
                    </a:ext>
                  </a:extLst>
                </a:gridCol>
                <a:gridCol w="329184">
                  <a:extLst>
                    <a:ext uri="{9D8B030D-6E8A-4147-A177-3AD203B41FA5}">
                      <a16:colId xmlns:a16="http://schemas.microsoft.com/office/drawing/2014/main" val="3996416190"/>
                    </a:ext>
                  </a:extLst>
                </a:gridCol>
                <a:gridCol w="329184">
                  <a:extLst>
                    <a:ext uri="{9D8B030D-6E8A-4147-A177-3AD203B41FA5}">
                      <a16:colId xmlns:a16="http://schemas.microsoft.com/office/drawing/2014/main" val="3585609823"/>
                    </a:ext>
                  </a:extLst>
                </a:gridCol>
                <a:gridCol w="329184">
                  <a:extLst>
                    <a:ext uri="{9D8B030D-6E8A-4147-A177-3AD203B41FA5}">
                      <a16:colId xmlns:a16="http://schemas.microsoft.com/office/drawing/2014/main" val="3942675537"/>
                    </a:ext>
                  </a:extLst>
                </a:gridCol>
                <a:gridCol w="329184">
                  <a:extLst>
                    <a:ext uri="{9D8B030D-6E8A-4147-A177-3AD203B41FA5}">
                      <a16:colId xmlns:a16="http://schemas.microsoft.com/office/drawing/2014/main" val="301838603"/>
                    </a:ext>
                  </a:extLst>
                </a:gridCol>
                <a:gridCol w="329184">
                  <a:extLst>
                    <a:ext uri="{9D8B030D-6E8A-4147-A177-3AD203B41FA5}">
                      <a16:colId xmlns:a16="http://schemas.microsoft.com/office/drawing/2014/main" val="2493960597"/>
                    </a:ext>
                  </a:extLst>
                </a:gridCol>
                <a:gridCol w="329184">
                  <a:extLst>
                    <a:ext uri="{9D8B030D-6E8A-4147-A177-3AD203B41FA5}">
                      <a16:colId xmlns:a16="http://schemas.microsoft.com/office/drawing/2014/main" val="2607747155"/>
                    </a:ext>
                  </a:extLst>
                </a:gridCol>
                <a:gridCol w="329184">
                  <a:extLst>
                    <a:ext uri="{9D8B030D-6E8A-4147-A177-3AD203B41FA5}">
                      <a16:colId xmlns:a16="http://schemas.microsoft.com/office/drawing/2014/main" val="3457496427"/>
                    </a:ext>
                  </a:extLst>
                </a:gridCol>
                <a:gridCol w="329184">
                  <a:extLst>
                    <a:ext uri="{9D8B030D-6E8A-4147-A177-3AD203B41FA5}">
                      <a16:colId xmlns:a16="http://schemas.microsoft.com/office/drawing/2014/main" val="4106550529"/>
                    </a:ext>
                  </a:extLst>
                </a:gridCol>
                <a:gridCol w="329184">
                  <a:extLst>
                    <a:ext uri="{9D8B030D-6E8A-4147-A177-3AD203B41FA5}">
                      <a16:colId xmlns:a16="http://schemas.microsoft.com/office/drawing/2014/main" val="1919651161"/>
                    </a:ext>
                  </a:extLst>
                </a:gridCol>
                <a:gridCol w="329184">
                  <a:extLst>
                    <a:ext uri="{9D8B030D-6E8A-4147-A177-3AD203B41FA5}">
                      <a16:colId xmlns:a16="http://schemas.microsoft.com/office/drawing/2014/main" val="168736384"/>
                    </a:ext>
                  </a:extLst>
                </a:gridCol>
                <a:gridCol w="329184">
                  <a:extLst>
                    <a:ext uri="{9D8B030D-6E8A-4147-A177-3AD203B41FA5}">
                      <a16:colId xmlns:a16="http://schemas.microsoft.com/office/drawing/2014/main" val="3007245595"/>
                    </a:ext>
                  </a:extLst>
                </a:gridCol>
                <a:gridCol w="329184">
                  <a:extLst>
                    <a:ext uri="{9D8B030D-6E8A-4147-A177-3AD203B41FA5}">
                      <a16:colId xmlns:a16="http://schemas.microsoft.com/office/drawing/2014/main" val="3014535589"/>
                    </a:ext>
                  </a:extLst>
                </a:gridCol>
                <a:gridCol w="329184">
                  <a:extLst>
                    <a:ext uri="{9D8B030D-6E8A-4147-A177-3AD203B41FA5}">
                      <a16:colId xmlns:a16="http://schemas.microsoft.com/office/drawing/2014/main" val="1767533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2657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- 2026-04-16 08:50:17</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the promotions of  Thomas Spendley and Michael Russillo, effective April 1st.
🔹 Thomas Spendley has been promoted to Chief Underwriting Officer &amp; SVP, Casualty &amp; Marine
🔹 Michael Russillo has been promoted to Chief Underwriting Officer &amp; SVP, Property
We’re confident Tom and Mike will continue to make a strong impact and drive success in their new roles. Please join us in congratulating the two on their well‑deserved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81001665"/>
                  </a:ext>
                </a:extLst>
              </a:tr>
            </a:tbl>
          </a:graphicData>
        </a:graphic>
      </p:graphicFrame>
      <p:sp>
        <p:nvSpPr>
          <p:cNvPr id="4" name="Text Placeholder 3">
            <a:extLst>
              <a:ext uri="{FF2B5EF4-FFF2-40B4-BE49-F238E27FC236}">
                <a16:creationId xmlns:a16="http://schemas.microsoft.com/office/drawing/2014/main" id="{01400E4F-1481-48C8-96C5-A3F67458E9E1}"/>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853050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B6D5-07F7-4E0A-931E-EF76BA9EC07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B05C7E0-0809-46AD-B899-0D31B9B99919}"/>
              </a:ext>
            </a:extLst>
          </p:cNvPr>
          <p:cNvGraphicFramePr>
            <a:graphicFrameLocks noGrp="1"/>
          </p:cNvGraphicFramePr>
          <p:nvPr>
            <p:ph type="chart" sz="quarter" idx="13"/>
            <p:extLst>
              <p:ext uri="{D42A27DB-BD31-4B8C-83A1-F6EECF244321}">
                <p14:modId xmlns:p14="http://schemas.microsoft.com/office/powerpoint/2010/main" val="3094945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4B20F6-827F-4D14-B399-8A63E328192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13438A8-B1D1-4736-8090-D2D0EAC46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507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751B-1B61-47B4-A75E-15F5D920BB4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29953936-3563-4CF0-9D71-412F7AB4E1BA}"/>
              </a:ext>
            </a:extLst>
          </p:cNvPr>
          <p:cNvGraphicFramePr>
            <a:graphicFrameLocks noGrp="1"/>
          </p:cNvGraphicFramePr>
          <p:nvPr>
            <p:ph type="chart" sz="quarter" idx="13"/>
            <p:extLst>
              <p:ext uri="{D42A27DB-BD31-4B8C-83A1-F6EECF244321}">
                <p14:modId xmlns:p14="http://schemas.microsoft.com/office/powerpoint/2010/main" val="2542668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97F32-4120-4A70-962B-2C6F55E43C8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DC53153-8793-4526-854C-53EADC32E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570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08AC3-644D-4398-A29B-33AD6506CD29}"/>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B63B875D-1C99-486C-813A-8880406B2A96}"/>
              </a:ext>
            </a:extLst>
          </p:cNvPr>
          <p:cNvGraphicFramePr>
            <a:graphicFrameLocks noGrp="1"/>
          </p:cNvGraphicFramePr>
          <p:nvPr>
            <p:ph type="chart" sz="quarter" idx="13"/>
            <p:extLst>
              <p:ext uri="{D42A27DB-BD31-4B8C-83A1-F6EECF244321}">
                <p14:modId xmlns:p14="http://schemas.microsoft.com/office/powerpoint/2010/main" val="69066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0D485-FB20-4975-8146-D5E7B61B0CC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60DC001-002F-47E1-BDF4-EA1E58C4C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752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FA63-C387-41B4-B27C-24D82DDB7F3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0C6507F-D7F1-4A25-919F-BBB9D8CF02B0}"/>
              </a:ext>
            </a:extLst>
          </p:cNvPr>
          <p:cNvGraphicFramePr>
            <a:graphicFrameLocks noGrp="1"/>
          </p:cNvGraphicFramePr>
          <p:nvPr>
            <p:ph type="tbl" sz="quarter" idx="13"/>
            <p:extLst>
              <p:ext uri="{D42A27DB-BD31-4B8C-83A1-F6EECF244321}">
                <p14:modId xmlns:p14="http://schemas.microsoft.com/office/powerpoint/2010/main" val="120902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20702939"/>
                    </a:ext>
                  </a:extLst>
                </a:gridCol>
                <a:gridCol w="658368">
                  <a:extLst>
                    <a:ext uri="{9D8B030D-6E8A-4147-A177-3AD203B41FA5}">
                      <a16:colId xmlns:a16="http://schemas.microsoft.com/office/drawing/2014/main" val="2920266037"/>
                    </a:ext>
                  </a:extLst>
                </a:gridCol>
                <a:gridCol w="658368">
                  <a:extLst>
                    <a:ext uri="{9D8B030D-6E8A-4147-A177-3AD203B41FA5}">
                      <a16:colId xmlns:a16="http://schemas.microsoft.com/office/drawing/2014/main" val="2427251455"/>
                    </a:ext>
                  </a:extLst>
                </a:gridCol>
                <a:gridCol w="658368">
                  <a:extLst>
                    <a:ext uri="{9D8B030D-6E8A-4147-A177-3AD203B41FA5}">
                      <a16:colId xmlns:a16="http://schemas.microsoft.com/office/drawing/2014/main" val="3377982936"/>
                    </a:ext>
                  </a:extLst>
                </a:gridCol>
                <a:gridCol w="658368">
                  <a:extLst>
                    <a:ext uri="{9D8B030D-6E8A-4147-A177-3AD203B41FA5}">
                      <a16:colId xmlns:a16="http://schemas.microsoft.com/office/drawing/2014/main" val="3566089695"/>
                    </a:ext>
                  </a:extLst>
                </a:gridCol>
                <a:gridCol w="658368">
                  <a:extLst>
                    <a:ext uri="{9D8B030D-6E8A-4147-A177-3AD203B41FA5}">
                      <a16:colId xmlns:a16="http://schemas.microsoft.com/office/drawing/2014/main" val="3888596033"/>
                    </a:ext>
                  </a:extLst>
                </a:gridCol>
                <a:gridCol w="658368">
                  <a:extLst>
                    <a:ext uri="{9D8B030D-6E8A-4147-A177-3AD203B41FA5}">
                      <a16:colId xmlns:a16="http://schemas.microsoft.com/office/drawing/2014/main" val="2635737657"/>
                    </a:ext>
                  </a:extLst>
                </a:gridCol>
                <a:gridCol w="658368">
                  <a:extLst>
                    <a:ext uri="{9D8B030D-6E8A-4147-A177-3AD203B41FA5}">
                      <a16:colId xmlns:a16="http://schemas.microsoft.com/office/drawing/2014/main" val="657322961"/>
                    </a:ext>
                  </a:extLst>
                </a:gridCol>
                <a:gridCol w="658368">
                  <a:extLst>
                    <a:ext uri="{9D8B030D-6E8A-4147-A177-3AD203B41FA5}">
                      <a16:colId xmlns:a16="http://schemas.microsoft.com/office/drawing/2014/main" val="1985277220"/>
                    </a:ext>
                  </a:extLst>
                </a:gridCol>
                <a:gridCol w="658368">
                  <a:extLst>
                    <a:ext uri="{9D8B030D-6E8A-4147-A177-3AD203B41FA5}">
                      <a16:colId xmlns:a16="http://schemas.microsoft.com/office/drawing/2014/main" val="1918589297"/>
                    </a:ext>
                  </a:extLst>
                </a:gridCol>
                <a:gridCol w="658368">
                  <a:extLst>
                    <a:ext uri="{9D8B030D-6E8A-4147-A177-3AD203B41FA5}">
                      <a16:colId xmlns:a16="http://schemas.microsoft.com/office/drawing/2014/main" val="604710888"/>
                    </a:ext>
                  </a:extLst>
                </a:gridCol>
                <a:gridCol w="658368">
                  <a:extLst>
                    <a:ext uri="{9D8B030D-6E8A-4147-A177-3AD203B41FA5}">
                      <a16:colId xmlns:a16="http://schemas.microsoft.com/office/drawing/2014/main" val="33705533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67565855"/>
                  </a:ext>
                </a:extLst>
              </a:tr>
              <a:tr h="370840">
                <a:tc>
                  <a:txBody>
                    <a:bodyPr/>
                    <a:lstStyle/>
                    <a:p>
                      <a:r>
                        <a:rPr lang="en-US" sz="1000"/>
                        <a:t>26821</a:t>
                      </a:r>
                    </a:p>
                  </a:txBody>
                  <a:tcPr/>
                </a:tc>
                <a:tc>
                  <a:txBody>
                    <a:bodyPr/>
                    <a:lstStyle/>
                    <a:p>
                      <a:r>
                        <a:rPr lang="en-US" sz="1000"/>
                        <a:t>171</a:t>
                      </a:r>
                    </a:p>
                  </a:txBody>
                  <a:tcPr/>
                </a:tc>
                <a:tc>
                  <a:txBody>
                    <a:bodyPr/>
                    <a:lstStyle/>
                    <a:p>
                      <a:r>
                        <a:rPr lang="en-US" sz="1000"/>
                        <a:t>16</a:t>
                      </a:r>
                    </a:p>
                  </a:txBody>
                  <a:tcPr/>
                </a:tc>
                <a:tc>
                  <a:txBody>
                    <a:bodyPr/>
                    <a:lstStyle/>
                    <a:p>
                      <a:r>
                        <a:rPr lang="en-US" sz="1000"/>
                        <a:t>705</a:t>
                      </a:r>
                    </a:p>
                  </a:txBody>
                  <a:tcPr/>
                </a:tc>
                <a:tc>
                  <a:txBody>
                    <a:bodyPr/>
                    <a:lstStyle/>
                    <a:p>
                      <a:r>
                        <a:rPr lang="en-US" sz="1000"/>
                        <a:t>44.0625</a:t>
                      </a:r>
                    </a:p>
                  </a:txBody>
                  <a:tcPr/>
                </a:tc>
                <a:tc>
                  <a:txBody>
                    <a:bodyPr/>
                    <a:lstStyle/>
                    <a:p>
                      <a:r>
                        <a:rPr lang="en-US" sz="1000"/>
                        <a:t>35</a:t>
                      </a:r>
                    </a:p>
                  </a:txBody>
                  <a:tcPr/>
                </a:tc>
                <a:tc>
                  <a:txBody>
                    <a:bodyPr/>
                    <a:lstStyle/>
                    <a:p>
                      <a:r>
                        <a:rPr lang="en-US" sz="1000"/>
                        <a:t>4</a:t>
                      </a:r>
                    </a:p>
                  </a:txBody>
                  <a:tcPr/>
                </a:tc>
                <a:tc>
                  <a:txBody>
                    <a:bodyPr/>
                    <a:lstStyle/>
                    <a:p>
                      <a:r>
                        <a:rPr lang="en-US" sz="1000"/>
                        <a:t>3116</a:t>
                      </a:r>
                    </a:p>
                  </a:txBody>
                  <a:tcPr/>
                </a:tc>
                <a:tc>
                  <a:txBody>
                    <a:bodyPr/>
                    <a:lstStyle/>
                    <a:p>
                      <a:r>
                        <a:rPr lang="en-US" sz="1000"/>
                        <a:t>33243</a:t>
                      </a:r>
                    </a:p>
                  </a:txBody>
                  <a:tcPr/>
                </a:tc>
                <a:tc>
                  <a:txBody>
                    <a:bodyPr/>
                    <a:lstStyle/>
                    <a:p>
                      <a:r>
                        <a:rPr lang="en-US" sz="1000"/>
                        <a:t>2077.6875</a:t>
                      </a:r>
                    </a:p>
                  </a:txBody>
                  <a:tcPr/>
                </a:tc>
                <a:tc>
                  <a:txBody>
                    <a:bodyPr/>
                    <a:lstStyle/>
                    <a:p>
                      <a:r>
                        <a:rPr lang="en-US" sz="1000"/>
                        <a:t>11.509546621528 %</a:t>
                      </a:r>
                    </a:p>
                  </a:txBody>
                  <a:tcPr/>
                </a:tc>
                <a:tc>
                  <a:txBody>
                    <a:bodyPr/>
                    <a:lstStyle/>
                    <a:p>
                      <a:r>
                        <a:rPr lang="en-US" sz="1000"/>
                        <a:t>0</a:t>
                      </a:r>
                    </a:p>
                  </a:txBody>
                  <a:tcPr/>
                </a:tc>
                <a:extLst>
                  <a:ext uri="{0D108BD9-81ED-4DB2-BD59-A6C34878D82A}">
                    <a16:rowId xmlns:a16="http://schemas.microsoft.com/office/drawing/2014/main" val="1888534022"/>
                  </a:ext>
                </a:extLst>
              </a:tr>
            </a:tbl>
          </a:graphicData>
        </a:graphic>
      </p:graphicFrame>
      <p:sp>
        <p:nvSpPr>
          <p:cNvPr id="4" name="Text Placeholder 3">
            <a:extLst>
              <a:ext uri="{FF2B5EF4-FFF2-40B4-BE49-F238E27FC236}">
                <a16:creationId xmlns:a16="http://schemas.microsoft.com/office/drawing/2014/main" id="{C58FEF3E-5873-42A1-97D6-98AE5055ACB9}"/>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122570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FB9A-1DAD-4CD5-BEA1-B16F02B7272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AEBCA06-3C99-4417-9D63-A68111508E66}"/>
              </a:ext>
            </a:extLst>
          </p:cNvPr>
          <p:cNvGraphicFramePr>
            <a:graphicFrameLocks noGrp="1"/>
          </p:cNvGraphicFramePr>
          <p:nvPr>
            <p:ph type="chart" sz="quarter" idx="13"/>
            <p:extLst>
              <p:ext uri="{D42A27DB-BD31-4B8C-83A1-F6EECF244321}">
                <p14:modId xmlns:p14="http://schemas.microsoft.com/office/powerpoint/2010/main" val="3898117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1458C-8CCC-4418-8B62-DEAE0DCC03B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DD78177-2280-442C-A31D-42E089CDD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7010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3E28-CF2E-4049-9F4E-5CAEBD17EE8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88B593D-2409-43C0-BD61-C3E1DC079382}"/>
              </a:ext>
            </a:extLst>
          </p:cNvPr>
          <p:cNvGraphicFramePr>
            <a:graphicFrameLocks noGrp="1"/>
          </p:cNvGraphicFramePr>
          <p:nvPr>
            <p:ph type="chart" sz="quarter" idx="13"/>
            <p:extLst>
              <p:ext uri="{D42A27DB-BD31-4B8C-83A1-F6EECF244321}">
                <p14:modId xmlns:p14="http://schemas.microsoft.com/office/powerpoint/2010/main" val="2062878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3FAF8-9A7F-423D-9492-9D5E31410A7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4B711E7-D9E1-474D-B6C2-5E851498B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544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F4B85-61EF-4A74-8B61-01A2E14E21B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8325CE6-1C9F-4F3A-9537-B11B111FE128}"/>
              </a:ext>
            </a:extLst>
          </p:cNvPr>
          <p:cNvGraphicFramePr>
            <a:graphicFrameLocks noGrp="1"/>
          </p:cNvGraphicFramePr>
          <p:nvPr>
            <p:ph type="chart" sz="quarter" idx="13"/>
            <p:extLst>
              <p:ext uri="{D42A27DB-BD31-4B8C-83A1-F6EECF244321}">
                <p14:modId xmlns:p14="http://schemas.microsoft.com/office/powerpoint/2010/main" val="3767745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EE4A4E-85BB-4193-B056-C6E2468486A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4E9568E-701C-44B7-8CFC-86C23C5258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9575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118E-9634-4A2A-B3B6-027E9FA52BB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0EABEB3-535F-4106-93B3-DF0959D6A05A}"/>
              </a:ext>
            </a:extLst>
          </p:cNvPr>
          <p:cNvGraphicFramePr>
            <a:graphicFrameLocks noGrp="1"/>
          </p:cNvGraphicFramePr>
          <p:nvPr>
            <p:ph type="chart" sz="quarter" idx="13"/>
            <p:extLst>
              <p:ext uri="{D42A27DB-BD31-4B8C-83A1-F6EECF244321}">
                <p14:modId xmlns:p14="http://schemas.microsoft.com/office/powerpoint/2010/main" val="1401977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AF40C1-63D6-45FD-9D0F-F26D350D20F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41AF1DC-1B01-4E35-A510-7AA6794903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314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FFDB7-E485-4061-B6B2-144CE5AB34F9}"/>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B956A909-8423-48AC-9DF6-B9572184D8BA}"/>
              </a:ext>
            </a:extLst>
          </p:cNvPr>
          <p:cNvGraphicFramePr>
            <a:graphicFrameLocks noGrp="1"/>
          </p:cNvGraphicFramePr>
          <p:nvPr>
            <p:ph type="tbl" sz="quarter" idx="13"/>
            <p:extLst>
              <p:ext uri="{D42A27DB-BD31-4B8C-83A1-F6EECF244321}">
                <p14:modId xmlns:p14="http://schemas.microsoft.com/office/powerpoint/2010/main" val="159807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41910162"/>
                    </a:ext>
                  </a:extLst>
                </a:gridCol>
                <a:gridCol w="905256">
                  <a:extLst>
                    <a:ext uri="{9D8B030D-6E8A-4147-A177-3AD203B41FA5}">
                      <a16:colId xmlns:a16="http://schemas.microsoft.com/office/drawing/2014/main" val="1234472464"/>
                    </a:ext>
                  </a:extLst>
                </a:gridCol>
                <a:gridCol w="576072">
                  <a:extLst>
                    <a:ext uri="{9D8B030D-6E8A-4147-A177-3AD203B41FA5}">
                      <a16:colId xmlns:a16="http://schemas.microsoft.com/office/drawing/2014/main" val="2903041152"/>
                    </a:ext>
                  </a:extLst>
                </a:gridCol>
                <a:gridCol w="576072">
                  <a:extLst>
                    <a:ext uri="{9D8B030D-6E8A-4147-A177-3AD203B41FA5}">
                      <a16:colId xmlns:a16="http://schemas.microsoft.com/office/drawing/2014/main" val="2807053201"/>
                    </a:ext>
                  </a:extLst>
                </a:gridCol>
                <a:gridCol w="576072">
                  <a:extLst>
                    <a:ext uri="{9D8B030D-6E8A-4147-A177-3AD203B41FA5}">
                      <a16:colId xmlns:a16="http://schemas.microsoft.com/office/drawing/2014/main" val="3968989430"/>
                    </a:ext>
                  </a:extLst>
                </a:gridCol>
                <a:gridCol w="576072">
                  <a:extLst>
                    <a:ext uri="{9D8B030D-6E8A-4147-A177-3AD203B41FA5}">
                      <a16:colId xmlns:a16="http://schemas.microsoft.com/office/drawing/2014/main" val="2592489282"/>
                    </a:ext>
                  </a:extLst>
                </a:gridCol>
                <a:gridCol w="576072">
                  <a:extLst>
                    <a:ext uri="{9D8B030D-6E8A-4147-A177-3AD203B41FA5}">
                      <a16:colId xmlns:a16="http://schemas.microsoft.com/office/drawing/2014/main" val="1135175479"/>
                    </a:ext>
                  </a:extLst>
                </a:gridCol>
                <a:gridCol w="576072">
                  <a:extLst>
                    <a:ext uri="{9D8B030D-6E8A-4147-A177-3AD203B41FA5}">
                      <a16:colId xmlns:a16="http://schemas.microsoft.com/office/drawing/2014/main" val="2713041665"/>
                    </a:ext>
                  </a:extLst>
                </a:gridCol>
                <a:gridCol w="576072">
                  <a:extLst>
                    <a:ext uri="{9D8B030D-6E8A-4147-A177-3AD203B41FA5}">
                      <a16:colId xmlns:a16="http://schemas.microsoft.com/office/drawing/2014/main" val="1517818910"/>
                    </a:ext>
                  </a:extLst>
                </a:gridCol>
                <a:gridCol w="576072">
                  <a:extLst>
                    <a:ext uri="{9D8B030D-6E8A-4147-A177-3AD203B41FA5}">
                      <a16:colId xmlns:a16="http://schemas.microsoft.com/office/drawing/2014/main" val="3102214256"/>
                    </a:ext>
                  </a:extLst>
                </a:gridCol>
                <a:gridCol w="576072">
                  <a:extLst>
                    <a:ext uri="{9D8B030D-6E8A-4147-A177-3AD203B41FA5}">
                      <a16:colId xmlns:a16="http://schemas.microsoft.com/office/drawing/2014/main" val="2900668283"/>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151463772"/>
                  </a:ext>
                </a:extLst>
              </a:tr>
              <a:tr h="370840">
                <a:tc>
                  <a:txBody>
                    <a:bodyPr/>
                    <a:lstStyle/>
                    <a:p>
                      <a:r>
                        <a:rPr lang="en-US" sz="1000"/>
                        <a:t>04/16/2026 08:52:09</a:t>
                      </a:r>
                    </a:p>
                  </a:txBody>
                  <a:tcPr/>
                </a:tc>
                <a:tc>
                  <a:txBody>
                    <a:bodyPr/>
                    <a:lstStyle/>
                    <a:p>
                      <a:r>
                        <a:rPr lang="en-US" sz="1000"/>
                        <a:t>04/16/2026 08:52:09</a:t>
                      </a:r>
                    </a:p>
                  </a:txBody>
                  <a:tcPr/>
                </a:tc>
                <a:tc>
                  <a:txBody>
                    <a:bodyPr/>
                    <a:lstStyle/>
                    <a:p>
                      <a:r>
                        <a:rPr lang="en-US" sz="1000"/>
                        <a:t>Image</a:t>
                      </a:r>
                    </a:p>
                  </a:txBody>
                  <a:tcPr/>
                </a:tc>
                <a:tc>
                  <a:txBody>
                    <a:bodyPr/>
                    <a:lstStyle/>
                    <a:p>
                      <a:r>
                        <a:rPr lang="en-US" sz="1000"/>
                        <a:t>204</a:t>
                      </a:r>
                    </a:p>
                  </a:txBody>
                  <a:tcPr/>
                </a:tc>
                <a:tc>
                  <a:txBody>
                    <a:bodyPr/>
                    <a:lstStyle/>
                    <a:p>
                      <a:r>
                        <a:rPr lang="en-US" sz="1000"/>
                        <a:t>32</a:t>
                      </a:r>
                    </a:p>
                  </a:txBody>
                  <a:tcPr/>
                </a:tc>
                <a:tc>
                  <a:txBody>
                    <a:bodyPr/>
                    <a:lstStyle/>
                    <a:p>
                      <a:r>
                        <a:rPr lang="en-US" sz="1000"/>
                        <a:t>1</a:t>
                      </a:r>
                    </a:p>
                  </a:txBody>
                  <a:tcPr/>
                </a:tc>
                <a:tc>
                  <a:txBody>
                    <a:bodyPr/>
                    <a:lstStyle/>
                    <a:p>
                      <a:r>
                        <a:rPr lang="en-US" sz="1000"/>
                        <a:t>257</a:t>
                      </a:r>
                    </a:p>
                  </a:txBody>
                  <a:tcPr/>
                </a:tc>
                <a:tc>
                  <a:txBody>
                    <a:bodyPr/>
                    <a:lstStyle/>
                    <a:p>
                      <a:r>
                        <a:rPr lang="en-US" sz="1000"/>
                        <a:t>6.59 %</a:t>
                      </a:r>
                    </a:p>
                  </a:txBody>
                  <a:tcPr/>
                </a:tc>
                <a:tc>
                  <a:txBody>
                    <a:bodyPr/>
                    <a:lstStyle/>
                    <a:p>
                      <a:r>
                        <a:rPr lang="en-US" sz="1000"/>
                        <a:t>7497</a:t>
                      </a:r>
                    </a:p>
                  </a:txBody>
                  <a:tcPr/>
                </a:tc>
                <a:tc>
                  <a:txBody>
                    <a:bodyPr/>
                    <a:lstStyle/>
                    <a:p>
                      <a:r>
                        <a:rPr lang="en-US" sz="1000"/>
                        <a:t>5264</a:t>
                      </a:r>
                    </a:p>
                  </a:txBody>
                  <a:tcPr/>
                </a:tc>
                <a:tc>
                  <a:txBody>
                    <a:bodyPr/>
                    <a:lstStyle/>
                    <a:p>
                      <a:r>
                        <a:rPr lang="en-US" sz="1000"/>
                        <a:t>n/a</a:t>
                      </a:r>
                    </a:p>
                  </a:txBody>
                  <a:tcPr/>
                </a:tc>
                <a:extLst>
                  <a:ext uri="{0D108BD9-81ED-4DB2-BD59-A6C34878D82A}">
                    <a16:rowId xmlns:a16="http://schemas.microsoft.com/office/drawing/2014/main" val="3106205160"/>
                  </a:ext>
                </a:extLst>
              </a:tr>
              <a:tr h="370840">
                <a:tc>
                  <a:txBody>
                    <a:bodyPr/>
                    <a:lstStyle/>
                    <a:p>
                      <a:r>
                        <a:rPr lang="en-US" sz="1000"/>
                        <a:t>04/08/2026 16:39:39</a:t>
                      </a:r>
                    </a:p>
                  </a:txBody>
                  <a:tcPr/>
                </a:tc>
                <a:tc>
                  <a:txBody>
                    <a:bodyPr/>
                    <a:lstStyle/>
                    <a:p>
                      <a:r>
                        <a:rPr lang="en-US" sz="1000"/>
                        <a:t>04/08/2026 16:39:39</a:t>
                      </a:r>
                    </a:p>
                  </a:txBody>
                  <a:tcPr/>
                </a:tc>
                <a:tc>
                  <a:txBody>
                    <a:bodyPr/>
                    <a:lstStyle/>
                    <a:p>
                      <a:r>
                        <a:rPr lang="en-US" sz="1000"/>
                        <a:t>Image</a:t>
                      </a:r>
                    </a:p>
                  </a:txBody>
                  <a:tcPr/>
                </a:tc>
                <a:tc>
                  <a:txBody>
                    <a:bodyPr/>
                    <a:lstStyle/>
                    <a:p>
                      <a:r>
                        <a:rPr lang="en-US" sz="1000"/>
                        <a:t>127</a:t>
                      </a:r>
                    </a:p>
                  </a:txBody>
                  <a:tcPr/>
                </a:tc>
                <a:tc>
                  <a:txBody>
                    <a:bodyPr/>
                    <a:lstStyle/>
                    <a:p>
                      <a:r>
                        <a:rPr lang="en-US" sz="1000"/>
                        <a:t>0</a:t>
                      </a:r>
                    </a:p>
                  </a:txBody>
                  <a:tcPr/>
                </a:tc>
                <a:tc>
                  <a:txBody>
                    <a:bodyPr/>
                    <a:lstStyle/>
                    <a:p>
                      <a:r>
                        <a:rPr lang="en-US" sz="1000"/>
                        <a:t>0</a:t>
                      </a:r>
                    </a:p>
                  </a:txBody>
                  <a:tcPr/>
                </a:tc>
                <a:tc>
                  <a:txBody>
                    <a:bodyPr/>
                    <a:lstStyle/>
                    <a:p>
                      <a:r>
                        <a:rPr lang="en-US" sz="1000"/>
                        <a:t>598</a:t>
                      </a:r>
                    </a:p>
                  </a:txBody>
                  <a:tcPr/>
                </a:tc>
                <a:tc>
                  <a:txBody>
                    <a:bodyPr/>
                    <a:lstStyle/>
                    <a:p>
                      <a:r>
                        <a:rPr lang="en-US" sz="1000"/>
                        <a:t>8.89 %</a:t>
                      </a:r>
                    </a:p>
                  </a:txBody>
                  <a:tcPr/>
                </a:tc>
                <a:tc>
                  <a:txBody>
                    <a:bodyPr/>
                    <a:lstStyle/>
                    <a:p>
                      <a:r>
                        <a:rPr lang="en-US" sz="1000"/>
                        <a:t>8159</a:t>
                      </a:r>
                    </a:p>
                  </a:txBody>
                  <a:tcPr/>
                </a:tc>
                <a:tc>
                  <a:txBody>
                    <a:bodyPr/>
                    <a:lstStyle/>
                    <a:p>
                      <a:r>
                        <a:rPr lang="en-US" sz="1000"/>
                        <a:t>4904</a:t>
                      </a:r>
                    </a:p>
                  </a:txBody>
                  <a:tcPr/>
                </a:tc>
                <a:tc>
                  <a:txBody>
                    <a:bodyPr/>
                    <a:lstStyle/>
                    <a:p>
                      <a:r>
                        <a:rPr lang="en-US" sz="1000"/>
                        <a:t>n/a</a:t>
                      </a:r>
                    </a:p>
                  </a:txBody>
                  <a:tcPr/>
                </a:tc>
                <a:extLst>
                  <a:ext uri="{0D108BD9-81ED-4DB2-BD59-A6C34878D82A}">
                    <a16:rowId xmlns:a16="http://schemas.microsoft.com/office/drawing/2014/main" val="4149602350"/>
                  </a:ext>
                </a:extLst>
              </a:tr>
              <a:tr h="370840">
                <a:tc>
                  <a:txBody>
                    <a:bodyPr/>
                    <a:lstStyle/>
                    <a:p>
                      <a:r>
                        <a:rPr lang="en-US" sz="1000"/>
                        <a:t>04/13/2026 11:38:06</a:t>
                      </a:r>
                    </a:p>
                  </a:txBody>
                  <a:tcPr/>
                </a:tc>
                <a:tc>
                  <a:txBody>
                    <a:bodyPr/>
                    <a:lstStyle/>
                    <a:p>
                      <a:r>
                        <a:rPr lang="en-US" sz="1000"/>
                        <a:t>04/13/2026 11:38:06</a:t>
                      </a:r>
                    </a:p>
                  </a:txBody>
                  <a:tcPr/>
                </a:tc>
                <a:tc>
                  <a:txBody>
                    <a:bodyPr/>
                    <a:lstStyle/>
                    <a:p>
                      <a:r>
                        <a:rPr lang="en-US" sz="1000"/>
                        <a:t>Gallery</a:t>
                      </a:r>
                    </a:p>
                  </a:txBody>
                  <a:tcPr/>
                </a:tc>
                <a:tc>
                  <a:txBody>
                    <a:bodyPr/>
                    <a:lstStyle/>
                    <a:p>
                      <a:r>
                        <a:rPr lang="en-US" sz="1000"/>
                        <a:t>91</a:t>
                      </a:r>
                    </a:p>
                  </a:txBody>
                  <a:tcPr/>
                </a:tc>
                <a:tc>
                  <a:txBody>
                    <a:bodyPr/>
                    <a:lstStyle/>
                    <a:p>
                      <a:r>
                        <a:rPr lang="en-US" sz="1000"/>
                        <a:t>0</a:t>
                      </a:r>
                    </a:p>
                  </a:txBody>
                  <a:tcPr/>
                </a:tc>
                <a:tc>
                  <a:txBody>
                    <a:bodyPr/>
                    <a:lstStyle/>
                    <a:p>
                      <a:r>
                        <a:rPr lang="en-US" sz="1000"/>
                        <a:t>0</a:t>
                      </a:r>
                    </a:p>
                  </a:txBody>
                  <a:tcPr/>
                </a:tc>
                <a:tc>
                  <a:txBody>
                    <a:bodyPr/>
                    <a:lstStyle/>
                    <a:p>
                      <a:r>
                        <a:rPr lang="en-US" sz="1000"/>
                        <a:t>1202</a:t>
                      </a:r>
                    </a:p>
                  </a:txBody>
                  <a:tcPr/>
                </a:tc>
                <a:tc>
                  <a:txBody>
                    <a:bodyPr/>
                    <a:lstStyle/>
                    <a:p>
                      <a:r>
                        <a:rPr lang="en-US" sz="1000"/>
                        <a:t>30.4 %</a:t>
                      </a:r>
                    </a:p>
                  </a:txBody>
                  <a:tcPr/>
                </a:tc>
                <a:tc>
                  <a:txBody>
                    <a:bodyPr/>
                    <a:lstStyle/>
                    <a:p>
                      <a:r>
                        <a:rPr lang="en-US" sz="1000"/>
                        <a:t>4253</a:t>
                      </a:r>
                    </a:p>
                  </a:txBody>
                  <a:tcPr/>
                </a:tc>
                <a:tc>
                  <a:txBody>
                    <a:bodyPr/>
                    <a:lstStyle/>
                    <a:p>
                      <a:r>
                        <a:rPr lang="en-US" sz="1000"/>
                        <a:t>2304</a:t>
                      </a:r>
                    </a:p>
                  </a:txBody>
                  <a:tcPr/>
                </a:tc>
                <a:tc>
                  <a:txBody>
                    <a:bodyPr/>
                    <a:lstStyle/>
                    <a:p>
                      <a:r>
                        <a:rPr lang="en-US" sz="1000"/>
                        <a:t>n/a</a:t>
                      </a:r>
                    </a:p>
                  </a:txBody>
                  <a:tcPr/>
                </a:tc>
                <a:extLst>
                  <a:ext uri="{0D108BD9-81ED-4DB2-BD59-A6C34878D82A}">
                    <a16:rowId xmlns:a16="http://schemas.microsoft.com/office/drawing/2014/main" val="244256276"/>
                  </a:ext>
                </a:extLst>
              </a:tr>
            </a:tbl>
          </a:graphicData>
        </a:graphic>
      </p:graphicFrame>
      <p:sp>
        <p:nvSpPr>
          <p:cNvPr id="4" name="Text Placeholder 3">
            <a:extLst>
              <a:ext uri="{FF2B5EF4-FFF2-40B4-BE49-F238E27FC236}">
                <a16:creationId xmlns:a16="http://schemas.microsoft.com/office/drawing/2014/main" id="{B5452780-03F4-41EC-8E56-9F167DFB2541}"/>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336398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74F1-53DC-40CD-8761-8902BE3626E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F2A99BC-4310-483F-B71B-C4443C0A47D5}"/>
              </a:ext>
            </a:extLst>
          </p:cNvPr>
          <p:cNvGraphicFramePr>
            <a:graphicFrameLocks noGrp="1"/>
          </p:cNvGraphicFramePr>
          <p:nvPr>
            <p:ph type="tbl" sz="quarter" idx="13"/>
            <p:extLst>
              <p:ext uri="{D42A27DB-BD31-4B8C-83A1-F6EECF244321}">
                <p14:modId xmlns:p14="http://schemas.microsoft.com/office/powerpoint/2010/main" val="385765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2222524"/>
                    </a:ext>
                  </a:extLst>
                </a:gridCol>
                <a:gridCol w="576072">
                  <a:extLst>
                    <a:ext uri="{9D8B030D-6E8A-4147-A177-3AD203B41FA5}">
                      <a16:colId xmlns:a16="http://schemas.microsoft.com/office/drawing/2014/main" val="1469686317"/>
                    </a:ext>
                  </a:extLst>
                </a:gridCol>
                <a:gridCol w="576072">
                  <a:extLst>
                    <a:ext uri="{9D8B030D-6E8A-4147-A177-3AD203B41FA5}">
                      <a16:colId xmlns:a16="http://schemas.microsoft.com/office/drawing/2014/main" val="2908614326"/>
                    </a:ext>
                  </a:extLst>
                </a:gridCol>
                <a:gridCol w="576072">
                  <a:extLst>
                    <a:ext uri="{9D8B030D-6E8A-4147-A177-3AD203B41FA5}">
                      <a16:colId xmlns:a16="http://schemas.microsoft.com/office/drawing/2014/main" val="1577922706"/>
                    </a:ext>
                  </a:extLst>
                </a:gridCol>
                <a:gridCol w="576072">
                  <a:extLst>
                    <a:ext uri="{9D8B030D-6E8A-4147-A177-3AD203B41FA5}">
                      <a16:colId xmlns:a16="http://schemas.microsoft.com/office/drawing/2014/main" val="3839483003"/>
                    </a:ext>
                  </a:extLst>
                </a:gridCol>
                <a:gridCol w="576072">
                  <a:extLst>
                    <a:ext uri="{9D8B030D-6E8A-4147-A177-3AD203B41FA5}">
                      <a16:colId xmlns:a16="http://schemas.microsoft.com/office/drawing/2014/main" val="189543974"/>
                    </a:ext>
                  </a:extLst>
                </a:gridCol>
                <a:gridCol w="576072">
                  <a:extLst>
                    <a:ext uri="{9D8B030D-6E8A-4147-A177-3AD203B41FA5}">
                      <a16:colId xmlns:a16="http://schemas.microsoft.com/office/drawing/2014/main" val="2194321660"/>
                    </a:ext>
                  </a:extLst>
                </a:gridCol>
                <a:gridCol w="576072">
                  <a:extLst>
                    <a:ext uri="{9D8B030D-6E8A-4147-A177-3AD203B41FA5}">
                      <a16:colId xmlns:a16="http://schemas.microsoft.com/office/drawing/2014/main" val="607946476"/>
                    </a:ext>
                  </a:extLst>
                </a:gridCol>
                <a:gridCol w="576072">
                  <a:extLst>
                    <a:ext uri="{9D8B030D-6E8A-4147-A177-3AD203B41FA5}">
                      <a16:colId xmlns:a16="http://schemas.microsoft.com/office/drawing/2014/main" val="1610192136"/>
                    </a:ext>
                  </a:extLst>
                </a:gridCol>
                <a:gridCol w="576072">
                  <a:extLst>
                    <a:ext uri="{9D8B030D-6E8A-4147-A177-3AD203B41FA5}">
                      <a16:colId xmlns:a16="http://schemas.microsoft.com/office/drawing/2014/main" val="3977128144"/>
                    </a:ext>
                  </a:extLst>
                </a:gridCol>
                <a:gridCol w="576072">
                  <a:extLst>
                    <a:ext uri="{9D8B030D-6E8A-4147-A177-3AD203B41FA5}">
                      <a16:colId xmlns:a16="http://schemas.microsoft.com/office/drawing/2014/main" val="19400626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60194182"/>
                  </a:ext>
                </a:extLst>
              </a:tr>
              <a:tr h="370840">
                <a:tc>
                  <a:txBody>
                    <a:bodyPr/>
                    <a:lstStyle/>
                    <a:p>
                      <a:r>
                        <a:rPr lang="en-US" sz="1000"/>
                        <a:t>tmamerica</a:t>
                      </a:r>
                    </a:p>
                  </a:txBody>
                  <a:tcPr/>
                </a:tc>
                <a:tc>
                  <a:txBody>
                    <a:bodyPr/>
                    <a:lstStyle/>
                    <a:p>
                      <a:r>
                        <a:rPr lang="en-US" sz="1000"/>
                        <a:t>1376</a:t>
                      </a:r>
                    </a:p>
                  </a:txBody>
                  <a:tcPr/>
                </a:tc>
                <a:tc>
                  <a:txBody>
                    <a:bodyPr/>
                    <a:lstStyle/>
                    <a:p>
                      <a:r>
                        <a:rPr lang="en-US" sz="1000"/>
                        <a:t>167</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15</a:t>
                      </a:r>
                    </a:p>
                  </a:txBody>
                  <a:tcPr/>
                </a:tc>
                <a:tc>
                  <a:txBody>
                    <a:bodyPr/>
                    <a:lstStyle/>
                    <a:p>
                      <a:r>
                        <a:rPr lang="en-US" sz="1000"/>
                        <a:t>96</a:t>
                      </a:r>
                    </a:p>
                  </a:txBody>
                  <a:tcPr/>
                </a:tc>
                <a:tc>
                  <a:txBody>
                    <a:bodyPr/>
                    <a:lstStyle/>
                    <a:p>
                      <a:r>
                        <a:rPr lang="en-US" sz="1000"/>
                        <a:t>0</a:t>
                      </a:r>
                    </a:p>
                  </a:txBody>
                  <a:tcPr/>
                </a:tc>
                <a:tc>
                  <a:txBody>
                    <a:bodyPr/>
                    <a:lstStyle/>
                    <a:p>
                      <a:r>
                        <a:rPr lang="en-US" sz="1000"/>
                        <a:t>0.4954 %</a:t>
                      </a:r>
                    </a:p>
                  </a:txBody>
                  <a:tcPr/>
                </a:tc>
                <a:extLst>
                  <a:ext uri="{0D108BD9-81ED-4DB2-BD59-A6C34878D82A}">
                    <a16:rowId xmlns:a16="http://schemas.microsoft.com/office/drawing/2014/main" val="2132394562"/>
                  </a:ext>
                </a:extLst>
              </a:tr>
            </a:tbl>
          </a:graphicData>
        </a:graphic>
      </p:graphicFrame>
      <p:sp>
        <p:nvSpPr>
          <p:cNvPr id="4" name="Text Placeholder 3">
            <a:extLst>
              <a:ext uri="{FF2B5EF4-FFF2-40B4-BE49-F238E27FC236}">
                <a16:creationId xmlns:a16="http://schemas.microsoft.com/office/drawing/2014/main" id="{15D33B96-8840-4343-86E3-2C2A111A7204}"/>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031086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9C5AA-D66A-44F0-A913-44E79E1C286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D4077BB-6DF1-42FC-8FFD-6DC2564FF9BD}"/>
              </a:ext>
            </a:extLst>
          </p:cNvPr>
          <p:cNvGraphicFramePr>
            <a:graphicFrameLocks noGrp="1"/>
          </p:cNvGraphicFramePr>
          <p:nvPr>
            <p:ph type="chart" sz="quarter" idx="13"/>
            <p:extLst>
              <p:ext uri="{D42A27DB-BD31-4B8C-83A1-F6EECF244321}">
                <p14:modId xmlns:p14="http://schemas.microsoft.com/office/powerpoint/2010/main" val="1718573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E01B6-2FFF-4158-8E68-47AC48F3542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FA8EEB6-6E3C-4FF6-8271-6D05A67664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474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CD4F2-0C05-4172-977B-14DCDDF1978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F883E6E-9E97-4FBD-A6E4-44948B0C1FA1}"/>
              </a:ext>
            </a:extLst>
          </p:cNvPr>
          <p:cNvGraphicFramePr>
            <a:graphicFrameLocks noGrp="1"/>
          </p:cNvGraphicFramePr>
          <p:nvPr>
            <p:ph type="chart" sz="quarter" idx="13"/>
            <p:extLst>
              <p:ext uri="{D42A27DB-BD31-4B8C-83A1-F6EECF244321}">
                <p14:modId xmlns:p14="http://schemas.microsoft.com/office/powerpoint/2010/main" val="4092721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D51124-1B02-46A4-A345-D0E93A579B9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0952C07-EB59-4CD6-8CB2-7FEFBD150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86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7A04F-817B-40B6-A71D-BD093B50DC2E}"/>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0D841AB-27AE-4CB0-B485-F5CA2271EA8E}"/>
              </a:ext>
            </a:extLst>
          </p:cNvPr>
          <p:cNvGraphicFramePr>
            <a:graphicFrameLocks noGrp="1"/>
          </p:cNvGraphicFramePr>
          <p:nvPr>
            <p:ph type="chart" sz="quarter" idx="13"/>
            <p:extLst>
              <p:ext uri="{D42A27DB-BD31-4B8C-83A1-F6EECF244321}">
                <p14:modId xmlns:p14="http://schemas.microsoft.com/office/powerpoint/2010/main" val="44483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4A558-9D20-47FF-9F69-A54C744182E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B4EFB39-148B-413E-B65E-5F165150B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8532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02DD4-EB99-4136-8374-FAF6A8A355F4}"/>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E6E5EF6B-A125-4ACB-8556-062058C5AEB2}"/>
              </a:ext>
            </a:extLst>
          </p:cNvPr>
          <p:cNvGraphicFramePr>
            <a:graphicFrameLocks noGrp="1"/>
          </p:cNvGraphicFramePr>
          <p:nvPr>
            <p:ph type="chart" sz="quarter" idx="13"/>
            <p:extLst>
              <p:ext uri="{D42A27DB-BD31-4B8C-83A1-F6EECF244321}">
                <p14:modId xmlns:p14="http://schemas.microsoft.com/office/powerpoint/2010/main" val="254129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26413-1762-4575-AC54-3B7564254A1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6E79766-7273-4298-8AE2-0632AD1CE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042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C390E-741F-450C-9CEB-6E4215261F53}"/>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1BE74CC8-9F54-463A-8837-04694F2005FC}"/>
              </a:ext>
            </a:extLst>
          </p:cNvPr>
          <p:cNvGraphicFramePr>
            <a:graphicFrameLocks noGrp="1"/>
          </p:cNvGraphicFramePr>
          <p:nvPr>
            <p:ph type="tbl" sz="quarter" idx="13"/>
            <p:extLst>
              <p:ext uri="{D42A27DB-BD31-4B8C-83A1-F6EECF244321}">
                <p14:modId xmlns:p14="http://schemas.microsoft.com/office/powerpoint/2010/main" val="159995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59053569"/>
                    </a:ext>
                  </a:extLst>
                </a:gridCol>
                <a:gridCol w="822960">
                  <a:extLst>
                    <a:ext uri="{9D8B030D-6E8A-4147-A177-3AD203B41FA5}">
                      <a16:colId xmlns:a16="http://schemas.microsoft.com/office/drawing/2014/main" val="4103807587"/>
                    </a:ext>
                  </a:extLst>
                </a:gridCol>
                <a:gridCol w="411480">
                  <a:extLst>
                    <a:ext uri="{9D8B030D-6E8A-4147-A177-3AD203B41FA5}">
                      <a16:colId xmlns:a16="http://schemas.microsoft.com/office/drawing/2014/main" val="2190108238"/>
                    </a:ext>
                  </a:extLst>
                </a:gridCol>
                <a:gridCol w="411480">
                  <a:extLst>
                    <a:ext uri="{9D8B030D-6E8A-4147-A177-3AD203B41FA5}">
                      <a16:colId xmlns:a16="http://schemas.microsoft.com/office/drawing/2014/main" val="1573210412"/>
                    </a:ext>
                  </a:extLst>
                </a:gridCol>
                <a:gridCol w="411480">
                  <a:extLst>
                    <a:ext uri="{9D8B030D-6E8A-4147-A177-3AD203B41FA5}">
                      <a16:colId xmlns:a16="http://schemas.microsoft.com/office/drawing/2014/main" val="1333990178"/>
                    </a:ext>
                  </a:extLst>
                </a:gridCol>
                <a:gridCol w="411480">
                  <a:extLst>
                    <a:ext uri="{9D8B030D-6E8A-4147-A177-3AD203B41FA5}">
                      <a16:colId xmlns:a16="http://schemas.microsoft.com/office/drawing/2014/main" val="2442210422"/>
                    </a:ext>
                  </a:extLst>
                </a:gridCol>
                <a:gridCol w="411480">
                  <a:extLst>
                    <a:ext uri="{9D8B030D-6E8A-4147-A177-3AD203B41FA5}">
                      <a16:colId xmlns:a16="http://schemas.microsoft.com/office/drawing/2014/main" val="3623699264"/>
                    </a:ext>
                  </a:extLst>
                </a:gridCol>
                <a:gridCol w="411480">
                  <a:extLst>
                    <a:ext uri="{9D8B030D-6E8A-4147-A177-3AD203B41FA5}">
                      <a16:colId xmlns:a16="http://schemas.microsoft.com/office/drawing/2014/main" val="2412604495"/>
                    </a:ext>
                  </a:extLst>
                </a:gridCol>
                <a:gridCol w="411480">
                  <a:extLst>
                    <a:ext uri="{9D8B030D-6E8A-4147-A177-3AD203B41FA5}">
                      <a16:colId xmlns:a16="http://schemas.microsoft.com/office/drawing/2014/main" val="2283414306"/>
                    </a:ext>
                  </a:extLst>
                </a:gridCol>
                <a:gridCol w="411480">
                  <a:extLst>
                    <a:ext uri="{9D8B030D-6E8A-4147-A177-3AD203B41FA5}">
                      <a16:colId xmlns:a16="http://schemas.microsoft.com/office/drawing/2014/main" val="2519766853"/>
                    </a:ext>
                  </a:extLst>
                </a:gridCol>
                <a:gridCol w="411480">
                  <a:extLst>
                    <a:ext uri="{9D8B030D-6E8A-4147-A177-3AD203B41FA5}">
                      <a16:colId xmlns:a16="http://schemas.microsoft.com/office/drawing/2014/main" val="1380029487"/>
                    </a:ext>
                  </a:extLst>
                </a:gridCol>
                <a:gridCol w="411480">
                  <a:extLst>
                    <a:ext uri="{9D8B030D-6E8A-4147-A177-3AD203B41FA5}">
                      <a16:colId xmlns:a16="http://schemas.microsoft.com/office/drawing/2014/main" val="3166540859"/>
                    </a:ext>
                  </a:extLst>
                </a:gridCol>
                <a:gridCol w="411480">
                  <a:extLst>
                    <a:ext uri="{9D8B030D-6E8A-4147-A177-3AD203B41FA5}">
                      <a16:colId xmlns:a16="http://schemas.microsoft.com/office/drawing/2014/main" val="3183156214"/>
                    </a:ext>
                  </a:extLst>
                </a:gridCol>
                <a:gridCol w="411480">
                  <a:extLst>
                    <a:ext uri="{9D8B030D-6E8A-4147-A177-3AD203B41FA5}">
                      <a16:colId xmlns:a16="http://schemas.microsoft.com/office/drawing/2014/main" val="519498399"/>
                    </a:ext>
                  </a:extLst>
                </a:gridCol>
                <a:gridCol w="411480">
                  <a:extLst>
                    <a:ext uri="{9D8B030D-6E8A-4147-A177-3AD203B41FA5}">
                      <a16:colId xmlns:a16="http://schemas.microsoft.com/office/drawing/2014/main" val="2476548229"/>
                    </a:ext>
                  </a:extLst>
                </a:gridCol>
                <a:gridCol w="411480">
                  <a:extLst>
                    <a:ext uri="{9D8B030D-6E8A-4147-A177-3AD203B41FA5}">
                      <a16:colId xmlns:a16="http://schemas.microsoft.com/office/drawing/2014/main" val="28957617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785469690"/>
                  </a:ext>
                </a:extLst>
              </a:tr>
              <a:tr h="370840">
                <a:tc>
                  <a:txBody>
                    <a:bodyPr/>
                    <a:lstStyle/>
                    <a:p>
                      <a:r>
                        <a:rPr lang="en-US" sz="1000"/>
                        <a:t>04/13/2026 11:36:44</a:t>
                      </a:r>
                    </a:p>
                  </a:txBody>
                  <a:tcPr/>
                </a:tc>
                <a:tc>
                  <a:txBody>
                    <a:bodyPr/>
                    <a:lstStyle/>
                    <a:p>
                      <a:r>
                        <a:rPr lang="en-US" sz="1000"/>
                        <a:t>04/13/2026 11:36:44</a:t>
                      </a:r>
                    </a:p>
                  </a:txBody>
                  <a:tcPr/>
                </a:tc>
                <a:tc>
                  <a:txBody>
                    <a:bodyPr/>
                    <a:lstStyle/>
                    <a:p>
                      <a:r>
                        <a:rPr lang="en-US" sz="1000"/>
                        <a:t>Carousel</a:t>
                      </a:r>
                    </a:p>
                  </a:txBody>
                  <a:tcPr/>
                </a:tc>
                <a:tc>
                  <a:txBody>
                    <a:bodyPr/>
                    <a:lstStyle/>
                    <a:p>
                      <a:r>
                        <a:rPr lang="en-US" sz="1000"/>
                        <a:t>537</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24</a:t>
                      </a:r>
                    </a:p>
                  </a:txBody>
                  <a:tcPr/>
                </a:tc>
                <a:tc>
                  <a:txBody>
                    <a:bodyPr/>
                    <a:lstStyle/>
                    <a:p>
                      <a:r>
                        <a:rPr lang="en-US" sz="1000"/>
                        <a:t>4.47 %</a:t>
                      </a:r>
                    </a:p>
                  </a:txBody>
                  <a:tcPr/>
                </a:tc>
                <a:tc>
                  <a:txBody>
                    <a:bodyPr/>
                    <a:lstStyle/>
                    <a:p>
                      <a:r>
                        <a:rPr lang="en-US" sz="1000"/>
                        <a:t>223</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2524254614"/>
                  </a:ext>
                </a:extLst>
              </a:tr>
              <a:tr h="370840">
                <a:tc>
                  <a:txBody>
                    <a:bodyPr/>
                    <a:lstStyle/>
                    <a:p>
                      <a:r>
                        <a:rPr lang="en-US" sz="1000"/>
                        <a:t>04/29/2026 15:10:25</a:t>
                      </a:r>
                    </a:p>
                  </a:txBody>
                  <a:tcPr/>
                </a:tc>
                <a:tc>
                  <a:txBody>
                    <a:bodyPr/>
                    <a:lstStyle/>
                    <a:p>
                      <a:r>
                        <a:rPr lang="en-US" sz="1000"/>
                        <a:t>04/29/2026 15:10:25</a:t>
                      </a:r>
                    </a:p>
                  </a:txBody>
                  <a:tcPr/>
                </a:tc>
                <a:tc>
                  <a:txBody>
                    <a:bodyPr/>
                    <a:lstStyle/>
                    <a:p>
                      <a:r>
                        <a:rPr lang="en-US" sz="1000"/>
                        <a:t>Carousel</a:t>
                      </a:r>
                    </a:p>
                  </a:txBody>
                  <a:tcPr/>
                </a:tc>
                <a:tc>
                  <a:txBody>
                    <a:bodyPr/>
                    <a:lstStyle/>
                    <a:p>
                      <a:r>
                        <a:rPr lang="en-US" sz="1000"/>
                        <a:t>436</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3.44 %</a:t>
                      </a:r>
                    </a:p>
                  </a:txBody>
                  <a:tcPr/>
                </a:tc>
                <a:tc>
                  <a:txBody>
                    <a:bodyPr/>
                    <a:lstStyle/>
                    <a:p>
                      <a:r>
                        <a:rPr lang="en-US" sz="1000"/>
                        <a:t>172</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709646095"/>
                  </a:ext>
                </a:extLst>
              </a:tr>
              <a:tr h="370840">
                <a:tc>
                  <a:txBody>
                    <a:bodyPr/>
                    <a:lstStyle/>
                    <a:p>
                      <a:r>
                        <a:rPr lang="en-US" sz="1000"/>
                        <a:t>04/02/2026 09:41:24</a:t>
                      </a:r>
                    </a:p>
                  </a:txBody>
                  <a:tcPr/>
                </a:tc>
                <a:tc>
                  <a:txBody>
                    <a:bodyPr/>
                    <a:lstStyle/>
                    <a:p>
                      <a:r>
                        <a:rPr lang="en-US" sz="1000"/>
                        <a:t>04/02/2026 09:41:24</a:t>
                      </a:r>
                    </a:p>
                  </a:txBody>
                  <a:tcPr/>
                </a:tc>
                <a:tc>
                  <a:txBody>
                    <a:bodyPr/>
                    <a:lstStyle/>
                    <a:p>
                      <a:r>
                        <a:rPr lang="en-US" sz="1000"/>
                        <a:t>Image</a:t>
                      </a:r>
                    </a:p>
                  </a:txBody>
                  <a:tcPr/>
                </a:tc>
                <a:tc>
                  <a:txBody>
                    <a:bodyPr/>
                    <a:lstStyle/>
                    <a:p>
                      <a:r>
                        <a:rPr lang="en-US" sz="1000"/>
                        <a:t>164</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4.88 %</a:t>
                      </a:r>
                    </a:p>
                  </a:txBody>
                  <a:tcPr/>
                </a:tc>
                <a:tc>
                  <a:txBody>
                    <a:bodyPr/>
                    <a:lstStyle/>
                    <a:p>
                      <a:r>
                        <a:rPr lang="en-US" sz="1000"/>
                        <a:t>98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59591368"/>
                  </a:ext>
                </a:extLst>
              </a:tr>
            </a:tbl>
          </a:graphicData>
        </a:graphic>
      </p:graphicFrame>
      <p:sp>
        <p:nvSpPr>
          <p:cNvPr id="4" name="Text Placeholder 3">
            <a:extLst>
              <a:ext uri="{FF2B5EF4-FFF2-40B4-BE49-F238E27FC236}">
                <a16:creationId xmlns:a16="http://schemas.microsoft.com/office/drawing/2014/main" id="{CEE6CC66-0B45-4D39-AC6D-89000EA2C4EC}"/>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0533108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1165</Words>
  <Application>Microsoft Office PowerPoint</Application>
  <PresentationFormat>On-screen Show (4:3)</PresentationFormat>
  <Paragraphs>363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Twitter Followers Change | Tokio Marine America</vt:lpstr>
      <vt:lpstr>Twitter Average Interactions Per Tweet | Tokio Marine America</vt:lpstr>
      <vt:lpstr>Twitter Total Interactions Per Month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2026-05-07T13:44:34Z</dcterms:created>
  <dcterms:modified xsi:type="dcterms:W3CDTF">2026-05-07T13:44:58Z</dcterms:modified>
</cp:coreProperties>
</file>