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46082</c:v>
                </c:pt>
              </c:numCache>
            </c:numRef>
          </c:cat>
          <c:val>
            <c:numRef>
              <c:f>Sheet1!$B$2</c:f>
              <c:numCache>
                <c:formatCode>General</c:formatCode>
                <c:ptCount val="1"/>
                <c:pt idx="0">
                  <c:v>246</c:v>
                </c:pt>
              </c:numCache>
            </c:numRef>
          </c:val>
          <c:extLst>
            <c:ext xmlns:c16="http://schemas.microsoft.com/office/drawing/2014/chart" uri="{C3380CC4-5D6E-409C-BE32-E72D297353CC}">
              <c16:uniqueId val="{00000000-DA54-4DF5-9291-0A2BE02A425D}"/>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46082</c:v>
                </c:pt>
              </c:numCache>
            </c:numRef>
          </c:cat>
          <c:val>
            <c:numRef>
              <c:f>Sheet1!$C$2</c:f>
              <c:numCache>
                <c:formatCode>General</c:formatCode>
                <c:ptCount val="1"/>
                <c:pt idx="0">
                  <c:v>636</c:v>
                </c:pt>
              </c:numCache>
            </c:numRef>
          </c:val>
          <c:extLst>
            <c:ext xmlns:c16="http://schemas.microsoft.com/office/drawing/2014/chart" uri="{C3380CC4-5D6E-409C-BE32-E72D297353CC}">
              <c16:uniqueId val="{00000001-DA54-4DF5-9291-0A2BE02A425D}"/>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46082</c:v>
                </c:pt>
              </c:numCache>
            </c:numRef>
          </c:cat>
          <c:val>
            <c:numRef>
              <c:f>Sheet1!$D$2</c:f>
              <c:numCache>
                <c:formatCode>General</c:formatCode>
                <c:ptCount val="1"/>
                <c:pt idx="0">
                  <c:v>31152</c:v>
                </c:pt>
              </c:numCache>
            </c:numRef>
          </c:val>
          <c:extLst>
            <c:ext xmlns:c16="http://schemas.microsoft.com/office/drawing/2014/chart" uri="{C3380CC4-5D6E-409C-BE32-E72D297353CC}">
              <c16:uniqueId val="{00000002-DA54-4DF5-9291-0A2BE02A425D}"/>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46082</c:v>
                </c:pt>
              </c:numCache>
            </c:numRef>
          </c:cat>
          <c:val>
            <c:numRef>
              <c:f>Sheet1!$E$2</c:f>
              <c:numCache>
                <c:formatCode>General</c:formatCode>
                <c:ptCount val="1"/>
                <c:pt idx="0">
                  <c:v>198</c:v>
                </c:pt>
              </c:numCache>
            </c:numRef>
          </c:val>
          <c:extLst>
            <c:ext xmlns:c16="http://schemas.microsoft.com/office/drawing/2014/chart" uri="{C3380CC4-5D6E-409C-BE32-E72D297353CC}">
              <c16:uniqueId val="{00000003-DA54-4DF5-9291-0A2BE02A425D}"/>
            </c:ext>
          </c:extLst>
        </c:ser>
        <c:dLbls>
          <c:showLegendKey val="0"/>
          <c:showVal val="0"/>
          <c:showCatName val="0"/>
          <c:showSerName val="0"/>
          <c:showPercent val="0"/>
          <c:showBubbleSize val="0"/>
        </c:dLbls>
        <c:gapWidth val="219"/>
        <c:overlap val="-27"/>
        <c:axId val="348850760"/>
        <c:axId val="348851088"/>
      </c:barChart>
      <c:dateAx>
        <c:axId val="348850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51088"/>
        <c:crosses val="autoZero"/>
        <c:auto val="1"/>
        <c:lblOffset val="100"/>
        <c:baseTimeUnit val="days"/>
      </c:dateAx>
      <c:valAx>
        <c:axId val="34885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5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c:v>
                </c:pt>
                <c:pt idx="1">
                  <c:v>2</c:v>
                </c:pt>
                <c:pt idx="2">
                  <c:v>1</c:v>
                </c:pt>
                <c:pt idx="3">
                  <c:v>1</c:v>
                </c:pt>
              </c:numCache>
            </c:numRef>
          </c:val>
          <c:extLst>
            <c:ext xmlns:c16="http://schemas.microsoft.com/office/drawing/2014/chart" uri="{C3380CC4-5D6E-409C-BE32-E72D297353CC}">
              <c16:uniqueId val="{00000000-1D74-4EB6-826C-45F46BCAABAF}"/>
            </c:ext>
          </c:extLst>
        </c:ser>
        <c:dLbls>
          <c:showLegendKey val="0"/>
          <c:showVal val="0"/>
          <c:showCatName val="0"/>
          <c:showSerName val="0"/>
          <c:showPercent val="0"/>
          <c:showBubbleSize val="0"/>
        </c:dLbls>
        <c:gapWidth val="219"/>
        <c:overlap val="-27"/>
        <c:axId val="404097552"/>
        <c:axId val="404093616"/>
      </c:barChart>
      <c:dateAx>
        <c:axId val="404097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93616"/>
        <c:crosses val="autoZero"/>
        <c:auto val="1"/>
        <c:lblOffset val="100"/>
        <c:baseTimeUnit val="months"/>
      </c:dateAx>
      <c:valAx>
        <c:axId val="40409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9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4</c:v>
                </c:pt>
                <c:pt idx="1">
                  <c:v>4</c:v>
                </c:pt>
                <c:pt idx="2">
                  <c:v>4</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2E1-4F5F-B5FF-CDAF993C6221}"/>
            </c:ext>
          </c:extLst>
        </c:ser>
        <c:dLbls>
          <c:showLegendKey val="0"/>
          <c:showVal val="0"/>
          <c:showCatName val="0"/>
          <c:showSerName val="0"/>
          <c:showPercent val="0"/>
          <c:showBubbleSize val="0"/>
        </c:dLbls>
        <c:gapWidth val="219"/>
        <c:overlap val="-27"/>
        <c:axId val="409929056"/>
        <c:axId val="409931352"/>
      </c:barChart>
      <c:dateAx>
        <c:axId val="409929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931352"/>
        <c:crosses val="autoZero"/>
        <c:auto val="1"/>
        <c:lblOffset val="100"/>
        <c:baseTimeUnit val="months"/>
      </c:dateAx>
      <c:valAx>
        <c:axId val="40993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92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40</c:v>
                </c:pt>
                <c:pt idx="1">
                  <c:v>49</c:v>
                </c:pt>
                <c:pt idx="2">
                  <c:v>36</c:v>
                </c:pt>
                <c:pt idx="3">
                  <c:v>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643-463F-A60D-E6C7F798CB34}"/>
            </c:ext>
          </c:extLst>
        </c:ser>
        <c:dLbls>
          <c:showLegendKey val="0"/>
          <c:showVal val="0"/>
          <c:showCatName val="0"/>
          <c:showSerName val="0"/>
          <c:showPercent val="0"/>
          <c:showBubbleSize val="0"/>
        </c:dLbls>
        <c:gapWidth val="219"/>
        <c:overlap val="-27"/>
        <c:axId val="347659832"/>
        <c:axId val="347659504"/>
      </c:barChart>
      <c:catAx>
        <c:axId val="347659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59504"/>
        <c:crosses val="autoZero"/>
        <c:auto val="1"/>
        <c:lblAlgn val="ctr"/>
        <c:lblOffset val="100"/>
        <c:noMultiLvlLbl val="0"/>
      </c:catAx>
      <c:valAx>
        <c:axId val="34765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5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1733</c:v>
                </c:pt>
                <c:pt idx="1">
                  <c:v>1903</c:v>
                </c:pt>
                <c:pt idx="2">
                  <c:v>1287</c:v>
                </c:pt>
                <c:pt idx="3">
                  <c:v>151</c:v>
                </c:pt>
                <c:pt idx="4">
                  <c:v>0</c:v>
                </c:pt>
              </c:numCache>
            </c:numRef>
          </c:val>
          <c:extLst>
            <c:ext xmlns:c16="http://schemas.microsoft.com/office/drawing/2014/chart" uri="{C3380CC4-5D6E-409C-BE32-E72D297353CC}">
              <c16:uniqueId val="{00000000-93B1-4D3B-9D74-35D99D071817}"/>
            </c:ext>
          </c:extLst>
        </c:ser>
        <c:dLbls>
          <c:showLegendKey val="0"/>
          <c:showVal val="0"/>
          <c:showCatName val="0"/>
          <c:showSerName val="0"/>
          <c:showPercent val="0"/>
          <c:showBubbleSize val="0"/>
        </c:dLbls>
        <c:gapWidth val="219"/>
        <c:overlap val="-27"/>
        <c:axId val="18215240"/>
        <c:axId val="18215568"/>
      </c:barChart>
      <c:dateAx>
        <c:axId val="18215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15568"/>
        <c:crosses val="autoZero"/>
        <c:auto val="1"/>
        <c:lblOffset val="100"/>
        <c:baseTimeUnit val="months"/>
      </c:dateAx>
      <c:valAx>
        <c:axId val="1821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1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0</c:v>
                </c:pt>
                <c:pt idx="1">
                  <c:v>0</c:v>
                </c:pt>
                <c:pt idx="2">
                  <c:v>0</c:v>
                </c:pt>
                <c:pt idx="3">
                  <c:v>-1</c:v>
                </c:pt>
              </c:numCache>
            </c:numRef>
          </c:val>
          <c:extLst>
            <c:ext xmlns:c16="http://schemas.microsoft.com/office/drawing/2014/chart" uri="{C3380CC4-5D6E-409C-BE32-E72D297353CC}">
              <c16:uniqueId val="{00000000-94B0-419F-9B59-C80B925C7398}"/>
            </c:ext>
          </c:extLst>
        </c:ser>
        <c:dLbls>
          <c:showLegendKey val="0"/>
          <c:showVal val="0"/>
          <c:showCatName val="0"/>
          <c:showSerName val="0"/>
          <c:showPercent val="0"/>
          <c:showBubbleSize val="0"/>
        </c:dLbls>
        <c:gapWidth val="219"/>
        <c:overlap val="-27"/>
        <c:axId val="510170832"/>
        <c:axId val="510169848"/>
      </c:barChart>
      <c:dateAx>
        <c:axId val="510170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169848"/>
        <c:crosses val="autoZero"/>
        <c:auto val="1"/>
        <c:lblOffset val="100"/>
        <c:baseTimeUnit val="months"/>
      </c:dateAx>
      <c:valAx>
        <c:axId val="51016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17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235-44BD-AD67-739011C2B361}"/>
            </c:ext>
          </c:extLst>
        </c:ser>
        <c:dLbls>
          <c:showLegendKey val="0"/>
          <c:showVal val="0"/>
          <c:showCatName val="0"/>
          <c:showSerName val="0"/>
          <c:showPercent val="0"/>
          <c:showBubbleSize val="0"/>
        </c:dLbls>
        <c:gapWidth val="219"/>
        <c:overlap val="-27"/>
        <c:axId val="344583176"/>
        <c:axId val="344584816"/>
      </c:barChart>
      <c:dateAx>
        <c:axId val="344583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84816"/>
        <c:crosses val="autoZero"/>
        <c:auto val="1"/>
        <c:lblOffset val="100"/>
        <c:baseTimeUnit val="months"/>
      </c:dateAx>
      <c:valAx>
        <c:axId val="34458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8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8</c:v>
                </c:pt>
                <c:pt idx="1">
                  <c:v>10</c:v>
                </c:pt>
                <c:pt idx="2">
                  <c:v>7</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71B-4584-9F18-EF979AA3282A}"/>
            </c:ext>
          </c:extLst>
        </c:ser>
        <c:dLbls>
          <c:showLegendKey val="0"/>
          <c:showVal val="0"/>
          <c:showCatName val="0"/>
          <c:showSerName val="0"/>
          <c:showPercent val="0"/>
          <c:showBubbleSize val="0"/>
        </c:dLbls>
        <c:gapWidth val="219"/>
        <c:overlap val="-27"/>
        <c:axId val="518016096"/>
        <c:axId val="518015768"/>
      </c:barChart>
      <c:catAx>
        <c:axId val="518016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015768"/>
        <c:crosses val="autoZero"/>
        <c:auto val="1"/>
        <c:lblAlgn val="ctr"/>
        <c:lblOffset val="100"/>
        <c:noMultiLvlLbl val="0"/>
      </c:catAx>
      <c:valAx>
        <c:axId val="51801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01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417</c:v>
                </c:pt>
                <c:pt idx="1">
                  <c:v>428</c:v>
                </c:pt>
                <c:pt idx="2">
                  <c:v>382</c:v>
                </c:pt>
                <c:pt idx="3">
                  <c:v>23</c:v>
                </c:pt>
              </c:numCache>
            </c:numRef>
          </c:val>
          <c:extLst>
            <c:ext xmlns:c16="http://schemas.microsoft.com/office/drawing/2014/chart" uri="{C3380CC4-5D6E-409C-BE32-E72D297353CC}">
              <c16:uniqueId val="{00000000-D2F3-4677-9EAC-2C14D888779D}"/>
            </c:ext>
          </c:extLst>
        </c:ser>
        <c:dLbls>
          <c:showLegendKey val="0"/>
          <c:showVal val="0"/>
          <c:showCatName val="0"/>
          <c:showSerName val="0"/>
          <c:showPercent val="0"/>
          <c:showBubbleSize val="0"/>
        </c:dLbls>
        <c:gapWidth val="219"/>
        <c:overlap val="-27"/>
        <c:axId val="522422968"/>
        <c:axId val="522426248"/>
      </c:barChart>
      <c:dateAx>
        <c:axId val="522422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426248"/>
        <c:crosses val="autoZero"/>
        <c:auto val="1"/>
        <c:lblOffset val="100"/>
        <c:baseTimeUnit val="months"/>
      </c:dateAx>
      <c:valAx>
        <c:axId val="52242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42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Sheet1!$A$2:$A$5</c:f>
              <c:strCache>
                <c:ptCount val="4"/>
                <c:pt idx="0">
                  <c:v>2026-01</c:v>
                </c:pt>
                <c:pt idx="1">
                  <c:v>2026-02</c:v>
                </c:pt>
                <c:pt idx="2">
                  <c:v>2026-03</c:v>
                </c:pt>
                <c:pt idx="3">
                  <c:v>2026-04</c:v>
                </c:pt>
              </c:strCache>
            </c:strRef>
          </c:cat>
          <c:val>
            <c:numRef>
              <c:f>Sheet1!$B$2:$B$5</c:f>
              <c:numCache>
                <c:formatCode>General</c:formatCode>
                <c:ptCount val="4"/>
                <c:pt idx="0">
                  <c:v>53</c:v>
                </c:pt>
                <c:pt idx="1">
                  <c:v>58</c:v>
                </c:pt>
                <c:pt idx="2">
                  <c:v>46</c:v>
                </c:pt>
                <c:pt idx="3">
                  <c:v>15</c:v>
                </c:pt>
              </c:numCache>
            </c:numRef>
          </c:val>
          <c:extLst>
            <c:ext xmlns:c16="http://schemas.microsoft.com/office/drawing/2014/chart" uri="{C3380CC4-5D6E-409C-BE32-E72D297353CC}">
              <c16:uniqueId val="{00000000-F5EC-4EE2-B2FA-B0757418AFE5}"/>
            </c:ext>
          </c:extLst>
        </c:ser>
        <c:dLbls>
          <c:showLegendKey val="0"/>
          <c:showVal val="0"/>
          <c:showCatName val="0"/>
          <c:showSerName val="0"/>
          <c:showPercent val="0"/>
          <c:showBubbleSize val="0"/>
        </c:dLbls>
        <c:gapWidth val="219"/>
        <c:overlap val="-27"/>
        <c:axId val="522427888"/>
        <c:axId val="522420672"/>
      </c:barChart>
      <c:catAx>
        <c:axId val="52242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420672"/>
        <c:crosses val="autoZero"/>
        <c:auto val="1"/>
        <c:lblAlgn val="ctr"/>
        <c:lblOffset val="100"/>
        <c:noMultiLvlLbl val="0"/>
      </c:catAx>
      <c:valAx>
        <c:axId val="52242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42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Sheet1!$A$2:$A$5</c:f>
              <c:strCache>
                <c:ptCount val="4"/>
                <c:pt idx="0">
                  <c:v>2026-01</c:v>
                </c:pt>
                <c:pt idx="1">
                  <c:v>2026-02</c:v>
                </c:pt>
                <c:pt idx="2">
                  <c:v>2026-03</c:v>
                </c:pt>
                <c:pt idx="3">
                  <c:v>2026-04</c:v>
                </c:pt>
              </c:strCache>
            </c:strRef>
          </c:cat>
          <c:val>
            <c:numRef>
              <c:f>Sheet1!$B$2:$B$5</c:f>
              <c:numCache>
                <c:formatCode>General</c:formatCode>
                <c:ptCount val="4"/>
                <c:pt idx="0">
                  <c:v>480</c:v>
                </c:pt>
                <c:pt idx="1">
                  <c:v>704</c:v>
                </c:pt>
                <c:pt idx="2">
                  <c:v>416</c:v>
                </c:pt>
                <c:pt idx="3">
                  <c:v>31</c:v>
                </c:pt>
              </c:numCache>
            </c:numRef>
          </c:val>
          <c:extLst>
            <c:ext xmlns:c16="http://schemas.microsoft.com/office/drawing/2014/chart" uri="{C3380CC4-5D6E-409C-BE32-E72D297353CC}">
              <c16:uniqueId val="{00000000-5E2D-431F-B632-758DD90F5C9A}"/>
            </c:ext>
          </c:extLst>
        </c:ser>
        <c:dLbls>
          <c:showLegendKey val="0"/>
          <c:showVal val="0"/>
          <c:showCatName val="0"/>
          <c:showSerName val="0"/>
          <c:showPercent val="0"/>
          <c:showBubbleSize val="0"/>
        </c:dLbls>
        <c:gapWidth val="219"/>
        <c:overlap val="-27"/>
        <c:axId val="350748896"/>
        <c:axId val="350748568"/>
      </c:barChart>
      <c:catAx>
        <c:axId val="350748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748568"/>
        <c:crosses val="autoZero"/>
        <c:auto val="1"/>
        <c:lblAlgn val="ctr"/>
        <c:lblOffset val="100"/>
        <c:noMultiLvlLbl val="0"/>
      </c:catAx>
      <c:valAx>
        <c:axId val="35074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74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430</c:v>
                </c:pt>
                <c:pt idx="1">
                  <c:v>23056</c:v>
                </c:pt>
                <c:pt idx="2">
                  <c:v>31954</c:v>
                </c:pt>
                <c:pt idx="3">
                  <c:v>19682</c:v>
                </c:pt>
                <c:pt idx="4">
                  <c:v>3348</c:v>
                </c:pt>
              </c:numCache>
            </c:numRef>
          </c:val>
          <c:extLst>
            <c:ext xmlns:c16="http://schemas.microsoft.com/office/drawing/2014/chart" uri="{C3380CC4-5D6E-409C-BE32-E72D297353CC}">
              <c16:uniqueId val="{00000000-5428-4EBC-B84A-172C894897C4}"/>
            </c:ext>
          </c:extLst>
        </c:ser>
        <c:dLbls>
          <c:showLegendKey val="0"/>
          <c:showVal val="0"/>
          <c:showCatName val="0"/>
          <c:showSerName val="0"/>
          <c:showPercent val="0"/>
          <c:showBubbleSize val="0"/>
        </c:dLbls>
        <c:gapWidth val="219"/>
        <c:overlap val="-27"/>
        <c:axId val="521100464"/>
        <c:axId val="521095216"/>
      </c:barChart>
      <c:catAx>
        <c:axId val="521100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095216"/>
        <c:crosses val="autoZero"/>
        <c:auto val="1"/>
        <c:lblAlgn val="ctr"/>
        <c:lblOffset val="100"/>
        <c:noMultiLvlLbl val="0"/>
      </c:catAx>
      <c:valAx>
        <c:axId val="52109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10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10</c:v>
                </c:pt>
                <c:pt idx="2">
                  <c:v>7</c:v>
                </c:pt>
                <c:pt idx="3">
                  <c:v>-1</c:v>
                </c:pt>
              </c:numCache>
            </c:numRef>
          </c:val>
          <c:extLst>
            <c:ext xmlns:c16="http://schemas.microsoft.com/office/drawing/2014/chart" uri="{C3380CC4-5D6E-409C-BE32-E72D297353CC}">
              <c16:uniqueId val="{00000000-AB1C-460D-A0CE-B8CDECA09814}"/>
            </c:ext>
          </c:extLst>
        </c:ser>
        <c:dLbls>
          <c:showLegendKey val="0"/>
          <c:showVal val="0"/>
          <c:showCatName val="0"/>
          <c:showSerName val="0"/>
          <c:showPercent val="0"/>
          <c:showBubbleSize val="0"/>
        </c:dLbls>
        <c:gapWidth val="219"/>
        <c:overlap val="-27"/>
        <c:axId val="404863360"/>
        <c:axId val="404864016"/>
      </c:barChart>
      <c:dateAx>
        <c:axId val="404863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864016"/>
        <c:crosses val="autoZero"/>
        <c:auto val="1"/>
        <c:lblOffset val="100"/>
        <c:baseTimeUnit val="months"/>
      </c:dateAx>
      <c:valAx>
        <c:axId val="40486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86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15</c:v>
                </c:pt>
                <c:pt idx="1">
                  <c:v>11</c:v>
                </c:pt>
                <c:pt idx="2">
                  <c:v>13</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541-470C-BF9F-F716FDED1F6B}"/>
            </c:ext>
          </c:extLst>
        </c:ser>
        <c:dLbls>
          <c:showLegendKey val="0"/>
          <c:showVal val="0"/>
          <c:showCatName val="0"/>
          <c:showSerName val="0"/>
          <c:showPercent val="0"/>
          <c:showBubbleSize val="0"/>
        </c:dLbls>
        <c:gapWidth val="219"/>
        <c:overlap val="-27"/>
        <c:axId val="414086976"/>
        <c:axId val="414088288"/>
      </c:barChart>
      <c:dateAx>
        <c:axId val="414086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88288"/>
        <c:crosses val="autoZero"/>
        <c:auto val="1"/>
        <c:lblOffset val="100"/>
        <c:baseTimeUnit val="months"/>
      </c:dateAx>
      <c:valAx>
        <c:axId val="41408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8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61</c:v>
                </c:pt>
                <c:pt idx="1">
                  <c:v>130</c:v>
                </c:pt>
                <c:pt idx="2">
                  <c:v>104</c:v>
                </c:pt>
                <c:pt idx="3">
                  <c:v>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433-4E0E-B09C-51D88F531AFB}"/>
            </c:ext>
          </c:extLst>
        </c:ser>
        <c:dLbls>
          <c:showLegendKey val="0"/>
          <c:showVal val="0"/>
          <c:showCatName val="0"/>
          <c:showSerName val="0"/>
          <c:showPercent val="0"/>
          <c:showBubbleSize val="0"/>
        </c:dLbls>
        <c:gapWidth val="219"/>
        <c:overlap val="-27"/>
        <c:axId val="414084024"/>
        <c:axId val="414083040"/>
      </c:barChart>
      <c:catAx>
        <c:axId val="414084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83040"/>
        <c:crosses val="autoZero"/>
        <c:auto val="1"/>
        <c:lblAlgn val="ctr"/>
        <c:lblOffset val="100"/>
        <c:noMultiLvlLbl val="0"/>
      </c:catAx>
      <c:valAx>
        <c:axId val="41408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8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466</c:v>
                </c:pt>
                <c:pt idx="1">
                  <c:v>491</c:v>
                </c:pt>
                <c:pt idx="2">
                  <c:v>750</c:v>
                </c:pt>
                <c:pt idx="3">
                  <c:v>169</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988-406A-9706-239A00B421ED}"/>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2415</c:v>
                </c:pt>
                <c:pt idx="1">
                  <c:v>3985</c:v>
                </c:pt>
                <c:pt idx="2">
                  <c:v>2251</c:v>
                </c:pt>
                <c:pt idx="3">
                  <c:v>139</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6988-406A-9706-239A00B421ED}"/>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1601</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6988-406A-9706-239A00B421ED}"/>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549</c:v>
                </c:pt>
                <c:pt idx="1">
                  <c:v>204</c:v>
                </c:pt>
                <c:pt idx="2">
                  <c:v>117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6988-406A-9706-239A00B421ED}"/>
            </c:ext>
          </c:extLst>
        </c:ser>
        <c:dLbls>
          <c:showLegendKey val="0"/>
          <c:showVal val="0"/>
          <c:showCatName val="0"/>
          <c:showSerName val="0"/>
          <c:showPercent val="0"/>
          <c:showBubbleSize val="0"/>
        </c:dLbls>
        <c:gapWidth val="219"/>
        <c:overlap val="-27"/>
        <c:axId val="499358976"/>
        <c:axId val="499362584"/>
      </c:barChart>
      <c:dateAx>
        <c:axId val="499358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362584"/>
        <c:crosses val="autoZero"/>
        <c:auto val="1"/>
        <c:lblOffset val="100"/>
        <c:baseTimeUnit val="months"/>
      </c:dateAx>
      <c:valAx>
        <c:axId val="499362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35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FE811-1EA3-40AF-9A1B-991946438B79}"/>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DD2E116A-2CE9-4F3E-82A8-E8D1728B3FF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697141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C9F81-5F82-4CEA-9B98-FFE45181A34F}"/>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A0985CAD-05C9-45DD-84CA-B7824C21C599}"/>
              </a:ext>
            </a:extLst>
          </p:cNvPr>
          <p:cNvGraphicFramePr>
            <a:graphicFrameLocks noGrp="1"/>
          </p:cNvGraphicFramePr>
          <p:nvPr>
            <p:ph type="chart" sz="quarter" idx="13"/>
            <p:extLst>
              <p:ext uri="{D42A27DB-BD31-4B8C-83A1-F6EECF244321}">
                <p14:modId xmlns:p14="http://schemas.microsoft.com/office/powerpoint/2010/main" val="37060633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314E12-4C2F-4952-B8DE-32A1B31D3724}"/>
              </a:ext>
            </a:extLst>
          </p:cNvPr>
          <p:cNvSpPr>
            <a:spLocks noGrp="1"/>
          </p:cNvSpPr>
          <p:nvPr>
            <p:ph type="body" sz="quarter" idx="14"/>
          </p:nvPr>
        </p:nvSpPr>
        <p:spPr/>
        <p:txBody>
          <a:bodyPr/>
          <a:lstStyle/>
          <a:p>
            <a:r>
              <a:rPr lang="en-US"/>
              <a:t>03/01/2026 - 03/31/2026</a:t>
            </a:r>
          </a:p>
        </p:txBody>
      </p:sp>
      <p:sp>
        <p:nvSpPr>
          <p:cNvPr id="5" name="Footer Placeholder 4">
            <a:extLst>
              <a:ext uri="{FF2B5EF4-FFF2-40B4-BE49-F238E27FC236}">
                <a16:creationId xmlns:a16="http://schemas.microsoft.com/office/drawing/2014/main" id="{37F26242-527A-42B7-9FCD-116CFFD7B7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8611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D6592-3541-4B4B-9C97-B6F7A3CA6A85}"/>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6179B557-A279-4076-AE96-630B51CB0EC6}"/>
              </a:ext>
            </a:extLst>
          </p:cNvPr>
          <p:cNvGraphicFramePr>
            <a:graphicFrameLocks noGrp="1"/>
          </p:cNvGraphicFramePr>
          <p:nvPr>
            <p:ph type="tbl" sz="quarter" idx="13"/>
            <p:extLst>
              <p:ext uri="{D42A27DB-BD31-4B8C-83A1-F6EECF244321}">
                <p14:modId xmlns:p14="http://schemas.microsoft.com/office/powerpoint/2010/main" val="996282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139232777"/>
                    </a:ext>
                  </a:extLst>
                </a:gridCol>
                <a:gridCol w="905256">
                  <a:extLst>
                    <a:ext uri="{9D8B030D-6E8A-4147-A177-3AD203B41FA5}">
                      <a16:colId xmlns:a16="http://schemas.microsoft.com/office/drawing/2014/main" val="1868432454"/>
                    </a:ext>
                  </a:extLst>
                </a:gridCol>
                <a:gridCol w="905256">
                  <a:extLst>
                    <a:ext uri="{9D8B030D-6E8A-4147-A177-3AD203B41FA5}">
                      <a16:colId xmlns:a16="http://schemas.microsoft.com/office/drawing/2014/main" val="274981014"/>
                    </a:ext>
                  </a:extLst>
                </a:gridCol>
                <a:gridCol w="905256">
                  <a:extLst>
                    <a:ext uri="{9D8B030D-6E8A-4147-A177-3AD203B41FA5}">
                      <a16:colId xmlns:a16="http://schemas.microsoft.com/office/drawing/2014/main" val="1538113818"/>
                    </a:ext>
                  </a:extLst>
                </a:gridCol>
                <a:gridCol w="905256">
                  <a:extLst>
                    <a:ext uri="{9D8B030D-6E8A-4147-A177-3AD203B41FA5}">
                      <a16:colId xmlns:a16="http://schemas.microsoft.com/office/drawing/2014/main" val="2003165480"/>
                    </a:ext>
                  </a:extLst>
                </a:gridCol>
                <a:gridCol w="905256">
                  <a:extLst>
                    <a:ext uri="{9D8B030D-6E8A-4147-A177-3AD203B41FA5}">
                      <a16:colId xmlns:a16="http://schemas.microsoft.com/office/drawing/2014/main" val="327700736"/>
                    </a:ext>
                  </a:extLst>
                </a:gridCol>
                <a:gridCol w="905256">
                  <a:extLst>
                    <a:ext uri="{9D8B030D-6E8A-4147-A177-3AD203B41FA5}">
                      <a16:colId xmlns:a16="http://schemas.microsoft.com/office/drawing/2014/main" val="1443571868"/>
                    </a:ext>
                  </a:extLst>
                </a:gridCol>
                <a:gridCol w="905256">
                  <a:extLst>
                    <a:ext uri="{9D8B030D-6E8A-4147-A177-3AD203B41FA5}">
                      <a16:colId xmlns:a16="http://schemas.microsoft.com/office/drawing/2014/main" val="2158264434"/>
                    </a:ext>
                  </a:extLst>
                </a:gridCol>
                <a:gridCol w="905256">
                  <a:extLst>
                    <a:ext uri="{9D8B030D-6E8A-4147-A177-3AD203B41FA5}">
                      <a16:colId xmlns:a16="http://schemas.microsoft.com/office/drawing/2014/main" val="273212073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32197528"/>
                  </a:ext>
                </a:extLst>
              </a:tr>
              <a:tr h="370840">
                <a:tc>
                  <a:txBody>
                    <a:bodyPr/>
                    <a:lstStyle/>
                    <a:p>
                      <a:r>
                        <a:rPr lang="en-US" sz="1000"/>
                        <a:t>246</a:t>
                      </a:r>
                    </a:p>
                  </a:txBody>
                  <a:tcPr/>
                </a:tc>
                <a:tc>
                  <a:txBody>
                    <a:bodyPr/>
                    <a:lstStyle/>
                    <a:p>
                      <a:r>
                        <a:rPr lang="en-US" sz="1000"/>
                        <a:t>6</a:t>
                      </a:r>
                    </a:p>
                  </a:txBody>
                  <a:tcPr/>
                </a:tc>
                <a:tc>
                  <a:txBody>
                    <a:bodyPr/>
                    <a:lstStyle/>
                    <a:p>
                      <a:r>
                        <a:rPr lang="en-US" sz="1000"/>
                        <a:t>27</a:t>
                      </a:r>
                    </a:p>
                  </a:txBody>
                  <a:tcPr/>
                </a:tc>
                <a:tc>
                  <a:txBody>
                    <a:bodyPr/>
                    <a:lstStyle/>
                    <a:p>
                      <a:r>
                        <a:rPr lang="en-US" sz="1000"/>
                        <a:t>119</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1.9052 %</a:t>
                      </a:r>
                    </a:p>
                  </a:txBody>
                  <a:tcPr/>
                </a:tc>
                <a:tc>
                  <a:txBody>
                    <a:bodyPr/>
                    <a:lstStyle/>
                    <a:p>
                      <a:r>
                        <a:rPr lang="en-US" sz="1000"/>
                        <a:t>0.0 %</a:t>
                      </a:r>
                    </a:p>
                  </a:txBody>
                  <a:tcPr/>
                </a:tc>
                <a:extLst>
                  <a:ext uri="{0D108BD9-81ED-4DB2-BD59-A6C34878D82A}">
                    <a16:rowId xmlns:a16="http://schemas.microsoft.com/office/drawing/2014/main" val="3315347075"/>
                  </a:ext>
                </a:extLst>
              </a:tr>
            </a:tbl>
          </a:graphicData>
        </a:graphic>
      </p:graphicFrame>
      <p:sp>
        <p:nvSpPr>
          <p:cNvPr id="4" name="Text Placeholder 3">
            <a:extLst>
              <a:ext uri="{FF2B5EF4-FFF2-40B4-BE49-F238E27FC236}">
                <a16:creationId xmlns:a16="http://schemas.microsoft.com/office/drawing/2014/main" id="{5AACCC69-274B-46E2-9BF9-30A307707C99}"/>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265199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0E7DF-329D-4AB9-B26E-362EE95F6E42}"/>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24346DFE-3750-4881-96CE-2CF32AE3CAE5}"/>
              </a:ext>
            </a:extLst>
          </p:cNvPr>
          <p:cNvGraphicFramePr>
            <a:graphicFrameLocks noGrp="1"/>
          </p:cNvGraphicFramePr>
          <p:nvPr>
            <p:ph type="chart" sz="quarter" idx="13"/>
            <p:extLst>
              <p:ext uri="{D42A27DB-BD31-4B8C-83A1-F6EECF244321}">
                <p14:modId xmlns:p14="http://schemas.microsoft.com/office/powerpoint/2010/main" val="1287735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3F2187-E37F-4C0E-897F-906692CE2647}"/>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576D3DA-5341-4072-BF86-0FC67290E8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2731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76F34-90DF-45D9-9850-1491EC05605C}"/>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E747B68F-2F9F-4432-BC6C-96B581535B46}"/>
              </a:ext>
            </a:extLst>
          </p:cNvPr>
          <p:cNvGraphicFramePr>
            <a:graphicFrameLocks noGrp="1"/>
          </p:cNvGraphicFramePr>
          <p:nvPr>
            <p:ph type="chart" sz="quarter" idx="13"/>
            <p:extLst>
              <p:ext uri="{D42A27DB-BD31-4B8C-83A1-F6EECF244321}">
                <p14:modId xmlns:p14="http://schemas.microsoft.com/office/powerpoint/2010/main" val="3763286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DBE491-545E-493A-9AE6-3FDD0C2E070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0A90077-482F-43DE-BEF6-088A5F2B40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8110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776BA-6DFA-4A50-9E1E-DB70F5A2E450}"/>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FFBA7264-F740-450C-8990-F13F7CBDAD3A}"/>
              </a:ext>
            </a:extLst>
          </p:cNvPr>
          <p:cNvGraphicFramePr>
            <a:graphicFrameLocks noGrp="1"/>
          </p:cNvGraphicFramePr>
          <p:nvPr>
            <p:ph type="chart" sz="quarter" idx="13"/>
            <p:extLst>
              <p:ext uri="{D42A27DB-BD31-4B8C-83A1-F6EECF244321}">
                <p14:modId xmlns:p14="http://schemas.microsoft.com/office/powerpoint/2010/main" val="1917502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E01E58-4391-4258-A7AF-A02260B83F4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281926F-9243-4196-BA42-6BF1E89B6D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1544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645DE-33A5-4D35-B8D8-178E5361846B}"/>
              </a:ext>
            </a:extLst>
          </p:cNvPr>
          <p:cNvSpPr>
            <a:spLocks noGrp="1"/>
          </p:cNvSpPr>
          <p:nvPr>
            <p:ph type="title"/>
          </p:nvPr>
        </p:nvSpPr>
        <p:spPr/>
        <p:txBody>
          <a:bodyPr/>
          <a:lstStyle/>
          <a:p>
            <a:r>
              <a:rPr lang="en-US"/>
              <a:t>Facebook Impressions or Page Media View Bar Chart | TMNAS</a:t>
            </a:r>
          </a:p>
        </p:txBody>
      </p:sp>
      <p:graphicFrame>
        <p:nvGraphicFramePr>
          <p:cNvPr id="6" name="Chart Placeholder 5">
            <a:extLst>
              <a:ext uri="{FF2B5EF4-FFF2-40B4-BE49-F238E27FC236}">
                <a16:creationId xmlns:a16="http://schemas.microsoft.com/office/drawing/2014/main" id="{5D37D135-EBD9-45B7-8F3D-88B1F2CCAAFE}"/>
              </a:ext>
            </a:extLst>
          </p:cNvPr>
          <p:cNvGraphicFramePr>
            <a:graphicFrameLocks noGrp="1"/>
          </p:cNvGraphicFramePr>
          <p:nvPr>
            <p:ph type="chart" sz="quarter" idx="13"/>
            <p:extLst>
              <p:ext uri="{D42A27DB-BD31-4B8C-83A1-F6EECF244321}">
                <p14:modId xmlns:p14="http://schemas.microsoft.com/office/powerpoint/2010/main" val="593387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1BFA08-4E2A-4DC3-813E-29A37FD6826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44DB6C0-797E-4C67-BC2F-FEED1CE813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8495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D15CB-9F1A-4C09-93B4-15C93CB3B0E2}"/>
              </a:ext>
            </a:extLst>
          </p:cNvPr>
          <p:cNvSpPr>
            <a:spLocks noGrp="1"/>
          </p:cNvSpPr>
          <p:nvPr>
            <p:ph type="title"/>
          </p:nvPr>
        </p:nvSpPr>
        <p:spPr/>
        <p:txBody>
          <a:bodyPr/>
          <a:lstStyle/>
          <a:p>
            <a:r>
              <a:rPr lang="en-US"/>
              <a:t>Facebook Original Own Posts Table | TMNAS - 1 of 6</a:t>
            </a:r>
          </a:p>
        </p:txBody>
      </p:sp>
      <p:graphicFrame>
        <p:nvGraphicFramePr>
          <p:cNvPr id="5" name="Table Placeholder 4">
            <a:extLst>
              <a:ext uri="{FF2B5EF4-FFF2-40B4-BE49-F238E27FC236}">
                <a16:creationId xmlns:a16="http://schemas.microsoft.com/office/drawing/2014/main" id="{0E4FDA26-05DB-447B-87CB-039E3FD5726F}"/>
              </a:ext>
            </a:extLst>
          </p:cNvPr>
          <p:cNvGraphicFramePr>
            <a:graphicFrameLocks noGrp="1"/>
          </p:cNvGraphicFramePr>
          <p:nvPr>
            <p:ph type="tbl" sz="quarter" idx="13"/>
            <p:extLst>
              <p:ext uri="{D42A27DB-BD31-4B8C-83A1-F6EECF244321}">
                <p14:modId xmlns:p14="http://schemas.microsoft.com/office/powerpoint/2010/main" val="1397924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354140064"/>
                    </a:ext>
                  </a:extLst>
                </a:gridCol>
                <a:gridCol w="987552">
                  <a:extLst>
                    <a:ext uri="{9D8B030D-6E8A-4147-A177-3AD203B41FA5}">
                      <a16:colId xmlns:a16="http://schemas.microsoft.com/office/drawing/2014/main" val="3435308024"/>
                    </a:ext>
                  </a:extLst>
                </a:gridCol>
                <a:gridCol w="329184">
                  <a:extLst>
                    <a:ext uri="{9D8B030D-6E8A-4147-A177-3AD203B41FA5}">
                      <a16:colId xmlns:a16="http://schemas.microsoft.com/office/drawing/2014/main" val="372554563"/>
                    </a:ext>
                  </a:extLst>
                </a:gridCol>
                <a:gridCol w="329184">
                  <a:extLst>
                    <a:ext uri="{9D8B030D-6E8A-4147-A177-3AD203B41FA5}">
                      <a16:colId xmlns:a16="http://schemas.microsoft.com/office/drawing/2014/main" val="3507224947"/>
                    </a:ext>
                  </a:extLst>
                </a:gridCol>
                <a:gridCol w="329184">
                  <a:extLst>
                    <a:ext uri="{9D8B030D-6E8A-4147-A177-3AD203B41FA5}">
                      <a16:colId xmlns:a16="http://schemas.microsoft.com/office/drawing/2014/main" val="79289182"/>
                    </a:ext>
                  </a:extLst>
                </a:gridCol>
                <a:gridCol w="329184">
                  <a:extLst>
                    <a:ext uri="{9D8B030D-6E8A-4147-A177-3AD203B41FA5}">
                      <a16:colId xmlns:a16="http://schemas.microsoft.com/office/drawing/2014/main" val="877222241"/>
                    </a:ext>
                  </a:extLst>
                </a:gridCol>
                <a:gridCol w="329184">
                  <a:extLst>
                    <a:ext uri="{9D8B030D-6E8A-4147-A177-3AD203B41FA5}">
                      <a16:colId xmlns:a16="http://schemas.microsoft.com/office/drawing/2014/main" val="3458424864"/>
                    </a:ext>
                  </a:extLst>
                </a:gridCol>
                <a:gridCol w="329184">
                  <a:extLst>
                    <a:ext uri="{9D8B030D-6E8A-4147-A177-3AD203B41FA5}">
                      <a16:colId xmlns:a16="http://schemas.microsoft.com/office/drawing/2014/main" val="3506228082"/>
                    </a:ext>
                  </a:extLst>
                </a:gridCol>
                <a:gridCol w="329184">
                  <a:extLst>
                    <a:ext uri="{9D8B030D-6E8A-4147-A177-3AD203B41FA5}">
                      <a16:colId xmlns:a16="http://schemas.microsoft.com/office/drawing/2014/main" val="353395502"/>
                    </a:ext>
                  </a:extLst>
                </a:gridCol>
                <a:gridCol w="329184">
                  <a:extLst>
                    <a:ext uri="{9D8B030D-6E8A-4147-A177-3AD203B41FA5}">
                      <a16:colId xmlns:a16="http://schemas.microsoft.com/office/drawing/2014/main" val="1914581509"/>
                    </a:ext>
                  </a:extLst>
                </a:gridCol>
                <a:gridCol w="329184">
                  <a:extLst>
                    <a:ext uri="{9D8B030D-6E8A-4147-A177-3AD203B41FA5}">
                      <a16:colId xmlns:a16="http://schemas.microsoft.com/office/drawing/2014/main" val="1892630586"/>
                    </a:ext>
                  </a:extLst>
                </a:gridCol>
                <a:gridCol w="329184">
                  <a:extLst>
                    <a:ext uri="{9D8B030D-6E8A-4147-A177-3AD203B41FA5}">
                      <a16:colId xmlns:a16="http://schemas.microsoft.com/office/drawing/2014/main" val="2288315344"/>
                    </a:ext>
                  </a:extLst>
                </a:gridCol>
                <a:gridCol w="329184">
                  <a:extLst>
                    <a:ext uri="{9D8B030D-6E8A-4147-A177-3AD203B41FA5}">
                      <a16:colId xmlns:a16="http://schemas.microsoft.com/office/drawing/2014/main" val="2868885886"/>
                    </a:ext>
                  </a:extLst>
                </a:gridCol>
                <a:gridCol w="329184">
                  <a:extLst>
                    <a:ext uri="{9D8B030D-6E8A-4147-A177-3AD203B41FA5}">
                      <a16:colId xmlns:a16="http://schemas.microsoft.com/office/drawing/2014/main" val="2657921204"/>
                    </a:ext>
                  </a:extLst>
                </a:gridCol>
                <a:gridCol w="329184">
                  <a:extLst>
                    <a:ext uri="{9D8B030D-6E8A-4147-A177-3AD203B41FA5}">
                      <a16:colId xmlns:a16="http://schemas.microsoft.com/office/drawing/2014/main" val="221352321"/>
                    </a:ext>
                  </a:extLst>
                </a:gridCol>
                <a:gridCol w="329184">
                  <a:extLst>
                    <a:ext uri="{9D8B030D-6E8A-4147-A177-3AD203B41FA5}">
                      <a16:colId xmlns:a16="http://schemas.microsoft.com/office/drawing/2014/main" val="2917839406"/>
                    </a:ext>
                  </a:extLst>
                </a:gridCol>
                <a:gridCol w="329184">
                  <a:extLst>
                    <a:ext uri="{9D8B030D-6E8A-4147-A177-3AD203B41FA5}">
                      <a16:colId xmlns:a16="http://schemas.microsoft.com/office/drawing/2014/main" val="897276076"/>
                    </a:ext>
                  </a:extLst>
                </a:gridCol>
                <a:gridCol w="329184">
                  <a:extLst>
                    <a:ext uri="{9D8B030D-6E8A-4147-A177-3AD203B41FA5}">
                      <a16:colId xmlns:a16="http://schemas.microsoft.com/office/drawing/2014/main" val="414488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157045460"/>
                  </a:ext>
                </a:extLst>
              </a:tr>
            </a:tbl>
          </a:graphicData>
        </a:graphic>
      </p:graphicFrame>
      <p:sp>
        <p:nvSpPr>
          <p:cNvPr id="4" name="Text Placeholder 3">
            <a:extLst>
              <a:ext uri="{FF2B5EF4-FFF2-40B4-BE49-F238E27FC236}">
                <a16:creationId xmlns:a16="http://schemas.microsoft.com/office/drawing/2014/main" id="{F2D38A10-5D5A-4841-AFBE-A16D8E5916EE}"/>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2149735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5EF3B-85BE-4991-A539-134584D15998}"/>
              </a:ext>
            </a:extLst>
          </p:cNvPr>
          <p:cNvSpPr>
            <a:spLocks noGrp="1"/>
          </p:cNvSpPr>
          <p:nvPr>
            <p:ph type="title"/>
          </p:nvPr>
        </p:nvSpPr>
        <p:spPr/>
        <p:txBody>
          <a:bodyPr/>
          <a:lstStyle/>
          <a:p>
            <a:r>
              <a:rPr lang="en-US"/>
              <a:t>Facebook Original Own Posts Table | TMNAS - 2 of 6</a:t>
            </a:r>
          </a:p>
        </p:txBody>
      </p:sp>
      <p:graphicFrame>
        <p:nvGraphicFramePr>
          <p:cNvPr id="5" name="Table Placeholder 4">
            <a:extLst>
              <a:ext uri="{FF2B5EF4-FFF2-40B4-BE49-F238E27FC236}">
                <a16:creationId xmlns:a16="http://schemas.microsoft.com/office/drawing/2014/main" id="{75D2834E-E68A-42B0-A724-5306EB8179BB}"/>
              </a:ext>
            </a:extLst>
          </p:cNvPr>
          <p:cNvGraphicFramePr>
            <a:graphicFrameLocks noGrp="1"/>
          </p:cNvGraphicFramePr>
          <p:nvPr>
            <p:ph type="tbl" sz="quarter" idx="13"/>
            <p:extLst>
              <p:ext uri="{D42A27DB-BD31-4B8C-83A1-F6EECF244321}">
                <p14:modId xmlns:p14="http://schemas.microsoft.com/office/powerpoint/2010/main" val="1152791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618716891"/>
                    </a:ext>
                  </a:extLst>
                </a:gridCol>
                <a:gridCol w="987552">
                  <a:extLst>
                    <a:ext uri="{9D8B030D-6E8A-4147-A177-3AD203B41FA5}">
                      <a16:colId xmlns:a16="http://schemas.microsoft.com/office/drawing/2014/main" val="2938273867"/>
                    </a:ext>
                  </a:extLst>
                </a:gridCol>
                <a:gridCol w="329184">
                  <a:extLst>
                    <a:ext uri="{9D8B030D-6E8A-4147-A177-3AD203B41FA5}">
                      <a16:colId xmlns:a16="http://schemas.microsoft.com/office/drawing/2014/main" val="4155019671"/>
                    </a:ext>
                  </a:extLst>
                </a:gridCol>
                <a:gridCol w="329184">
                  <a:extLst>
                    <a:ext uri="{9D8B030D-6E8A-4147-A177-3AD203B41FA5}">
                      <a16:colId xmlns:a16="http://schemas.microsoft.com/office/drawing/2014/main" val="2799745558"/>
                    </a:ext>
                  </a:extLst>
                </a:gridCol>
                <a:gridCol w="329184">
                  <a:extLst>
                    <a:ext uri="{9D8B030D-6E8A-4147-A177-3AD203B41FA5}">
                      <a16:colId xmlns:a16="http://schemas.microsoft.com/office/drawing/2014/main" val="1734794848"/>
                    </a:ext>
                  </a:extLst>
                </a:gridCol>
                <a:gridCol w="329184">
                  <a:extLst>
                    <a:ext uri="{9D8B030D-6E8A-4147-A177-3AD203B41FA5}">
                      <a16:colId xmlns:a16="http://schemas.microsoft.com/office/drawing/2014/main" val="2733454997"/>
                    </a:ext>
                  </a:extLst>
                </a:gridCol>
                <a:gridCol w="329184">
                  <a:extLst>
                    <a:ext uri="{9D8B030D-6E8A-4147-A177-3AD203B41FA5}">
                      <a16:colId xmlns:a16="http://schemas.microsoft.com/office/drawing/2014/main" val="4112695095"/>
                    </a:ext>
                  </a:extLst>
                </a:gridCol>
                <a:gridCol w="329184">
                  <a:extLst>
                    <a:ext uri="{9D8B030D-6E8A-4147-A177-3AD203B41FA5}">
                      <a16:colId xmlns:a16="http://schemas.microsoft.com/office/drawing/2014/main" val="1358727531"/>
                    </a:ext>
                  </a:extLst>
                </a:gridCol>
                <a:gridCol w="329184">
                  <a:extLst>
                    <a:ext uri="{9D8B030D-6E8A-4147-A177-3AD203B41FA5}">
                      <a16:colId xmlns:a16="http://schemas.microsoft.com/office/drawing/2014/main" val="2960264983"/>
                    </a:ext>
                  </a:extLst>
                </a:gridCol>
                <a:gridCol w="329184">
                  <a:extLst>
                    <a:ext uri="{9D8B030D-6E8A-4147-A177-3AD203B41FA5}">
                      <a16:colId xmlns:a16="http://schemas.microsoft.com/office/drawing/2014/main" val="4189754907"/>
                    </a:ext>
                  </a:extLst>
                </a:gridCol>
                <a:gridCol w="329184">
                  <a:extLst>
                    <a:ext uri="{9D8B030D-6E8A-4147-A177-3AD203B41FA5}">
                      <a16:colId xmlns:a16="http://schemas.microsoft.com/office/drawing/2014/main" val="1466173245"/>
                    </a:ext>
                  </a:extLst>
                </a:gridCol>
                <a:gridCol w="329184">
                  <a:extLst>
                    <a:ext uri="{9D8B030D-6E8A-4147-A177-3AD203B41FA5}">
                      <a16:colId xmlns:a16="http://schemas.microsoft.com/office/drawing/2014/main" val="3263180902"/>
                    </a:ext>
                  </a:extLst>
                </a:gridCol>
                <a:gridCol w="329184">
                  <a:extLst>
                    <a:ext uri="{9D8B030D-6E8A-4147-A177-3AD203B41FA5}">
                      <a16:colId xmlns:a16="http://schemas.microsoft.com/office/drawing/2014/main" val="2006179003"/>
                    </a:ext>
                  </a:extLst>
                </a:gridCol>
                <a:gridCol w="329184">
                  <a:extLst>
                    <a:ext uri="{9D8B030D-6E8A-4147-A177-3AD203B41FA5}">
                      <a16:colId xmlns:a16="http://schemas.microsoft.com/office/drawing/2014/main" val="1443804129"/>
                    </a:ext>
                  </a:extLst>
                </a:gridCol>
                <a:gridCol w="329184">
                  <a:extLst>
                    <a:ext uri="{9D8B030D-6E8A-4147-A177-3AD203B41FA5}">
                      <a16:colId xmlns:a16="http://schemas.microsoft.com/office/drawing/2014/main" val="404216363"/>
                    </a:ext>
                  </a:extLst>
                </a:gridCol>
                <a:gridCol w="329184">
                  <a:extLst>
                    <a:ext uri="{9D8B030D-6E8A-4147-A177-3AD203B41FA5}">
                      <a16:colId xmlns:a16="http://schemas.microsoft.com/office/drawing/2014/main" val="2722995582"/>
                    </a:ext>
                  </a:extLst>
                </a:gridCol>
                <a:gridCol w="329184">
                  <a:extLst>
                    <a:ext uri="{9D8B030D-6E8A-4147-A177-3AD203B41FA5}">
                      <a16:colId xmlns:a16="http://schemas.microsoft.com/office/drawing/2014/main" val="1362476123"/>
                    </a:ext>
                  </a:extLst>
                </a:gridCol>
                <a:gridCol w="329184">
                  <a:extLst>
                    <a:ext uri="{9D8B030D-6E8A-4147-A177-3AD203B41FA5}">
                      <a16:colId xmlns:a16="http://schemas.microsoft.com/office/drawing/2014/main" val="1279926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617110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- 2026-02-19 16:56:49</a:t>
                      </a:r>
                      <a:r>
                        <a:rPr kumimoji="0" lang="en-US" sz="1000" b="0" i="0" u="none" strike="noStrike" kern="1200" cap="none" spc="0" normalizeH="0" baseline="0" noProof="0">
                          <a:ln>
                            <a:noFill/>
                          </a:ln>
                          <a:solidFill>
                            <a:prstClr val="black"/>
                          </a:solidFill>
                          <a:effectLst/>
                          <a:uLnTx/>
                          <a:uFillTx/>
                          <a:latin typeface="Calibri"/>
                          <a:ea typeface="+mn-ea"/>
                          <a:cs typeface="+mn-cs"/>
                        </a:rPr>
                        <a:t>
 TMNAS was excited to stand alongside our sister company Philadelphia Insurance Companies for the I ❤️ CHOP Pep Rally, celebrating the start of fundraising season for the I ❤️ CHOP Run, Walk &amp; Virtual Challenge in support of Children's Hospital of Philadelphia!
As PHLY serves as a presenting sponsor, we're proud to support and collaborate with them in giving back to an organization that makes a meaningful impact on children and families every day.
Want to be part of it? Learn more here: https://iheart.chop.edu/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25238056"/>
                  </a:ext>
                </a:extLst>
              </a:tr>
            </a:tbl>
          </a:graphicData>
        </a:graphic>
      </p:graphicFrame>
      <p:sp>
        <p:nvSpPr>
          <p:cNvPr id="4" name="Text Placeholder 3">
            <a:extLst>
              <a:ext uri="{FF2B5EF4-FFF2-40B4-BE49-F238E27FC236}">
                <a16:creationId xmlns:a16="http://schemas.microsoft.com/office/drawing/2014/main" id="{168B5D40-A1C7-4946-8007-CE366A4ABDFC}"/>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1546972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46D48-5E2D-4D0E-80BA-F57E5CDD72BC}"/>
              </a:ext>
            </a:extLst>
          </p:cNvPr>
          <p:cNvSpPr>
            <a:spLocks noGrp="1"/>
          </p:cNvSpPr>
          <p:nvPr>
            <p:ph type="title"/>
          </p:nvPr>
        </p:nvSpPr>
        <p:spPr/>
        <p:txBody>
          <a:bodyPr/>
          <a:lstStyle/>
          <a:p>
            <a:r>
              <a:rPr lang="en-US"/>
              <a:t>Facebook Original Own Posts Table | TMNAS - 3 of 6</a:t>
            </a:r>
          </a:p>
        </p:txBody>
      </p:sp>
      <p:graphicFrame>
        <p:nvGraphicFramePr>
          <p:cNvPr id="5" name="Table Placeholder 4">
            <a:extLst>
              <a:ext uri="{FF2B5EF4-FFF2-40B4-BE49-F238E27FC236}">
                <a16:creationId xmlns:a16="http://schemas.microsoft.com/office/drawing/2014/main" id="{03236B00-E227-4AFE-9504-F560015ECF4E}"/>
              </a:ext>
            </a:extLst>
          </p:cNvPr>
          <p:cNvGraphicFramePr>
            <a:graphicFrameLocks noGrp="1"/>
          </p:cNvGraphicFramePr>
          <p:nvPr>
            <p:ph type="tbl" sz="quarter" idx="13"/>
            <p:extLst>
              <p:ext uri="{D42A27DB-BD31-4B8C-83A1-F6EECF244321}">
                <p14:modId xmlns:p14="http://schemas.microsoft.com/office/powerpoint/2010/main" val="1851731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28095682"/>
                    </a:ext>
                  </a:extLst>
                </a:gridCol>
                <a:gridCol w="987552">
                  <a:extLst>
                    <a:ext uri="{9D8B030D-6E8A-4147-A177-3AD203B41FA5}">
                      <a16:colId xmlns:a16="http://schemas.microsoft.com/office/drawing/2014/main" val="257303567"/>
                    </a:ext>
                  </a:extLst>
                </a:gridCol>
                <a:gridCol w="329184">
                  <a:extLst>
                    <a:ext uri="{9D8B030D-6E8A-4147-A177-3AD203B41FA5}">
                      <a16:colId xmlns:a16="http://schemas.microsoft.com/office/drawing/2014/main" val="2912923408"/>
                    </a:ext>
                  </a:extLst>
                </a:gridCol>
                <a:gridCol w="329184">
                  <a:extLst>
                    <a:ext uri="{9D8B030D-6E8A-4147-A177-3AD203B41FA5}">
                      <a16:colId xmlns:a16="http://schemas.microsoft.com/office/drawing/2014/main" val="3590867154"/>
                    </a:ext>
                  </a:extLst>
                </a:gridCol>
                <a:gridCol w="329184">
                  <a:extLst>
                    <a:ext uri="{9D8B030D-6E8A-4147-A177-3AD203B41FA5}">
                      <a16:colId xmlns:a16="http://schemas.microsoft.com/office/drawing/2014/main" val="3674595635"/>
                    </a:ext>
                  </a:extLst>
                </a:gridCol>
                <a:gridCol w="329184">
                  <a:extLst>
                    <a:ext uri="{9D8B030D-6E8A-4147-A177-3AD203B41FA5}">
                      <a16:colId xmlns:a16="http://schemas.microsoft.com/office/drawing/2014/main" val="2702911829"/>
                    </a:ext>
                  </a:extLst>
                </a:gridCol>
                <a:gridCol w="329184">
                  <a:extLst>
                    <a:ext uri="{9D8B030D-6E8A-4147-A177-3AD203B41FA5}">
                      <a16:colId xmlns:a16="http://schemas.microsoft.com/office/drawing/2014/main" val="2015900710"/>
                    </a:ext>
                  </a:extLst>
                </a:gridCol>
                <a:gridCol w="329184">
                  <a:extLst>
                    <a:ext uri="{9D8B030D-6E8A-4147-A177-3AD203B41FA5}">
                      <a16:colId xmlns:a16="http://schemas.microsoft.com/office/drawing/2014/main" val="112650671"/>
                    </a:ext>
                  </a:extLst>
                </a:gridCol>
                <a:gridCol w="329184">
                  <a:extLst>
                    <a:ext uri="{9D8B030D-6E8A-4147-A177-3AD203B41FA5}">
                      <a16:colId xmlns:a16="http://schemas.microsoft.com/office/drawing/2014/main" val="1631796046"/>
                    </a:ext>
                  </a:extLst>
                </a:gridCol>
                <a:gridCol w="329184">
                  <a:extLst>
                    <a:ext uri="{9D8B030D-6E8A-4147-A177-3AD203B41FA5}">
                      <a16:colId xmlns:a16="http://schemas.microsoft.com/office/drawing/2014/main" val="396890829"/>
                    </a:ext>
                  </a:extLst>
                </a:gridCol>
                <a:gridCol w="329184">
                  <a:extLst>
                    <a:ext uri="{9D8B030D-6E8A-4147-A177-3AD203B41FA5}">
                      <a16:colId xmlns:a16="http://schemas.microsoft.com/office/drawing/2014/main" val="1635777175"/>
                    </a:ext>
                  </a:extLst>
                </a:gridCol>
                <a:gridCol w="329184">
                  <a:extLst>
                    <a:ext uri="{9D8B030D-6E8A-4147-A177-3AD203B41FA5}">
                      <a16:colId xmlns:a16="http://schemas.microsoft.com/office/drawing/2014/main" val="4131957054"/>
                    </a:ext>
                  </a:extLst>
                </a:gridCol>
                <a:gridCol w="329184">
                  <a:extLst>
                    <a:ext uri="{9D8B030D-6E8A-4147-A177-3AD203B41FA5}">
                      <a16:colId xmlns:a16="http://schemas.microsoft.com/office/drawing/2014/main" val="3854991096"/>
                    </a:ext>
                  </a:extLst>
                </a:gridCol>
                <a:gridCol w="329184">
                  <a:extLst>
                    <a:ext uri="{9D8B030D-6E8A-4147-A177-3AD203B41FA5}">
                      <a16:colId xmlns:a16="http://schemas.microsoft.com/office/drawing/2014/main" val="1444563447"/>
                    </a:ext>
                  </a:extLst>
                </a:gridCol>
                <a:gridCol w="329184">
                  <a:extLst>
                    <a:ext uri="{9D8B030D-6E8A-4147-A177-3AD203B41FA5}">
                      <a16:colId xmlns:a16="http://schemas.microsoft.com/office/drawing/2014/main" val="473590028"/>
                    </a:ext>
                  </a:extLst>
                </a:gridCol>
                <a:gridCol w="329184">
                  <a:extLst>
                    <a:ext uri="{9D8B030D-6E8A-4147-A177-3AD203B41FA5}">
                      <a16:colId xmlns:a16="http://schemas.microsoft.com/office/drawing/2014/main" val="2184107872"/>
                    </a:ext>
                  </a:extLst>
                </a:gridCol>
                <a:gridCol w="329184">
                  <a:extLst>
                    <a:ext uri="{9D8B030D-6E8A-4147-A177-3AD203B41FA5}">
                      <a16:colId xmlns:a16="http://schemas.microsoft.com/office/drawing/2014/main" val="732328001"/>
                    </a:ext>
                  </a:extLst>
                </a:gridCol>
                <a:gridCol w="329184">
                  <a:extLst>
                    <a:ext uri="{9D8B030D-6E8A-4147-A177-3AD203B41FA5}">
                      <a16:colId xmlns:a16="http://schemas.microsoft.com/office/drawing/2014/main" val="1922379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372578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- 2026-02-20 14:38:21</a:t>
                      </a:r>
                      <a:r>
                        <a:rPr kumimoji="0" lang="en-US" sz="1000" b="0" i="0" u="none" strike="noStrike" kern="1200" cap="none" spc="0" normalizeH="0" baseline="0" noProof="0">
                          <a:ln>
                            <a:noFill/>
                          </a:ln>
                          <a:solidFill>
                            <a:prstClr val="black"/>
                          </a:solidFill>
                          <a:effectLst/>
                          <a:uLnTx/>
                          <a:uFillTx/>
                          <a:latin typeface="Calibri"/>
                          <a:ea typeface="+mn-ea"/>
                          <a:cs typeface="+mn-cs"/>
                        </a:rPr>
                        <a:t>
 We recently hosted our first company-wide Town Hall of the year!  We took a moment to reflect on the milestones and momentum we built throughout 2025 and got an inspiring preview of the goals and priorities shaping 2026. We also had the pleasure of hearing from Brad Irick, Managing Executive Officer and Co‑Head of International Business, who shared Tokio Marine’s long‑term aspirations and strategic vision.
It was a valuable opportunity to align, reconnect, and start the year with clarity, focus, and renewed energy. We’re excited for what’s ahead and the continued growth and impact we’ll create 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14463748"/>
                  </a:ext>
                </a:extLst>
              </a:tr>
            </a:tbl>
          </a:graphicData>
        </a:graphic>
      </p:graphicFrame>
      <p:sp>
        <p:nvSpPr>
          <p:cNvPr id="4" name="Text Placeholder 3">
            <a:extLst>
              <a:ext uri="{FF2B5EF4-FFF2-40B4-BE49-F238E27FC236}">
                <a16:creationId xmlns:a16="http://schemas.microsoft.com/office/drawing/2014/main" id="{566618E6-68CA-45F1-AC14-B6CF2A7246E7}"/>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2632113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E41C5-E68C-454F-8F00-69ABA87D6C7B}"/>
              </a:ext>
            </a:extLst>
          </p:cNvPr>
          <p:cNvSpPr>
            <a:spLocks noGrp="1"/>
          </p:cNvSpPr>
          <p:nvPr>
            <p:ph type="title"/>
          </p:nvPr>
        </p:nvSpPr>
        <p:spPr/>
        <p:txBody>
          <a:bodyPr/>
          <a:lstStyle/>
          <a:p>
            <a:r>
              <a:rPr lang="en-US"/>
              <a:t>Facebook Original Own Posts Table | TMNAS - 4 of 6</a:t>
            </a:r>
          </a:p>
        </p:txBody>
      </p:sp>
      <p:graphicFrame>
        <p:nvGraphicFramePr>
          <p:cNvPr id="5" name="Table Placeholder 4">
            <a:extLst>
              <a:ext uri="{FF2B5EF4-FFF2-40B4-BE49-F238E27FC236}">
                <a16:creationId xmlns:a16="http://schemas.microsoft.com/office/drawing/2014/main" id="{7270499A-09E6-489E-B293-F0F9FF7A8657}"/>
              </a:ext>
            </a:extLst>
          </p:cNvPr>
          <p:cNvGraphicFramePr>
            <a:graphicFrameLocks noGrp="1"/>
          </p:cNvGraphicFramePr>
          <p:nvPr>
            <p:ph type="tbl" sz="quarter" idx="13"/>
            <p:extLst>
              <p:ext uri="{D42A27DB-BD31-4B8C-83A1-F6EECF244321}">
                <p14:modId xmlns:p14="http://schemas.microsoft.com/office/powerpoint/2010/main" val="2146807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69370044"/>
                    </a:ext>
                  </a:extLst>
                </a:gridCol>
                <a:gridCol w="987552">
                  <a:extLst>
                    <a:ext uri="{9D8B030D-6E8A-4147-A177-3AD203B41FA5}">
                      <a16:colId xmlns:a16="http://schemas.microsoft.com/office/drawing/2014/main" val="1581929725"/>
                    </a:ext>
                  </a:extLst>
                </a:gridCol>
                <a:gridCol w="329184">
                  <a:extLst>
                    <a:ext uri="{9D8B030D-6E8A-4147-A177-3AD203B41FA5}">
                      <a16:colId xmlns:a16="http://schemas.microsoft.com/office/drawing/2014/main" val="3666700968"/>
                    </a:ext>
                  </a:extLst>
                </a:gridCol>
                <a:gridCol w="329184">
                  <a:extLst>
                    <a:ext uri="{9D8B030D-6E8A-4147-A177-3AD203B41FA5}">
                      <a16:colId xmlns:a16="http://schemas.microsoft.com/office/drawing/2014/main" val="906438232"/>
                    </a:ext>
                  </a:extLst>
                </a:gridCol>
                <a:gridCol w="329184">
                  <a:extLst>
                    <a:ext uri="{9D8B030D-6E8A-4147-A177-3AD203B41FA5}">
                      <a16:colId xmlns:a16="http://schemas.microsoft.com/office/drawing/2014/main" val="1292864089"/>
                    </a:ext>
                  </a:extLst>
                </a:gridCol>
                <a:gridCol w="329184">
                  <a:extLst>
                    <a:ext uri="{9D8B030D-6E8A-4147-A177-3AD203B41FA5}">
                      <a16:colId xmlns:a16="http://schemas.microsoft.com/office/drawing/2014/main" val="2800637715"/>
                    </a:ext>
                  </a:extLst>
                </a:gridCol>
                <a:gridCol w="329184">
                  <a:extLst>
                    <a:ext uri="{9D8B030D-6E8A-4147-A177-3AD203B41FA5}">
                      <a16:colId xmlns:a16="http://schemas.microsoft.com/office/drawing/2014/main" val="1877921397"/>
                    </a:ext>
                  </a:extLst>
                </a:gridCol>
                <a:gridCol w="329184">
                  <a:extLst>
                    <a:ext uri="{9D8B030D-6E8A-4147-A177-3AD203B41FA5}">
                      <a16:colId xmlns:a16="http://schemas.microsoft.com/office/drawing/2014/main" val="1519185005"/>
                    </a:ext>
                  </a:extLst>
                </a:gridCol>
                <a:gridCol w="329184">
                  <a:extLst>
                    <a:ext uri="{9D8B030D-6E8A-4147-A177-3AD203B41FA5}">
                      <a16:colId xmlns:a16="http://schemas.microsoft.com/office/drawing/2014/main" val="2064157490"/>
                    </a:ext>
                  </a:extLst>
                </a:gridCol>
                <a:gridCol w="329184">
                  <a:extLst>
                    <a:ext uri="{9D8B030D-6E8A-4147-A177-3AD203B41FA5}">
                      <a16:colId xmlns:a16="http://schemas.microsoft.com/office/drawing/2014/main" val="227808374"/>
                    </a:ext>
                  </a:extLst>
                </a:gridCol>
                <a:gridCol w="329184">
                  <a:extLst>
                    <a:ext uri="{9D8B030D-6E8A-4147-A177-3AD203B41FA5}">
                      <a16:colId xmlns:a16="http://schemas.microsoft.com/office/drawing/2014/main" val="965517969"/>
                    </a:ext>
                  </a:extLst>
                </a:gridCol>
                <a:gridCol w="329184">
                  <a:extLst>
                    <a:ext uri="{9D8B030D-6E8A-4147-A177-3AD203B41FA5}">
                      <a16:colId xmlns:a16="http://schemas.microsoft.com/office/drawing/2014/main" val="2547535227"/>
                    </a:ext>
                  </a:extLst>
                </a:gridCol>
                <a:gridCol w="329184">
                  <a:extLst>
                    <a:ext uri="{9D8B030D-6E8A-4147-A177-3AD203B41FA5}">
                      <a16:colId xmlns:a16="http://schemas.microsoft.com/office/drawing/2014/main" val="3889531442"/>
                    </a:ext>
                  </a:extLst>
                </a:gridCol>
                <a:gridCol w="329184">
                  <a:extLst>
                    <a:ext uri="{9D8B030D-6E8A-4147-A177-3AD203B41FA5}">
                      <a16:colId xmlns:a16="http://schemas.microsoft.com/office/drawing/2014/main" val="3202379840"/>
                    </a:ext>
                  </a:extLst>
                </a:gridCol>
                <a:gridCol w="329184">
                  <a:extLst>
                    <a:ext uri="{9D8B030D-6E8A-4147-A177-3AD203B41FA5}">
                      <a16:colId xmlns:a16="http://schemas.microsoft.com/office/drawing/2014/main" val="1050363350"/>
                    </a:ext>
                  </a:extLst>
                </a:gridCol>
                <a:gridCol w="329184">
                  <a:extLst>
                    <a:ext uri="{9D8B030D-6E8A-4147-A177-3AD203B41FA5}">
                      <a16:colId xmlns:a16="http://schemas.microsoft.com/office/drawing/2014/main" val="3449002374"/>
                    </a:ext>
                  </a:extLst>
                </a:gridCol>
                <a:gridCol w="329184">
                  <a:extLst>
                    <a:ext uri="{9D8B030D-6E8A-4147-A177-3AD203B41FA5}">
                      <a16:colId xmlns:a16="http://schemas.microsoft.com/office/drawing/2014/main" val="1924486590"/>
                    </a:ext>
                  </a:extLst>
                </a:gridCol>
                <a:gridCol w="329184">
                  <a:extLst>
                    <a:ext uri="{9D8B030D-6E8A-4147-A177-3AD203B41FA5}">
                      <a16:colId xmlns:a16="http://schemas.microsoft.com/office/drawing/2014/main" val="1586728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4024614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- 2026-01-13 16:53:50</a:t>
                      </a:r>
                      <a:r>
                        <a:rPr kumimoji="0" lang="en-US" sz="1000" b="0" i="0" u="none" strike="noStrike" kern="1200" cap="none" spc="0" normalizeH="0" baseline="0" noProof="0">
                          <a:ln>
                            <a:noFill/>
                          </a:ln>
                          <a:solidFill>
                            <a:prstClr val="black"/>
                          </a:solidFill>
                          <a:effectLst/>
                          <a:uLnTx/>
                          <a:uFillTx/>
                          <a:latin typeface="Calibri"/>
                          <a:ea typeface="+mn-ea"/>
                          <a:cs typeface="+mn-cs"/>
                        </a:rPr>
                        <a:t>
 We were paws-itively thrilled to host a therapy dog event in partnership with Comfort Caring Canines Therapy Dogs! 🐶❤️Our office was full of smiles thanks to Kona the Vizsla and Golden Retriever sisters Riley and Zoe. A special shoutout to our team member Dan Marcu and his wife, Lauren as they recently became a certified therapy dog team with Riley and Zoe after successfully completing the Comfort Caring Canines evaluation. The best kind of "good fur the soul" stress relief!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60819541"/>
                  </a:ext>
                </a:extLst>
              </a:tr>
            </a:tbl>
          </a:graphicData>
        </a:graphic>
      </p:graphicFrame>
      <p:sp>
        <p:nvSpPr>
          <p:cNvPr id="4" name="Text Placeholder 3">
            <a:extLst>
              <a:ext uri="{FF2B5EF4-FFF2-40B4-BE49-F238E27FC236}">
                <a16:creationId xmlns:a16="http://schemas.microsoft.com/office/drawing/2014/main" id="{55B0F164-1268-4AF1-AA68-376A9B0E77F2}"/>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1392142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C4A97-8066-4EBD-A584-59C8160A00A7}"/>
              </a:ext>
            </a:extLst>
          </p:cNvPr>
          <p:cNvSpPr>
            <a:spLocks noGrp="1"/>
          </p:cNvSpPr>
          <p:nvPr>
            <p:ph type="title"/>
          </p:nvPr>
        </p:nvSpPr>
        <p:spPr/>
        <p:txBody>
          <a:bodyPr/>
          <a:lstStyle/>
          <a:p>
            <a:r>
              <a:rPr lang="en-US"/>
              <a:t>Facebook Original Own Posts Table | TMNAS - 5 of 6</a:t>
            </a:r>
          </a:p>
        </p:txBody>
      </p:sp>
      <p:graphicFrame>
        <p:nvGraphicFramePr>
          <p:cNvPr id="5" name="Table Placeholder 4">
            <a:extLst>
              <a:ext uri="{FF2B5EF4-FFF2-40B4-BE49-F238E27FC236}">
                <a16:creationId xmlns:a16="http://schemas.microsoft.com/office/drawing/2014/main" id="{04367D3A-A1F8-4B3F-A778-EE207EA51CDE}"/>
              </a:ext>
            </a:extLst>
          </p:cNvPr>
          <p:cNvGraphicFramePr>
            <a:graphicFrameLocks noGrp="1"/>
          </p:cNvGraphicFramePr>
          <p:nvPr>
            <p:ph type="tbl" sz="quarter" idx="13"/>
            <p:extLst>
              <p:ext uri="{D42A27DB-BD31-4B8C-83A1-F6EECF244321}">
                <p14:modId xmlns:p14="http://schemas.microsoft.com/office/powerpoint/2010/main" val="3499346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817122316"/>
                    </a:ext>
                  </a:extLst>
                </a:gridCol>
                <a:gridCol w="987552">
                  <a:extLst>
                    <a:ext uri="{9D8B030D-6E8A-4147-A177-3AD203B41FA5}">
                      <a16:colId xmlns:a16="http://schemas.microsoft.com/office/drawing/2014/main" val="3500193222"/>
                    </a:ext>
                  </a:extLst>
                </a:gridCol>
                <a:gridCol w="329184">
                  <a:extLst>
                    <a:ext uri="{9D8B030D-6E8A-4147-A177-3AD203B41FA5}">
                      <a16:colId xmlns:a16="http://schemas.microsoft.com/office/drawing/2014/main" val="1593716597"/>
                    </a:ext>
                  </a:extLst>
                </a:gridCol>
                <a:gridCol w="329184">
                  <a:extLst>
                    <a:ext uri="{9D8B030D-6E8A-4147-A177-3AD203B41FA5}">
                      <a16:colId xmlns:a16="http://schemas.microsoft.com/office/drawing/2014/main" val="1834611195"/>
                    </a:ext>
                  </a:extLst>
                </a:gridCol>
                <a:gridCol w="329184">
                  <a:extLst>
                    <a:ext uri="{9D8B030D-6E8A-4147-A177-3AD203B41FA5}">
                      <a16:colId xmlns:a16="http://schemas.microsoft.com/office/drawing/2014/main" val="3281175822"/>
                    </a:ext>
                  </a:extLst>
                </a:gridCol>
                <a:gridCol w="329184">
                  <a:extLst>
                    <a:ext uri="{9D8B030D-6E8A-4147-A177-3AD203B41FA5}">
                      <a16:colId xmlns:a16="http://schemas.microsoft.com/office/drawing/2014/main" val="380972148"/>
                    </a:ext>
                  </a:extLst>
                </a:gridCol>
                <a:gridCol w="329184">
                  <a:extLst>
                    <a:ext uri="{9D8B030D-6E8A-4147-A177-3AD203B41FA5}">
                      <a16:colId xmlns:a16="http://schemas.microsoft.com/office/drawing/2014/main" val="889647543"/>
                    </a:ext>
                  </a:extLst>
                </a:gridCol>
                <a:gridCol w="329184">
                  <a:extLst>
                    <a:ext uri="{9D8B030D-6E8A-4147-A177-3AD203B41FA5}">
                      <a16:colId xmlns:a16="http://schemas.microsoft.com/office/drawing/2014/main" val="327191326"/>
                    </a:ext>
                  </a:extLst>
                </a:gridCol>
                <a:gridCol w="329184">
                  <a:extLst>
                    <a:ext uri="{9D8B030D-6E8A-4147-A177-3AD203B41FA5}">
                      <a16:colId xmlns:a16="http://schemas.microsoft.com/office/drawing/2014/main" val="1796826126"/>
                    </a:ext>
                  </a:extLst>
                </a:gridCol>
                <a:gridCol w="329184">
                  <a:extLst>
                    <a:ext uri="{9D8B030D-6E8A-4147-A177-3AD203B41FA5}">
                      <a16:colId xmlns:a16="http://schemas.microsoft.com/office/drawing/2014/main" val="169189777"/>
                    </a:ext>
                  </a:extLst>
                </a:gridCol>
                <a:gridCol w="329184">
                  <a:extLst>
                    <a:ext uri="{9D8B030D-6E8A-4147-A177-3AD203B41FA5}">
                      <a16:colId xmlns:a16="http://schemas.microsoft.com/office/drawing/2014/main" val="199050578"/>
                    </a:ext>
                  </a:extLst>
                </a:gridCol>
                <a:gridCol w="329184">
                  <a:extLst>
                    <a:ext uri="{9D8B030D-6E8A-4147-A177-3AD203B41FA5}">
                      <a16:colId xmlns:a16="http://schemas.microsoft.com/office/drawing/2014/main" val="689200806"/>
                    </a:ext>
                  </a:extLst>
                </a:gridCol>
                <a:gridCol w="329184">
                  <a:extLst>
                    <a:ext uri="{9D8B030D-6E8A-4147-A177-3AD203B41FA5}">
                      <a16:colId xmlns:a16="http://schemas.microsoft.com/office/drawing/2014/main" val="3338179335"/>
                    </a:ext>
                  </a:extLst>
                </a:gridCol>
                <a:gridCol w="329184">
                  <a:extLst>
                    <a:ext uri="{9D8B030D-6E8A-4147-A177-3AD203B41FA5}">
                      <a16:colId xmlns:a16="http://schemas.microsoft.com/office/drawing/2014/main" val="1633076224"/>
                    </a:ext>
                  </a:extLst>
                </a:gridCol>
                <a:gridCol w="329184">
                  <a:extLst>
                    <a:ext uri="{9D8B030D-6E8A-4147-A177-3AD203B41FA5}">
                      <a16:colId xmlns:a16="http://schemas.microsoft.com/office/drawing/2014/main" val="3363131708"/>
                    </a:ext>
                  </a:extLst>
                </a:gridCol>
                <a:gridCol w="329184">
                  <a:extLst>
                    <a:ext uri="{9D8B030D-6E8A-4147-A177-3AD203B41FA5}">
                      <a16:colId xmlns:a16="http://schemas.microsoft.com/office/drawing/2014/main" val="3086413163"/>
                    </a:ext>
                  </a:extLst>
                </a:gridCol>
                <a:gridCol w="329184">
                  <a:extLst>
                    <a:ext uri="{9D8B030D-6E8A-4147-A177-3AD203B41FA5}">
                      <a16:colId xmlns:a16="http://schemas.microsoft.com/office/drawing/2014/main" val="2043424733"/>
                    </a:ext>
                  </a:extLst>
                </a:gridCol>
                <a:gridCol w="329184">
                  <a:extLst>
                    <a:ext uri="{9D8B030D-6E8A-4147-A177-3AD203B41FA5}">
                      <a16:colId xmlns:a16="http://schemas.microsoft.com/office/drawing/2014/main" val="3785592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617800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- 2026-01-19 11:49:19</a:t>
                      </a:r>
                      <a:r>
                        <a:rPr kumimoji="0" lang="en-US" sz="1000" b="0" i="0" u="none" strike="noStrike" kern="1200" cap="none" spc="0" normalizeH="0" baseline="0" noProof="0">
                          <a:ln>
                            <a:noFill/>
                          </a:ln>
                          <a:solidFill>
                            <a:prstClr val="black"/>
                          </a:solidFill>
                          <a:effectLst/>
                          <a:uLnTx/>
                          <a:uFillTx/>
                          <a:latin typeface="Calibri"/>
                          <a:ea typeface="+mn-ea"/>
                          <a:cs typeface="+mn-cs"/>
                        </a:rPr>
                        <a:t>
 This MLK Day of Service, our team came together to give back alongside Philly Unknown, a grassroots nonprofit based in Kensington that provides outreach and harm-reduction support to neglected neighborhoods and communities.
We helped assemble compassion bags filled with essential items like hand warmers, hats, snacks, and toothbrushes. Small things that can make a real difference. Each year, Philly Unknown distributes 15,000 to 20,000 compassion bags, meeting people with care, dignity, and respect.
We are grateful for the opportunity to honor Dr. King's legacy through service rooted in compassion.
How did you serve your community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0590700"/>
                  </a:ext>
                </a:extLst>
              </a:tr>
            </a:tbl>
          </a:graphicData>
        </a:graphic>
      </p:graphicFrame>
      <p:sp>
        <p:nvSpPr>
          <p:cNvPr id="4" name="Text Placeholder 3">
            <a:extLst>
              <a:ext uri="{FF2B5EF4-FFF2-40B4-BE49-F238E27FC236}">
                <a16:creationId xmlns:a16="http://schemas.microsoft.com/office/drawing/2014/main" id="{779C2E00-9042-45F3-BC2C-668F0DE561D8}"/>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76814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4DE78-DC49-4E3A-B417-6694042CB710}"/>
              </a:ext>
            </a:extLst>
          </p:cNvPr>
          <p:cNvSpPr>
            <a:spLocks noGrp="1"/>
          </p:cNvSpPr>
          <p:nvPr>
            <p:ph type="title"/>
          </p:nvPr>
        </p:nvSpPr>
        <p:spPr/>
        <p:txBody>
          <a:bodyPr/>
          <a:lstStyle/>
          <a:p>
            <a:r>
              <a:rPr lang="en-US"/>
              <a:t>Facebook Original Own Posts Table | TMNAS - 6 of 6</a:t>
            </a:r>
          </a:p>
        </p:txBody>
      </p:sp>
      <p:graphicFrame>
        <p:nvGraphicFramePr>
          <p:cNvPr id="5" name="Table Placeholder 4">
            <a:extLst>
              <a:ext uri="{FF2B5EF4-FFF2-40B4-BE49-F238E27FC236}">
                <a16:creationId xmlns:a16="http://schemas.microsoft.com/office/drawing/2014/main" id="{8A04DD65-4364-4B1E-BDA4-8F451EFFDCC9}"/>
              </a:ext>
            </a:extLst>
          </p:cNvPr>
          <p:cNvGraphicFramePr>
            <a:graphicFrameLocks noGrp="1"/>
          </p:cNvGraphicFramePr>
          <p:nvPr>
            <p:ph type="tbl" sz="quarter" idx="13"/>
            <p:extLst>
              <p:ext uri="{D42A27DB-BD31-4B8C-83A1-F6EECF244321}">
                <p14:modId xmlns:p14="http://schemas.microsoft.com/office/powerpoint/2010/main" val="1581148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25945923"/>
                    </a:ext>
                  </a:extLst>
                </a:gridCol>
                <a:gridCol w="987552">
                  <a:extLst>
                    <a:ext uri="{9D8B030D-6E8A-4147-A177-3AD203B41FA5}">
                      <a16:colId xmlns:a16="http://schemas.microsoft.com/office/drawing/2014/main" val="1290695807"/>
                    </a:ext>
                  </a:extLst>
                </a:gridCol>
                <a:gridCol w="329184">
                  <a:extLst>
                    <a:ext uri="{9D8B030D-6E8A-4147-A177-3AD203B41FA5}">
                      <a16:colId xmlns:a16="http://schemas.microsoft.com/office/drawing/2014/main" val="1761207719"/>
                    </a:ext>
                  </a:extLst>
                </a:gridCol>
                <a:gridCol w="329184">
                  <a:extLst>
                    <a:ext uri="{9D8B030D-6E8A-4147-A177-3AD203B41FA5}">
                      <a16:colId xmlns:a16="http://schemas.microsoft.com/office/drawing/2014/main" val="1785306360"/>
                    </a:ext>
                  </a:extLst>
                </a:gridCol>
                <a:gridCol w="329184">
                  <a:extLst>
                    <a:ext uri="{9D8B030D-6E8A-4147-A177-3AD203B41FA5}">
                      <a16:colId xmlns:a16="http://schemas.microsoft.com/office/drawing/2014/main" val="3283710118"/>
                    </a:ext>
                  </a:extLst>
                </a:gridCol>
                <a:gridCol w="329184">
                  <a:extLst>
                    <a:ext uri="{9D8B030D-6E8A-4147-A177-3AD203B41FA5}">
                      <a16:colId xmlns:a16="http://schemas.microsoft.com/office/drawing/2014/main" val="2979268596"/>
                    </a:ext>
                  </a:extLst>
                </a:gridCol>
                <a:gridCol w="329184">
                  <a:extLst>
                    <a:ext uri="{9D8B030D-6E8A-4147-A177-3AD203B41FA5}">
                      <a16:colId xmlns:a16="http://schemas.microsoft.com/office/drawing/2014/main" val="1531701758"/>
                    </a:ext>
                  </a:extLst>
                </a:gridCol>
                <a:gridCol w="329184">
                  <a:extLst>
                    <a:ext uri="{9D8B030D-6E8A-4147-A177-3AD203B41FA5}">
                      <a16:colId xmlns:a16="http://schemas.microsoft.com/office/drawing/2014/main" val="1314278841"/>
                    </a:ext>
                  </a:extLst>
                </a:gridCol>
                <a:gridCol w="329184">
                  <a:extLst>
                    <a:ext uri="{9D8B030D-6E8A-4147-A177-3AD203B41FA5}">
                      <a16:colId xmlns:a16="http://schemas.microsoft.com/office/drawing/2014/main" val="1439931365"/>
                    </a:ext>
                  </a:extLst>
                </a:gridCol>
                <a:gridCol w="329184">
                  <a:extLst>
                    <a:ext uri="{9D8B030D-6E8A-4147-A177-3AD203B41FA5}">
                      <a16:colId xmlns:a16="http://schemas.microsoft.com/office/drawing/2014/main" val="2938987435"/>
                    </a:ext>
                  </a:extLst>
                </a:gridCol>
                <a:gridCol w="329184">
                  <a:extLst>
                    <a:ext uri="{9D8B030D-6E8A-4147-A177-3AD203B41FA5}">
                      <a16:colId xmlns:a16="http://schemas.microsoft.com/office/drawing/2014/main" val="1855008235"/>
                    </a:ext>
                  </a:extLst>
                </a:gridCol>
                <a:gridCol w="329184">
                  <a:extLst>
                    <a:ext uri="{9D8B030D-6E8A-4147-A177-3AD203B41FA5}">
                      <a16:colId xmlns:a16="http://schemas.microsoft.com/office/drawing/2014/main" val="2370754307"/>
                    </a:ext>
                  </a:extLst>
                </a:gridCol>
                <a:gridCol w="329184">
                  <a:extLst>
                    <a:ext uri="{9D8B030D-6E8A-4147-A177-3AD203B41FA5}">
                      <a16:colId xmlns:a16="http://schemas.microsoft.com/office/drawing/2014/main" val="3130298988"/>
                    </a:ext>
                  </a:extLst>
                </a:gridCol>
                <a:gridCol w="329184">
                  <a:extLst>
                    <a:ext uri="{9D8B030D-6E8A-4147-A177-3AD203B41FA5}">
                      <a16:colId xmlns:a16="http://schemas.microsoft.com/office/drawing/2014/main" val="1338805850"/>
                    </a:ext>
                  </a:extLst>
                </a:gridCol>
                <a:gridCol w="329184">
                  <a:extLst>
                    <a:ext uri="{9D8B030D-6E8A-4147-A177-3AD203B41FA5}">
                      <a16:colId xmlns:a16="http://schemas.microsoft.com/office/drawing/2014/main" val="2331296577"/>
                    </a:ext>
                  </a:extLst>
                </a:gridCol>
                <a:gridCol w="329184">
                  <a:extLst>
                    <a:ext uri="{9D8B030D-6E8A-4147-A177-3AD203B41FA5}">
                      <a16:colId xmlns:a16="http://schemas.microsoft.com/office/drawing/2014/main" val="1020692625"/>
                    </a:ext>
                  </a:extLst>
                </a:gridCol>
                <a:gridCol w="329184">
                  <a:extLst>
                    <a:ext uri="{9D8B030D-6E8A-4147-A177-3AD203B41FA5}">
                      <a16:colId xmlns:a16="http://schemas.microsoft.com/office/drawing/2014/main" val="4003890634"/>
                    </a:ext>
                  </a:extLst>
                </a:gridCol>
                <a:gridCol w="329184">
                  <a:extLst>
                    <a:ext uri="{9D8B030D-6E8A-4147-A177-3AD203B41FA5}">
                      <a16:colId xmlns:a16="http://schemas.microsoft.com/office/drawing/2014/main" val="2710838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577441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- 2026-03-19 14:06:54</a:t>
                      </a:r>
                      <a:r>
                        <a:rPr kumimoji="0" lang="en-US" sz="1000" b="0" i="0" u="none" strike="noStrike" kern="1200" cap="none" spc="0" normalizeH="0" baseline="0" noProof="0">
                          <a:ln>
                            <a:noFill/>
                          </a:ln>
                          <a:solidFill>
                            <a:prstClr val="black"/>
                          </a:solidFill>
                          <a:effectLst/>
                          <a:uLnTx/>
                          <a:uFillTx/>
                          <a:latin typeface="Calibri"/>
                          <a:ea typeface="+mn-ea"/>
                          <a:cs typeface="+mn-cs"/>
                        </a:rPr>
                        <a:t>
 We celebrated Pi Day belatedly this week the best way we knew how… with pizza pies!
Our Bala Cynwyd and Honolulu teams both ordered a variety of options from their favorite local takeout spots. We had pepperoni, margherita, and even spinach and artichoke! 
What's your favorite pizza topping?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40824678"/>
                  </a:ext>
                </a:extLst>
              </a:tr>
            </a:tbl>
          </a:graphicData>
        </a:graphic>
      </p:graphicFrame>
      <p:sp>
        <p:nvSpPr>
          <p:cNvPr id="4" name="Text Placeholder 3">
            <a:extLst>
              <a:ext uri="{FF2B5EF4-FFF2-40B4-BE49-F238E27FC236}">
                <a16:creationId xmlns:a16="http://schemas.microsoft.com/office/drawing/2014/main" id="{D278CD86-0246-4B7D-A3C9-A57F8A29669D}"/>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555061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82632-1FDE-4D2F-911D-D54D77B6B18A}"/>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7D60D2A0-EA3F-4F27-B7A6-269EF7744D44}"/>
              </a:ext>
            </a:extLst>
          </p:cNvPr>
          <p:cNvGraphicFramePr>
            <a:graphicFrameLocks noGrp="1"/>
          </p:cNvGraphicFramePr>
          <p:nvPr>
            <p:ph type="chart" sz="quarter" idx="13"/>
            <p:extLst>
              <p:ext uri="{D42A27DB-BD31-4B8C-83A1-F6EECF244321}">
                <p14:modId xmlns:p14="http://schemas.microsoft.com/office/powerpoint/2010/main" val="3206328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C00E7B-D183-4BBE-A590-857B0196415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050728D-5B62-4DC0-8EB7-65E8754948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7022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9DF14-9E16-4A97-8693-DC8E58133BDD}"/>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D4062695-6D85-4535-A660-996D9BBB7A56}"/>
              </a:ext>
            </a:extLst>
          </p:cNvPr>
          <p:cNvGraphicFramePr>
            <a:graphicFrameLocks noGrp="1"/>
          </p:cNvGraphicFramePr>
          <p:nvPr>
            <p:ph type="chart" sz="quarter" idx="13"/>
            <p:extLst>
              <p:ext uri="{D42A27DB-BD31-4B8C-83A1-F6EECF244321}">
                <p14:modId xmlns:p14="http://schemas.microsoft.com/office/powerpoint/2010/main" val="941943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C363B7-EE30-4966-B02B-2E10AEA95FB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56B06184-6D8A-49CC-90C4-E2B4056D08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1498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307E5-B1CE-4B10-AB1B-B105E5DEF5DB}"/>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255B6D59-5ED8-49DD-BE6C-C363723C9333}"/>
              </a:ext>
            </a:extLst>
          </p:cNvPr>
          <p:cNvGraphicFramePr>
            <a:graphicFrameLocks noGrp="1"/>
          </p:cNvGraphicFramePr>
          <p:nvPr>
            <p:ph type="chart" sz="quarter" idx="13"/>
            <p:extLst>
              <p:ext uri="{D42A27DB-BD31-4B8C-83A1-F6EECF244321}">
                <p14:modId xmlns:p14="http://schemas.microsoft.com/office/powerpoint/2010/main" val="2322699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551022-C6A2-4CB9-9C3E-3ABC43EA9D5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9DE5AC9-88FD-432B-8246-35FE53935D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7266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A9973-E5B7-49BF-B7BB-0C49402BE18B}"/>
              </a:ext>
            </a:extLst>
          </p:cNvPr>
          <p:cNvSpPr>
            <a:spLocks noGrp="1"/>
          </p:cNvSpPr>
          <p:nvPr>
            <p:ph type="title"/>
          </p:nvPr>
        </p:nvSpPr>
        <p:spPr/>
        <p:txBody>
          <a:bodyPr/>
          <a:lstStyle/>
          <a:p>
            <a:r>
              <a:rPr lang="en-US"/>
              <a:t>Twitter Own and Retweeted Tweets Table | TMNAS - 1 of 2</a:t>
            </a:r>
          </a:p>
        </p:txBody>
      </p:sp>
      <p:graphicFrame>
        <p:nvGraphicFramePr>
          <p:cNvPr id="5" name="Table Placeholder 4">
            <a:extLst>
              <a:ext uri="{FF2B5EF4-FFF2-40B4-BE49-F238E27FC236}">
                <a16:creationId xmlns:a16="http://schemas.microsoft.com/office/drawing/2014/main" id="{9FE70048-4224-4DFF-A5CC-7BF2900274F3}"/>
              </a:ext>
            </a:extLst>
          </p:cNvPr>
          <p:cNvGraphicFramePr>
            <a:graphicFrameLocks noGrp="1"/>
          </p:cNvGraphicFramePr>
          <p:nvPr>
            <p:ph type="tbl" sz="quarter" idx="13"/>
            <p:extLst>
              <p:ext uri="{D42A27DB-BD31-4B8C-83A1-F6EECF244321}">
                <p14:modId xmlns:p14="http://schemas.microsoft.com/office/powerpoint/2010/main" val="3896526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01872406"/>
                    </a:ext>
                  </a:extLst>
                </a:gridCol>
                <a:gridCol w="1152144">
                  <a:extLst>
                    <a:ext uri="{9D8B030D-6E8A-4147-A177-3AD203B41FA5}">
                      <a16:colId xmlns:a16="http://schemas.microsoft.com/office/drawing/2014/main" val="3517682934"/>
                    </a:ext>
                  </a:extLst>
                </a:gridCol>
                <a:gridCol w="1152144">
                  <a:extLst>
                    <a:ext uri="{9D8B030D-6E8A-4147-A177-3AD203B41FA5}">
                      <a16:colId xmlns:a16="http://schemas.microsoft.com/office/drawing/2014/main" val="1310117030"/>
                    </a:ext>
                  </a:extLst>
                </a:gridCol>
                <a:gridCol w="1152144">
                  <a:extLst>
                    <a:ext uri="{9D8B030D-6E8A-4147-A177-3AD203B41FA5}">
                      <a16:colId xmlns:a16="http://schemas.microsoft.com/office/drawing/2014/main" val="2906412733"/>
                    </a:ext>
                  </a:extLst>
                </a:gridCol>
                <a:gridCol w="1152144">
                  <a:extLst>
                    <a:ext uri="{9D8B030D-6E8A-4147-A177-3AD203B41FA5}">
                      <a16:colId xmlns:a16="http://schemas.microsoft.com/office/drawing/2014/main" val="27280354"/>
                    </a:ext>
                  </a:extLst>
                </a:gridCol>
                <a:gridCol w="1152144">
                  <a:extLst>
                    <a:ext uri="{9D8B030D-6E8A-4147-A177-3AD203B41FA5}">
                      <a16:colId xmlns:a16="http://schemas.microsoft.com/office/drawing/2014/main" val="3278430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973419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- 2026-01-19 11:50:29</a:t>
                      </a:r>
                      <a:r>
                        <a:rPr kumimoji="0" lang="en-US" sz="1000" b="0" i="0" u="none" strike="noStrike" kern="1200" cap="none" spc="0" normalizeH="0" baseline="0" noProof="0">
                          <a:ln>
                            <a:noFill/>
                          </a:ln>
                          <a:solidFill>
                            <a:prstClr val="black"/>
                          </a:solidFill>
                          <a:effectLst/>
                          <a:uLnTx/>
                          <a:uFillTx/>
                          <a:latin typeface="Calibri"/>
                          <a:ea typeface="+mn-ea"/>
                          <a:cs typeface="+mn-cs"/>
                        </a:rPr>
                        <a:t>
 This MLK Day of Service, our team came together to give back alongside Philly Unknown, a grassroots nonprofit based in Kensington that provides outreach and harm-reduction support to neglected neighborhoods and communities.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1660592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- 2026-01-22 16:17:09</a:t>
                      </a:r>
                      <a:r>
                        <a:rPr kumimoji="0" lang="en-US" sz="1000" b="0" i="0" u="none" strike="noStrike" kern="1200" cap="none" spc="0" normalizeH="0" baseline="0" noProof="0">
                          <a:ln>
                            <a:noFill/>
                          </a:ln>
                          <a:solidFill>
                            <a:prstClr val="black"/>
                          </a:solidFill>
                          <a:effectLst/>
                          <a:uLnTx/>
                          <a:uFillTx/>
                          <a:latin typeface="Calibri"/>
                          <a:ea typeface="+mn-ea"/>
                          <a:cs typeface="+mn-cs"/>
                        </a:rPr>
                        <a:t>
 This month, our IT Managers from across the US came together for their annual kick‑off meeting. They explored 2026 themes, projects, and priorities. The afternoon was filled with learning and brainstorming as the team aligned on what’s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4224275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- 2026-02-25 15:27:24</a:t>
                      </a:r>
                      <a:r>
                        <a:rPr kumimoji="0" lang="en-US" sz="1000" b="0" i="0" u="none" strike="noStrike" kern="1200" cap="none" spc="0" normalizeH="0" baseline="0" noProof="0">
                          <a:ln>
                            <a:noFill/>
                          </a:ln>
                          <a:solidFill>
                            <a:prstClr val="black"/>
                          </a:solidFill>
                          <a:effectLst/>
                          <a:uLnTx/>
                          <a:uFillTx/>
                          <a:latin typeface="Calibri"/>
                          <a:ea typeface="+mn-ea"/>
                          <a:cs typeface="+mn-cs"/>
                        </a:rPr>
                        <a:t>
 Amy McCole, TMNAS IT Vice President, recently traveled to the Philippines to participate in the 22nd annual Tokio Marine Mangrove Planting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1261629015"/>
                  </a:ext>
                </a:extLst>
              </a:tr>
            </a:tbl>
          </a:graphicData>
        </a:graphic>
      </p:graphicFrame>
      <p:sp>
        <p:nvSpPr>
          <p:cNvPr id="4" name="Text Placeholder 3">
            <a:extLst>
              <a:ext uri="{FF2B5EF4-FFF2-40B4-BE49-F238E27FC236}">
                <a16:creationId xmlns:a16="http://schemas.microsoft.com/office/drawing/2014/main" id="{A91B8CCC-F016-472A-92AE-27EE28AA496A}"/>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4235010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7ED7D-C8E2-4EDC-A224-C8B565432E47}"/>
              </a:ext>
            </a:extLst>
          </p:cNvPr>
          <p:cNvSpPr>
            <a:spLocks noGrp="1"/>
          </p:cNvSpPr>
          <p:nvPr>
            <p:ph type="title"/>
          </p:nvPr>
        </p:nvSpPr>
        <p:spPr/>
        <p:txBody>
          <a:bodyPr/>
          <a:lstStyle/>
          <a:p>
            <a:r>
              <a:rPr lang="en-US"/>
              <a:t>Twitter Own and Retweeted Tweets Table | TMNAS - 2 of 2</a:t>
            </a:r>
          </a:p>
        </p:txBody>
      </p:sp>
      <p:graphicFrame>
        <p:nvGraphicFramePr>
          <p:cNvPr id="5" name="Table Placeholder 4">
            <a:extLst>
              <a:ext uri="{FF2B5EF4-FFF2-40B4-BE49-F238E27FC236}">
                <a16:creationId xmlns:a16="http://schemas.microsoft.com/office/drawing/2014/main" id="{6F4100F7-6041-40B3-9B6A-EED239B7DA4D}"/>
              </a:ext>
            </a:extLst>
          </p:cNvPr>
          <p:cNvGraphicFramePr>
            <a:graphicFrameLocks noGrp="1"/>
          </p:cNvGraphicFramePr>
          <p:nvPr>
            <p:ph type="tbl" sz="quarter" idx="13"/>
            <p:extLst>
              <p:ext uri="{D42A27DB-BD31-4B8C-83A1-F6EECF244321}">
                <p14:modId xmlns:p14="http://schemas.microsoft.com/office/powerpoint/2010/main" val="3412124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1920615"/>
                    </a:ext>
                  </a:extLst>
                </a:gridCol>
                <a:gridCol w="1152144">
                  <a:extLst>
                    <a:ext uri="{9D8B030D-6E8A-4147-A177-3AD203B41FA5}">
                      <a16:colId xmlns:a16="http://schemas.microsoft.com/office/drawing/2014/main" val="2016288076"/>
                    </a:ext>
                  </a:extLst>
                </a:gridCol>
                <a:gridCol w="1152144">
                  <a:extLst>
                    <a:ext uri="{9D8B030D-6E8A-4147-A177-3AD203B41FA5}">
                      <a16:colId xmlns:a16="http://schemas.microsoft.com/office/drawing/2014/main" val="72360395"/>
                    </a:ext>
                  </a:extLst>
                </a:gridCol>
                <a:gridCol w="1152144">
                  <a:extLst>
                    <a:ext uri="{9D8B030D-6E8A-4147-A177-3AD203B41FA5}">
                      <a16:colId xmlns:a16="http://schemas.microsoft.com/office/drawing/2014/main" val="847203037"/>
                    </a:ext>
                  </a:extLst>
                </a:gridCol>
                <a:gridCol w="1152144">
                  <a:extLst>
                    <a:ext uri="{9D8B030D-6E8A-4147-A177-3AD203B41FA5}">
                      <a16:colId xmlns:a16="http://schemas.microsoft.com/office/drawing/2014/main" val="3306678237"/>
                    </a:ext>
                  </a:extLst>
                </a:gridCol>
                <a:gridCol w="1152144">
                  <a:extLst>
                    <a:ext uri="{9D8B030D-6E8A-4147-A177-3AD203B41FA5}">
                      <a16:colId xmlns:a16="http://schemas.microsoft.com/office/drawing/2014/main" val="3390708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417995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- 2026-03-12 17:07:40</a:t>
                      </a:r>
                      <a:r>
                        <a:rPr kumimoji="0" lang="en-US" sz="1000" b="0" i="0" u="none" strike="noStrike" kern="1200" cap="none" spc="0" normalizeH="0" baseline="0" noProof="0">
                          <a:ln>
                            <a:noFill/>
                          </a:ln>
                          <a:solidFill>
                            <a:prstClr val="black"/>
                          </a:solidFill>
                          <a:effectLst/>
                          <a:uLnTx/>
                          <a:uFillTx/>
                          <a:latin typeface="Calibri"/>
                          <a:ea typeface="+mn-ea"/>
                          <a:cs typeface="+mn-cs"/>
                        </a:rPr>
                        <a:t>
 We recently hosted a watch party for the latest Tokio Talks session, joining colleagues across the Tokio Marine Group for a global conversation on what makes our organization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1421339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- 2026-02-19 16:55:23</a:t>
                      </a:r>
                      <a:r>
                        <a:rPr kumimoji="0" lang="en-US" sz="1000" b="0" i="0" u="none" strike="noStrike" kern="1200" cap="none" spc="0" normalizeH="0" baseline="0" noProof="0">
                          <a:ln>
                            <a:noFill/>
                          </a:ln>
                          <a:solidFill>
                            <a:prstClr val="black"/>
                          </a:solidFill>
                          <a:effectLst/>
                          <a:uLnTx/>
                          <a:uFillTx/>
                          <a:latin typeface="Calibri"/>
                          <a:ea typeface="+mn-ea"/>
                          <a:cs typeface="+mn-cs"/>
                        </a:rPr>
                        <a:t>
 TMNAS was excited to stand alongside our sister company @PHLYINS for the I ❤️ CHOP Pep Rally, celebrating the start of fundraising season for the I ❤️ CHOP Run, Walk &amp;amp; Virtual Challenge in support of Children's Hospital of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1.0050 %</a:t>
                      </a:r>
                    </a:p>
                  </a:txBody>
                  <a:tcPr/>
                </a:tc>
                <a:extLst>
                  <a:ext uri="{0D108BD9-81ED-4DB2-BD59-A6C34878D82A}">
                    <a16:rowId xmlns:a16="http://schemas.microsoft.com/office/drawing/2014/main" val="1973824891"/>
                  </a:ext>
                </a:extLst>
              </a:tr>
            </a:tbl>
          </a:graphicData>
        </a:graphic>
      </p:graphicFrame>
      <p:sp>
        <p:nvSpPr>
          <p:cNvPr id="4" name="Text Placeholder 3">
            <a:extLst>
              <a:ext uri="{FF2B5EF4-FFF2-40B4-BE49-F238E27FC236}">
                <a16:creationId xmlns:a16="http://schemas.microsoft.com/office/drawing/2014/main" id="{2508AD99-6074-494C-9832-BCACF777F117}"/>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4244020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12D34-D6D3-44C9-91D4-9004905AAB19}"/>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F2AE7839-7F63-412A-AAAA-939BDDA1B68C}"/>
              </a:ext>
            </a:extLst>
          </p:cNvPr>
          <p:cNvGraphicFramePr>
            <a:graphicFrameLocks noGrp="1"/>
          </p:cNvGraphicFramePr>
          <p:nvPr>
            <p:ph type="tbl" sz="quarter" idx="13"/>
            <p:extLst>
              <p:ext uri="{D42A27DB-BD31-4B8C-83A1-F6EECF244321}">
                <p14:modId xmlns:p14="http://schemas.microsoft.com/office/powerpoint/2010/main" val="2324982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131912480"/>
                    </a:ext>
                  </a:extLst>
                </a:gridCol>
                <a:gridCol w="493776">
                  <a:extLst>
                    <a:ext uri="{9D8B030D-6E8A-4147-A177-3AD203B41FA5}">
                      <a16:colId xmlns:a16="http://schemas.microsoft.com/office/drawing/2014/main" val="1521406058"/>
                    </a:ext>
                  </a:extLst>
                </a:gridCol>
                <a:gridCol w="493776">
                  <a:extLst>
                    <a:ext uri="{9D8B030D-6E8A-4147-A177-3AD203B41FA5}">
                      <a16:colId xmlns:a16="http://schemas.microsoft.com/office/drawing/2014/main" val="1915100532"/>
                    </a:ext>
                  </a:extLst>
                </a:gridCol>
                <a:gridCol w="493776">
                  <a:extLst>
                    <a:ext uri="{9D8B030D-6E8A-4147-A177-3AD203B41FA5}">
                      <a16:colId xmlns:a16="http://schemas.microsoft.com/office/drawing/2014/main" val="1058948015"/>
                    </a:ext>
                  </a:extLst>
                </a:gridCol>
                <a:gridCol w="493776">
                  <a:extLst>
                    <a:ext uri="{9D8B030D-6E8A-4147-A177-3AD203B41FA5}">
                      <a16:colId xmlns:a16="http://schemas.microsoft.com/office/drawing/2014/main" val="487514825"/>
                    </a:ext>
                  </a:extLst>
                </a:gridCol>
                <a:gridCol w="493776">
                  <a:extLst>
                    <a:ext uri="{9D8B030D-6E8A-4147-A177-3AD203B41FA5}">
                      <a16:colId xmlns:a16="http://schemas.microsoft.com/office/drawing/2014/main" val="4197137219"/>
                    </a:ext>
                  </a:extLst>
                </a:gridCol>
                <a:gridCol w="493776">
                  <a:extLst>
                    <a:ext uri="{9D8B030D-6E8A-4147-A177-3AD203B41FA5}">
                      <a16:colId xmlns:a16="http://schemas.microsoft.com/office/drawing/2014/main" val="3182598399"/>
                    </a:ext>
                  </a:extLst>
                </a:gridCol>
                <a:gridCol w="493776">
                  <a:extLst>
                    <a:ext uri="{9D8B030D-6E8A-4147-A177-3AD203B41FA5}">
                      <a16:colId xmlns:a16="http://schemas.microsoft.com/office/drawing/2014/main" val="2871655694"/>
                    </a:ext>
                  </a:extLst>
                </a:gridCol>
                <a:gridCol w="493776">
                  <a:extLst>
                    <a:ext uri="{9D8B030D-6E8A-4147-A177-3AD203B41FA5}">
                      <a16:colId xmlns:a16="http://schemas.microsoft.com/office/drawing/2014/main" val="4016673003"/>
                    </a:ext>
                  </a:extLst>
                </a:gridCol>
                <a:gridCol w="493776">
                  <a:extLst>
                    <a:ext uri="{9D8B030D-6E8A-4147-A177-3AD203B41FA5}">
                      <a16:colId xmlns:a16="http://schemas.microsoft.com/office/drawing/2014/main" val="1903436995"/>
                    </a:ext>
                  </a:extLst>
                </a:gridCol>
                <a:gridCol w="493776">
                  <a:extLst>
                    <a:ext uri="{9D8B030D-6E8A-4147-A177-3AD203B41FA5}">
                      <a16:colId xmlns:a16="http://schemas.microsoft.com/office/drawing/2014/main" val="1328054892"/>
                    </a:ext>
                  </a:extLst>
                </a:gridCol>
                <a:gridCol w="493776">
                  <a:extLst>
                    <a:ext uri="{9D8B030D-6E8A-4147-A177-3AD203B41FA5}">
                      <a16:colId xmlns:a16="http://schemas.microsoft.com/office/drawing/2014/main" val="49435895"/>
                    </a:ext>
                  </a:extLst>
                </a:gridCol>
                <a:gridCol w="493776">
                  <a:extLst>
                    <a:ext uri="{9D8B030D-6E8A-4147-A177-3AD203B41FA5}">
                      <a16:colId xmlns:a16="http://schemas.microsoft.com/office/drawing/2014/main" val="4007139981"/>
                    </a:ext>
                  </a:extLst>
                </a:gridCol>
                <a:gridCol w="493776">
                  <a:extLst>
                    <a:ext uri="{9D8B030D-6E8A-4147-A177-3AD203B41FA5}">
                      <a16:colId xmlns:a16="http://schemas.microsoft.com/office/drawing/2014/main" val="4224302250"/>
                    </a:ext>
                  </a:extLst>
                </a:gridCol>
                <a:gridCol w="493776">
                  <a:extLst>
                    <a:ext uri="{9D8B030D-6E8A-4147-A177-3AD203B41FA5}">
                      <a16:colId xmlns:a16="http://schemas.microsoft.com/office/drawing/2014/main" val="405564521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879078350"/>
                  </a:ext>
                </a:extLst>
              </a:tr>
              <a:tr h="370840">
                <a:tc>
                  <a:txBody>
                    <a:bodyPr/>
                    <a:lstStyle/>
                    <a:p>
                      <a:r>
                        <a:rPr lang="en-US" sz="1000"/>
                        <a:t>31152</a:t>
                      </a:r>
                    </a:p>
                  </a:txBody>
                  <a:tcPr/>
                </a:tc>
                <a:tc>
                  <a:txBody>
                    <a:bodyPr/>
                    <a:lstStyle/>
                    <a:p>
                      <a:r>
                        <a:rPr lang="en-US" sz="1000"/>
                        <a:t>1227</a:t>
                      </a:r>
                    </a:p>
                  </a:txBody>
                  <a:tcPr/>
                </a:tc>
                <a:tc>
                  <a:txBody>
                    <a:bodyPr/>
                    <a:lstStyle/>
                    <a:p>
                      <a:r>
                        <a:rPr lang="en-US" sz="1000"/>
                        <a:t>30</a:t>
                      </a:r>
                    </a:p>
                  </a:txBody>
                  <a:tcPr/>
                </a:tc>
                <a:tc>
                  <a:txBody>
                    <a:bodyPr/>
                    <a:lstStyle/>
                    <a:p>
                      <a:r>
                        <a:rPr lang="en-US" sz="1000"/>
                        <a:t>1576</a:t>
                      </a:r>
                    </a:p>
                  </a:txBody>
                  <a:tcPr/>
                </a:tc>
                <a:tc>
                  <a:txBody>
                    <a:bodyPr/>
                    <a:lstStyle/>
                    <a:p>
                      <a:r>
                        <a:rPr lang="en-US" sz="1000"/>
                        <a:t>52.533333333333</a:t>
                      </a:r>
                    </a:p>
                  </a:txBody>
                  <a:tcPr/>
                </a:tc>
                <a:tc>
                  <a:txBody>
                    <a:bodyPr/>
                    <a:lstStyle/>
                    <a:p>
                      <a:r>
                        <a:rPr lang="en-US" sz="1000"/>
                        <a:t>15</a:t>
                      </a:r>
                    </a:p>
                  </a:txBody>
                  <a:tcPr/>
                </a:tc>
                <a:tc>
                  <a:txBody>
                    <a:bodyPr/>
                    <a:lstStyle/>
                    <a:p>
                      <a:r>
                        <a:rPr lang="en-US" sz="1000"/>
                        <a:t>0.5</a:t>
                      </a:r>
                    </a:p>
                  </a:txBody>
                  <a:tcPr/>
                </a:tc>
                <a:tc>
                  <a:txBody>
                    <a:bodyPr/>
                    <a:lstStyle/>
                    <a:p>
                      <a:r>
                        <a:rPr lang="en-US" sz="1000"/>
                        <a:t>9</a:t>
                      </a:r>
                    </a:p>
                  </a:txBody>
                  <a:tcPr/>
                </a:tc>
                <a:tc>
                  <a:txBody>
                    <a:bodyPr/>
                    <a:lstStyle/>
                    <a:p>
                      <a:r>
                        <a:rPr lang="en-US" sz="1000"/>
                        <a:t>0.3</a:t>
                      </a:r>
                    </a:p>
                  </a:txBody>
                  <a:tcPr/>
                </a:tc>
                <a:tc>
                  <a:txBody>
                    <a:bodyPr/>
                    <a:lstStyle/>
                    <a:p>
                      <a:r>
                        <a:rPr lang="en-US" sz="1000"/>
                        <a:t>4611</a:t>
                      </a:r>
                    </a:p>
                  </a:txBody>
                  <a:tcPr/>
                </a:tc>
                <a:tc>
                  <a:txBody>
                    <a:bodyPr/>
                    <a:lstStyle/>
                    <a:p>
                      <a:r>
                        <a:rPr lang="en-US" sz="1000"/>
                        <a:t>153.7</a:t>
                      </a:r>
                    </a:p>
                  </a:txBody>
                  <a:tcPr/>
                </a:tc>
                <a:tc>
                  <a:txBody>
                    <a:bodyPr/>
                    <a:lstStyle/>
                    <a:p>
                      <a:r>
                        <a:rPr lang="en-US" sz="1000"/>
                        <a:t>60889</a:t>
                      </a:r>
                    </a:p>
                  </a:txBody>
                  <a:tcPr/>
                </a:tc>
                <a:tc>
                  <a:txBody>
                    <a:bodyPr/>
                    <a:lstStyle/>
                    <a:p>
                      <a:r>
                        <a:rPr lang="en-US" sz="1000"/>
                        <a:t>2029.6333333333</a:t>
                      </a:r>
                    </a:p>
                  </a:txBody>
                  <a:tcPr/>
                </a:tc>
                <a:tc>
                  <a:txBody>
                    <a:bodyPr/>
                    <a:lstStyle/>
                    <a:p>
                      <a:r>
                        <a:rPr lang="en-US" sz="1000"/>
                        <a:t>8.2240301842714 %</a:t>
                      </a:r>
                    </a:p>
                  </a:txBody>
                  <a:tcPr/>
                </a:tc>
                <a:tc>
                  <a:txBody>
                    <a:bodyPr/>
                    <a:lstStyle/>
                    <a:p>
                      <a:r>
                        <a:rPr lang="en-US" sz="1000"/>
                        <a:t>1683</a:t>
                      </a:r>
                    </a:p>
                  </a:txBody>
                  <a:tcPr/>
                </a:tc>
                <a:extLst>
                  <a:ext uri="{0D108BD9-81ED-4DB2-BD59-A6C34878D82A}">
                    <a16:rowId xmlns:a16="http://schemas.microsoft.com/office/drawing/2014/main" val="1021735799"/>
                  </a:ext>
                </a:extLst>
              </a:tr>
            </a:tbl>
          </a:graphicData>
        </a:graphic>
      </p:graphicFrame>
      <p:sp>
        <p:nvSpPr>
          <p:cNvPr id="4" name="Text Placeholder 3">
            <a:extLst>
              <a:ext uri="{FF2B5EF4-FFF2-40B4-BE49-F238E27FC236}">
                <a16:creationId xmlns:a16="http://schemas.microsoft.com/office/drawing/2014/main" id="{5A9DE74F-DBAD-49F0-9781-F5F98DDBB358}"/>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1500774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7F773-57C9-4400-9957-E1B6585A695D}"/>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13EBB34B-6BE2-40CB-B97F-048061AAB170}"/>
              </a:ext>
            </a:extLst>
          </p:cNvPr>
          <p:cNvGraphicFramePr>
            <a:graphicFrameLocks noGrp="1"/>
          </p:cNvGraphicFramePr>
          <p:nvPr>
            <p:ph type="chart" sz="quarter" idx="13"/>
            <p:extLst>
              <p:ext uri="{D42A27DB-BD31-4B8C-83A1-F6EECF244321}">
                <p14:modId xmlns:p14="http://schemas.microsoft.com/office/powerpoint/2010/main" val="3248296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D2F2BF-5FFA-4D9D-AF16-71688DBD320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47B6B3B-9BE9-4E54-9A08-89956D9BF1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2514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A5D36-B989-4968-951C-7F85227471E8}"/>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7559C471-AD0F-464D-A4CD-DE4C6662807B}"/>
              </a:ext>
            </a:extLst>
          </p:cNvPr>
          <p:cNvGraphicFramePr>
            <a:graphicFrameLocks noGrp="1"/>
          </p:cNvGraphicFramePr>
          <p:nvPr>
            <p:ph type="chart" sz="quarter" idx="13"/>
            <p:extLst>
              <p:ext uri="{D42A27DB-BD31-4B8C-83A1-F6EECF244321}">
                <p14:modId xmlns:p14="http://schemas.microsoft.com/office/powerpoint/2010/main" val="3904730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DDE3B0-32C9-46F1-A109-E4271870327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79738D3-F2B1-4460-85D1-B30C4A0E0F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9561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05835-ADBA-45EE-8E6A-E7D9AED88EA2}"/>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51D5EA40-7C80-45F1-BFE9-EF06AC55C8B9}"/>
              </a:ext>
            </a:extLst>
          </p:cNvPr>
          <p:cNvGraphicFramePr>
            <a:graphicFrameLocks noGrp="1"/>
          </p:cNvGraphicFramePr>
          <p:nvPr>
            <p:ph type="chart" sz="quarter" idx="13"/>
            <p:extLst>
              <p:ext uri="{D42A27DB-BD31-4B8C-83A1-F6EECF244321}">
                <p14:modId xmlns:p14="http://schemas.microsoft.com/office/powerpoint/2010/main" val="286207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A10A20-3299-4CF9-A9CE-F68E56183EA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637A096-02CC-48FB-8F42-54436323C2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74485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56269-0819-486A-9715-265AA21F813A}"/>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AC4C9BA7-E128-43E6-B8DC-BE71088A0C8F}"/>
              </a:ext>
            </a:extLst>
          </p:cNvPr>
          <p:cNvGraphicFramePr>
            <a:graphicFrameLocks noGrp="1"/>
          </p:cNvGraphicFramePr>
          <p:nvPr>
            <p:ph type="chart" sz="quarter" idx="13"/>
            <p:extLst>
              <p:ext uri="{D42A27DB-BD31-4B8C-83A1-F6EECF244321}">
                <p14:modId xmlns:p14="http://schemas.microsoft.com/office/powerpoint/2010/main" val="3644410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5A8127-9D2B-43A9-918F-69C283FBCF87}"/>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DA04914-2D4E-4176-B1DF-AE2E391C69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70955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645B2-62DE-47F0-9E9A-040591A6E17D}"/>
              </a:ext>
            </a:extLst>
          </p:cNvPr>
          <p:cNvSpPr>
            <a:spLocks noGrp="1"/>
          </p:cNvSpPr>
          <p:nvPr>
            <p:ph type="title"/>
          </p:nvPr>
        </p:nvSpPr>
        <p:spPr/>
        <p:txBody>
          <a:bodyPr/>
          <a:lstStyle/>
          <a:p>
            <a:r>
              <a:rPr lang="en-US"/>
              <a:t>LinkedIn Posts Table | TMNAS</a:t>
            </a:r>
          </a:p>
        </p:txBody>
      </p:sp>
      <p:graphicFrame>
        <p:nvGraphicFramePr>
          <p:cNvPr id="5" name="Table Placeholder 4">
            <a:extLst>
              <a:ext uri="{FF2B5EF4-FFF2-40B4-BE49-F238E27FC236}">
                <a16:creationId xmlns:a16="http://schemas.microsoft.com/office/drawing/2014/main" id="{61E5E7DC-BE16-40F8-8B85-468596973F4B}"/>
              </a:ext>
            </a:extLst>
          </p:cNvPr>
          <p:cNvGraphicFramePr>
            <a:graphicFrameLocks noGrp="1"/>
          </p:cNvGraphicFramePr>
          <p:nvPr>
            <p:ph type="tbl" sz="quarter" idx="13"/>
            <p:extLst>
              <p:ext uri="{D42A27DB-BD31-4B8C-83A1-F6EECF244321}">
                <p14:modId xmlns:p14="http://schemas.microsoft.com/office/powerpoint/2010/main" val="2181304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782680887"/>
                    </a:ext>
                  </a:extLst>
                </a:gridCol>
                <a:gridCol w="905256">
                  <a:extLst>
                    <a:ext uri="{9D8B030D-6E8A-4147-A177-3AD203B41FA5}">
                      <a16:colId xmlns:a16="http://schemas.microsoft.com/office/drawing/2014/main" val="2805012937"/>
                    </a:ext>
                  </a:extLst>
                </a:gridCol>
                <a:gridCol w="576072">
                  <a:extLst>
                    <a:ext uri="{9D8B030D-6E8A-4147-A177-3AD203B41FA5}">
                      <a16:colId xmlns:a16="http://schemas.microsoft.com/office/drawing/2014/main" val="3452709738"/>
                    </a:ext>
                  </a:extLst>
                </a:gridCol>
                <a:gridCol w="576072">
                  <a:extLst>
                    <a:ext uri="{9D8B030D-6E8A-4147-A177-3AD203B41FA5}">
                      <a16:colId xmlns:a16="http://schemas.microsoft.com/office/drawing/2014/main" val="933524642"/>
                    </a:ext>
                  </a:extLst>
                </a:gridCol>
                <a:gridCol w="576072">
                  <a:extLst>
                    <a:ext uri="{9D8B030D-6E8A-4147-A177-3AD203B41FA5}">
                      <a16:colId xmlns:a16="http://schemas.microsoft.com/office/drawing/2014/main" val="3680061859"/>
                    </a:ext>
                  </a:extLst>
                </a:gridCol>
                <a:gridCol w="576072">
                  <a:extLst>
                    <a:ext uri="{9D8B030D-6E8A-4147-A177-3AD203B41FA5}">
                      <a16:colId xmlns:a16="http://schemas.microsoft.com/office/drawing/2014/main" val="4187011252"/>
                    </a:ext>
                  </a:extLst>
                </a:gridCol>
                <a:gridCol w="576072">
                  <a:extLst>
                    <a:ext uri="{9D8B030D-6E8A-4147-A177-3AD203B41FA5}">
                      <a16:colId xmlns:a16="http://schemas.microsoft.com/office/drawing/2014/main" val="995958845"/>
                    </a:ext>
                  </a:extLst>
                </a:gridCol>
                <a:gridCol w="576072">
                  <a:extLst>
                    <a:ext uri="{9D8B030D-6E8A-4147-A177-3AD203B41FA5}">
                      <a16:colId xmlns:a16="http://schemas.microsoft.com/office/drawing/2014/main" val="925279750"/>
                    </a:ext>
                  </a:extLst>
                </a:gridCol>
                <a:gridCol w="576072">
                  <a:extLst>
                    <a:ext uri="{9D8B030D-6E8A-4147-A177-3AD203B41FA5}">
                      <a16:colId xmlns:a16="http://schemas.microsoft.com/office/drawing/2014/main" val="1405413110"/>
                    </a:ext>
                  </a:extLst>
                </a:gridCol>
                <a:gridCol w="576072">
                  <a:extLst>
                    <a:ext uri="{9D8B030D-6E8A-4147-A177-3AD203B41FA5}">
                      <a16:colId xmlns:a16="http://schemas.microsoft.com/office/drawing/2014/main" val="3238044438"/>
                    </a:ext>
                  </a:extLst>
                </a:gridCol>
                <a:gridCol w="576072">
                  <a:extLst>
                    <a:ext uri="{9D8B030D-6E8A-4147-A177-3AD203B41FA5}">
                      <a16:colId xmlns:a16="http://schemas.microsoft.com/office/drawing/2014/main" val="3663604079"/>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061758581"/>
                  </a:ext>
                </a:extLst>
              </a:tr>
              <a:tr h="370840">
                <a:tc>
                  <a:txBody>
                    <a:bodyPr/>
                    <a:lstStyle/>
                    <a:p>
                      <a:r>
                        <a:rPr lang="en-US" sz="1000"/>
                        <a:t>01/22/2026 16:33:13</a:t>
                      </a:r>
                    </a:p>
                  </a:txBody>
                  <a:tcPr/>
                </a:tc>
                <a:tc>
                  <a:txBody>
                    <a:bodyPr/>
                    <a:lstStyle/>
                    <a:p>
                      <a:r>
                        <a:rPr lang="en-US" sz="1000"/>
                        <a:t>01/22/2026 16:33:13</a:t>
                      </a:r>
                    </a:p>
                  </a:txBody>
                  <a:tcPr/>
                </a:tc>
                <a:tc>
                  <a:txBody>
                    <a:bodyPr/>
                    <a:lstStyle/>
                    <a:p>
                      <a:r>
                        <a:rPr lang="en-US" sz="1000"/>
                        <a:t>Image</a:t>
                      </a:r>
                    </a:p>
                  </a:txBody>
                  <a:tcPr/>
                </a:tc>
                <a:tc>
                  <a:txBody>
                    <a:bodyPr/>
                    <a:lstStyle/>
                    <a:p>
                      <a:r>
                        <a:rPr lang="en-US" sz="1000"/>
                        <a:t>163</a:t>
                      </a:r>
                    </a:p>
                  </a:txBody>
                  <a:tcPr/>
                </a:tc>
                <a:tc>
                  <a:txBody>
                    <a:bodyPr/>
                    <a:lstStyle/>
                    <a:p>
                      <a:r>
                        <a:rPr lang="en-US" sz="1000"/>
                        <a:t>2</a:t>
                      </a:r>
                    </a:p>
                  </a:txBody>
                  <a:tcPr/>
                </a:tc>
                <a:tc>
                  <a:txBody>
                    <a:bodyPr/>
                    <a:lstStyle/>
                    <a:p>
                      <a:r>
                        <a:rPr lang="en-US" sz="1000"/>
                        <a:t>0</a:t>
                      </a:r>
                    </a:p>
                  </a:txBody>
                  <a:tcPr/>
                </a:tc>
                <a:tc>
                  <a:txBody>
                    <a:bodyPr/>
                    <a:lstStyle/>
                    <a:p>
                      <a:r>
                        <a:rPr lang="en-US" sz="1000"/>
                        <a:t>459</a:t>
                      </a:r>
                    </a:p>
                  </a:txBody>
                  <a:tcPr/>
                </a:tc>
                <a:tc>
                  <a:txBody>
                    <a:bodyPr/>
                    <a:lstStyle/>
                    <a:p>
                      <a:r>
                        <a:rPr lang="en-US" sz="1000"/>
                        <a:t>11.91 %</a:t>
                      </a:r>
                    </a:p>
                  </a:txBody>
                  <a:tcPr/>
                </a:tc>
                <a:tc>
                  <a:txBody>
                    <a:bodyPr/>
                    <a:lstStyle/>
                    <a:p>
                      <a:r>
                        <a:rPr lang="en-US" sz="1000"/>
                        <a:t>5239</a:t>
                      </a:r>
                    </a:p>
                  </a:txBody>
                  <a:tcPr/>
                </a:tc>
                <a:tc>
                  <a:txBody>
                    <a:bodyPr/>
                    <a:lstStyle/>
                    <a:p>
                      <a:r>
                        <a:rPr lang="en-US" sz="1000"/>
                        <a:t>3164</a:t>
                      </a:r>
                    </a:p>
                  </a:txBody>
                  <a:tcPr/>
                </a:tc>
                <a:tc>
                  <a:txBody>
                    <a:bodyPr/>
                    <a:lstStyle/>
                    <a:p>
                      <a:r>
                        <a:rPr lang="en-US" sz="1000"/>
                        <a:t>n/a</a:t>
                      </a:r>
                    </a:p>
                  </a:txBody>
                  <a:tcPr/>
                </a:tc>
                <a:extLst>
                  <a:ext uri="{0D108BD9-81ED-4DB2-BD59-A6C34878D82A}">
                    <a16:rowId xmlns:a16="http://schemas.microsoft.com/office/drawing/2014/main" val="3000383013"/>
                  </a:ext>
                </a:extLst>
              </a:tr>
              <a:tr h="370840">
                <a:tc>
                  <a:txBody>
                    <a:bodyPr/>
                    <a:lstStyle/>
                    <a:p>
                      <a:r>
                        <a:rPr lang="en-US" sz="1000"/>
                        <a:t>02/20/2026 14:38:06</a:t>
                      </a:r>
                    </a:p>
                  </a:txBody>
                  <a:tcPr/>
                </a:tc>
                <a:tc>
                  <a:txBody>
                    <a:bodyPr/>
                    <a:lstStyle/>
                    <a:p>
                      <a:r>
                        <a:rPr lang="en-US" sz="1000"/>
                        <a:t>02/20/2026 14:38:06</a:t>
                      </a:r>
                    </a:p>
                  </a:txBody>
                  <a:tcPr/>
                </a:tc>
                <a:tc>
                  <a:txBody>
                    <a:bodyPr/>
                    <a:lstStyle/>
                    <a:p>
                      <a:r>
                        <a:rPr lang="en-US" sz="1000"/>
                        <a:t>Image</a:t>
                      </a:r>
                    </a:p>
                  </a:txBody>
                  <a:tcPr/>
                </a:tc>
                <a:tc>
                  <a:txBody>
                    <a:bodyPr/>
                    <a:lstStyle/>
                    <a:p>
                      <a:r>
                        <a:rPr lang="en-US" sz="1000"/>
                        <a:t>149</a:t>
                      </a:r>
                    </a:p>
                  </a:txBody>
                  <a:tcPr/>
                </a:tc>
                <a:tc>
                  <a:txBody>
                    <a:bodyPr/>
                    <a:lstStyle/>
                    <a:p>
                      <a:r>
                        <a:rPr lang="en-US" sz="1000"/>
                        <a:t>0</a:t>
                      </a:r>
                    </a:p>
                  </a:txBody>
                  <a:tcPr/>
                </a:tc>
                <a:tc>
                  <a:txBody>
                    <a:bodyPr/>
                    <a:lstStyle/>
                    <a:p>
                      <a:r>
                        <a:rPr lang="en-US" sz="1000"/>
                        <a:t>0</a:t>
                      </a:r>
                    </a:p>
                  </a:txBody>
                  <a:tcPr/>
                </a:tc>
                <a:tc>
                  <a:txBody>
                    <a:bodyPr/>
                    <a:lstStyle/>
                    <a:p>
                      <a:r>
                        <a:rPr lang="en-US" sz="1000"/>
                        <a:t>415</a:t>
                      </a:r>
                    </a:p>
                  </a:txBody>
                  <a:tcPr/>
                </a:tc>
                <a:tc>
                  <a:txBody>
                    <a:bodyPr/>
                    <a:lstStyle/>
                    <a:p>
                      <a:r>
                        <a:rPr lang="en-US" sz="1000"/>
                        <a:t>11.72 %</a:t>
                      </a:r>
                    </a:p>
                  </a:txBody>
                  <a:tcPr/>
                </a:tc>
                <a:tc>
                  <a:txBody>
                    <a:bodyPr/>
                    <a:lstStyle/>
                    <a:p>
                      <a:r>
                        <a:rPr lang="en-US" sz="1000"/>
                        <a:t>4814</a:t>
                      </a:r>
                    </a:p>
                  </a:txBody>
                  <a:tcPr/>
                </a:tc>
                <a:tc>
                  <a:txBody>
                    <a:bodyPr/>
                    <a:lstStyle/>
                    <a:p>
                      <a:r>
                        <a:rPr lang="en-US" sz="1000"/>
                        <a:t>2823</a:t>
                      </a:r>
                    </a:p>
                  </a:txBody>
                  <a:tcPr/>
                </a:tc>
                <a:tc>
                  <a:txBody>
                    <a:bodyPr/>
                    <a:lstStyle/>
                    <a:p>
                      <a:r>
                        <a:rPr lang="en-US" sz="1000"/>
                        <a:t>n/a</a:t>
                      </a:r>
                    </a:p>
                  </a:txBody>
                  <a:tcPr/>
                </a:tc>
                <a:extLst>
                  <a:ext uri="{0D108BD9-81ED-4DB2-BD59-A6C34878D82A}">
                    <a16:rowId xmlns:a16="http://schemas.microsoft.com/office/drawing/2014/main" val="1794416909"/>
                  </a:ext>
                </a:extLst>
              </a:tr>
              <a:tr h="370840">
                <a:tc>
                  <a:txBody>
                    <a:bodyPr/>
                    <a:lstStyle/>
                    <a:p>
                      <a:r>
                        <a:rPr lang="en-US" sz="1000"/>
                        <a:t>02/19/2026 16:57:39</a:t>
                      </a:r>
                    </a:p>
                  </a:txBody>
                  <a:tcPr/>
                </a:tc>
                <a:tc>
                  <a:txBody>
                    <a:bodyPr/>
                    <a:lstStyle/>
                    <a:p>
                      <a:r>
                        <a:rPr lang="en-US" sz="1000"/>
                        <a:t>02/19/2026 16:57:39</a:t>
                      </a:r>
                    </a:p>
                  </a:txBody>
                  <a:tcPr/>
                </a:tc>
                <a:tc>
                  <a:txBody>
                    <a:bodyPr/>
                    <a:lstStyle/>
                    <a:p>
                      <a:r>
                        <a:rPr lang="en-US" sz="1000"/>
                        <a:t>Image</a:t>
                      </a:r>
                    </a:p>
                  </a:txBody>
                  <a:tcPr/>
                </a:tc>
                <a:tc>
                  <a:txBody>
                    <a:bodyPr/>
                    <a:lstStyle/>
                    <a:p>
                      <a:r>
                        <a:rPr lang="en-US" sz="1000"/>
                        <a:t>144</a:t>
                      </a:r>
                    </a:p>
                  </a:txBody>
                  <a:tcPr/>
                </a:tc>
                <a:tc>
                  <a:txBody>
                    <a:bodyPr/>
                    <a:lstStyle/>
                    <a:p>
                      <a:r>
                        <a:rPr lang="en-US" sz="1000"/>
                        <a:t>0</a:t>
                      </a:r>
                    </a:p>
                  </a:txBody>
                  <a:tcPr/>
                </a:tc>
                <a:tc>
                  <a:txBody>
                    <a:bodyPr/>
                    <a:lstStyle/>
                    <a:p>
                      <a:r>
                        <a:rPr lang="en-US" sz="1000"/>
                        <a:t>0</a:t>
                      </a:r>
                    </a:p>
                  </a:txBody>
                  <a:tcPr/>
                </a:tc>
                <a:tc>
                  <a:txBody>
                    <a:bodyPr/>
                    <a:lstStyle/>
                    <a:p>
                      <a:r>
                        <a:rPr lang="en-US" sz="1000"/>
                        <a:t>671</a:t>
                      </a:r>
                    </a:p>
                  </a:txBody>
                  <a:tcPr/>
                </a:tc>
                <a:tc>
                  <a:txBody>
                    <a:bodyPr/>
                    <a:lstStyle/>
                    <a:p>
                      <a:r>
                        <a:rPr lang="en-US" sz="1000"/>
                        <a:t>12.36 %</a:t>
                      </a:r>
                    </a:p>
                  </a:txBody>
                  <a:tcPr/>
                </a:tc>
                <a:tc>
                  <a:txBody>
                    <a:bodyPr/>
                    <a:lstStyle/>
                    <a:p>
                      <a:r>
                        <a:rPr lang="en-US" sz="1000"/>
                        <a:t>6596</a:t>
                      </a:r>
                    </a:p>
                  </a:txBody>
                  <a:tcPr/>
                </a:tc>
                <a:tc>
                  <a:txBody>
                    <a:bodyPr/>
                    <a:lstStyle/>
                    <a:p>
                      <a:r>
                        <a:rPr lang="en-US" sz="1000"/>
                        <a:t>3896</a:t>
                      </a:r>
                    </a:p>
                  </a:txBody>
                  <a:tcPr/>
                </a:tc>
                <a:tc>
                  <a:txBody>
                    <a:bodyPr/>
                    <a:lstStyle/>
                    <a:p>
                      <a:r>
                        <a:rPr lang="en-US" sz="1000"/>
                        <a:t>n/a</a:t>
                      </a:r>
                    </a:p>
                  </a:txBody>
                  <a:tcPr/>
                </a:tc>
                <a:extLst>
                  <a:ext uri="{0D108BD9-81ED-4DB2-BD59-A6C34878D82A}">
                    <a16:rowId xmlns:a16="http://schemas.microsoft.com/office/drawing/2014/main" val="2926450966"/>
                  </a:ext>
                </a:extLst>
              </a:tr>
              <a:tr h="370840">
                <a:tc>
                  <a:txBody>
                    <a:bodyPr/>
                    <a:lstStyle/>
                    <a:p>
                      <a:r>
                        <a:rPr lang="en-US" sz="1000"/>
                        <a:t>01/27/2026 16:17:25</a:t>
                      </a:r>
                    </a:p>
                  </a:txBody>
                  <a:tcPr/>
                </a:tc>
                <a:tc>
                  <a:txBody>
                    <a:bodyPr/>
                    <a:lstStyle/>
                    <a:p>
                      <a:r>
                        <a:rPr lang="en-US" sz="1000"/>
                        <a:t>01/27/2026 16:17:25</a:t>
                      </a:r>
                    </a:p>
                  </a:txBody>
                  <a:tcPr/>
                </a:tc>
                <a:tc>
                  <a:txBody>
                    <a:bodyPr/>
                    <a:lstStyle/>
                    <a:p>
                      <a:r>
                        <a:rPr lang="en-US" sz="1000"/>
                        <a:t>Image</a:t>
                      </a:r>
                    </a:p>
                  </a:txBody>
                  <a:tcPr/>
                </a:tc>
                <a:tc>
                  <a:txBody>
                    <a:bodyPr/>
                    <a:lstStyle/>
                    <a:p>
                      <a:r>
                        <a:rPr lang="en-US" sz="1000"/>
                        <a:t>110</a:t>
                      </a:r>
                    </a:p>
                  </a:txBody>
                  <a:tcPr/>
                </a:tc>
                <a:tc>
                  <a:txBody>
                    <a:bodyPr/>
                    <a:lstStyle/>
                    <a:p>
                      <a:r>
                        <a:rPr lang="en-US" sz="1000"/>
                        <a:t>1</a:t>
                      </a:r>
                    </a:p>
                  </a:txBody>
                  <a:tcPr/>
                </a:tc>
                <a:tc>
                  <a:txBody>
                    <a:bodyPr/>
                    <a:lstStyle/>
                    <a:p>
                      <a:r>
                        <a:rPr lang="en-US" sz="1000"/>
                        <a:t>0</a:t>
                      </a:r>
                    </a:p>
                  </a:txBody>
                  <a:tcPr/>
                </a:tc>
                <a:tc>
                  <a:txBody>
                    <a:bodyPr/>
                    <a:lstStyle/>
                    <a:p>
                      <a:r>
                        <a:rPr lang="en-US" sz="1000"/>
                        <a:t>469</a:t>
                      </a:r>
                    </a:p>
                  </a:txBody>
                  <a:tcPr/>
                </a:tc>
                <a:tc>
                  <a:txBody>
                    <a:bodyPr/>
                    <a:lstStyle/>
                    <a:p>
                      <a:r>
                        <a:rPr lang="en-US" sz="1000"/>
                        <a:t>10.92 %</a:t>
                      </a:r>
                    </a:p>
                  </a:txBody>
                  <a:tcPr/>
                </a:tc>
                <a:tc>
                  <a:txBody>
                    <a:bodyPr/>
                    <a:lstStyle/>
                    <a:p>
                      <a:r>
                        <a:rPr lang="en-US" sz="1000"/>
                        <a:t>5310</a:t>
                      </a:r>
                    </a:p>
                  </a:txBody>
                  <a:tcPr/>
                </a:tc>
                <a:tc>
                  <a:txBody>
                    <a:bodyPr/>
                    <a:lstStyle/>
                    <a:p>
                      <a:r>
                        <a:rPr lang="en-US" sz="1000"/>
                        <a:t>3041</a:t>
                      </a:r>
                    </a:p>
                  </a:txBody>
                  <a:tcPr/>
                </a:tc>
                <a:tc>
                  <a:txBody>
                    <a:bodyPr/>
                    <a:lstStyle/>
                    <a:p>
                      <a:r>
                        <a:rPr lang="en-US" sz="1000"/>
                        <a:t>n/a</a:t>
                      </a:r>
                    </a:p>
                  </a:txBody>
                  <a:tcPr/>
                </a:tc>
                <a:extLst>
                  <a:ext uri="{0D108BD9-81ED-4DB2-BD59-A6C34878D82A}">
                    <a16:rowId xmlns:a16="http://schemas.microsoft.com/office/drawing/2014/main" val="820123088"/>
                  </a:ext>
                </a:extLst>
              </a:tr>
              <a:tr h="370840">
                <a:tc>
                  <a:txBody>
                    <a:bodyPr/>
                    <a:lstStyle/>
                    <a:p>
                      <a:r>
                        <a:rPr lang="en-US" sz="1000"/>
                        <a:t>03/04/2026 15:51:36</a:t>
                      </a:r>
                    </a:p>
                  </a:txBody>
                  <a:tcPr/>
                </a:tc>
                <a:tc>
                  <a:txBody>
                    <a:bodyPr/>
                    <a:lstStyle/>
                    <a:p>
                      <a:r>
                        <a:rPr lang="en-US" sz="1000"/>
                        <a:t>03/04/2026 15:51:36</a:t>
                      </a:r>
                    </a:p>
                  </a:txBody>
                  <a:tcPr/>
                </a:tc>
                <a:tc>
                  <a:txBody>
                    <a:bodyPr/>
                    <a:lstStyle/>
                    <a:p>
                      <a:r>
                        <a:rPr lang="en-US" sz="1000"/>
                        <a:t>Image</a:t>
                      </a:r>
                    </a:p>
                  </a:txBody>
                  <a:tcPr/>
                </a:tc>
                <a:tc>
                  <a:txBody>
                    <a:bodyPr/>
                    <a:lstStyle/>
                    <a:p>
                      <a:r>
                        <a:rPr lang="en-US" sz="1000"/>
                        <a:t>92</a:t>
                      </a:r>
                    </a:p>
                  </a:txBody>
                  <a:tcPr/>
                </a:tc>
                <a:tc>
                  <a:txBody>
                    <a:bodyPr/>
                    <a:lstStyle/>
                    <a:p>
                      <a:r>
                        <a:rPr lang="en-US" sz="1000"/>
                        <a:t>1</a:t>
                      </a:r>
                    </a:p>
                  </a:txBody>
                  <a:tcPr/>
                </a:tc>
                <a:tc>
                  <a:txBody>
                    <a:bodyPr/>
                    <a:lstStyle/>
                    <a:p>
                      <a:r>
                        <a:rPr lang="en-US" sz="1000"/>
                        <a:t>1</a:t>
                      </a:r>
                    </a:p>
                  </a:txBody>
                  <a:tcPr/>
                </a:tc>
                <a:tc>
                  <a:txBody>
                    <a:bodyPr/>
                    <a:lstStyle/>
                    <a:p>
                      <a:r>
                        <a:rPr lang="en-US" sz="1000"/>
                        <a:t>131</a:t>
                      </a:r>
                    </a:p>
                  </a:txBody>
                  <a:tcPr/>
                </a:tc>
                <a:tc>
                  <a:txBody>
                    <a:bodyPr/>
                    <a:lstStyle/>
                    <a:p>
                      <a:r>
                        <a:rPr lang="en-US" sz="1000"/>
                        <a:t>7.99 %</a:t>
                      </a:r>
                    </a:p>
                  </a:txBody>
                  <a:tcPr/>
                </a:tc>
                <a:tc>
                  <a:txBody>
                    <a:bodyPr/>
                    <a:lstStyle/>
                    <a:p>
                      <a:r>
                        <a:rPr lang="en-US" sz="1000"/>
                        <a:t>2816</a:t>
                      </a:r>
                    </a:p>
                  </a:txBody>
                  <a:tcPr/>
                </a:tc>
                <a:tc>
                  <a:txBody>
                    <a:bodyPr/>
                    <a:lstStyle/>
                    <a:p>
                      <a:r>
                        <a:rPr lang="en-US" sz="1000"/>
                        <a:t>1889</a:t>
                      </a:r>
                    </a:p>
                  </a:txBody>
                  <a:tcPr/>
                </a:tc>
                <a:tc>
                  <a:txBody>
                    <a:bodyPr/>
                    <a:lstStyle/>
                    <a:p>
                      <a:r>
                        <a:rPr lang="en-US" sz="1000"/>
                        <a:t>n/a</a:t>
                      </a:r>
                    </a:p>
                  </a:txBody>
                  <a:tcPr/>
                </a:tc>
                <a:extLst>
                  <a:ext uri="{0D108BD9-81ED-4DB2-BD59-A6C34878D82A}">
                    <a16:rowId xmlns:a16="http://schemas.microsoft.com/office/drawing/2014/main" val="3193752002"/>
                  </a:ext>
                </a:extLst>
              </a:tr>
            </a:tbl>
          </a:graphicData>
        </a:graphic>
      </p:graphicFrame>
      <p:sp>
        <p:nvSpPr>
          <p:cNvPr id="4" name="Text Placeholder 3">
            <a:extLst>
              <a:ext uri="{FF2B5EF4-FFF2-40B4-BE49-F238E27FC236}">
                <a16:creationId xmlns:a16="http://schemas.microsoft.com/office/drawing/2014/main" id="{CF33B304-CDD0-444D-8A8D-B938EFBBDA8D}"/>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3297597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71492-D5B4-4DCF-B01C-B8B507C4BD4D}"/>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1FE43F0A-05A5-4B79-B4AE-DFE54B688328}"/>
              </a:ext>
            </a:extLst>
          </p:cNvPr>
          <p:cNvGraphicFramePr>
            <a:graphicFrameLocks noGrp="1"/>
          </p:cNvGraphicFramePr>
          <p:nvPr>
            <p:ph type="tbl" sz="quarter" idx="13"/>
            <p:extLst>
              <p:ext uri="{D42A27DB-BD31-4B8C-83A1-F6EECF244321}">
                <p14:modId xmlns:p14="http://schemas.microsoft.com/office/powerpoint/2010/main" val="3032090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49245489"/>
                    </a:ext>
                  </a:extLst>
                </a:gridCol>
                <a:gridCol w="576072">
                  <a:extLst>
                    <a:ext uri="{9D8B030D-6E8A-4147-A177-3AD203B41FA5}">
                      <a16:colId xmlns:a16="http://schemas.microsoft.com/office/drawing/2014/main" val="2724744519"/>
                    </a:ext>
                  </a:extLst>
                </a:gridCol>
                <a:gridCol w="576072">
                  <a:extLst>
                    <a:ext uri="{9D8B030D-6E8A-4147-A177-3AD203B41FA5}">
                      <a16:colId xmlns:a16="http://schemas.microsoft.com/office/drawing/2014/main" val="2999137478"/>
                    </a:ext>
                  </a:extLst>
                </a:gridCol>
                <a:gridCol w="576072">
                  <a:extLst>
                    <a:ext uri="{9D8B030D-6E8A-4147-A177-3AD203B41FA5}">
                      <a16:colId xmlns:a16="http://schemas.microsoft.com/office/drawing/2014/main" val="226213579"/>
                    </a:ext>
                  </a:extLst>
                </a:gridCol>
                <a:gridCol w="576072">
                  <a:extLst>
                    <a:ext uri="{9D8B030D-6E8A-4147-A177-3AD203B41FA5}">
                      <a16:colId xmlns:a16="http://schemas.microsoft.com/office/drawing/2014/main" val="3171816311"/>
                    </a:ext>
                  </a:extLst>
                </a:gridCol>
                <a:gridCol w="576072">
                  <a:extLst>
                    <a:ext uri="{9D8B030D-6E8A-4147-A177-3AD203B41FA5}">
                      <a16:colId xmlns:a16="http://schemas.microsoft.com/office/drawing/2014/main" val="2427265401"/>
                    </a:ext>
                  </a:extLst>
                </a:gridCol>
                <a:gridCol w="576072">
                  <a:extLst>
                    <a:ext uri="{9D8B030D-6E8A-4147-A177-3AD203B41FA5}">
                      <a16:colId xmlns:a16="http://schemas.microsoft.com/office/drawing/2014/main" val="904172680"/>
                    </a:ext>
                  </a:extLst>
                </a:gridCol>
                <a:gridCol w="576072">
                  <a:extLst>
                    <a:ext uri="{9D8B030D-6E8A-4147-A177-3AD203B41FA5}">
                      <a16:colId xmlns:a16="http://schemas.microsoft.com/office/drawing/2014/main" val="1534796257"/>
                    </a:ext>
                  </a:extLst>
                </a:gridCol>
                <a:gridCol w="576072">
                  <a:extLst>
                    <a:ext uri="{9D8B030D-6E8A-4147-A177-3AD203B41FA5}">
                      <a16:colId xmlns:a16="http://schemas.microsoft.com/office/drawing/2014/main" val="954466298"/>
                    </a:ext>
                  </a:extLst>
                </a:gridCol>
                <a:gridCol w="576072">
                  <a:extLst>
                    <a:ext uri="{9D8B030D-6E8A-4147-A177-3AD203B41FA5}">
                      <a16:colId xmlns:a16="http://schemas.microsoft.com/office/drawing/2014/main" val="264846644"/>
                    </a:ext>
                  </a:extLst>
                </a:gridCol>
                <a:gridCol w="576072">
                  <a:extLst>
                    <a:ext uri="{9D8B030D-6E8A-4147-A177-3AD203B41FA5}">
                      <a16:colId xmlns:a16="http://schemas.microsoft.com/office/drawing/2014/main" val="33821543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128762381"/>
                  </a:ext>
                </a:extLst>
              </a:tr>
              <a:tr h="370840">
                <a:tc>
                  <a:txBody>
                    <a:bodyPr/>
                    <a:lstStyle/>
                    <a:p>
                      <a:r>
                        <a:rPr lang="en-US" sz="1000"/>
                        <a:t>tmna_services</a:t>
                      </a:r>
                    </a:p>
                  </a:txBody>
                  <a:tcPr/>
                </a:tc>
                <a:tc>
                  <a:txBody>
                    <a:bodyPr/>
                    <a:lstStyle/>
                    <a:p>
                      <a:r>
                        <a:rPr lang="en-US" sz="1000"/>
                        <a:t>635</a:t>
                      </a:r>
                    </a:p>
                  </a:txBody>
                  <a:tcPr/>
                </a:tc>
                <a:tc>
                  <a:txBody>
                    <a:bodyPr/>
                    <a:lstStyle/>
                    <a:p>
                      <a:r>
                        <a:rPr lang="en-US" sz="1000"/>
                        <a:t>15</a:t>
                      </a:r>
                    </a:p>
                  </a:txBody>
                  <a:tcPr/>
                </a:tc>
                <a:tc>
                  <a:txBody>
                    <a:bodyPr/>
                    <a:lstStyle/>
                    <a:p>
                      <a:r>
                        <a:rPr lang="en-US" sz="1000"/>
                        <a:t>20</a:t>
                      </a:r>
                    </a:p>
                  </a:txBody>
                  <a:tcPr/>
                </a:tc>
                <a:tc>
                  <a:txBody>
                    <a:bodyPr/>
                    <a:lstStyle/>
                    <a:p>
                      <a:r>
                        <a:rPr lang="en-US" sz="1000"/>
                        <a:t>6</a:t>
                      </a:r>
                    </a:p>
                  </a:txBody>
                  <a:tcPr/>
                </a:tc>
                <a:tc>
                  <a:txBody>
                    <a:bodyPr/>
                    <a:lstStyle/>
                    <a:p>
                      <a:r>
                        <a:rPr lang="en-US" sz="1000"/>
                        <a:t>0</a:t>
                      </a:r>
                    </a:p>
                  </a:txBody>
                  <a:tcPr/>
                </a:tc>
                <a:tc>
                  <a:txBody>
                    <a:bodyPr/>
                    <a:lstStyle/>
                    <a:p>
                      <a:r>
                        <a:rPr lang="en-US" sz="1000"/>
                        <a:t>3</a:t>
                      </a:r>
                    </a:p>
                  </a:txBody>
                  <a:tcPr/>
                </a:tc>
                <a:tc>
                  <a:txBody>
                    <a:bodyPr/>
                    <a:lstStyle/>
                    <a:p>
                      <a:r>
                        <a:rPr lang="en-US" sz="1000"/>
                        <a:t>29</a:t>
                      </a:r>
                    </a:p>
                  </a:txBody>
                  <a:tcPr/>
                </a:tc>
                <a:tc>
                  <a:txBody>
                    <a:bodyPr/>
                    <a:lstStyle/>
                    <a:p>
                      <a:r>
                        <a:rPr lang="en-US" sz="1000"/>
                        <a:t>366</a:t>
                      </a:r>
                    </a:p>
                  </a:txBody>
                  <a:tcPr/>
                </a:tc>
                <a:tc>
                  <a:txBody>
                    <a:bodyPr/>
                    <a:lstStyle/>
                    <a:p>
                      <a:r>
                        <a:rPr lang="en-US" sz="1000"/>
                        <a:t>0</a:t>
                      </a:r>
                    </a:p>
                  </a:txBody>
                  <a:tcPr/>
                </a:tc>
                <a:tc>
                  <a:txBody>
                    <a:bodyPr/>
                    <a:lstStyle/>
                    <a:p>
                      <a:r>
                        <a:rPr lang="en-US" sz="1000"/>
                        <a:t>2.0129 %</a:t>
                      </a:r>
                    </a:p>
                  </a:txBody>
                  <a:tcPr/>
                </a:tc>
                <a:extLst>
                  <a:ext uri="{0D108BD9-81ED-4DB2-BD59-A6C34878D82A}">
                    <a16:rowId xmlns:a16="http://schemas.microsoft.com/office/drawing/2014/main" val="752758342"/>
                  </a:ext>
                </a:extLst>
              </a:tr>
            </a:tbl>
          </a:graphicData>
        </a:graphic>
      </p:graphicFrame>
      <p:sp>
        <p:nvSpPr>
          <p:cNvPr id="4" name="Text Placeholder 3">
            <a:extLst>
              <a:ext uri="{FF2B5EF4-FFF2-40B4-BE49-F238E27FC236}">
                <a16:creationId xmlns:a16="http://schemas.microsoft.com/office/drawing/2014/main" id="{C0EA1D8A-A459-4213-897C-37E770F53CAB}"/>
              </a:ext>
            </a:extLst>
          </p:cNvPr>
          <p:cNvSpPr>
            <a:spLocks noGrp="1"/>
          </p:cNvSpPr>
          <p:nvPr>
            <p:ph type="body" sz="quarter" idx="14"/>
          </p:nvPr>
        </p:nvSpPr>
        <p:spPr/>
        <p:txBody>
          <a:bodyPr/>
          <a:lstStyle/>
          <a:p>
            <a:r>
              <a:rPr lang="en-US"/>
              <a:t>01/01/2026 - 12/31/2026</a:t>
            </a:r>
          </a:p>
        </p:txBody>
      </p:sp>
    </p:spTree>
    <p:extLst>
      <p:ext uri="{BB962C8B-B14F-4D97-AF65-F5344CB8AC3E}">
        <p14:creationId xmlns:p14="http://schemas.microsoft.com/office/powerpoint/2010/main" val="2244693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426C4-B65F-4701-B30C-0FE84DD8FAFD}"/>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FD3011E6-5B9B-4D1A-A765-4D0838504F16}"/>
              </a:ext>
            </a:extLst>
          </p:cNvPr>
          <p:cNvGraphicFramePr>
            <a:graphicFrameLocks noGrp="1"/>
          </p:cNvGraphicFramePr>
          <p:nvPr>
            <p:ph type="chart" sz="quarter" idx="13"/>
            <p:extLst>
              <p:ext uri="{D42A27DB-BD31-4B8C-83A1-F6EECF244321}">
                <p14:modId xmlns:p14="http://schemas.microsoft.com/office/powerpoint/2010/main" val="939459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A10C75-5516-4883-B308-513F3EE860E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A6BB206-8CC7-41B8-AF19-B4B5F95306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983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0C946-512F-47C6-8869-D1318D9569F9}"/>
              </a:ext>
            </a:extLst>
          </p:cNvPr>
          <p:cNvSpPr>
            <a:spLocks noGrp="1"/>
          </p:cNvSpPr>
          <p:nvPr>
            <p:ph type="title"/>
          </p:nvPr>
        </p:nvSpPr>
        <p:spPr/>
        <p:txBody>
          <a:bodyPr/>
          <a:lstStyle/>
          <a:p>
            <a:r>
              <a:rPr lang="en-US"/>
              <a:t>Instagram Average Interactions Per Post | TMNAS</a:t>
            </a:r>
          </a:p>
        </p:txBody>
      </p:sp>
      <p:graphicFrame>
        <p:nvGraphicFramePr>
          <p:cNvPr id="6" name="Chart Placeholder 5">
            <a:extLst>
              <a:ext uri="{FF2B5EF4-FFF2-40B4-BE49-F238E27FC236}">
                <a16:creationId xmlns:a16="http://schemas.microsoft.com/office/drawing/2014/main" id="{D0C12FEB-D8BA-4348-A03C-9153451DD767}"/>
              </a:ext>
            </a:extLst>
          </p:cNvPr>
          <p:cNvGraphicFramePr>
            <a:graphicFrameLocks noGrp="1"/>
          </p:cNvGraphicFramePr>
          <p:nvPr>
            <p:ph type="chart" sz="quarter" idx="13"/>
            <p:extLst>
              <p:ext uri="{D42A27DB-BD31-4B8C-83A1-F6EECF244321}">
                <p14:modId xmlns:p14="http://schemas.microsoft.com/office/powerpoint/2010/main" val="3863336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92E04B-B8ED-432A-A329-BAD4A1081CB3}"/>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B44CCE4-D916-4E71-BCDC-EBF608E7C9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82227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DFEE8-0440-4255-8065-263730AF0C88}"/>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3124232D-6F42-4345-A37C-79B9BDB622D8}"/>
              </a:ext>
            </a:extLst>
          </p:cNvPr>
          <p:cNvGraphicFramePr>
            <a:graphicFrameLocks noGrp="1"/>
          </p:cNvGraphicFramePr>
          <p:nvPr>
            <p:ph type="chart" sz="quarter" idx="13"/>
            <p:extLst>
              <p:ext uri="{D42A27DB-BD31-4B8C-83A1-F6EECF244321}">
                <p14:modId xmlns:p14="http://schemas.microsoft.com/office/powerpoint/2010/main" val="309385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94E4DC-0946-4A25-9283-78A666A4EC23}"/>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0C9C475-3EA4-4E65-8B58-B19E1C8982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7631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9E0B5-16CD-43E5-BA6E-4B818435BB8E}"/>
              </a:ext>
            </a:extLst>
          </p:cNvPr>
          <p:cNvSpPr>
            <a:spLocks noGrp="1"/>
          </p:cNvSpPr>
          <p:nvPr>
            <p:ph type="title"/>
          </p:nvPr>
        </p:nvSpPr>
        <p:spPr/>
        <p:txBody>
          <a:bodyPr/>
          <a:lstStyle/>
          <a:p>
            <a:r>
              <a:rPr lang="en-US"/>
              <a:t>Instagram Instagram Content Views by Post Type | TMNAS</a:t>
            </a:r>
          </a:p>
        </p:txBody>
      </p:sp>
      <p:graphicFrame>
        <p:nvGraphicFramePr>
          <p:cNvPr id="6" name="Chart Placeholder 5">
            <a:extLst>
              <a:ext uri="{FF2B5EF4-FFF2-40B4-BE49-F238E27FC236}">
                <a16:creationId xmlns:a16="http://schemas.microsoft.com/office/drawing/2014/main" id="{79BF78A4-E2E9-451A-AAFC-CC83EDD0F468}"/>
              </a:ext>
            </a:extLst>
          </p:cNvPr>
          <p:cNvGraphicFramePr>
            <a:graphicFrameLocks noGrp="1"/>
          </p:cNvGraphicFramePr>
          <p:nvPr>
            <p:ph type="chart" sz="quarter" idx="13"/>
            <p:extLst>
              <p:ext uri="{D42A27DB-BD31-4B8C-83A1-F6EECF244321}">
                <p14:modId xmlns:p14="http://schemas.microsoft.com/office/powerpoint/2010/main" val="3132525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D8CE2E-6790-4881-ACF4-EE5DFC96D73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D951F37-DA4F-4B6F-AA46-640EC23175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08009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4E8EE-2716-440F-8AB9-737688A2ED2B}"/>
              </a:ext>
            </a:extLst>
          </p:cNvPr>
          <p:cNvSpPr>
            <a:spLocks noGrp="1"/>
          </p:cNvSpPr>
          <p:nvPr>
            <p:ph type="title"/>
          </p:nvPr>
        </p:nvSpPr>
        <p:spPr/>
        <p:txBody>
          <a:bodyPr/>
          <a:lstStyle/>
          <a:p>
            <a:r>
              <a:rPr lang="en-US"/>
              <a:t>Instagram Posts Table | TMNAS</a:t>
            </a:r>
          </a:p>
        </p:txBody>
      </p:sp>
      <p:graphicFrame>
        <p:nvGraphicFramePr>
          <p:cNvPr id="5" name="Table Placeholder 4">
            <a:extLst>
              <a:ext uri="{FF2B5EF4-FFF2-40B4-BE49-F238E27FC236}">
                <a16:creationId xmlns:a16="http://schemas.microsoft.com/office/drawing/2014/main" id="{85A13DD6-995B-4A46-8235-BC7E79705A70}"/>
              </a:ext>
            </a:extLst>
          </p:cNvPr>
          <p:cNvGraphicFramePr>
            <a:graphicFrameLocks noGrp="1"/>
          </p:cNvGraphicFramePr>
          <p:nvPr>
            <p:ph type="tbl" sz="quarter" idx="13"/>
            <p:extLst>
              <p:ext uri="{D42A27DB-BD31-4B8C-83A1-F6EECF244321}">
                <p14:modId xmlns:p14="http://schemas.microsoft.com/office/powerpoint/2010/main" val="2960442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016511585"/>
                    </a:ext>
                  </a:extLst>
                </a:gridCol>
                <a:gridCol w="740664">
                  <a:extLst>
                    <a:ext uri="{9D8B030D-6E8A-4147-A177-3AD203B41FA5}">
                      <a16:colId xmlns:a16="http://schemas.microsoft.com/office/drawing/2014/main" val="353918644"/>
                    </a:ext>
                  </a:extLst>
                </a:gridCol>
                <a:gridCol w="329184">
                  <a:extLst>
                    <a:ext uri="{9D8B030D-6E8A-4147-A177-3AD203B41FA5}">
                      <a16:colId xmlns:a16="http://schemas.microsoft.com/office/drawing/2014/main" val="280625660"/>
                    </a:ext>
                  </a:extLst>
                </a:gridCol>
                <a:gridCol w="329184">
                  <a:extLst>
                    <a:ext uri="{9D8B030D-6E8A-4147-A177-3AD203B41FA5}">
                      <a16:colId xmlns:a16="http://schemas.microsoft.com/office/drawing/2014/main" val="2669776555"/>
                    </a:ext>
                  </a:extLst>
                </a:gridCol>
                <a:gridCol w="329184">
                  <a:extLst>
                    <a:ext uri="{9D8B030D-6E8A-4147-A177-3AD203B41FA5}">
                      <a16:colId xmlns:a16="http://schemas.microsoft.com/office/drawing/2014/main" val="2744433781"/>
                    </a:ext>
                  </a:extLst>
                </a:gridCol>
                <a:gridCol w="329184">
                  <a:extLst>
                    <a:ext uri="{9D8B030D-6E8A-4147-A177-3AD203B41FA5}">
                      <a16:colId xmlns:a16="http://schemas.microsoft.com/office/drawing/2014/main" val="1832185539"/>
                    </a:ext>
                  </a:extLst>
                </a:gridCol>
                <a:gridCol w="329184">
                  <a:extLst>
                    <a:ext uri="{9D8B030D-6E8A-4147-A177-3AD203B41FA5}">
                      <a16:colId xmlns:a16="http://schemas.microsoft.com/office/drawing/2014/main" val="3082378951"/>
                    </a:ext>
                  </a:extLst>
                </a:gridCol>
                <a:gridCol w="329184">
                  <a:extLst>
                    <a:ext uri="{9D8B030D-6E8A-4147-A177-3AD203B41FA5}">
                      <a16:colId xmlns:a16="http://schemas.microsoft.com/office/drawing/2014/main" val="4212939864"/>
                    </a:ext>
                  </a:extLst>
                </a:gridCol>
                <a:gridCol w="329184">
                  <a:extLst>
                    <a:ext uri="{9D8B030D-6E8A-4147-A177-3AD203B41FA5}">
                      <a16:colId xmlns:a16="http://schemas.microsoft.com/office/drawing/2014/main" val="3060588793"/>
                    </a:ext>
                  </a:extLst>
                </a:gridCol>
                <a:gridCol w="329184">
                  <a:extLst>
                    <a:ext uri="{9D8B030D-6E8A-4147-A177-3AD203B41FA5}">
                      <a16:colId xmlns:a16="http://schemas.microsoft.com/office/drawing/2014/main" val="1812810016"/>
                    </a:ext>
                  </a:extLst>
                </a:gridCol>
                <a:gridCol w="329184">
                  <a:extLst>
                    <a:ext uri="{9D8B030D-6E8A-4147-A177-3AD203B41FA5}">
                      <a16:colId xmlns:a16="http://schemas.microsoft.com/office/drawing/2014/main" val="1114617037"/>
                    </a:ext>
                  </a:extLst>
                </a:gridCol>
                <a:gridCol w="329184">
                  <a:extLst>
                    <a:ext uri="{9D8B030D-6E8A-4147-A177-3AD203B41FA5}">
                      <a16:colId xmlns:a16="http://schemas.microsoft.com/office/drawing/2014/main" val="828547057"/>
                    </a:ext>
                  </a:extLst>
                </a:gridCol>
                <a:gridCol w="329184">
                  <a:extLst>
                    <a:ext uri="{9D8B030D-6E8A-4147-A177-3AD203B41FA5}">
                      <a16:colId xmlns:a16="http://schemas.microsoft.com/office/drawing/2014/main" val="1172541532"/>
                    </a:ext>
                  </a:extLst>
                </a:gridCol>
                <a:gridCol w="329184">
                  <a:extLst>
                    <a:ext uri="{9D8B030D-6E8A-4147-A177-3AD203B41FA5}">
                      <a16:colId xmlns:a16="http://schemas.microsoft.com/office/drawing/2014/main" val="2353554771"/>
                    </a:ext>
                  </a:extLst>
                </a:gridCol>
                <a:gridCol w="329184">
                  <a:extLst>
                    <a:ext uri="{9D8B030D-6E8A-4147-A177-3AD203B41FA5}">
                      <a16:colId xmlns:a16="http://schemas.microsoft.com/office/drawing/2014/main" val="3656611996"/>
                    </a:ext>
                  </a:extLst>
                </a:gridCol>
                <a:gridCol w="329184">
                  <a:extLst>
                    <a:ext uri="{9D8B030D-6E8A-4147-A177-3AD203B41FA5}">
                      <a16:colId xmlns:a16="http://schemas.microsoft.com/office/drawing/2014/main" val="1084803114"/>
                    </a:ext>
                  </a:extLst>
                </a:gridCol>
                <a:gridCol w="329184">
                  <a:extLst>
                    <a:ext uri="{9D8B030D-6E8A-4147-A177-3AD203B41FA5}">
                      <a16:colId xmlns:a16="http://schemas.microsoft.com/office/drawing/2014/main" val="2980154952"/>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2983276394"/>
                  </a:ext>
                </a:extLst>
              </a:tr>
              <a:tr h="370840">
                <a:tc>
                  <a:txBody>
                    <a:bodyPr/>
                    <a:lstStyle/>
                    <a:p>
                      <a:r>
                        <a:rPr lang="en-US" sz="1000"/>
                        <a:t>01/19/2026 11:48:35</a:t>
                      </a:r>
                    </a:p>
                  </a:txBody>
                  <a:tcPr/>
                </a:tc>
                <a:tc>
                  <a:txBody>
                    <a:bodyPr/>
                    <a:lstStyle/>
                    <a:p>
                      <a:r>
                        <a:rPr lang="en-US" sz="1000"/>
                        <a:t>01/19/2026 11:48:35</a:t>
                      </a:r>
                    </a:p>
                  </a:txBody>
                  <a:tcPr/>
                </a:tc>
                <a:tc>
                  <a:txBody>
                    <a:bodyPr/>
                    <a:lstStyle/>
                    <a:p>
                      <a:r>
                        <a:rPr lang="en-US" sz="1000"/>
                        <a:t>Reel</a:t>
                      </a:r>
                    </a:p>
                  </a:txBody>
                  <a:tcPr/>
                </a:tc>
                <a:tc>
                  <a:txBody>
                    <a:bodyPr/>
                    <a:lstStyle/>
                    <a:p>
                      <a:r>
                        <a:rPr lang="en-US" sz="1000"/>
                        <a:t>499</a:t>
                      </a:r>
                    </a:p>
                  </a:txBody>
                  <a:tcPr/>
                </a:tc>
                <a:tc>
                  <a:txBody>
                    <a:bodyPr/>
                    <a:lstStyle/>
                    <a:p>
                      <a:r>
                        <a:rPr lang="en-US" sz="1000"/>
                        <a:t>23</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24</a:t>
                      </a:r>
                    </a:p>
                  </a:txBody>
                  <a:tcPr/>
                </a:tc>
                <a:tc>
                  <a:txBody>
                    <a:bodyPr/>
                    <a:lstStyle/>
                    <a:p>
                      <a:r>
                        <a:rPr lang="en-US" sz="1000"/>
                        <a:t>0</a:t>
                      </a:r>
                    </a:p>
                  </a:txBody>
                  <a:tcPr/>
                </a:tc>
                <a:tc>
                  <a:txBody>
                    <a:bodyPr/>
                    <a:lstStyle/>
                    <a:p>
                      <a:r>
                        <a:rPr lang="en-US" sz="1000"/>
                        <a:t>4.81 %</a:t>
                      </a:r>
                    </a:p>
                  </a:txBody>
                  <a:tcPr/>
                </a:tc>
                <a:tc>
                  <a:txBody>
                    <a:bodyPr/>
                    <a:lstStyle/>
                    <a:p>
                      <a:r>
                        <a:rPr lang="en-US" sz="1000"/>
                        <a:t>302</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571012999"/>
                  </a:ext>
                </a:extLst>
              </a:tr>
              <a:tr h="370840">
                <a:tc>
                  <a:txBody>
                    <a:bodyPr/>
                    <a:lstStyle/>
                    <a:p>
                      <a:r>
                        <a:rPr lang="en-US" sz="1000"/>
                        <a:t>01/08/2026 16:27:12</a:t>
                      </a:r>
                    </a:p>
                  </a:txBody>
                  <a:tcPr/>
                </a:tc>
                <a:tc>
                  <a:txBody>
                    <a:bodyPr/>
                    <a:lstStyle/>
                    <a:p>
                      <a:r>
                        <a:rPr lang="en-US" sz="1000"/>
                        <a:t>01/08/2026 16:27:12</a:t>
                      </a:r>
                    </a:p>
                  </a:txBody>
                  <a:tcPr/>
                </a:tc>
                <a:tc>
                  <a:txBody>
                    <a:bodyPr/>
                    <a:lstStyle/>
                    <a:p>
                      <a:r>
                        <a:rPr lang="en-US" sz="1000"/>
                        <a:t>Reel</a:t>
                      </a:r>
                    </a:p>
                  </a:txBody>
                  <a:tcPr/>
                </a:tc>
                <a:tc>
                  <a:txBody>
                    <a:bodyPr/>
                    <a:lstStyle/>
                    <a:p>
                      <a:r>
                        <a:rPr lang="en-US" sz="1000"/>
                        <a:t>391</a:t>
                      </a:r>
                    </a:p>
                  </a:txBody>
                  <a:tcPr/>
                </a:tc>
                <a:tc>
                  <a:txBody>
                    <a:bodyPr/>
                    <a:lstStyle/>
                    <a:p>
                      <a:r>
                        <a:rPr lang="en-US" sz="1000"/>
                        <a:t>23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23</a:t>
                      </a:r>
                    </a:p>
                  </a:txBody>
                  <a:tcPr/>
                </a:tc>
                <a:tc>
                  <a:txBody>
                    <a:bodyPr/>
                    <a:lstStyle/>
                    <a:p>
                      <a:r>
                        <a:rPr lang="en-US" sz="1000"/>
                        <a:t>0</a:t>
                      </a:r>
                    </a:p>
                  </a:txBody>
                  <a:tcPr/>
                </a:tc>
                <a:tc>
                  <a:txBody>
                    <a:bodyPr/>
                    <a:lstStyle/>
                    <a:p>
                      <a:r>
                        <a:rPr lang="en-US" sz="1000"/>
                        <a:t>5.88 %</a:t>
                      </a:r>
                    </a:p>
                  </a:txBody>
                  <a:tcPr/>
                </a:tc>
                <a:tc>
                  <a:txBody>
                    <a:bodyPr/>
                    <a:lstStyle/>
                    <a:p>
                      <a:r>
                        <a:rPr lang="en-US" sz="1000"/>
                        <a:t>229</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78567899"/>
                  </a:ext>
                </a:extLst>
              </a:tr>
              <a:tr h="370840">
                <a:tc>
                  <a:txBody>
                    <a:bodyPr/>
                    <a:lstStyle/>
                    <a:p>
                      <a:r>
                        <a:rPr lang="en-US" sz="1000"/>
                        <a:t>01/13/2026 17:01:02</a:t>
                      </a:r>
                    </a:p>
                  </a:txBody>
                  <a:tcPr/>
                </a:tc>
                <a:tc>
                  <a:txBody>
                    <a:bodyPr/>
                    <a:lstStyle/>
                    <a:p>
                      <a:r>
                        <a:rPr lang="en-US" sz="1000"/>
                        <a:t>01/13/2026 17:01:02</a:t>
                      </a:r>
                    </a:p>
                  </a:txBody>
                  <a:tcPr/>
                </a:tc>
                <a:tc>
                  <a:txBody>
                    <a:bodyPr/>
                    <a:lstStyle/>
                    <a:p>
                      <a:r>
                        <a:rPr lang="en-US" sz="1000"/>
                        <a:t>Reel</a:t>
                      </a:r>
                    </a:p>
                  </a:txBody>
                  <a:tcPr/>
                </a:tc>
                <a:tc>
                  <a:txBody>
                    <a:bodyPr/>
                    <a:lstStyle/>
                    <a:p>
                      <a:r>
                        <a:rPr lang="en-US" sz="1000"/>
                        <a:t>711</a:t>
                      </a:r>
                    </a:p>
                  </a:txBody>
                  <a:tcPr/>
                </a:tc>
                <a:tc>
                  <a:txBody>
                    <a:bodyPr/>
                    <a:lstStyle/>
                    <a:p>
                      <a:r>
                        <a:rPr lang="en-US" sz="1000"/>
                        <a:t>20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22</a:t>
                      </a:r>
                    </a:p>
                  </a:txBody>
                  <a:tcPr/>
                </a:tc>
                <a:tc>
                  <a:txBody>
                    <a:bodyPr/>
                    <a:lstStyle/>
                    <a:p>
                      <a:r>
                        <a:rPr lang="en-US" sz="1000"/>
                        <a:t>0</a:t>
                      </a:r>
                    </a:p>
                  </a:txBody>
                  <a:tcPr/>
                </a:tc>
                <a:tc>
                  <a:txBody>
                    <a:bodyPr/>
                    <a:lstStyle/>
                    <a:p>
                      <a:r>
                        <a:rPr lang="en-US" sz="1000"/>
                        <a:t>3.09 %</a:t>
                      </a:r>
                    </a:p>
                  </a:txBody>
                  <a:tcPr/>
                </a:tc>
                <a:tc>
                  <a:txBody>
                    <a:bodyPr/>
                    <a:lstStyle/>
                    <a:p>
                      <a:r>
                        <a:rPr lang="en-US" sz="1000"/>
                        <a:t>455</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492339345"/>
                  </a:ext>
                </a:extLst>
              </a:tr>
              <a:tr h="370840">
                <a:tc>
                  <a:txBody>
                    <a:bodyPr/>
                    <a:lstStyle/>
                    <a:p>
                      <a:r>
                        <a:rPr lang="en-US" sz="1000"/>
                        <a:t>01/23/2026 16:37:08</a:t>
                      </a:r>
                    </a:p>
                  </a:txBody>
                  <a:tcPr/>
                </a:tc>
                <a:tc>
                  <a:txBody>
                    <a:bodyPr/>
                    <a:lstStyle/>
                    <a:p>
                      <a:r>
                        <a:rPr lang="en-US" sz="1000"/>
                        <a:t>01/23/2026 16:37:08</a:t>
                      </a:r>
                    </a:p>
                  </a:txBody>
                  <a:tcPr/>
                </a:tc>
                <a:tc>
                  <a:txBody>
                    <a:bodyPr/>
                    <a:lstStyle/>
                    <a:p>
                      <a:r>
                        <a:rPr lang="en-US" sz="1000"/>
                        <a:t>Image</a:t>
                      </a:r>
                    </a:p>
                  </a:txBody>
                  <a:tcPr/>
                </a:tc>
                <a:tc>
                  <a:txBody>
                    <a:bodyPr/>
                    <a:lstStyle/>
                    <a:p>
                      <a:r>
                        <a:rPr lang="en-US" sz="1000"/>
                        <a:t>614</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22</a:t>
                      </a:r>
                    </a:p>
                  </a:txBody>
                  <a:tcPr/>
                </a:tc>
                <a:tc>
                  <a:txBody>
                    <a:bodyPr/>
                    <a:lstStyle/>
                    <a:p>
                      <a:r>
                        <a:rPr lang="en-US" sz="1000"/>
                        <a:t>0</a:t>
                      </a:r>
                    </a:p>
                  </a:txBody>
                  <a:tcPr/>
                </a:tc>
                <a:tc>
                  <a:txBody>
                    <a:bodyPr/>
                    <a:lstStyle/>
                    <a:p>
                      <a:r>
                        <a:rPr lang="en-US" sz="1000"/>
                        <a:t>3.58 %</a:t>
                      </a:r>
                    </a:p>
                  </a:txBody>
                  <a:tcPr/>
                </a:tc>
                <a:tc>
                  <a:txBody>
                    <a:bodyPr/>
                    <a:lstStyle/>
                    <a:p>
                      <a:r>
                        <a:rPr lang="en-US" sz="1000"/>
                        <a:t>203</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2574802633"/>
                  </a:ext>
                </a:extLst>
              </a:tr>
              <a:tr h="370840">
                <a:tc>
                  <a:txBody>
                    <a:bodyPr/>
                    <a:lstStyle/>
                    <a:p>
                      <a:r>
                        <a:rPr lang="en-US" sz="1000"/>
                        <a:t>03/13/2026 16:51:21</a:t>
                      </a:r>
                    </a:p>
                  </a:txBody>
                  <a:tcPr/>
                </a:tc>
                <a:tc>
                  <a:txBody>
                    <a:bodyPr/>
                    <a:lstStyle/>
                    <a:p>
                      <a:r>
                        <a:rPr lang="en-US" sz="1000"/>
                        <a:t>03/13/2026 16:51:21</a:t>
                      </a:r>
                    </a:p>
                  </a:txBody>
                  <a:tcPr/>
                </a:tc>
                <a:tc>
                  <a:txBody>
                    <a:bodyPr/>
                    <a:lstStyle/>
                    <a:p>
                      <a:r>
                        <a:rPr lang="en-US" sz="1000"/>
                        <a:t>Image</a:t>
                      </a:r>
                    </a:p>
                  </a:txBody>
                  <a:tcPr/>
                </a:tc>
                <a:tc>
                  <a:txBody>
                    <a:bodyPr/>
                    <a:lstStyle/>
                    <a:p>
                      <a:r>
                        <a:rPr lang="en-US" sz="1000"/>
                        <a:t>395</a:t>
                      </a:r>
                    </a:p>
                  </a:txBody>
                  <a:tcPr/>
                </a:tc>
                <a:tc>
                  <a:txBody>
                    <a:bodyPr/>
                    <a:lstStyle/>
                    <a:p>
                      <a:r>
                        <a:rPr lang="en-US" sz="1000"/>
                        <a:t>22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22</a:t>
                      </a:r>
                    </a:p>
                  </a:txBody>
                  <a:tcPr/>
                </a:tc>
                <a:tc>
                  <a:txBody>
                    <a:bodyPr/>
                    <a:lstStyle/>
                    <a:p>
                      <a:r>
                        <a:rPr lang="en-US" sz="1000"/>
                        <a:t>0</a:t>
                      </a:r>
                    </a:p>
                  </a:txBody>
                  <a:tcPr/>
                </a:tc>
                <a:tc>
                  <a:txBody>
                    <a:bodyPr/>
                    <a:lstStyle/>
                    <a:p>
                      <a:r>
                        <a:rPr lang="en-US" sz="1000"/>
                        <a:t>5.57 %</a:t>
                      </a:r>
                    </a:p>
                  </a:txBody>
                  <a:tcPr/>
                </a:tc>
                <a:tc>
                  <a:txBody>
                    <a:bodyPr/>
                    <a:lstStyle/>
                    <a:p>
                      <a:r>
                        <a:rPr lang="en-US" sz="1000"/>
                        <a:t>197</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3146835732"/>
                  </a:ext>
                </a:extLst>
              </a:tr>
            </a:tbl>
          </a:graphicData>
        </a:graphic>
      </p:graphicFrame>
      <p:sp>
        <p:nvSpPr>
          <p:cNvPr id="4" name="Text Placeholder 3">
            <a:extLst>
              <a:ext uri="{FF2B5EF4-FFF2-40B4-BE49-F238E27FC236}">
                <a16:creationId xmlns:a16="http://schemas.microsoft.com/office/drawing/2014/main" id="{A1A8A239-298C-48B8-9709-3A1CC5FE205C}"/>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2189632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14864-ACEB-4C21-8548-0AC645016BF6}"/>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E8CD3CA0-8CDC-4004-9AAF-A49E632E32CF}"/>
              </a:ext>
            </a:extLst>
          </p:cNvPr>
          <p:cNvGraphicFramePr>
            <a:graphicFrameLocks noGrp="1"/>
          </p:cNvGraphicFramePr>
          <p:nvPr>
            <p:ph type="tbl" sz="quarter" idx="13"/>
            <p:extLst>
              <p:ext uri="{D42A27DB-BD31-4B8C-83A1-F6EECF244321}">
                <p14:modId xmlns:p14="http://schemas.microsoft.com/office/powerpoint/2010/main" val="424307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57759056"/>
                    </a:ext>
                  </a:extLst>
                </a:gridCol>
                <a:gridCol w="987552">
                  <a:extLst>
                    <a:ext uri="{9D8B030D-6E8A-4147-A177-3AD203B41FA5}">
                      <a16:colId xmlns:a16="http://schemas.microsoft.com/office/drawing/2014/main" val="1657625218"/>
                    </a:ext>
                  </a:extLst>
                </a:gridCol>
                <a:gridCol w="987552">
                  <a:extLst>
                    <a:ext uri="{9D8B030D-6E8A-4147-A177-3AD203B41FA5}">
                      <a16:colId xmlns:a16="http://schemas.microsoft.com/office/drawing/2014/main" val="3992036251"/>
                    </a:ext>
                  </a:extLst>
                </a:gridCol>
                <a:gridCol w="493776">
                  <a:extLst>
                    <a:ext uri="{9D8B030D-6E8A-4147-A177-3AD203B41FA5}">
                      <a16:colId xmlns:a16="http://schemas.microsoft.com/office/drawing/2014/main" val="344843463"/>
                    </a:ext>
                  </a:extLst>
                </a:gridCol>
                <a:gridCol w="987552">
                  <a:extLst>
                    <a:ext uri="{9D8B030D-6E8A-4147-A177-3AD203B41FA5}">
                      <a16:colId xmlns:a16="http://schemas.microsoft.com/office/drawing/2014/main" val="3067592516"/>
                    </a:ext>
                  </a:extLst>
                </a:gridCol>
                <a:gridCol w="987552">
                  <a:extLst>
                    <a:ext uri="{9D8B030D-6E8A-4147-A177-3AD203B41FA5}">
                      <a16:colId xmlns:a16="http://schemas.microsoft.com/office/drawing/2014/main" val="3817564844"/>
                    </a:ext>
                  </a:extLst>
                </a:gridCol>
                <a:gridCol w="987552">
                  <a:extLst>
                    <a:ext uri="{9D8B030D-6E8A-4147-A177-3AD203B41FA5}">
                      <a16:colId xmlns:a16="http://schemas.microsoft.com/office/drawing/2014/main" val="3871270350"/>
                    </a:ext>
                  </a:extLst>
                </a:gridCol>
                <a:gridCol w="987552">
                  <a:extLst>
                    <a:ext uri="{9D8B030D-6E8A-4147-A177-3AD203B41FA5}">
                      <a16:colId xmlns:a16="http://schemas.microsoft.com/office/drawing/2014/main" val="676774716"/>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2657151037"/>
                  </a:ext>
                </a:extLst>
              </a:tr>
              <a:tr h="370840">
                <a:tc>
                  <a:txBody>
                    <a:bodyPr/>
                    <a:lstStyle/>
                    <a:p>
                      <a:r>
                        <a:rPr lang="en-US" sz="1000"/>
                        <a:t>tmna_services</a:t>
                      </a:r>
                    </a:p>
                  </a:txBody>
                  <a:tcPr/>
                </a:tc>
                <a:tc>
                  <a:txBody>
                    <a:bodyPr/>
                    <a:lstStyle/>
                    <a:p>
                      <a:r>
                        <a:rPr lang="en-US" sz="1000"/>
                        <a:t>7</a:t>
                      </a:r>
                    </a:p>
                  </a:txBody>
                  <a:tcPr/>
                </a:tc>
                <a:tc>
                  <a:txBody>
                    <a:bodyPr/>
                    <a:lstStyle/>
                    <a:p>
                      <a:r>
                        <a:rPr lang="en-US" sz="1000"/>
                        <a:t>0.5079 %</a:t>
                      </a:r>
                    </a:p>
                  </a:txBody>
                  <a:tcPr/>
                </a:tc>
                <a:tc>
                  <a:txBody>
                    <a:bodyPr/>
                    <a:lstStyle/>
                    <a:p>
                      <a:r>
                        <a:rPr lang="en-US" sz="1000"/>
                        <a:t>0.00</a:t>
                      </a:r>
                    </a:p>
                  </a:txBody>
                  <a:tcPr/>
                </a:tc>
                <a:tc>
                  <a:txBody>
                    <a:bodyPr/>
                    <a:lstStyle/>
                    <a:p>
                      <a:r>
                        <a:rPr lang="en-US" sz="1000"/>
                        <a:t>124.29</a:t>
                      </a:r>
                    </a:p>
                  </a:txBody>
                  <a:tcPr/>
                </a:tc>
                <a:tc>
                  <a:txBody>
                    <a:bodyPr/>
                    <a:lstStyle/>
                    <a:p>
                      <a:r>
                        <a:rPr lang="en-US" sz="1000"/>
                        <a:t>43.14</a:t>
                      </a:r>
                    </a:p>
                  </a:txBody>
                  <a:tcPr/>
                </a:tc>
                <a:tc>
                  <a:txBody>
                    <a:bodyPr/>
                    <a:lstStyle/>
                    <a:p>
                      <a:r>
                        <a:rPr lang="en-US" sz="1000"/>
                        <a:t>870</a:t>
                      </a:r>
                    </a:p>
                  </a:txBody>
                  <a:tcPr/>
                </a:tc>
                <a:tc>
                  <a:txBody>
                    <a:bodyPr/>
                    <a:lstStyle/>
                    <a:p>
                      <a:r>
                        <a:rPr lang="en-US" sz="1000"/>
                        <a:t>302</a:t>
                      </a:r>
                    </a:p>
                  </a:txBody>
                  <a:tcPr/>
                </a:tc>
                <a:extLst>
                  <a:ext uri="{0D108BD9-81ED-4DB2-BD59-A6C34878D82A}">
                    <a16:rowId xmlns:a16="http://schemas.microsoft.com/office/drawing/2014/main" val="2517816463"/>
                  </a:ext>
                </a:extLst>
              </a:tr>
            </a:tbl>
          </a:graphicData>
        </a:graphic>
      </p:graphicFrame>
      <p:sp>
        <p:nvSpPr>
          <p:cNvPr id="4" name="Text Placeholder 3">
            <a:extLst>
              <a:ext uri="{FF2B5EF4-FFF2-40B4-BE49-F238E27FC236}">
                <a16:creationId xmlns:a16="http://schemas.microsoft.com/office/drawing/2014/main" id="{AEDD969E-5798-473B-AE2F-F5F0A8163FBA}"/>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21724107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1886</Words>
  <Application>Microsoft Office PowerPoint</Application>
  <PresentationFormat>On-screen Show (4:3)</PresentationFormat>
  <Paragraphs>567</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TMNAS</vt:lpstr>
      <vt:lpstr>Facebook Impressions or Page Media View Bar Chart | TMNAS</vt:lpstr>
      <vt:lpstr>Facebook Original Own Posts Table | TMNAS - 1 of 6</vt:lpstr>
      <vt:lpstr>Facebook Original Own Posts Table | TMNAS - 2 of 6</vt:lpstr>
      <vt:lpstr>Facebook Original Own Posts Table | TMNAS - 3 of 6</vt:lpstr>
      <vt:lpstr>Facebook Original Own Posts Table | TMNAS - 4 of 6</vt:lpstr>
      <vt:lpstr>Facebook Original Own Posts Table | TMNAS - 5 of 6</vt:lpstr>
      <vt:lpstr>Facebook Original Own Posts Table | TMNAS - 6 of 6</vt:lpstr>
      <vt:lpstr>Twitter Twitter Followers Change | TMNAS</vt:lpstr>
      <vt:lpstr>Twitter Average Interactions Per Tweet | TMNAS</vt:lpstr>
      <vt:lpstr>Twitter Total Interactions Per Month | TMNAS</vt:lpstr>
      <vt:lpstr>Twitter Own and Retweeted Tweets Table | TMNAS - 1 of 2</vt:lpstr>
      <vt:lpstr>Twitter Own and Retweeted Tweets Table | TMNAS - 2 of 2</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vt:lpstr>
      <vt:lpstr>Instagram Key Metrics Table | TMNAS</vt:lpstr>
      <vt:lpstr>Instagram Followers Change | TMNAS</vt:lpstr>
      <vt:lpstr>Instagram Average Interactions Per Post | TMNAS</vt:lpstr>
      <vt:lpstr>Instagram Total Interactions Per Month | TMNAS</vt:lpstr>
      <vt:lpstr>Instagram Instagram Content Views by Post Type | TMNAS</vt:lpstr>
      <vt:lpstr>Instagram Posts Table | TMNAS</vt:lpstr>
      <vt:lpstr>Instagram Stories Key Metrics Table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Born</dc:creator>
  <cp:lastModifiedBy>Frederik Born</cp:lastModifiedBy>
  <cp:revision>1</cp:revision>
  <dcterms:created xsi:type="dcterms:W3CDTF">2026-04-14T13:10:25Z</dcterms:created>
  <dcterms:modified xsi:type="dcterms:W3CDTF">2026-04-14T13:11:02Z</dcterms:modified>
</cp:coreProperties>
</file>