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46082</c:v>
                </c:pt>
              </c:numCache>
            </c:numRef>
          </c:cat>
          <c:val>
            <c:numRef>
              <c:f>Sheet1!$B$2</c:f>
              <c:numCache>
                <c:formatCode>General</c:formatCode>
                <c:ptCount val="1"/>
                <c:pt idx="0">
                  <c:v>708</c:v>
                </c:pt>
              </c:numCache>
            </c:numRef>
          </c:val>
          <c:extLst>
            <c:ext xmlns:c16="http://schemas.microsoft.com/office/drawing/2014/chart" uri="{C3380CC4-5D6E-409C-BE32-E72D297353CC}">
              <c16:uniqueId val="{00000000-0FA8-4ADA-8504-775F3DEB52E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46082</c:v>
                </c:pt>
              </c:numCache>
            </c:numRef>
          </c:cat>
          <c:val>
            <c:numRef>
              <c:f>Sheet1!$C$2</c:f>
              <c:numCache>
                <c:formatCode>General</c:formatCode>
                <c:ptCount val="1"/>
                <c:pt idx="0">
                  <c:v>1209</c:v>
                </c:pt>
              </c:numCache>
            </c:numRef>
          </c:val>
          <c:extLst>
            <c:ext xmlns:c16="http://schemas.microsoft.com/office/drawing/2014/chart" uri="{C3380CC4-5D6E-409C-BE32-E72D297353CC}">
              <c16:uniqueId val="{00000001-0FA8-4ADA-8504-775F3DEB52E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46082</c:v>
                </c:pt>
              </c:numCache>
            </c:numRef>
          </c:cat>
          <c:val>
            <c:numRef>
              <c:f>Sheet1!$D$2</c:f>
              <c:numCache>
                <c:formatCode>General</c:formatCode>
                <c:ptCount val="1"/>
                <c:pt idx="0">
                  <c:v>26650</c:v>
                </c:pt>
              </c:numCache>
            </c:numRef>
          </c:val>
          <c:extLst>
            <c:ext xmlns:c16="http://schemas.microsoft.com/office/drawing/2014/chart" uri="{C3380CC4-5D6E-409C-BE32-E72D297353CC}">
              <c16:uniqueId val="{00000002-0FA8-4ADA-8504-775F3DEB52E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46082</c:v>
                </c:pt>
              </c:numCache>
            </c:numRef>
          </c:cat>
          <c:val>
            <c:numRef>
              <c:f>Sheet1!$E$2</c:f>
              <c:numCache>
                <c:formatCode>General</c:formatCode>
                <c:ptCount val="1"/>
                <c:pt idx="0">
                  <c:v>302</c:v>
                </c:pt>
              </c:numCache>
            </c:numRef>
          </c:val>
          <c:extLst>
            <c:ext xmlns:c16="http://schemas.microsoft.com/office/drawing/2014/chart" uri="{C3380CC4-5D6E-409C-BE32-E72D297353CC}">
              <c16:uniqueId val="{00000003-0FA8-4ADA-8504-775F3DEB52E3}"/>
            </c:ext>
          </c:extLst>
        </c:ser>
        <c:dLbls>
          <c:showLegendKey val="0"/>
          <c:showVal val="0"/>
          <c:showCatName val="0"/>
          <c:showSerName val="0"/>
          <c:showPercent val="0"/>
          <c:showBubbleSize val="0"/>
        </c:dLbls>
        <c:gapWidth val="219"/>
        <c:overlap val="-27"/>
        <c:axId val="400336104"/>
        <c:axId val="260752776"/>
      </c:barChart>
      <c:dateAx>
        <c:axId val="400336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752776"/>
        <c:crosses val="autoZero"/>
        <c:auto val="1"/>
        <c:lblOffset val="100"/>
        <c:baseTimeUnit val="days"/>
      </c:dateAx>
      <c:valAx>
        <c:axId val="260752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33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0</c:v>
                </c:pt>
                <c:pt idx="1">
                  <c:v>3</c:v>
                </c:pt>
                <c:pt idx="2">
                  <c:v>1</c:v>
                </c:pt>
                <c:pt idx="3">
                  <c:v>0</c:v>
                </c:pt>
              </c:numCache>
            </c:numRef>
          </c:val>
          <c:extLst>
            <c:ext xmlns:c16="http://schemas.microsoft.com/office/drawing/2014/chart" uri="{C3380CC4-5D6E-409C-BE32-E72D297353CC}">
              <c16:uniqueId val="{00000000-842E-4A79-A559-E08220F7B871}"/>
            </c:ext>
          </c:extLst>
        </c:ser>
        <c:dLbls>
          <c:showLegendKey val="0"/>
          <c:showVal val="0"/>
          <c:showCatName val="0"/>
          <c:showSerName val="0"/>
          <c:showPercent val="0"/>
          <c:showBubbleSize val="0"/>
        </c:dLbls>
        <c:gapWidth val="219"/>
        <c:overlap val="-27"/>
        <c:axId val="408285504"/>
        <c:axId val="408288784"/>
      </c:barChart>
      <c:dateAx>
        <c:axId val="408285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88784"/>
        <c:crosses val="autoZero"/>
        <c:auto val="1"/>
        <c:lblOffset val="100"/>
        <c:baseTimeUnit val="months"/>
      </c:dateAx>
      <c:valAx>
        <c:axId val="408288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8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c:v>
                </c:pt>
                <c:pt idx="1">
                  <c:v>2</c:v>
                </c:pt>
                <c:pt idx="2">
                  <c:v>1</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E8D-4EF0-8231-7619FAAD74DD}"/>
            </c:ext>
          </c:extLst>
        </c:ser>
        <c:dLbls>
          <c:showLegendKey val="0"/>
          <c:showVal val="0"/>
          <c:showCatName val="0"/>
          <c:showSerName val="0"/>
          <c:showPercent val="0"/>
          <c:showBubbleSize val="0"/>
        </c:dLbls>
        <c:gapWidth val="219"/>
        <c:overlap val="-27"/>
        <c:axId val="408291080"/>
        <c:axId val="408290424"/>
      </c:barChart>
      <c:dateAx>
        <c:axId val="408291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90424"/>
        <c:crosses val="autoZero"/>
        <c:auto val="1"/>
        <c:lblOffset val="100"/>
        <c:baseTimeUnit val="months"/>
      </c:dateAx>
      <c:valAx>
        <c:axId val="40829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9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40</c:v>
                </c:pt>
                <c:pt idx="1">
                  <c:v>40</c:v>
                </c:pt>
                <c:pt idx="2">
                  <c:v>20</c:v>
                </c:pt>
                <c:pt idx="3">
                  <c:v>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C3B-42EF-9156-128D61523C2A}"/>
            </c:ext>
          </c:extLst>
        </c:ser>
        <c:dLbls>
          <c:showLegendKey val="0"/>
          <c:showVal val="0"/>
          <c:showCatName val="0"/>
          <c:showSerName val="0"/>
          <c:showPercent val="0"/>
          <c:showBubbleSize val="0"/>
        </c:dLbls>
        <c:gapWidth val="219"/>
        <c:overlap val="-27"/>
        <c:axId val="411822312"/>
        <c:axId val="411818376"/>
      </c:barChart>
      <c:catAx>
        <c:axId val="411822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18376"/>
        <c:crosses val="autoZero"/>
        <c:auto val="1"/>
        <c:lblAlgn val="ctr"/>
        <c:lblOffset val="100"/>
        <c:noMultiLvlLbl val="0"/>
      </c:catAx>
      <c:valAx>
        <c:axId val="41181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2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1470</c:v>
                </c:pt>
                <c:pt idx="1">
                  <c:v>1649</c:v>
                </c:pt>
                <c:pt idx="2">
                  <c:v>1679</c:v>
                </c:pt>
                <c:pt idx="3">
                  <c:v>971</c:v>
                </c:pt>
                <c:pt idx="4">
                  <c:v>0</c:v>
                </c:pt>
              </c:numCache>
            </c:numRef>
          </c:val>
          <c:extLst>
            <c:ext xmlns:c16="http://schemas.microsoft.com/office/drawing/2014/chart" uri="{C3380CC4-5D6E-409C-BE32-E72D297353CC}">
              <c16:uniqueId val="{00000000-4E36-4587-8306-5C5080804330}"/>
            </c:ext>
          </c:extLst>
        </c:ser>
        <c:dLbls>
          <c:showLegendKey val="0"/>
          <c:showVal val="0"/>
          <c:showCatName val="0"/>
          <c:showSerName val="0"/>
          <c:showPercent val="0"/>
          <c:showBubbleSize val="0"/>
        </c:dLbls>
        <c:gapWidth val="219"/>
        <c:overlap val="-27"/>
        <c:axId val="408289440"/>
        <c:axId val="408289768"/>
      </c:barChart>
      <c:dateAx>
        <c:axId val="408289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89768"/>
        <c:crosses val="autoZero"/>
        <c:auto val="1"/>
        <c:lblOffset val="100"/>
        <c:baseTimeUnit val="months"/>
      </c:dateAx>
      <c:valAx>
        <c:axId val="40828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8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1</c:v>
                </c:pt>
                <c:pt idx="2">
                  <c:v>0</c:v>
                </c:pt>
                <c:pt idx="3">
                  <c:v>0</c:v>
                </c:pt>
              </c:numCache>
            </c:numRef>
          </c:val>
          <c:extLst>
            <c:ext xmlns:c16="http://schemas.microsoft.com/office/drawing/2014/chart" uri="{C3380CC4-5D6E-409C-BE32-E72D297353CC}">
              <c16:uniqueId val="{00000000-7286-4F0D-9EB8-D012E94B24BB}"/>
            </c:ext>
          </c:extLst>
        </c:ser>
        <c:dLbls>
          <c:showLegendKey val="0"/>
          <c:showVal val="0"/>
          <c:showCatName val="0"/>
          <c:showSerName val="0"/>
          <c:showPercent val="0"/>
          <c:showBubbleSize val="0"/>
        </c:dLbls>
        <c:gapWidth val="219"/>
        <c:overlap val="-27"/>
        <c:axId val="500306640"/>
        <c:axId val="500313528"/>
      </c:barChart>
      <c:dateAx>
        <c:axId val="500306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13528"/>
        <c:crosses val="autoZero"/>
        <c:auto val="1"/>
        <c:lblOffset val="100"/>
        <c:baseTimeUnit val="months"/>
      </c:dateAx>
      <c:valAx>
        <c:axId val="50031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0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EE1-4D80-BAAE-F272C5803391}"/>
            </c:ext>
          </c:extLst>
        </c:ser>
        <c:dLbls>
          <c:showLegendKey val="0"/>
          <c:showVal val="0"/>
          <c:showCatName val="0"/>
          <c:showSerName val="0"/>
          <c:showPercent val="0"/>
          <c:showBubbleSize val="0"/>
        </c:dLbls>
        <c:gapWidth val="219"/>
        <c:overlap val="-27"/>
        <c:axId val="500315824"/>
        <c:axId val="500316152"/>
      </c:barChart>
      <c:dateAx>
        <c:axId val="500315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16152"/>
        <c:crosses val="autoZero"/>
        <c:auto val="1"/>
        <c:lblOffset val="100"/>
        <c:baseTimeUnit val="months"/>
      </c:dateAx>
      <c:valAx>
        <c:axId val="500316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1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13</c:v>
                </c:pt>
                <c:pt idx="1">
                  <c:v>18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3D6-49B2-9D27-FD9C973304AA}"/>
            </c:ext>
          </c:extLst>
        </c:ser>
        <c:dLbls>
          <c:showLegendKey val="0"/>
          <c:showVal val="0"/>
          <c:showCatName val="0"/>
          <c:showSerName val="0"/>
          <c:showPercent val="0"/>
          <c:showBubbleSize val="0"/>
        </c:dLbls>
        <c:gapWidth val="219"/>
        <c:overlap val="-27"/>
        <c:axId val="500326320"/>
        <c:axId val="500318120"/>
      </c:barChart>
      <c:catAx>
        <c:axId val="50032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18120"/>
        <c:crosses val="autoZero"/>
        <c:auto val="1"/>
        <c:lblAlgn val="ctr"/>
        <c:lblOffset val="100"/>
        <c:noMultiLvlLbl val="0"/>
      </c:catAx>
      <c:valAx>
        <c:axId val="50031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2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331</c:v>
                </c:pt>
                <c:pt idx="1">
                  <c:v>262</c:v>
                </c:pt>
                <c:pt idx="2">
                  <c:v>181</c:v>
                </c:pt>
                <c:pt idx="3">
                  <c:v>39</c:v>
                </c:pt>
              </c:numCache>
            </c:numRef>
          </c:val>
          <c:extLst>
            <c:ext xmlns:c16="http://schemas.microsoft.com/office/drawing/2014/chart" uri="{C3380CC4-5D6E-409C-BE32-E72D297353CC}">
              <c16:uniqueId val="{00000000-9AE2-4523-8B6B-38F9CA8C7F84}"/>
            </c:ext>
          </c:extLst>
        </c:ser>
        <c:dLbls>
          <c:showLegendKey val="0"/>
          <c:showVal val="0"/>
          <c:showCatName val="0"/>
          <c:showSerName val="0"/>
          <c:showPercent val="0"/>
          <c:showBubbleSize val="0"/>
        </c:dLbls>
        <c:gapWidth val="219"/>
        <c:overlap val="-27"/>
        <c:axId val="500334192"/>
        <c:axId val="500335504"/>
      </c:barChart>
      <c:dateAx>
        <c:axId val="500334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35504"/>
        <c:crosses val="autoZero"/>
        <c:auto val="1"/>
        <c:lblOffset val="100"/>
        <c:baseTimeUnit val="months"/>
      </c:dateAx>
      <c:valAx>
        <c:axId val="50033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34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Sheet1!$A$2:$A$5</c:f>
              <c:strCache>
                <c:ptCount val="4"/>
                <c:pt idx="0">
                  <c:v>2026-01</c:v>
                </c:pt>
                <c:pt idx="1">
                  <c:v>2026-02</c:v>
                </c:pt>
                <c:pt idx="2">
                  <c:v>2026-03</c:v>
                </c:pt>
                <c:pt idx="3">
                  <c:v>2026-04</c:v>
                </c:pt>
              </c:strCache>
            </c:strRef>
          </c:cat>
          <c:val>
            <c:numRef>
              <c:f>Sheet1!$B$2:$B$5</c:f>
              <c:numCache>
                <c:formatCode>General</c:formatCode>
                <c:ptCount val="4"/>
                <c:pt idx="0">
                  <c:v>39</c:v>
                </c:pt>
                <c:pt idx="1">
                  <c:v>39</c:v>
                </c:pt>
                <c:pt idx="2">
                  <c:v>32</c:v>
                </c:pt>
                <c:pt idx="3">
                  <c:v>27</c:v>
                </c:pt>
              </c:numCache>
            </c:numRef>
          </c:val>
          <c:extLst>
            <c:ext xmlns:c16="http://schemas.microsoft.com/office/drawing/2014/chart" uri="{C3380CC4-5D6E-409C-BE32-E72D297353CC}">
              <c16:uniqueId val="{00000000-300A-45EF-B314-202A35FE1BAC}"/>
            </c:ext>
          </c:extLst>
        </c:ser>
        <c:dLbls>
          <c:showLegendKey val="0"/>
          <c:showVal val="0"/>
          <c:showCatName val="0"/>
          <c:showSerName val="0"/>
          <c:showPercent val="0"/>
          <c:showBubbleSize val="0"/>
        </c:dLbls>
        <c:gapWidth val="219"/>
        <c:overlap val="-27"/>
        <c:axId val="500331240"/>
        <c:axId val="500331568"/>
      </c:barChart>
      <c:catAx>
        <c:axId val="500331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31568"/>
        <c:crosses val="autoZero"/>
        <c:auto val="1"/>
        <c:lblAlgn val="ctr"/>
        <c:lblOffset val="100"/>
        <c:noMultiLvlLbl val="0"/>
      </c:catAx>
      <c:valAx>
        <c:axId val="50033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31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Sheet1!$A$2:$A$5</c:f>
              <c:strCache>
                <c:ptCount val="4"/>
                <c:pt idx="0">
                  <c:v>2026-01</c:v>
                </c:pt>
                <c:pt idx="1">
                  <c:v>2026-02</c:v>
                </c:pt>
                <c:pt idx="2">
                  <c:v>2026-03</c:v>
                </c:pt>
                <c:pt idx="3">
                  <c:v>2026-04</c:v>
                </c:pt>
              </c:strCache>
            </c:strRef>
          </c:cat>
          <c:val>
            <c:numRef>
              <c:f>Sheet1!$B$2:$B$5</c:f>
              <c:numCache>
                <c:formatCode>General</c:formatCode>
                <c:ptCount val="4"/>
                <c:pt idx="0">
                  <c:v>514</c:v>
                </c:pt>
                <c:pt idx="1">
                  <c:v>469</c:v>
                </c:pt>
                <c:pt idx="2">
                  <c:v>384</c:v>
                </c:pt>
                <c:pt idx="3">
                  <c:v>109</c:v>
                </c:pt>
              </c:numCache>
            </c:numRef>
          </c:val>
          <c:extLst>
            <c:ext xmlns:c16="http://schemas.microsoft.com/office/drawing/2014/chart" uri="{C3380CC4-5D6E-409C-BE32-E72D297353CC}">
              <c16:uniqueId val="{00000000-83A3-40AC-8E9F-7FC4AEF802C1}"/>
            </c:ext>
          </c:extLst>
        </c:ser>
        <c:dLbls>
          <c:showLegendKey val="0"/>
          <c:showVal val="0"/>
          <c:showCatName val="0"/>
          <c:showSerName val="0"/>
          <c:showPercent val="0"/>
          <c:showBubbleSize val="0"/>
        </c:dLbls>
        <c:gapWidth val="219"/>
        <c:overlap val="-27"/>
        <c:axId val="81834672"/>
        <c:axId val="503657992"/>
      </c:barChart>
      <c:catAx>
        <c:axId val="8183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657992"/>
        <c:crosses val="autoZero"/>
        <c:auto val="1"/>
        <c:lblAlgn val="ctr"/>
        <c:lblOffset val="100"/>
        <c:noMultiLvlLbl val="0"/>
      </c:catAx>
      <c:valAx>
        <c:axId val="50365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183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1133</c:v>
                </c:pt>
                <c:pt idx="1">
                  <c:v>24302</c:v>
                </c:pt>
                <c:pt idx="2">
                  <c:v>18713</c:v>
                </c:pt>
                <c:pt idx="3">
                  <c:v>20219</c:v>
                </c:pt>
                <c:pt idx="4">
                  <c:v>7285</c:v>
                </c:pt>
              </c:numCache>
            </c:numRef>
          </c:val>
          <c:extLst>
            <c:ext xmlns:c16="http://schemas.microsoft.com/office/drawing/2014/chart" uri="{C3380CC4-5D6E-409C-BE32-E72D297353CC}">
              <c16:uniqueId val="{00000000-F66F-4690-B541-7F81DC20E842}"/>
            </c:ext>
          </c:extLst>
        </c:ser>
        <c:dLbls>
          <c:showLegendKey val="0"/>
          <c:showVal val="0"/>
          <c:showCatName val="0"/>
          <c:showSerName val="0"/>
          <c:showPercent val="0"/>
          <c:showBubbleSize val="0"/>
        </c:dLbls>
        <c:gapWidth val="219"/>
        <c:overlap val="-27"/>
        <c:axId val="503653728"/>
        <c:axId val="503659632"/>
      </c:barChart>
      <c:catAx>
        <c:axId val="50365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659632"/>
        <c:crosses val="autoZero"/>
        <c:auto val="1"/>
        <c:lblAlgn val="ctr"/>
        <c:lblOffset val="100"/>
        <c:noMultiLvlLbl val="0"/>
      </c:catAx>
      <c:valAx>
        <c:axId val="50365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65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80</c:v>
                </c:pt>
                <c:pt idx="1">
                  <c:v>219</c:v>
                </c:pt>
                <c:pt idx="2">
                  <c:v>208</c:v>
                </c:pt>
                <c:pt idx="3">
                  <c:v>135</c:v>
                </c:pt>
              </c:numCache>
            </c:numRef>
          </c:val>
          <c:extLst>
            <c:ext xmlns:c16="http://schemas.microsoft.com/office/drawing/2014/chart" uri="{C3380CC4-5D6E-409C-BE32-E72D297353CC}">
              <c16:uniqueId val="{00000000-D75C-4835-B8BC-00335CEAE65E}"/>
            </c:ext>
          </c:extLst>
        </c:ser>
        <c:dLbls>
          <c:showLegendKey val="0"/>
          <c:showVal val="0"/>
          <c:showCatName val="0"/>
          <c:showSerName val="0"/>
          <c:showPercent val="0"/>
          <c:showBubbleSize val="0"/>
        </c:dLbls>
        <c:gapWidth val="219"/>
        <c:overlap val="-27"/>
        <c:axId val="503683904"/>
        <c:axId val="412263104"/>
      </c:barChart>
      <c:dateAx>
        <c:axId val="503683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63104"/>
        <c:crosses val="autoZero"/>
        <c:auto val="1"/>
        <c:lblOffset val="100"/>
        <c:baseTimeUnit val="months"/>
      </c:dateAx>
      <c:valAx>
        <c:axId val="41226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68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c:v>
                </c:pt>
                <c:pt idx="1">
                  <c:v>8</c:v>
                </c:pt>
                <c:pt idx="2">
                  <c:v>4</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C95-41D4-BE9A-D02D9927E58E}"/>
            </c:ext>
          </c:extLst>
        </c:ser>
        <c:dLbls>
          <c:showLegendKey val="0"/>
          <c:showVal val="0"/>
          <c:showCatName val="0"/>
          <c:showSerName val="0"/>
          <c:showPercent val="0"/>
          <c:showBubbleSize val="0"/>
        </c:dLbls>
        <c:gapWidth val="219"/>
        <c:overlap val="-27"/>
        <c:axId val="412266712"/>
        <c:axId val="412265400"/>
      </c:barChart>
      <c:dateAx>
        <c:axId val="41226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65400"/>
        <c:crosses val="autoZero"/>
        <c:auto val="1"/>
        <c:lblOffset val="100"/>
        <c:baseTimeUnit val="months"/>
      </c:dateAx>
      <c:valAx>
        <c:axId val="412265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6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80</c:v>
                </c:pt>
                <c:pt idx="1">
                  <c:v>107</c:v>
                </c:pt>
                <c:pt idx="2">
                  <c:v>46</c:v>
                </c:pt>
                <c:pt idx="3">
                  <c:v>17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36A-4B9B-AD19-5C9460C4CB15}"/>
            </c:ext>
          </c:extLst>
        </c:ser>
        <c:dLbls>
          <c:showLegendKey val="0"/>
          <c:showVal val="0"/>
          <c:showCatName val="0"/>
          <c:showSerName val="0"/>
          <c:showPercent val="0"/>
          <c:showBubbleSize val="0"/>
        </c:dLbls>
        <c:gapWidth val="219"/>
        <c:overlap val="-27"/>
        <c:axId val="412267696"/>
        <c:axId val="412269008"/>
      </c:barChart>
      <c:catAx>
        <c:axId val="41226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69008"/>
        <c:crosses val="autoZero"/>
        <c:auto val="1"/>
        <c:lblAlgn val="ctr"/>
        <c:lblOffset val="100"/>
        <c:noMultiLvlLbl val="0"/>
      </c:catAx>
      <c:valAx>
        <c:axId val="41226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6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3151</c:v>
                </c:pt>
                <c:pt idx="1">
                  <c:v>2716</c:v>
                </c:pt>
                <c:pt idx="2">
                  <c:v>912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BE6-4A1B-8814-3400ACE07D52}"/>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813</c:v>
                </c:pt>
                <c:pt idx="1">
                  <c:v>1761</c:v>
                </c:pt>
                <c:pt idx="2">
                  <c:v>1723</c:v>
                </c:pt>
                <c:pt idx="3">
                  <c:v>926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CBE6-4A1B-8814-3400ACE07D52}"/>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395</c:v>
                </c:pt>
                <c:pt idx="1">
                  <c:v>0</c:v>
                </c:pt>
                <c:pt idx="2">
                  <c:v>86</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CBE6-4A1B-8814-3400ACE07D52}"/>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CBE6-4A1B-8814-3400ACE07D52}"/>
            </c:ext>
          </c:extLst>
        </c:ser>
        <c:dLbls>
          <c:showLegendKey val="0"/>
          <c:showVal val="0"/>
          <c:showCatName val="0"/>
          <c:showSerName val="0"/>
          <c:showPercent val="0"/>
          <c:showBubbleSize val="0"/>
        </c:dLbls>
        <c:gapWidth val="219"/>
        <c:overlap val="-27"/>
        <c:axId val="412263760"/>
        <c:axId val="412264088"/>
      </c:barChart>
      <c:dateAx>
        <c:axId val="412263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64088"/>
        <c:crosses val="autoZero"/>
        <c:auto val="1"/>
        <c:lblOffset val="100"/>
        <c:baseTimeUnit val="months"/>
      </c:dateAx>
      <c:valAx>
        <c:axId val="41226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6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3C4F1-8CF9-4179-8BF6-DEFD12D05CCA}"/>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61F296BC-3CA5-4BB3-923C-CD19809C025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394453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84E29-8536-4984-BD76-C0BAD4BD30D3}"/>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44043834-18CC-42DD-8875-988D7A6657CA}"/>
              </a:ext>
            </a:extLst>
          </p:cNvPr>
          <p:cNvGraphicFramePr>
            <a:graphicFrameLocks noGrp="1"/>
          </p:cNvGraphicFramePr>
          <p:nvPr>
            <p:ph type="chart" sz="quarter" idx="13"/>
            <p:extLst>
              <p:ext uri="{D42A27DB-BD31-4B8C-83A1-F6EECF244321}">
                <p14:modId xmlns:p14="http://schemas.microsoft.com/office/powerpoint/2010/main" val="3708090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9C3618-FD9A-404E-BD13-8873B7341FCC}"/>
              </a:ext>
            </a:extLst>
          </p:cNvPr>
          <p:cNvSpPr>
            <a:spLocks noGrp="1"/>
          </p:cNvSpPr>
          <p:nvPr>
            <p:ph type="body" sz="quarter" idx="14"/>
          </p:nvPr>
        </p:nvSpPr>
        <p:spPr/>
        <p:txBody>
          <a:bodyPr/>
          <a:lstStyle/>
          <a:p>
            <a:r>
              <a:rPr lang="en-US"/>
              <a:t>03/01/2026 - 03/31/2026</a:t>
            </a:r>
          </a:p>
        </p:txBody>
      </p:sp>
      <p:sp>
        <p:nvSpPr>
          <p:cNvPr id="5" name="Footer Placeholder 4">
            <a:extLst>
              <a:ext uri="{FF2B5EF4-FFF2-40B4-BE49-F238E27FC236}">
                <a16:creationId xmlns:a16="http://schemas.microsoft.com/office/drawing/2014/main" id="{C3B7554C-6011-4602-BF8B-89E179019F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551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E5D9B-7DB9-48C2-B674-FB934A8A5240}"/>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08ACF52B-DF87-4D01-971E-95B7CBFDE761}"/>
              </a:ext>
            </a:extLst>
          </p:cNvPr>
          <p:cNvGraphicFramePr>
            <a:graphicFrameLocks noGrp="1"/>
          </p:cNvGraphicFramePr>
          <p:nvPr>
            <p:ph type="tbl" sz="quarter" idx="13"/>
            <p:extLst>
              <p:ext uri="{D42A27DB-BD31-4B8C-83A1-F6EECF244321}">
                <p14:modId xmlns:p14="http://schemas.microsoft.com/office/powerpoint/2010/main" val="1641069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904248232"/>
                    </a:ext>
                  </a:extLst>
                </a:gridCol>
                <a:gridCol w="905256">
                  <a:extLst>
                    <a:ext uri="{9D8B030D-6E8A-4147-A177-3AD203B41FA5}">
                      <a16:colId xmlns:a16="http://schemas.microsoft.com/office/drawing/2014/main" val="3804365886"/>
                    </a:ext>
                  </a:extLst>
                </a:gridCol>
                <a:gridCol w="905256">
                  <a:extLst>
                    <a:ext uri="{9D8B030D-6E8A-4147-A177-3AD203B41FA5}">
                      <a16:colId xmlns:a16="http://schemas.microsoft.com/office/drawing/2014/main" val="113409955"/>
                    </a:ext>
                  </a:extLst>
                </a:gridCol>
                <a:gridCol w="905256">
                  <a:extLst>
                    <a:ext uri="{9D8B030D-6E8A-4147-A177-3AD203B41FA5}">
                      <a16:colId xmlns:a16="http://schemas.microsoft.com/office/drawing/2014/main" val="4034996856"/>
                    </a:ext>
                  </a:extLst>
                </a:gridCol>
                <a:gridCol w="905256">
                  <a:extLst>
                    <a:ext uri="{9D8B030D-6E8A-4147-A177-3AD203B41FA5}">
                      <a16:colId xmlns:a16="http://schemas.microsoft.com/office/drawing/2014/main" val="2284026524"/>
                    </a:ext>
                  </a:extLst>
                </a:gridCol>
                <a:gridCol w="905256">
                  <a:extLst>
                    <a:ext uri="{9D8B030D-6E8A-4147-A177-3AD203B41FA5}">
                      <a16:colId xmlns:a16="http://schemas.microsoft.com/office/drawing/2014/main" val="1752842751"/>
                    </a:ext>
                  </a:extLst>
                </a:gridCol>
                <a:gridCol w="905256">
                  <a:extLst>
                    <a:ext uri="{9D8B030D-6E8A-4147-A177-3AD203B41FA5}">
                      <a16:colId xmlns:a16="http://schemas.microsoft.com/office/drawing/2014/main" val="1925906649"/>
                    </a:ext>
                  </a:extLst>
                </a:gridCol>
                <a:gridCol w="905256">
                  <a:extLst>
                    <a:ext uri="{9D8B030D-6E8A-4147-A177-3AD203B41FA5}">
                      <a16:colId xmlns:a16="http://schemas.microsoft.com/office/drawing/2014/main" val="1211125672"/>
                    </a:ext>
                  </a:extLst>
                </a:gridCol>
                <a:gridCol w="905256">
                  <a:extLst>
                    <a:ext uri="{9D8B030D-6E8A-4147-A177-3AD203B41FA5}">
                      <a16:colId xmlns:a16="http://schemas.microsoft.com/office/drawing/2014/main" val="417724968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67773891"/>
                  </a:ext>
                </a:extLst>
              </a:tr>
              <a:tr h="370840">
                <a:tc>
                  <a:txBody>
                    <a:bodyPr/>
                    <a:lstStyle/>
                    <a:p>
                      <a:r>
                        <a:rPr lang="en-US" sz="1000"/>
                        <a:t>708</a:t>
                      </a:r>
                    </a:p>
                  </a:txBody>
                  <a:tcPr/>
                </a:tc>
                <a:tc>
                  <a:txBody>
                    <a:bodyPr/>
                    <a:lstStyle/>
                    <a:p>
                      <a:r>
                        <a:rPr lang="en-US" sz="1000"/>
                        <a:t>1</a:t>
                      </a:r>
                    </a:p>
                  </a:txBody>
                  <a:tcPr/>
                </a:tc>
                <a:tc>
                  <a:txBody>
                    <a:bodyPr/>
                    <a:lstStyle/>
                    <a:p>
                      <a:r>
                        <a:rPr lang="en-US" sz="1000"/>
                        <a:t>12</a:t>
                      </a:r>
                    </a:p>
                  </a:txBody>
                  <a:tcPr/>
                </a:tc>
                <a:tc>
                  <a:txBody>
                    <a:bodyPr/>
                    <a:lstStyle/>
                    <a:p>
                      <a:r>
                        <a:rPr lang="en-US" sz="1000"/>
                        <a:t>17</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0.2357 %</a:t>
                      </a:r>
                    </a:p>
                  </a:txBody>
                  <a:tcPr/>
                </a:tc>
                <a:tc>
                  <a:txBody>
                    <a:bodyPr/>
                    <a:lstStyle/>
                    <a:p>
                      <a:r>
                        <a:rPr lang="en-US" sz="1000"/>
                        <a:t>0.0 %</a:t>
                      </a:r>
                    </a:p>
                  </a:txBody>
                  <a:tcPr/>
                </a:tc>
                <a:extLst>
                  <a:ext uri="{0D108BD9-81ED-4DB2-BD59-A6C34878D82A}">
                    <a16:rowId xmlns:a16="http://schemas.microsoft.com/office/drawing/2014/main" val="998035873"/>
                  </a:ext>
                </a:extLst>
              </a:tr>
            </a:tbl>
          </a:graphicData>
        </a:graphic>
      </p:graphicFrame>
      <p:sp>
        <p:nvSpPr>
          <p:cNvPr id="4" name="Text Placeholder 3">
            <a:extLst>
              <a:ext uri="{FF2B5EF4-FFF2-40B4-BE49-F238E27FC236}">
                <a16:creationId xmlns:a16="http://schemas.microsoft.com/office/drawing/2014/main" id="{192B5CF4-6C25-467B-B7A6-A6EBA8D8C0AC}"/>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4091036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34290-AFCF-4BA8-8A9B-FD667CBA0FD1}"/>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4E0A7FEA-5239-49A1-9BB2-EA65FD58D86B}"/>
              </a:ext>
            </a:extLst>
          </p:cNvPr>
          <p:cNvGraphicFramePr>
            <a:graphicFrameLocks noGrp="1"/>
          </p:cNvGraphicFramePr>
          <p:nvPr>
            <p:ph type="chart" sz="quarter" idx="13"/>
            <p:extLst>
              <p:ext uri="{D42A27DB-BD31-4B8C-83A1-F6EECF244321}">
                <p14:modId xmlns:p14="http://schemas.microsoft.com/office/powerpoint/2010/main" val="1850819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B921C4-EEF2-40E1-8119-EE0A10E6C6A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8492C80-5A02-4C5A-8787-69F42FFCF5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0719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84C79-5216-45F6-8506-4553C0DE6D9C}"/>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C2125227-B19C-45A4-BEC1-D00259C83CF5}"/>
              </a:ext>
            </a:extLst>
          </p:cNvPr>
          <p:cNvGraphicFramePr>
            <a:graphicFrameLocks noGrp="1"/>
          </p:cNvGraphicFramePr>
          <p:nvPr>
            <p:ph type="chart" sz="quarter" idx="13"/>
            <p:extLst>
              <p:ext uri="{D42A27DB-BD31-4B8C-83A1-F6EECF244321}">
                <p14:modId xmlns:p14="http://schemas.microsoft.com/office/powerpoint/2010/main" val="2318637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7EFAD2-F10F-4ECE-B29B-B42A1CF2362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DDD1750-88B7-47C9-A705-66DB5DF9BA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0436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9C062-E28A-4B37-8B7D-12B1241CDAA0}"/>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46B81F13-1A90-45D5-B3F7-71ECBE6E16F9}"/>
              </a:ext>
            </a:extLst>
          </p:cNvPr>
          <p:cNvGraphicFramePr>
            <a:graphicFrameLocks noGrp="1"/>
          </p:cNvGraphicFramePr>
          <p:nvPr>
            <p:ph type="chart" sz="quarter" idx="13"/>
            <p:extLst>
              <p:ext uri="{D42A27DB-BD31-4B8C-83A1-F6EECF244321}">
                <p14:modId xmlns:p14="http://schemas.microsoft.com/office/powerpoint/2010/main" val="4247963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044242-76BE-4BB9-A02C-2A5B376A532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60C00E1-AD72-4ABF-B3F3-4A205ABC90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9506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505FF-B871-4B20-A107-3C2360026212}"/>
              </a:ext>
            </a:extLst>
          </p:cNvPr>
          <p:cNvSpPr>
            <a:spLocks noGrp="1"/>
          </p:cNvSpPr>
          <p:nvPr>
            <p:ph type="title"/>
          </p:nvPr>
        </p:nvSpPr>
        <p:spPr/>
        <p:txBody>
          <a:bodyPr/>
          <a:lstStyle/>
          <a:p>
            <a:r>
              <a:rPr lang="en-US"/>
              <a:t>Facebook Impressions or Page Media View Bar Chart | Tokio Marine America</a:t>
            </a:r>
          </a:p>
        </p:txBody>
      </p:sp>
      <p:graphicFrame>
        <p:nvGraphicFramePr>
          <p:cNvPr id="6" name="Chart Placeholder 5">
            <a:extLst>
              <a:ext uri="{FF2B5EF4-FFF2-40B4-BE49-F238E27FC236}">
                <a16:creationId xmlns:a16="http://schemas.microsoft.com/office/drawing/2014/main" id="{6C8840F8-3EA4-4215-8854-8CB6CC7A04A8}"/>
              </a:ext>
            </a:extLst>
          </p:cNvPr>
          <p:cNvGraphicFramePr>
            <a:graphicFrameLocks noGrp="1"/>
          </p:cNvGraphicFramePr>
          <p:nvPr>
            <p:ph type="chart" sz="quarter" idx="13"/>
            <p:extLst>
              <p:ext uri="{D42A27DB-BD31-4B8C-83A1-F6EECF244321}">
                <p14:modId xmlns:p14="http://schemas.microsoft.com/office/powerpoint/2010/main" val="1501008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C48E98-0A7C-4C52-AB03-33B5A2C31A4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5D2AC51B-3321-47A1-93D8-54840C71A6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7264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B1795-73D5-4B02-9DE4-56BCFE8516BA}"/>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5B7D70B5-1B61-4983-9A86-96DAFFBF0BE3}"/>
              </a:ext>
            </a:extLst>
          </p:cNvPr>
          <p:cNvGraphicFramePr>
            <a:graphicFrameLocks noGrp="1"/>
          </p:cNvGraphicFramePr>
          <p:nvPr>
            <p:ph type="tbl" sz="quarter" idx="13"/>
            <p:extLst>
              <p:ext uri="{D42A27DB-BD31-4B8C-83A1-F6EECF244321}">
                <p14:modId xmlns:p14="http://schemas.microsoft.com/office/powerpoint/2010/main" val="3157645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0361218"/>
                    </a:ext>
                  </a:extLst>
                </a:gridCol>
                <a:gridCol w="987552">
                  <a:extLst>
                    <a:ext uri="{9D8B030D-6E8A-4147-A177-3AD203B41FA5}">
                      <a16:colId xmlns:a16="http://schemas.microsoft.com/office/drawing/2014/main" val="895095350"/>
                    </a:ext>
                  </a:extLst>
                </a:gridCol>
                <a:gridCol w="329184">
                  <a:extLst>
                    <a:ext uri="{9D8B030D-6E8A-4147-A177-3AD203B41FA5}">
                      <a16:colId xmlns:a16="http://schemas.microsoft.com/office/drawing/2014/main" val="1839024291"/>
                    </a:ext>
                  </a:extLst>
                </a:gridCol>
                <a:gridCol w="329184">
                  <a:extLst>
                    <a:ext uri="{9D8B030D-6E8A-4147-A177-3AD203B41FA5}">
                      <a16:colId xmlns:a16="http://schemas.microsoft.com/office/drawing/2014/main" val="1370776187"/>
                    </a:ext>
                  </a:extLst>
                </a:gridCol>
                <a:gridCol w="329184">
                  <a:extLst>
                    <a:ext uri="{9D8B030D-6E8A-4147-A177-3AD203B41FA5}">
                      <a16:colId xmlns:a16="http://schemas.microsoft.com/office/drawing/2014/main" val="1040698927"/>
                    </a:ext>
                  </a:extLst>
                </a:gridCol>
                <a:gridCol w="329184">
                  <a:extLst>
                    <a:ext uri="{9D8B030D-6E8A-4147-A177-3AD203B41FA5}">
                      <a16:colId xmlns:a16="http://schemas.microsoft.com/office/drawing/2014/main" val="2073484336"/>
                    </a:ext>
                  </a:extLst>
                </a:gridCol>
                <a:gridCol w="329184">
                  <a:extLst>
                    <a:ext uri="{9D8B030D-6E8A-4147-A177-3AD203B41FA5}">
                      <a16:colId xmlns:a16="http://schemas.microsoft.com/office/drawing/2014/main" val="1564300790"/>
                    </a:ext>
                  </a:extLst>
                </a:gridCol>
                <a:gridCol w="329184">
                  <a:extLst>
                    <a:ext uri="{9D8B030D-6E8A-4147-A177-3AD203B41FA5}">
                      <a16:colId xmlns:a16="http://schemas.microsoft.com/office/drawing/2014/main" val="1206029804"/>
                    </a:ext>
                  </a:extLst>
                </a:gridCol>
                <a:gridCol w="329184">
                  <a:extLst>
                    <a:ext uri="{9D8B030D-6E8A-4147-A177-3AD203B41FA5}">
                      <a16:colId xmlns:a16="http://schemas.microsoft.com/office/drawing/2014/main" val="2526435447"/>
                    </a:ext>
                  </a:extLst>
                </a:gridCol>
                <a:gridCol w="329184">
                  <a:extLst>
                    <a:ext uri="{9D8B030D-6E8A-4147-A177-3AD203B41FA5}">
                      <a16:colId xmlns:a16="http://schemas.microsoft.com/office/drawing/2014/main" val="1465279832"/>
                    </a:ext>
                  </a:extLst>
                </a:gridCol>
                <a:gridCol w="329184">
                  <a:extLst>
                    <a:ext uri="{9D8B030D-6E8A-4147-A177-3AD203B41FA5}">
                      <a16:colId xmlns:a16="http://schemas.microsoft.com/office/drawing/2014/main" val="2163419664"/>
                    </a:ext>
                  </a:extLst>
                </a:gridCol>
                <a:gridCol w="329184">
                  <a:extLst>
                    <a:ext uri="{9D8B030D-6E8A-4147-A177-3AD203B41FA5}">
                      <a16:colId xmlns:a16="http://schemas.microsoft.com/office/drawing/2014/main" val="910829505"/>
                    </a:ext>
                  </a:extLst>
                </a:gridCol>
                <a:gridCol w="329184">
                  <a:extLst>
                    <a:ext uri="{9D8B030D-6E8A-4147-A177-3AD203B41FA5}">
                      <a16:colId xmlns:a16="http://schemas.microsoft.com/office/drawing/2014/main" val="1295233859"/>
                    </a:ext>
                  </a:extLst>
                </a:gridCol>
                <a:gridCol w="329184">
                  <a:extLst>
                    <a:ext uri="{9D8B030D-6E8A-4147-A177-3AD203B41FA5}">
                      <a16:colId xmlns:a16="http://schemas.microsoft.com/office/drawing/2014/main" val="3785077880"/>
                    </a:ext>
                  </a:extLst>
                </a:gridCol>
                <a:gridCol w="329184">
                  <a:extLst>
                    <a:ext uri="{9D8B030D-6E8A-4147-A177-3AD203B41FA5}">
                      <a16:colId xmlns:a16="http://schemas.microsoft.com/office/drawing/2014/main" val="107382674"/>
                    </a:ext>
                  </a:extLst>
                </a:gridCol>
                <a:gridCol w="329184">
                  <a:extLst>
                    <a:ext uri="{9D8B030D-6E8A-4147-A177-3AD203B41FA5}">
                      <a16:colId xmlns:a16="http://schemas.microsoft.com/office/drawing/2014/main" val="1469124937"/>
                    </a:ext>
                  </a:extLst>
                </a:gridCol>
                <a:gridCol w="329184">
                  <a:extLst>
                    <a:ext uri="{9D8B030D-6E8A-4147-A177-3AD203B41FA5}">
                      <a16:colId xmlns:a16="http://schemas.microsoft.com/office/drawing/2014/main" val="3307337812"/>
                    </a:ext>
                  </a:extLst>
                </a:gridCol>
                <a:gridCol w="329184">
                  <a:extLst>
                    <a:ext uri="{9D8B030D-6E8A-4147-A177-3AD203B41FA5}">
                      <a16:colId xmlns:a16="http://schemas.microsoft.com/office/drawing/2014/main" val="1344735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884295333"/>
                  </a:ext>
                </a:extLst>
              </a:tr>
            </a:tbl>
          </a:graphicData>
        </a:graphic>
      </p:graphicFrame>
      <p:sp>
        <p:nvSpPr>
          <p:cNvPr id="4" name="Text Placeholder 3">
            <a:extLst>
              <a:ext uri="{FF2B5EF4-FFF2-40B4-BE49-F238E27FC236}">
                <a16:creationId xmlns:a16="http://schemas.microsoft.com/office/drawing/2014/main" id="{7FEFB5DC-7837-4BC7-BCA2-ABB280471FEA}"/>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3544315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19595-5784-4D04-9228-51FD19BAAB30}"/>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4C3B16DB-4214-4F56-B06A-755CDF3887DF}"/>
              </a:ext>
            </a:extLst>
          </p:cNvPr>
          <p:cNvGraphicFramePr>
            <a:graphicFrameLocks noGrp="1"/>
          </p:cNvGraphicFramePr>
          <p:nvPr>
            <p:ph type="tbl" sz="quarter" idx="13"/>
            <p:extLst>
              <p:ext uri="{D42A27DB-BD31-4B8C-83A1-F6EECF244321}">
                <p14:modId xmlns:p14="http://schemas.microsoft.com/office/powerpoint/2010/main" val="1427549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909841817"/>
                    </a:ext>
                  </a:extLst>
                </a:gridCol>
                <a:gridCol w="987552">
                  <a:extLst>
                    <a:ext uri="{9D8B030D-6E8A-4147-A177-3AD203B41FA5}">
                      <a16:colId xmlns:a16="http://schemas.microsoft.com/office/drawing/2014/main" val="1719350341"/>
                    </a:ext>
                  </a:extLst>
                </a:gridCol>
                <a:gridCol w="329184">
                  <a:extLst>
                    <a:ext uri="{9D8B030D-6E8A-4147-A177-3AD203B41FA5}">
                      <a16:colId xmlns:a16="http://schemas.microsoft.com/office/drawing/2014/main" val="1451861377"/>
                    </a:ext>
                  </a:extLst>
                </a:gridCol>
                <a:gridCol w="329184">
                  <a:extLst>
                    <a:ext uri="{9D8B030D-6E8A-4147-A177-3AD203B41FA5}">
                      <a16:colId xmlns:a16="http://schemas.microsoft.com/office/drawing/2014/main" val="3699180842"/>
                    </a:ext>
                  </a:extLst>
                </a:gridCol>
                <a:gridCol w="329184">
                  <a:extLst>
                    <a:ext uri="{9D8B030D-6E8A-4147-A177-3AD203B41FA5}">
                      <a16:colId xmlns:a16="http://schemas.microsoft.com/office/drawing/2014/main" val="848124938"/>
                    </a:ext>
                  </a:extLst>
                </a:gridCol>
                <a:gridCol w="329184">
                  <a:extLst>
                    <a:ext uri="{9D8B030D-6E8A-4147-A177-3AD203B41FA5}">
                      <a16:colId xmlns:a16="http://schemas.microsoft.com/office/drawing/2014/main" val="3347283309"/>
                    </a:ext>
                  </a:extLst>
                </a:gridCol>
                <a:gridCol w="329184">
                  <a:extLst>
                    <a:ext uri="{9D8B030D-6E8A-4147-A177-3AD203B41FA5}">
                      <a16:colId xmlns:a16="http://schemas.microsoft.com/office/drawing/2014/main" val="3723780500"/>
                    </a:ext>
                  </a:extLst>
                </a:gridCol>
                <a:gridCol w="329184">
                  <a:extLst>
                    <a:ext uri="{9D8B030D-6E8A-4147-A177-3AD203B41FA5}">
                      <a16:colId xmlns:a16="http://schemas.microsoft.com/office/drawing/2014/main" val="385750445"/>
                    </a:ext>
                  </a:extLst>
                </a:gridCol>
                <a:gridCol w="329184">
                  <a:extLst>
                    <a:ext uri="{9D8B030D-6E8A-4147-A177-3AD203B41FA5}">
                      <a16:colId xmlns:a16="http://schemas.microsoft.com/office/drawing/2014/main" val="2294879329"/>
                    </a:ext>
                  </a:extLst>
                </a:gridCol>
                <a:gridCol w="329184">
                  <a:extLst>
                    <a:ext uri="{9D8B030D-6E8A-4147-A177-3AD203B41FA5}">
                      <a16:colId xmlns:a16="http://schemas.microsoft.com/office/drawing/2014/main" val="1322002496"/>
                    </a:ext>
                  </a:extLst>
                </a:gridCol>
                <a:gridCol w="329184">
                  <a:extLst>
                    <a:ext uri="{9D8B030D-6E8A-4147-A177-3AD203B41FA5}">
                      <a16:colId xmlns:a16="http://schemas.microsoft.com/office/drawing/2014/main" val="2529278346"/>
                    </a:ext>
                  </a:extLst>
                </a:gridCol>
                <a:gridCol w="329184">
                  <a:extLst>
                    <a:ext uri="{9D8B030D-6E8A-4147-A177-3AD203B41FA5}">
                      <a16:colId xmlns:a16="http://schemas.microsoft.com/office/drawing/2014/main" val="3351029466"/>
                    </a:ext>
                  </a:extLst>
                </a:gridCol>
                <a:gridCol w="329184">
                  <a:extLst>
                    <a:ext uri="{9D8B030D-6E8A-4147-A177-3AD203B41FA5}">
                      <a16:colId xmlns:a16="http://schemas.microsoft.com/office/drawing/2014/main" val="3377301686"/>
                    </a:ext>
                  </a:extLst>
                </a:gridCol>
                <a:gridCol w="329184">
                  <a:extLst>
                    <a:ext uri="{9D8B030D-6E8A-4147-A177-3AD203B41FA5}">
                      <a16:colId xmlns:a16="http://schemas.microsoft.com/office/drawing/2014/main" val="3603264116"/>
                    </a:ext>
                  </a:extLst>
                </a:gridCol>
                <a:gridCol w="329184">
                  <a:extLst>
                    <a:ext uri="{9D8B030D-6E8A-4147-A177-3AD203B41FA5}">
                      <a16:colId xmlns:a16="http://schemas.microsoft.com/office/drawing/2014/main" val="3926704711"/>
                    </a:ext>
                  </a:extLst>
                </a:gridCol>
                <a:gridCol w="329184">
                  <a:extLst>
                    <a:ext uri="{9D8B030D-6E8A-4147-A177-3AD203B41FA5}">
                      <a16:colId xmlns:a16="http://schemas.microsoft.com/office/drawing/2014/main" val="2391467003"/>
                    </a:ext>
                  </a:extLst>
                </a:gridCol>
                <a:gridCol w="329184">
                  <a:extLst>
                    <a:ext uri="{9D8B030D-6E8A-4147-A177-3AD203B41FA5}">
                      <a16:colId xmlns:a16="http://schemas.microsoft.com/office/drawing/2014/main" val="3503422637"/>
                    </a:ext>
                  </a:extLst>
                </a:gridCol>
                <a:gridCol w="329184">
                  <a:extLst>
                    <a:ext uri="{9D8B030D-6E8A-4147-A177-3AD203B41FA5}">
                      <a16:colId xmlns:a16="http://schemas.microsoft.com/office/drawing/2014/main" val="3919892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4261866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- 2026-03-16 14:47:22</a:t>
                      </a:r>
                      <a:r>
                        <a:rPr kumimoji="0" lang="en-US" sz="1000" b="0" i="0" u="none" strike="noStrike" kern="1200" cap="none" spc="0" normalizeH="0" baseline="0" noProof="0">
                          <a:ln>
                            <a:noFill/>
                          </a:ln>
                          <a:solidFill>
                            <a:prstClr val="black"/>
                          </a:solidFill>
                          <a:effectLst/>
                          <a:uLnTx/>
                          <a:uFillTx/>
                          <a:latin typeface="Calibri"/>
                          <a:ea typeface="+mn-ea"/>
                          <a:cs typeface="+mn-cs"/>
                        </a:rPr>
                        <a:t>
 Our Chicago office recently hosted TMA's executive leadership for a local Town Hall. These in-person presentations help ensure our branch offices are kept in the loop and remain visible to leadership.
Interpersonal connections formed through events like these are what make our culture so strong. We're one big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88274217"/>
                  </a:ext>
                </a:extLst>
              </a:tr>
            </a:tbl>
          </a:graphicData>
        </a:graphic>
      </p:graphicFrame>
      <p:sp>
        <p:nvSpPr>
          <p:cNvPr id="4" name="Text Placeholder 3">
            <a:extLst>
              <a:ext uri="{FF2B5EF4-FFF2-40B4-BE49-F238E27FC236}">
                <a16:creationId xmlns:a16="http://schemas.microsoft.com/office/drawing/2014/main" id="{63C832B5-DF76-47E8-9D1B-588D8617A615}"/>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262147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A1C3-6364-49DC-85A1-D04EEC5C7938}"/>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637CA1C5-0FC1-4BDA-99CC-4CED5B61F1E8}"/>
              </a:ext>
            </a:extLst>
          </p:cNvPr>
          <p:cNvGraphicFramePr>
            <a:graphicFrameLocks noGrp="1"/>
          </p:cNvGraphicFramePr>
          <p:nvPr>
            <p:ph type="tbl" sz="quarter" idx="13"/>
            <p:extLst>
              <p:ext uri="{D42A27DB-BD31-4B8C-83A1-F6EECF244321}">
                <p14:modId xmlns:p14="http://schemas.microsoft.com/office/powerpoint/2010/main" val="1054269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237880334"/>
                    </a:ext>
                  </a:extLst>
                </a:gridCol>
                <a:gridCol w="987552">
                  <a:extLst>
                    <a:ext uri="{9D8B030D-6E8A-4147-A177-3AD203B41FA5}">
                      <a16:colId xmlns:a16="http://schemas.microsoft.com/office/drawing/2014/main" val="3042494473"/>
                    </a:ext>
                  </a:extLst>
                </a:gridCol>
                <a:gridCol w="329184">
                  <a:extLst>
                    <a:ext uri="{9D8B030D-6E8A-4147-A177-3AD203B41FA5}">
                      <a16:colId xmlns:a16="http://schemas.microsoft.com/office/drawing/2014/main" val="3699873930"/>
                    </a:ext>
                  </a:extLst>
                </a:gridCol>
                <a:gridCol w="329184">
                  <a:extLst>
                    <a:ext uri="{9D8B030D-6E8A-4147-A177-3AD203B41FA5}">
                      <a16:colId xmlns:a16="http://schemas.microsoft.com/office/drawing/2014/main" val="1527219056"/>
                    </a:ext>
                  </a:extLst>
                </a:gridCol>
                <a:gridCol w="329184">
                  <a:extLst>
                    <a:ext uri="{9D8B030D-6E8A-4147-A177-3AD203B41FA5}">
                      <a16:colId xmlns:a16="http://schemas.microsoft.com/office/drawing/2014/main" val="1272467135"/>
                    </a:ext>
                  </a:extLst>
                </a:gridCol>
                <a:gridCol w="329184">
                  <a:extLst>
                    <a:ext uri="{9D8B030D-6E8A-4147-A177-3AD203B41FA5}">
                      <a16:colId xmlns:a16="http://schemas.microsoft.com/office/drawing/2014/main" val="1522756363"/>
                    </a:ext>
                  </a:extLst>
                </a:gridCol>
                <a:gridCol w="329184">
                  <a:extLst>
                    <a:ext uri="{9D8B030D-6E8A-4147-A177-3AD203B41FA5}">
                      <a16:colId xmlns:a16="http://schemas.microsoft.com/office/drawing/2014/main" val="2477669481"/>
                    </a:ext>
                  </a:extLst>
                </a:gridCol>
                <a:gridCol w="329184">
                  <a:extLst>
                    <a:ext uri="{9D8B030D-6E8A-4147-A177-3AD203B41FA5}">
                      <a16:colId xmlns:a16="http://schemas.microsoft.com/office/drawing/2014/main" val="1645265419"/>
                    </a:ext>
                  </a:extLst>
                </a:gridCol>
                <a:gridCol w="329184">
                  <a:extLst>
                    <a:ext uri="{9D8B030D-6E8A-4147-A177-3AD203B41FA5}">
                      <a16:colId xmlns:a16="http://schemas.microsoft.com/office/drawing/2014/main" val="3492516552"/>
                    </a:ext>
                  </a:extLst>
                </a:gridCol>
                <a:gridCol w="329184">
                  <a:extLst>
                    <a:ext uri="{9D8B030D-6E8A-4147-A177-3AD203B41FA5}">
                      <a16:colId xmlns:a16="http://schemas.microsoft.com/office/drawing/2014/main" val="92436711"/>
                    </a:ext>
                  </a:extLst>
                </a:gridCol>
                <a:gridCol w="329184">
                  <a:extLst>
                    <a:ext uri="{9D8B030D-6E8A-4147-A177-3AD203B41FA5}">
                      <a16:colId xmlns:a16="http://schemas.microsoft.com/office/drawing/2014/main" val="3417231576"/>
                    </a:ext>
                  </a:extLst>
                </a:gridCol>
                <a:gridCol w="329184">
                  <a:extLst>
                    <a:ext uri="{9D8B030D-6E8A-4147-A177-3AD203B41FA5}">
                      <a16:colId xmlns:a16="http://schemas.microsoft.com/office/drawing/2014/main" val="1717196143"/>
                    </a:ext>
                  </a:extLst>
                </a:gridCol>
                <a:gridCol w="329184">
                  <a:extLst>
                    <a:ext uri="{9D8B030D-6E8A-4147-A177-3AD203B41FA5}">
                      <a16:colId xmlns:a16="http://schemas.microsoft.com/office/drawing/2014/main" val="2575776639"/>
                    </a:ext>
                  </a:extLst>
                </a:gridCol>
                <a:gridCol w="329184">
                  <a:extLst>
                    <a:ext uri="{9D8B030D-6E8A-4147-A177-3AD203B41FA5}">
                      <a16:colId xmlns:a16="http://schemas.microsoft.com/office/drawing/2014/main" val="3817605096"/>
                    </a:ext>
                  </a:extLst>
                </a:gridCol>
                <a:gridCol w="329184">
                  <a:extLst>
                    <a:ext uri="{9D8B030D-6E8A-4147-A177-3AD203B41FA5}">
                      <a16:colId xmlns:a16="http://schemas.microsoft.com/office/drawing/2014/main" val="532943541"/>
                    </a:ext>
                  </a:extLst>
                </a:gridCol>
                <a:gridCol w="329184">
                  <a:extLst>
                    <a:ext uri="{9D8B030D-6E8A-4147-A177-3AD203B41FA5}">
                      <a16:colId xmlns:a16="http://schemas.microsoft.com/office/drawing/2014/main" val="1044256773"/>
                    </a:ext>
                  </a:extLst>
                </a:gridCol>
                <a:gridCol w="329184">
                  <a:extLst>
                    <a:ext uri="{9D8B030D-6E8A-4147-A177-3AD203B41FA5}">
                      <a16:colId xmlns:a16="http://schemas.microsoft.com/office/drawing/2014/main" val="1229524574"/>
                    </a:ext>
                  </a:extLst>
                </a:gridCol>
                <a:gridCol w="329184">
                  <a:extLst>
                    <a:ext uri="{9D8B030D-6E8A-4147-A177-3AD203B41FA5}">
                      <a16:colId xmlns:a16="http://schemas.microsoft.com/office/drawing/2014/main" val="1478412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188891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- 2026-03-05 09:03:38</a:t>
                      </a:r>
                      <a:r>
                        <a:rPr kumimoji="0" lang="en-US" sz="1000" b="0" i="0" u="none" strike="noStrike" kern="1200" cap="none" spc="0" normalizeH="0" baseline="0" noProof="0">
                          <a:ln>
                            <a:noFill/>
                          </a:ln>
                          <a:solidFill>
                            <a:prstClr val="black"/>
                          </a:solidFill>
                          <a:effectLst/>
                          <a:uLnTx/>
                          <a:uFillTx/>
                          <a:latin typeface="Calibri"/>
                          <a:ea typeface="+mn-ea"/>
                          <a:cs typeface="+mn-cs"/>
                        </a:rPr>
                        <a:t>
 The federated model shared by many companies within the Tokio Marine Group blends local expertise with global strength. Our CEO, Kenyu Okuda, spoke about the success of this model at TMA as a featured panelist on a recent TokioTalk, a webinar series for Tokio Marine Group employees around the globe.
Kenyu shared the value this model creates for both our customers and our employees. With global leadership and development opportunities and open positions across 40+ countries, Kenyu noted the many pathways available at our company and within the overall Tokio Marine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60157708"/>
                  </a:ext>
                </a:extLst>
              </a:tr>
            </a:tbl>
          </a:graphicData>
        </a:graphic>
      </p:graphicFrame>
      <p:sp>
        <p:nvSpPr>
          <p:cNvPr id="4" name="Text Placeholder 3">
            <a:extLst>
              <a:ext uri="{FF2B5EF4-FFF2-40B4-BE49-F238E27FC236}">
                <a16:creationId xmlns:a16="http://schemas.microsoft.com/office/drawing/2014/main" id="{91F12C4C-DEE0-43F0-8620-08B3F9E796B7}"/>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1445193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6B9B9-2DF6-4A4A-865E-F2657FB52E01}"/>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7189CA91-2AF3-4FAE-9F35-27EEE8D16CC5}"/>
              </a:ext>
            </a:extLst>
          </p:cNvPr>
          <p:cNvGraphicFramePr>
            <a:graphicFrameLocks noGrp="1"/>
          </p:cNvGraphicFramePr>
          <p:nvPr>
            <p:ph type="tbl" sz="quarter" idx="13"/>
            <p:extLst>
              <p:ext uri="{D42A27DB-BD31-4B8C-83A1-F6EECF244321}">
                <p14:modId xmlns:p14="http://schemas.microsoft.com/office/powerpoint/2010/main" val="2788385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78996715"/>
                    </a:ext>
                  </a:extLst>
                </a:gridCol>
                <a:gridCol w="987552">
                  <a:extLst>
                    <a:ext uri="{9D8B030D-6E8A-4147-A177-3AD203B41FA5}">
                      <a16:colId xmlns:a16="http://schemas.microsoft.com/office/drawing/2014/main" val="1720513456"/>
                    </a:ext>
                  </a:extLst>
                </a:gridCol>
                <a:gridCol w="329184">
                  <a:extLst>
                    <a:ext uri="{9D8B030D-6E8A-4147-A177-3AD203B41FA5}">
                      <a16:colId xmlns:a16="http://schemas.microsoft.com/office/drawing/2014/main" val="188174558"/>
                    </a:ext>
                  </a:extLst>
                </a:gridCol>
                <a:gridCol w="329184">
                  <a:extLst>
                    <a:ext uri="{9D8B030D-6E8A-4147-A177-3AD203B41FA5}">
                      <a16:colId xmlns:a16="http://schemas.microsoft.com/office/drawing/2014/main" val="96990725"/>
                    </a:ext>
                  </a:extLst>
                </a:gridCol>
                <a:gridCol w="329184">
                  <a:extLst>
                    <a:ext uri="{9D8B030D-6E8A-4147-A177-3AD203B41FA5}">
                      <a16:colId xmlns:a16="http://schemas.microsoft.com/office/drawing/2014/main" val="2985650466"/>
                    </a:ext>
                  </a:extLst>
                </a:gridCol>
                <a:gridCol w="329184">
                  <a:extLst>
                    <a:ext uri="{9D8B030D-6E8A-4147-A177-3AD203B41FA5}">
                      <a16:colId xmlns:a16="http://schemas.microsoft.com/office/drawing/2014/main" val="2090142066"/>
                    </a:ext>
                  </a:extLst>
                </a:gridCol>
                <a:gridCol w="329184">
                  <a:extLst>
                    <a:ext uri="{9D8B030D-6E8A-4147-A177-3AD203B41FA5}">
                      <a16:colId xmlns:a16="http://schemas.microsoft.com/office/drawing/2014/main" val="2645780237"/>
                    </a:ext>
                  </a:extLst>
                </a:gridCol>
                <a:gridCol w="329184">
                  <a:extLst>
                    <a:ext uri="{9D8B030D-6E8A-4147-A177-3AD203B41FA5}">
                      <a16:colId xmlns:a16="http://schemas.microsoft.com/office/drawing/2014/main" val="1177335604"/>
                    </a:ext>
                  </a:extLst>
                </a:gridCol>
                <a:gridCol w="329184">
                  <a:extLst>
                    <a:ext uri="{9D8B030D-6E8A-4147-A177-3AD203B41FA5}">
                      <a16:colId xmlns:a16="http://schemas.microsoft.com/office/drawing/2014/main" val="1493853185"/>
                    </a:ext>
                  </a:extLst>
                </a:gridCol>
                <a:gridCol w="329184">
                  <a:extLst>
                    <a:ext uri="{9D8B030D-6E8A-4147-A177-3AD203B41FA5}">
                      <a16:colId xmlns:a16="http://schemas.microsoft.com/office/drawing/2014/main" val="2181136936"/>
                    </a:ext>
                  </a:extLst>
                </a:gridCol>
                <a:gridCol w="329184">
                  <a:extLst>
                    <a:ext uri="{9D8B030D-6E8A-4147-A177-3AD203B41FA5}">
                      <a16:colId xmlns:a16="http://schemas.microsoft.com/office/drawing/2014/main" val="1565307916"/>
                    </a:ext>
                  </a:extLst>
                </a:gridCol>
                <a:gridCol w="329184">
                  <a:extLst>
                    <a:ext uri="{9D8B030D-6E8A-4147-A177-3AD203B41FA5}">
                      <a16:colId xmlns:a16="http://schemas.microsoft.com/office/drawing/2014/main" val="2926756511"/>
                    </a:ext>
                  </a:extLst>
                </a:gridCol>
                <a:gridCol w="329184">
                  <a:extLst>
                    <a:ext uri="{9D8B030D-6E8A-4147-A177-3AD203B41FA5}">
                      <a16:colId xmlns:a16="http://schemas.microsoft.com/office/drawing/2014/main" val="2058667266"/>
                    </a:ext>
                  </a:extLst>
                </a:gridCol>
                <a:gridCol w="329184">
                  <a:extLst>
                    <a:ext uri="{9D8B030D-6E8A-4147-A177-3AD203B41FA5}">
                      <a16:colId xmlns:a16="http://schemas.microsoft.com/office/drawing/2014/main" val="98820910"/>
                    </a:ext>
                  </a:extLst>
                </a:gridCol>
                <a:gridCol w="329184">
                  <a:extLst>
                    <a:ext uri="{9D8B030D-6E8A-4147-A177-3AD203B41FA5}">
                      <a16:colId xmlns:a16="http://schemas.microsoft.com/office/drawing/2014/main" val="788370122"/>
                    </a:ext>
                  </a:extLst>
                </a:gridCol>
                <a:gridCol w="329184">
                  <a:extLst>
                    <a:ext uri="{9D8B030D-6E8A-4147-A177-3AD203B41FA5}">
                      <a16:colId xmlns:a16="http://schemas.microsoft.com/office/drawing/2014/main" val="184298019"/>
                    </a:ext>
                  </a:extLst>
                </a:gridCol>
                <a:gridCol w="329184">
                  <a:extLst>
                    <a:ext uri="{9D8B030D-6E8A-4147-A177-3AD203B41FA5}">
                      <a16:colId xmlns:a16="http://schemas.microsoft.com/office/drawing/2014/main" val="3746738072"/>
                    </a:ext>
                  </a:extLst>
                </a:gridCol>
                <a:gridCol w="329184">
                  <a:extLst>
                    <a:ext uri="{9D8B030D-6E8A-4147-A177-3AD203B41FA5}">
                      <a16:colId xmlns:a16="http://schemas.microsoft.com/office/drawing/2014/main" val="994551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700768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- 2026-03-10 13:54:49</a:t>
                      </a:r>
                      <a:r>
                        <a:rPr kumimoji="0" lang="en-US" sz="1000" b="0" i="0" u="none" strike="noStrike" kern="1200" cap="none" spc="0" normalizeH="0" baseline="0" noProof="0">
                          <a:ln>
                            <a:noFill/>
                          </a:ln>
                          <a:solidFill>
                            <a:prstClr val="black"/>
                          </a:solidFill>
                          <a:effectLst/>
                          <a:uLnTx/>
                          <a:uFillTx/>
                          <a:latin typeface="Calibri"/>
                          <a:ea typeface="+mn-ea"/>
                          <a:cs typeface="+mn-cs"/>
                        </a:rPr>
                        <a:t>
 Fill Plates &amp; Fuel Hope! That's the mission and slogan for our 2026 CSR campaign to fight food insecurity.
As part of the initiative, VP &amp; Branch manager of our Plano, Texas office, Alex K., and his son volunteered at the North Texas Food Bank.  Alex shared, "We mainly worked on packing boxes of canned goods. This experience was very rewarding and helped my child gain important awareness of giving back to the community.”
With ,732 raised so far and plenty of volunteer opportunities to come in 2026, TMA will continue in our mission to fuel hope.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89032739"/>
                  </a:ext>
                </a:extLst>
              </a:tr>
            </a:tbl>
          </a:graphicData>
        </a:graphic>
      </p:graphicFrame>
      <p:sp>
        <p:nvSpPr>
          <p:cNvPr id="4" name="Text Placeholder 3">
            <a:extLst>
              <a:ext uri="{FF2B5EF4-FFF2-40B4-BE49-F238E27FC236}">
                <a16:creationId xmlns:a16="http://schemas.microsoft.com/office/drawing/2014/main" id="{C8131FDC-A203-43D6-AA65-EB5D313D31FF}"/>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1778129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C209F-6FFC-4F4E-9AA7-52BEBBAC76D1}"/>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260543D9-B8B5-474C-B5F2-0CE3FB44C047}"/>
              </a:ext>
            </a:extLst>
          </p:cNvPr>
          <p:cNvGraphicFramePr>
            <a:graphicFrameLocks noGrp="1"/>
          </p:cNvGraphicFramePr>
          <p:nvPr>
            <p:ph type="chart" sz="quarter" idx="13"/>
            <p:extLst>
              <p:ext uri="{D42A27DB-BD31-4B8C-83A1-F6EECF244321}">
                <p14:modId xmlns:p14="http://schemas.microsoft.com/office/powerpoint/2010/main" val="4272630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656EBA-AED6-451D-BEFB-C2FD7675C75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3733C55-0E0B-434F-8731-469DF510B0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5742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F1761-5D91-4412-B1A1-42E0B53D0FE6}"/>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CF40AE11-922A-47DB-8510-3D3342EF03AC}"/>
              </a:ext>
            </a:extLst>
          </p:cNvPr>
          <p:cNvGraphicFramePr>
            <a:graphicFrameLocks noGrp="1"/>
          </p:cNvGraphicFramePr>
          <p:nvPr>
            <p:ph type="chart" sz="quarter" idx="13"/>
            <p:extLst>
              <p:ext uri="{D42A27DB-BD31-4B8C-83A1-F6EECF244321}">
                <p14:modId xmlns:p14="http://schemas.microsoft.com/office/powerpoint/2010/main" val="1086786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768C6C-6F66-4FFD-88B7-E579A841023B}"/>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6A71E2D-F776-4AE3-A84F-40114EAC4F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0784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F9DEB-5BE3-4105-802F-5C1982B1CECA}"/>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29007996-3860-4230-9B03-249F3BD5FF08}"/>
              </a:ext>
            </a:extLst>
          </p:cNvPr>
          <p:cNvGraphicFramePr>
            <a:graphicFrameLocks noGrp="1"/>
          </p:cNvGraphicFramePr>
          <p:nvPr>
            <p:ph type="chart" sz="quarter" idx="13"/>
            <p:extLst>
              <p:ext uri="{D42A27DB-BD31-4B8C-83A1-F6EECF244321}">
                <p14:modId xmlns:p14="http://schemas.microsoft.com/office/powerpoint/2010/main" val="1982372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883103-E41A-4407-AA48-FAD6FCBF7597}"/>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A02EDDA2-E40D-47CB-90AA-19AE516C31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3772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DA3FC-42C9-4E6E-9B99-5B3C78F3A5B5}"/>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E3027462-551F-44D9-A9A8-EC23026E5042}"/>
              </a:ext>
            </a:extLst>
          </p:cNvPr>
          <p:cNvGraphicFramePr>
            <a:graphicFrameLocks noGrp="1"/>
          </p:cNvGraphicFramePr>
          <p:nvPr>
            <p:ph type="tbl" sz="quarter" idx="13"/>
            <p:extLst>
              <p:ext uri="{D42A27DB-BD31-4B8C-83A1-F6EECF244321}">
                <p14:modId xmlns:p14="http://schemas.microsoft.com/office/powerpoint/2010/main" val="2271251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182803992"/>
                    </a:ext>
                  </a:extLst>
                </a:gridCol>
                <a:gridCol w="658368">
                  <a:extLst>
                    <a:ext uri="{9D8B030D-6E8A-4147-A177-3AD203B41FA5}">
                      <a16:colId xmlns:a16="http://schemas.microsoft.com/office/drawing/2014/main" val="1308445085"/>
                    </a:ext>
                  </a:extLst>
                </a:gridCol>
                <a:gridCol w="658368">
                  <a:extLst>
                    <a:ext uri="{9D8B030D-6E8A-4147-A177-3AD203B41FA5}">
                      <a16:colId xmlns:a16="http://schemas.microsoft.com/office/drawing/2014/main" val="3613837663"/>
                    </a:ext>
                  </a:extLst>
                </a:gridCol>
                <a:gridCol w="658368">
                  <a:extLst>
                    <a:ext uri="{9D8B030D-6E8A-4147-A177-3AD203B41FA5}">
                      <a16:colId xmlns:a16="http://schemas.microsoft.com/office/drawing/2014/main" val="3766352518"/>
                    </a:ext>
                  </a:extLst>
                </a:gridCol>
                <a:gridCol w="658368">
                  <a:extLst>
                    <a:ext uri="{9D8B030D-6E8A-4147-A177-3AD203B41FA5}">
                      <a16:colId xmlns:a16="http://schemas.microsoft.com/office/drawing/2014/main" val="3378407860"/>
                    </a:ext>
                  </a:extLst>
                </a:gridCol>
                <a:gridCol w="658368">
                  <a:extLst>
                    <a:ext uri="{9D8B030D-6E8A-4147-A177-3AD203B41FA5}">
                      <a16:colId xmlns:a16="http://schemas.microsoft.com/office/drawing/2014/main" val="3182172799"/>
                    </a:ext>
                  </a:extLst>
                </a:gridCol>
                <a:gridCol w="658368">
                  <a:extLst>
                    <a:ext uri="{9D8B030D-6E8A-4147-A177-3AD203B41FA5}">
                      <a16:colId xmlns:a16="http://schemas.microsoft.com/office/drawing/2014/main" val="888123363"/>
                    </a:ext>
                  </a:extLst>
                </a:gridCol>
                <a:gridCol w="658368">
                  <a:extLst>
                    <a:ext uri="{9D8B030D-6E8A-4147-A177-3AD203B41FA5}">
                      <a16:colId xmlns:a16="http://schemas.microsoft.com/office/drawing/2014/main" val="3070243470"/>
                    </a:ext>
                  </a:extLst>
                </a:gridCol>
                <a:gridCol w="658368">
                  <a:extLst>
                    <a:ext uri="{9D8B030D-6E8A-4147-A177-3AD203B41FA5}">
                      <a16:colId xmlns:a16="http://schemas.microsoft.com/office/drawing/2014/main" val="3875843494"/>
                    </a:ext>
                  </a:extLst>
                </a:gridCol>
                <a:gridCol w="658368">
                  <a:extLst>
                    <a:ext uri="{9D8B030D-6E8A-4147-A177-3AD203B41FA5}">
                      <a16:colId xmlns:a16="http://schemas.microsoft.com/office/drawing/2014/main" val="775734081"/>
                    </a:ext>
                  </a:extLst>
                </a:gridCol>
                <a:gridCol w="658368">
                  <a:extLst>
                    <a:ext uri="{9D8B030D-6E8A-4147-A177-3AD203B41FA5}">
                      <a16:colId xmlns:a16="http://schemas.microsoft.com/office/drawing/2014/main" val="3659969306"/>
                    </a:ext>
                  </a:extLst>
                </a:gridCol>
                <a:gridCol w="658368">
                  <a:extLst>
                    <a:ext uri="{9D8B030D-6E8A-4147-A177-3AD203B41FA5}">
                      <a16:colId xmlns:a16="http://schemas.microsoft.com/office/drawing/2014/main" val="28638168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1619285"/>
                  </a:ext>
                </a:extLst>
              </a:tr>
              <a:tr h="370840">
                <a:tc>
                  <a:txBody>
                    <a:bodyPr/>
                    <a:lstStyle/>
                    <a:p>
                      <a:r>
                        <a:rPr lang="en-US" sz="1000"/>
                        <a:t>26650</a:t>
                      </a:r>
                    </a:p>
                  </a:txBody>
                  <a:tcPr/>
                </a:tc>
                <a:tc>
                  <a:txBody>
                    <a:bodyPr/>
                    <a:lstStyle/>
                    <a:p>
                      <a:r>
                        <a:rPr lang="en-US" sz="1000"/>
                        <a:t>181</a:t>
                      </a:r>
                    </a:p>
                  </a:txBody>
                  <a:tcPr/>
                </a:tc>
                <a:tc>
                  <a:txBody>
                    <a:bodyPr/>
                    <a:lstStyle/>
                    <a:p>
                      <a:r>
                        <a:rPr lang="en-US" sz="1000"/>
                        <a:t>12</a:t>
                      </a:r>
                    </a:p>
                  </a:txBody>
                  <a:tcPr/>
                </a:tc>
                <a:tc>
                  <a:txBody>
                    <a:bodyPr/>
                    <a:lstStyle/>
                    <a:p>
                      <a:r>
                        <a:rPr lang="en-US" sz="1000"/>
                        <a:t>381</a:t>
                      </a:r>
                    </a:p>
                  </a:txBody>
                  <a:tcPr/>
                </a:tc>
                <a:tc>
                  <a:txBody>
                    <a:bodyPr/>
                    <a:lstStyle/>
                    <a:p>
                      <a:r>
                        <a:rPr lang="en-US" sz="1000"/>
                        <a:t>31.75</a:t>
                      </a:r>
                    </a:p>
                  </a:txBody>
                  <a:tcPr/>
                </a:tc>
                <a:tc>
                  <a:txBody>
                    <a:bodyPr/>
                    <a:lstStyle/>
                    <a:p>
                      <a:r>
                        <a:rPr lang="en-US" sz="1000"/>
                        <a:t>3</a:t>
                      </a:r>
                    </a:p>
                  </a:txBody>
                  <a:tcPr/>
                </a:tc>
                <a:tc>
                  <a:txBody>
                    <a:bodyPr/>
                    <a:lstStyle/>
                    <a:p>
                      <a:r>
                        <a:rPr lang="en-US" sz="1000"/>
                        <a:t>0</a:t>
                      </a:r>
                    </a:p>
                  </a:txBody>
                  <a:tcPr/>
                </a:tc>
                <a:tc>
                  <a:txBody>
                    <a:bodyPr/>
                    <a:lstStyle/>
                    <a:p>
                      <a:r>
                        <a:rPr lang="en-US" sz="1000"/>
                        <a:t>1260</a:t>
                      </a:r>
                    </a:p>
                  </a:txBody>
                  <a:tcPr/>
                </a:tc>
                <a:tc>
                  <a:txBody>
                    <a:bodyPr/>
                    <a:lstStyle/>
                    <a:p>
                      <a:r>
                        <a:rPr lang="en-US" sz="1000"/>
                        <a:t>17472</a:t>
                      </a:r>
                    </a:p>
                  </a:txBody>
                  <a:tcPr/>
                </a:tc>
                <a:tc>
                  <a:txBody>
                    <a:bodyPr/>
                    <a:lstStyle/>
                    <a:p>
                      <a:r>
                        <a:rPr lang="en-US" sz="1000"/>
                        <a:t>1456</a:t>
                      </a:r>
                    </a:p>
                  </a:txBody>
                  <a:tcPr/>
                </a:tc>
                <a:tc>
                  <a:txBody>
                    <a:bodyPr/>
                    <a:lstStyle/>
                    <a:p>
                      <a:r>
                        <a:rPr lang="en-US" sz="1000"/>
                        <a:t>7.3514058013982 %</a:t>
                      </a:r>
                    </a:p>
                  </a:txBody>
                  <a:tcPr/>
                </a:tc>
                <a:tc>
                  <a:txBody>
                    <a:bodyPr/>
                    <a:lstStyle/>
                    <a:p>
                      <a:r>
                        <a:rPr lang="en-US" sz="1000"/>
                        <a:t>0</a:t>
                      </a:r>
                    </a:p>
                  </a:txBody>
                  <a:tcPr/>
                </a:tc>
                <a:extLst>
                  <a:ext uri="{0D108BD9-81ED-4DB2-BD59-A6C34878D82A}">
                    <a16:rowId xmlns:a16="http://schemas.microsoft.com/office/drawing/2014/main" val="3550881443"/>
                  </a:ext>
                </a:extLst>
              </a:tr>
            </a:tbl>
          </a:graphicData>
        </a:graphic>
      </p:graphicFrame>
      <p:sp>
        <p:nvSpPr>
          <p:cNvPr id="4" name="Text Placeholder 3">
            <a:extLst>
              <a:ext uri="{FF2B5EF4-FFF2-40B4-BE49-F238E27FC236}">
                <a16:creationId xmlns:a16="http://schemas.microsoft.com/office/drawing/2014/main" id="{557668E5-F4D9-4C3B-8B98-BA7F17E6E26B}"/>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3713464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975A7-EECB-4E2F-B9C3-FDD437FC6CEC}"/>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EA346884-1834-484E-BAFF-6B12FC3415EA}"/>
              </a:ext>
            </a:extLst>
          </p:cNvPr>
          <p:cNvGraphicFramePr>
            <a:graphicFrameLocks noGrp="1"/>
          </p:cNvGraphicFramePr>
          <p:nvPr>
            <p:ph type="chart" sz="quarter" idx="13"/>
            <p:extLst>
              <p:ext uri="{D42A27DB-BD31-4B8C-83A1-F6EECF244321}">
                <p14:modId xmlns:p14="http://schemas.microsoft.com/office/powerpoint/2010/main" val="2120262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77D3B2-C6F9-4FC2-BC4F-150BF85DC11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C9B9DA7-24D5-4FBC-AE55-2F78C5586F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4964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8500E-AE88-4C74-B5A1-C6C9C3C1D41F}"/>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B0A9D8C6-C307-4D63-A8E3-0C761631A560}"/>
              </a:ext>
            </a:extLst>
          </p:cNvPr>
          <p:cNvGraphicFramePr>
            <a:graphicFrameLocks noGrp="1"/>
          </p:cNvGraphicFramePr>
          <p:nvPr>
            <p:ph type="chart" sz="quarter" idx="13"/>
            <p:extLst>
              <p:ext uri="{D42A27DB-BD31-4B8C-83A1-F6EECF244321}">
                <p14:modId xmlns:p14="http://schemas.microsoft.com/office/powerpoint/2010/main" val="2480580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B82704-76B1-4429-804C-D0A0F053367B}"/>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A5BF4745-7FC8-4C21-B9CE-8A2A04D1B8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059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96F9B-3BEF-4A37-A0FB-53B529478BB7}"/>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71B89678-26AE-43A5-9398-83B8B29777D6}"/>
              </a:ext>
            </a:extLst>
          </p:cNvPr>
          <p:cNvGraphicFramePr>
            <a:graphicFrameLocks noGrp="1"/>
          </p:cNvGraphicFramePr>
          <p:nvPr>
            <p:ph type="chart" sz="quarter" idx="13"/>
            <p:extLst>
              <p:ext uri="{D42A27DB-BD31-4B8C-83A1-F6EECF244321}">
                <p14:modId xmlns:p14="http://schemas.microsoft.com/office/powerpoint/2010/main" val="2231554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758682-0B8D-49C0-AC4A-700718F6FEA3}"/>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E740824-B817-48D8-A2FD-5FE14DD519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6462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6BFB5-90BF-4E8D-9C66-B668D41BDE25}"/>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06ED1A13-AF14-4CA0-8489-C06A6717A4DE}"/>
              </a:ext>
            </a:extLst>
          </p:cNvPr>
          <p:cNvGraphicFramePr>
            <a:graphicFrameLocks noGrp="1"/>
          </p:cNvGraphicFramePr>
          <p:nvPr>
            <p:ph type="chart" sz="quarter" idx="13"/>
            <p:extLst>
              <p:ext uri="{D42A27DB-BD31-4B8C-83A1-F6EECF244321}">
                <p14:modId xmlns:p14="http://schemas.microsoft.com/office/powerpoint/2010/main" val="2349436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35D70F-C2A9-4640-A059-EFB42DE83F6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D537FC2-9ED9-4613-ABF8-A7EB60A128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5886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152F4-86E5-4DA1-9C02-9430A5928EB4}"/>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D3081963-4388-440B-90BE-67A8DD49FF04}"/>
              </a:ext>
            </a:extLst>
          </p:cNvPr>
          <p:cNvGraphicFramePr>
            <a:graphicFrameLocks noGrp="1"/>
          </p:cNvGraphicFramePr>
          <p:nvPr>
            <p:ph type="tbl" sz="quarter" idx="13"/>
            <p:extLst>
              <p:ext uri="{D42A27DB-BD31-4B8C-83A1-F6EECF244321}">
                <p14:modId xmlns:p14="http://schemas.microsoft.com/office/powerpoint/2010/main" val="2470787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862574709"/>
                    </a:ext>
                  </a:extLst>
                </a:gridCol>
                <a:gridCol w="905256">
                  <a:extLst>
                    <a:ext uri="{9D8B030D-6E8A-4147-A177-3AD203B41FA5}">
                      <a16:colId xmlns:a16="http://schemas.microsoft.com/office/drawing/2014/main" val="999946887"/>
                    </a:ext>
                  </a:extLst>
                </a:gridCol>
                <a:gridCol w="576072">
                  <a:extLst>
                    <a:ext uri="{9D8B030D-6E8A-4147-A177-3AD203B41FA5}">
                      <a16:colId xmlns:a16="http://schemas.microsoft.com/office/drawing/2014/main" val="2567175201"/>
                    </a:ext>
                  </a:extLst>
                </a:gridCol>
                <a:gridCol w="576072">
                  <a:extLst>
                    <a:ext uri="{9D8B030D-6E8A-4147-A177-3AD203B41FA5}">
                      <a16:colId xmlns:a16="http://schemas.microsoft.com/office/drawing/2014/main" val="2788889781"/>
                    </a:ext>
                  </a:extLst>
                </a:gridCol>
                <a:gridCol w="576072">
                  <a:extLst>
                    <a:ext uri="{9D8B030D-6E8A-4147-A177-3AD203B41FA5}">
                      <a16:colId xmlns:a16="http://schemas.microsoft.com/office/drawing/2014/main" val="3852726313"/>
                    </a:ext>
                  </a:extLst>
                </a:gridCol>
                <a:gridCol w="576072">
                  <a:extLst>
                    <a:ext uri="{9D8B030D-6E8A-4147-A177-3AD203B41FA5}">
                      <a16:colId xmlns:a16="http://schemas.microsoft.com/office/drawing/2014/main" val="734042065"/>
                    </a:ext>
                  </a:extLst>
                </a:gridCol>
                <a:gridCol w="576072">
                  <a:extLst>
                    <a:ext uri="{9D8B030D-6E8A-4147-A177-3AD203B41FA5}">
                      <a16:colId xmlns:a16="http://schemas.microsoft.com/office/drawing/2014/main" val="3181957959"/>
                    </a:ext>
                  </a:extLst>
                </a:gridCol>
                <a:gridCol w="576072">
                  <a:extLst>
                    <a:ext uri="{9D8B030D-6E8A-4147-A177-3AD203B41FA5}">
                      <a16:colId xmlns:a16="http://schemas.microsoft.com/office/drawing/2014/main" val="3049619148"/>
                    </a:ext>
                  </a:extLst>
                </a:gridCol>
                <a:gridCol w="576072">
                  <a:extLst>
                    <a:ext uri="{9D8B030D-6E8A-4147-A177-3AD203B41FA5}">
                      <a16:colId xmlns:a16="http://schemas.microsoft.com/office/drawing/2014/main" val="3175211053"/>
                    </a:ext>
                  </a:extLst>
                </a:gridCol>
                <a:gridCol w="576072">
                  <a:extLst>
                    <a:ext uri="{9D8B030D-6E8A-4147-A177-3AD203B41FA5}">
                      <a16:colId xmlns:a16="http://schemas.microsoft.com/office/drawing/2014/main" val="980631396"/>
                    </a:ext>
                  </a:extLst>
                </a:gridCol>
                <a:gridCol w="576072">
                  <a:extLst>
                    <a:ext uri="{9D8B030D-6E8A-4147-A177-3AD203B41FA5}">
                      <a16:colId xmlns:a16="http://schemas.microsoft.com/office/drawing/2014/main" val="3885360509"/>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699934730"/>
                  </a:ext>
                </a:extLst>
              </a:tr>
              <a:tr h="370840">
                <a:tc>
                  <a:txBody>
                    <a:bodyPr/>
                    <a:lstStyle/>
                    <a:p>
                      <a:r>
                        <a:rPr lang="en-US" sz="1000"/>
                        <a:t>03/05/2026 09:04:54</a:t>
                      </a:r>
                    </a:p>
                  </a:txBody>
                  <a:tcPr/>
                </a:tc>
                <a:tc>
                  <a:txBody>
                    <a:bodyPr/>
                    <a:lstStyle/>
                    <a:p>
                      <a:r>
                        <a:rPr lang="en-US" sz="1000"/>
                        <a:t>03/05/2026 09:04:54</a:t>
                      </a:r>
                    </a:p>
                  </a:txBody>
                  <a:tcPr/>
                </a:tc>
                <a:tc>
                  <a:txBody>
                    <a:bodyPr/>
                    <a:lstStyle/>
                    <a:p>
                      <a:r>
                        <a:rPr lang="en-US" sz="1000"/>
                        <a:t>Image</a:t>
                      </a:r>
                    </a:p>
                  </a:txBody>
                  <a:tcPr/>
                </a:tc>
                <a:tc>
                  <a:txBody>
                    <a:bodyPr/>
                    <a:lstStyle/>
                    <a:p>
                      <a:r>
                        <a:rPr lang="en-US" sz="1000"/>
                        <a:t>119</a:t>
                      </a:r>
                    </a:p>
                  </a:txBody>
                  <a:tcPr/>
                </a:tc>
                <a:tc>
                  <a:txBody>
                    <a:bodyPr/>
                    <a:lstStyle/>
                    <a:p>
                      <a:r>
                        <a:rPr lang="en-US" sz="1000"/>
                        <a:t>0</a:t>
                      </a:r>
                    </a:p>
                  </a:txBody>
                  <a:tcPr/>
                </a:tc>
                <a:tc>
                  <a:txBody>
                    <a:bodyPr/>
                    <a:lstStyle/>
                    <a:p>
                      <a:r>
                        <a:rPr lang="en-US" sz="1000"/>
                        <a:t>0</a:t>
                      </a:r>
                    </a:p>
                  </a:txBody>
                  <a:tcPr/>
                </a:tc>
                <a:tc>
                  <a:txBody>
                    <a:bodyPr/>
                    <a:lstStyle/>
                    <a:p>
                      <a:r>
                        <a:rPr lang="en-US" sz="1000"/>
                        <a:t>85</a:t>
                      </a:r>
                    </a:p>
                  </a:txBody>
                  <a:tcPr/>
                </a:tc>
                <a:tc>
                  <a:txBody>
                    <a:bodyPr/>
                    <a:lstStyle/>
                    <a:p>
                      <a:r>
                        <a:rPr lang="en-US" sz="1000"/>
                        <a:t>6.02 %</a:t>
                      </a:r>
                    </a:p>
                  </a:txBody>
                  <a:tcPr/>
                </a:tc>
                <a:tc>
                  <a:txBody>
                    <a:bodyPr/>
                    <a:lstStyle/>
                    <a:p>
                      <a:r>
                        <a:rPr lang="en-US" sz="1000"/>
                        <a:t>3391</a:t>
                      </a:r>
                    </a:p>
                  </a:txBody>
                  <a:tcPr/>
                </a:tc>
                <a:tc>
                  <a:txBody>
                    <a:bodyPr/>
                    <a:lstStyle/>
                    <a:p>
                      <a:r>
                        <a:rPr lang="en-US" sz="1000"/>
                        <a:t>2220</a:t>
                      </a:r>
                    </a:p>
                  </a:txBody>
                  <a:tcPr/>
                </a:tc>
                <a:tc>
                  <a:txBody>
                    <a:bodyPr/>
                    <a:lstStyle/>
                    <a:p>
                      <a:r>
                        <a:rPr lang="en-US" sz="1000"/>
                        <a:t>n/a</a:t>
                      </a:r>
                    </a:p>
                  </a:txBody>
                  <a:tcPr/>
                </a:tc>
                <a:extLst>
                  <a:ext uri="{0D108BD9-81ED-4DB2-BD59-A6C34878D82A}">
                    <a16:rowId xmlns:a16="http://schemas.microsoft.com/office/drawing/2014/main" val="3771300726"/>
                  </a:ext>
                </a:extLst>
              </a:tr>
              <a:tr h="370840">
                <a:tc>
                  <a:txBody>
                    <a:bodyPr/>
                    <a:lstStyle/>
                    <a:p>
                      <a:r>
                        <a:rPr lang="en-US" sz="1000"/>
                        <a:t>03/16/2026 14:44:03</a:t>
                      </a:r>
                    </a:p>
                  </a:txBody>
                  <a:tcPr/>
                </a:tc>
                <a:tc>
                  <a:txBody>
                    <a:bodyPr/>
                    <a:lstStyle/>
                    <a:p>
                      <a:r>
                        <a:rPr lang="en-US" sz="1000"/>
                        <a:t>03/16/2026 14:44:03</a:t>
                      </a:r>
                    </a:p>
                  </a:txBody>
                  <a:tcPr/>
                </a:tc>
                <a:tc>
                  <a:txBody>
                    <a:bodyPr/>
                    <a:lstStyle/>
                    <a:p>
                      <a:r>
                        <a:rPr lang="en-US" sz="1000"/>
                        <a:t>Gallery</a:t>
                      </a:r>
                    </a:p>
                  </a:txBody>
                  <a:tcPr/>
                </a:tc>
                <a:tc>
                  <a:txBody>
                    <a:bodyPr/>
                    <a:lstStyle/>
                    <a:p>
                      <a:r>
                        <a:rPr lang="en-US" sz="1000"/>
                        <a:t>66</a:t>
                      </a:r>
                    </a:p>
                  </a:txBody>
                  <a:tcPr/>
                </a:tc>
                <a:tc>
                  <a:txBody>
                    <a:bodyPr/>
                    <a:lstStyle/>
                    <a:p>
                      <a:r>
                        <a:rPr lang="en-US" sz="1000"/>
                        <a:t>0</a:t>
                      </a:r>
                    </a:p>
                  </a:txBody>
                  <a:tcPr/>
                </a:tc>
                <a:tc>
                  <a:txBody>
                    <a:bodyPr/>
                    <a:lstStyle/>
                    <a:p>
                      <a:r>
                        <a:rPr lang="en-US" sz="1000"/>
                        <a:t>0</a:t>
                      </a:r>
                    </a:p>
                  </a:txBody>
                  <a:tcPr/>
                </a:tc>
                <a:tc>
                  <a:txBody>
                    <a:bodyPr/>
                    <a:lstStyle/>
                    <a:p>
                      <a:r>
                        <a:rPr lang="en-US" sz="1000"/>
                        <a:t>781</a:t>
                      </a:r>
                    </a:p>
                  </a:txBody>
                  <a:tcPr/>
                </a:tc>
                <a:tc>
                  <a:txBody>
                    <a:bodyPr/>
                    <a:lstStyle/>
                    <a:p>
                      <a:r>
                        <a:rPr lang="en-US" sz="1000"/>
                        <a:t>29.43 %</a:t>
                      </a:r>
                    </a:p>
                  </a:txBody>
                  <a:tcPr/>
                </a:tc>
                <a:tc>
                  <a:txBody>
                    <a:bodyPr/>
                    <a:lstStyle/>
                    <a:p>
                      <a:r>
                        <a:rPr lang="en-US" sz="1000"/>
                        <a:t>2878</a:t>
                      </a:r>
                    </a:p>
                  </a:txBody>
                  <a:tcPr/>
                </a:tc>
                <a:tc>
                  <a:txBody>
                    <a:bodyPr/>
                    <a:lstStyle/>
                    <a:p>
                      <a:r>
                        <a:rPr lang="en-US" sz="1000"/>
                        <a:t>1443</a:t>
                      </a:r>
                    </a:p>
                  </a:txBody>
                  <a:tcPr/>
                </a:tc>
                <a:tc>
                  <a:txBody>
                    <a:bodyPr/>
                    <a:lstStyle/>
                    <a:p>
                      <a:r>
                        <a:rPr lang="en-US" sz="1000"/>
                        <a:t>n/a</a:t>
                      </a:r>
                    </a:p>
                  </a:txBody>
                  <a:tcPr/>
                </a:tc>
                <a:extLst>
                  <a:ext uri="{0D108BD9-81ED-4DB2-BD59-A6C34878D82A}">
                    <a16:rowId xmlns:a16="http://schemas.microsoft.com/office/drawing/2014/main" val="683727570"/>
                  </a:ext>
                </a:extLst>
              </a:tr>
              <a:tr h="370840">
                <a:tc>
                  <a:txBody>
                    <a:bodyPr/>
                    <a:lstStyle/>
                    <a:p>
                      <a:r>
                        <a:rPr lang="en-US" sz="1000"/>
                        <a:t>03/30/2026 13:16:09</a:t>
                      </a:r>
                    </a:p>
                  </a:txBody>
                  <a:tcPr/>
                </a:tc>
                <a:tc>
                  <a:txBody>
                    <a:bodyPr/>
                    <a:lstStyle/>
                    <a:p>
                      <a:r>
                        <a:rPr lang="en-US" sz="1000"/>
                        <a:t>03/30/2026 13:16:09</a:t>
                      </a:r>
                    </a:p>
                  </a:txBody>
                  <a:tcPr/>
                </a:tc>
                <a:tc>
                  <a:txBody>
                    <a:bodyPr/>
                    <a:lstStyle/>
                    <a:p>
                      <a:r>
                        <a:rPr lang="en-US" sz="1000"/>
                        <a:t>Image</a:t>
                      </a:r>
                    </a:p>
                  </a:txBody>
                  <a:tcPr/>
                </a:tc>
                <a:tc>
                  <a:txBody>
                    <a:bodyPr/>
                    <a:lstStyle/>
                    <a:p>
                      <a:r>
                        <a:rPr lang="en-US" sz="1000"/>
                        <a:t>52</a:t>
                      </a:r>
                    </a:p>
                  </a:txBody>
                  <a:tcPr/>
                </a:tc>
                <a:tc>
                  <a:txBody>
                    <a:bodyPr/>
                    <a:lstStyle/>
                    <a:p>
                      <a:r>
                        <a:rPr lang="en-US" sz="1000"/>
                        <a:t>0</a:t>
                      </a:r>
                    </a:p>
                  </a:txBody>
                  <a:tcPr/>
                </a:tc>
                <a:tc>
                  <a:txBody>
                    <a:bodyPr/>
                    <a:lstStyle/>
                    <a:p>
                      <a:r>
                        <a:rPr lang="en-US" sz="1000"/>
                        <a:t>0</a:t>
                      </a:r>
                    </a:p>
                  </a:txBody>
                  <a:tcPr/>
                </a:tc>
                <a:tc>
                  <a:txBody>
                    <a:bodyPr/>
                    <a:lstStyle/>
                    <a:p>
                      <a:r>
                        <a:rPr lang="en-US" sz="1000"/>
                        <a:t>35</a:t>
                      </a:r>
                    </a:p>
                  </a:txBody>
                  <a:tcPr/>
                </a:tc>
                <a:tc>
                  <a:txBody>
                    <a:bodyPr/>
                    <a:lstStyle/>
                    <a:p>
                      <a:r>
                        <a:rPr lang="en-US" sz="1000"/>
                        <a:t>5.25 %</a:t>
                      </a:r>
                    </a:p>
                  </a:txBody>
                  <a:tcPr/>
                </a:tc>
                <a:tc>
                  <a:txBody>
                    <a:bodyPr/>
                    <a:lstStyle/>
                    <a:p>
                      <a:r>
                        <a:rPr lang="en-US" sz="1000"/>
                        <a:t>1657</a:t>
                      </a:r>
                    </a:p>
                  </a:txBody>
                  <a:tcPr/>
                </a:tc>
                <a:tc>
                  <a:txBody>
                    <a:bodyPr/>
                    <a:lstStyle/>
                    <a:p>
                      <a:r>
                        <a:rPr lang="en-US" sz="1000"/>
                        <a:t>1107</a:t>
                      </a:r>
                    </a:p>
                  </a:txBody>
                  <a:tcPr/>
                </a:tc>
                <a:tc>
                  <a:txBody>
                    <a:bodyPr/>
                    <a:lstStyle/>
                    <a:p>
                      <a:r>
                        <a:rPr lang="en-US" sz="1000"/>
                        <a:t>n/a</a:t>
                      </a:r>
                    </a:p>
                  </a:txBody>
                  <a:tcPr/>
                </a:tc>
                <a:extLst>
                  <a:ext uri="{0D108BD9-81ED-4DB2-BD59-A6C34878D82A}">
                    <a16:rowId xmlns:a16="http://schemas.microsoft.com/office/drawing/2014/main" val="2437240347"/>
                  </a:ext>
                </a:extLst>
              </a:tr>
            </a:tbl>
          </a:graphicData>
        </a:graphic>
      </p:graphicFrame>
      <p:sp>
        <p:nvSpPr>
          <p:cNvPr id="4" name="Text Placeholder 3">
            <a:extLst>
              <a:ext uri="{FF2B5EF4-FFF2-40B4-BE49-F238E27FC236}">
                <a16:creationId xmlns:a16="http://schemas.microsoft.com/office/drawing/2014/main" id="{80D85893-D625-496B-B737-B6F1003DE626}"/>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225800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61A4C-A3D6-4001-94B9-A91BB86F98B3}"/>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2D29970A-B616-4509-BB72-365BD45D16DD}"/>
              </a:ext>
            </a:extLst>
          </p:cNvPr>
          <p:cNvGraphicFramePr>
            <a:graphicFrameLocks noGrp="1"/>
          </p:cNvGraphicFramePr>
          <p:nvPr>
            <p:ph type="tbl" sz="quarter" idx="13"/>
            <p:extLst>
              <p:ext uri="{D42A27DB-BD31-4B8C-83A1-F6EECF244321}">
                <p14:modId xmlns:p14="http://schemas.microsoft.com/office/powerpoint/2010/main" val="719557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0380505"/>
                    </a:ext>
                  </a:extLst>
                </a:gridCol>
                <a:gridCol w="576072">
                  <a:extLst>
                    <a:ext uri="{9D8B030D-6E8A-4147-A177-3AD203B41FA5}">
                      <a16:colId xmlns:a16="http://schemas.microsoft.com/office/drawing/2014/main" val="3379977361"/>
                    </a:ext>
                  </a:extLst>
                </a:gridCol>
                <a:gridCol w="576072">
                  <a:extLst>
                    <a:ext uri="{9D8B030D-6E8A-4147-A177-3AD203B41FA5}">
                      <a16:colId xmlns:a16="http://schemas.microsoft.com/office/drawing/2014/main" val="611350988"/>
                    </a:ext>
                  </a:extLst>
                </a:gridCol>
                <a:gridCol w="576072">
                  <a:extLst>
                    <a:ext uri="{9D8B030D-6E8A-4147-A177-3AD203B41FA5}">
                      <a16:colId xmlns:a16="http://schemas.microsoft.com/office/drawing/2014/main" val="2664436981"/>
                    </a:ext>
                  </a:extLst>
                </a:gridCol>
                <a:gridCol w="576072">
                  <a:extLst>
                    <a:ext uri="{9D8B030D-6E8A-4147-A177-3AD203B41FA5}">
                      <a16:colId xmlns:a16="http://schemas.microsoft.com/office/drawing/2014/main" val="702145987"/>
                    </a:ext>
                  </a:extLst>
                </a:gridCol>
                <a:gridCol w="576072">
                  <a:extLst>
                    <a:ext uri="{9D8B030D-6E8A-4147-A177-3AD203B41FA5}">
                      <a16:colId xmlns:a16="http://schemas.microsoft.com/office/drawing/2014/main" val="1330911249"/>
                    </a:ext>
                  </a:extLst>
                </a:gridCol>
                <a:gridCol w="576072">
                  <a:extLst>
                    <a:ext uri="{9D8B030D-6E8A-4147-A177-3AD203B41FA5}">
                      <a16:colId xmlns:a16="http://schemas.microsoft.com/office/drawing/2014/main" val="3622592339"/>
                    </a:ext>
                  </a:extLst>
                </a:gridCol>
                <a:gridCol w="576072">
                  <a:extLst>
                    <a:ext uri="{9D8B030D-6E8A-4147-A177-3AD203B41FA5}">
                      <a16:colId xmlns:a16="http://schemas.microsoft.com/office/drawing/2014/main" val="2940965408"/>
                    </a:ext>
                  </a:extLst>
                </a:gridCol>
                <a:gridCol w="576072">
                  <a:extLst>
                    <a:ext uri="{9D8B030D-6E8A-4147-A177-3AD203B41FA5}">
                      <a16:colId xmlns:a16="http://schemas.microsoft.com/office/drawing/2014/main" val="3325237979"/>
                    </a:ext>
                  </a:extLst>
                </a:gridCol>
                <a:gridCol w="576072">
                  <a:extLst>
                    <a:ext uri="{9D8B030D-6E8A-4147-A177-3AD203B41FA5}">
                      <a16:colId xmlns:a16="http://schemas.microsoft.com/office/drawing/2014/main" val="1457519455"/>
                    </a:ext>
                  </a:extLst>
                </a:gridCol>
                <a:gridCol w="576072">
                  <a:extLst>
                    <a:ext uri="{9D8B030D-6E8A-4147-A177-3AD203B41FA5}">
                      <a16:colId xmlns:a16="http://schemas.microsoft.com/office/drawing/2014/main" val="217615704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808146992"/>
                  </a:ext>
                </a:extLst>
              </a:tr>
              <a:tr h="370840">
                <a:tc>
                  <a:txBody>
                    <a:bodyPr/>
                    <a:lstStyle/>
                    <a:p>
                      <a:r>
                        <a:rPr lang="en-US" sz="1000"/>
                        <a:t>tmamerica</a:t>
                      </a:r>
                    </a:p>
                  </a:txBody>
                  <a:tcPr/>
                </a:tc>
                <a:tc>
                  <a:txBody>
                    <a:bodyPr/>
                    <a:lstStyle/>
                    <a:p>
                      <a:r>
                        <a:rPr lang="en-US" sz="1000"/>
                        <a:t>1209</a:t>
                      </a:r>
                    </a:p>
                  </a:txBody>
                  <a:tcPr/>
                </a:tc>
                <a:tc>
                  <a:txBody>
                    <a:bodyPr/>
                    <a:lstStyle/>
                    <a:p>
                      <a:r>
                        <a:rPr lang="en-US" sz="1000"/>
                        <a:t>208</a:t>
                      </a:r>
                    </a:p>
                  </a:txBody>
                  <a:tcPr/>
                </a:tc>
                <a:tc>
                  <a:txBody>
                    <a:bodyPr/>
                    <a:lstStyle/>
                    <a:p>
                      <a:r>
                        <a:rPr lang="en-US" sz="1000"/>
                        <a:t>8</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tc>
                  <a:txBody>
                    <a:bodyPr/>
                    <a:lstStyle/>
                    <a:p>
                      <a:r>
                        <a:rPr lang="en-US" sz="1000"/>
                        <a:t>11</a:t>
                      </a:r>
                    </a:p>
                  </a:txBody>
                  <a:tcPr/>
                </a:tc>
                <a:tc>
                  <a:txBody>
                    <a:bodyPr/>
                    <a:lstStyle/>
                    <a:p>
                      <a:r>
                        <a:rPr lang="en-US" sz="1000"/>
                        <a:t>49</a:t>
                      </a:r>
                    </a:p>
                  </a:txBody>
                  <a:tcPr/>
                </a:tc>
                <a:tc>
                  <a:txBody>
                    <a:bodyPr/>
                    <a:lstStyle/>
                    <a:p>
                      <a:r>
                        <a:rPr lang="en-US" sz="1000"/>
                        <a:t>1</a:t>
                      </a:r>
                    </a:p>
                  </a:txBody>
                  <a:tcPr/>
                </a:tc>
                <a:tc>
                  <a:txBody>
                    <a:bodyPr/>
                    <a:lstStyle/>
                    <a:p>
                      <a:r>
                        <a:rPr lang="en-US" sz="1000"/>
                        <a:t>0.4114 %</a:t>
                      </a:r>
                    </a:p>
                  </a:txBody>
                  <a:tcPr/>
                </a:tc>
                <a:extLst>
                  <a:ext uri="{0D108BD9-81ED-4DB2-BD59-A6C34878D82A}">
                    <a16:rowId xmlns:a16="http://schemas.microsoft.com/office/drawing/2014/main" val="4122497546"/>
                  </a:ext>
                </a:extLst>
              </a:tr>
            </a:tbl>
          </a:graphicData>
        </a:graphic>
      </p:graphicFrame>
      <p:sp>
        <p:nvSpPr>
          <p:cNvPr id="4" name="Text Placeholder 3">
            <a:extLst>
              <a:ext uri="{FF2B5EF4-FFF2-40B4-BE49-F238E27FC236}">
                <a16:creationId xmlns:a16="http://schemas.microsoft.com/office/drawing/2014/main" id="{FDE4A5D5-041C-4325-8F41-A7B193D82E99}"/>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3411325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2BD03-D911-4143-B7D2-98519B7A3FA1}"/>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F8455645-63ED-443A-9B41-41B4844F26B2}"/>
              </a:ext>
            </a:extLst>
          </p:cNvPr>
          <p:cNvGraphicFramePr>
            <a:graphicFrameLocks noGrp="1"/>
          </p:cNvGraphicFramePr>
          <p:nvPr>
            <p:ph type="chart" sz="quarter" idx="13"/>
            <p:extLst>
              <p:ext uri="{D42A27DB-BD31-4B8C-83A1-F6EECF244321}">
                <p14:modId xmlns:p14="http://schemas.microsoft.com/office/powerpoint/2010/main" val="93536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38911C-6682-451D-88FC-FDE81090C73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7EDA7AF-995E-472A-AB8E-A3F7EE8384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99359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427DC-A7E6-4966-A08C-DD3950D4C280}"/>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DC95B8C3-E072-427A-9257-03E116016C3A}"/>
              </a:ext>
            </a:extLst>
          </p:cNvPr>
          <p:cNvGraphicFramePr>
            <a:graphicFrameLocks noGrp="1"/>
          </p:cNvGraphicFramePr>
          <p:nvPr>
            <p:ph type="chart" sz="quarter" idx="13"/>
            <p:extLst>
              <p:ext uri="{D42A27DB-BD31-4B8C-83A1-F6EECF244321}">
                <p14:modId xmlns:p14="http://schemas.microsoft.com/office/powerpoint/2010/main" val="979112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E90059-5B12-474B-AFB1-986656467AC7}"/>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E0273AA-863C-44FD-BA87-51A1DAD328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174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197CE-8FE4-440F-8A06-688E71A5DA1F}"/>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18F271D4-845B-4291-AEBE-3DAF418F4E69}"/>
              </a:ext>
            </a:extLst>
          </p:cNvPr>
          <p:cNvGraphicFramePr>
            <a:graphicFrameLocks noGrp="1"/>
          </p:cNvGraphicFramePr>
          <p:nvPr>
            <p:ph type="chart" sz="quarter" idx="13"/>
            <p:extLst>
              <p:ext uri="{D42A27DB-BD31-4B8C-83A1-F6EECF244321}">
                <p14:modId xmlns:p14="http://schemas.microsoft.com/office/powerpoint/2010/main" val="2563775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4EF1B5-F070-47E3-B172-CC97F15A73B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836B905-A5C5-463D-B245-439CC58EA7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0191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CD693-1C89-4448-B1F6-9304D52BE00D}"/>
              </a:ext>
            </a:extLst>
          </p:cNvPr>
          <p:cNvSpPr>
            <a:spLocks noGrp="1"/>
          </p:cNvSpPr>
          <p:nvPr>
            <p:ph type="title"/>
          </p:nvPr>
        </p:nvSpPr>
        <p:spPr/>
        <p:txBody>
          <a:bodyPr/>
          <a:lstStyle/>
          <a:p>
            <a:r>
              <a:rPr lang="en-US"/>
              <a:t>Instagram Instagram Content Views by Post Type | Tokio Marine America</a:t>
            </a:r>
          </a:p>
        </p:txBody>
      </p:sp>
      <p:graphicFrame>
        <p:nvGraphicFramePr>
          <p:cNvPr id="6" name="Chart Placeholder 5">
            <a:extLst>
              <a:ext uri="{FF2B5EF4-FFF2-40B4-BE49-F238E27FC236}">
                <a16:creationId xmlns:a16="http://schemas.microsoft.com/office/drawing/2014/main" id="{3A6298FB-62E8-4282-8093-719665AE5468}"/>
              </a:ext>
            </a:extLst>
          </p:cNvPr>
          <p:cNvGraphicFramePr>
            <a:graphicFrameLocks noGrp="1"/>
          </p:cNvGraphicFramePr>
          <p:nvPr>
            <p:ph type="chart" sz="quarter" idx="13"/>
            <p:extLst>
              <p:ext uri="{D42A27DB-BD31-4B8C-83A1-F6EECF244321}">
                <p14:modId xmlns:p14="http://schemas.microsoft.com/office/powerpoint/2010/main" val="3843308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885CE5-8169-4721-A3E4-729745013AD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33C3599-6F47-407C-A25F-5B2095DB91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41569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0F3F9-E99A-42EB-9224-C256F57BFEFD}"/>
              </a:ext>
            </a:extLst>
          </p:cNvPr>
          <p:cNvSpPr>
            <a:spLocks noGrp="1"/>
          </p:cNvSpPr>
          <p:nvPr>
            <p:ph type="title"/>
          </p:nvPr>
        </p:nvSpPr>
        <p:spPr/>
        <p:txBody>
          <a:bodyPr/>
          <a:lstStyle/>
          <a:p>
            <a:r>
              <a:rPr lang="en-US"/>
              <a:t>Instagram Posts Table | Tokio Marine America</a:t>
            </a:r>
          </a:p>
        </p:txBody>
      </p:sp>
      <p:graphicFrame>
        <p:nvGraphicFramePr>
          <p:cNvPr id="5" name="Table Placeholder 4">
            <a:extLst>
              <a:ext uri="{FF2B5EF4-FFF2-40B4-BE49-F238E27FC236}">
                <a16:creationId xmlns:a16="http://schemas.microsoft.com/office/drawing/2014/main" id="{B45863B4-248E-41D1-BCF0-73033D3F8E08}"/>
              </a:ext>
            </a:extLst>
          </p:cNvPr>
          <p:cNvGraphicFramePr>
            <a:graphicFrameLocks noGrp="1"/>
          </p:cNvGraphicFramePr>
          <p:nvPr>
            <p:ph type="tbl" sz="quarter" idx="13"/>
            <p:extLst>
              <p:ext uri="{D42A27DB-BD31-4B8C-83A1-F6EECF244321}">
                <p14:modId xmlns:p14="http://schemas.microsoft.com/office/powerpoint/2010/main" val="1113687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02301020"/>
                    </a:ext>
                  </a:extLst>
                </a:gridCol>
                <a:gridCol w="822960">
                  <a:extLst>
                    <a:ext uri="{9D8B030D-6E8A-4147-A177-3AD203B41FA5}">
                      <a16:colId xmlns:a16="http://schemas.microsoft.com/office/drawing/2014/main" val="3983611343"/>
                    </a:ext>
                  </a:extLst>
                </a:gridCol>
                <a:gridCol w="411480">
                  <a:extLst>
                    <a:ext uri="{9D8B030D-6E8A-4147-A177-3AD203B41FA5}">
                      <a16:colId xmlns:a16="http://schemas.microsoft.com/office/drawing/2014/main" val="3195802564"/>
                    </a:ext>
                  </a:extLst>
                </a:gridCol>
                <a:gridCol w="411480">
                  <a:extLst>
                    <a:ext uri="{9D8B030D-6E8A-4147-A177-3AD203B41FA5}">
                      <a16:colId xmlns:a16="http://schemas.microsoft.com/office/drawing/2014/main" val="253459555"/>
                    </a:ext>
                  </a:extLst>
                </a:gridCol>
                <a:gridCol w="411480">
                  <a:extLst>
                    <a:ext uri="{9D8B030D-6E8A-4147-A177-3AD203B41FA5}">
                      <a16:colId xmlns:a16="http://schemas.microsoft.com/office/drawing/2014/main" val="2158147960"/>
                    </a:ext>
                  </a:extLst>
                </a:gridCol>
                <a:gridCol w="411480">
                  <a:extLst>
                    <a:ext uri="{9D8B030D-6E8A-4147-A177-3AD203B41FA5}">
                      <a16:colId xmlns:a16="http://schemas.microsoft.com/office/drawing/2014/main" val="2878842349"/>
                    </a:ext>
                  </a:extLst>
                </a:gridCol>
                <a:gridCol w="411480">
                  <a:extLst>
                    <a:ext uri="{9D8B030D-6E8A-4147-A177-3AD203B41FA5}">
                      <a16:colId xmlns:a16="http://schemas.microsoft.com/office/drawing/2014/main" val="2173329092"/>
                    </a:ext>
                  </a:extLst>
                </a:gridCol>
                <a:gridCol w="411480">
                  <a:extLst>
                    <a:ext uri="{9D8B030D-6E8A-4147-A177-3AD203B41FA5}">
                      <a16:colId xmlns:a16="http://schemas.microsoft.com/office/drawing/2014/main" val="709268843"/>
                    </a:ext>
                  </a:extLst>
                </a:gridCol>
                <a:gridCol w="411480">
                  <a:extLst>
                    <a:ext uri="{9D8B030D-6E8A-4147-A177-3AD203B41FA5}">
                      <a16:colId xmlns:a16="http://schemas.microsoft.com/office/drawing/2014/main" val="2228962557"/>
                    </a:ext>
                  </a:extLst>
                </a:gridCol>
                <a:gridCol w="411480">
                  <a:extLst>
                    <a:ext uri="{9D8B030D-6E8A-4147-A177-3AD203B41FA5}">
                      <a16:colId xmlns:a16="http://schemas.microsoft.com/office/drawing/2014/main" val="1995820115"/>
                    </a:ext>
                  </a:extLst>
                </a:gridCol>
                <a:gridCol w="411480">
                  <a:extLst>
                    <a:ext uri="{9D8B030D-6E8A-4147-A177-3AD203B41FA5}">
                      <a16:colId xmlns:a16="http://schemas.microsoft.com/office/drawing/2014/main" val="1975806430"/>
                    </a:ext>
                  </a:extLst>
                </a:gridCol>
                <a:gridCol w="411480">
                  <a:extLst>
                    <a:ext uri="{9D8B030D-6E8A-4147-A177-3AD203B41FA5}">
                      <a16:colId xmlns:a16="http://schemas.microsoft.com/office/drawing/2014/main" val="898666891"/>
                    </a:ext>
                  </a:extLst>
                </a:gridCol>
                <a:gridCol w="411480">
                  <a:extLst>
                    <a:ext uri="{9D8B030D-6E8A-4147-A177-3AD203B41FA5}">
                      <a16:colId xmlns:a16="http://schemas.microsoft.com/office/drawing/2014/main" val="3857379326"/>
                    </a:ext>
                  </a:extLst>
                </a:gridCol>
                <a:gridCol w="411480">
                  <a:extLst>
                    <a:ext uri="{9D8B030D-6E8A-4147-A177-3AD203B41FA5}">
                      <a16:colId xmlns:a16="http://schemas.microsoft.com/office/drawing/2014/main" val="2195873365"/>
                    </a:ext>
                  </a:extLst>
                </a:gridCol>
                <a:gridCol w="411480">
                  <a:extLst>
                    <a:ext uri="{9D8B030D-6E8A-4147-A177-3AD203B41FA5}">
                      <a16:colId xmlns:a16="http://schemas.microsoft.com/office/drawing/2014/main" val="424575493"/>
                    </a:ext>
                  </a:extLst>
                </a:gridCol>
                <a:gridCol w="411480">
                  <a:extLst>
                    <a:ext uri="{9D8B030D-6E8A-4147-A177-3AD203B41FA5}">
                      <a16:colId xmlns:a16="http://schemas.microsoft.com/office/drawing/2014/main" val="4277840055"/>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3584570095"/>
                  </a:ext>
                </a:extLst>
              </a:tr>
              <a:tr h="370840">
                <a:tc>
                  <a:txBody>
                    <a:bodyPr/>
                    <a:lstStyle/>
                    <a:p>
                      <a:r>
                        <a:rPr lang="en-US" sz="1000"/>
                        <a:t>03/16/2026 14:47:27</a:t>
                      </a:r>
                    </a:p>
                  </a:txBody>
                  <a:tcPr/>
                </a:tc>
                <a:tc>
                  <a:txBody>
                    <a:bodyPr/>
                    <a:lstStyle/>
                    <a:p>
                      <a:r>
                        <a:rPr lang="en-US" sz="1000"/>
                        <a:t>03/16/2026 14:47:27</a:t>
                      </a:r>
                    </a:p>
                  </a:txBody>
                  <a:tcPr/>
                </a:tc>
                <a:tc>
                  <a:txBody>
                    <a:bodyPr/>
                    <a:lstStyle/>
                    <a:p>
                      <a:r>
                        <a:rPr lang="en-US" sz="1000"/>
                        <a:t>Carousel</a:t>
                      </a:r>
                    </a:p>
                  </a:txBody>
                  <a:tcPr/>
                </a:tc>
                <a:tc>
                  <a:txBody>
                    <a:bodyPr/>
                    <a:lstStyle/>
                    <a:p>
                      <a:r>
                        <a:rPr lang="en-US" sz="1000"/>
                        <a:t>594</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2.02 %</a:t>
                      </a:r>
                    </a:p>
                  </a:txBody>
                  <a:tcPr/>
                </a:tc>
                <a:tc>
                  <a:txBody>
                    <a:bodyPr/>
                    <a:lstStyle/>
                    <a:p>
                      <a:r>
                        <a:rPr lang="en-US" sz="1000"/>
                        <a:t>162</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3301983572"/>
                  </a:ext>
                </a:extLst>
              </a:tr>
              <a:tr h="370840">
                <a:tc>
                  <a:txBody>
                    <a:bodyPr/>
                    <a:lstStyle/>
                    <a:p>
                      <a:r>
                        <a:rPr lang="en-US" sz="1000"/>
                        <a:t>03/05/2026 09:03:42</a:t>
                      </a:r>
                    </a:p>
                  </a:txBody>
                  <a:tcPr/>
                </a:tc>
                <a:tc>
                  <a:txBody>
                    <a:bodyPr/>
                    <a:lstStyle/>
                    <a:p>
                      <a:r>
                        <a:rPr lang="en-US" sz="1000"/>
                        <a:t>03/05/2026 09:03:42</a:t>
                      </a:r>
                    </a:p>
                  </a:txBody>
                  <a:tcPr/>
                </a:tc>
                <a:tc>
                  <a:txBody>
                    <a:bodyPr/>
                    <a:lstStyle/>
                    <a:p>
                      <a:r>
                        <a:rPr lang="en-US" sz="1000"/>
                        <a:t>Image</a:t>
                      </a:r>
                    </a:p>
                  </a:txBody>
                  <a:tcPr/>
                </a:tc>
                <a:tc>
                  <a:txBody>
                    <a:bodyPr/>
                    <a:lstStyle/>
                    <a:p>
                      <a:r>
                        <a:rPr lang="en-US" sz="1000"/>
                        <a:t>287</a:t>
                      </a:r>
                    </a:p>
                  </a:txBody>
                  <a:tcPr/>
                </a:tc>
                <a:tc>
                  <a:txBody>
                    <a:bodyPr/>
                    <a:lstStyle/>
                    <a:p>
                      <a:r>
                        <a:rPr lang="en-US" sz="1000"/>
                        <a:t>8</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9</a:t>
                      </a:r>
                    </a:p>
                  </a:txBody>
                  <a:tcPr/>
                </a:tc>
                <a:tc>
                  <a:txBody>
                    <a:bodyPr/>
                    <a:lstStyle/>
                    <a:p>
                      <a:r>
                        <a:rPr lang="en-US" sz="1000"/>
                        <a:t>3.14 %</a:t>
                      </a:r>
                    </a:p>
                  </a:txBody>
                  <a:tcPr/>
                </a:tc>
                <a:tc>
                  <a:txBody>
                    <a:bodyPr/>
                    <a:lstStyle/>
                    <a:p>
                      <a:r>
                        <a:rPr lang="en-US" sz="1000"/>
                        <a:t>115</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249102280"/>
                  </a:ext>
                </a:extLst>
              </a:tr>
              <a:tr h="370840">
                <a:tc>
                  <a:txBody>
                    <a:bodyPr/>
                    <a:lstStyle/>
                    <a:p>
                      <a:r>
                        <a:rPr lang="en-US" sz="1000"/>
                        <a:t>03/20/2026 10:30:34</a:t>
                      </a:r>
                    </a:p>
                  </a:txBody>
                  <a:tcPr/>
                </a:tc>
                <a:tc>
                  <a:txBody>
                    <a:bodyPr/>
                    <a:lstStyle/>
                    <a:p>
                      <a:r>
                        <a:rPr lang="en-US" sz="1000"/>
                        <a:t>03/20/2026 10:30:34</a:t>
                      </a:r>
                    </a:p>
                  </a:txBody>
                  <a:tcPr/>
                </a:tc>
                <a:tc>
                  <a:txBody>
                    <a:bodyPr/>
                    <a:lstStyle/>
                    <a:p>
                      <a:r>
                        <a:rPr lang="en-US" sz="1000"/>
                        <a:t>Image</a:t>
                      </a:r>
                    </a:p>
                  </a:txBody>
                  <a:tcPr/>
                </a:tc>
                <a:tc>
                  <a:txBody>
                    <a:bodyPr/>
                    <a:lstStyle/>
                    <a:p>
                      <a:r>
                        <a:rPr lang="en-US" sz="1000"/>
                        <a:t>197</a:t>
                      </a:r>
                    </a:p>
                  </a:txBody>
                  <a:tcPr/>
                </a:tc>
                <a:tc>
                  <a:txBody>
                    <a:bodyPr/>
                    <a:lstStyle/>
                    <a:p>
                      <a:r>
                        <a:rPr lang="en-US" sz="1000"/>
                        <a:t>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3.05 %</a:t>
                      </a:r>
                    </a:p>
                  </a:txBody>
                  <a:tcPr/>
                </a:tc>
                <a:tc>
                  <a:txBody>
                    <a:bodyPr/>
                    <a:lstStyle/>
                    <a:p>
                      <a:r>
                        <a:rPr lang="en-US" sz="1000"/>
                        <a:t>76</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2070460041"/>
                  </a:ext>
                </a:extLst>
              </a:tr>
            </a:tbl>
          </a:graphicData>
        </a:graphic>
      </p:graphicFrame>
      <p:sp>
        <p:nvSpPr>
          <p:cNvPr id="4" name="Text Placeholder 3">
            <a:extLst>
              <a:ext uri="{FF2B5EF4-FFF2-40B4-BE49-F238E27FC236}">
                <a16:creationId xmlns:a16="http://schemas.microsoft.com/office/drawing/2014/main" id="{2DDCE8FC-31C8-4B19-BD72-22862B28FC60}"/>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19443099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1110</Words>
  <Application>Microsoft Office PowerPoint</Application>
  <PresentationFormat>On-screen Show (4:3)</PresentationFormat>
  <Paragraphs>363</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Impressions or Page Media View Bar Chart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Twitter Followers Change | Tokio Marine America</vt:lpstr>
      <vt:lpstr>Twitter Average Interactions Per Tweet | Tokio Marine America</vt:lpstr>
      <vt:lpstr>Twitter Total Interactions Per Month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Content Views by Post Type | Tokio Marine America</vt:lpstr>
      <vt:lpstr>Instagram Posts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2026-04-10T15:31:06Z</dcterms:created>
  <dcterms:modified xsi:type="dcterms:W3CDTF">2026-04-10T15:31:37Z</dcterms:modified>
</cp:coreProperties>
</file>