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Lst>
  <p:sldSz cx="9144000" cy="6858000" type="screen4x3"/>
  <p:notesSz cx="6858000" cy="9144000"/>
  <p:embeddedFontLst>
    <p:embeddedFont>
      <p:font typeface="Calibri" panose="020F0502020204030204" pitchFamily="34" charset="0"/>
      <p:regular r:id="rId33"/>
      <p:bold r:id="rId34"/>
      <p:italic r:id="rId35"/>
      <p:boldItalic r:id="rId3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2.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1.fntdata"/><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3.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Sheet1!$A$2:$A$4</c:f>
              <c:numCache>
                <c:formatCode>m/d/yyyy</c:formatCode>
                <c:ptCount val="3"/>
                <c:pt idx="0">
                  <c:v>46023</c:v>
                </c:pt>
                <c:pt idx="1">
                  <c:v>46054</c:v>
                </c:pt>
                <c:pt idx="2">
                  <c:v>46082</c:v>
                </c:pt>
              </c:numCache>
            </c:numRef>
          </c:cat>
          <c:val>
            <c:numRef>
              <c:f>Sheet1!$B$2:$B$4</c:f>
              <c:numCache>
                <c:formatCode>General</c:formatCode>
                <c:ptCount val="3"/>
                <c:pt idx="0">
                  <c:v>243</c:v>
                </c:pt>
                <c:pt idx="1">
                  <c:v>245</c:v>
                </c:pt>
                <c:pt idx="2">
                  <c:v>246</c:v>
                </c:pt>
              </c:numCache>
            </c:numRef>
          </c:val>
          <c:extLst>
            <c:ext xmlns:c16="http://schemas.microsoft.com/office/drawing/2014/chart" uri="{C3380CC4-5D6E-409C-BE32-E72D297353CC}">
              <c16:uniqueId val="{00000000-4AB2-4731-BE61-36DDA3BB1D6F}"/>
            </c:ext>
          </c:extLst>
        </c:ser>
        <c:ser>
          <c:idx val="1"/>
          <c:order val="1"/>
          <c:tx>
            <c:strRef>
              <c:f>Sheet1!$C$1</c:f>
              <c:strCache>
                <c:ptCount val="1"/>
                <c:pt idx="0">
                  <c:v>instagram</c:v>
                </c:pt>
              </c:strCache>
            </c:strRef>
          </c:tx>
          <c:spPr>
            <a:solidFill>
              <a:schemeClr val="accent2"/>
            </a:solidFill>
            <a:ln>
              <a:noFill/>
            </a:ln>
            <a:effectLst/>
          </c:spPr>
          <c:invertIfNegative val="0"/>
          <c:cat>
            <c:numRef>
              <c:f>Sheet1!$A$2:$A$4</c:f>
              <c:numCache>
                <c:formatCode>m/d/yyyy</c:formatCode>
                <c:ptCount val="3"/>
                <c:pt idx="0">
                  <c:v>46023</c:v>
                </c:pt>
                <c:pt idx="1">
                  <c:v>46054</c:v>
                </c:pt>
                <c:pt idx="2">
                  <c:v>46082</c:v>
                </c:pt>
              </c:numCache>
            </c:numRef>
          </c:cat>
          <c:val>
            <c:numRef>
              <c:f>Sheet1!$C$2:$C$4</c:f>
              <c:numCache>
                <c:formatCode>General</c:formatCode>
                <c:ptCount val="3"/>
                <c:pt idx="0">
                  <c:v>619</c:v>
                </c:pt>
                <c:pt idx="1">
                  <c:v>629</c:v>
                </c:pt>
                <c:pt idx="2">
                  <c:v>636</c:v>
                </c:pt>
              </c:numCache>
            </c:numRef>
          </c:val>
          <c:extLst>
            <c:ext xmlns:c16="http://schemas.microsoft.com/office/drawing/2014/chart" uri="{C3380CC4-5D6E-409C-BE32-E72D297353CC}">
              <c16:uniqueId val="{00000001-4AB2-4731-BE61-36DDA3BB1D6F}"/>
            </c:ext>
          </c:extLst>
        </c:ser>
        <c:ser>
          <c:idx val="2"/>
          <c:order val="2"/>
          <c:tx>
            <c:strRef>
              <c:f>Sheet1!$D$1</c:f>
              <c:strCache>
                <c:ptCount val="1"/>
                <c:pt idx="0">
                  <c:v>linkedIn</c:v>
                </c:pt>
              </c:strCache>
            </c:strRef>
          </c:tx>
          <c:spPr>
            <a:solidFill>
              <a:schemeClr val="accent3"/>
            </a:solidFill>
            <a:ln>
              <a:noFill/>
            </a:ln>
            <a:effectLst/>
          </c:spPr>
          <c:invertIfNegative val="0"/>
          <c:cat>
            <c:numRef>
              <c:f>Sheet1!$A$2:$A$4</c:f>
              <c:numCache>
                <c:formatCode>m/d/yyyy</c:formatCode>
                <c:ptCount val="3"/>
                <c:pt idx="0">
                  <c:v>46023</c:v>
                </c:pt>
                <c:pt idx="1">
                  <c:v>46054</c:v>
                </c:pt>
                <c:pt idx="2">
                  <c:v>46082</c:v>
                </c:pt>
              </c:numCache>
            </c:numRef>
          </c:cat>
          <c:val>
            <c:numRef>
              <c:f>Sheet1!$D$2:$D$4</c:f>
              <c:numCache>
                <c:formatCode>General</c:formatCode>
                <c:ptCount val="3"/>
                <c:pt idx="0">
                  <c:v>30342</c:v>
                </c:pt>
                <c:pt idx="1">
                  <c:v>30770</c:v>
                </c:pt>
                <c:pt idx="2">
                  <c:v>31152</c:v>
                </c:pt>
              </c:numCache>
            </c:numRef>
          </c:val>
          <c:extLst>
            <c:ext xmlns:c16="http://schemas.microsoft.com/office/drawing/2014/chart" uri="{C3380CC4-5D6E-409C-BE32-E72D297353CC}">
              <c16:uniqueId val="{00000002-4AB2-4731-BE61-36DDA3BB1D6F}"/>
            </c:ext>
          </c:extLst>
        </c:ser>
        <c:ser>
          <c:idx val="3"/>
          <c:order val="3"/>
          <c:tx>
            <c:strRef>
              <c:f>Sheet1!$E$1</c:f>
              <c:strCache>
                <c:ptCount val="1"/>
                <c:pt idx="0">
                  <c:v>twitter</c:v>
                </c:pt>
              </c:strCache>
            </c:strRef>
          </c:tx>
          <c:spPr>
            <a:solidFill>
              <a:schemeClr val="accent4"/>
            </a:solidFill>
            <a:ln>
              <a:noFill/>
            </a:ln>
            <a:effectLst/>
          </c:spPr>
          <c:invertIfNegative val="0"/>
          <c:cat>
            <c:numRef>
              <c:f>Sheet1!$A$2:$A$4</c:f>
              <c:numCache>
                <c:formatCode>m/d/yyyy</c:formatCode>
                <c:ptCount val="3"/>
                <c:pt idx="0">
                  <c:v>46023</c:v>
                </c:pt>
                <c:pt idx="1">
                  <c:v>46054</c:v>
                </c:pt>
                <c:pt idx="2">
                  <c:v>46082</c:v>
                </c:pt>
              </c:numCache>
            </c:numRef>
          </c:cat>
          <c:val>
            <c:numRef>
              <c:f>Sheet1!$E$2:$E$4</c:f>
              <c:numCache>
                <c:formatCode>General</c:formatCode>
                <c:ptCount val="3"/>
                <c:pt idx="0">
                  <c:v>198</c:v>
                </c:pt>
                <c:pt idx="1">
                  <c:v>198</c:v>
                </c:pt>
                <c:pt idx="2">
                  <c:v>198</c:v>
                </c:pt>
              </c:numCache>
            </c:numRef>
          </c:val>
          <c:extLst>
            <c:ext xmlns:c16="http://schemas.microsoft.com/office/drawing/2014/chart" uri="{C3380CC4-5D6E-409C-BE32-E72D297353CC}">
              <c16:uniqueId val="{00000003-4AB2-4731-BE61-36DDA3BB1D6F}"/>
            </c:ext>
          </c:extLst>
        </c:ser>
        <c:dLbls>
          <c:showLegendKey val="0"/>
          <c:showVal val="0"/>
          <c:showCatName val="0"/>
          <c:showSerName val="0"/>
          <c:showPercent val="0"/>
          <c:showBubbleSize val="0"/>
        </c:dLbls>
        <c:gapWidth val="219"/>
        <c:overlap val="-27"/>
        <c:axId val="388047976"/>
        <c:axId val="388048304"/>
      </c:barChart>
      <c:dateAx>
        <c:axId val="3880479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048304"/>
        <c:crosses val="autoZero"/>
        <c:auto val="1"/>
        <c:lblOffset val="100"/>
        <c:baseTimeUnit val="months"/>
      </c:dateAx>
      <c:valAx>
        <c:axId val="3880483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0479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North America Services</c:v>
                </c:pt>
              </c:strCache>
            </c:strRef>
          </c:tx>
          <c:spPr>
            <a:solidFill>
              <a:schemeClr val="accent1"/>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Sheet1!$B$2:$B$13</c:f>
              <c:numCache>
                <c:formatCode>General</c:formatCode>
                <c:ptCount val="12"/>
                <c:pt idx="0">
                  <c:v>3</c:v>
                </c:pt>
                <c:pt idx="1">
                  <c:v>2</c:v>
                </c:pt>
                <c:pt idx="2">
                  <c:v>1</c:v>
                </c:pt>
                <c:pt idx="3">
                  <c:v>0</c:v>
                </c:pt>
              </c:numCache>
            </c:numRef>
          </c:val>
          <c:extLst>
            <c:ext xmlns:c16="http://schemas.microsoft.com/office/drawing/2014/chart" uri="{C3380CC4-5D6E-409C-BE32-E72D297353CC}">
              <c16:uniqueId val="{00000000-704E-4E13-8342-310CF21515B0}"/>
            </c:ext>
          </c:extLst>
        </c:ser>
        <c:dLbls>
          <c:showLegendKey val="0"/>
          <c:showVal val="0"/>
          <c:showCatName val="0"/>
          <c:showSerName val="0"/>
          <c:showPercent val="0"/>
          <c:showBubbleSize val="0"/>
        </c:dLbls>
        <c:gapWidth val="219"/>
        <c:overlap val="-27"/>
        <c:axId val="387916832"/>
        <c:axId val="397718504"/>
      </c:barChart>
      <c:dateAx>
        <c:axId val="3879168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718504"/>
        <c:crosses val="autoZero"/>
        <c:auto val="1"/>
        <c:lblOffset val="100"/>
        <c:baseTimeUnit val="months"/>
      </c:dateAx>
      <c:valAx>
        <c:axId val="3977185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916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North America Services</c:v>
                </c:pt>
              </c:strCache>
            </c:strRef>
          </c:tx>
          <c:spPr>
            <a:solidFill>
              <a:schemeClr val="accent1"/>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Sheet1!$B$2:$B$13</c:f>
              <c:numCache>
                <c:formatCode>General</c:formatCode>
                <c:ptCount val="12"/>
                <c:pt idx="0">
                  <c:v>4</c:v>
                </c:pt>
                <c:pt idx="1">
                  <c:v>4</c:v>
                </c:pt>
                <c:pt idx="2">
                  <c:v>4</c:v>
                </c:pt>
                <c:pt idx="3">
                  <c:v>1</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A767-4E84-B19C-0F77904679A6}"/>
            </c:ext>
          </c:extLst>
        </c:ser>
        <c:dLbls>
          <c:showLegendKey val="0"/>
          <c:showVal val="0"/>
          <c:showCatName val="0"/>
          <c:showSerName val="0"/>
          <c:showPercent val="0"/>
          <c:showBubbleSize val="0"/>
        </c:dLbls>
        <c:gapWidth val="219"/>
        <c:overlap val="-27"/>
        <c:axId val="397718176"/>
        <c:axId val="397718832"/>
      </c:barChart>
      <c:dateAx>
        <c:axId val="3977181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718832"/>
        <c:crosses val="autoZero"/>
        <c:auto val="1"/>
        <c:lblOffset val="100"/>
        <c:baseTimeUnit val="months"/>
      </c:dateAx>
      <c:valAx>
        <c:axId val="397718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718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North America Services</c:v>
                </c:pt>
              </c:strCache>
            </c:strRef>
          </c:tx>
          <c:spPr>
            <a:solidFill>
              <a:schemeClr val="accent1"/>
            </a:solidFill>
            <a:ln>
              <a:noFill/>
            </a:ln>
            <a:effectLst/>
          </c:spPr>
          <c:invertIfNegative val="0"/>
          <c:cat>
            <c:strRef>
              <c:f>Sheet1!$A$2:$A$13</c:f>
              <c:strCache>
                <c:ptCount val="12"/>
                <c:pt idx="0">
                  <c:v>2026-01</c:v>
                </c:pt>
                <c:pt idx="1">
                  <c:v>2026-02</c:v>
                </c:pt>
                <c:pt idx="2">
                  <c:v>2026-03</c:v>
                </c:pt>
                <c:pt idx="3">
                  <c:v>2026-04</c:v>
                </c:pt>
                <c:pt idx="4">
                  <c:v>2026-05</c:v>
                </c:pt>
                <c:pt idx="5">
                  <c:v>2026-06</c:v>
                </c:pt>
                <c:pt idx="6">
                  <c:v>2026-07</c:v>
                </c:pt>
                <c:pt idx="7">
                  <c:v>2026-08</c:v>
                </c:pt>
                <c:pt idx="8">
                  <c:v>2026-09</c:v>
                </c:pt>
                <c:pt idx="9">
                  <c:v>2026-10</c:v>
                </c:pt>
                <c:pt idx="10">
                  <c:v>2026-11</c:v>
                </c:pt>
                <c:pt idx="11">
                  <c:v>2026-12</c:v>
                </c:pt>
              </c:strCache>
            </c:strRef>
          </c:cat>
          <c:val>
            <c:numRef>
              <c:f>Sheet1!$B$2:$B$13</c:f>
              <c:numCache>
                <c:formatCode>General</c:formatCode>
                <c:ptCount val="12"/>
                <c:pt idx="0">
                  <c:v>40</c:v>
                </c:pt>
                <c:pt idx="1">
                  <c:v>49</c:v>
                </c:pt>
                <c:pt idx="2">
                  <c:v>36</c:v>
                </c:pt>
                <c:pt idx="3">
                  <c:v>2</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A884-4E76-801B-3CE73931636F}"/>
            </c:ext>
          </c:extLst>
        </c:ser>
        <c:dLbls>
          <c:showLegendKey val="0"/>
          <c:showVal val="0"/>
          <c:showCatName val="0"/>
          <c:showSerName val="0"/>
          <c:showPercent val="0"/>
          <c:showBubbleSize val="0"/>
        </c:dLbls>
        <c:gapWidth val="219"/>
        <c:overlap val="-27"/>
        <c:axId val="397717848"/>
        <c:axId val="395891848"/>
      </c:barChart>
      <c:catAx>
        <c:axId val="3977178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891848"/>
        <c:crosses val="autoZero"/>
        <c:auto val="1"/>
        <c:lblAlgn val="ctr"/>
        <c:lblOffset val="100"/>
        <c:noMultiLvlLbl val="0"/>
      </c:catAx>
      <c:valAx>
        <c:axId val="3958918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7178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North America Services</c:v>
                </c:pt>
              </c:strCache>
            </c:strRef>
          </c:tx>
          <c:spPr>
            <a:solidFill>
              <a:schemeClr val="accent1"/>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Sheet1!$B$2:$B$13</c:f>
              <c:numCache>
                <c:formatCode>General</c:formatCode>
                <c:ptCount val="12"/>
                <c:pt idx="0">
                  <c:v>1733</c:v>
                </c:pt>
                <c:pt idx="1">
                  <c:v>1903</c:v>
                </c:pt>
                <c:pt idx="2">
                  <c:v>1287</c:v>
                </c:pt>
                <c:pt idx="3">
                  <c:v>68</c:v>
                </c:pt>
                <c:pt idx="4">
                  <c:v>0</c:v>
                </c:pt>
              </c:numCache>
            </c:numRef>
          </c:val>
          <c:extLst>
            <c:ext xmlns:c16="http://schemas.microsoft.com/office/drawing/2014/chart" uri="{C3380CC4-5D6E-409C-BE32-E72D297353CC}">
              <c16:uniqueId val="{00000000-6BEC-41E3-944C-F817AE624681}"/>
            </c:ext>
          </c:extLst>
        </c:ser>
        <c:dLbls>
          <c:showLegendKey val="0"/>
          <c:showVal val="0"/>
          <c:showCatName val="0"/>
          <c:showSerName val="0"/>
          <c:showPercent val="0"/>
          <c:showBubbleSize val="0"/>
        </c:dLbls>
        <c:gapWidth val="219"/>
        <c:overlap val="-27"/>
        <c:axId val="395893160"/>
        <c:axId val="395893488"/>
      </c:barChart>
      <c:dateAx>
        <c:axId val="3958931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893488"/>
        <c:crosses val="autoZero"/>
        <c:auto val="1"/>
        <c:lblOffset val="100"/>
        <c:baseTimeUnit val="months"/>
      </c:dateAx>
      <c:valAx>
        <c:axId val="3958934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8931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Sheet1!$B$2:$B$13</c:f>
              <c:numCache>
                <c:formatCode>General</c:formatCode>
                <c:ptCount val="12"/>
                <c:pt idx="0">
                  <c:v>0</c:v>
                </c:pt>
                <c:pt idx="1">
                  <c:v>0</c:v>
                </c:pt>
                <c:pt idx="2">
                  <c:v>0</c:v>
                </c:pt>
                <c:pt idx="3">
                  <c:v>0</c:v>
                </c:pt>
              </c:numCache>
            </c:numRef>
          </c:val>
          <c:extLst>
            <c:ext xmlns:c16="http://schemas.microsoft.com/office/drawing/2014/chart" uri="{C3380CC4-5D6E-409C-BE32-E72D297353CC}">
              <c16:uniqueId val="{00000000-DCB6-49C2-BB93-C7DFD35350CA}"/>
            </c:ext>
          </c:extLst>
        </c:ser>
        <c:dLbls>
          <c:showLegendKey val="0"/>
          <c:showVal val="0"/>
          <c:showCatName val="0"/>
          <c:showSerName val="0"/>
          <c:showPercent val="0"/>
          <c:showBubbleSize val="0"/>
        </c:dLbls>
        <c:gapWidth val="219"/>
        <c:overlap val="-27"/>
        <c:axId val="503971000"/>
        <c:axId val="503968704"/>
      </c:barChart>
      <c:dateAx>
        <c:axId val="5039710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3968704"/>
        <c:crosses val="autoZero"/>
        <c:auto val="1"/>
        <c:lblOffset val="100"/>
        <c:baseTimeUnit val="months"/>
      </c:dateAx>
      <c:valAx>
        <c:axId val="5039687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39710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Sheet1!$B$2:$B$13</c:f>
              <c:numCache>
                <c:formatCode>General</c:formatCode>
                <c:ptCount val="12"/>
                <c:pt idx="0">
                  <c:v>1</c:v>
                </c:pt>
                <c:pt idx="1">
                  <c:v>0</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5DAC-485C-AC10-EE9C941A9E13}"/>
            </c:ext>
          </c:extLst>
        </c:ser>
        <c:dLbls>
          <c:showLegendKey val="0"/>
          <c:showVal val="0"/>
          <c:showCatName val="0"/>
          <c:showSerName val="0"/>
          <c:showPercent val="0"/>
          <c:showBubbleSize val="0"/>
        </c:dLbls>
        <c:gapWidth val="219"/>
        <c:overlap val="-27"/>
        <c:axId val="503963784"/>
        <c:axId val="503964112"/>
      </c:barChart>
      <c:dateAx>
        <c:axId val="5039637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3964112"/>
        <c:crosses val="autoZero"/>
        <c:auto val="1"/>
        <c:lblOffset val="100"/>
        <c:baseTimeUnit val="months"/>
      </c:dateAx>
      <c:valAx>
        <c:axId val="5039641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39637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strRef>
              <c:f>Sheet1!$A$2:$A$13</c:f>
              <c:strCache>
                <c:ptCount val="12"/>
                <c:pt idx="0">
                  <c:v>2026-01</c:v>
                </c:pt>
                <c:pt idx="1">
                  <c:v>2026-02</c:v>
                </c:pt>
                <c:pt idx="2">
                  <c:v>2026-03</c:v>
                </c:pt>
                <c:pt idx="3">
                  <c:v>2026-04</c:v>
                </c:pt>
                <c:pt idx="4">
                  <c:v>2026-05</c:v>
                </c:pt>
                <c:pt idx="5">
                  <c:v>2026-06</c:v>
                </c:pt>
                <c:pt idx="6">
                  <c:v>2026-07</c:v>
                </c:pt>
                <c:pt idx="7">
                  <c:v>2026-08</c:v>
                </c:pt>
                <c:pt idx="8">
                  <c:v>2026-09</c:v>
                </c:pt>
                <c:pt idx="9">
                  <c:v>2026-10</c:v>
                </c:pt>
                <c:pt idx="10">
                  <c:v>2026-11</c:v>
                </c:pt>
                <c:pt idx="11">
                  <c:v>2026-12</c:v>
                </c:pt>
              </c:strCache>
            </c:strRef>
          </c:cat>
          <c:val>
            <c:numRef>
              <c:f>Sheet1!$B$2:$B$13</c:f>
              <c:numCache>
                <c:formatCode>General</c:formatCode>
                <c:ptCount val="12"/>
                <c:pt idx="0">
                  <c:v>8</c:v>
                </c:pt>
                <c:pt idx="1">
                  <c:v>10</c:v>
                </c:pt>
                <c:pt idx="2">
                  <c:v>7</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9BB4-432C-A70D-D39B0AE13BC2}"/>
            </c:ext>
          </c:extLst>
        </c:ser>
        <c:dLbls>
          <c:showLegendKey val="0"/>
          <c:showVal val="0"/>
          <c:showCatName val="0"/>
          <c:showSerName val="0"/>
          <c:showPercent val="0"/>
          <c:showBubbleSize val="0"/>
        </c:dLbls>
        <c:gapWidth val="219"/>
        <c:overlap val="-27"/>
        <c:axId val="503974280"/>
        <c:axId val="503981824"/>
      </c:barChart>
      <c:catAx>
        <c:axId val="5039742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3981824"/>
        <c:crosses val="autoZero"/>
        <c:auto val="1"/>
        <c:lblAlgn val="ctr"/>
        <c:lblOffset val="100"/>
        <c:noMultiLvlLbl val="0"/>
      </c:catAx>
      <c:valAx>
        <c:axId val="503981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39742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North America Services</c:v>
                </c:pt>
              </c:strCache>
            </c:strRef>
          </c:tx>
          <c:spPr>
            <a:solidFill>
              <a:schemeClr val="accent1"/>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Sheet1!$B$2:$B$13</c:f>
              <c:numCache>
                <c:formatCode>General</c:formatCode>
                <c:ptCount val="12"/>
                <c:pt idx="0">
                  <c:v>417</c:v>
                </c:pt>
                <c:pt idx="1">
                  <c:v>428</c:v>
                </c:pt>
                <c:pt idx="2">
                  <c:v>382</c:v>
                </c:pt>
                <c:pt idx="3">
                  <c:v>16</c:v>
                </c:pt>
              </c:numCache>
            </c:numRef>
          </c:val>
          <c:extLst>
            <c:ext xmlns:c16="http://schemas.microsoft.com/office/drawing/2014/chart" uri="{C3380CC4-5D6E-409C-BE32-E72D297353CC}">
              <c16:uniqueId val="{00000000-2697-40A8-BD5B-ADDF877D13BC}"/>
            </c:ext>
          </c:extLst>
        </c:ser>
        <c:dLbls>
          <c:showLegendKey val="0"/>
          <c:showVal val="0"/>
          <c:showCatName val="0"/>
          <c:showSerName val="0"/>
          <c:showPercent val="0"/>
          <c:showBubbleSize val="0"/>
        </c:dLbls>
        <c:gapWidth val="219"/>
        <c:overlap val="-27"/>
        <c:axId val="528188872"/>
        <c:axId val="528188544"/>
      </c:barChart>
      <c:dateAx>
        <c:axId val="5281888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8188544"/>
        <c:crosses val="autoZero"/>
        <c:auto val="1"/>
        <c:lblOffset val="100"/>
        <c:baseTimeUnit val="months"/>
      </c:dateAx>
      <c:valAx>
        <c:axId val="5281885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8188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North America Services</c:v>
                </c:pt>
              </c:strCache>
            </c:strRef>
          </c:tx>
          <c:spPr>
            <a:solidFill>
              <a:schemeClr val="accent1"/>
            </a:solidFill>
            <a:ln>
              <a:noFill/>
            </a:ln>
            <a:effectLst/>
          </c:spPr>
          <c:invertIfNegative val="0"/>
          <c:cat>
            <c:strRef>
              <c:f>Sheet1!$A$2:$A$5</c:f>
              <c:strCache>
                <c:ptCount val="4"/>
                <c:pt idx="0">
                  <c:v>2026-01</c:v>
                </c:pt>
                <c:pt idx="1">
                  <c:v>2026-02</c:v>
                </c:pt>
                <c:pt idx="2">
                  <c:v>2026-03</c:v>
                </c:pt>
                <c:pt idx="3">
                  <c:v>2026-04</c:v>
                </c:pt>
              </c:strCache>
            </c:strRef>
          </c:cat>
          <c:val>
            <c:numRef>
              <c:f>Sheet1!$B$2:$B$5</c:f>
              <c:numCache>
                <c:formatCode>General</c:formatCode>
                <c:ptCount val="4"/>
                <c:pt idx="0">
                  <c:v>53</c:v>
                </c:pt>
                <c:pt idx="1">
                  <c:v>58</c:v>
                </c:pt>
                <c:pt idx="2">
                  <c:v>45</c:v>
                </c:pt>
                <c:pt idx="3">
                  <c:v>13</c:v>
                </c:pt>
              </c:numCache>
            </c:numRef>
          </c:val>
          <c:extLst>
            <c:ext xmlns:c16="http://schemas.microsoft.com/office/drawing/2014/chart" uri="{C3380CC4-5D6E-409C-BE32-E72D297353CC}">
              <c16:uniqueId val="{00000000-03AD-4C5C-BE5A-90BB3C5DC13C}"/>
            </c:ext>
          </c:extLst>
        </c:ser>
        <c:dLbls>
          <c:showLegendKey val="0"/>
          <c:showVal val="0"/>
          <c:showCatName val="0"/>
          <c:showSerName val="0"/>
          <c:showPercent val="0"/>
          <c:showBubbleSize val="0"/>
        </c:dLbls>
        <c:gapWidth val="219"/>
        <c:overlap val="-27"/>
        <c:axId val="528187560"/>
        <c:axId val="528190512"/>
      </c:barChart>
      <c:catAx>
        <c:axId val="5281875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8190512"/>
        <c:crosses val="autoZero"/>
        <c:auto val="1"/>
        <c:lblAlgn val="ctr"/>
        <c:lblOffset val="100"/>
        <c:noMultiLvlLbl val="0"/>
      </c:catAx>
      <c:valAx>
        <c:axId val="5281905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81875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North America Services</c:v>
                </c:pt>
              </c:strCache>
            </c:strRef>
          </c:tx>
          <c:spPr>
            <a:solidFill>
              <a:schemeClr val="accent1"/>
            </a:solidFill>
            <a:ln>
              <a:noFill/>
            </a:ln>
            <a:effectLst/>
          </c:spPr>
          <c:invertIfNegative val="0"/>
          <c:cat>
            <c:strRef>
              <c:f>Sheet1!$A$2:$A$5</c:f>
              <c:strCache>
                <c:ptCount val="4"/>
                <c:pt idx="0">
                  <c:v>2026-01</c:v>
                </c:pt>
                <c:pt idx="1">
                  <c:v>2026-02</c:v>
                </c:pt>
                <c:pt idx="2">
                  <c:v>2026-03</c:v>
                </c:pt>
                <c:pt idx="3">
                  <c:v>2026-04</c:v>
                </c:pt>
              </c:strCache>
            </c:strRef>
          </c:cat>
          <c:val>
            <c:numRef>
              <c:f>Sheet1!$B$2:$B$5</c:f>
              <c:numCache>
                <c:formatCode>General</c:formatCode>
                <c:ptCount val="4"/>
                <c:pt idx="0">
                  <c:v>480</c:v>
                </c:pt>
                <c:pt idx="1">
                  <c:v>704</c:v>
                </c:pt>
                <c:pt idx="2">
                  <c:v>411</c:v>
                </c:pt>
                <c:pt idx="3">
                  <c:v>27</c:v>
                </c:pt>
              </c:numCache>
            </c:numRef>
          </c:val>
          <c:extLst>
            <c:ext xmlns:c16="http://schemas.microsoft.com/office/drawing/2014/chart" uri="{C3380CC4-5D6E-409C-BE32-E72D297353CC}">
              <c16:uniqueId val="{00000000-1B8F-45FA-A1A2-89ED8A700611}"/>
            </c:ext>
          </c:extLst>
        </c:ser>
        <c:dLbls>
          <c:showLegendKey val="0"/>
          <c:showVal val="0"/>
          <c:showCatName val="0"/>
          <c:showSerName val="0"/>
          <c:showPercent val="0"/>
          <c:showBubbleSize val="0"/>
        </c:dLbls>
        <c:gapWidth val="219"/>
        <c:overlap val="-27"/>
        <c:axId val="528196744"/>
        <c:axId val="528192480"/>
      </c:barChart>
      <c:catAx>
        <c:axId val="5281967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8192480"/>
        <c:crosses val="autoZero"/>
        <c:auto val="1"/>
        <c:lblAlgn val="ctr"/>
        <c:lblOffset val="100"/>
        <c:noMultiLvlLbl val="0"/>
      </c:catAx>
      <c:valAx>
        <c:axId val="5281924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81967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North America Services</c:v>
                </c:pt>
              </c:strCache>
            </c:strRef>
          </c:tx>
          <c:spPr>
            <a:solidFill>
              <a:schemeClr val="accent1"/>
            </a:solidFill>
            <a:ln>
              <a:noFill/>
            </a:ln>
            <a:effectLst/>
          </c:spPr>
          <c:invertIfNegative val="0"/>
          <c:cat>
            <c:strRef>
              <c:f>Sheet1!$A$2:$A$14</c:f>
              <c:strCache>
                <c:ptCount val="13"/>
                <c:pt idx="0">
                  <c:v>2025-12</c:v>
                </c:pt>
                <c:pt idx="1">
                  <c:v>2026-01</c:v>
                </c:pt>
                <c:pt idx="2">
                  <c:v>2026-02</c:v>
                </c:pt>
                <c:pt idx="3">
                  <c:v>2026-03</c:v>
                </c:pt>
                <c:pt idx="4">
                  <c:v>2026-04</c:v>
                </c:pt>
                <c:pt idx="5">
                  <c:v>2026-05</c:v>
                </c:pt>
                <c:pt idx="6">
                  <c:v>2026-06</c:v>
                </c:pt>
                <c:pt idx="7">
                  <c:v>2026-07</c:v>
                </c:pt>
                <c:pt idx="8">
                  <c:v>2026-08</c:v>
                </c:pt>
                <c:pt idx="9">
                  <c:v>2026-09</c:v>
                </c:pt>
                <c:pt idx="10">
                  <c:v>2026-10</c:v>
                </c:pt>
                <c:pt idx="11">
                  <c:v>2026-11</c:v>
                </c:pt>
                <c:pt idx="12">
                  <c:v>2026-12</c:v>
                </c:pt>
              </c:strCache>
            </c:strRef>
          </c:cat>
          <c:val>
            <c:numRef>
              <c:f>Sheet1!$B$2:$B$14</c:f>
              <c:numCache>
                <c:formatCode>General</c:formatCode>
                <c:ptCount val="13"/>
                <c:pt idx="0">
                  <c:v>430</c:v>
                </c:pt>
                <c:pt idx="1">
                  <c:v>23056</c:v>
                </c:pt>
                <c:pt idx="2">
                  <c:v>31954</c:v>
                </c:pt>
                <c:pt idx="3">
                  <c:v>19667</c:v>
                </c:pt>
                <c:pt idx="4">
                  <c:v>2462</c:v>
                </c:pt>
              </c:numCache>
            </c:numRef>
          </c:val>
          <c:extLst>
            <c:ext xmlns:c16="http://schemas.microsoft.com/office/drawing/2014/chart" uri="{C3380CC4-5D6E-409C-BE32-E72D297353CC}">
              <c16:uniqueId val="{00000000-4EDD-4DC4-8F25-D63AF037FB28}"/>
            </c:ext>
          </c:extLst>
        </c:ser>
        <c:dLbls>
          <c:showLegendKey val="0"/>
          <c:showVal val="0"/>
          <c:showCatName val="0"/>
          <c:showSerName val="0"/>
          <c:showPercent val="0"/>
          <c:showBubbleSize val="0"/>
        </c:dLbls>
        <c:gapWidth val="219"/>
        <c:overlap val="-27"/>
        <c:axId val="528202320"/>
        <c:axId val="528207896"/>
      </c:barChart>
      <c:catAx>
        <c:axId val="5282023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8207896"/>
        <c:crosses val="autoZero"/>
        <c:auto val="1"/>
        <c:lblAlgn val="ctr"/>
        <c:lblOffset val="100"/>
        <c:noMultiLvlLbl val="0"/>
      </c:catAx>
      <c:valAx>
        <c:axId val="5282078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8202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Sheet1!$B$2:$B$13</c:f>
              <c:numCache>
                <c:formatCode>General</c:formatCode>
                <c:ptCount val="12"/>
                <c:pt idx="0">
                  <c:v>-1</c:v>
                </c:pt>
                <c:pt idx="1">
                  <c:v>10</c:v>
                </c:pt>
                <c:pt idx="2">
                  <c:v>7</c:v>
                </c:pt>
                <c:pt idx="3">
                  <c:v>-1</c:v>
                </c:pt>
              </c:numCache>
            </c:numRef>
          </c:val>
          <c:extLst>
            <c:ext xmlns:c16="http://schemas.microsoft.com/office/drawing/2014/chart" uri="{C3380CC4-5D6E-409C-BE32-E72D297353CC}">
              <c16:uniqueId val="{00000000-F1E8-4A85-8D4F-861D1973E873}"/>
            </c:ext>
          </c:extLst>
        </c:ser>
        <c:dLbls>
          <c:showLegendKey val="0"/>
          <c:showVal val="0"/>
          <c:showCatName val="0"/>
          <c:showSerName val="0"/>
          <c:showPercent val="0"/>
          <c:showBubbleSize val="0"/>
        </c:dLbls>
        <c:gapWidth val="219"/>
        <c:overlap val="-27"/>
        <c:axId val="74341736"/>
        <c:axId val="74347312"/>
      </c:barChart>
      <c:dateAx>
        <c:axId val="743417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4347312"/>
        <c:crosses val="autoZero"/>
        <c:auto val="1"/>
        <c:lblOffset val="100"/>
        <c:baseTimeUnit val="months"/>
      </c:dateAx>
      <c:valAx>
        <c:axId val="743473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4341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Sheet1!$B$2:$B$13</c:f>
              <c:numCache>
                <c:formatCode>General</c:formatCode>
                <c:ptCount val="12"/>
                <c:pt idx="0">
                  <c:v>15</c:v>
                </c:pt>
                <c:pt idx="1">
                  <c:v>11</c:v>
                </c:pt>
                <c:pt idx="2">
                  <c:v>13</c:v>
                </c:pt>
                <c:pt idx="3">
                  <c:v>2</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0F54-489B-A8FC-2512897A017F}"/>
            </c:ext>
          </c:extLst>
        </c:ser>
        <c:dLbls>
          <c:showLegendKey val="0"/>
          <c:showVal val="0"/>
          <c:showCatName val="0"/>
          <c:showSerName val="0"/>
          <c:showPercent val="0"/>
          <c:showBubbleSize val="0"/>
        </c:dLbls>
        <c:gapWidth val="219"/>
        <c:overlap val="-27"/>
        <c:axId val="74340424"/>
        <c:axId val="74340752"/>
      </c:barChart>
      <c:dateAx>
        <c:axId val="743404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4340752"/>
        <c:crosses val="autoZero"/>
        <c:auto val="1"/>
        <c:lblOffset val="100"/>
        <c:baseTimeUnit val="months"/>
      </c:dateAx>
      <c:valAx>
        <c:axId val="743407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4340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strRef>
              <c:f>Sheet1!$A$2:$A$13</c:f>
              <c:strCache>
                <c:ptCount val="12"/>
                <c:pt idx="0">
                  <c:v>2026-01</c:v>
                </c:pt>
                <c:pt idx="1">
                  <c:v>2026-02</c:v>
                </c:pt>
                <c:pt idx="2">
                  <c:v>2026-03</c:v>
                </c:pt>
                <c:pt idx="3">
                  <c:v>2026-04</c:v>
                </c:pt>
                <c:pt idx="4">
                  <c:v>2026-05</c:v>
                </c:pt>
                <c:pt idx="5">
                  <c:v>2026-06</c:v>
                </c:pt>
                <c:pt idx="6">
                  <c:v>2026-07</c:v>
                </c:pt>
                <c:pt idx="7">
                  <c:v>2026-08</c:v>
                </c:pt>
                <c:pt idx="8">
                  <c:v>2026-09</c:v>
                </c:pt>
                <c:pt idx="9">
                  <c:v>2026-10</c:v>
                </c:pt>
                <c:pt idx="10">
                  <c:v>2026-11</c:v>
                </c:pt>
                <c:pt idx="11">
                  <c:v>2026-12</c:v>
                </c:pt>
              </c:strCache>
            </c:strRef>
          </c:cat>
          <c:val>
            <c:numRef>
              <c:f>Sheet1!$B$2:$B$13</c:f>
              <c:numCache>
                <c:formatCode>General</c:formatCode>
                <c:ptCount val="12"/>
                <c:pt idx="0">
                  <c:v>61</c:v>
                </c:pt>
                <c:pt idx="1">
                  <c:v>130</c:v>
                </c:pt>
                <c:pt idx="2">
                  <c:v>104</c:v>
                </c:pt>
                <c:pt idx="3">
                  <c:v>4</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C51B-4A06-9872-A4D5A067171B}"/>
            </c:ext>
          </c:extLst>
        </c:ser>
        <c:dLbls>
          <c:showLegendKey val="0"/>
          <c:showVal val="0"/>
          <c:showCatName val="0"/>
          <c:showSerName val="0"/>
          <c:showPercent val="0"/>
          <c:showBubbleSize val="0"/>
        </c:dLbls>
        <c:gapWidth val="219"/>
        <c:overlap val="-27"/>
        <c:axId val="394424656"/>
        <c:axId val="394422032"/>
      </c:barChart>
      <c:catAx>
        <c:axId val="3944246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422032"/>
        <c:crosses val="autoZero"/>
        <c:auto val="1"/>
        <c:lblAlgn val="ctr"/>
        <c:lblOffset val="100"/>
        <c:noMultiLvlLbl val="0"/>
      </c:catAx>
      <c:valAx>
        <c:axId val="3944220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4246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Carousel</c:v>
                </c:pt>
              </c:strCache>
            </c:strRef>
          </c:tx>
          <c:spPr>
            <a:solidFill>
              <a:schemeClr val="accent1"/>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Sheet1!$B$2:$B$13</c:f>
              <c:numCache>
                <c:formatCode>General</c:formatCode>
                <c:ptCount val="12"/>
                <c:pt idx="0">
                  <c:v>466</c:v>
                </c:pt>
                <c:pt idx="1">
                  <c:v>490</c:v>
                </c:pt>
                <c:pt idx="2">
                  <c:v>750</c:v>
                </c:pt>
                <c:pt idx="3">
                  <c:v>119</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CB13-4929-BF4C-978291886C4B}"/>
            </c:ext>
          </c:extLst>
        </c:ser>
        <c:ser>
          <c:idx val="1"/>
          <c:order val="1"/>
          <c:tx>
            <c:strRef>
              <c:f>Sheet1!$C$1</c:f>
              <c:strCache>
                <c:ptCount val="1"/>
                <c:pt idx="0">
                  <c:v>Image</c:v>
                </c:pt>
              </c:strCache>
            </c:strRef>
          </c:tx>
          <c:spPr>
            <a:solidFill>
              <a:schemeClr val="accent2"/>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Sheet1!$C$2:$C$13</c:f>
              <c:numCache>
                <c:formatCode>General</c:formatCode>
                <c:ptCount val="12"/>
                <c:pt idx="0">
                  <c:v>2415</c:v>
                </c:pt>
                <c:pt idx="1">
                  <c:v>3982</c:v>
                </c:pt>
                <c:pt idx="2">
                  <c:v>2251</c:v>
                </c:pt>
                <c:pt idx="3">
                  <c:v>134</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1-CB13-4929-BF4C-978291886C4B}"/>
            </c:ext>
          </c:extLst>
        </c:ser>
        <c:ser>
          <c:idx val="2"/>
          <c:order val="2"/>
          <c:tx>
            <c:strRef>
              <c:f>Sheet1!$D$1</c:f>
              <c:strCache>
                <c:ptCount val="1"/>
                <c:pt idx="0">
                  <c:v>Reel</c:v>
                </c:pt>
              </c:strCache>
            </c:strRef>
          </c:tx>
          <c:spPr>
            <a:solidFill>
              <a:schemeClr val="accent3"/>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Sheet1!$D$2:$D$13</c:f>
              <c:numCache>
                <c:formatCode>General</c:formatCode>
                <c:ptCount val="12"/>
                <c:pt idx="0">
                  <c:v>1601</c:v>
                </c:pt>
                <c:pt idx="1">
                  <c:v>0</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2-CB13-4929-BF4C-978291886C4B}"/>
            </c:ext>
          </c:extLst>
        </c:ser>
        <c:ser>
          <c:idx val="3"/>
          <c:order val="3"/>
          <c:tx>
            <c:strRef>
              <c:f>Sheet1!$E$1</c:f>
              <c:strCache>
                <c:ptCount val="1"/>
                <c:pt idx="0">
                  <c:v>Story</c:v>
                </c:pt>
              </c:strCache>
            </c:strRef>
          </c:tx>
          <c:spPr>
            <a:solidFill>
              <a:schemeClr val="accent4"/>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Sheet1!$E$2:$E$13</c:f>
              <c:numCache>
                <c:formatCode>General</c:formatCode>
                <c:ptCount val="12"/>
                <c:pt idx="0">
                  <c:v>549</c:v>
                </c:pt>
                <c:pt idx="1">
                  <c:v>204</c:v>
                </c:pt>
                <c:pt idx="2">
                  <c:v>117</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3-CB13-4929-BF4C-978291886C4B}"/>
            </c:ext>
          </c:extLst>
        </c:ser>
        <c:dLbls>
          <c:showLegendKey val="0"/>
          <c:showVal val="0"/>
          <c:showCatName val="0"/>
          <c:showSerName val="0"/>
          <c:showPercent val="0"/>
          <c:showBubbleSize val="0"/>
        </c:dLbls>
        <c:gapWidth val="219"/>
        <c:overlap val="-27"/>
        <c:axId val="394427608"/>
        <c:axId val="394425640"/>
      </c:barChart>
      <c:dateAx>
        <c:axId val="3944276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425640"/>
        <c:crosses val="autoZero"/>
        <c:auto val="1"/>
        <c:lblOffset val="100"/>
        <c:baseTimeUnit val="months"/>
      </c:dateAx>
      <c:valAx>
        <c:axId val="3944256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427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4/9/2026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4/9/2026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4/9/2026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4/9/2026</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4/9/2026</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4/9/2026</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4/9/2026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4/9/2026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4/9/2026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4/9/2026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4AC09A-D566-4A58-BAC6-C05A417F097E}"/>
              </a:ext>
            </a:extLst>
          </p:cNvPr>
          <p:cNvSpPr>
            <a:spLocks noGrp="1"/>
          </p:cNvSpPr>
          <p:nvPr>
            <p:ph type="ctrTitle"/>
          </p:nvPr>
        </p:nvSpPr>
        <p:spPr/>
        <p:txBody>
          <a:bodyPr/>
          <a:lstStyle/>
          <a:p>
            <a:r>
              <a:rPr lang="en-US"/>
              <a:t>TMNAS Quarterly Social Media</a:t>
            </a:r>
          </a:p>
        </p:txBody>
      </p:sp>
      <p:sp>
        <p:nvSpPr>
          <p:cNvPr id="3" name="Subtitle 2">
            <a:extLst>
              <a:ext uri="{FF2B5EF4-FFF2-40B4-BE49-F238E27FC236}">
                <a16:creationId xmlns:a16="http://schemas.microsoft.com/office/drawing/2014/main" id="{309F9E0C-EBCB-4CA7-AF9E-0198FD03B4A1}"/>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18657713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34D0A2-8D48-4C39-9CB7-4F7C4E9FA476}"/>
              </a:ext>
            </a:extLst>
          </p:cNvPr>
          <p:cNvSpPr>
            <a:spLocks noGrp="1"/>
          </p:cNvSpPr>
          <p:nvPr>
            <p:ph type="title"/>
          </p:nvPr>
        </p:nvSpPr>
        <p:spPr/>
        <p:txBody>
          <a:bodyPr/>
          <a:lstStyle/>
          <a:p>
            <a:r>
              <a:rPr lang="en-US"/>
              <a:t>Overall Overall Audience | TMNAS</a:t>
            </a:r>
          </a:p>
        </p:txBody>
      </p:sp>
      <p:graphicFrame>
        <p:nvGraphicFramePr>
          <p:cNvPr id="6" name="Chart Placeholder 5">
            <a:extLst>
              <a:ext uri="{FF2B5EF4-FFF2-40B4-BE49-F238E27FC236}">
                <a16:creationId xmlns:a16="http://schemas.microsoft.com/office/drawing/2014/main" id="{30E5EDEC-8C4A-4BB1-951D-F3EBC712DBDD}"/>
              </a:ext>
            </a:extLst>
          </p:cNvPr>
          <p:cNvGraphicFramePr>
            <a:graphicFrameLocks noGrp="1"/>
          </p:cNvGraphicFramePr>
          <p:nvPr>
            <p:ph type="chart" sz="quarter" idx="13"/>
            <p:extLst>
              <p:ext uri="{D42A27DB-BD31-4B8C-83A1-F6EECF244321}">
                <p14:modId xmlns:p14="http://schemas.microsoft.com/office/powerpoint/2010/main" val="33638660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B823E31-0942-4E68-BEAB-D4CA7ABEB5E0}"/>
              </a:ext>
            </a:extLst>
          </p:cNvPr>
          <p:cNvSpPr>
            <a:spLocks noGrp="1"/>
          </p:cNvSpPr>
          <p:nvPr>
            <p:ph type="body" sz="quarter" idx="14"/>
          </p:nvPr>
        </p:nvSpPr>
        <p:spPr/>
        <p:txBody>
          <a:bodyPr/>
          <a:lstStyle/>
          <a:p>
            <a:r>
              <a:rPr lang="en-US"/>
              <a:t>01/01/2026 - 03/31/2026</a:t>
            </a:r>
          </a:p>
        </p:txBody>
      </p:sp>
      <p:sp>
        <p:nvSpPr>
          <p:cNvPr id="5" name="Footer Placeholder 4">
            <a:extLst>
              <a:ext uri="{FF2B5EF4-FFF2-40B4-BE49-F238E27FC236}">
                <a16:creationId xmlns:a16="http://schemas.microsoft.com/office/drawing/2014/main" id="{D7236889-F528-42D0-9D62-22807A01554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41077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C09F12-AA69-41BE-AD30-9FB66A1D8CF4}"/>
              </a:ext>
            </a:extLst>
          </p:cNvPr>
          <p:cNvSpPr>
            <a:spLocks noGrp="1"/>
          </p:cNvSpPr>
          <p:nvPr>
            <p:ph type="title"/>
          </p:nvPr>
        </p:nvSpPr>
        <p:spPr/>
        <p:txBody>
          <a:bodyPr/>
          <a:lstStyle/>
          <a:p>
            <a:r>
              <a:rPr lang="en-US"/>
              <a:t>Facebook Key Metrics Table | TMNAS</a:t>
            </a:r>
          </a:p>
        </p:txBody>
      </p:sp>
      <p:graphicFrame>
        <p:nvGraphicFramePr>
          <p:cNvPr id="5" name="Table Placeholder 4">
            <a:extLst>
              <a:ext uri="{FF2B5EF4-FFF2-40B4-BE49-F238E27FC236}">
                <a16:creationId xmlns:a16="http://schemas.microsoft.com/office/drawing/2014/main" id="{8CC75904-9728-4DF7-A4AB-E8629E55EC48}"/>
              </a:ext>
            </a:extLst>
          </p:cNvPr>
          <p:cNvGraphicFramePr>
            <a:graphicFrameLocks noGrp="1"/>
          </p:cNvGraphicFramePr>
          <p:nvPr>
            <p:ph type="tbl" sz="quarter" idx="13"/>
            <p:extLst>
              <p:ext uri="{D42A27DB-BD31-4B8C-83A1-F6EECF244321}">
                <p14:modId xmlns:p14="http://schemas.microsoft.com/office/powerpoint/2010/main" val="13691944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3646044150"/>
                    </a:ext>
                  </a:extLst>
                </a:gridCol>
                <a:gridCol w="905256">
                  <a:extLst>
                    <a:ext uri="{9D8B030D-6E8A-4147-A177-3AD203B41FA5}">
                      <a16:colId xmlns:a16="http://schemas.microsoft.com/office/drawing/2014/main" val="3868212515"/>
                    </a:ext>
                  </a:extLst>
                </a:gridCol>
                <a:gridCol w="905256">
                  <a:extLst>
                    <a:ext uri="{9D8B030D-6E8A-4147-A177-3AD203B41FA5}">
                      <a16:colId xmlns:a16="http://schemas.microsoft.com/office/drawing/2014/main" val="157267521"/>
                    </a:ext>
                  </a:extLst>
                </a:gridCol>
                <a:gridCol w="905256">
                  <a:extLst>
                    <a:ext uri="{9D8B030D-6E8A-4147-A177-3AD203B41FA5}">
                      <a16:colId xmlns:a16="http://schemas.microsoft.com/office/drawing/2014/main" val="1176561319"/>
                    </a:ext>
                  </a:extLst>
                </a:gridCol>
                <a:gridCol w="905256">
                  <a:extLst>
                    <a:ext uri="{9D8B030D-6E8A-4147-A177-3AD203B41FA5}">
                      <a16:colId xmlns:a16="http://schemas.microsoft.com/office/drawing/2014/main" val="1049300116"/>
                    </a:ext>
                  </a:extLst>
                </a:gridCol>
                <a:gridCol w="905256">
                  <a:extLst>
                    <a:ext uri="{9D8B030D-6E8A-4147-A177-3AD203B41FA5}">
                      <a16:colId xmlns:a16="http://schemas.microsoft.com/office/drawing/2014/main" val="2472777321"/>
                    </a:ext>
                  </a:extLst>
                </a:gridCol>
                <a:gridCol w="905256">
                  <a:extLst>
                    <a:ext uri="{9D8B030D-6E8A-4147-A177-3AD203B41FA5}">
                      <a16:colId xmlns:a16="http://schemas.microsoft.com/office/drawing/2014/main" val="2860700790"/>
                    </a:ext>
                  </a:extLst>
                </a:gridCol>
                <a:gridCol w="905256">
                  <a:extLst>
                    <a:ext uri="{9D8B030D-6E8A-4147-A177-3AD203B41FA5}">
                      <a16:colId xmlns:a16="http://schemas.microsoft.com/office/drawing/2014/main" val="3983860691"/>
                    </a:ext>
                  </a:extLst>
                </a:gridCol>
                <a:gridCol w="905256">
                  <a:extLst>
                    <a:ext uri="{9D8B030D-6E8A-4147-A177-3AD203B41FA5}">
                      <a16:colId xmlns:a16="http://schemas.microsoft.com/office/drawing/2014/main" val="3459712041"/>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045024588"/>
                  </a:ext>
                </a:extLst>
              </a:tr>
              <a:tr h="370840">
                <a:tc>
                  <a:txBody>
                    <a:bodyPr/>
                    <a:lstStyle/>
                    <a:p>
                      <a:r>
                        <a:rPr lang="en-US" sz="1000"/>
                        <a:t>246</a:t>
                      </a:r>
                    </a:p>
                  </a:txBody>
                  <a:tcPr/>
                </a:tc>
                <a:tc>
                  <a:txBody>
                    <a:bodyPr/>
                    <a:lstStyle/>
                    <a:p>
                      <a:r>
                        <a:rPr lang="en-US" sz="1000"/>
                        <a:t>6</a:t>
                      </a:r>
                    </a:p>
                  </a:txBody>
                  <a:tcPr/>
                </a:tc>
                <a:tc>
                  <a:txBody>
                    <a:bodyPr/>
                    <a:lstStyle/>
                    <a:p>
                      <a:r>
                        <a:rPr lang="en-US" sz="1000"/>
                        <a:t>27</a:t>
                      </a:r>
                    </a:p>
                  </a:txBody>
                  <a:tcPr/>
                </a:tc>
                <a:tc>
                  <a:txBody>
                    <a:bodyPr/>
                    <a:lstStyle/>
                    <a:p>
                      <a:r>
                        <a:rPr lang="en-US" sz="1000"/>
                        <a:t>119</a:t>
                      </a:r>
                    </a:p>
                  </a:txBody>
                  <a:tcPr/>
                </a:tc>
                <a:tc>
                  <a:txBody>
                    <a:bodyPr/>
                    <a:lstStyle/>
                    <a:p>
                      <a:r>
                        <a:rPr lang="en-US" sz="1000"/>
                        <a:t>1</a:t>
                      </a:r>
                    </a:p>
                  </a:txBody>
                  <a:tcPr/>
                </a:tc>
                <a:tc>
                  <a:txBody>
                    <a:bodyPr/>
                    <a:lstStyle/>
                    <a:p>
                      <a:r>
                        <a:rPr lang="en-US" sz="1000"/>
                        <a:t>5</a:t>
                      </a:r>
                    </a:p>
                  </a:txBody>
                  <a:tcPr/>
                </a:tc>
                <a:tc>
                  <a:txBody>
                    <a:bodyPr/>
                    <a:lstStyle/>
                    <a:p>
                      <a:r>
                        <a:rPr lang="en-US" sz="1000"/>
                        <a:t>0</a:t>
                      </a:r>
                    </a:p>
                  </a:txBody>
                  <a:tcPr/>
                </a:tc>
                <a:tc>
                  <a:txBody>
                    <a:bodyPr/>
                    <a:lstStyle/>
                    <a:p>
                      <a:r>
                        <a:rPr lang="en-US" sz="1000"/>
                        <a:t>1.9052 %</a:t>
                      </a:r>
                    </a:p>
                  </a:txBody>
                  <a:tcPr/>
                </a:tc>
                <a:tc>
                  <a:txBody>
                    <a:bodyPr/>
                    <a:lstStyle/>
                    <a:p>
                      <a:r>
                        <a:rPr lang="en-US" sz="1000"/>
                        <a:t>0.0 %</a:t>
                      </a:r>
                    </a:p>
                  </a:txBody>
                  <a:tcPr/>
                </a:tc>
                <a:extLst>
                  <a:ext uri="{0D108BD9-81ED-4DB2-BD59-A6C34878D82A}">
                    <a16:rowId xmlns:a16="http://schemas.microsoft.com/office/drawing/2014/main" val="1917238325"/>
                  </a:ext>
                </a:extLst>
              </a:tr>
            </a:tbl>
          </a:graphicData>
        </a:graphic>
      </p:graphicFrame>
      <p:sp>
        <p:nvSpPr>
          <p:cNvPr id="4" name="Text Placeholder 3">
            <a:extLst>
              <a:ext uri="{FF2B5EF4-FFF2-40B4-BE49-F238E27FC236}">
                <a16:creationId xmlns:a16="http://schemas.microsoft.com/office/drawing/2014/main" id="{7874492B-F9D1-4943-B728-79608DC433A9}"/>
              </a:ext>
            </a:extLst>
          </p:cNvPr>
          <p:cNvSpPr>
            <a:spLocks noGrp="1"/>
          </p:cNvSpPr>
          <p:nvPr>
            <p:ph type="body" sz="quarter" idx="14"/>
          </p:nvPr>
        </p:nvSpPr>
        <p:spPr/>
        <p:txBody>
          <a:bodyPr/>
          <a:lstStyle/>
          <a:p>
            <a:r>
              <a:rPr lang="en-US"/>
              <a:t>01/01/2026 - 03/31/2026</a:t>
            </a:r>
          </a:p>
        </p:txBody>
      </p:sp>
    </p:spTree>
    <p:extLst>
      <p:ext uri="{BB962C8B-B14F-4D97-AF65-F5344CB8AC3E}">
        <p14:creationId xmlns:p14="http://schemas.microsoft.com/office/powerpoint/2010/main" val="26621222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04483B-9B0D-48A5-98B9-BFBFB0BA476D}"/>
              </a:ext>
            </a:extLst>
          </p:cNvPr>
          <p:cNvSpPr>
            <a:spLocks noGrp="1"/>
          </p:cNvSpPr>
          <p:nvPr>
            <p:ph type="title"/>
          </p:nvPr>
        </p:nvSpPr>
        <p:spPr/>
        <p:txBody>
          <a:bodyPr/>
          <a:lstStyle/>
          <a:p>
            <a:r>
              <a:rPr lang="en-US"/>
              <a:t>Facebook Facebook Fans Change | TMNAS</a:t>
            </a:r>
          </a:p>
        </p:txBody>
      </p:sp>
      <p:graphicFrame>
        <p:nvGraphicFramePr>
          <p:cNvPr id="6" name="Chart Placeholder 5">
            <a:extLst>
              <a:ext uri="{FF2B5EF4-FFF2-40B4-BE49-F238E27FC236}">
                <a16:creationId xmlns:a16="http://schemas.microsoft.com/office/drawing/2014/main" id="{350DE2A5-B0BE-4541-BEC6-095E5C906C08}"/>
              </a:ext>
            </a:extLst>
          </p:cNvPr>
          <p:cNvGraphicFramePr>
            <a:graphicFrameLocks noGrp="1"/>
          </p:cNvGraphicFramePr>
          <p:nvPr>
            <p:ph type="chart" sz="quarter" idx="13"/>
            <p:extLst>
              <p:ext uri="{D42A27DB-BD31-4B8C-83A1-F6EECF244321}">
                <p14:modId xmlns:p14="http://schemas.microsoft.com/office/powerpoint/2010/main" val="417163452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CA2867A-6EB6-4496-9CE3-CE17DBD5452D}"/>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8502A717-0B05-4074-81D0-E99D6CB95D9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305634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89D6D8-BBDA-4A47-B53D-966867D6317B}"/>
              </a:ext>
            </a:extLst>
          </p:cNvPr>
          <p:cNvSpPr>
            <a:spLocks noGrp="1"/>
          </p:cNvSpPr>
          <p:nvPr>
            <p:ph type="title"/>
          </p:nvPr>
        </p:nvSpPr>
        <p:spPr/>
        <p:txBody>
          <a:bodyPr/>
          <a:lstStyle/>
          <a:p>
            <a:r>
              <a:rPr lang="en-US"/>
              <a:t>Facebook Average Interactions Per Facebook Post | TMNAS</a:t>
            </a:r>
          </a:p>
        </p:txBody>
      </p:sp>
      <p:graphicFrame>
        <p:nvGraphicFramePr>
          <p:cNvPr id="6" name="Chart Placeholder 5">
            <a:extLst>
              <a:ext uri="{FF2B5EF4-FFF2-40B4-BE49-F238E27FC236}">
                <a16:creationId xmlns:a16="http://schemas.microsoft.com/office/drawing/2014/main" id="{BDE7ACD2-0F63-4486-932E-8CC8EEC2CA18}"/>
              </a:ext>
            </a:extLst>
          </p:cNvPr>
          <p:cNvGraphicFramePr>
            <a:graphicFrameLocks noGrp="1"/>
          </p:cNvGraphicFramePr>
          <p:nvPr>
            <p:ph type="chart" sz="quarter" idx="13"/>
            <p:extLst>
              <p:ext uri="{D42A27DB-BD31-4B8C-83A1-F6EECF244321}">
                <p14:modId xmlns:p14="http://schemas.microsoft.com/office/powerpoint/2010/main" val="40050767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53417DC-377F-4E6F-AD5E-33173C48E085}"/>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12B57659-8B65-4B4F-9370-F8A5246503E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221772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A88B2C-CB4C-41CA-9404-B3AC6340A10B}"/>
              </a:ext>
            </a:extLst>
          </p:cNvPr>
          <p:cNvSpPr>
            <a:spLocks noGrp="1"/>
          </p:cNvSpPr>
          <p:nvPr>
            <p:ph type="title"/>
          </p:nvPr>
        </p:nvSpPr>
        <p:spPr/>
        <p:txBody>
          <a:bodyPr/>
          <a:lstStyle/>
          <a:p>
            <a:r>
              <a:rPr lang="en-US"/>
              <a:t>Facebook Total Interactions Per Month | TMNAS</a:t>
            </a:r>
          </a:p>
        </p:txBody>
      </p:sp>
      <p:graphicFrame>
        <p:nvGraphicFramePr>
          <p:cNvPr id="6" name="Chart Placeholder 5">
            <a:extLst>
              <a:ext uri="{FF2B5EF4-FFF2-40B4-BE49-F238E27FC236}">
                <a16:creationId xmlns:a16="http://schemas.microsoft.com/office/drawing/2014/main" id="{6FF5B29E-74B0-482C-8418-1555AC1408F0}"/>
              </a:ext>
            </a:extLst>
          </p:cNvPr>
          <p:cNvGraphicFramePr>
            <a:graphicFrameLocks noGrp="1"/>
          </p:cNvGraphicFramePr>
          <p:nvPr>
            <p:ph type="chart" sz="quarter" idx="13"/>
            <p:extLst>
              <p:ext uri="{D42A27DB-BD31-4B8C-83A1-F6EECF244321}">
                <p14:modId xmlns:p14="http://schemas.microsoft.com/office/powerpoint/2010/main" val="41222085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DD0D570-6B02-4D47-8E50-92533BACFCC8}"/>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AAEEF0BC-EC23-42C0-A958-C6B82C96E62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204962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9B6248-B6BD-4232-B1A7-05315165B1DA}"/>
              </a:ext>
            </a:extLst>
          </p:cNvPr>
          <p:cNvSpPr>
            <a:spLocks noGrp="1"/>
          </p:cNvSpPr>
          <p:nvPr>
            <p:ph type="title"/>
          </p:nvPr>
        </p:nvSpPr>
        <p:spPr/>
        <p:txBody>
          <a:bodyPr/>
          <a:lstStyle/>
          <a:p>
            <a:r>
              <a:rPr lang="en-US"/>
              <a:t>Facebook Impressions or Page Media View Bar Chart | TMNAS</a:t>
            </a:r>
          </a:p>
        </p:txBody>
      </p:sp>
      <p:graphicFrame>
        <p:nvGraphicFramePr>
          <p:cNvPr id="6" name="Chart Placeholder 5">
            <a:extLst>
              <a:ext uri="{FF2B5EF4-FFF2-40B4-BE49-F238E27FC236}">
                <a16:creationId xmlns:a16="http://schemas.microsoft.com/office/drawing/2014/main" id="{8F715386-04F9-48F4-80E4-FC69957E58E6}"/>
              </a:ext>
            </a:extLst>
          </p:cNvPr>
          <p:cNvGraphicFramePr>
            <a:graphicFrameLocks noGrp="1"/>
          </p:cNvGraphicFramePr>
          <p:nvPr>
            <p:ph type="chart" sz="quarter" idx="13"/>
            <p:extLst>
              <p:ext uri="{D42A27DB-BD31-4B8C-83A1-F6EECF244321}">
                <p14:modId xmlns:p14="http://schemas.microsoft.com/office/powerpoint/2010/main" val="3226776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ACCCC7E-FF99-499B-9073-A9277BE51B40}"/>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2F353945-ADEC-44AC-9E33-D7626DF8124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358857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A2384D-4361-4E37-8DA9-0FFA521AFCB6}"/>
              </a:ext>
            </a:extLst>
          </p:cNvPr>
          <p:cNvSpPr>
            <a:spLocks noGrp="1"/>
          </p:cNvSpPr>
          <p:nvPr>
            <p:ph type="title"/>
          </p:nvPr>
        </p:nvSpPr>
        <p:spPr/>
        <p:txBody>
          <a:bodyPr/>
          <a:lstStyle/>
          <a:p>
            <a:r>
              <a:rPr lang="en-US"/>
              <a:t>Facebook Original Own Posts Table | TMNAS - 1 of 6</a:t>
            </a:r>
          </a:p>
        </p:txBody>
      </p:sp>
      <p:graphicFrame>
        <p:nvGraphicFramePr>
          <p:cNvPr id="5" name="Table Placeholder 4">
            <a:extLst>
              <a:ext uri="{FF2B5EF4-FFF2-40B4-BE49-F238E27FC236}">
                <a16:creationId xmlns:a16="http://schemas.microsoft.com/office/drawing/2014/main" id="{7485D2EE-AD7F-4815-9ADE-FCB36C8D3384}"/>
              </a:ext>
            </a:extLst>
          </p:cNvPr>
          <p:cNvGraphicFramePr>
            <a:graphicFrameLocks noGrp="1"/>
          </p:cNvGraphicFramePr>
          <p:nvPr>
            <p:ph type="tbl" sz="quarter" idx="13"/>
            <p:extLst>
              <p:ext uri="{D42A27DB-BD31-4B8C-83A1-F6EECF244321}">
                <p14:modId xmlns:p14="http://schemas.microsoft.com/office/powerpoint/2010/main" val="10209469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2889760364"/>
                    </a:ext>
                  </a:extLst>
                </a:gridCol>
                <a:gridCol w="987552">
                  <a:extLst>
                    <a:ext uri="{9D8B030D-6E8A-4147-A177-3AD203B41FA5}">
                      <a16:colId xmlns:a16="http://schemas.microsoft.com/office/drawing/2014/main" val="3435456167"/>
                    </a:ext>
                  </a:extLst>
                </a:gridCol>
                <a:gridCol w="329184">
                  <a:extLst>
                    <a:ext uri="{9D8B030D-6E8A-4147-A177-3AD203B41FA5}">
                      <a16:colId xmlns:a16="http://schemas.microsoft.com/office/drawing/2014/main" val="2883482608"/>
                    </a:ext>
                  </a:extLst>
                </a:gridCol>
                <a:gridCol w="329184">
                  <a:extLst>
                    <a:ext uri="{9D8B030D-6E8A-4147-A177-3AD203B41FA5}">
                      <a16:colId xmlns:a16="http://schemas.microsoft.com/office/drawing/2014/main" val="1536841508"/>
                    </a:ext>
                  </a:extLst>
                </a:gridCol>
                <a:gridCol w="329184">
                  <a:extLst>
                    <a:ext uri="{9D8B030D-6E8A-4147-A177-3AD203B41FA5}">
                      <a16:colId xmlns:a16="http://schemas.microsoft.com/office/drawing/2014/main" val="3505996110"/>
                    </a:ext>
                  </a:extLst>
                </a:gridCol>
                <a:gridCol w="329184">
                  <a:extLst>
                    <a:ext uri="{9D8B030D-6E8A-4147-A177-3AD203B41FA5}">
                      <a16:colId xmlns:a16="http://schemas.microsoft.com/office/drawing/2014/main" val="917957474"/>
                    </a:ext>
                  </a:extLst>
                </a:gridCol>
                <a:gridCol w="329184">
                  <a:extLst>
                    <a:ext uri="{9D8B030D-6E8A-4147-A177-3AD203B41FA5}">
                      <a16:colId xmlns:a16="http://schemas.microsoft.com/office/drawing/2014/main" val="3450106689"/>
                    </a:ext>
                  </a:extLst>
                </a:gridCol>
                <a:gridCol w="329184">
                  <a:extLst>
                    <a:ext uri="{9D8B030D-6E8A-4147-A177-3AD203B41FA5}">
                      <a16:colId xmlns:a16="http://schemas.microsoft.com/office/drawing/2014/main" val="3563281321"/>
                    </a:ext>
                  </a:extLst>
                </a:gridCol>
                <a:gridCol w="329184">
                  <a:extLst>
                    <a:ext uri="{9D8B030D-6E8A-4147-A177-3AD203B41FA5}">
                      <a16:colId xmlns:a16="http://schemas.microsoft.com/office/drawing/2014/main" val="3170548513"/>
                    </a:ext>
                  </a:extLst>
                </a:gridCol>
                <a:gridCol w="329184">
                  <a:extLst>
                    <a:ext uri="{9D8B030D-6E8A-4147-A177-3AD203B41FA5}">
                      <a16:colId xmlns:a16="http://schemas.microsoft.com/office/drawing/2014/main" val="280897304"/>
                    </a:ext>
                  </a:extLst>
                </a:gridCol>
                <a:gridCol w="329184">
                  <a:extLst>
                    <a:ext uri="{9D8B030D-6E8A-4147-A177-3AD203B41FA5}">
                      <a16:colId xmlns:a16="http://schemas.microsoft.com/office/drawing/2014/main" val="3747179941"/>
                    </a:ext>
                  </a:extLst>
                </a:gridCol>
                <a:gridCol w="329184">
                  <a:extLst>
                    <a:ext uri="{9D8B030D-6E8A-4147-A177-3AD203B41FA5}">
                      <a16:colId xmlns:a16="http://schemas.microsoft.com/office/drawing/2014/main" val="1033070852"/>
                    </a:ext>
                  </a:extLst>
                </a:gridCol>
                <a:gridCol w="329184">
                  <a:extLst>
                    <a:ext uri="{9D8B030D-6E8A-4147-A177-3AD203B41FA5}">
                      <a16:colId xmlns:a16="http://schemas.microsoft.com/office/drawing/2014/main" val="2009135604"/>
                    </a:ext>
                  </a:extLst>
                </a:gridCol>
                <a:gridCol w="329184">
                  <a:extLst>
                    <a:ext uri="{9D8B030D-6E8A-4147-A177-3AD203B41FA5}">
                      <a16:colId xmlns:a16="http://schemas.microsoft.com/office/drawing/2014/main" val="1527532026"/>
                    </a:ext>
                  </a:extLst>
                </a:gridCol>
                <a:gridCol w="329184">
                  <a:extLst>
                    <a:ext uri="{9D8B030D-6E8A-4147-A177-3AD203B41FA5}">
                      <a16:colId xmlns:a16="http://schemas.microsoft.com/office/drawing/2014/main" val="2701715885"/>
                    </a:ext>
                  </a:extLst>
                </a:gridCol>
                <a:gridCol w="329184">
                  <a:extLst>
                    <a:ext uri="{9D8B030D-6E8A-4147-A177-3AD203B41FA5}">
                      <a16:colId xmlns:a16="http://schemas.microsoft.com/office/drawing/2014/main" val="1209350354"/>
                    </a:ext>
                  </a:extLst>
                </a:gridCol>
                <a:gridCol w="329184">
                  <a:extLst>
                    <a:ext uri="{9D8B030D-6E8A-4147-A177-3AD203B41FA5}">
                      <a16:colId xmlns:a16="http://schemas.microsoft.com/office/drawing/2014/main" val="3877706766"/>
                    </a:ext>
                  </a:extLst>
                </a:gridCol>
                <a:gridCol w="329184">
                  <a:extLst>
                    <a:ext uri="{9D8B030D-6E8A-4147-A177-3AD203B41FA5}">
                      <a16:colId xmlns:a16="http://schemas.microsoft.com/office/drawing/2014/main" val="30648436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extLst>
                  <a:ext uri="{0D108BD9-81ED-4DB2-BD59-A6C34878D82A}">
                    <a16:rowId xmlns:a16="http://schemas.microsoft.com/office/drawing/2014/main" val="1334162687"/>
                  </a:ext>
                </a:extLst>
              </a:tr>
            </a:tbl>
          </a:graphicData>
        </a:graphic>
      </p:graphicFrame>
      <p:sp>
        <p:nvSpPr>
          <p:cNvPr id="4" name="Text Placeholder 3">
            <a:extLst>
              <a:ext uri="{FF2B5EF4-FFF2-40B4-BE49-F238E27FC236}">
                <a16:creationId xmlns:a16="http://schemas.microsoft.com/office/drawing/2014/main" id="{564DEE14-D413-4570-BF93-009D9A59E4E5}"/>
              </a:ext>
            </a:extLst>
          </p:cNvPr>
          <p:cNvSpPr>
            <a:spLocks noGrp="1"/>
          </p:cNvSpPr>
          <p:nvPr>
            <p:ph type="body" sz="quarter" idx="14"/>
          </p:nvPr>
        </p:nvSpPr>
        <p:spPr/>
        <p:txBody>
          <a:bodyPr/>
          <a:lstStyle/>
          <a:p>
            <a:r>
              <a:rPr lang="en-US"/>
              <a:t>01/01/2026 - 03/31/2026</a:t>
            </a:r>
          </a:p>
        </p:txBody>
      </p:sp>
    </p:spTree>
    <p:extLst>
      <p:ext uri="{BB962C8B-B14F-4D97-AF65-F5344CB8AC3E}">
        <p14:creationId xmlns:p14="http://schemas.microsoft.com/office/powerpoint/2010/main" val="36196655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006919-7FD8-4A28-8BED-F5CBFEA23E06}"/>
              </a:ext>
            </a:extLst>
          </p:cNvPr>
          <p:cNvSpPr>
            <a:spLocks noGrp="1"/>
          </p:cNvSpPr>
          <p:nvPr>
            <p:ph type="title"/>
          </p:nvPr>
        </p:nvSpPr>
        <p:spPr/>
        <p:txBody>
          <a:bodyPr/>
          <a:lstStyle/>
          <a:p>
            <a:r>
              <a:rPr lang="en-US"/>
              <a:t>Facebook Original Own Posts Table | TMNAS - 2 of 6</a:t>
            </a:r>
          </a:p>
        </p:txBody>
      </p:sp>
      <p:graphicFrame>
        <p:nvGraphicFramePr>
          <p:cNvPr id="5" name="Table Placeholder 4">
            <a:extLst>
              <a:ext uri="{FF2B5EF4-FFF2-40B4-BE49-F238E27FC236}">
                <a16:creationId xmlns:a16="http://schemas.microsoft.com/office/drawing/2014/main" id="{B617632E-A8E3-48D4-BD52-948BA59E790B}"/>
              </a:ext>
            </a:extLst>
          </p:cNvPr>
          <p:cNvGraphicFramePr>
            <a:graphicFrameLocks noGrp="1"/>
          </p:cNvGraphicFramePr>
          <p:nvPr>
            <p:ph type="tbl" sz="quarter" idx="13"/>
            <p:extLst>
              <p:ext uri="{D42A27DB-BD31-4B8C-83A1-F6EECF244321}">
                <p14:modId xmlns:p14="http://schemas.microsoft.com/office/powerpoint/2010/main" val="36243458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474833575"/>
                    </a:ext>
                  </a:extLst>
                </a:gridCol>
                <a:gridCol w="987552">
                  <a:extLst>
                    <a:ext uri="{9D8B030D-6E8A-4147-A177-3AD203B41FA5}">
                      <a16:colId xmlns:a16="http://schemas.microsoft.com/office/drawing/2014/main" val="1132080316"/>
                    </a:ext>
                  </a:extLst>
                </a:gridCol>
                <a:gridCol w="329184">
                  <a:extLst>
                    <a:ext uri="{9D8B030D-6E8A-4147-A177-3AD203B41FA5}">
                      <a16:colId xmlns:a16="http://schemas.microsoft.com/office/drawing/2014/main" val="2497873162"/>
                    </a:ext>
                  </a:extLst>
                </a:gridCol>
                <a:gridCol w="329184">
                  <a:extLst>
                    <a:ext uri="{9D8B030D-6E8A-4147-A177-3AD203B41FA5}">
                      <a16:colId xmlns:a16="http://schemas.microsoft.com/office/drawing/2014/main" val="1476115952"/>
                    </a:ext>
                  </a:extLst>
                </a:gridCol>
                <a:gridCol w="329184">
                  <a:extLst>
                    <a:ext uri="{9D8B030D-6E8A-4147-A177-3AD203B41FA5}">
                      <a16:colId xmlns:a16="http://schemas.microsoft.com/office/drawing/2014/main" val="4270182284"/>
                    </a:ext>
                  </a:extLst>
                </a:gridCol>
                <a:gridCol w="329184">
                  <a:extLst>
                    <a:ext uri="{9D8B030D-6E8A-4147-A177-3AD203B41FA5}">
                      <a16:colId xmlns:a16="http://schemas.microsoft.com/office/drawing/2014/main" val="3527468289"/>
                    </a:ext>
                  </a:extLst>
                </a:gridCol>
                <a:gridCol w="329184">
                  <a:extLst>
                    <a:ext uri="{9D8B030D-6E8A-4147-A177-3AD203B41FA5}">
                      <a16:colId xmlns:a16="http://schemas.microsoft.com/office/drawing/2014/main" val="766380208"/>
                    </a:ext>
                  </a:extLst>
                </a:gridCol>
                <a:gridCol w="329184">
                  <a:extLst>
                    <a:ext uri="{9D8B030D-6E8A-4147-A177-3AD203B41FA5}">
                      <a16:colId xmlns:a16="http://schemas.microsoft.com/office/drawing/2014/main" val="106270594"/>
                    </a:ext>
                  </a:extLst>
                </a:gridCol>
                <a:gridCol w="329184">
                  <a:extLst>
                    <a:ext uri="{9D8B030D-6E8A-4147-A177-3AD203B41FA5}">
                      <a16:colId xmlns:a16="http://schemas.microsoft.com/office/drawing/2014/main" val="944714068"/>
                    </a:ext>
                  </a:extLst>
                </a:gridCol>
                <a:gridCol w="329184">
                  <a:extLst>
                    <a:ext uri="{9D8B030D-6E8A-4147-A177-3AD203B41FA5}">
                      <a16:colId xmlns:a16="http://schemas.microsoft.com/office/drawing/2014/main" val="2421427838"/>
                    </a:ext>
                  </a:extLst>
                </a:gridCol>
                <a:gridCol w="329184">
                  <a:extLst>
                    <a:ext uri="{9D8B030D-6E8A-4147-A177-3AD203B41FA5}">
                      <a16:colId xmlns:a16="http://schemas.microsoft.com/office/drawing/2014/main" val="625677744"/>
                    </a:ext>
                  </a:extLst>
                </a:gridCol>
                <a:gridCol w="329184">
                  <a:extLst>
                    <a:ext uri="{9D8B030D-6E8A-4147-A177-3AD203B41FA5}">
                      <a16:colId xmlns:a16="http://schemas.microsoft.com/office/drawing/2014/main" val="1483627451"/>
                    </a:ext>
                  </a:extLst>
                </a:gridCol>
                <a:gridCol w="329184">
                  <a:extLst>
                    <a:ext uri="{9D8B030D-6E8A-4147-A177-3AD203B41FA5}">
                      <a16:colId xmlns:a16="http://schemas.microsoft.com/office/drawing/2014/main" val="60286117"/>
                    </a:ext>
                  </a:extLst>
                </a:gridCol>
                <a:gridCol w="329184">
                  <a:extLst>
                    <a:ext uri="{9D8B030D-6E8A-4147-A177-3AD203B41FA5}">
                      <a16:colId xmlns:a16="http://schemas.microsoft.com/office/drawing/2014/main" val="1421205280"/>
                    </a:ext>
                  </a:extLst>
                </a:gridCol>
                <a:gridCol w="329184">
                  <a:extLst>
                    <a:ext uri="{9D8B030D-6E8A-4147-A177-3AD203B41FA5}">
                      <a16:colId xmlns:a16="http://schemas.microsoft.com/office/drawing/2014/main" val="3467651188"/>
                    </a:ext>
                  </a:extLst>
                </a:gridCol>
                <a:gridCol w="329184">
                  <a:extLst>
                    <a:ext uri="{9D8B030D-6E8A-4147-A177-3AD203B41FA5}">
                      <a16:colId xmlns:a16="http://schemas.microsoft.com/office/drawing/2014/main" val="2086508478"/>
                    </a:ext>
                  </a:extLst>
                </a:gridCol>
                <a:gridCol w="329184">
                  <a:extLst>
                    <a:ext uri="{9D8B030D-6E8A-4147-A177-3AD203B41FA5}">
                      <a16:colId xmlns:a16="http://schemas.microsoft.com/office/drawing/2014/main" val="544959466"/>
                    </a:ext>
                  </a:extLst>
                </a:gridCol>
                <a:gridCol w="329184">
                  <a:extLst>
                    <a:ext uri="{9D8B030D-6E8A-4147-A177-3AD203B41FA5}">
                      <a16:colId xmlns:a16="http://schemas.microsoft.com/office/drawing/2014/main" val="25054759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extLst>
                  <a:ext uri="{0D108BD9-81ED-4DB2-BD59-A6C34878D82A}">
                    <a16:rowId xmlns:a16="http://schemas.microsoft.com/office/drawing/2014/main" val="24687818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- 2026-02-19 16:56:49</a:t>
                      </a:r>
                      <a:r>
                        <a:rPr kumimoji="0" lang="en-US" sz="1000" b="0" i="0" u="none" strike="noStrike" kern="1200" cap="none" spc="0" normalizeH="0" baseline="0" noProof="0">
                          <a:ln>
                            <a:noFill/>
                          </a:ln>
                          <a:solidFill>
                            <a:prstClr val="black"/>
                          </a:solidFill>
                          <a:effectLst/>
                          <a:uLnTx/>
                          <a:uFillTx/>
                          <a:latin typeface="Calibri"/>
                          <a:ea typeface="+mn-ea"/>
                          <a:cs typeface="+mn-cs"/>
                        </a:rPr>
                        <a:t>
 TMNAS was excited to stand alongside our sister company Philadelphia Insurance Companies for the I ❤️ CHOP Pep Rally, celebrating the start of fundraising season for the I ❤️ CHOP Run, Walk &amp; Virtual Challenge in support of Children's Hospital of Philadelphia!
As PHLY serves as a presenting sponsor, we're proud to support and collaborate with them in giving back to an organization that makes a meaningful impact on children and families every day.
Want to be part of it? Learn more here: https://iheart.chop.edu/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074755230"/>
                  </a:ext>
                </a:extLst>
              </a:tr>
            </a:tbl>
          </a:graphicData>
        </a:graphic>
      </p:graphicFrame>
      <p:sp>
        <p:nvSpPr>
          <p:cNvPr id="4" name="Text Placeholder 3">
            <a:extLst>
              <a:ext uri="{FF2B5EF4-FFF2-40B4-BE49-F238E27FC236}">
                <a16:creationId xmlns:a16="http://schemas.microsoft.com/office/drawing/2014/main" id="{84A6D53C-0612-46E7-A303-97711EA54B78}"/>
              </a:ext>
            </a:extLst>
          </p:cNvPr>
          <p:cNvSpPr>
            <a:spLocks noGrp="1"/>
          </p:cNvSpPr>
          <p:nvPr>
            <p:ph type="body" sz="quarter" idx="14"/>
          </p:nvPr>
        </p:nvSpPr>
        <p:spPr/>
        <p:txBody>
          <a:bodyPr/>
          <a:lstStyle/>
          <a:p>
            <a:r>
              <a:rPr lang="en-US"/>
              <a:t>01/01/2026 - 03/31/2026</a:t>
            </a:r>
          </a:p>
        </p:txBody>
      </p:sp>
    </p:spTree>
    <p:extLst>
      <p:ext uri="{BB962C8B-B14F-4D97-AF65-F5344CB8AC3E}">
        <p14:creationId xmlns:p14="http://schemas.microsoft.com/office/powerpoint/2010/main" val="1775319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638F8F-8BEC-4486-9850-A6B34CD776E1}"/>
              </a:ext>
            </a:extLst>
          </p:cNvPr>
          <p:cNvSpPr>
            <a:spLocks noGrp="1"/>
          </p:cNvSpPr>
          <p:nvPr>
            <p:ph type="title"/>
          </p:nvPr>
        </p:nvSpPr>
        <p:spPr/>
        <p:txBody>
          <a:bodyPr/>
          <a:lstStyle/>
          <a:p>
            <a:r>
              <a:rPr lang="en-US"/>
              <a:t>Facebook Original Own Posts Table | TMNAS - 3 of 6</a:t>
            </a:r>
          </a:p>
        </p:txBody>
      </p:sp>
      <p:graphicFrame>
        <p:nvGraphicFramePr>
          <p:cNvPr id="5" name="Table Placeholder 4">
            <a:extLst>
              <a:ext uri="{FF2B5EF4-FFF2-40B4-BE49-F238E27FC236}">
                <a16:creationId xmlns:a16="http://schemas.microsoft.com/office/drawing/2014/main" id="{0FDDB865-D6A1-4A2D-9BF8-15CCC031D94F}"/>
              </a:ext>
            </a:extLst>
          </p:cNvPr>
          <p:cNvGraphicFramePr>
            <a:graphicFrameLocks noGrp="1"/>
          </p:cNvGraphicFramePr>
          <p:nvPr>
            <p:ph type="tbl" sz="quarter" idx="13"/>
            <p:extLst>
              <p:ext uri="{D42A27DB-BD31-4B8C-83A1-F6EECF244321}">
                <p14:modId xmlns:p14="http://schemas.microsoft.com/office/powerpoint/2010/main" val="23016850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374604977"/>
                    </a:ext>
                  </a:extLst>
                </a:gridCol>
                <a:gridCol w="987552">
                  <a:extLst>
                    <a:ext uri="{9D8B030D-6E8A-4147-A177-3AD203B41FA5}">
                      <a16:colId xmlns:a16="http://schemas.microsoft.com/office/drawing/2014/main" val="3054903924"/>
                    </a:ext>
                  </a:extLst>
                </a:gridCol>
                <a:gridCol w="329184">
                  <a:extLst>
                    <a:ext uri="{9D8B030D-6E8A-4147-A177-3AD203B41FA5}">
                      <a16:colId xmlns:a16="http://schemas.microsoft.com/office/drawing/2014/main" val="4230000685"/>
                    </a:ext>
                  </a:extLst>
                </a:gridCol>
                <a:gridCol w="329184">
                  <a:extLst>
                    <a:ext uri="{9D8B030D-6E8A-4147-A177-3AD203B41FA5}">
                      <a16:colId xmlns:a16="http://schemas.microsoft.com/office/drawing/2014/main" val="3771040261"/>
                    </a:ext>
                  </a:extLst>
                </a:gridCol>
                <a:gridCol w="329184">
                  <a:extLst>
                    <a:ext uri="{9D8B030D-6E8A-4147-A177-3AD203B41FA5}">
                      <a16:colId xmlns:a16="http://schemas.microsoft.com/office/drawing/2014/main" val="1367683445"/>
                    </a:ext>
                  </a:extLst>
                </a:gridCol>
                <a:gridCol w="329184">
                  <a:extLst>
                    <a:ext uri="{9D8B030D-6E8A-4147-A177-3AD203B41FA5}">
                      <a16:colId xmlns:a16="http://schemas.microsoft.com/office/drawing/2014/main" val="2374263457"/>
                    </a:ext>
                  </a:extLst>
                </a:gridCol>
                <a:gridCol w="329184">
                  <a:extLst>
                    <a:ext uri="{9D8B030D-6E8A-4147-A177-3AD203B41FA5}">
                      <a16:colId xmlns:a16="http://schemas.microsoft.com/office/drawing/2014/main" val="2953276251"/>
                    </a:ext>
                  </a:extLst>
                </a:gridCol>
                <a:gridCol w="329184">
                  <a:extLst>
                    <a:ext uri="{9D8B030D-6E8A-4147-A177-3AD203B41FA5}">
                      <a16:colId xmlns:a16="http://schemas.microsoft.com/office/drawing/2014/main" val="2165698189"/>
                    </a:ext>
                  </a:extLst>
                </a:gridCol>
                <a:gridCol w="329184">
                  <a:extLst>
                    <a:ext uri="{9D8B030D-6E8A-4147-A177-3AD203B41FA5}">
                      <a16:colId xmlns:a16="http://schemas.microsoft.com/office/drawing/2014/main" val="127545876"/>
                    </a:ext>
                  </a:extLst>
                </a:gridCol>
                <a:gridCol w="329184">
                  <a:extLst>
                    <a:ext uri="{9D8B030D-6E8A-4147-A177-3AD203B41FA5}">
                      <a16:colId xmlns:a16="http://schemas.microsoft.com/office/drawing/2014/main" val="3933776336"/>
                    </a:ext>
                  </a:extLst>
                </a:gridCol>
                <a:gridCol w="329184">
                  <a:extLst>
                    <a:ext uri="{9D8B030D-6E8A-4147-A177-3AD203B41FA5}">
                      <a16:colId xmlns:a16="http://schemas.microsoft.com/office/drawing/2014/main" val="1465512362"/>
                    </a:ext>
                  </a:extLst>
                </a:gridCol>
                <a:gridCol w="329184">
                  <a:extLst>
                    <a:ext uri="{9D8B030D-6E8A-4147-A177-3AD203B41FA5}">
                      <a16:colId xmlns:a16="http://schemas.microsoft.com/office/drawing/2014/main" val="2670955449"/>
                    </a:ext>
                  </a:extLst>
                </a:gridCol>
                <a:gridCol w="329184">
                  <a:extLst>
                    <a:ext uri="{9D8B030D-6E8A-4147-A177-3AD203B41FA5}">
                      <a16:colId xmlns:a16="http://schemas.microsoft.com/office/drawing/2014/main" val="1838534039"/>
                    </a:ext>
                  </a:extLst>
                </a:gridCol>
                <a:gridCol w="329184">
                  <a:extLst>
                    <a:ext uri="{9D8B030D-6E8A-4147-A177-3AD203B41FA5}">
                      <a16:colId xmlns:a16="http://schemas.microsoft.com/office/drawing/2014/main" val="2940261228"/>
                    </a:ext>
                  </a:extLst>
                </a:gridCol>
                <a:gridCol w="329184">
                  <a:extLst>
                    <a:ext uri="{9D8B030D-6E8A-4147-A177-3AD203B41FA5}">
                      <a16:colId xmlns:a16="http://schemas.microsoft.com/office/drawing/2014/main" val="4281374105"/>
                    </a:ext>
                  </a:extLst>
                </a:gridCol>
                <a:gridCol w="329184">
                  <a:extLst>
                    <a:ext uri="{9D8B030D-6E8A-4147-A177-3AD203B41FA5}">
                      <a16:colId xmlns:a16="http://schemas.microsoft.com/office/drawing/2014/main" val="933644067"/>
                    </a:ext>
                  </a:extLst>
                </a:gridCol>
                <a:gridCol w="329184">
                  <a:extLst>
                    <a:ext uri="{9D8B030D-6E8A-4147-A177-3AD203B41FA5}">
                      <a16:colId xmlns:a16="http://schemas.microsoft.com/office/drawing/2014/main" val="1812462629"/>
                    </a:ext>
                  </a:extLst>
                </a:gridCol>
                <a:gridCol w="329184">
                  <a:extLst>
                    <a:ext uri="{9D8B030D-6E8A-4147-A177-3AD203B41FA5}">
                      <a16:colId xmlns:a16="http://schemas.microsoft.com/office/drawing/2014/main" val="2112711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extLst>
                  <a:ext uri="{0D108BD9-81ED-4DB2-BD59-A6C34878D82A}">
                    <a16:rowId xmlns:a16="http://schemas.microsoft.com/office/drawing/2014/main" val="34012545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- 2026-02-20 14:38:21</a:t>
                      </a:r>
                      <a:r>
                        <a:rPr kumimoji="0" lang="en-US" sz="1000" b="0" i="0" u="none" strike="noStrike" kern="1200" cap="none" spc="0" normalizeH="0" baseline="0" noProof="0">
                          <a:ln>
                            <a:noFill/>
                          </a:ln>
                          <a:solidFill>
                            <a:prstClr val="black"/>
                          </a:solidFill>
                          <a:effectLst/>
                          <a:uLnTx/>
                          <a:uFillTx/>
                          <a:latin typeface="Calibri"/>
                          <a:ea typeface="+mn-ea"/>
                          <a:cs typeface="+mn-cs"/>
                        </a:rPr>
                        <a:t>
 We recently hosted our first company-wide Town Hall of the year!  We took a moment to reflect on the milestones and momentum we built throughout 2025 and got an inspiring preview of the goals and priorities shaping 2026. We also had the pleasure of hearing from Brad Irick, Managing Executive Officer and Co‑Head of International Business, who shared Tokio Marine’s long‑term aspirations and strategic vision.
It was a valuable opportunity to align, reconnect, and start the year with clarity, focus, and renewed energy. We’re excited for what’s ahead and the continued growth and impact we’ll create together!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308893082"/>
                  </a:ext>
                </a:extLst>
              </a:tr>
            </a:tbl>
          </a:graphicData>
        </a:graphic>
      </p:graphicFrame>
      <p:sp>
        <p:nvSpPr>
          <p:cNvPr id="4" name="Text Placeholder 3">
            <a:extLst>
              <a:ext uri="{FF2B5EF4-FFF2-40B4-BE49-F238E27FC236}">
                <a16:creationId xmlns:a16="http://schemas.microsoft.com/office/drawing/2014/main" id="{97C9531A-2388-4B95-9439-268556A05232}"/>
              </a:ext>
            </a:extLst>
          </p:cNvPr>
          <p:cNvSpPr>
            <a:spLocks noGrp="1"/>
          </p:cNvSpPr>
          <p:nvPr>
            <p:ph type="body" sz="quarter" idx="14"/>
          </p:nvPr>
        </p:nvSpPr>
        <p:spPr/>
        <p:txBody>
          <a:bodyPr/>
          <a:lstStyle/>
          <a:p>
            <a:r>
              <a:rPr lang="en-US"/>
              <a:t>01/01/2026 - 03/31/2026</a:t>
            </a:r>
          </a:p>
        </p:txBody>
      </p:sp>
    </p:spTree>
    <p:extLst>
      <p:ext uri="{BB962C8B-B14F-4D97-AF65-F5344CB8AC3E}">
        <p14:creationId xmlns:p14="http://schemas.microsoft.com/office/powerpoint/2010/main" val="41067652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6268B5-04A2-47B0-A62D-68E7867778A4}"/>
              </a:ext>
            </a:extLst>
          </p:cNvPr>
          <p:cNvSpPr>
            <a:spLocks noGrp="1"/>
          </p:cNvSpPr>
          <p:nvPr>
            <p:ph type="title"/>
          </p:nvPr>
        </p:nvSpPr>
        <p:spPr/>
        <p:txBody>
          <a:bodyPr/>
          <a:lstStyle/>
          <a:p>
            <a:r>
              <a:rPr lang="en-US"/>
              <a:t>Facebook Original Own Posts Table | TMNAS - 4 of 6</a:t>
            </a:r>
          </a:p>
        </p:txBody>
      </p:sp>
      <p:graphicFrame>
        <p:nvGraphicFramePr>
          <p:cNvPr id="5" name="Table Placeholder 4">
            <a:extLst>
              <a:ext uri="{FF2B5EF4-FFF2-40B4-BE49-F238E27FC236}">
                <a16:creationId xmlns:a16="http://schemas.microsoft.com/office/drawing/2014/main" id="{4A668FD2-60A3-43EE-BBE3-E21614135754}"/>
              </a:ext>
            </a:extLst>
          </p:cNvPr>
          <p:cNvGraphicFramePr>
            <a:graphicFrameLocks noGrp="1"/>
          </p:cNvGraphicFramePr>
          <p:nvPr>
            <p:ph type="tbl" sz="quarter" idx="13"/>
            <p:extLst>
              <p:ext uri="{D42A27DB-BD31-4B8C-83A1-F6EECF244321}">
                <p14:modId xmlns:p14="http://schemas.microsoft.com/office/powerpoint/2010/main" val="927719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2746210173"/>
                    </a:ext>
                  </a:extLst>
                </a:gridCol>
                <a:gridCol w="987552">
                  <a:extLst>
                    <a:ext uri="{9D8B030D-6E8A-4147-A177-3AD203B41FA5}">
                      <a16:colId xmlns:a16="http://schemas.microsoft.com/office/drawing/2014/main" val="2577792645"/>
                    </a:ext>
                  </a:extLst>
                </a:gridCol>
                <a:gridCol w="329184">
                  <a:extLst>
                    <a:ext uri="{9D8B030D-6E8A-4147-A177-3AD203B41FA5}">
                      <a16:colId xmlns:a16="http://schemas.microsoft.com/office/drawing/2014/main" val="267592324"/>
                    </a:ext>
                  </a:extLst>
                </a:gridCol>
                <a:gridCol w="329184">
                  <a:extLst>
                    <a:ext uri="{9D8B030D-6E8A-4147-A177-3AD203B41FA5}">
                      <a16:colId xmlns:a16="http://schemas.microsoft.com/office/drawing/2014/main" val="99331202"/>
                    </a:ext>
                  </a:extLst>
                </a:gridCol>
                <a:gridCol w="329184">
                  <a:extLst>
                    <a:ext uri="{9D8B030D-6E8A-4147-A177-3AD203B41FA5}">
                      <a16:colId xmlns:a16="http://schemas.microsoft.com/office/drawing/2014/main" val="404878425"/>
                    </a:ext>
                  </a:extLst>
                </a:gridCol>
                <a:gridCol w="329184">
                  <a:extLst>
                    <a:ext uri="{9D8B030D-6E8A-4147-A177-3AD203B41FA5}">
                      <a16:colId xmlns:a16="http://schemas.microsoft.com/office/drawing/2014/main" val="2816352113"/>
                    </a:ext>
                  </a:extLst>
                </a:gridCol>
                <a:gridCol w="329184">
                  <a:extLst>
                    <a:ext uri="{9D8B030D-6E8A-4147-A177-3AD203B41FA5}">
                      <a16:colId xmlns:a16="http://schemas.microsoft.com/office/drawing/2014/main" val="2301972919"/>
                    </a:ext>
                  </a:extLst>
                </a:gridCol>
                <a:gridCol w="329184">
                  <a:extLst>
                    <a:ext uri="{9D8B030D-6E8A-4147-A177-3AD203B41FA5}">
                      <a16:colId xmlns:a16="http://schemas.microsoft.com/office/drawing/2014/main" val="3130893794"/>
                    </a:ext>
                  </a:extLst>
                </a:gridCol>
                <a:gridCol w="329184">
                  <a:extLst>
                    <a:ext uri="{9D8B030D-6E8A-4147-A177-3AD203B41FA5}">
                      <a16:colId xmlns:a16="http://schemas.microsoft.com/office/drawing/2014/main" val="3792796920"/>
                    </a:ext>
                  </a:extLst>
                </a:gridCol>
                <a:gridCol w="329184">
                  <a:extLst>
                    <a:ext uri="{9D8B030D-6E8A-4147-A177-3AD203B41FA5}">
                      <a16:colId xmlns:a16="http://schemas.microsoft.com/office/drawing/2014/main" val="3902011414"/>
                    </a:ext>
                  </a:extLst>
                </a:gridCol>
                <a:gridCol w="329184">
                  <a:extLst>
                    <a:ext uri="{9D8B030D-6E8A-4147-A177-3AD203B41FA5}">
                      <a16:colId xmlns:a16="http://schemas.microsoft.com/office/drawing/2014/main" val="3159337388"/>
                    </a:ext>
                  </a:extLst>
                </a:gridCol>
                <a:gridCol w="329184">
                  <a:extLst>
                    <a:ext uri="{9D8B030D-6E8A-4147-A177-3AD203B41FA5}">
                      <a16:colId xmlns:a16="http://schemas.microsoft.com/office/drawing/2014/main" val="2341881222"/>
                    </a:ext>
                  </a:extLst>
                </a:gridCol>
                <a:gridCol w="329184">
                  <a:extLst>
                    <a:ext uri="{9D8B030D-6E8A-4147-A177-3AD203B41FA5}">
                      <a16:colId xmlns:a16="http://schemas.microsoft.com/office/drawing/2014/main" val="3977534344"/>
                    </a:ext>
                  </a:extLst>
                </a:gridCol>
                <a:gridCol w="329184">
                  <a:extLst>
                    <a:ext uri="{9D8B030D-6E8A-4147-A177-3AD203B41FA5}">
                      <a16:colId xmlns:a16="http://schemas.microsoft.com/office/drawing/2014/main" val="483543992"/>
                    </a:ext>
                  </a:extLst>
                </a:gridCol>
                <a:gridCol w="329184">
                  <a:extLst>
                    <a:ext uri="{9D8B030D-6E8A-4147-A177-3AD203B41FA5}">
                      <a16:colId xmlns:a16="http://schemas.microsoft.com/office/drawing/2014/main" val="3370623269"/>
                    </a:ext>
                  </a:extLst>
                </a:gridCol>
                <a:gridCol w="329184">
                  <a:extLst>
                    <a:ext uri="{9D8B030D-6E8A-4147-A177-3AD203B41FA5}">
                      <a16:colId xmlns:a16="http://schemas.microsoft.com/office/drawing/2014/main" val="2805737929"/>
                    </a:ext>
                  </a:extLst>
                </a:gridCol>
                <a:gridCol w="329184">
                  <a:extLst>
                    <a:ext uri="{9D8B030D-6E8A-4147-A177-3AD203B41FA5}">
                      <a16:colId xmlns:a16="http://schemas.microsoft.com/office/drawing/2014/main" val="1768805173"/>
                    </a:ext>
                  </a:extLst>
                </a:gridCol>
                <a:gridCol w="329184">
                  <a:extLst>
                    <a:ext uri="{9D8B030D-6E8A-4147-A177-3AD203B41FA5}">
                      <a16:colId xmlns:a16="http://schemas.microsoft.com/office/drawing/2014/main" val="9064191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extLst>
                  <a:ext uri="{0D108BD9-81ED-4DB2-BD59-A6C34878D82A}">
                    <a16:rowId xmlns:a16="http://schemas.microsoft.com/office/drawing/2014/main" val="15118449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- 2026-01-13 16:53:50</a:t>
                      </a:r>
                      <a:r>
                        <a:rPr kumimoji="0" lang="en-US" sz="1000" b="0" i="0" u="none" strike="noStrike" kern="1200" cap="none" spc="0" normalizeH="0" baseline="0" noProof="0">
                          <a:ln>
                            <a:noFill/>
                          </a:ln>
                          <a:solidFill>
                            <a:prstClr val="black"/>
                          </a:solidFill>
                          <a:effectLst/>
                          <a:uLnTx/>
                          <a:uFillTx/>
                          <a:latin typeface="Calibri"/>
                          <a:ea typeface="+mn-ea"/>
                          <a:cs typeface="+mn-cs"/>
                        </a:rPr>
                        <a:t>
 We were paws-itively thrilled to host a therapy dog event in partnership with Comfort Caring Canines Therapy Dogs! 🐶❤️Our office was full of smiles thanks to Kona the Vizsla and Golden Retriever sisters Riley and Zoe. A special shoutout to our team member Dan Marcu and his wife, Lauren as they recently became a certified therapy dog team with Riley and Zoe after successfully completing the Comfort Caring Canines evaluation. The best kind of "good fur the soul" stress relief!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089807103"/>
                  </a:ext>
                </a:extLst>
              </a:tr>
            </a:tbl>
          </a:graphicData>
        </a:graphic>
      </p:graphicFrame>
      <p:sp>
        <p:nvSpPr>
          <p:cNvPr id="4" name="Text Placeholder 3">
            <a:extLst>
              <a:ext uri="{FF2B5EF4-FFF2-40B4-BE49-F238E27FC236}">
                <a16:creationId xmlns:a16="http://schemas.microsoft.com/office/drawing/2014/main" id="{70D16940-F3B0-4CD7-934E-B0D92B3D0318}"/>
              </a:ext>
            </a:extLst>
          </p:cNvPr>
          <p:cNvSpPr>
            <a:spLocks noGrp="1"/>
          </p:cNvSpPr>
          <p:nvPr>
            <p:ph type="body" sz="quarter" idx="14"/>
          </p:nvPr>
        </p:nvSpPr>
        <p:spPr/>
        <p:txBody>
          <a:bodyPr/>
          <a:lstStyle/>
          <a:p>
            <a:r>
              <a:rPr lang="en-US"/>
              <a:t>01/01/2026 - 03/31/2026</a:t>
            </a:r>
          </a:p>
        </p:txBody>
      </p:sp>
    </p:spTree>
    <p:extLst>
      <p:ext uri="{BB962C8B-B14F-4D97-AF65-F5344CB8AC3E}">
        <p14:creationId xmlns:p14="http://schemas.microsoft.com/office/powerpoint/2010/main" val="35583343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ED4F1B-C89E-42A5-A466-117047F3CBFB}"/>
              </a:ext>
            </a:extLst>
          </p:cNvPr>
          <p:cNvSpPr>
            <a:spLocks noGrp="1"/>
          </p:cNvSpPr>
          <p:nvPr>
            <p:ph type="title"/>
          </p:nvPr>
        </p:nvSpPr>
        <p:spPr/>
        <p:txBody>
          <a:bodyPr/>
          <a:lstStyle/>
          <a:p>
            <a:r>
              <a:rPr lang="en-US"/>
              <a:t>Facebook Original Own Posts Table | TMNAS - 5 of 6</a:t>
            </a:r>
          </a:p>
        </p:txBody>
      </p:sp>
      <p:graphicFrame>
        <p:nvGraphicFramePr>
          <p:cNvPr id="5" name="Table Placeholder 4">
            <a:extLst>
              <a:ext uri="{FF2B5EF4-FFF2-40B4-BE49-F238E27FC236}">
                <a16:creationId xmlns:a16="http://schemas.microsoft.com/office/drawing/2014/main" id="{7B2614FA-7345-45E2-8BB1-48C1515152FD}"/>
              </a:ext>
            </a:extLst>
          </p:cNvPr>
          <p:cNvGraphicFramePr>
            <a:graphicFrameLocks noGrp="1"/>
          </p:cNvGraphicFramePr>
          <p:nvPr>
            <p:ph type="tbl" sz="quarter" idx="13"/>
            <p:extLst>
              <p:ext uri="{D42A27DB-BD31-4B8C-83A1-F6EECF244321}">
                <p14:modId xmlns:p14="http://schemas.microsoft.com/office/powerpoint/2010/main" val="31578890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299351748"/>
                    </a:ext>
                  </a:extLst>
                </a:gridCol>
                <a:gridCol w="987552">
                  <a:extLst>
                    <a:ext uri="{9D8B030D-6E8A-4147-A177-3AD203B41FA5}">
                      <a16:colId xmlns:a16="http://schemas.microsoft.com/office/drawing/2014/main" val="1600491695"/>
                    </a:ext>
                  </a:extLst>
                </a:gridCol>
                <a:gridCol w="329184">
                  <a:extLst>
                    <a:ext uri="{9D8B030D-6E8A-4147-A177-3AD203B41FA5}">
                      <a16:colId xmlns:a16="http://schemas.microsoft.com/office/drawing/2014/main" val="4264083882"/>
                    </a:ext>
                  </a:extLst>
                </a:gridCol>
                <a:gridCol w="329184">
                  <a:extLst>
                    <a:ext uri="{9D8B030D-6E8A-4147-A177-3AD203B41FA5}">
                      <a16:colId xmlns:a16="http://schemas.microsoft.com/office/drawing/2014/main" val="3019435160"/>
                    </a:ext>
                  </a:extLst>
                </a:gridCol>
                <a:gridCol w="329184">
                  <a:extLst>
                    <a:ext uri="{9D8B030D-6E8A-4147-A177-3AD203B41FA5}">
                      <a16:colId xmlns:a16="http://schemas.microsoft.com/office/drawing/2014/main" val="692940171"/>
                    </a:ext>
                  </a:extLst>
                </a:gridCol>
                <a:gridCol w="329184">
                  <a:extLst>
                    <a:ext uri="{9D8B030D-6E8A-4147-A177-3AD203B41FA5}">
                      <a16:colId xmlns:a16="http://schemas.microsoft.com/office/drawing/2014/main" val="1513430810"/>
                    </a:ext>
                  </a:extLst>
                </a:gridCol>
                <a:gridCol w="329184">
                  <a:extLst>
                    <a:ext uri="{9D8B030D-6E8A-4147-A177-3AD203B41FA5}">
                      <a16:colId xmlns:a16="http://schemas.microsoft.com/office/drawing/2014/main" val="541945337"/>
                    </a:ext>
                  </a:extLst>
                </a:gridCol>
                <a:gridCol w="329184">
                  <a:extLst>
                    <a:ext uri="{9D8B030D-6E8A-4147-A177-3AD203B41FA5}">
                      <a16:colId xmlns:a16="http://schemas.microsoft.com/office/drawing/2014/main" val="3940061371"/>
                    </a:ext>
                  </a:extLst>
                </a:gridCol>
                <a:gridCol w="329184">
                  <a:extLst>
                    <a:ext uri="{9D8B030D-6E8A-4147-A177-3AD203B41FA5}">
                      <a16:colId xmlns:a16="http://schemas.microsoft.com/office/drawing/2014/main" val="3215941474"/>
                    </a:ext>
                  </a:extLst>
                </a:gridCol>
                <a:gridCol w="329184">
                  <a:extLst>
                    <a:ext uri="{9D8B030D-6E8A-4147-A177-3AD203B41FA5}">
                      <a16:colId xmlns:a16="http://schemas.microsoft.com/office/drawing/2014/main" val="3061838128"/>
                    </a:ext>
                  </a:extLst>
                </a:gridCol>
                <a:gridCol w="329184">
                  <a:extLst>
                    <a:ext uri="{9D8B030D-6E8A-4147-A177-3AD203B41FA5}">
                      <a16:colId xmlns:a16="http://schemas.microsoft.com/office/drawing/2014/main" val="1328598370"/>
                    </a:ext>
                  </a:extLst>
                </a:gridCol>
                <a:gridCol w="329184">
                  <a:extLst>
                    <a:ext uri="{9D8B030D-6E8A-4147-A177-3AD203B41FA5}">
                      <a16:colId xmlns:a16="http://schemas.microsoft.com/office/drawing/2014/main" val="1018553490"/>
                    </a:ext>
                  </a:extLst>
                </a:gridCol>
                <a:gridCol w="329184">
                  <a:extLst>
                    <a:ext uri="{9D8B030D-6E8A-4147-A177-3AD203B41FA5}">
                      <a16:colId xmlns:a16="http://schemas.microsoft.com/office/drawing/2014/main" val="3190633328"/>
                    </a:ext>
                  </a:extLst>
                </a:gridCol>
                <a:gridCol w="329184">
                  <a:extLst>
                    <a:ext uri="{9D8B030D-6E8A-4147-A177-3AD203B41FA5}">
                      <a16:colId xmlns:a16="http://schemas.microsoft.com/office/drawing/2014/main" val="1017337513"/>
                    </a:ext>
                  </a:extLst>
                </a:gridCol>
                <a:gridCol w="329184">
                  <a:extLst>
                    <a:ext uri="{9D8B030D-6E8A-4147-A177-3AD203B41FA5}">
                      <a16:colId xmlns:a16="http://schemas.microsoft.com/office/drawing/2014/main" val="2356357074"/>
                    </a:ext>
                  </a:extLst>
                </a:gridCol>
                <a:gridCol w="329184">
                  <a:extLst>
                    <a:ext uri="{9D8B030D-6E8A-4147-A177-3AD203B41FA5}">
                      <a16:colId xmlns:a16="http://schemas.microsoft.com/office/drawing/2014/main" val="2134940959"/>
                    </a:ext>
                  </a:extLst>
                </a:gridCol>
                <a:gridCol w="329184">
                  <a:extLst>
                    <a:ext uri="{9D8B030D-6E8A-4147-A177-3AD203B41FA5}">
                      <a16:colId xmlns:a16="http://schemas.microsoft.com/office/drawing/2014/main" val="3565442209"/>
                    </a:ext>
                  </a:extLst>
                </a:gridCol>
                <a:gridCol w="329184">
                  <a:extLst>
                    <a:ext uri="{9D8B030D-6E8A-4147-A177-3AD203B41FA5}">
                      <a16:colId xmlns:a16="http://schemas.microsoft.com/office/drawing/2014/main" val="37732914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extLst>
                  <a:ext uri="{0D108BD9-81ED-4DB2-BD59-A6C34878D82A}">
                    <a16:rowId xmlns:a16="http://schemas.microsoft.com/office/drawing/2014/main" val="23547487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- 2026-01-19 11:49:19</a:t>
                      </a:r>
                      <a:r>
                        <a:rPr kumimoji="0" lang="en-US" sz="1000" b="0" i="0" u="none" strike="noStrike" kern="1200" cap="none" spc="0" normalizeH="0" baseline="0" noProof="0">
                          <a:ln>
                            <a:noFill/>
                          </a:ln>
                          <a:solidFill>
                            <a:prstClr val="black"/>
                          </a:solidFill>
                          <a:effectLst/>
                          <a:uLnTx/>
                          <a:uFillTx/>
                          <a:latin typeface="Calibri"/>
                          <a:ea typeface="+mn-ea"/>
                          <a:cs typeface="+mn-cs"/>
                        </a:rPr>
                        <a:t>
 This MLK Day of Service, our team came together to give back alongside Philly Unknown, a grassroots nonprofit based in Kensington that provides outreach and harm-reduction support to neglected neighborhoods and communities.
We helped assemble compassion bags filled with essential items like hand warmers, hats, snacks, and toothbrushes. Small things that can make a real difference. Each year, Philly Unknown distributes 15,000 to 20,000 compassion bags, meeting people with care, dignity, and respect.
We are grateful for the opportunity to honor Dr. King's legacy through service rooted in compassion.
How did you serve your community today?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218583214"/>
                  </a:ext>
                </a:extLst>
              </a:tr>
            </a:tbl>
          </a:graphicData>
        </a:graphic>
      </p:graphicFrame>
      <p:sp>
        <p:nvSpPr>
          <p:cNvPr id="4" name="Text Placeholder 3">
            <a:extLst>
              <a:ext uri="{FF2B5EF4-FFF2-40B4-BE49-F238E27FC236}">
                <a16:creationId xmlns:a16="http://schemas.microsoft.com/office/drawing/2014/main" id="{99A32759-8A10-48A0-9C7A-2467A26FA5FB}"/>
              </a:ext>
            </a:extLst>
          </p:cNvPr>
          <p:cNvSpPr>
            <a:spLocks noGrp="1"/>
          </p:cNvSpPr>
          <p:nvPr>
            <p:ph type="body" sz="quarter" idx="14"/>
          </p:nvPr>
        </p:nvSpPr>
        <p:spPr/>
        <p:txBody>
          <a:bodyPr/>
          <a:lstStyle/>
          <a:p>
            <a:r>
              <a:rPr lang="en-US"/>
              <a:t>01/01/2026 - 03/31/2026</a:t>
            </a:r>
          </a:p>
        </p:txBody>
      </p:sp>
    </p:spTree>
    <p:extLst>
      <p:ext uri="{BB962C8B-B14F-4D97-AF65-F5344CB8AC3E}">
        <p14:creationId xmlns:p14="http://schemas.microsoft.com/office/powerpoint/2010/main" val="5095003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FC4569-F6DD-4DD2-B5DD-A802D33B0601}"/>
              </a:ext>
            </a:extLst>
          </p:cNvPr>
          <p:cNvSpPr>
            <a:spLocks noGrp="1"/>
          </p:cNvSpPr>
          <p:nvPr>
            <p:ph type="title"/>
          </p:nvPr>
        </p:nvSpPr>
        <p:spPr/>
        <p:txBody>
          <a:bodyPr/>
          <a:lstStyle/>
          <a:p>
            <a:r>
              <a:rPr lang="en-US"/>
              <a:t>Facebook Original Own Posts Table | TMNAS - 6 of 6</a:t>
            </a:r>
          </a:p>
        </p:txBody>
      </p:sp>
      <p:graphicFrame>
        <p:nvGraphicFramePr>
          <p:cNvPr id="5" name="Table Placeholder 4">
            <a:extLst>
              <a:ext uri="{FF2B5EF4-FFF2-40B4-BE49-F238E27FC236}">
                <a16:creationId xmlns:a16="http://schemas.microsoft.com/office/drawing/2014/main" id="{23A8F6DA-686E-44DB-A3E9-C9D7288AF2E2}"/>
              </a:ext>
            </a:extLst>
          </p:cNvPr>
          <p:cNvGraphicFramePr>
            <a:graphicFrameLocks noGrp="1"/>
          </p:cNvGraphicFramePr>
          <p:nvPr>
            <p:ph type="tbl" sz="quarter" idx="13"/>
            <p:extLst>
              <p:ext uri="{D42A27DB-BD31-4B8C-83A1-F6EECF244321}">
                <p14:modId xmlns:p14="http://schemas.microsoft.com/office/powerpoint/2010/main" val="16460867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3698958024"/>
                    </a:ext>
                  </a:extLst>
                </a:gridCol>
                <a:gridCol w="987552">
                  <a:extLst>
                    <a:ext uri="{9D8B030D-6E8A-4147-A177-3AD203B41FA5}">
                      <a16:colId xmlns:a16="http://schemas.microsoft.com/office/drawing/2014/main" val="3327117885"/>
                    </a:ext>
                  </a:extLst>
                </a:gridCol>
                <a:gridCol w="329184">
                  <a:extLst>
                    <a:ext uri="{9D8B030D-6E8A-4147-A177-3AD203B41FA5}">
                      <a16:colId xmlns:a16="http://schemas.microsoft.com/office/drawing/2014/main" val="52593843"/>
                    </a:ext>
                  </a:extLst>
                </a:gridCol>
                <a:gridCol w="329184">
                  <a:extLst>
                    <a:ext uri="{9D8B030D-6E8A-4147-A177-3AD203B41FA5}">
                      <a16:colId xmlns:a16="http://schemas.microsoft.com/office/drawing/2014/main" val="2975560908"/>
                    </a:ext>
                  </a:extLst>
                </a:gridCol>
                <a:gridCol w="329184">
                  <a:extLst>
                    <a:ext uri="{9D8B030D-6E8A-4147-A177-3AD203B41FA5}">
                      <a16:colId xmlns:a16="http://schemas.microsoft.com/office/drawing/2014/main" val="1249889352"/>
                    </a:ext>
                  </a:extLst>
                </a:gridCol>
                <a:gridCol w="329184">
                  <a:extLst>
                    <a:ext uri="{9D8B030D-6E8A-4147-A177-3AD203B41FA5}">
                      <a16:colId xmlns:a16="http://schemas.microsoft.com/office/drawing/2014/main" val="1590588621"/>
                    </a:ext>
                  </a:extLst>
                </a:gridCol>
                <a:gridCol w="329184">
                  <a:extLst>
                    <a:ext uri="{9D8B030D-6E8A-4147-A177-3AD203B41FA5}">
                      <a16:colId xmlns:a16="http://schemas.microsoft.com/office/drawing/2014/main" val="360111031"/>
                    </a:ext>
                  </a:extLst>
                </a:gridCol>
                <a:gridCol w="329184">
                  <a:extLst>
                    <a:ext uri="{9D8B030D-6E8A-4147-A177-3AD203B41FA5}">
                      <a16:colId xmlns:a16="http://schemas.microsoft.com/office/drawing/2014/main" val="3916090881"/>
                    </a:ext>
                  </a:extLst>
                </a:gridCol>
                <a:gridCol w="329184">
                  <a:extLst>
                    <a:ext uri="{9D8B030D-6E8A-4147-A177-3AD203B41FA5}">
                      <a16:colId xmlns:a16="http://schemas.microsoft.com/office/drawing/2014/main" val="270392334"/>
                    </a:ext>
                  </a:extLst>
                </a:gridCol>
                <a:gridCol w="329184">
                  <a:extLst>
                    <a:ext uri="{9D8B030D-6E8A-4147-A177-3AD203B41FA5}">
                      <a16:colId xmlns:a16="http://schemas.microsoft.com/office/drawing/2014/main" val="3418811462"/>
                    </a:ext>
                  </a:extLst>
                </a:gridCol>
                <a:gridCol w="329184">
                  <a:extLst>
                    <a:ext uri="{9D8B030D-6E8A-4147-A177-3AD203B41FA5}">
                      <a16:colId xmlns:a16="http://schemas.microsoft.com/office/drawing/2014/main" val="541759657"/>
                    </a:ext>
                  </a:extLst>
                </a:gridCol>
                <a:gridCol w="329184">
                  <a:extLst>
                    <a:ext uri="{9D8B030D-6E8A-4147-A177-3AD203B41FA5}">
                      <a16:colId xmlns:a16="http://schemas.microsoft.com/office/drawing/2014/main" val="3924153382"/>
                    </a:ext>
                  </a:extLst>
                </a:gridCol>
                <a:gridCol w="329184">
                  <a:extLst>
                    <a:ext uri="{9D8B030D-6E8A-4147-A177-3AD203B41FA5}">
                      <a16:colId xmlns:a16="http://schemas.microsoft.com/office/drawing/2014/main" val="292210848"/>
                    </a:ext>
                  </a:extLst>
                </a:gridCol>
                <a:gridCol w="329184">
                  <a:extLst>
                    <a:ext uri="{9D8B030D-6E8A-4147-A177-3AD203B41FA5}">
                      <a16:colId xmlns:a16="http://schemas.microsoft.com/office/drawing/2014/main" val="4105972886"/>
                    </a:ext>
                  </a:extLst>
                </a:gridCol>
                <a:gridCol w="329184">
                  <a:extLst>
                    <a:ext uri="{9D8B030D-6E8A-4147-A177-3AD203B41FA5}">
                      <a16:colId xmlns:a16="http://schemas.microsoft.com/office/drawing/2014/main" val="2769429942"/>
                    </a:ext>
                  </a:extLst>
                </a:gridCol>
                <a:gridCol w="329184">
                  <a:extLst>
                    <a:ext uri="{9D8B030D-6E8A-4147-A177-3AD203B41FA5}">
                      <a16:colId xmlns:a16="http://schemas.microsoft.com/office/drawing/2014/main" val="3043443400"/>
                    </a:ext>
                  </a:extLst>
                </a:gridCol>
                <a:gridCol w="329184">
                  <a:extLst>
                    <a:ext uri="{9D8B030D-6E8A-4147-A177-3AD203B41FA5}">
                      <a16:colId xmlns:a16="http://schemas.microsoft.com/office/drawing/2014/main" val="1244664372"/>
                    </a:ext>
                  </a:extLst>
                </a:gridCol>
                <a:gridCol w="329184">
                  <a:extLst>
                    <a:ext uri="{9D8B030D-6E8A-4147-A177-3AD203B41FA5}">
                      <a16:colId xmlns:a16="http://schemas.microsoft.com/office/drawing/2014/main" val="28976934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extLst>
                  <a:ext uri="{0D108BD9-81ED-4DB2-BD59-A6C34878D82A}">
                    <a16:rowId xmlns:a16="http://schemas.microsoft.com/office/drawing/2014/main" val="16517894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- 2026-03-19 14:06:54</a:t>
                      </a:r>
                      <a:r>
                        <a:rPr kumimoji="0" lang="en-US" sz="1000" b="0" i="0" u="none" strike="noStrike" kern="1200" cap="none" spc="0" normalizeH="0" baseline="0" noProof="0">
                          <a:ln>
                            <a:noFill/>
                          </a:ln>
                          <a:solidFill>
                            <a:prstClr val="black"/>
                          </a:solidFill>
                          <a:effectLst/>
                          <a:uLnTx/>
                          <a:uFillTx/>
                          <a:latin typeface="Calibri"/>
                          <a:ea typeface="+mn-ea"/>
                          <a:cs typeface="+mn-cs"/>
                        </a:rPr>
                        <a:t>
 We celebrated Pi Day belatedly this week the best way we knew how… with pizza pies!
Our Bala Cynwyd and Honolulu teams both ordered a variety of options from their favorite local takeout spots. We had pepperoni, margherita, and even spinach and artichoke! 
What's your favorite pizza topping?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440232976"/>
                  </a:ext>
                </a:extLst>
              </a:tr>
            </a:tbl>
          </a:graphicData>
        </a:graphic>
      </p:graphicFrame>
      <p:sp>
        <p:nvSpPr>
          <p:cNvPr id="4" name="Text Placeholder 3">
            <a:extLst>
              <a:ext uri="{FF2B5EF4-FFF2-40B4-BE49-F238E27FC236}">
                <a16:creationId xmlns:a16="http://schemas.microsoft.com/office/drawing/2014/main" id="{55DD90B0-70C8-422D-AB87-79D4E067BA16}"/>
              </a:ext>
            </a:extLst>
          </p:cNvPr>
          <p:cNvSpPr>
            <a:spLocks noGrp="1"/>
          </p:cNvSpPr>
          <p:nvPr>
            <p:ph type="body" sz="quarter" idx="14"/>
          </p:nvPr>
        </p:nvSpPr>
        <p:spPr/>
        <p:txBody>
          <a:bodyPr/>
          <a:lstStyle/>
          <a:p>
            <a:r>
              <a:rPr lang="en-US"/>
              <a:t>01/01/2026 - 03/31/2026</a:t>
            </a:r>
          </a:p>
        </p:txBody>
      </p:sp>
    </p:spTree>
    <p:extLst>
      <p:ext uri="{BB962C8B-B14F-4D97-AF65-F5344CB8AC3E}">
        <p14:creationId xmlns:p14="http://schemas.microsoft.com/office/powerpoint/2010/main" val="2536710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7EED5F-1543-4E32-90DF-D3ECA905F06F}"/>
              </a:ext>
            </a:extLst>
          </p:cNvPr>
          <p:cNvSpPr>
            <a:spLocks noGrp="1"/>
          </p:cNvSpPr>
          <p:nvPr>
            <p:ph type="title"/>
          </p:nvPr>
        </p:nvSpPr>
        <p:spPr/>
        <p:txBody>
          <a:bodyPr/>
          <a:lstStyle/>
          <a:p>
            <a:r>
              <a:rPr lang="en-US"/>
              <a:t>Twitter Twitter Followers Change | TMNAS</a:t>
            </a:r>
          </a:p>
        </p:txBody>
      </p:sp>
      <p:graphicFrame>
        <p:nvGraphicFramePr>
          <p:cNvPr id="6" name="Chart Placeholder 5">
            <a:extLst>
              <a:ext uri="{FF2B5EF4-FFF2-40B4-BE49-F238E27FC236}">
                <a16:creationId xmlns:a16="http://schemas.microsoft.com/office/drawing/2014/main" id="{EEE1B6F0-D9D1-4400-9908-AF5F3A7D0204}"/>
              </a:ext>
            </a:extLst>
          </p:cNvPr>
          <p:cNvGraphicFramePr>
            <a:graphicFrameLocks noGrp="1"/>
          </p:cNvGraphicFramePr>
          <p:nvPr>
            <p:ph type="chart" sz="quarter" idx="13"/>
            <p:extLst>
              <p:ext uri="{D42A27DB-BD31-4B8C-83A1-F6EECF244321}">
                <p14:modId xmlns:p14="http://schemas.microsoft.com/office/powerpoint/2010/main" val="25512645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B130365-D2C8-4BA2-8EBC-0C1EEA19C6C0}"/>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15A1A01B-1EB2-45C7-8DDA-9646BC7CC2B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305909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9A68DB-B466-46F4-AD0B-BF26DFC9F4B2}"/>
              </a:ext>
            </a:extLst>
          </p:cNvPr>
          <p:cNvSpPr>
            <a:spLocks noGrp="1"/>
          </p:cNvSpPr>
          <p:nvPr>
            <p:ph type="title"/>
          </p:nvPr>
        </p:nvSpPr>
        <p:spPr/>
        <p:txBody>
          <a:bodyPr/>
          <a:lstStyle/>
          <a:p>
            <a:r>
              <a:rPr lang="en-US"/>
              <a:t>Twitter Average Interactions Per Tweet | TMNAS</a:t>
            </a:r>
          </a:p>
        </p:txBody>
      </p:sp>
      <p:graphicFrame>
        <p:nvGraphicFramePr>
          <p:cNvPr id="6" name="Chart Placeholder 5">
            <a:extLst>
              <a:ext uri="{FF2B5EF4-FFF2-40B4-BE49-F238E27FC236}">
                <a16:creationId xmlns:a16="http://schemas.microsoft.com/office/drawing/2014/main" id="{7E645230-0F8F-4871-9504-AA6C31542E54}"/>
              </a:ext>
            </a:extLst>
          </p:cNvPr>
          <p:cNvGraphicFramePr>
            <a:graphicFrameLocks noGrp="1"/>
          </p:cNvGraphicFramePr>
          <p:nvPr>
            <p:ph type="chart" sz="quarter" idx="13"/>
            <p:extLst>
              <p:ext uri="{D42A27DB-BD31-4B8C-83A1-F6EECF244321}">
                <p14:modId xmlns:p14="http://schemas.microsoft.com/office/powerpoint/2010/main" val="14965216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46FAE02-E5E0-4E81-BB3C-13409EC35D78}"/>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9208AE34-373F-4C36-8985-0C9412786CF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838909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847898-EDF1-4ECD-8C01-738F9C72726F}"/>
              </a:ext>
            </a:extLst>
          </p:cNvPr>
          <p:cNvSpPr>
            <a:spLocks noGrp="1"/>
          </p:cNvSpPr>
          <p:nvPr>
            <p:ph type="title"/>
          </p:nvPr>
        </p:nvSpPr>
        <p:spPr/>
        <p:txBody>
          <a:bodyPr/>
          <a:lstStyle/>
          <a:p>
            <a:r>
              <a:rPr lang="en-US"/>
              <a:t>Twitter Total Interactions Per Month | TMNAS</a:t>
            </a:r>
          </a:p>
        </p:txBody>
      </p:sp>
      <p:graphicFrame>
        <p:nvGraphicFramePr>
          <p:cNvPr id="6" name="Chart Placeholder 5">
            <a:extLst>
              <a:ext uri="{FF2B5EF4-FFF2-40B4-BE49-F238E27FC236}">
                <a16:creationId xmlns:a16="http://schemas.microsoft.com/office/drawing/2014/main" id="{3A136F88-3096-497B-BC73-BE43A84E2E7B}"/>
              </a:ext>
            </a:extLst>
          </p:cNvPr>
          <p:cNvGraphicFramePr>
            <a:graphicFrameLocks noGrp="1"/>
          </p:cNvGraphicFramePr>
          <p:nvPr>
            <p:ph type="chart" sz="quarter" idx="13"/>
            <p:extLst>
              <p:ext uri="{D42A27DB-BD31-4B8C-83A1-F6EECF244321}">
                <p14:modId xmlns:p14="http://schemas.microsoft.com/office/powerpoint/2010/main" val="33826199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1E8B36F-CFCC-49AF-95D9-B78223900A8E}"/>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D9C2FEBE-EF9C-4EBA-A56F-AA5187C4B6E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364370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1F5CA6-439C-4411-98F4-39B6027485C1}"/>
              </a:ext>
            </a:extLst>
          </p:cNvPr>
          <p:cNvSpPr>
            <a:spLocks noGrp="1"/>
          </p:cNvSpPr>
          <p:nvPr>
            <p:ph type="title"/>
          </p:nvPr>
        </p:nvSpPr>
        <p:spPr/>
        <p:txBody>
          <a:bodyPr/>
          <a:lstStyle/>
          <a:p>
            <a:r>
              <a:rPr lang="en-US"/>
              <a:t>Twitter Own and Retweeted Tweets Table | TMNAS - 1 of 2</a:t>
            </a:r>
          </a:p>
        </p:txBody>
      </p:sp>
      <p:graphicFrame>
        <p:nvGraphicFramePr>
          <p:cNvPr id="5" name="Table Placeholder 4">
            <a:extLst>
              <a:ext uri="{FF2B5EF4-FFF2-40B4-BE49-F238E27FC236}">
                <a16:creationId xmlns:a16="http://schemas.microsoft.com/office/drawing/2014/main" id="{F322B572-C771-4E59-A69D-255E8FFBBC0B}"/>
              </a:ext>
            </a:extLst>
          </p:cNvPr>
          <p:cNvGraphicFramePr>
            <a:graphicFrameLocks noGrp="1"/>
          </p:cNvGraphicFramePr>
          <p:nvPr>
            <p:ph type="tbl" sz="quarter" idx="13"/>
            <p:extLst>
              <p:ext uri="{D42A27DB-BD31-4B8C-83A1-F6EECF244321}">
                <p14:modId xmlns:p14="http://schemas.microsoft.com/office/powerpoint/2010/main" val="2027676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354979764"/>
                    </a:ext>
                  </a:extLst>
                </a:gridCol>
                <a:gridCol w="1152144">
                  <a:extLst>
                    <a:ext uri="{9D8B030D-6E8A-4147-A177-3AD203B41FA5}">
                      <a16:colId xmlns:a16="http://schemas.microsoft.com/office/drawing/2014/main" val="4000848930"/>
                    </a:ext>
                  </a:extLst>
                </a:gridCol>
                <a:gridCol w="1152144">
                  <a:extLst>
                    <a:ext uri="{9D8B030D-6E8A-4147-A177-3AD203B41FA5}">
                      <a16:colId xmlns:a16="http://schemas.microsoft.com/office/drawing/2014/main" val="1652906804"/>
                    </a:ext>
                  </a:extLst>
                </a:gridCol>
                <a:gridCol w="1152144">
                  <a:extLst>
                    <a:ext uri="{9D8B030D-6E8A-4147-A177-3AD203B41FA5}">
                      <a16:colId xmlns:a16="http://schemas.microsoft.com/office/drawing/2014/main" val="2791208810"/>
                    </a:ext>
                  </a:extLst>
                </a:gridCol>
                <a:gridCol w="1152144">
                  <a:extLst>
                    <a:ext uri="{9D8B030D-6E8A-4147-A177-3AD203B41FA5}">
                      <a16:colId xmlns:a16="http://schemas.microsoft.com/office/drawing/2014/main" val="2665394798"/>
                    </a:ext>
                  </a:extLst>
                </a:gridCol>
                <a:gridCol w="1152144">
                  <a:extLst>
                    <a:ext uri="{9D8B030D-6E8A-4147-A177-3AD203B41FA5}">
                      <a16:colId xmlns:a16="http://schemas.microsoft.com/office/drawing/2014/main" val="39015446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13981450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- 2026-01-19 11:50:29</a:t>
                      </a:r>
                      <a:r>
                        <a:rPr kumimoji="0" lang="en-US" sz="1000" b="0" i="0" u="none" strike="noStrike" kern="1200" cap="none" spc="0" normalizeH="0" baseline="0" noProof="0">
                          <a:ln>
                            <a:noFill/>
                          </a:ln>
                          <a:solidFill>
                            <a:prstClr val="black"/>
                          </a:solidFill>
                          <a:effectLst/>
                          <a:uLnTx/>
                          <a:uFillTx/>
                          <a:latin typeface="Calibri"/>
                          <a:ea typeface="+mn-ea"/>
                          <a:cs typeface="+mn-cs"/>
                        </a:rPr>
                        <a:t>
 This MLK Day of Service, our team came together to give back alongside Philly Unknown, a grassroots nonprofit based in Kensington that provides outreach and harm-reduction support to neglected neighborhoods and communities.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1.0101 %</a:t>
                      </a:r>
                    </a:p>
                  </a:txBody>
                  <a:tcPr/>
                </a:tc>
                <a:extLst>
                  <a:ext uri="{0D108BD9-81ED-4DB2-BD59-A6C34878D82A}">
                    <a16:rowId xmlns:a16="http://schemas.microsoft.com/office/drawing/2014/main" val="9701903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- 2026-01-22 16:17:09</a:t>
                      </a:r>
                      <a:r>
                        <a:rPr kumimoji="0" lang="en-US" sz="1000" b="0" i="0" u="none" strike="noStrike" kern="1200" cap="none" spc="0" normalizeH="0" baseline="0" noProof="0">
                          <a:ln>
                            <a:noFill/>
                          </a:ln>
                          <a:solidFill>
                            <a:prstClr val="black"/>
                          </a:solidFill>
                          <a:effectLst/>
                          <a:uLnTx/>
                          <a:uFillTx/>
                          <a:latin typeface="Calibri"/>
                          <a:ea typeface="+mn-ea"/>
                          <a:cs typeface="+mn-cs"/>
                        </a:rPr>
                        <a:t>
 This month, our IT Managers from across the US came together for their annual kick‑off meeting. They explored 2026 themes, projects, and priorities. The afternoon was filled with learning and brainstorming as the team aligned on what’s ahead.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1.0101 %</a:t>
                      </a:r>
                    </a:p>
                  </a:txBody>
                  <a:tcPr/>
                </a:tc>
                <a:extLst>
                  <a:ext uri="{0D108BD9-81ED-4DB2-BD59-A6C34878D82A}">
                    <a16:rowId xmlns:a16="http://schemas.microsoft.com/office/drawing/2014/main" val="17337813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- 2026-02-25 15:27:24</a:t>
                      </a:r>
                      <a:r>
                        <a:rPr kumimoji="0" lang="en-US" sz="1000" b="0" i="0" u="none" strike="noStrike" kern="1200" cap="none" spc="0" normalizeH="0" baseline="0" noProof="0">
                          <a:ln>
                            <a:noFill/>
                          </a:ln>
                          <a:solidFill>
                            <a:prstClr val="black"/>
                          </a:solidFill>
                          <a:effectLst/>
                          <a:uLnTx/>
                          <a:uFillTx/>
                          <a:latin typeface="Calibri"/>
                          <a:ea typeface="+mn-ea"/>
                          <a:cs typeface="+mn-cs"/>
                        </a:rPr>
                        <a:t>
 Amy McCole, TMNAS IT Vice President, recently traveled to the Philippines to participate in the 22nd annual Tokio Marine Mangrove Planting event.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1.0101 %</a:t>
                      </a:r>
                    </a:p>
                  </a:txBody>
                  <a:tcPr/>
                </a:tc>
                <a:extLst>
                  <a:ext uri="{0D108BD9-81ED-4DB2-BD59-A6C34878D82A}">
                    <a16:rowId xmlns:a16="http://schemas.microsoft.com/office/drawing/2014/main" val="1200338011"/>
                  </a:ext>
                </a:extLst>
              </a:tr>
            </a:tbl>
          </a:graphicData>
        </a:graphic>
      </p:graphicFrame>
      <p:sp>
        <p:nvSpPr>
          <p:cNvPr id="4" name="Text Placeholder 3">
            <a:extLst>
              <a:ext uri="{FF2B5EF4-FFF2-40B4-BE49-F238E27FC236}">
                <a16:creationId xmlns:a16="http://schemas.microsoft.com/office/drawing/2014/main" id="{E0C2F930-2EB7-4D36-9E35-275E1B9916F1}"/>
              </a:ext>
            </a:extLst>
          </p:cNvPr>
          <p:cNvSpPr>
            <a:spLocks noGrp="1"/>
          </p:cNvSpPr>
          <p:nvPr>
            <p:ph type="body" sz="quarter" idx="14"/>
          </p:nvPr>
        </p:nvSpPr>
        <p:spPr/>
        <p:txBody>
          <a:bodyPr/>
          <a:lstStyle/>
          <a:p>
            <a:r>
              <a:rPr lang="en-US"/>
              <a:t>01/01/2026 - 03/31/2026</a:t>
            </a:r>
          </a:p>
        </p:txBody>
      </p:sp>
    </p:spTree>
    <p:extLst>
      <p:ext uri="{BB962C8B-B14F-4D97-AF65-F5344CB8AC3E}">
        <p14:creationId xmlns:p14="http://schemas.microsoft.com/office/powerpoint/2010/main" val="35471745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71587E-345A-4EEA-BDA6-674B1CB630E1}"/>
              </a:ext>
            </a:extLst>
          </p:cNvPr>
          <p:cNvSpPr>
            <a:spLocks noGrp="1"/>
          </p:cNvSpPr>
          <p:nvPr>
            <p:ph type="title"/>
          </p:nvPr>
        </p:nvSpPr>
        <p:spPr/>
        <p:txBody>
          <a:bodyPr/>
          <a:lstStyle/>
          <a:p>
            <a:r>
              <a:rPr lang="en-US"/>
              <a:t>Twitter Own and Retweeted Tweets Table | TMNAS - 2 of 2</a:t>
            </a:r>
          </a:p>
        </p:txBody>
      </p:sp>
      <p:graphicFrame>
        <p:nvGraphicFramePr>
          <p:cNvPr id="5" name="Table Placeholder 4">
            <a:extLst>
              <a:ext uri="{FF2B5EF4-FFF2-40B4-BE49-F238E27FC236}">
                <a16:creationId xmlns:a16="http://schemas.microsoft.com/office/drawing/2014/main" id="{6177E8D6-FDAA-419F-BADE-E9D44F3EFF46}"/>
              </a:ext>
            </a:extLst>
          </p:cNvPr>
          <p:cNvGraphicFramePr>
            <a:graphicFrameLocks noGrp="1"/>
          </p:cNvGraphicFramePr>
          <p:nvPr>
            <p:ph type="tbl" sz="quarter" idx="13"/>
            <p:extLst>
              <p:ext uri="{D42A27DB-BD31-4B8C-83A1-F6EECF244321}">
                <p14:modId xmlns:p14="http://schemas.microsoft.com/office/powerpoint/2010/main" val="31413788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365624599"/>
                    </a:ext>
                  </a:extLst>
                </a:gridCol>
                <a:gridCol w="1152144">
                  <a:extLst>
                    <a:ext uri="{9D8B030D-6E8A-4147-A177-3AD203B41FA5}">
                      <a16:colId xmlns:a16="http://schemas.microsoft.com/office/drawing/2014/main" val="278424093"/>
                    </a:ext>
                  </a:extLst>
                </a:gridCol>
                <a:gridCol w="1152144">
                  <a:extLst>
                    <a:ext uri="{9D8B030D-6E8A-4147-A177-3AD203B41FA5}">
                      <a16:colId xmlns:a16="http://schemas.microsoft.com/office/drawing/2014/main" val="1721110544"/>
                    </a:ext>
                  </a:extLst>
                </a:gridCol>
                <a:gridCol w="1152144">
                  <a:extLst>
                    <a:ext uri="{9D8B030D-6E8A-4147-A177-3AD203B41FA5}">
                      <a16:colId xmlns:a16="http://schemas.microsoft.com/office/drawing/2014/main" val="347270817"/>
                    </a:ext>
                  </a:extLst>
                </a:gridCol>
                <a:gridCol w="1152144">
                  <a:extLst>
                    <a:ext uri="{9D8B030D-6E8A-4147-A177-3AD203B41FA5}">
                      <a16:colId xmlns:a16="http://schemas.microsoft.com/office/drawing/2014/main" val="2549845830"/>
                    </a:ext>
                  </a:extLst>
                </a:gridCol>
                <a:gridCol w="1152144">
                  <a:extLst>
                    <a:ext uri="{9D8B030D-6E8A-4147-A177-3AD203B41FA5}">
                      <a16:colId xmlns:a16="http://schemas.microsoft.com/office/drawing/2014/main" val="12905640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35753720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- 2026-03-12 17:07:40</a:t>
                      </a:r>
                      <a:r>
                        <a:rPr kumimoji="0" lang="en-US" sz="1000" b="0" i="0" u="none" strike="noStrike" kern="1200" cap="none" spc="0" normalizeH="0" baseline="0" noProof="0">
                          <a:ln>
                            <a:noFill/>
                          </a:ln>
                          <a:solidFill>
                            <a:prstClr val="black"/>
                          </a:solidFill>
                          <a:effectLst/>
                          <a:uLnTx/>
                          <a:uFillTx/>
                          <a:latin typeface="Calibri"/>
                          <a:ea typeface="+mn-ea"/>
                          <a:cs typeface="+mn-cs"/>
                        </a:rPr>
                        <a:t>
 We recently hosted a watch party for the latest Tokio Talks session, joining colleagues across the Tokio Marine Group for a global conversation on what makes our organization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1.0101 %</a:t>
                      </a:r>
                    </a:p>
                  </a:txBody>
                  <a:tcPr/>
                </a:tc>
                <a:extLst>
                  <a:ext uri="{0D108BD9-81ED-4DB2-BD59-A6C34878D82A}">
                    <a16:rowId xmlns:a16="http://schemas.microsoft.com/office/drawing/2014/main" val="30303959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- 2026-02-19 16:55:23</a:t>
                      </a:r>
                      <a:r>
                        <a:rPr kumimoji="0" lang="en-US" sz="1000" b="0" i="0" u="none" strike="noStrike" kern="1200" cap="none" spc="0" normalizeH="0" baseline="0" noProof="0">
                          <a:ln>
                            <a:noFill/>
                          </a:ln>
                          <a:solidFill>
                            <a:prstClr val="black"/>
                          </a:solidFill>
                          <a:effectLst/>
                          <a:uLnTx/>
                          <a:uFillTx/>
                          <a:latin typeface="Calibri"/>
                          <a:ea typeface="+mn-ea"/>
                          <a:cs typeface="+mn-cs"/>
                        </a:rPr>
                        <a:t>
 TMNAS was excited to stand alongside our sister company @PHLYINS for the I ❤️ CHOP Pep Rally, celebrating the start of fundraising season for the I ❤️ CHOP Run, Walk &amp;amp; Virtual Challenge in support of Children's Hospital of Philadelphia!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1.0050 %</a:t>
                      </a:r>
                    </a:p>
                  </a:txBody>
                  <a:tcPr/>
                </a:tc>
                <a:extLst>
                  <a:ext uri="{0D108BD9-81ED-4DB2-BD59-A6C34878D82A}">
                    <a16:rowId xmlns:a16="http://schemas.microsoft.com/office/drawing/2014/main" val="3844552308"/>
                  </a:ext>
                </a:extLst>
              </a:tr>
            </a:tbl>
          </a:graphicData>
        </a:graphic>
      </p:graphicFrame>
      <p:sp>
        <p:nvSpPr>
          <p:cNvPr id="4" name="Text Placeholder 3">
            <a:extLst>
              <a:ext uri="{FF2B5EF4-FFF2-40B4-BE49-F238E27FC236}">
                <a16:creationId xmlns:a16="http://schemas.microsoft.com/office/drawing/2014/main" id="{2D8DA58B-EC5E-4875-AF65-AE828396E58A}"/>
              </a:ext>
            </a:extLst>
          </p:cNvPr>
          <p:cNvSpPr>
            <a:spLocks noGrp="1"/>
          </p:cNvSpPr>
          <p:nvPr>
            <p:ph type="body" sz="quarter" idx="14"/>
          </p:nvPr>
        </p:nvSpPr>
        <p:spPr/>
        <p:txBody>
          <a:bodyPr/>
          <a:lstStyle/>
          <a:p>
            <a:r>
              <a:rPr lang="en-US"/>
              <a:t>01/01/2026 - 03/31/2026</a:t>
            </a:r>
          </a:p>
        </p:txBody>
      </p:sp>
    </p:spTree>
    <p:extLst>
      <p:ext uri="{BB962C8B-B14F-4D97-AF65-F5344CB8AC3E}">
        <p14:creationId xmlns:p14="http://schemas.microsoft.com/office/powerpoint/2010/main" val="24910889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D671F8-63D7-4405-B5C6-7EB4E1632F9F}"/>
              </a:ext>
            </a:extLst>
          </p:cNvPr>
          <p:cNvSpPr>
            <a:spLocks noGrp="1"/>
          </p:cNvSpPr>
          <p:nvPr>
            <p:ph type="title"/>
          </p:nvPr>
        </p:nvSpPr>
        <p:spPr/>
        <p:txBody>
          <a:bodyPr/>
          <a:lstStyle/>
          <a:p>
            <a:r>
              <a:rPr lang="en-US"/>
              <a:t>LinkedIn Key Metrics Table | TMNAS</a:t>
            </a:r>
          </a:p>
        </p:txBody>
      </p:sp>
      <p:graphicFrame>
        <p:nvGraphicFramePr>
          <p:cNvPr id="5" name="Table Placeholder 4">
            <a:extLst>
              <a:ext uri="{FF2B5EF4-FFF2-40B4-BE49-F238E27FC236}">
                <a16:creationId xmlns:a16="http://schemas.microsoft.com/office/drawing/2014/main" id="{0D7784F6-2684-429D-B46F-3DEBF7FF42CF}"/>
              </a:ext>
            </a:extLst>
          </p:cNvPr>
          <p:cNvGraphicFramePr>
            <a:graphicFrameLocks noGrp="1"/>
          </p:cNvGraphicFramePr>
          <p:nvPr>
            <p:ph type="tbl" sz="quarter" idx="13"/>
            <p:extLst>
              <p:ext uri="{D42A27DB-BD31-4B8C-83A1-F6EECF244321}">
                <p14:modId xmlns:p14="http://schemas.microsoft.com/office/powerpoint/2010/main" val="41091660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
                  <a:extLst>
                    <a:ext uri="{9D8B030D-6E8A-4147-A177-3AD203B41FA5}">
                      <a16:colId xmlns:a16="http://schemas.microsoft.com/office/drawing/2014/main" val="3549533830"/>
                    </a:ext>
                  </a:extLst>
                </a:gridCol>
                <a:gridCol w="493776">
                  <a:extLst>
                    <a:ext uri="{9D8B030D-6E8A-4147-A177-3AD203B41FA5}">
                      <a16:colId xmlns:a16="http://schemas.microsoft.com/office/drawing/2014/main" val="1528821084"/>
                    </a:ext>
                  </a:extLst>
                </a:gridCol>
                <a:gridCol w="493776">
                  <a:extLst>
                    <a:ext uri="{9D8B030D-6E8A-4147-A177-3AD203B41FA5}">
                      <a16:colId xmlns:a16="http://schemas.microsoft.com/office/drawing/2014/main" val="3245566485"/>
                    </a:ext>
                  </a:extLst>
                </a:gridCol>
                <a:gridCol w="493776">
                  <a:extLst>
                    <a:ext uri="{9D8B030D-6E8A-4147-A177-3AD203B41FA5}">
                      <a16:colId xmlns:a16="http://schemas.microsoft.com/office/drawing/2014/main" val="1242907146"/>
                    </a:ext>
                  </a:extLst>
                </a:gridCol>
                <a:gridCol w="493776">
                  <a:extLst>
                    <a:ext uri="{9D8B030D-6E8A-4147-A177-3AD203B41FA5}">
                      <a16:colId xmlns:a16="http://schemas.microsoft.com/office/drawing/2014/main" val="3363847576"/>
                    </a:ext>
                  </a:extLst>
                </a:gridCol>
                <a:gridCol w="493776">
                  <a:extLst>
                    <a:ext uri="{9D8B030D-6E8A-4147-A177-3AD203B41FA5}">
                      <a16:colId xmlns:a16="http://schemas.microsoft.com/office/drawing/2014/main" val="1699369620"/>
                    </a:ext>
                  </a:extLst>
                </a:gridCol>
                <a:gridCol w="493776">
                  <a:extLst>
                    <a:ext uri="{9D8B030D-6E8A-4147-A177-3AD203B41FA5}">
                      <a16:colId xmlns:a16="http://schemas.microsoft.com/office/drawing/2014/main" val="3310268642"/>
                    </a:ext>
                  </a:extLst>
                </a:gridCol>
                <a:gridCol w="493776">
                  <a:extLst>
                    <a:ext uri="{9D8B030D-6E8A-4147-A177-3AD203B41FA5}">
                      <a16:colId xmlns:a16="http://schemas.microsoft.com/office/drawing/2014/main" val="1586428518"/>
                    </a:ext>
                  </a:extLst>
                </a:gridCol>
                <a:gridCol w="493776">
                  <a:extLst>
                    <a:ext uri="{9D8B030D-6E8A-4147-A177-3AD203B41FA5}">
                      <a16:colId xmlns:a16="http://schemas.microsoft.com/office/drawing/2014/main" val="3876578092"/>
                    </a:ext>
                  </a:extLst>
                </a:gridCol>
                <a:gridCol w="493776">
                  <a:extLst>
                    <a:ext uri="{9D8B030D-6E8A-4147-A177-3AD203B41FA5}">
                      <a16:colId xmlns:a16="http://schemas.microsoft.com/office/drawing/2014/main" val="2139778116"/>
                    </a:ext>
                  </a:extLst>
                </a:gridCol>
                <a:gridCol w="493776">
                  <a:extLst>
                    <a:ext uri="{9D8B030D-6E8A-4147-A177-3AD203B41FA5}">
                      <a16:colId xmlns:a16="http://schemas.microsoft.com/office/drawing/2014/main" val="400453186"/>
                    </a:ext>
                  </a:extLst>
                </a:gridCol>
                <a:gridCol w="493776">
                  <a:extLst>
                    <a:ext uri="{9D8B030D-6E8A-4147-A177-3AD203B41FA5}">
                      <a16:colId xmlns:a16="http://schemas.microsoft.com/office/drawing/2014/main" val="533611152"/>
                    </a:ext>
                  </a:extLst>
                </a:gridCol>
                <a:gridCol w="493776">
                  <a:extLst>
                    <a:ext uri="{9D8B030D-6E8A-4147-A177-3AD203B41FA5}">
                      <a16:colId xmlns:a16="http://schemas.microsoft.com/office/drawing/2014/main" val="2462023040"/>
                    </a:ext>
                  </a:extLst>
                </a:gridCol>
                <a:gridCol w="493776">
                  <a:extLst>
                    <a:ext uri="{9D8B030D-6E8A-4147-A177-3AD203B41FA5}">
                      <a16:colId xmlns:a16="http://schemas.microsoft.com/office/drawing/2014/main" val="2828394661"/>
                    </a:ext>
                  </a:extLst>
                </a:gridCol>
                <a:gridCol w="493776">
                  <a:extLst>
                    <a:ext uri="{9D8B030D-6E8A-4147-A177-3AD203B41FA5}">
                      <a16:colId xmlns:a16="http://schemas.microsoft.com/office/drawing/2014/main" val="1136658067"/>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Avg. Comments</a:t>
                      </a:r>
                    </a:p>
                  </a:txBody>
                  <a:tcPr/>
                </a:tc>
                <a:tc>
                  <a:txBody>
                    <a:bodyPr/>
                    <a:lstStyle/>
                    <a:p>
                      <a:r>
                        <a:rPr lang="en-US" sz="1000"/>
                        <a:t>Shares</a:t>
                      </a:r>
                    </a:p>
                  </a:txBody>
                  <a:tcPr/>
                </a:tc>
                <a:tc>
                  <a:txBody>
                    <a:bodyPr/>
                    <a:lstStyle/>
                    <a:p>
                      <a:r>
                        <a:rPr lang="en-US" sz="1000"/>
                        <a:t>Avg. 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extLst>
                  <a:ext uri="{0D108BD9-81ED-4DB2-BD59-A6C34878D82A}">
                    <a16:rowId xmlns:a16="http://schemas.microsoft.com/office/drawing/2014/main" val="625407143"/>
                  </a:ext>
                </a:extLst>
              </a:tr>
              <a:tr h="370840">
                <a:tc>
                  <a:txBody>
                    <a:bodyPr/>
                    <a:lstStyle/>
                    <a:p>
                      <a:r>
                        <a:rPr lang="en-US" sz="1000"/>
                        <a:t>31152</a:t>
                      </a:r>
                    </a:p>
                  </a:txBody>
                  <a:tcPr/>
                </a:tc>
                <a:tc>
                  <a:txBody>
                    <a:bodyPr/>
                    <a:lstStyle/>
                    <a:p>
                      <a:r>
                        <a:rPr lang="en-US" sz="1000"/>
                        <a:t>1227</a:t>
                      </a:r>
                    </a:p>
                  </a:txBody>
                  <a:tcPr/>
                </a:tc>
                <a:tc>
                  <a:txBody>
                    <a:bodyPr/>
                    <a:lstStyle/>
                    <a:p>
                      <a:r>
                        <a:rPr lang="en-US" sz="1000"/>
                        <a:t>30</a:t>
                      </a:r>
                    </a:p>
                  </a:txBody>
                  <a:tcPr/>
                </a:tc>
                <a:tc>
                  <a:txBody>
                    <a:bodyPr/>
                    <a:lstStyle/>
                    <a:p>
                      <a:r>
                        <a:rPr lang="en-US" sz="1000"/>
                        <a:t>1571</a:t>
                      </a:r>
                    </a:p>
                  </a:txBody>
                  <a:tcPr/>
                </a:tc>
                <a:tc>
                  <a:txBody>
                    <a:bodyPr/>
                    <a:lstStyle/>
                    <a:p>
                      <a:r>
                        <a:rPr lang="en-US" sz="1000"/>
                        <a:t>52.366666666667</a:t>
                      </a:r>
                    </a:p>
                  </a:txBody>
                  <a:tcPr/>
                </a:tc>
                <a:tc>
                  <a:txBody>
                    <a:bodyPr/>
                    <a:lstStyle/>
                    <a:p>
                      <a:r>
                        <a:rPr lang="en-US" sz="1000"/>
                        <a:t>15</a:t>
                      </a:r>
                    </a:p>
                  </a:txBody>
                  <a:tcPr/>
                </a:tc>
                <a:tc>
                  <a:txBody>
                    <a:bodyPr/>
                    <a:lstStyle/>
                    <a:p>
                      <a:r>
                        <a:rPr lang="en-US" sz="1000"/>
                        <a:t>0.5</a:t>
                      </a:r>
                    </a:p>
                  </a:txBody>
                  <a:tcPr/>
                </a:tc>
                <a:tc>
                  <a:txBody>
                    <a:bodyPr/>
                    <a:lstStyle/>
                    <a:p>
                      <a:r>
                        <a:rPr lang="en-US" sz="1000"/>
                        <a:t>9</a:t>
                      </a:r>
                    </a:p>
                  </a:txBody>
                  <a:tcPr/>
                </a:tc>
                <a:tc>
                  <a:txBody>
                    <a:bodyPr/>
                    <a:lstStyle/>
                    <a:p>
                      <a:r>
                        <a:rPr lang="en-US" sz="1000"/>
                        <a:t>0.3</a:t>
                      </a:r>
                    </a:p>
                  </a:txBody>
                  <a:tcPr/>
                </a:tc>
                <a:tc>
                  <a:txBody>
                    <a:bodyPr/>
                    <a:lstStyle/>
                    <a:p>
                      <a:r>
                        <a:rPr lang="en-US" sz="1000"/>
                        <a:t>4786</a:t>
                      </a:r>
                    </a:p>
                  </a:txBody>
                  <a:tcPr/>
                </a:tc>
                <a:tc>
                  <a:txBody>
                    <a:bodyPr/>
                    <a:lstStyle/>
                    <a:p>
                      <a:r>
                        <a:rPr lang="en-US" sz="1000"/>
                        <a:t>159.53333333333</a:t>
                      </a:r>
                    </a:p>
                  </a:txBody>
                  <a:tcPr/>
                </a:tc>
                <a:tc>
                  <a:txBody>
                    <a:bodyPr/>
                    <a:lstStyle/>
                    <a:p>
                      <a:r>
                        <a:rPr lang="en-US" sz="1000"/>
                        <a:t>64234</a:t>
                      </a:r>
                    </a:p>
                  </a:txBody>
                  <a:tcPr/>
                </a:tc>
                <a:tc>
                  <a:txBody>
                    <a:bodyPr/>
                    <a:lstStyle/>
                    <a:p>
                      <a:r>
                        <a:rPr lang="en-US" sz="1000"/>
                        <a:t>2141.1333333333</a:t>
                      </a:r>
                    </a:p>
                  </a:txBody>
                  <a:tcPr/>
                </a:tc>
                <a:tc>
                  <a:txBody>
                    <a:bodyPr/>
                    <a:lstStyle/>
                    <a:p>
                      <a:r>
                        <a:rPr lang="en-US" sz="1000"/>
                        <a:t>8.6938919289818 %</a:t>
                      </a:r>
                    </a:p>
                  </a:txBody>
                  <a:tcPr/>
                </a:tc>
                <a:tc>
                  <a:txBody>
                    <a:bodyPr/>
                    <a:lstStyle/>
                    <a:p>
                      <a:r>
                        <a:rPr lang="en-US" sz="1000"/>
                        <a:t>1681</a:t>
                      </a:r>
                    </a:p>
                  </a:txBody>
                  <a:tcPr/>
                </a:tc>
                <a:extLst>
                  <a:ext uri="{0D108BD9-81ED-4DB2-BD59-A6C34878D82A}">
                    <a16:rowId xmlns:a16="http://schemas.microsoft.com/office/drawing/2014/main" val="3397016601"/>
                  </a:ext>
                </a:extLst>
              </a:tr>
            </a:tbl>
          </a:graphicData>
        </a:graphic>
      </p:graphicFrame>
      <p:sp>
        <p:nvSpPr>
          <p:cNvPr id="4" name="Text Placeholder 3">
            <a:extLst>
              <a:ext uri="{FF2B5EF4-FFF2-40B4-BE49-F238E27FC236}">
                <a16:creationId xmlns:a16="http://schemas.microsoft.com/office/drawing/2014/main" id="{77DA0F3E-C8D8-4CDE-B72F-F5F5132A15B9}"/>
              </a:ext>
            </a:extLst>
          </p:cNvPr>
          <p:cNvSpPr>
            <a:spLocks noGrp="1"/>
          </p:cNvSpPr>
          <p:nvPr>
            <p:ph type="body" sz="quarter" idx="14"/>
          </p:nvPr>
        </p:nvSpPr>
        <p:spPr/>
        <p:txBody>
          <a:bodyPr/>
          <a:lstStyle/>
          <a:p>
            <a:r>
              <a:rPr lang="en-US"/>
              <a:t>01/01/2026 - 03/31/2026</a:t>
            </a:r>
          </a:p>
        </p:txBody>
      </p:sp>
    </p:spTree>
    <p:extLst>
      <p:ext uri="{BB962C8B-B14F-4D97-AF65-F5344CB8AC3E}">
        <p14:creationId xmlns:p14="http://schemas.microsoft.com/office/powerpoint/2010/main" val="40649691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10A1E0-E0F0-40DC-B83F-12403F17F308}"/>
              </a:ext>
            </a:extLst>
          </p:cNvPr>
          <p:cNvSpPr>
            <a:spLocks noGrp="1"/>
          </p:cNvSpPr>
          <p:nvPr>
            <p:ph type="title"/>
          </p:nvPr>
        </p:nvSpPr>
        <p:spPr/>
        <p:txBody>
          <a:bodyPr/>
          <a:lstStyle/>
          <a:p>
            <a:r>
              <a:rPr lang="en-US"/>
              <a:t>LinkedIn LinkedIn Followers Change | TMNAS</a:t>
            </a:r>
          </a:p>
        </p:txBody>
      </p:sp>
      <p:graphicFrame>
        <p:nvGraphicFramePr>
          <p:cNvPr id="6" name="Chart Placeholder 5">
            <a:extLst>
              <a:ext uri="{FF2B5EF4-FFF2-40B4-BE49-F238E27FC236}">
                <a16:creationId xmlns:a16="http://schemas.microsoft.com/office/drawing/2014/main" id="{F55E57DB-62BD-4D94-96F9-881D7AA58500}"/>
              </a:ext>
            </a:extLst>
          </p:cNvPr>
          <p:cNvGraphicFramePr>
            <a:graphicFrameLocks noGrp="1"/>
          </p:cNvGraphicFramePr>
          <p:nvPr>
            <p:ph type="chart" sz="quarter" idx="13"/>
            <p:extLst>
              <p:ext uri="{D42A27DB-BD31-4B8C-83A1-F6EECF244321}">
                <p14:modId xmlns:p14="http://schemas.microsoft.com/office/powerpoint/2010/main" val="16745746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124F7A4-3218-4EF8-8599-933483D4A75F}"/>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C7C8A86A-4970-42C9-B46A-EF2D7C8EF0C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916204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F542D4-96E2-40F4-8C0B-6DB5C3AB87FF}"/>
              </a:ext>
            </a:extLst>
          </p:cNvPr>
          <p:cNvSpPr>
            <a:spLocks noGrp="1"/>
          </p:cNvSpPr>
          <p:nvPr>
            <p:ph type="title"/>
          </p:nvPr>
        </p:nvSpPr>
        <p:spPr/>
        <p:txBody>
          <a:bodyPr/>
          <a:lstStyle/>
          <a:p>
            <a:r>
              <a:rPr lang="en-US"/>
              <a:t>LinkedIn Average Interactions Per LinkedIn Update | TMNAS</a:t>
            </a:r>
          </a:p>
        </p:txBody>
      </p:sp>
      <p:graphicFrame>
        <p:nvGraphicFramePr>
          <p:cNvPr id="6" name="Chart Placeholder 5">
            <a:extLst>
              <a:ext uri="{FF2B5EF4-FFF2-40B4-BE49-F238E27FC236}">
                <a16:creationId xmlns:a16="http://schemas.microsoft.com/office/drawing/2014/main" id="{BF104010-6918-424D-B366-CEC4B1CE791F}"/>
              </a:ext>
            </a:extLst>
          </p:cNvPr>
          <p:cNvGraphicFramePr>
            <a:graphicFrameLocks noGrp="1"/>
          </p:cNvGraphicFramePr>
          <p:nvPr>
            <p:ph type="chart" sz="quarter" idx="13"/>
            <p:extLst>
              <p:ext uri="{D42A27DB-BD31-4B8C-83A1-F6EECF244321}">
                <p14:modId xmlns:p14="http://schemas.microsoft.com/office/powerpoint/2010/main" val="14672358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E577903-E7C9-4D6A-B667-F80E759BBD44}"/>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B6237F5B-9706-4519-BBE0-C4E0842F97D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656285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B36F52-BE2F-4594-9316-9688D156DF2D}"/>
              </a:ext>
            </a:extLst>
          </p:cNvPr>
          <p:cNvSpPr>
            <a:spLocks noGrp="1"/>
          </p:cNvSpPr>
          <p:nvPr>
            <p:ph type="title"/>
          </p:nvPr>
        </p:nvSpPr>
        <p:spPr/>
        <p:txBody>
          <a:bodyPr/>
          <a:lstStyle/>
          <a:p>
            <a:r>
              <a:rPr lang="en-US"/>
              <a:t>LinkedIn Total Interactions Per Month | TMNAS</a:t>
            </a:r>
          </a:p>
        </p:txBody>
      </p:sp>
      <p:graphicFrame>
        <p:nvGraphicFramePr>
          <p:cNvPr id="6" name="Chart Placeholder 5">
            <a:extLst>
              <a:ext uri="{FF2B5EF4-FFF2-40B4-BE49-F238E27FC236}">
                <a16:creationId xmlns:a16="http://schemas.microsoft.com/office/drawing/2014/main" id="{96F18974-C066-457D-84D1-4F972915943E}"/>
              </a:ext>
            </a:extLst>
          </p:cNvPr>
          <p:cNvGraphicFramePr>
            <a:graphicFrameLocks noGrp="1"/>
          </p:cNvGraphicFramePr>
          <p:nvPr>
            <p:ph type="chart" sz="quarter" idx="13"/>
            <p:extLst>
              <p:ext uri="{D42A27DB-BD31-4B8C-83A1-F6EECF244321}">
                <p14:modId xmlns:p14="http://schemas.microsoft.com/office/powerpoint/2010/main" val="10639815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A50D215-D482-4E13-9EAA-B979D45F5646}"/>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B951D128-6013-4C27-BC0C-EBC1073455A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3358239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20F87F-7ADF-4061-A8C6-5ADF9C0930DB}"/>
              </a:ext>
            </a:extLst>
          </p:cNvPr>
          <p:cNvSpPr>
            <a:spLocks noGrp="1"/>
          </p:cNvSpPr>
          <p:nvPr>
            <p:ph type="title"/>
          </p:nvPr>
        </p:nvSpPr>
        <p:spPr/>
        <p:txBody>
          <a:bodyPr/>
          <a:lstStyle/>
          <a:p>
            <a:r>
              <a:rPr lang="en-US"/>
              <a:t>LinkedIn Post Impressions | TMNAS</a:t>
            </a:r>
          </a:p>
        </p:txBody>
      </p:sp>
      <p:graphicFrame>
        <p:nvGraphicFramePr>
          <p:cNvPr id="6" name="Chart Placeholder 5">
            <a:extLst>
              <a:ext uri="{FF2B5EF4-FFF2-40B4-BE49-F238E27FC236}">
                <a16:creationId xmlns:a16="http://schemas.microsoft.com/office/drawing/2014/main" id="{857FB0E7-0817-4C40-A045-874E7D726A85}"/>
              </a:ext>
            </a:extLst>
          </p:cNvPr>
          <p:cNvGraphicFramePr>
            <a:graphicFrameLocks noGrp="1"/>
          </p:cNvGraphicFramePr>
          <p:nvPr>
            <p:ph type="chart" sz="quarter" idx="13"/>
            <p:extLst>
              <p:ext uri="{D42A27DB-BD31-4B8C-83A1-F6EECF244321}">
                <p14:modId xmlns:p14="http://schemas.microsoft.com/office/powerpoint/2010/main" val="13304934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AAF98C9-4885-4C22-9815-E1ADD4DA02AE}"/>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855CFDBC-7C2D-4E30-A4C4-D542D19A3E1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91211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5E9C35-C7A4-4EA3-B7E2-E84FF4F71BE4}"/>
              </a:ext>
            </a:extLst>
          </p:cNvPr>
          <p:cNvSpPr>
            <a:spLocks noGrp="1"/>
          </p:cNvSpPr>
          <p:nvPr>
            <p:ph type="title"/>
          </p:nvPr>
        </p:nvSpPr>
        <p:spPr/>
        <p:txBody>
          <a:bodyPr/>
          <a:lstStyle/>
          <a:p>
            <a:r>
              <a:rPr lang="en-US"/>
              <a:t>LinkedIn Posts Table | TMNAS</a:t>
            </a:r>
          </a:p>
        </p:txBody>
      </p:sp>
      <p:graphicFrame>
        <p:nvGraphicFramePr>
          <p:cNvPr id="5" name="Table Placeholder 4">
            <a:extLst>
              <a:ext uri="{FF2B5EF4-FFF2-40B4-BE49-F238E27FC236}">
                <a16:creationId xmlns:a16="http://schemas.microsoft.com/office/drawing/2014/main" id="{C954F62C-0AF8-4068-B9D5-0D76905B5AEE}"/>
              </a:ext>
            </a:extLst>
          </p:cNvPr>
          <p:cNvGraphicFramePr>
            <a:graphicFrameLocks noGrp="1"/>
          </p:cNvGraphicFramePr>
          <p:nvPr>
            <p:ph type="tbl" sz="quarter" idx="13"/>
            <p:extLst>
              <p:ext uri="{D42A27DB-BD31-4B8C-83A1-F6EECF244321}">
                <p14:modId xmlns:p14="http://schemas.microsoft.com/office/powerpoint/2010/main" val="16812807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2528863009"/>
                    </a:ext>
                  </a:extLst>
                </a:gridCol>
                <a:gridCol w="905256">
                  <a:extLst>
                    <a:ext uri="{9D8B030D-6E8A-4147-A177-3AD203B41FA5}">
                      <a16:colId xmlns:a16="http://schemas.microsoft.com/office/drawing/2014/main" val="4251030997"/>
                    </a:ext>
                  </a:extLst>
                </a:gridCol>
                <a:gridCol w="576072">
                  <a:extLst>
                    <a:ext uri="{9D8B030D-6E8A-4147-A177-3AD203B41FA5}">
                      <a16:colId xmlns:a16="http://schemas.microsoft.com/office/drawing/2014/main" val="3549457043"/>
                    </a:ext>
                  </a:extLst>
                </a:gridCol>
                <a:gridCol w="576072">
                  <a:extLst>
                    <a:ext uri="{9D8B030D-6E8A-4147-A177-3AD203B41FA5}">
                      <a16:colId xmlns:a16="http://schemas.microsoft.com/office/drawing/2014/main" val="3448649883"/>
                    </a:ext>
                  </a:extLst>
                </a:gridCol>
                <a:gridCol w="576072">
                  <a:extLst>
                    <a:ext uri="{9D8B030D-6E8A-4147-A177-3AD203B41FA5}">
                      <a16:colId xmlns:a16="http://schemas.microsoft.com/office/drawing/2014/main" val="339759467"/>
                    </a:ext>
                  </a:extLst>
                </a:gridCol>
                <a:gridCol w="576072">
                  <a:extLst>
                    <a:ext uri="{9D8B030D-6E8A-4147-A177-3AD203B41FA5}">
                      <a16:colId xmlns:a16="http://schemas.microsoft.com/office/drawing/2014/main" val="2572441031"/>
                    </a:ext>
                  </a:extLst>
                </a:gridCol>
                <a:gridCol w="576072">
                  <a:extLst>
                    <a:ext uri="{9D8B030D-6E8A-4147-A177-3AD203B41FA5}">
                      <a16:colId xmlns:a16="http://schemas.microsoft.com/office/drawing/2014/main" val="4073935782"/>
                    </a:ext>
                  </a:extLst>
                </a:gridCol>
                <a:gridCol w="576072">
                  <a:extLst>
                    <a:ext uri="{9D8B030D-6E8A-4147-A177-3AD203B41FA5}">
                      <a16:colId xmlns:a16="http://schemas.microsoft.com/office/drawing/2014/main" val="4139297561"/>
                    </a:ext>
                  </a:extLst>
                </a:gridCol>
                <a:gridCol w="576072">
                  <a:extLst>
                    <a:ext uri="{9D8B030D-6E8A-4147-A177-3AD203B41FA5}">
                      <a16:colId xmlns:a16="http://schemas.microsoft.com/office/drawing/2014/main" val="3470271233"/>
                    </a:ext>
                  </a:extLst>
                </a:gridCol>
                <a:gridCol w="576072">
                  <a:extLst>
                    <a:ext uri="{9D8B030D-6E8A-4147-A177-3AD203B41FA5}">
                      <a16:colId xmlns:a16="http://schemas.microsoft.com/office/drawing/2014/main" val="2857831687"/>
                    </a:ext>
                  </a:extLst>
                </a:gridCol>
                <a:gridCol w="576072">
                  <a:extLst>
                    <a:ext uri="{9D8B030D-6E8A-4147-A177-3AD203B41FA5}">
                      <a16:colId xmlns:a16="http://schemas.microsoft.com/office/drawing/2014/main" val="1781068765"/>
                    </a:ext>
                  </a:extLst>
                </a:gridCol>
              </a:tblGrid>
              <a:tr h="370840">
                <a:tc>
                  <a:txBody>
                    <a:bodyPr/>
                    <a:lstStyle/>
                    <a:p>
                      <a:r>
                        <a:rPr lang="en-US" sz="1000"/>
                        <a:t>Post</a:t>
                      </a:r>
                    </a:p>
                  </a:txBody>
                  <a:tcPr/>
                </a:tc>
                <a:tc>
                  <a:txBody>
                    <a:bodyPr/>
                    <a:lstStyle/>
                    <a:p>
                      <a:r>
                        <a:rPr lang="en-US" sz="1000"/>
                        <a:t>Published at</a:t>
                      </a:r>
                    </a:p>
                  </a:txBody>
                  <a:tcPr/>
                </a:tc>
                <a:tc>
                  <a:txBody>
                    <a:bodyPr/>
                    <a:lstStyle/>
                    <a:p>
                      <a:r>
                        <a:rPr lang="en-US" sz="1000"/>
                        <a:t>Type</a:t>
                      </a:r>
                    </a:p>
                  </a:txBody>
                  <a:tcPr/>
                </a:tc>
                <a:tc>
                  <a:txBody>
                    <a:bodyPr/>
                    <a:lstStyle/>
                    <a:p>
                      <a:r>
                        <a:rPr lang="en-US" sz="1000"/>
                        <a:t>Total 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Engagement Rate</a:t>
                      </a:r>
                    </a:p>
                  </a:txBody>
                  <a:tcPr/>
                </a:tc>
                <a:tc>
                  <a:txBody>
                    <a:bodyPr/>
                    <a:lstStyle/>
                    <a:p>
                      <a:r>
                        <a:rPr lang="en-US" sz="1000"/>
                        <a:t>Impressions</a:t>
                      </a:r>
                    </a:p>
                  </a:txBody>
                  <a:tcPr/>
                </a:tc>
                <a:tc>
                  <a:txBody>
                    <a:bodyPr/>
                    <a:lstStyle/>
                    <a:p>
                      <a:r>
                        <a:rPr lang="en-US" sz="1000"/>
                        <a:t>Reach</a:t>
                      </a:r>
                    </a:p>
                  </a:txBody>
                  <a:tcPr/>
                </a:tc>
                <a:tc>
                  <a:txBody>
                    <a:bodyPr/>
                    <a:lstStyle/>
                    <a:p>
                      <a:r>
                        <a:rPr lang="en-US" sz="1000"/>
                        <a:t>Video Views</a:t>
                      </a:r>
                    </a:p>
                  </a:txBody>
                  <a:tcPr/>
                </a:tc>
                <a:extLst>
                  <a:ext uri="{0D108BD9-81ED-4DB2-BD59-A6C34878D82A}">
                    <a16:rowId xmlns:a16="http://schemas.microsoft.com/office/drawing/2014/main" val="10591690"/>
                  </a:ext>
                </a:extLst>
              </a:tr>
              <a:tr h="370840">
                <a:tc>
                  <a:txBody>
                    <a:bodyPr/>
                    <a:lstStyle/>
                    <a:p>
                      <a:r>
                        <a:rPr lang="en-US" sz="1000"/>
                        <a:t>01/22/2026 16:33:13</a:t>
                      </a:r>
                    </a:p>
                  </a:txBody>
                  <a:tcPr/>
                </a:tc>
                <a:tc>
                  <a:txBody>
                    <a:bodyPr/>
                    <a:lstStyle/>
                    <a:p>
                      <a:r>
                        <a:rPr lang="en-US" sz="1000"/>
                        <a:t>01/22/2026 16:33:13</a:t>
                      </a:r>
                    </a:p>
                  </a:txBody>
                  <a:tcPr/>
                </a:tc>
                <a:tc>
                  <a:txBody>
                    <a:bodyPr/>
                    <a:lstStyle/>
                    <a:p>
                      <a:r>
                        <a:rPr lang="en-US" sz="1000"/>
                        <a:t>Image</a:t>
                      </a:r>
                    </a:p>
                  </a:txBody>
                  <a:tcPr/>
                </a:tc>
                <a:tc>
                  <a:txBody>
                    <a:bodyPr/>
                    <a:lstStyle/>
                    <a:p>
                      <a:r>
                        <a:rPr lang="en-US" sz="1000"/>
                        <a:t>163</a:t>
                      </a:r>
                    </a:p>
                  </a:txBody>
                  <a:tcPr/>
                </a:tc>
                <a:tc>
                  <a:txBody>
                    <a:bodyPr/>
                    <a:lstStyle/>
                    <a:p>
                      <a:r>
                        <a:rPr lang="en-US" sz="1000"/>
                        <a:t>2</a:t>
                      </a:r>
                    </a:p>
                  </a:txBody>
                  <a:tcPr/>
                </a:tc>
                <a:tc>
                  <a:txBody>
                    <a:bodyPr/>
                    <a:lstStyle/>
                    <a:p>
                      <a:r>
                        <a:rPr lang="en-US" sz="1000"/>
                        <a:t>0</a:t>
                      </a:r>
                    </a:p>
                  </a:txBody>
                  <a:tcPr/>
                </a:tc>
                <a:tc>
                  <a:txBody>
                    <a:bodyPr/>
                    <a:lstStyle/>
                    <a:p>
                      <a:r>
                        <a:rPr lang="en-US" sz="1000"/>
                        <a:t>459</a:t>
                      </a:r>
                    </a:p>
                  </a:txBody>
                  <a:tcPr/>
                </a:tc>
                <a:tc>
                  <a:txBody>
                    <a:bodyPr/>
                    <a:lstStyle/>
                    <a:p>
                      <a:r>
                        <a:rPr lang="en-US" sz="1000"/>
                        <a:t>11.91 %</a:t>
                      </a:r>
                    </a:p>
                  </a:txBody>
                  <a:tcPr/>
                </a:tc>
                <a:tc>
                  <a:txBody>
                    <a:bodyPr/>
                    <a:lstStyle/>
                    <a:p>
                      <a:r>
                        <a:rPr lang="en-US" sz="1000"/>
                        <a:t>5239</a:t>
                      </a:r>
                    </a:p>
                  </a:txBody>
                  <a:tcPr/>
                </a:tc>
                <a:tc>
                  <a:txBody>
                    <a:bodyPr/>
                    <a:lstStyle/>
                    <a:p>
                      <a:r>
                        <a:rPr lang="en-US" sz="1000"/>
                        <a:t>3164</a:t>
                      </a:r>
                    </a:p>
                  </a:txBody>
                  <a:tcPr/>
                </a:tc>
                <a:tc>
                  <a:txBody>
                    <a:bodyPr/>
                    <a:lstStyle/>
                    <a:p>
                      <a:r>
                        <a:rPr lang="en-US" sz="1000"/>
                        <a:t>n/a</a:t>
                      </a:r>
                    </a:p>
                  </a:txBody>
                  <a:tcPr/>
                </a:tc>
                <a:extLst>
                  <a:ext uri="{0D108BD9-81ED-4DB2-BD59-A6C34878D82A}">
                    <a16:rowId xmlns:a16="http://schemas.microsoft.com/office/drawing/2014/main" val="2773006172"/>
                  </a:ext>
                </a:extLst>
              </a:tr>
              <a:tr h="370840">
                <a:tc>
                  <a:txBody>
                    <a:bodyPr/>
                    <a:lstStyle/>
                    <a:p>
                      <a:r>
                        <a:rPr lang="en-US" sz="1000"/>
                        <a:t>02/20/2026 14:38:06</a:t>
                      </a:r>
                    </a:p>
                  </a:txBody>
                  <a:tcPr/>
                </a:tc>
                <a:tc>
                  <a:txBody>
                    <a:bodyPr/>
                    <a:lstStyle/>
                    <a:p>
                      <a:r>
                        <a:rPr lang="en-US" sz="1000"/>
                        <a:t>02/20/2026 14:38:06</a:t>
                      </a:r>
                    </a:p>
                  </a:txBody>
                  <a:tcPr/>
                </a:tc>
                <a:tc>
                  <a:txBody>
                    <a:bodyPr/>
                    <a:lstStyle/>
                    <a:p>
                      <a:r>
                        <a:rPr lang="en-US" sz="1000"/>
                        <a:t>Image</a:t>
                      </a:r>
                    </a:p>
                  </a:txBody>
                  <a:tcPr/>
                </a:tc>
                <a:tc>
                  <a:txBody>
                    <a:bodyPr/>
                    <a:lstStyle/>
                    <a:p>
                      <a:r>
                        <a:rPr lang="en-US" sz="1000"/>
                        <a:t>149</a:t>
                      </a:r>
                    </a:p>
                  </a:txBody>
                  <a:tcPr/>
                </a:tc>
                <a:tc>
                  <a:txBody>
                    <a:bodyPr/>
                    <a:lstStyle/>
                    <a:p>
                      <a:r>
                        <a:rPr lang="en-US" sz="1000"/>
                        <a:t>0</a:t>
                      </a:r>
                    </a:p>
                  </a:txBody>
                  <a:tcPr/>
                </a:tc>
                <a:tc>
                  <a:txBody>
                    <a:bodyPr/>
                    <a:lstStyle/>
                    <a:p>
                      <a:r>
                        <a:rPr lang="en-US" sz="1000"/>
                        <a:t>0</a:t>
                      </a:r>
                    </a:p>
                  </a:txBody>
                  <a:tcPr/>
                </a:tc>
                <a:tc>
                  <a:txBody>
                    <a:bodyPr/>
                    <a:lstStyle/>
                    <a:p>
                      <a:r>
                        <a:rPr lang="en-US" sz="1000"/>
                        <a:t>416</a:t>
                      </a:r>
                    </a:p>
                  </a:txBody>
                  <a:tcPr/>
                </a:tc>
                <a:tc>
                  <a:txBody>
                    <a:bodyPr/>
                    <a:lstStyle/>
                    <a:p>
                      <a:r>
                        <a:rPr lang="en-US" sz="1000"/>
                        <a:t>11.72 %</a:t>
                      </a:r>
                    </a:p>
                  </a:txBody>
                  <a:tcPr/>
                </a:tc>
                <a:tc>
                  <a:txBody>
                    <a:bodyPr/>
                    <a:lstStyle/>
                    <a:p>
                      <a:r>
                        <a:rPr lang="en-US" sz="1000"/>
                        <a:t>4819</a:t>
                      </a:r>
                    </a:p>
                  </a:txBody>
                  <a:tcPr/>
                </a:tc>
                <a:tc>
                  <a:txBody>
                    <a:bodyPr/>
                    <a:lstStyle/>
                    <a:p>
                      <a:r>
                        <a:rPr lang="en-US" sz="1000"/>
                        <a:t>2825</a:t>
                      </a:r>
                    </a:p>
                  </a:txBody>
                  <a:tcPr/>
                </a:tc>
                <a:tc>
                  <a:txBody>
                    <a:bodyPr/>
                    <a:lstStyle/>
                    <a:p>
                      <a:r>
                        <a:rPr lang="en-US" sz="1000"/>
                        <a:t>n/a</a:t>
                      </a:r>
                    </a:p>
                  </a:txBody>
                  <a:tcPr/>
                </a:tc>
                <a:extLst>
                  <a:ext uri="{0D108BD9-81ED-4DB2-BD59-A6C34878D82A}">
                    <a16:rowId xmlns:a16="http://schemas.microsoft.com/office/drawing/2014/main" val="1495666288"/>
                  </a:ext>
                </a:extLst>
              </a:tr>
              <a:tr h="370840">
                <a:tc>
                  <a:txBody>
                    <a:bodyPr/>
                    <a:lstStyle/>
                    <a:p>
                      <a:r>
                        <a:rPr lang="en-US" sz="1000"/>
                        <a:t>02/19/2026 16:57:39</a:t>
                      </a:r>
                    </a:p>
                  </a:txBody>
                  <a:tcPr/>
                </a:tc>
                <a:tc>
                  <a:txBody>
                    <a:bodyPr/>
                    <a:lstStyle/>
                    <a:p>
                      <a:r>
                        <a:rPr lang="en-US" sz="1000"/>
                        <a:t>02/19/2026 16:57:39</a:t>
                      </a:r>
                    </a:p>
                  </a:txBody>
                  <a:tcPr/>
                </a:tc>
                <a:tc>
                  <a:txBody>
                    <a:bodyPr/>
                    <a:lstStyle/>
                    <a:p>
                      <a:r>
                        <a:rPr lang="en-US" sz="1000"/>
                        <a:t>Image</a:t>
                      </a:r>
                    </a:p>
                  </a:txBody>
                  <a:tcPr/>
                </a:tc>
                <a:tc>
                  <a:txBody>
                    <a:bodyPr/>
                    <a:lstStyle/>
                    <a:p>
                      <a:r>
                        <a:rPr lang="en-US" sz="1000"/>
                        <a:t>144</a:t>
                      </a:r>
                    </a:p>
                  </a:txBody>
                  <a:tcPr/>
                </a:tc>
                <a:tc>
                  <a:txBody>
                    <a:bodyPr/>
                    <a:lstStyle/>
                    <a:p>
                      <a:r>
                        <a:rPr lang="en-US" sz="1000"/>
                        <a:t>0</a:t>
                      </a:r>
                    </a:p>
                  </a:txBody>
                  <a:tcPr/>
                </a:tc>
                <a:tc>
                  <a:txBody>
                    <a:bodyPr/>
                    <a:lstStyle/>
                    <a:p>
                      <a:r>
                        <a:rPr lang="en-US" sz="1000"/>
                        <a:t>0</a:t>
                      </a:r>
                    </a:p>
                  </a:txBody>
                  <a:tcPr/>
                </a:tc>
                <a:tc>
                  <a:txBody>
                    <a:bodyPr/>
                    <a:lstStyle/>
                    <a:p>
                      <a:r>
                        <a:rPr lang="en-US" sz="1000"/>
                        <a:t>671</a:t>
                      </a:r>
                    </a:p>
                  </a:txBody>
                  <a:tcPr/>
                </a:tc>
                <a:tc>
                  <a:txBody>
                    <a:bodyPr/>
                    <a:lstStyle/>
                    <a:p>
                      <a:r>
                        <a:rPr lang="en-US" sz="1000"/>
                        <a:t>12.35 %</a:t>
                      </a:r>
                    </a:p>
                  </a:txBody>
                  <a:tcPr/>
                </a:tc>
                <a:tc>
                  <a:txBody>
                    <a:bodyPr/>
                    <a:lstStyle/>
                    <a:p>
                      <a:r>
                        <a:rPr lang="en-US" sz="1000"/>
                        <a:t>6598</a:t>
                      </a:r>
                    </a:p>
                  </a:txBody>
                  <a:tcPr/>
                </a:tc>
                <a:tc>
                  <a:txBody>
                    <a:bodyPr/>
                    <a:lstStyle/>
                    <a:p>
                      <a:r>
                        <a:rPr lang="en-US" sz="1000"/>
                        <a:t>3897</a:t>
                      </a:r>
                    </a:p>
                  </a:txBody>
                  <a:tcPr/>
                </a:tc>
                <a:tc>
                  <a:txBody>
                    <a:bodyPr/>
                    <a:lstStyle/>
                    <a:p>
                      <a:r>
                        <a:rPr lang="en-US" sz="1000"/>
                        <a:t>n/a</a:t>
                      </a:r>
                    </a:p>
                  </a:txBody>
                  <a:tcPr/>
                </a:tc>
                <a:extLst>
                  <a:ext uri="{0D108BD9-81ED-4DB2-BD59-A6C34878D82A}">
                    <a16:rowId xmlns:a16="http://schemas.microsoft.com/office/drawing/2014/main" val="795327077"/>
                  </a:ext>
                </a:extLst>
              </a:tr>
              <a:tr h="370840">
                <a:tc>
                  <a:txBody>
                    <a:bodyPr/>
                    <a:lstStyle/>
                    <a:p>
                      <a:r>
                        <a:rPr lang="en-US" sz="1000"/>
                        <a:t>01/27/2026 16:17:25</a:t>
                      </a:r>
                    </a:p>
                  </a:txBody>
                  <a:tcPr/>
                </a:tc>
                <a:tc>
                  <a:txBody>
                    <a:bodyPr/>
                    <a:lstStyle/>
                    <a:p>
                      <a:r>
                        <a:rPr lang="en-US" sz="1000"/>
                        <a:t>01/27/2026 16:17:25</a:t>
                      </a:r>
                    </a:p>
                  </a:txBody>
                  <a:tcPr/>
                </a:tc>
                <a:tc>
                  <a:txBody>
                    <a:bodyPr/>
                    <a:lstStyle/>
                    <a:p>
                      <a:r>
                        <a:rPr lang="en-US" sz="1000"/>
                        <a:t>Image</a:t>
                      </a:r>
                    </a:p>
                  </a:txBody>
                  <a:tcPr/>
                </a:tc>
                <a:tc>
                  <a:txBody>
                    <a:bodyPr/>
                    <a:lstStyle/>
                    <a:p>
                      <a:r>
                        <a:rPr lang="en-US" sz="1000"/>
                        <a:t>110</a:t>
                      </a:r>
                    </a:p>
                  </a:txBody>
                  <a:tcPr/>
                </a:tc>
                <a:tc>
                  <a:txBody>
                    <a:bodyPr/>
                    <a:lstStyle/>
                    <a:p>
                      <a:r>
                        <a:rPr lang="en-US" sz="1000"/>
                        <a:t>1</a:t>
                      </a:r>
                    </a:p>
                  </a:txBody>
                  <a:tcPr/>
                </a:tc>
                <a:tc>
                  <a:txBody>
                    <a:bodyPr/>
                    <a:lstStyle/>
                    <a:p>
                      <a:r>
                        <a:rPr lang="en-US" sz="1000"/>
                        <a:t>0</a:t>
                      </a:r>
                    </a:p>
                  </a:txBody>
                  <a:tcPr/>
                </a:tc>
                <a:tc>
                  <a:txBody>
                    <a:bodyPr/>
                    <a:lstStyle/>
                    <a:p>
                      <a:r>
                        <a:rPr lang="en-US" sz="1000"/>
                        <a:t>469</a:t>
                      </a:r>
                    </a:p>
                  </a:txBody>
                  <a:tcPr/>
                </a:tc>
                <a:tc>
                  <a:txBody>
                    <a:bodyPr/>
                    <a:lstStyle/>
                    <a:p>
                      <a:r>
                        <a:rPr lang="en-US" sz="1000"/>
                        <a:t>10.92 %</a:t>
                      </a:r>
                    </a:p>
                  </a:txBody>
                  <a:tcPr/>
                </a:tc>
                <a:tc>
                  <a:txBody>
                    <a:bodyPr/>
                    <a:lstStyle/>
                    <a:p>
                      <a:r>
                        <a:rPr lang="en-US" sz="1000"/>
                        <a:t>5310</a:t>
                      </a:r>
                    </a:p>
                  </a:txBody>
                  <a:tcPr/>
                </a:tc>
                <a:tc>
                  <a:txBody>
                    <a:bodyPr/>
                    <a:lstStyle/>
                    <a:p>
                      <a:r>
                        <a:rPr lang="en-US" sz="1000"/>
                        <a:t>3041</a:t>
                      </a:r>
                    </a:p>
                  </a:txBody>
                  <a:tcPr/>
                </a:tc>
                <a:tc>
                  <a:txBody>
                    <a:bodyPr/>
                    <a:lstStyle/>
                    <a:p>
                      <a:r>
                        <a:rPr lang="en-US" sz="1000"/>
                        <a:t>n/a</a:t>
                      </a:r>
                    </a:p>
                  </a:txBody>
                  <a:tcPr/>
                </a:tc>
                <a:extLst>
                  <a:ext uri="{0D108BD9-81ED-4DB2-BD59-A6C34878D82A}">
                    <a16:rowId xmlns:a16="http://schemas.microsoft.com/office/drawing/2014/main" val="3443482836"/>
                  </a:ext>
                </a:extLst>
              </a:tr>
              <a:tr h="370840">
                <a:tc>
                  <a:txBody>
                    <a:bodyPr/>
                    <a:lstStyle/>
                    <a:p>
                      <a:r>
                        <a:rPr lang="en-US" sz="1000"/>
                        <a:t>03/04/2026 15:51:36</a:t>
                      </a:r>
                    </a:p>
                  </a:txBody>
                  <a:tcPr/>
                </a:tc>
                <a:tc>
                  <a:txBody>
                    <a:bodyPr/>
                    <a:lstStyle/>
                    <a:p>
                      <a:r>
                        <a:rPr lang="en-US" sz="1000"/>
                        <a:t>03/04/2026 15:51:36</a:t>
                      </a:r>
                    </a:p>
                  </a:txBody>
                  <a:tcPr/>
                </a:tc>
                <a:tc>
                  <a:txBody>
                    <a:bodyPr/>
                    <a:lstStyle/>
                    <a:p>
                      <a:r>
                        <a:rPr lang="en-US" sz="1000"/>
                        <a:t>Image</a:t>
                      </a:r>
                    </a:p>
                  </a:txBody>
                  <a:tcPr/>
                </a:tc>
                <a:tc>
                  <a:txBody>
                    <a:bodyPr/>
                    <a:lstStyle/>
                    <a:p>
                      <a:r>
                        <a:rPr lang="en-US" sz="1000"/>
                        <a:t>92</a:t>
                      </a:r>
                    </a:p>
                  </a:txBody>
                  <a:tcPr/>
                </a:tc>
                <a:tc>
                  <a:txBody>
                    <a:bodyPr/>
                    <a:lstStyle/>
                    <a:p>
                      <a:r>
                        <a:rPr lang="en-US" sz="1000"/>
                        <a:t>1</a:t>
                      </a:r>
                    </a:p>
                  </a:txBody>
                  <a:tcPr/>
                </a:tc>
                <a:tc>
                  <a:txBody>
                    <a:bodyPr/>
                    <a:lstStyle/>
                    <a:p>
                      <a:r>
                        <a:rPr lang="en-US" sz="1000"/>
                        <a:t>1</a:t>
                      </a:r>
                    </a:p>
                  </a:txBody>
                  <a:tcPr/>
                </a:tc>
                <a:tc>
                  <a:txBody>
                    <a:bodyPr/>
                    <a:lstStyle/>
                    <a:p>
                      <a:r>
                        <a:rPr lang="en-US" sz="1000"/>
                        <a:t>131</a:t>
                      </a:r>
                    </a:p>
                  </a:txBody>
                  <a:tcPr/>
                </a:tc>
                <a:tc>
                  <a:txBody>
                    <a:bodyPr/>
                    <a:lstStyle/>
                    <a:p>
                      <a:r>
                        <a:rPr lang="en-US" sz="1000"/>
                        <a:t>7.98 %</a:t>
                      </a:r>
                    </a:p>
                  </a:txBody>
                  <a:tcPr/>
                </a:tc>
                <a:tc>
                  <a:txBody>
                    <a:bodyPr/>
                    <a:lstStyle/>
                    <a:p>
                      <a:r>
                        <a:rPr lang="en-US" sz="1000"/>
                        <a:t>2820</a:t>
                      </a:r>
                    </a:p>
                  </a:txBody>
                  <a:tcPr/>
                </a:tc>
                <a:tc>
                  <a:txBody>
                    <a:bodyPr/>
                    <a:lstStyle/>
                    <a:p>
                      <a:r>
                        <a:rPr lang="en-US" sz="1000"/>
                        <a:t>1893</a:t>
                      </a:r>
                    </a:p>
                  </a:txBody>
                  <a:tcPr/>
                </a:tc>
                <a:tc>
                  <a:txBody>
                    <a:bodyPr/>
                    <a:lstStyle/>
                    <a:p>
                      <a:r>
                        <a:rPr lang="en-US" sz="1000"/>
                        <a:t>n/a</a:t>
                      </a:r>
                    </a:p>
                  </a:txBody>
                  <a:tcPr/>
                </a:tc>
                <a:extLst>
                  <a:ext uri="{0D108BD9-81ED-4DB2-BD59-A6C34878D82A}">
                    <a16:rowId xmlns:a16="http://schemas.microsoft.com/office/drawing/2014/main" val="781314434"/>
                  </a:ext>
                </a:extLst>
              </a:tr>
            </a:tbl>
          </a:graphicData>
        </a:graphic>
      </p:graphicFrame>
      <p:sp>
        <p:nvSpPr>
          <p:cNvPr id="4" name="Text Placeholder 3">
            <a:extLst>
              <a:ext uri="{FF2B5EF4-FFF2-40B4-BE49-F238E27FC236}">
                <a16:creationId xmlns:a16="http://schemas.microsoft.com/office/drawing/2014/main" id="{1DF91D8A-C560-430D-91EE-030E926761AF}"/>
              </a:ext>
            </a:extLst>
          </p:cNvPr>
          <p:cNvSpPr>
            <a:spLocks noGrp="1"/>
          </p:cNvSpPr>
          <p:nvPr>
            <p:ph type="body" sz="quarter" idx="14"/>
          </p:nvPr>
        </p:nvSpPr>
        <p:spPr/>
        <p:txBody>
          <a:bodyPr/>
          <a:lstStyle/>
          <a:p>
            <a:r>
              <a:rPr lang="en-US"/>
              <a:t>01/01/2026 - 03/31/2026</a:t>
            </a:r>
          </a:p>
        </p:txBody>
      </p:sp>
    </p:spTree>
    <p:extLst>
      <p:ext uri="{BB962C8B-B14F-4D97-AF65-F5344CB8AC3E}">
        <p14:creationId xmlns:p14="http://schemas.microsoft.com/office/powerpoint/2010/main" val="111252180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C84C90-D26A-4970-9960-F1DA11B7C869}"/>
              </a:ext>
            </a:extLst>
          </p:cNvPr>
          <p:cNvSpPr>
            <a:spLocks noGrp="1"/>
          </p:cNvSpPr>
          <p:nvPr>
            <p:ph type="title"/>
          </p:nvPr>
        </p:nvSpPr>
        <p:spPr/>
        <p:txBody>
          <a:bodyPr/>
          <a:lstStyle/>
          <a:p>
            <a:r>
              <a:rPr lang="en-US"/>
              <a:t>Instagram Key Metrics Table | TMNAS</a:t>
            </a:r>
          </a:p>
        </p:txBody>
      </p:sp>
      <p:graphicFrame>
        <p:nvGraphicFramePr>
          <p:cNvPr id="5" name="Table Placeholder 4">
            <a:extLst>
              <a:ext uri="{FF2B5EF4-FFF2-40B4-BE49-F238E27FC236}">
                <a16:creationId xmlns:a16="http://schemas.microsoft.com/office/drawing/2014/main" id="{D45D63BF-ED03-4C7F-9280-A5C7358A4F59}"/>
              </a:ext>
            </a:extLst>
          </p:cNvPr>
          <p:cNvGraphicFramePr>
            <a:graphicFrameLocks noGrp="1"/>
          </p:cNvGraphicFramePr>
          <p:nvPr>
            <p:ph type="tbl" sz="quarter" idx="13"/>
            <p:extLst>
              <p:ext uri="{D42A27DB-BD31-4B8C-83A1-F6EECF244321}">
                <p14:modId xmlns:p14="http://schemas.microsoft.com/office/powerpoint/2010/main" val="35543763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2249736087"/>
                    </a:ext>
                  </a:extLst>
                </a:gridCol>
                <a:gridCol w="576072">
                  <a:extLst>
                    <a:ext uri="{9D8B030D-6E8A-4147-A177-3AD203B41FA5}">
                      <a16:colId xmlns:a16="http://schemas.microsoft.com/office/drawing/2014/main" val="448345879"/>
                    </a:ext>
                  </a:extLst>
                </a:gridCol>
                <a:gridCol w="576072">
                  <a:extLst>
                    <a:ext uri="{9D8B030D-6E8A-4147-A177-3AD203B41FA5}">
                      <a16:colId xmlns:a16="http://schemas.microsoft.com/office/drawing/2014/main" val="39786661"/>
                    </a:ext>
                  </a:extLst>
                </a:gridCol>
                <a:gridCol w="576072">
                  <a:extLst>
                    <a:ext uri="{9D8B030D-6E8A-4147-A177-3AD203B41FA5}">
                      <a16:colId xmlns:a16="http://schemas.microsoft.com/office/drawing/2014/main" val="3892551750"/>
                    </a:ext>
                  </a:extLst>
                </a:gridCol>
                <a:gridCol w="576072">
                  <a:extLst>
                    <a:ext uri="{9D8B030D-6E8A-4147-A177-3AD203B41FA5}">
                      <a16:colId xmlns:a16="http://schemas.microsoft.com/office/drawing/2014/main" val="2088633280"/>
                    </a:ext>
                  </a:extLst>
                </a:gridCol>
                <a:gridCol w="576072">
                  <a:extLst>
                    <a:ext uri="{9D8B030D-6E8A-4147-A177-3AD203B41FA5}">
                      <a16:colId xmlns:a16="http://schemas.microsoft.com/office/drawing/2014/main" val="1361881510"/>
                    </a:ext>
                  </a:extLst>
                </a:gridCol>
                <a:gridCol w="576072">
                  <a:extLst>
                    <a:ext uri="{9D8B030D-6E8A-4147-A177-3AD203B41FA5}">
                      <a16:colId xmlns:a16="http://schemas.microsoft.com/office/drawing/2014/main" val="2646850756"/>
                    </a:ext>
                  </a:extLst>
                </a:gridCol>
                <a:gridCol w="576072">
                  <a:extLst>
                    <a:ext uri="{9D8B030D-6E8A-4147-A177-3AD203B41FA5}">
                      <a16:colId xmlns:a16="http://schemas.microsoft.com/office/drawing/2014/main" val="2603133145"/>
                    </a:ext>
                  </a:extLst>
                </a:gridCol>
                <a:gridCol w="576072">
                  <a:extLst>
                    <a:ext uri="{9D8B030D-6E8A-4147-A177-3AD203B41FA5}">
                      <a16:colId xmlns:a16="http://schemas.microsoft.com/office/drawing/2014/main" val="1389277451"/>
                    </a:ext>
                  </a:extLst>
                </a:gridCol>
                <a:gridCol w="576072">
                  <a:extLst>
                    <a:ext uri="{9D8B030D-6E8A-4147-A177-3AD203B41FA5}">
                      <a16:colId xmlns:a16="http://schemas.microsoft.com/office/drawing/2014/main" val="2062858609"/>
                    </a:ext>
                  </a:extLst>
                </a:gridCol>
                <a:gridCol w="576072">
                  <a:extLst>
                    <a:ext uri="{9D8B030D-6E8A-4147-A177-3AD203B41FA5}">
                      <a16:colId xmlns:a16="http://schemas.microsoft.com/office/drawing/2014/main" val="220000529"/>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tc>
                  <a:txBody>
                    <a:bodyPr/>
                    <a:lstStyle/>
                    <a:p>
                      <a:r>
                        <a:rPr lang="en-US" sz="1000"/>
                        <a:t>I-Rate</a:t>
                      </a:r>
                    </a:p>
                  </a:txBody>
                  <a:tcPr/>
                </a:tc>
                <a:extLst>
                  <a:ext uri="{0D108BD9-81ED-4DB2-BD59-A6C34878D82A}">
                    <a16:rowId xmlns:a16="http://schemas.microsoft.com/office/drawing/2014/main" val="274169625"/>
                  </a:ext>
                </a:extLst>
              </a:tr>
              <a:tr h="370840">
                <a:tc>
                  <a:txBody>
                    <a:bodyPr/>
                    <a:lstStyle/>
                    <a:p>
                      <a:r>
                        <a:rPr lang="en-US" sz="1000"/>
                        <a:t>tmna_services</a:t>
                      </a:r>
                    </a:p>
                  </a:txBody>
                  <a:tcPr/>
                </a:tc>
                <a:tc>
                  <a:txBody>
                    <a:bodyPr/>
                    <a:lstStyle/>
                    <a:p>
                      <a:r>
                        <a:rPr lang="en-US" sz="1000"/>
                        <a:t>635</a:t>
                      </a:r>
                    </a:p>
                  </a:txBody>
                  <a:tcPr/>
                </a:tc>
                <a:tc>
                  <a:txBody>
                    <a:bodyPr/>
                    <a:lstStyle/>
                    <a:p>
                      <a:r>
                        <a:rPr lang="en-US" sz="1000"/>
                        <a:t>15</a:t>
                      </a:r>
                    </a:p>
                  </a:txBody>
                  <a:tcPr/>
                </a:tc>
                <a:tc>
                  <a:txBody>
                    <a:bodyPr/>
                    <a:lstStyle/>
                    <a:p>
                      <a:r>
                        <a:rPr lang="en-US" sz="1000"/>
                        <a:t>20</a:t>
                      </a:r>
                    </a:p>
                  </a:txBody>
                  <a:tcPr/>
                </a:tc>
                <a:tc>
                  <a:txBody>
                    <a:bodyPr/>
                    <a:lstStyle/>
                    <a:p>
                      <a:r>
                        <a:rPr lang="en-US" sz="1000"/>
                        <a:t>6</a:t>
                      </a:r>
                    </a:p>
                  </a:txBody>
                  <a:tcPr/>
                </a:tc>
                <a:tc>
                  <a:txBody>
                    <a:bodyPr/>
                    <a:lstStyle/>
                    <a:p>
                      <a:r>
                        <a:rPr lang="en-US" sz="1000"/>
                        <a:t>0</a:t>
                      </a:r>
                    </a:p>
                  </a:txBody>
                  <a:tcPr/>
                </a:tc>
                <a:tc>
                  <a:txBody>
                    <a:bodyPr/>
                    <a:lstStyle/>
                    <a:p>
                      <a:r>
                        <a:rPr lang="en-US" sz="1000"/>
                        <a:t>3</a:t>
                      </a:r>
                    </a:p>
                  </a:txBody>
                  <a:tcPr/>
                </a:tc>
                <a:tc>
                  <a:txBody>
                    <a:bodyPr/>
                    <a:lstStyle/>
                    <a:p>
                      <a:r>
                        <a:rPr lang="en-US" sz="1000"/>
                        <a:t>29</a:t>
                      </a:r>
                    </a:p>
                  </a:txBody>
                  <a:tcPr/>
                </a:tc>
                <a:tc>
                  <a:txBody>
                    <a:bodyPr/>
                    <a:lstStyle/>
                    <a:p>
                      <a:r>
                        <a:rPr lang="en-US" sz="1000"/>
                        <a:t>365</a:t>
                      </a:r>
                    </a:p>
                  </a:txBody>
                  <a:tcPr/>
                </a:tc>
                <a:tc>
                  <a:txBody>
                    <a:bodyPr/>
                    <a:lstStyle/>
                    <a:p>
                      <a:r>
                        <a:rPr lang="en-US" sz="1000"/>
                        <a:t>0</a:t>
                      </a:r>
                    </a:p>
                  </a:txBody>
                  <a:tcPr/>
                </a:tc>
                <a:tc>
                  <a:txBody>
                    <a:bodyPr/>
                    <a:lstStyle/>
                    <a:p>
                      <a:r>
                        <a:rPr lang="en-US" sz="1000"/>
                        <a:t>2.0074 %</a:t>
                      </a:r>
                    </a:p>
                  </a:txBody>
                  <a:tcPr/>
                </a:tc>
                <a:extLst>
                  <a:ext uri="{0D108BD9-81ED-4DB2-BD59-A6C34878D82A}">
                    <a16:rowId xmlns:a16="http://schemas.microsoft.com/office/drawing/2014/main" val="1267970643"/>
                  </a:ext>
                </a:extLst>
              </a:tr>
            </a:tbl>
          </a:graphicData>
        </a:graphic>
      </p:graphicFrame>
      <p:sp>
        <p:nvSpPr>
          <p:cNvPr id="4" name="Text Placeholder 3">
            <a:extLst>
              <a:ext uri="{FF2B5EF4-FFF2-40B4-BE49-F238E27FC236}">
                <a16:creationId xmlns:a16="http://schemas.microsoft.com/office/drawing/2014/main" id="{5C13FFF5-2936-46FE-A9F0-1FF3A70FB528}"/>
              </a:ext>
            </a:extLst>
          </p:cNvPr>
          <p:cNvSpPr>
            <a:spLocks noGrp="1"/>
          </p:cNvSpPr>
          <p:nvPr>
            <p:ph type="body" sz="quarter" idx="14"/>
          </p:nvPr>
        </p:nvSpPr>
        <p:spPr/>
        <p:txBody>
          <a:bodyPr/>
          <a:lstStyle/>
          <a:p>
            <a:r>
              <a:rPr lang="en-US"/>
              <a:t>01/01/2026 - 12/31/2026</a:t>
            </a:r>
          </a:p>
        </p:txBody>
      </p:sp>
    </p:spTree>
    <p:extLst>
      <p:ext uri="{BB962C8B-B14F-4D97-AF65-F5344CB8AC3E}">
        <p14:creationId xmlns:p14="http://schemas.microsoft.com/office/powerpoint/2010/main" val="292026357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592000-8A0C-49DB-B6A9-7D60305A2499}"/>
              </a:ext>
            </a:extLst>
          </p:cNvPr>
          <p:cNvSpPr>
            <a:spLocks noGrp="1"/>
          </p:cNvSpPr>
          <p:nvPr>
            <p:ph type="title"/>
          </p:nvPr>
        </p:nvSpPr>
        <p:spPr/>
        <p:txBody>
          <a:bodyPr/>
          <a:lstStyle/>
          <a:p>
            <a:r>
              <a:rPr lang="en-US"/>
              <a:t>Instagram Followers Change | TMNAS</a:t>
            </a:r>
          </a:p>
        </p:txBody>
      </p:sp>
      <p:graphicFrame>
        <p:nvGraphicFramePr>
          <p:cNvPr id="6" name="Chart Placeholder 5">
            <a:extLst>
              <a:ext uri="{FF2B5EF4-FFF2-40B4-BE49-F238E27FC236}">
                <a16:creationId xmlns:a16="http://schemas.microsoft.com/office/drawing/2014/main" id="{CAB849EE-3335-4DEB-BC00-46A799519C17}"/>
              </a:ext>
            </a:extLst>
          </p:cNvPr>
          <p:cNvGraphicFramePr>
            <a:graphicFrameLocks noGrp="1"/>
          </p:cNvGraphicFramePr>
          <p:nvPr>
            <p:ph type="chart" sz="quarter" idx="13"/>
            <p:extLst>
              <p:ext uri="{D42A27DB-BD31-4B8C-83A1-F6EECF244321}">
                <p14:modId xmlns:p14="http://schemas.microsoft.com/office/powerpoint/2010/main" val="415391133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A30AA49-6114-49BB-9B1F-58B8FAF4435D}"/>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D2DE8B54-8949-40A9-97BF-46FEDB37B10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0727790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1C12FE-5234-4C6C-912A-E118237F639F}"/>
              </a:ext>
            </a:extLst>
          </p:cNvPr>
          <p:cNvSpPr>
            <a:spLocks noGrp="1"/>
          </p:cNvSpPr>
          <p:nvPr>
            <p:ph type="title"/>
          </p:nvPr>
        </p:nvSpPr>
        <p:spPr/>
        <p:txBody>
          <a:bodyPr/>
          <a:lstStyle/>
          <a:p>
            <a:r>
              <a:rPr lang="en-US"/>
              <a:t>Instagram Average Interactions Per Post | TMNAS</a:t>
            </a:r>
          </a:p>
        </p:txBody>
      </p:sp>
      <p:graphicFrame>
        <p:nvGraphicFramePr>
          <p:cNvPr id="6" name="Chart Placeholder 5">
            <a:extLst>
              <a:ext uri="{FF2B5EF4-FFF2-40B4-BE49-F238E27FC236}">
                <a16:creationId xmlns:a16="http://schemas.microsoft.com/office/drawing/2014/main" id="{072A49E4-F34E-48D8-B7AC-E847BA0727AE}"/>
              </a:ext>
            </a:extLst>
          </p:cNvPr>
          <p:cNvGraphicFramePr>
            <a:graphicFrameLocks noGrp="1"/>
          </p:cNvGraphicFramePr>
          <p:nvPr>
            <p:ph type="chart" sz="quarter" idx="13"/>
            <p:extLst>
              <p:ext uri="{D42A27DB-BD31-4B8C-83A1-F6EECF244321}">
                <p14:modId xmlns:p14="http://schemas.microsoft.com/office/powerpoint/2010/main" val="5881741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B13DBDA-005B-40A4-9055-4E4B7BAC6E07}"/>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87E84BC3-AF21-4289-8E4D-605CB3401FE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5651387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FC21AE-0AAD-4481-A860-31173C3C7E78}"/>
              </a:ext>
            </a:extLst>
          </p:cNvPr>
          <p:cNvSpPr>
            <a:spLocks noGrp="1"/>
          </p:cNvSpPr>
          <p:nvPr>
            <p:ph type="title"/>
          </p:nvPr>
        </p:nvSpPr>
        <p:spPr/>
        <p:txBody>
          <a:bodyPr/>
          <a:lstStyle/>
          <a:p>
            <a:r>
              <a:rPr lang="en-US"/>
              <a:t>Instagram Total Interactions Per Month | TMNAS</a:t>
            </a:r>
          </a:p>
        </p:txBody>
      </p:sp>
      <p:graphicFrame>
        <p:nvGraphicFramePr>
          <p:cNvPr id="6" name="Chart Placeholder 5">
            <a:extLst>
              <a:ext uri="{FF2B5EF4-FFF2-40B4-BE49-F238E27FC236}">
                <a16:creationId xmlns:a16="http://schemas.microsoft.com/office/drawing/2014/main" id="{B9A0F6EF-BFB8-4A36-B818-DD09406C874A}"/>
              </a:ext>
            </a:extLst>
          </p:cNvPr>
          <p:cNvGraphicFramePr>
            <a:graphicFrameLocks noGrp="1"/>
          </p:cNvGraphicFramePr>
          <p:nvPr>
            <p:ph type="chart" sz="quarter" idx="13"/>
            <p:extLst>
              <p:ext uri="{D42A27DB-BD31-4B8C-83A1-F6EECF244321}">
                <p14:modId xmlns:p14="http://schemas.microsoft.com/office/powerpoint/2010/main" val="11406616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2DD0205-6665-446B-9929-463C04FEEB92}"/>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D66E1E41-54E3-42E3-8369-A4F5276627C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9631598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B91F76-913D-4B42-A799-7E4C4F919961}"/>
              </a:ext>
            </a:extLst>
          </p:cNvPr>
          <p:cNvSpPr>
            <a:spLocks noGrp="1"/>
          </p:cNvSpPr>
          <p:nvPr>
            <p:ph type="title"/>
          </p:nvPr>
        </p:nvSpPr>
        <p:spPr/>
        <p:txBody>
          <a:bodyPr/>
          <a:lstStyle/>
          <a:p>
            <a:r>
              <a:rPr lang="en-US"/>
              <a:t>Instagram Instagram Content Views by Post Type | TMNAS</a:t>
            </a:r>
          </a:p>
        </p:txBody>
      </p:sp>
      <p:graphicFrame>
        <p:nvGraphicFramePr>
          <p:cNvPr id="6" name="Chart Placeholder 5">
            <a:extLst>
              <a:ext uri="{FF2B5EF4-FFF2-40B4-BE49-F238E27FC236}">
                <a16:creationId xmlns:a16="http://schemas.microsoft.com/office/drawing/2014/main" id="{4B5F3204-E938-4377-BA97-5C2DE7D47E53}"/>
              </a:ext>
            </a:extLst>
          </p:cNvPr>
          <p:cNvGraphicFramePr>
            <a:graphicFrameLocks noGrp="1"/>
          </p:cNvGraphicFramePr>
          <p:nvPr>
            <p:ph type="chart" sz="quarter" idx="13"/>
            <p:extLst>
              <p:ext uri="{D42A27DB-BD31-4B8C-83A1-F6EECF244321}">
                <p14:modId xmlns:p14="http://schemas.microsoft.com/office/powerpoint/2010/main" val="10371683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E231E93-6C05-4079-A088-6CBB451E64F7}"/>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74E94C07-3864-4AA3-AC96-1765EBD16A0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4227413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25C00F-0F83-4531-BA56-23D17875F8B1}"/>
              </a:ext>
            </a:extLst>
          </p:cNvPr>
          <p:cNvSpPr>
            <a:spLocks noGrp="1"/>
          </p:cNvSpPr>
          <p:nvPr>
            <p:ph type="title"/>
          </p:nvPr>
        </p:nvSpPr>
        <p:spPr/>
        <p:txBody>
          <a:bodyPr/>
          <a:lstStyle/>
          <a:p>
            <a:r>
              <a:rPr lang="en-US"/>
              <a:t>Instagram Posts Table | TMNAS</a:t>
            </a:r>
          </a:p>
        </p:txBody>
      </p:sp>
      <p:graphicFrame>
        <p:nvGraphicFramePr>
          <p:cNvPr id="5" name="Table Placeholder 4">
            <a:extLst>
              <a:ext uri="{FF2B5EF4-FFF2-40B4-BE49-F238E27FC236}">
                <a16:creationId xmlns:a16="http://schemas.microsoft.com/office/drawing/2014/main" id="{35DEF296-05D1-496E-92E2-9C5ACE94918D}"/>
              </a:ext>
            </a:extLst>
          </p:cNvPr>
          <p:cNvGraphicFramePr>
            <a:graphicFrameLocks noGrp="1"/>
          </p:cNvGraphicFramePr>
          <p:nvPr>
            <p:ph type="tbl" sz="quarter" idx="13"/>
            <p:extLst>
              <p:ext uri="{D42A27DB-BD31-4B8C-83A1-F6EECF244321}">
                <p14:modId xmlns:p14="http://schemas.microsoft.com/office/powerpoint/2010/main" val="28258286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864129840"/>
                    </a:ext>
                  </a:extLst>
                </a:gridCol>
                <a:gridCol w="740664">
                  <a:extLst>
                    <a:ext uri="{9D8B030D-6E8A-4147-A177-3AD203B41FA5}">
                      <a16:colId xmlns:a16="http://schemas.microsoft.com/office/drawing/2014/main" val="1782373642"/>
                    </a:ext>
                  </a:extLst>
                </a:gridCol>
                <a:gridCol w="329184">
                  <a:extLst>
                    <a:ext uri="{9D8B030D-6E8A-4147-A177-3AD203B41FA5}">
                      <a16:colId xmlns:a16="http://schemas.microsoft.com/office/drawing/2014/main" val="1414328176"/>
                    </a:ext>
                  </a:extLst>
                </a:gridCol>
                <a:gridCol w="329184">
                  <a:extLst>
                    <a:ext uri="{9D8B030D-6E8A-4147-A177-3AD203B41FA5}">
                      <a16:colId xmlns:a16="http://schemas.microsoft.com/office/drawing/2014/main" val="3416767167"/>
                    </a:ext>
                  </a:extLst>
                </a:gridCol>
                <a:gridCol w="329184">
                  <a:extLst>
                    <a:ext uri="{9D8B030D-6E8A-4147-A177-3AD203B41FA5}">
                      <a16:colId xmlns:a16="http://schemas.microsoft.com/office/drawing/2014/main" val="1522163749"/>
                    </a:ext>
                  </a:extLst>
                </a:gridCol>
                <a:gridCol w="329184">
                  <a:extLst>
                    <a:ext uri="{9D8B030D-6E8A-4147-A177-3AD203B41FA5}">
                      <a16:colId xmlns:a16="http://schemas.microsoft.com/office/drawing/2014/main" val="1215794186"/>
                    </a:ext>
                  </a:extLst>
                </a:gridCol>
                <a:gridCol w="329184">
                  <a:extLst>
                    <a:ext uri="{9D8B030D-6E8A-4147-A177-3AD203B41FA5}">
                      <a16:colId xmlns:a16="http://schemas.microsoft.com/office/drawing/2014/main" val="3807452338"/>
                    </a:ext>
                  </a:extLst>
                </a:gridCol>
                <a:gridCol w="329184">
                  <a:extLst>
                    <a:ext uri="{9D8B030D-6E8A-4147-A177-3AD203B41FA5}">
                      <a16:colId xmlns:a16="http://schemas.microsoft.com/office/drawing/2014/main" val="772764979"/>
                    </a:ext>
                  </a:extLst>
                </a:gridCol>
                <a:gridCol w="329184">
                  <a:extLst>
                    <a:ext uri="{9D8B030D-6E8A-4147-A177-3AD203B41FA5}">
                      <a16:colId xmlns:a16="http://schemas.microsoft.com/office/drawing/2014/main" val="41703812"/>
                    </a:ext>
                  </a:extLst>
                </a:gridCol>
                <a:gridCol w="329184">
                  <a:extLst>
                    <a:ext uri="{9D8B030D-6E8A-4147-A177-3AD203B41FA5}">
                      <a16:colId xmlns:a16="http://schemas.microsoft.com/office/drawing/2014/main" val="2738413482"/>
                    </a:ext>
                  </a:extLst>
                </a:gridCol>
                <a:gridCol w="329184">
                  <a:extLst>
                    <a:ext uri="{9D8B030D-6E8A-4147-A177-3AD203B41FA5}">
                      <a16:colId xmlns:a16="http://schemas.microsoft.com/office/drawing/2014/main" val="3139810252"/>
                    </a:ext>
                  </a:extLst>
                </a:gridCol>
                <a:gridCol w="329184">
                  <a:extLst>
                    <a:ext uri="{9D8B030D-6E8A-4147-A177-3AD203B41FA5}">
                      <a16:colId xmlns:a16="http://schemas.microsoft.com/office/drawing/2014/main" val="3052216585"/>
                    </a:ext>
                  </a:extLst>
                </a:gridCol>
                <a:gridCol w="329184">
                  <a:extLst>
                    <a:ext uri="{9D8B030D-6E8A-4147-A177-3AD203B41FA5}">
                      <a16:colId xmlns:a16="http://schemas.microsoft.com/office/drawing/2014/main" val="1253397936"/>
                    </a:ext>
                  </a:extLst>
                </a:gridCol>
                <a:gridCol w="329184">
                  <a:extLst>
                    <a:ext uri="{9D8B030D-6E8A-4147-A177-3AD203B41FA5}">
                      <a16:colId xmlns:a16="http://schemas.microsoft.com/office/drawing/2014/main" val="2670052032"/>
                    </a:ext>
                  </a:extLst>
                </a:gridCol>
                <a:gridCol w="329184">
                  <a:extLst>
                    <a:ext uri="{9D8B030D-6E8A-4147-A177-3AD203B41FA5}">
                      <a16:colId xmlns:a16="http://schemas.microsoft.com/office/drawing/2014/main" val="78084350"/>
                    </a:ext>
                  </a:extLst>
                </a:gridCol>
                <a:gridCol w="329184">
                  <a:extLst>
                    <a:ext uri="{9D8B030D-6E8A-4147-A177-3AD203B41FA5}">
                      <a16:colId xmlns:a16="http://schemas.microsoft.com/office/drawing/2014/main" val="2828195846"/>
                    </a:ext>
                  </a:extLst>
                </a:gridCol>
                <a:gridCol w="329184">
                  <a:extLst>
                    <a:ext uri="{9D8B030D-6E8A-4147-A177-3AD203B41FA5}">
                      <a16:colId xmlns:a16="http://schemas.microsoft.com/office/drawing/2014/main" val="2426354378"/>
                    </a:ext>
                  </a:extLst>
                </a:gridCol>
              </a:tblGrid>
              <a:tr h="370840">
                <a:tc>
                  <a:txBody>
                    <a:bodyPr/>
                    <a:lstStyle/>
                    <a:p>
                      <a:r>
                        <a:rPr lang="en-US" sz="1000"/>
                        <a:t>Post</a:t>
                      </a:r>
                    </a:p>
                  </a:txBody>
                  <a:tcPr/>
                </a:tc>
                <a:tc>
                  <a:txBody>
                    <a:bodyPr/>
                    <a:lstStyle/>
                    <a:p>
                      <a:r>
                        <a:rPr lang="en-US" sz="1000"/>
                        <a:t>Published Time</a:t>
                      </a:r>
                    </a:p>
                  </a:txBody>
                  <a:tcPr/>
                </a:tc>
                <a:tc>
                  <a:txBody>
                    <a:bodyPr/>
                    <a:lstStyle/>
                    <a:p>
                      <a:r>
                        <a:rPr lang="en-US" sz="1000"/>
                        <a:t>Type</a:t>
                      </a:r>
                    </a:p>
                  </a:txBody>
                  <a:tcPr/>
                </a:tc>
                <a:tc>
                  <a:txBody>
                    <a:bodyPr/>
                    <a:lstStyle/>
                    <a:p>
                      <a:r>
                        <a:rPr lang="en-US" sz="1000"/>
                        <a:t>Views</a:t>
                      </a:r>
                    </a:p>
                  </a:txBody>
                  <a:tcPr/>
                </a:tc>
                <a:tc>
                  <a:txBody>
                    <a:bodyPr/>
                    <a:lstStyle/>
                    <a:p>
                      <a:r>
                        <a:rPr lang="en-US" sz="1000"/>
                        <a:t>Likes (Organic)</a:t>
                      </a:r>
                    </a:p>
                  </a:txBody>
                  <a:tcPr/>
                </a:tc>
                <a:tc>
                  <a:txBody>
                    <a:bodyPr/>
                    <a:lstStyle/>
                    <a:p>
                      <a:r>
                        <a:rPr lang="en-US" sz="1000"/>
                        <a:t>Comments (Organic)</a:t>
                      </a:r>
                    </a:p>
                  </a:txBody>
                  <a:tcPr/>
                </a:tc>
                <a:tc>
                  <a:txBody>
                    <a:bodyPr/>
                    <a:lstStyle/>
                    <a:p>
                      <a:r>
                        <a:rPr lang="en-US" sz="1000"/>
                        <a:t>Saves (Organic)</a:t>
                      </a:r>
                    </a:p>
                  </a:txBody>
                  <a:tcPr/>
                </a:tc>
                <a:tc>
                  <a:txBody>
                    <a:bodyPr/>
                    <a:lstStyle/>
                    <a:p>
                      <a:r>
                        <a:rPr lang="en-US" sz="1000"/>
                        <a:t>Shares (Organic)</a:t>
                      </a:r>
                    </a:p>
                  </a:txBody>
                  <a:tcPr/>
                </a:tc>
                <a:tc>
                  <a:txBody>
                    <a:bodyPr/>
                    <a:lstStyle/>
                    <a:p>
                      <a:r>
                        <a:rPr lang="en-US" sz="1000"/>
                        <a:t>Engagements (Organic)</a:t>
                      </a:r>
                    </a:p>
                  </a:txBody>
                  <a:tcPr/>
                </a:tc>
                <a:tc>
                  <a:txBody>
                    <a:bodyPr/>
                    <a:lstStyle/>
                    <a:p>
                      <a:r>
                        <a:rPr lang="en-US" sz="1000"/>
                        <a:t>Impressions (Organic)</a:t>
                      </a:r>
                    </a:p>
                  </a:txBody>
                  <a:tcPr/>
                </a:tc>
                <a:tc>
                  <a:txBody>
                    <a:bodyPr/>
                    <a:lstStyle/>
                    <a:p>
                      <a:r>
                        <a:rPr lang="en-US" sz="1000"/>
                        <a:t>Engagement Rate (Organic)</a:t>
                      </a:r>
                    </a:p>
                  </a:txBody>
                  <a:tcPr/>
                </a:tc>
                <a:tc>
                  <a:txBody>
                    <a:bodyPr/>
                    <a:lstStyle/>
                    <a:p>
                      <a:r>
                        <a:rPr lang="en-US" sz="1000"/>
                        <a:t>Reach (Organic)</a:t>
                      </a:r>
                    </a:p>
                  </a:txBody>
                  <a:tcPr/>
                </a:tc>
                <a:tc>
                  <a:txBody>
                    <a:bodyPr/>
                    <a:lstStyle/>
                    <a:p>
                      <a:r>
                        <a:rPr lang="en-US" sz="1000"/>
                        <a:t>Video Views (Organic)</a:t>
                      </a:r>
                    </a:p>
                  </a:txBody>
                  <a:tcPr/>
                </a:tc>
                <a:tc>
                  <a:txBody>
                    <a:bodyPr/>
                    <a:lstStyle/>
                    <a:p>
                      <a:r>
                        <a:rPr lang="en-US" sz="1000"/>
                        <a:t>Profile activity</a:t>
                      </a:r>
                    </a:p>
                  </a:txBody>
                  <a:tcPr/>
                </a:tc>
                <a:tc>
                  <a:txBody>
                    <a:bodyPr/>
                    <a:lstStyle/>
                    <a:p>
                      <a:r>
                        <a:rPr lang="en-US" sz="1000"/>
                        <a:t>Follows</a:t>
                      </a:r>
                    </a:p>
                  </a:txBody>
                  <a:tcPr/>
                </a:tc>
                <a:tc>
                  <a:txBody>
                    <a:bodyPr/>
                    <a:lstStyle/>
                    <a:p>
                      <a:r>
                        <a:rPr lang="en-US" sz="1000"/>
                        <a:t>Profile Visits</a:t>
                      </a:r>
                    </a:p>
                  </a:txBody>
                  <a:tcPr/>
                </a:tc>
                <a:tc>
                  <a:txBody>
                    <a:bodyPr/>
                    <a:lstStyle/>
                    <a:p>
                      <a:r>
                        <a:rPr lang="en-US" sz="1000"/>
                        <a:t>Website taps</a:t>
                      </a:r>
                    </a:p>
                  </a:txBody>
                  <a:tcPr/>
                </a:tc>
                <a:extLst>
                  <a:ext uri="{0D108BD9-81ED-4DB2-BD59-A6C34878D82A}">
                    <a16:rowId xmlns:a16="http://schemas.microsoft.com/office/drawing/2014/main" val="3267014108"/>
                  </a:ext>
                </a:extLst>
              </a:tr>
              <a:tr h="370840">
                <a:tc>
                  <a:txBody>
                    <a:bodyPr/>
                    <a:lstStyle/>
                    <a:p>
                      <a:r>
                        <a:rPr lang="en-US" sz="1000"/>
                        <a:t>01/19/2026 11:48:35</a:t>
                      </a:r>
                    </a:p>
                  </a:txBody>
                  <a:tcPr/>
                </a:tc>
                <a:tc>
                  <a:txBody>
                    <a:bodyPr/>
                    <a:lstStyle/>
                    <a:p>
                      <a:r>
                        <a:rPr lang="en-US" sz="1000"/>
                        <a:t>01/19/2026 11:48:35</a:t>
                      </a:r>
                    </a:p>
                  </a:txBody>
                  <a:tcPr/>
                </a:tc>
                <a:tc>
                  <a:txBody>
                    <a:bodyPr/>
                    <a:lstStyle/>
                    <a:p>
                      <a:r>
                        <a:rPr lang="en-US" sz="1000"/>
                        <a:t>Reel</a:t>
                      </a:r>
                    </a:p>
                  </a:txBody>
                  <a:tcPr/>
                </a:tc>
                <a:tc>
                  <a:txBody>
                    <a:bodyPr/>
                    <a:lstStyle/>
                    <a:p>
                      <a:r>
                        <a:rPr lang="en-US" sz="1000"/>
                        <a:t>499</a:t>
                      </a:r>
                    </a:p>
                  </a:txBody>
                  <a:tcPr/>
                </a:tc>
                <a:tc>
                  <a:txBody>
                    <a:bodyPr/>
                    <a:lstStyle/>
                    <a:p>
                      <a:r>
                        <a:rPr lang="en-US" sz="1000"/>
                        <a:t>23</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24</a:t>
                      </a:r>
                    </a:p>
                  </a:txBody>
                  <a:tcPr/>
                </a:tc>
                <a:tc>
                  <a:txBody>
                    <a:bodyPr/>
                    <a:lstStyle/>
                    <a:p>
                      <a:r>
                        <a:rPr lang="en-US" sz="1000"/>
                        <a:t>0</a:t>
                      </a:r>
                    </a:p>
                  </a:txBody>
                  <a:tcPr/>
                </a:tc>
                <a:tc>
                  <a:txBody>
                    <a:bodyPr/>
                    <a:lstStyle/>
                    <a:p>
                      <a:r>
                        <a:rPr lang="en-US" sz="1000"/>
                        <a:t>4.81 %</a:t>
                      </a:r>
                    </a:p>
                  </a:txBody>
                  <a:tcPr/>
                </a:tc>
                <a:tc>
                  <a:txBody>
                    <a:bodyPr/>
                    <a:lstStyle/>
                    <a:p>
                      <a:r>
                        <a:rPr lang="en-US" sz="1000"/>
                        <a:t>302</a:t>
                      </a:r>
                    </a:p>
                  </a:txBody>
                  <a:tcPr/>
                </a:tc>
                <a:tc>
                  <a:txBody>
                    <a:bodyPr/>
                    <a:lstStyle/>
                    <a:p>
                      <a:r>
                        <a:rPr lang="en-US" sz="1000"/>
                        <a:t>n/a</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2367686723"/>
                  </a:ext>
                </a:extLst>
              </a:tr>
              <a:tr h="370840">
                <a:tc>
                  <a:txBody>
                    <a:bodyPr/>
                    <a:lstStyle/>
                    <a:p>
                      <a:r>
                        <a:rPr lang="en-US" sz="1000"/>
                        <a:t>01/08/2026 16:27:12</a:t>
                      </a:r>
                    </a:p>
                  </a:txBody>
                  <a:tcPr/>
                </a:tc>
                <a:tc>
                  <a:txBody>
                    <a:bodyPr/>
                    <a:lstStyle/>
                    <a:p>
                      <a:r>
                        <a:rPr lang="en-US" sz="1000"/>
                        <a:t>01/08/2026 16:27:12</a:t>
                      </a:r>
                    </a:p>
                  </a:txBody>
                  <a:tcPr/>
                </a:tc>
                <a:tc>
                  <a:txBody>
                    <a:bodyPr/>
                    <a:lstStyle/>
                    <a:p>
                      <a:r>
                        <a:rPr lang="en-US" sz="1000"/>
                        <a:t>Reel</a:t>
                      </a:r>
                    </a:p>
                  </a:txBody>
                  <a:tcPr/>
                </a:tc>
                <a:tc>
                  <a:txBody>
                    <a:bodyPr/>
                    <a:lstStyle/>
                    <a:p>
                      <a:r>
                        <a:rPr lang="en-US" sz="1000"/>
                        <a:t>391</a:t>
                      </a:r>
                    </a:p>
                  </a:txBody>
                  <a:tcPr/>
                </a:tc>
                <a:tc>
                  <a:txBody>
                    <a:bodyPr/>
                    <a:lstStyle/>
                    <a:p>
                      <a:r>
                        <a:rPr lang="en-US" sz="1000"/>
                        <a:t>23</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23</a:t>
                      </a:r>
                    </a:p>
                  </a:txBody>
                  <a:tcPr/>
                </a:tc>
                <a:tc>
                  <a:txBody>
                    <a:bodyPr/>
                    <a:lstStyle/>
                    <a:p>
                      <a:r>
                        <a:rPr lang="en-US" sz="1000"/>
                        <a:t>0</a:t>
                      </a:r>
                    </a:p>
                  </a:txBody>
                  <a:tcPr/>
                </a:tc>
                <a:tc>
                  <a:txBody>
                    <a:bodyPr/>
                    <a:lstStyle/>
                    <a:p>
                      <a:r>
                        <a:rPr lang="en-US" sz="1000"/>
                        <a:t>5.88 %</a:t>
                      </a:r>
                    </a:p>
                  </a:txBody>
                  <a:tcPr/>
                </a:tc>
                <a:tc>
                  <a:txBody>
                    <a:bodyPr/>
                    <a:lstStyle/>
                    <a:p>
                      <a:r>
                        <a:rPr lang="en-US" sz="1000"/>
                        <a:t>229</a:t>
                      </a:r>
                    </a:p>
                  </a:txBody>
                  <a:tcPr/>
                </a:tc>
                <a:tc>
                  <a:txBody>
                    <a:bodyPr/>
                    <a:lstStyle/>
                    <a:p>
                      <a:r>
                        <a:rPr lang="en-US" sz="1000"/>
                        <a:t>n/a</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1376756685"/>
                  </a:ext>
                </a:extLst>
              </a:tr>
              <a:tr h="370840">
                <a:tc>
                  <a:txBody>
                    <a:bodyPr/>
                    <a:lstStyle/>
                    <a:p>
                      <a:r>
                        <a:rPr lang="en-US" sz="1000"/>
                        <a:t>01/13/2026 17:01:02</a:t>
                      </a:r>
                    </a:p>
                  </a:txBody>
                  <a:tcPr/>
                </a:tc>
                <a:tc>
                  <a:txBody>
                    <a:bodyPr/>
                    <a:lstStyle/>
                    <a:p>
                      <a:r>
                        <a:rPr lang="en-US" sz="1000"/>
                        <a:t>01/13/2026 17:01:02</a:t>
                      </a:r>
                    </a:p>
                  </a:txBody>
                  <a:tcPr/>
                </a:tc>
                <a:tc>
                  <a:txBody>
                    <a:bodyPr/>
                    <a:lstStyle/>
                    <a:p>
                      <a:r>
                        <a:rPr lang="en-US" sz="1000"/>
                        <a:t>Reel</a:t>
                      </a:r>
                    </a:p>
                  </a:txBody>
                  <a:tcPr/>
                </a:tc>
                <a:tc>
                  <a:txBody>
                    <a:bodyPr/>
                    <a:lstStyle/>
                    <a:p>
                      <a:r>
                        <a:rPr lang="en-US" sz="1000"/>
                        <a:t>711</a:t>
                      </a:r>
                    </a:p>
                  </a:txBody>
                  <a:tcPr/>
                </a:tc>
                <a:tc>
                  <a:txBody>
                    <a:bodyPr/>
                    <a:lstStyle/>
                    <a:p>
                      <a:r>
                        <a:rPr lang="en-US" sz="1000"/>
                        <a:t>20</a:t>
                      </a:r>
                    </a:p>
                  </a:txBody>
                  <a:tcPr/>
                </a:tc>
                <a:tc>
                  <a:txBody>
                    <a:bodyPr/>
                    <a:lstStyle/>
                    <a:p>
                      <a:r>
                        <a:rPr lang="en-US" sz="1000"/>
                        <a:t>0</a:t>
                      </a:r>
                    </a:p>
                  </a:txBody>
                  <a:tcPr/>
                </a:tc>
                <a:tc>
                  <a:txBody>
                    <a:bodyPr/>
                    <a:lstStyle/>
                    <a:p>
                      <a:r>
                        <a:rPr lang="en-US" sz="1000"/>
                        <a:t>0</a:t>
                      </a:r>
                    </a:p>
                  </a:txBody>
                  <a:tcPr/>
                </a:tc>
                <a:tc>
                  <a:txBody>
                    <a:bodyPr/>
                    <a:lstStyle/>
                    <a:p>
                      <a:r>
                        <a:rPr lang="en-US" sz="1000"/>
                        <a:t>2</a:t>
                      </a:r>
                    </a:p>
                  </a:txBody>
                  <a:tcPr/>
                </a:tc>
                <a:tc>
                  <a:txBody>
                    <a:bodyPr/>
                    <a:lstStyle/>
                    <a:p>
                      <a:r>
                        <a:rPr lang="en-US" sz="1000"/>
                        <a:t>22</a:t>
                      </a:r>
                    </a:p>
                  </a:txBody>
                  <a:tcPr/>
                </a:tc>
                <a:tc>
                  <a:txBody>
                    <a:bodyPr/>
                    <a:lstStyle/>
                    <a:p>
                      <a:r>
                        <a:rPr lang="en-US" sz="1000"/>
                        <a:t>0</a:t>
                      </a:r>
                    </a:p>
                  </a:txBody>
                  <a:tcPr/>
                </a:tc>
                <a:tc>
                  <a:txBody>
                    <a:bodyPr/>
                    <a:lstStyle/>
                    <a:p>
                      <a:r>
                        <a:rPr lang="en-US" sz="1000"/>
                        <a:t>3.09 %</a:t>
                      </a:r>
                    </a:p>
                  </a:txBody>
                  <a:tcPr/>
                </a:tc>
                <a:tc>
                  <a:txBody>
                    <a:bodyPr/>
                    <a:lstStyle/>
                    <a:p>
                      <a:r>
                        <a:rPr lang="en-US" sz="1000"/>
                        <a:t>455</a:t>
                      </a:r>
                    </a:p>
                  </a:txBody>
                  <a:tcPr/>
                </a:tc>
                <a:tc>
                  <a:txBody>
                    <a:bodyPr/>
                    <a:lstStyle/>
                    <a:p>
                      <a:r>
                        <a:rPr lang="en-US" sz="1000"/>
                        <a:t>n/a</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2319808068"/>
                  </a:ext>
                </a:extLst>
              </a:tr>
              <a:tr h="370840">
                <a:tc>
                  <a:txBody>
                    <a:bodyPr/>
                    <a:lstStyle/>
                    <a:p>
                      <a:r>
                        <a:rPr lang="en-US" sz="1000"/>
                        <a:t>01/23/2026 16:37:08</a:t>
                      </a:r>
                    </a:p>
                  </a:txBody>
                  <a:tcPr/>
                </a:tc>
                <a:tc>
                  <a:txBody>
                    <a:bodyPr/>
                    <a:lstStyle/>
                    <a:p>
                      <a:r>
                        <a:rPr lang="en-US" sz="1000"/>
                        <a:t>01/23/2026 16:37:08</a:t>
                      </a:r>
                    </a:p>
                  </a:txBody>
                  <a:tcPr/>
                </a:tc>
                <a:tc>
                  <a:txBody>
                    <a:bodyPr/>
                    <a:lstStyle/>
                    <a:p>
                      <a:r>
                        <a:rPr lang="en-US" sz="1000"/>
                        <a:t>Image</a:t>
                      </a:r>
                    </a:p>
                  </a:txBody>
                  <a:tcPr/>
                </a:tc>
                <a:tc>
                  <a:txBody>
                    <a:bodyPr/>
                    <a:lstStyle/>
                    <a:p>
                      <a:r>
                        <a:rPr lang="en-US" sz="1000"/>
                        <a:t>614</a:t>
                      </a:r>
                    </a:p>
                  </a:txBody>
                  <a:tcPr/>
                </a:tc>
                <a:tc>
                  <a:txBody>
                    <a:bodyPr/>
                    <a:lstStyle/>
                    <a:p>
                      <a:r>
                        <a:rPr lang="en-US" sz="1000"/>
                        <a:t>16</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22</a:t>
                      </a:r>
                    </a:p>
                  </a:txBody>
                  <a:tcPr/>
                </a:tc>
                <a:tc>
                  <a:txBody>
                    <a:bodyPr/>
                    <a:lstStyle/>
                    <a:p>
                      <a:r>
                        <a:rPr lang="en-US" sz="1000"/>
                        <a:t>0</a:t>
                      </a:r>
                    </a:p>
                  </a:txBody>
                  <a:tcPr/>
                </a:tc>
                <a:tc>
                  <a:txBody>
                    <a:bodyPr/>
                    <a:lstStyle/>
                    <a:p>
                      <a:r>
                        <a:rPr lang="en-US" sz="1000"/>
                        <a:t>3.58 %</a:t>
                      </a:r>
                    </a:p>
                  </a:txBody>
                  <a:tcPr/>
                </a:tc>
                <a:tc>
                  <a:txBody>
                    <a:bodyPr/>
                    <a:lstStyle/>
                    <a:p>
                      <a:r>
                        <a:rPr lang="en-US" sz="1000"/>
                        <a:t>203</a:t>
                      </a:r>
                    </a:p>
                  </a:txBody>
                  <a:tcPr/>
                </a:tc>
                <a:tc>
                  <a:txBody>
                    <a:bodyPr/>
                    <a:lstStyle/>
                    <a:p>
                      <a:r>
                        <a:rPr lang="en-US" sz="1000"/>
                        <a:t>n/a</a:t>
                      </a:r>
                    </a:p>
                  </a:txBody>
                  <a:tcPr/>
                </a:tc>
                <a:tc>
                  <a:txBody>
                    <a:bodyPr/>
                    <a:lstStyle/>
                    <a:p>
                      <a:r>
                        <a:rPr lang="en-US" sz="1000"/>
                        <a:t>1</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extLst>
                  <a:ext uri="{0D108BD9-81ED-4DB2-BD59-A6C34878D82A}">
                    <a16:rowId xmlns:a16="http://schemas.microsoft.com/office/drawing/2014/main" val="3399344546"/>
                  </a:ext>
                </a:extLst>
              </a:tr>
              <a:tr h="370840">
                <a:tc>
                  <a:txBody>
                    <a:bodyPr/>
                    <a:lstStyle/>
                    <a:p>
                      <a:r>
                        <a:rPr lang="en-US" sz="1000"/>
                        <a:t>03/13/2026 16:51:21</a:t>
                      </a:r>
                    </a:p>
                  </a:txBody>
                  <a:tcPr/>
                </a:tc>
                <a:tc>
                  <a:txBody>
                    <a:bodyPr/>
                    <a:lstStyle/>
                    <a:p>
                      <a:r>
                        <a:rPr lang="en-US" sz="1000"/>
                        <a:t>03/13/2026 16:51:21</a:t>
                      </a:r>
                    </a:p>
                  </a:txBody>
                  <a:tcPr/>
                </a:tc>
                <a:tc>
                  <a:txBody>
                    <a:bodyPr/>
                    <a:lstStyle/>
                    <a:p>
                      <a:r>
                        <a:rPr lang="en-US" sz="1000"/>
                        <a:t>Image</a:t>
                      </a:r>
                    </a:p>
                  </a:txBody>
                  <a:tcPr/>
                </a:tc>
                <a:tc>
                  <a:txBody>
                    <a:bodyPr/>
                    <a:lstStyle/>
                    <a:p>
                      <a:r>
                        <a:rPr lang="en-US" sz="1000"/>
                        <a:t>395</a:t>
                      </a:r>
                    </a:p>
                  </a:txBody>
                  <a:tcPr/>
                </a:tc>
                <a:tc>
                  <a:txBody>
                    <a:bodyPr/>
                    <a:lstStyle/>
                    <a:p>
                      <a:r>
                        <a:rPr lang="en-US" sz="1000"/>
                        <a:t>22</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22</a:t>
                      </a:r>
                    </a:p>
                  </a:txBody>
                  <a:tcPr/>
                </a:tc>
                <a:tc>
                  <a:txBody>
                    <a:bodyPr/>
                    <a:lstStyle/>
                    <a:p>
                      <a:r>
                        <a:rPr lang="en-US" sz="1000"/>
                        <a:t>0</a:t>
                      </a:r>
                    </a:p>
                  </a:txBody>
                  <a:tcPr/>
                </a:tc>
                <a:tc>
                  <a:txBody>
                    <a:bodyPr/>
                    <a:lstStyle/>
                    <a:p>
                      <a:r>
                        <a:rPr lang="en-US" sz="1000"/>
                        <a:t>5.57 %</a:t>
                      </a:r>
                    </a:p>
                  </a:txBody>
                  <a:tcPr/>
                </a:tc>
                <a:tc>
                  <a:txBody>
                    <a:bodyPr/>
                    <a:lstStyle/>
                    <a:p>
                      <a:r>
                        <a:rPr lang="en-US" sz="1000"/>
                        <a:t>197</a:t>
                      </a:r>
                    </a:p>
                  </a:txBody>
                  <a:tcPr/>
                </a:tc>
                <a:tc>
                  <a:txBody>
                    <a:bodyPr/>
                    <a:lstStyle/>
                    <a:p>
                      <a:r>
                        <a:rPr lang="en-US" sz="1000"/>
                        <a:t>n/a</a:t>
                      </a:r>
                    </a:p>
                  </a:txBody>
                  <a:tcPr/>
                </a:tc>
                <a:tc>
                  <a:txBody>
                    <a:bodyPr/>
                    <a:lstStyle/>
                    <a:p>
                      <a:r>
                        <a:rPr lang="en-US" sz="1000"/>
                        <a:t>2</a:t>
                      </a:r>
                    </a:p>
                  </a:txBody>
                  <a:tcPr/>
                </a:tc>
                <a:tc>
                  <a:txBody>
                    <a:bodyPr/>
                    <a:lstStyle/>
                    <a:p>
                      <a:r>
                        <a:rPr lang="en-US" sz="1000"/>
                        <a:t>0</a:t>
                      </a:r>
                    </a:p>
                  </a:txBody>
                  <a:tcPr/>
                </a:tc>
                <a:tc>
                  <a:txBody>
                    <a:bodyPr/>
                    <a:lstStyle/>
                    <a:p>
                      <a:r>
                        <a:rPr lang="en-US" sz="1000"/>
                        <a:t>2</a:t>
                      </a:r>
                    </a:p>
                  </a:txBody>
                  <a:tcPr/>
                </a:tc>
                <a:tc>
                  <a:txBody>
                    <a:bodyPr/>
                    <a:lstStyle/>
                    <a:p>
                      <a:r>
                        <a:rPr lang="en-US" sz="1000"/>
                        <a:t>0</a:t>
                      </a:r>
                    </a:p>
                  </a:txBody>
                  <a:tcPr/>
                </a:tc>
                <a:extLst>
                  <a:ext uri="{0D108BD9-81ED-4DB2-BD59-A6C34878D82A}">
                    <a16:rowId xmlns:a16="http://schemas.microsoft.com/office/drawing/2014/main" val="3105693843"/>
                  </a:ext>
                </a:extLst>
              </a:tr>
            </a:tbl>
          </a:graphicData>
        </a:graphic>
      </p:graphicFrame>
      <p:sp>
        <p:nvSpPr>
          <p:cNvPr id="4" name="Text Placeholder 3">
            <a:extLst>
              <a:ext uri="{FF2B5EF4-FFF2-40B4-BE49-F238E27FC236}">
                <a16:creationId xmlns:a16="http://schemas.microsoft.com/office/drawing/2014/main" id="{C2F63193-6119-4099-8D95-C46E9AFF55AA}"/>
              </a:ext>
            </a:extLst>
          </p:cNvPr>
          <p:cNvSpPr>
            <a:spLocks noGrp="1"/>
          </p:cNvSpPr>
          <p:nvPr>
            <p:ph type="body" sz="quarter" idx="14"/>
          </p:nvPr>
        </p:nvSpPr>
        <p:spPr/>
        <p:txBody>
          <a:bodyPr/>
          <a:lstStyle/>
          <a:p>
            <a:r>
              <a:rPr lang="en-US"/>
              <a:t>01/01/2026 - 03/31/2026</a:t>
            </a:r>
          </a:p>
        </p:txBody>
      </p:sp>
    </p:spTree>
    <p:extLst>
      <p:ext uri="{BB962C8B-B14F-4D97-AF65-F5344CB8AC3E}">
        <p14:creationId xmlns:p14="http://schemas.microsoft.com/office/powerpoint/2010/main" val="53076689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71A554-7255-489D-B2FF-A02239EF72E3}"/>
              </a:ext>
            </a:extLst>
          </p:cNvPr>
          <p:cNvSpPr>
            <a:spLocks noGrp="1"/>
          </p:cNvSpPr>
          <p:nvPr>
            <p:ph type="title"/>
          </p:nvPr>
        </p:nvSpPr>
        <p:spPr/>
        <p:txBody>
          <a:bodyPr/>
          <a:lstStyle/>
          <a:p>
            <a:r>
              <a:rPr lang="en-US"/>
              <a:t>Instagram Stories Key Metrics Table | TMNAS</a:t>
            </a:r>
          </a:p>
        </p:txBody>
      </p:sp>
      <p:graphicFrame>
        <p:nvGraphicFramePr>
          <p:cNvPr id="5" name="Table Placeholder 4">
            <a:extLst>
              <a:ext uri="{FF2B5EF4-FFF2-40B4-BE49-F238E27FC236}">
                <a16:creationId xmlns:a16="http://schemas.microsoft.com/office/drawing/2014/main" id="{36C8CC84-1D21-45C0-A63A-F0EB638442B6}"/>
              </a:ext>
            </a:extLst>
          </p:cNvPr>
          <p:cNvGraphicFramePr>
            <a:graphicFrameLocks noGrp="1"/>
          </p:cNvGraphicFramePr>
          <p:nvPr>
            <p:ph type="tbl" sz="quarter" idx="13"/>
            <p:extLst>
              <p:ext uri="{D42A27DB-BD31-4B8C-83A1-F6EECF244321}">
                <p14:modId xmlns:p14="http://schemas.microsoft.com/office/powerpoint/2010/main" val="25252946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872810488"/>
                    </a:ext>
                  </a:extLst>
                </a:gridCol>
                <a:gridCol w="987552">
                  <a:extLst>
                    <a:ext uri="{9D8B030D-6E8A-4147-A177-3AD203B41FA5}">
                      <a16:colId xmlns:a16="http://schemas.microsoft.com/office/drawing/2014/main" val="3790250603"/>
                    </a:ext>
                  </a:extLst>
                </a:gridCol>
                <a:gridCol w="987552">
                  <a:extLst>
                    <a:ext uri="{9D8B030D-6E8A-4147-A177-3AD203B41FA5}">
                      <a16:colId xmlns:a16="http://schemas.microsoft.com/office/drawing/2014/main" val="2699235749"/>
                    </a:ext>
                  </a:extLst>
                </a:gridCol>
                <a:gridCol w="493776">
                  <a:extLst>
                    <a:ext uri="{9D8B030D-6E8A-4147-A177-3AD203B41FA5}">
                      <a16:colId xmlns:a16="http://schemas.microsoft.com/office/drawing/2014/main" val="1597192309"/>
                    </a:ext>
                  </a:extLst>
                </a:gridCol>
                <a:gridCol w="987552">
                  <a:extLst>
                    <a:ext uri="{9D8B030D-6E8A-4147-A177-3AD203B41FA5}">
                      <a16:colId xmlns:a16="http://schemas.microsoft.com/office/drawing/2014/main" val="3894938200"/>
                    </a:ext>
                  </a:extLst>
                </a:gridCol>
                <a:gridCol w="987552">
                  <a:extLst>
                    <a:ext uri="{9D8B030D-6E8A-4147-A177-3AD203B41FA5}">
                      <a16:colId xmlns:a16="http://schemas.microsoft.com/office/drawing/2014/main" val="3844068246"/>
                    </a:ext>
                  </a:extLst>
                </a:gridCol>
                <a:gridCol w="987552">
                  <a:extLst>
                    <a:ext uri="{9D8B030D-6E8A-4147-A177-3AD203B41FA5}">
                      <a16:colId xmlns:a16="http://schemas.microsoft.com/office/drawing/2014/main" val="1657655012"/>
                    </a:ext>
                  </a:extLst>
                </a:gridCol>
                <a:gridCol w="987552">
                  <a:extLst>
                    <a:ext uri="{9D8B030D-6E8A-4147-A177-3AD203B41FA5}">
                      <a16:colId xmlns:a16="http://schemas.microsoft.com/office/drawing/2014/main" val="1573644283"/>
                    </a:ext>
                  </a:extLst>
                </a:gridCol>
              </a:tblGrid>
              <a:tr h="370840">
                <a:tc>
                  <a:txBody>
                    <a:bodyPr/>
                    <a:lstStyle/>
                    <a:p>
                      <a:r>
                        <a:rPr lang="en-US" sz="1000"/>
                        <a:t>Page Name</a:t>
                      </a:r>
                    </a:p>
                  </a:txBody>
                  <a:tcPr/>
                </a:tc>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Views per Story</a:t>
                      </a:r>
                    </a:p>
                  </a:txBody>
                  <a:tcPr/>
                </a:tc>
                <a:tc>
                  <a:txBody>
                    <a:bodyPr/>
                    <a:lstStyle/>
                    <a:p>
                      <a:r>
                        <a:rPr lang="en-US" sz="1000"/>
                        <a:t>Avg. Engagements per Story</a:t>
                      </a:r>
                    </a:p>
                  </a:txBody>
                  <a:tcPr/>
                </a:tc>
                <a:tc>
                  <a:txBody>
                    <a:bodyPr/>
                    <a:lstStyle/>
                    <a:p>
                      <a:r>
                        <a:rPr lang="en-US" sz="1000"/>
                        <a:t>Total views</a:t>
                      </a:r>
                    </a:p>
                  </a:txBody>
                  <a:tcPr/>
                </a:tc>
                <a:tc>
                  <a:txBody>
                    <a:bodyPr/>
                    <a:lstStyle/>
                    <a:p>
                      <a:r>
                        <a:rPr lang="en-US" sz="1000"/>
                        <a:t>Total Engagements</a:t>
                      </a:r>
                    </a:p>
                  </a:txBody>
                  <a:tcPr/>
                </a:tc>
                <a:extLst>
                  <a:ext uri="{0D108BD9-81ED-4DB2-BD59-A6C34878D82A}">
                    <a16:rowId xmlns:a16="http://schemas.microsoft.com/office/drawing/2014/main" val="3417513440"/>
                  </a:ext>
                </a:extLst>
              </a:tr>
              <a:tr h="370840">
                <a:tc>
                  <a:txBody>
                    <a:bodyPr/>
                    <a:lstStyle/>
                    <a:p>
                      <a:r>
                        <a:rPr lang="en-US" sz="1000"/>
                        <a:t>tmna_services</a:t>
                      </a:r>
                    </a:p>
                  </a:txBody>
                  <a:tcPr/>
                </a:tc>
                <a:tc>
                  <a:txBody>
                    <a:bodyPr/>
                    <a:lstStyle/>
                    <a:p>
                      <a:r>
                        <a:rPr lang="en-US" sz="1000"/>
                        <a:t>7</a:t>
                      </a:r>
                    </a:p>
                  </a:txBody>
                  <a:tcPr/>
                </a:tc>
                <a:tc>
                  <a:txBody>
                    <a:bodyPr/>
                    <a:lstStyle/>
                    <a:p>
                      <a:r>
                        <a:rPr lang="en-US" sz="1000"/>
                        <a:t>0.5079 %</a:t>
                      </a:r>
                    </a:p>
                  </a:txBody>
                  <a:tcPr/>
                </a:tc>
                <a:tc>
                  <a:txBody>
                    <a:bodyPr/>
                    <a:lstStyle/>
                    <a:p>
                      <a:r>
                        <a:rPr lang="en-US" sz="1000"/>
                        <a:t>0.00</a:t>
                      </a:r>
                    </a:p>
                  </a:txBody>
                  <a:tcPr/>
                </a:tc>
                <a:tc>
                  <a:txBody>
                    <a:bodyPr/>
                    <a:lstStyle/>
                    <a:p>
                      <a:r>
                        <a:rPr lang="en-US" sz="1000"/>
                        <a:t>124.29</a:t>
                      </a:r>
                    </a:p>
                  </a:txBody>
                  <a:tcPr/>
                </a:tc>
                <a:tc>
                  <a:txBody>
                    <a:bodyPr/>
                    <a:lstStyle/>
                    <a:p>
                      <a:r>
                        <a:rPr lang="en-US" sz="1000"/>
                        <a:t>43.14</a:t>
                      </a:r>
                    </a:p>
                  </a:txBody>
                  <a:tcPr/>
                </a:tc>
                <a:tc>
                  <a:txBody>
                    <a:bodyPr/>
                    <a:lstStyle/>
                    <a:p>
                      <a:r>
                        <a:rPr lang="en-US" sz="1000"/>
                        <a:t>870</a:t>
                      </a:r>
                    </a:p>
                  </a:txBody>
                  <a:tcPr/>
                </a:tc>
                <a:tc>
                  <a:txBody>
                    <a:bodyPr/>
                    <a:lstStyle/>
                    <a:p>
                      <a:r>
                        <a:rPr lang="en-US" sz="1000"/>
                        <a:t>302</a:t>
                      </a:r>
                    </a:p>
                  </a:txBody>
                  <a:tcPr/>
                </a:tc>
                <a:extLst>
                  <a:ext uri="{0D108BD9-81ED-4DB2-BD59-A6C34878D82A}">
                    <a16:rowId xmlns:a16="http://schemas.microsoft.com/office/drawing/2014/main" val="1194192351"/>
                  </a:ext>
                </a:extLst>
              </a:tr>
            </a:tbl>
          </a:graphicData>
        </a:graphic>
      </p:graphicFrame>
      <p:sp>
        <p:nvSpPr>
          <p:cNvPr id="4" name="Text Placeholder 3">
            <a:extLst>
              <a:ext uri="{FF2B5EF4-FFF2-40B4-BE49-F238E27FC236}">
                <a16:creationId xmlns:a16="http://schemas.microsoft.com/office/drawing/2014/main" id="{8C41A04B-2C53-435C-9389-E345B98C82CD}"/>
              </a:ext>
            </a:extLst>
          </p:cNvPr>
          <p:cNvSpPr>
            <a:spLocks noGrp="1"/>
          </p:cNvSpPr>
          <p:nvPr>
            <p:ph type="body" sz="quarter" idx="14"/>
          </p:nvPr>
        </p:nvSpPr>
        <p:spPr/>
        <p:txBody>
          <a:bodyPr/>
          <a:lstStyle/>
          <a:p>
            <a:r>
              <a:rPr lang="en-US"/>
              <a:t>01/01/2026 - 03/31/2026</a:t>
            </a:r>
          </a:p>
        </p:txBody>
      </p:sp>
    </p:spTree>
    <p:extLst>
      <p:ext uri="{BB962C8B-B14F-4D97-AF65-F5344CB8AC3E}">
        <p14:creationId xmlns:p14="http://schemas.microsoft.com/office/powerpoint/2010/main" val="194947942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1886</Words>
  <Application>Microsoft Office PowerPoint</Application>
  <PresentationFormat>On-screen Show (4:3)</PresentationFormat>
  <Paragraphs>567</Paragraphs>
  <Slides>31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31</vt:i4>
      </vt:variant>
    </vt:vector>
  </HeadingPairs>
  <TitlesOfParts>
    <vt:vector size="34" baseType="lpstr">
      <vt:lpstr>Calibri</vt:lpstr>
      <vt:lpstr>Arial</vt:lpstr>
      <vt:lpstr>quintly_template</vt:lpstr>
      <vt:lpstr>TMNAS Quarterly Social Media</vt:lpstr>
      <vt:lpstr>Overall Overall Audience | TMNAS</vt:lpstr>
      <vt:lpstr>Facebook Key Metrics Table | TMNAS</vt:lpstr>
      <vt:lpstr>Facebook Facebook Fans Change | TMNAS</vt:lpstr>
      <vt:lpstr>Facebook Average Interactions Per Facebook Post | TMNAS</vt:lpstr>
      <vt:lpstr>Facebook Total Interactions Per Month | TMNAS</vt:lpstr>
      <vt:lpstr>Facebook Impressions or Page Media View Bar Chart | TMNAS</vt:lpstr>
      <vt:lpstr>Facebook Original Own Posts Table | TMNAS - 1 of 6</vt:lpstr>
      <vt:lpstr>Facebook Original Own Posts Table | TMNAS - 2 of 6</vt:lpstr>
      <vt:lpstr>Facebook Original Own Posts Table | TMNAS - 3 of 6</vt:lpstr>
      <vt:lpstr>Facebook Original Own Posts Table | TMNAS - 4 of 6</vt:lpstr>
      <vt:lpstr>Facebook Original Own Posts Table | TMNAS - 5 of 6</vt:lpstr>
      <vt:lpstr>Facebook Original Own Posts Table | TMNAS - 6 of 6</vt:lpstr>
      <vt:lpstr>Twitter Twitter Followers Change | TMNAS</vt:lpstr>
      <vt:lpstr>Twitter Average Interactions Per Tweet | TMNAS</vt:lpstr>
      <vt:lpstr>Twitter Total Interactions Per Month | TMNAS</vt:lpstr>
      <vt:lpstr>Twitter Own and Retweeted Tweets Table | TMNAS - 1 of 2</vt:lpstr>
      <vt:lpstr>Twitter Own and Retweeted Tweets Table | TMNAS - 2 of 2</vt:lpstr>
      <vt:lpstr>LinkedIn Key Metrics Table | TMNAS</vt:lpstr>
      <vt:lpstr>LinkedIn LinkedIn Followers Change | TMNAS</vt:lpstr>
      <vt:lpstr>LinkedIn Average Interactions Per LinkedIn Update | TMNAS</vt:lpstr>
      <vt:lpstr>LinkedIn Total Interactions Per Month | TMNAS</vt:lpstr>
      <vt:lpstr>LinkedIn Post Impressions | TMNAS</vt:lpstr>
      <vt:lpstr>LinkedIn Posts Table | TMNAS</vt:lpstr>
      <vt:lpstr>Instagram Key Metrics Table | TMNAS</vt:lpstr>
      <vt:lpstr>Instagram Followers Change | TMNAS</vt:lpstr>
      <vt:lpstr>Instagram Average Interactions Per Post | TMNAS</vt:lpstr>
      <vt:lpstr>Instagram Total Interactions Per Month | TMNAS</vt:lpstr>
      <vt:lpstr>Instagram Instagram Content Views by Post Type | TMNAS</vt:lpstr>
      <vt:lpstr>Instagram Posts Table | TMNAS</vt:lpstr>
      <vt:lpstr>Instagram Stories Key Metrics Table | TMNAS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TMNAS Quarterly Social Media</dc:title>
  <dc:creator>Frederik Born</dc:creator>
  <cp:lastModifiedBy>Frederik Born</cp:lastModifiedBy>
  <cp:revision>1</cp:revision>
  <dcterms:created xsi:type="dcterms:W3CDTF">2026-04-09T19:23:07Z</dcterms:created>
  <dcterms:modified xsi:type="dcterms:W3CDTF">2026-04-09T19:23:43Z</dcterms:modified>
</cp:coreProperties>
</file>