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Sheet1!$A$2:$A$16</c:f>
              <c:numCache>
                <c:formatCode>m/d/yyyy</c:formatCode>
                <c:ptCount val="15"/>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numCache>
            </c:numRef>
          </c:cat>
          <c:val>
            <c:numRef>
              <c:f>Sheet1!$B$2:$B$16</c:f>
              <c:numCache>
                <c:formatCode>General</c:formatCode>
                <c:ptCount val="15"/>
                <c:pt idx="0">
                  <c:v>7563</c:v>
                </c:pt>
                <c:pt idx="1">
                  <c:v>7559</c:v>
                </c:pt>
                <c:pt idx="2">
                  <c:v>7549</c:v>
                </c:pt>
                <c:pt idx="3">
                  <c:v>7512</c:v>
                </c:pt>
                <c:pt idx="4">
                  <c:v>7518</c:v>
                </c:pt>
                <c:pt idx="5">
                  <c:v>7534</c:v>
                </c:pt>
                <c:pt idx="6">
                  <c:v>7526</c:v>
                </c:pt>
                <c:pt idx="7">
                  <c:v>7534</c:v>
                </c:pt>
                <c:pt idx="8">
                  <c:v>7530</c:v>
                </c:pt>
                <c:pt idx="9">
                  <c:v>7536</c:v>
                </c:pt>
                <c:pt idx="10">
                  <c:v>7538</c:v>
                </c:pt>
                <c:pt idx="11">
                  <c:v>7531</c:v>
                </c:pt>
                <c:pt idx="12">
                  <c:v>7545</c:v>
                </c:pt>
                <c:pt idx="13">
                  <c:v>7547</c:v>
                </c:pt>
                <c:pt idx="14">
                  <c:v>7585</c:v>
                </c:pt>
              </c:numCache>
            </c:numRef>
          </c:val>
          <c:smooth val="0"/>
          <c:extLst>
            <c:ext xmlns:c16="http://schemas.microsoft.com/office/drawing/2014/chart" uri="{C3380CC4-5D6E-409C-BE32-E72D297353CC}">
              <c16:uniqueId val="{00000000-DB6B-4F75-B165-6ED57AAECF75}"/>
            </c:ext>
          </c:extLst>
        </c:ser>
        <c:ser>
          <c:idx val="1"/>
          <c:order val="1"/>
          <c:tx>
            <c:strRef>
              <c:f>Sheet1!$C$1</c:f>
              <c:strCache>
                <c:ptCount val="1"/>
                <c:pt idx="0">
                  <c:v>X</c:v>
                </c:pt>
              </c:strCache>
            </c:strRef>
          </c:tx>
          <c:spPr>
            <a:ln w="28575" cap="rnd">
              <a:solidFill>
                <a:schemeClr val="accent2"/>
              </a:solidFill>
              <a:round/>
            </a:ln>
            <a:effectLst/>
          </c:spPr>
          <c:marker>
            <c:symbol val="none"/>
          </c:marker>
          <c:cat>
            <c:numRef>
              <c:f>Sheet1!$A$2:$A$16</c:f>
              <c:numCache>
                <c:formatCode>m/d/yyyy</c:formatCode>
                <c:ptCount val="15"/>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numCache>
            </c:numRef>
          </c:cat>
          <c:val>
            <c:numRef>
              <c:f>Sheet1!$C$2:$C$16</c:f>
              <c:numCache>
                <c:formatCode>General</c:formatCode>
                <c:ptCount val="15"/>
                <c:pt idx="0">
                  <c:v>3942</c:v>
                </c:pt>
                <c:pt idx="1">
                  <c:v>3939</c:v>
                </c:pt>
                <c:pt idx="2">
                  <c:v>3951</c:v>
                </c:pt>
                <c:pt idx="3">
                  <c:v>3947</c:v>
                </c:pt>
                <c:pt idx="4">
                  <c:v>3936</c:v>
                </c:pt>
                <c:pt idx="5">
                  <c:v>3955</c:v>
                </c:pt>
                <c:pt idx="6">
                  <c:v>3948</c:v>
                </c:pt>
                <c:pt idx="7">
                  <c:v>3951</c:v>
                </c:pt>
                <c:pt idx="8">
                  <c:v>3957</c:v>
                </c:pt>
                <c:pt idx="9">
                  <c:v>3956</c:v>
                </c:pt>
                <c:pt idx="10">
                  <c:v>3947</c:v>
                </c:pt>
                <c:pt idx="11">
                  <c:v>3936</c:v>
                </c:pt>
                <c:pt idx="12">
                  <c:v>3928</c:v>
                </c:pt>
                <c:pt idx="13">
                  <c:v>3923</c:v>
                </c:pt>
                <c:pt idx="14">
                  <c:v>3910</c:v>
                </c:pt>
              </c:numCache>
            </c:numRef>
          </c:val>
          <c:smooth val="0"/>
          <c:extLst>
            <c:ext xmlns:c16="http://schemas.microsoft.com/office/drawing/2014/chart" uri="{C3380CC4-5D6E-409C-BE32-E72D297353CC}">
              <c16:uniqueId val="{00000001-DB6B-4F75-B165-6ED57AAECF75}"/>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Sheet1!$A$2:$A$16</c:f>
              <c:numCache>
                <c:formatCode>m/d/yyyy</c:formatCode>
                <c:ptCount val="15"/>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numCache>
            </c:numRef>
          </c:cat>
          <c:val>
            <c:numRef>
              <c:f>Sheet1!$D$2:$D$16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2-DB6B-4F75-B165-6ED57AAECF75}"/>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Sheet1!$A$2:$A$16</c:f>
              <c:numCache>
                <c:formatCode>m/d/yyyy</c:formatCode>
                <c:ptCount val="15"/>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numCache>
            </c:numRef>
          </c:cat>
          <c:val>
            <c:numRef>
              <c:f>Sheet1!$E$2:$E$16</c:f>
              <c:numCache>
                <c:formatCode>General</c:formatCode>
                <c:ptCount val="15"/>
                <c:pt idx="0">
                  <c:v>46705</c:v>
                </c:pt>
                <c:pt idx="1">
                  <c:v>47141</c:v>
                </c:pt>
                <c:pt idx="2">
                  <c:v>47705</c:v>
                </c:pt>
                <c:pt idx="3">
                  <c:v>48477</c:v>
                </c:pt>
                <c:pt idx="4">
                  <c:v>49043</c:v>
                </c:pt>
                <c:pt idx="5">
                  <c:v>49694</c:v>
                </c:pt>
                <c:pt idx="6">
                  <c:v>50405</c:v>
                </c:pt>
                <c:pt idx="7">
                  <c:v>51164</c:v>
                </c:pt>
                <c:pt idx="8">
                  <c:v>51874</c:v>
                </c:pt>
                <c:pt idx="9">
                  <c:v>52700</c:v>
                </c:pt>
                <c:pt idx="10">
                  <c:v>53418</c:v>
                </c:pt>
                <c:pt idx="11">
                  <c:v>53923</c:v>
                </c:pt>
                <c:pt idx="12">
                  <c:v>54548</c:v>
                </c:pt>
                <c:pt idx="13">
                  <c:v>55204</c:v>
                </c:pt>
                <c:pt idx="14">
                  <c:v>55941</c:v>
                </c:pt>
              </c:numCache>
            </c:numRef>
          </c:val>
          <c:smooth val="0"/>
          <c:extLst>
            <c:ext xmlns:c16="http://schemas.microsoft.com/office/drawing/2014/chart" uri="{C3380CC4-5D6E-409C-BE32-E72D297353CC}">
              <c16:uniqueId val="{00000003-DB6B-4F75-B165-6ED57AAECF75}"/>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Sheet1!$A$2:$A$16</c:f>
              <c:numCache>
                <c:formatCode>m/d/yyyy</c:formatCode>
                <c:ptCount val="15"/>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numCache>
            </c:numRef>
          </c:cat>
          <c:val>
            <c:numRef>
              <c:f>Sheet1!$F$2:$F$16</c:f>
              <c:numCache>
                <c:formatCode>General</c:formatCode>
                <c:ptCount val="15"/>
                <c:pt idx="0">
                  <c:v>3866</c:v>
                </c:pt>
                <c:pt idx="1">
                  <c:v>3883</c:v>
                </c:pt>
                <c:pt idx="2">
                  <c:v>3904</c:v>
                </c:pt>
                <c:pt idx="3">
                  <c:v>4037</c:v>
                </c:pt>
                <c:pt idx="4">
                  <c:v>4076</c:v>
                </c:pt>
                <c:pt idx="5">
                  <c:v>4114</c:v>
                </c:pt>
                <c:pt idx="6">
                  <c:v>4135</c:v>
                </c:pt>
                <c:pt idx="7">
                  <c:v>4190</c:v>
                </c:pt>
                <c:pt idx="8">
                  <c:v>4287</c:v>
                </c:pt>
                <c:pt idx="9">
                  <c:v>4310</c:v>
                </c:pt>
                <c:pt idx="10">
                  <c:v>4447</c:v>
                </c:pt>
                <c:pt idx="11">
                  <c:v>4685</c:v>
                </c:pt>
                <c:pt idx="12">
                  <c:v>4684</c:v>
                </c:pt>
                <c:pt idx="13">
                  <c:v>4694</c:v>
                </c:pt>
                <c:pt idx="14">
                  <c:v>4882</c:v>
                </c:pt>
              </c:numCache>
            </c:numRef>
          </c:val>
          <c:smooth val="0"/>
          <c:extLst>
            <c:ext xmlns:c16="http://schemas.microsoft.com/office/drawing/2014/chart" uri="{C3380CC4-5D6E-409C-BE32-E72D297353CC}">
              <c16:uniqueId val="{00000004-DB6B-4F75-B165-6ED57AAECF75}"/>
            </c:ext>
          </c:extLst>
        </c:ser>
        <c:dLbls>
          <c:showLegendKey val="0"/>
          <c:showVal val="0"/>
          <c:showCatName val="0"/>
          <c:showSerName val="0"/>
          <c:showPercent val="0"/>
          <c:showBubbleSize val="0"/>
        </c:dLbls>
        <c:smooth val="0"/>
        <c:axId val="17731952"/>
        <c:axId val="17732280"/>
      </c:lineChart>
      <c:dateAx>
        <c:axId val="17731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32280"/>
        <c:crosses val="autoZero"/>
        <c:auto val="1"/>
        <c:lblOffset val="100"/>
        <c:baseTimeUnit val="months"/>
      </c:dateAx>
      <c:valAx>
        <c:axId val="17732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31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14</c:v>
                </c:pt>
                <c:pt idx="1">
                  <c:v>2</c:v>
                </c:pt>
                <c:pt idx="2">
                  <c:v>38</c:v>
                </c:pt>
                <c:pt idx="3">
                  <c:v>7</c:v>
                </c:pt>
              </c:numCache>
            </c:numRef>
          </c:val>
          <c:extLst>
            <c:ext xmlns:c16="http://schemas.microsoft.com/office/drawing/2014/chart" uri="{C3380CC4-5D6E-409C-BE32-E72D297353CC}">
              <c16:uniqueId val="{00000000-6566-41F4-A182-27C960DEDBCE}"/>
            </c:ext>
          </c:extLst>
        </c:ser>
        <c:dLbls>
          <c:showLegendKey val="0"/>
          <c:showVal val="0"/>
          <c:showCatName val="0"/>
          <c:showSerName val="0"/>
          <c:showPercent val="0"/>
          <c:showBubbleSize val="0"/>
        </c:dLbls>
        <c:gapWidth val="219"/>
        <c:overlap val="-27"/>
        <c:axId val="402511576"/>
        <c:axId val="402512232"/>
      </c:barChart>
      <c:dateAx>
        <c:axId val="402511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512232"/>
        <c:crosses val="autoZero"/>
        <c:auto val="1"/>
        <c:lblOffset val="100"/>
        <c:baseTimeUnit val="months"/>
      </c:dateAx>
      <c:valAx>
        <c:axId val="402512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511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25</c:v>
                </c:pt>
                <c:pt idx="1">
                  <c:v>24</c:v>
                </c:pt>
                <c:pt idx="2">
                  <c:v>28</c:v>
                </c:pt>
                <c:pt idx="3">
                  <c:v>30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842-41B5-B1BD-1FDCD7E68415}"/>
            </c:ext>
          </c:extLst>
        </c:ser>
        <c:dLbls>
          <c:showLegendKey val="0"/>
          <c:showVal val="0"/>
          <c:showCatName val="0"/>
          <c:showSerName val="0"/>
          <c:showPercent val="0"/>
          <c:showBubbleSize val="0"/>
        </c:dLbls>
        <c:gapWidth val="219"/>
        <c:overlap val="-27"/>
        <c:axId val="399712832"/>
        <c:axId val="399713160"/>
      </c:barChart>
      <c:dateAx>
        <c:axId val="399712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13160"/>
        <c:crosses val="autoZero"/>
        <c:auto val="1"/>
        <c:lblOffset val="100"/>
        <c:baseTimeUnit val="months"/>
      </c:dateAx>
      <c:valAx>
        <c:axId val="399713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12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19213</c:v>
                </c:pt>
                <c:pt idx="1">
                  <c:v>23013</c:v>
                </c:pt>
                <c:pt idx="2">
                  <c:v>90411</c:v>
                </c:pt>
                <c:pt idx="3">
                  <c:v>3642</c:v>
                </c:pt>
                <c:pt idx="4">
                  <c:v>0</c:v>
                </c:pt>
              </c:numCache>
            </c:numRef>
          </c:val>
          <c:extLst>
            <c:ext xmlns:c16="http://schemas.microsoft.com/office/drawing/2014/chart" uri="{C3380CC4-5D6E-409C-BE32-E72D297353CC}">
              <c16:uniqueId val="{00000000-EE79-4237-B860-3FB4A03ECC1D}"/>
            </c:ext>
          </c:extLst>
        </c:ser>
        <c:dLbls>
          <c:showLegendKey val="0"/>
          <c:showVal val="0"/>
          <c:showCatName val="0"/>
          <c:showSerName val="0"/>
          <c:showPercent val="0"/>
          <c:showBubbleSize val="0"/>
        </c:dLbls>
        <c:gapWidth val="219"/>
        <c:overlap val="-27"/>
        <c:axId val="77502048"/>
        <c:axId val="77503360"/>
      </c:barChart>
      <c:dateAx>
        <c:axId val="77502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503360"/>
        <c:crosses val="autoZero"/>
        <c:auto val="1"/>
        <c:lblOffset val="100"/>
        <c:baseTimeUnit val="months"/>
      </c:dateAx>
      <c:valAx>
        <c:axId val="77503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502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518</c:v>
                </c:pt>
                <c:pt idx="1">
                  <c:v>551</c:v>
                </c:pt>
                <c:pt idx="2">
                  <c:v>656</c:v>
                </c:pt>
                <c:pt idx="3">
                  <c:v>181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320-40C3-BD7F-4551508255BD}"/>
            </c:ext>
          </c:extLst>
        </c:ser>
        <c:dLbls>
          <c:showLegendKey val="0"/>
          <c:showVal val="0"/>
          <c:showCatName val="0"/>
          <c:showSerName val="0"/>
          <c:showPercent val="0"/>
          <c:showBubbleSize val="0"/>
        </c:dLbls>
        <c:gapWidth val="219"/>
        <c:overlap val="-27"/>
        <c:axId val="77502376"/>
        <c:axId val="77502704"/>
      </c:barChart>
      <c:catAx>
        <c:axId val="77502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502704"/>
        <c:crosses val="autoZero"/>
        <c:auto val="1"/>
        <c:lblAlgn val="ctr"/>
        <c:lblOffset val="100"/>
        <c:noMultiLvlLbl val="0"/>
      </c:catAx>
      <c:valAx>
        <c:axId val="77502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502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20</c:v>
                </c:pt>
                <c:pt idx="1">
                  <c:v>263</c:v>
                </c:pt>
                <c:pt idx="2">
                  <c:v>460</c:v>
                </c:pt>
                <c:pt idx="3">
                  <c:v>412</c:v>
                </c:pt>
                <c:pt idx="4">
                  <c:v>375</c:v>
                </c:pt>
                <c:pt idx="5">
                  <c:v>354</c:v>
                </c:pt>
                <c:pt idx="6">
                  <c:v>0</c:v>
                </c:pt>
              </c:numCache>
            </c:numRef>
          </c:val>
          <c:extLst>
            <c:ext xmlns:c16="http://schemas.microsoft.com/office/drawing/2014/chart" uri="{C3380CC4-5D6E-409C-BE32-E72D297353CC}">
              <c16:uniqueId val="{00000000-B46D-4BC9-B733-5628937AC737}"/>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26</c:v>
                </c:pt>
                <c:pt idx="1">
                  <c:v>306</c:v>
                </c:pt>
                <c:pt idx="2">
                  <c:v>621</c:v>
                </c:pt>
                <c:pt idx="3">
                  <c:v>684</c:v>
                </c:pt>
                <c:pt idx="4">
                  <c:v>640</c:v>
                </c:pt>
                <c:pt idx="5">
                  <c:v>503</c:v>
                </c:pt>
                <c:pt idx="6">
                  <c:v>1</c:v>
                </c:pt>
              </c:numCache>
            </c:numRef>
          </c:val>
          <c:extLst>
            <c:ext xmlns:c16="http://schemas.microsoft.com/office/drawing/2014/chart" uri="{C3380CC4-5D6E-409C-BE32-E72D297353CC}">
              <c16:uniqueId val="{00000001-B46D-4BC9-B733-5628937AC737}"/>
            </c:ext>
          </c:extLst>
        </c:ser>
        <c:dLbls>
          <c:showLegendKey val="0"/>
          <c:showVal val="0"/>
          <c:showCatName val="0"/>
          <c:showSerName val="0"/>
          <c:showPercent val="0"/>
          <c:showBubbleSize val="0"/>
        </c:dLbls>
        <c:gapWidth val="219"/>
        <c:overlap val="-27"/>
        <c:axId val="508147792"/>
        <c:axId val="508155008"/>
      </c:barChart>
      <c:catAx>
        <c:axId val="508147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155008"/>
        <c:crosses val="autoZero"/>
        <c:auto val="1"/>
        <c:lblAlgn val="ctr"/>
        <c:lblOffset val="100"/>
        <c:noMultiLvlLbl val="0"/>
      </c:catAx>
      <c:valAx>
        <c:axId val="508155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147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-8</c:v>
                </c:pt>
                <c:pt idx="1">
                  <c:v>-5</c:v>
                </c:pt>
                <c:pt idx="2">
                  <c:v>-13</c:v>
                </c:pt>
                <c:pt idx="3">
                  <c:v>-3</c:v>
                </c:pt>
              </c:numCache>
            </c:numRef>
          </c:val>
          <c:extLst>
            <c:ext xmlns:c16="http://schemas.microsoft.com/office/drawing/2014/chart" uri="{C3380CC4-5D6E-409C-BE32-E72D297353CC}">
              <c16:uniqueId val="{00000000-942F-4D4A-9A66-DF1DB87B6D23}"/>
            </c:ext>
          </c:extLst>
        </c:ser>
        <c:dLbls>
          <c:showLegendKey val="0"/>
          <c:showVal val="0"/>
          <c:showCatName val="0"/>
          <c:showSerName val="0"/>
          <c:showPercent val="0"/>
          <c:showBubbleSize val="0"/>
        </c:dLbls>
        <c:gapWidth val="219"/>
        <c:overlap val="-27"/>
        <c:axId val="508154352"/>
        <c:axId val="508156320"/>
      </c:barChart>
      <c:dateAx>
        <c:axId val="508154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156320"/>
        <c:crosses val="autoZero"/>
        <c:auto val="1"/>
        <c:lblOffset val="100"/>
        <c:baseTimeUnit val="months"/>
      </c:dateAx>
      <c:valAx>
        <c:axId val="508156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154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2</c:v>
                </c:pt>
                <c:pt idx="2">
                  <c:v>1</c:v>
                </c:pt>
                <c:pt idx="3">
                  <c:v>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944-44F0-AB8F-5F13FEACEC11}"/>
            </c:ext>
          </c:extLst>
        </c:ser>
        <c:dLbls>
          <c:showLegendKey val="0"/>
          <c:showVal val="0"/>
          <c:showCatName val="0"/>
          <c:showSerName val="0"/>
          <c:showPercent val="0"/>
          <c:showBubbleSize val="0"/>
        </c:dLbls>
        <c:gapWidth val="219"/>
        <c:overlap val="-27"/>
        <c:axId val="508157632"/>
        <c:axId val="508160912"/>
      </c:barChart>
      <c:dateAx>
        <c:axId val="508157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160912"/>
        <c:crosses val="autoZero"/>
        <c:auto val="1"/>
        <c:lblOffset val="100"/>
        <c:baseTimeUnit val="months"/>
      </c:dateAx>
      <c:valAx>
        <c:axId val="508160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157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22</c:v>
                </c:pt>
                <c:pt idx="1">
                  <c:v>43</c:v>
                </c:pt>
                <c:pt idx="2">
                  <c:v>33</c:v>
                </c:pt>
                <c:pt idx="3">
                  <c:v>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482-4CD9-8BF1-F922B806D261}"/>
            </c:ext>
          </c:extLst>
        </c:ser>
        <c:dLbls>
          <c:showLegendKey val="0"/>
          <c:showVal val="0"/>
          <c:showCatName val="0"/>
          <c:showSerName val="0"/>
          <c:showPercent val="0"/>
          <c:showBubbleSize val="0"/>
        </c:dLbls>
        <c:gapWidth val="219"/>
        <c:overlap val="-27"/>
        <c:axId val="399092880"/>
        <c:axId val="399093536"/>
      </c:barChart>
      <c:catAx>
        <c:axId val="399092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093536"/>
        <c:crosses val="autoZero"/>
        <c:auto val="1"/>
        <c:lblAlgn val="ctr"/>
        <c:lblOffset val="100"/>
        <c:noMultiLvlLbl val="0"/>
      </c:catAx>
      <c:valAx>
        <c:axId val="399093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092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625</c:v>
                </c:pt>
                <c:pt idx="1">
                  <c:v>656</c:v>
                </c:pt>
                <c:pt idx="2">
                  <c:v>737</c:v>
                </c:pt>
                <c:pt idx="3">
                  <c:v>154</c:v>
                </c:pt>
              </c:numCache>
            </c:numRef>
          </c:val>
          <c:extLst>
            <c:ext xmlns:c16="http://schemas.microsoft.com/office/drawing/2014/chart" uri="{C3380CC4-5D6E-409C-BE32-E72D297353CC}">
              <c16:uniqueId val="{00000000-29C6-4956-BAF5-E41420BF9CAA}"/>
            </c:ext>
          </c:extLst>
        </c:ser>
        <c:dLbls>
          <c:showLegendKey val="0"/>
          <c:showVal val="0"/>
          <c:showCatName val="0"/>
          <c:showSerName val="0"/>
          <c:showPercent val="0"/>
          <c:showBubbleSize val="0"/>
        </c:dLbls>
        <c:gapWidth val="219"/>
        <c:overlap val="-27"/>
        <c:axId val="536097624"/>
        <c:axId val="536096640"/>
      </c:barChart>
      <c:dateAx>
        <c:axId val="536097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096640"/>
        <c:crosses val="autoZero"/>
        <c:auto val="1"/>
        <c:lblOffset val="100"/>
        <c:baseTimeUnit val="months"/>
      </c:dateAx>
      <c:valAx>
        <c:axId val="536096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097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Sheet1!$A$2:$A$5</c:f>
              <c:strCache>
                <c:ptCount val="4"/>
                <c:pt idx="0">
                  <c:v>2026-01</c:v>
                </c:pt>
                <c:pt idx="1">
                  <c:v>2026-02</c:v>
                </c:pt>
                <c:pt idx="2">
                  <c:v>2026-03</c:v>
                </c:pt>
                <c:pt idx="3">
                  <c:v>2026-04</c:v>
                </c:pt>
              </c:strCache>
            </c:strRef>
          </c:cat>
          <c:val>
            <c:numRef>
              <c:f>Sheet1!$B$2:$B$5</c:f>
              <c:numCache>
                <c:formatCode>General</c:formatCode>
                <c:ptCount val="4"/>
                <c:pt idx="0">
                  <c:v>120</c:v>
                </c:pt>
                <c:pt idx="1">
                  <c:v>102</c:v>
                </c:pt>
                <c:pt idx="2">
                  <c:v>87</c:v>
                </c:pt>
                <c:pt idx="3">
                  <c:v>96</c:v>
                </c:pt>
              </c:numCache>
            </c:numRef>
          </c:val>
          <c:extLst>
            <c:ext xmlns:c16="http://schemas.microsoft.com/office/drawing/2014/chart" uri="{C3380CC4-5D6E-409C-BE32-E72D297353CC}">
              <c16:uniqueId val="{00000000-8329-409B-B727-CCFAC2FE4056}"/>
            </c:ext>
          </c:extLst>
        </c:ser>
        <c:dLbls>
          <c:showLegendKey val="0"/>
          <c:showVal val="0"/>
          <c:showCatName val="0"/>
          <c:showSerName val="0"/>
          <c:showPercent val="0"/>
          <c:showBubbleSize val="0"/>
        </c:dLbls>
        <c:gapWidth val="219"/>
        <c:overlap val="-27"/>
        <c:axId val="536098280"/>
        <c:axId val="536101232"/>
      </c:barChart>
      <c:catAx>
        <c:axId val="53609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101232"/>
        <c:crosses val="autoZero"/>
        <c:auto val="1"/>
        <c:lblAlgn val="ctr"/>
        <c:lblOffset val="100"/>
        <c:noMultiLvlLbl val="0"/>
      </c:catAx>
      <c:valAx>
        <c:axId val="536101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098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Sheet1!$A$2:$A$5</c:f>
              <c:strCache>
                <c:ptCount val="4"/>
                <c:pt idx="0">
                  <c:v>2026-01</c:v>
                </c:pt>
                <c:pt idx="1">
                  <c:v>2026-02</c:v>
                </c:pt>
                <c:pt idx="2">
                  <c:v>2026-03</c:v>
                </c:pt>
                <c:pt idx="3">
                  <c:v>2026-04</c:v>
                </c:pt>
              </c:strCache>
            </c:strRef>
          </c:cat>
          <c:val>
            <c:numRef>
              <c:f>Sheet1!$B$2:$B$5</c:f>
              <c:numCache>
                <c:formatCode>General</c:formatCode>
                <c:ptCount val="4"/>
                <c:pt idx="0">
                  <c:v>2524</c:v>
                </c:pt>
                <c:pt idx="1">
                  <c:v>2153</c:v>
                </c:pt>
                <c:pt idx="2">
                  <c:v>2004</c:v>
                </c:pt>
                <c:pt idx="3">
                  <c:v>480</c:v>
                </c:pt>
              </c:numCache>
            </c:numRef>
          </c:val>
          <c:extLst>
            <c:ext xmlns:c16="http://schemas.microsoft.com/office/drawing/2014/chart" uri="{C3380CC4-5D6E-409C-BE32-E72D297353CC}">
              <c16:uniqueId val="{00000000-48FB-4CEF-9A86-24DE6A32E47B}"/>
            </c:ext>
          </c:extLst>
        </c:ser>
        <c:dLbls>
          <c:showLegendKey val="0"/>
          <c:showVal val="0"/>
          <c:showCatName val="0"/>
          <c:showSerName val="0"/>
          <c:showPercent val="0"/>
          <c:showBubbleSize val="0"/>
        </c:dLbls>
        <c:gapWidth val="219"/>
        <c:overlap val="-27"/>
        <c:axId val="536098936"/>
        <c:axId val="536098608"/>
      </c:barChart>
      <c:catAx>
        <c:axId val="536098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098608"/>
        <c:crosses val="autoZero"/>
        <c:auto val="1"/>
        <c:lblAlgn val="ctr"/>
        <c:lblOffset val="100"/>
        <c:noMultiLvlLbl val="0"/>
      </c:catAx>
      <c:valAx>
        <c:axId val="536098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098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2025-12</c:v>
                </c:pt>
                <c:pt idx="1">
                  <c:v>2026-01</c:v>
                </c:pt>
                <c:pt idx="2">
                  <c:v>2026-02</c:v>
                </c:pt>
                <c:pt idx="3">
                  <c:v>2026-03</c:v>
                </c:pt>
                <c:pt idx="4">
                  <c:v>2026-04</c:v>
                </c:pt>
                <c:pt idx="5">
                  <c:v>2026-05</c:v>
                </c:pt>
                <c:pt idx="6">
                  <c:v>2026-06</c:v>
                </c:pt>
                <c:pt idx="7">
                  <c:v>2026-07</c:v>
                </c:pt>
                <c:pt idx="8">
                  <c:v>2026-08</c:v>
                </c:pt>
                <c:pt idx="9">
                  <c:v>2026-09</c:v>
                </c:pt>
                <c:pt idx="10">
                  <c:v>2026-10</c:v>
                </c:pt>
                <c:pt idx="11">
                  <c:v>2026-11</c:v>
                </c:pt>
                <c:pt idx="12">
                  <c:v>2026-12</c:v>
                </c:pt>
              </c:strCache>
            </c:strRef>
          </c:cat>
          <c:val>
            <c:numRef>
              <c:f>Sheet1!$B$2:$B$14</c:f>
              <c:numCache>
                <c:formatCode>General</c:formatCode>
                <c:ptCount val="13"/>
                <c:pt idx="0">
                  <c:v>1330</c:v>
                </c:pt>
                <c:pt idx="1">
                  <c:v>99406</c:v>
                </c:pt>
                <c:pt idx="2">
                  <c:v>71573</c:v>
                </c:pt>
                <c:pt idx="3">
                  <c:v>76059</c:v>
                </c:pt>
                <c:pt idx="4">
                  <c:v>17996</c:v>
                </c:pt>
              </c:numCache>
            </c:numRef>
          </c:val>
          <c:extLst>
            <c:ext xmlns:c16="http://schemas.microsoft.com/office/drawing/2014/chart" uri="{C3380CC4-5D6E-409C-BE32-E72D297353CC}">
              <c16:uniqueId val="{00000000-3BC1-460E-9B65-023B02DC5B0F}"/>
            </c:ext>
          </c:extLst>
        </c:ser>
        <c:dLbls>
          <c:showLegendKey val="0"/>
          <c:showVal val="0"/>
          <c:showCatName val="0"/>
          <c:showSerName val="0"/>
          <c:showPercent val="0"/>
          <c:showBubbleSize val="0"/>
        </c:dLbls>
        <c:gapWidth val="219"/>
        <c:overlap val="-27"/>
        <c:axId val="74721224"/>
        <c:axId val="74723192"/>
      </c:barChart>
      <c:catAx>
        <c:axId val="74721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723192"/>
        <c:crosses val="autoZero"/>
        <c:auto val="1"/>
        <c:lblAlgn val="ctr"/>
        <c:lblOffset val="100"/>
        <c:noMultiLvlLbl val="0"/>
      </c:catAx>
      <c:valAx>
        <c:axId val="74723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721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10</c:v>
                </c:pt>
                <c:pt idx="2">
                  <c:v>188</c:v>
                </c:pt>
                <c:pt idx="3">
                  <c:v>0</c:v>
                </c:pt>
              </c:numCache>
            </c:numRef>
          </c:val>
          <c:extLst>
            <c:ext xmlns:c16="http://schemas.microsoft.com/office/drawing/2014/chart" uri="{C3380CC4-5D6E-409C-BE32-E72D297353CC}">
              <c16:uniqueId val="{00000000-8A2A-4AFC-8635-EA0D9CB43C31}"/>
            </c:ext>
          </c:extLst>
        </c:ser>
        <c:dLbls>
          <c:showLegendKey val="0"/>
          <c:showVal val="0"/>
          <c:showCatName val="0"/>
          <c:showSerName val="0"/>
          <c:showPercent val="0"/>
          <c:showBubbleSize val="0"/>
        </c:dLbls>
        <c:gapWidth val="219"/>
        <c:overlap val="-27"/>
        <c:axId val="404134864"/>
        <c:axId val="404135192"/>
      </c:barChart>
      <c:dateAx>
        <c:axId val="404134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135192"/>
        <c:crosses val="autoZero"/>
        <c:auto val="1"/>
        <c:lblOffset val="100"/>
        <c:baseTimeUnit val="months"/>
      </c:dateAx>
      <c:valAx>
        <c:axId val="404135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13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36</c:v>
                </c:pt>
                <c:pt idx="1">
                  <c:v>27</c:v>
                </c:pt>
                <c:pt idx="2">
                  <c:v>30</c:v>
                </c:pt>
                <c:pt idx="3">
                  <c:v>34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857-48F2-93C4-C140E149C45E}"/>
            </c:ext>
          </c:extLst>
        </c:ser>
        <c:dLbls>
          <c:showLegendKey val="0"/>
          <c:showVal val="0"/>
          <c:showCatName val="0"/>
          <c:showSerName val="0"/>
          <c:showPercent val="0"/>
          <c:showBubbleSize val="0"/>
        </c:dLbls>
        <c:gapWidth val="219"/>
        <c:overlap val="-27"/>
        <c:axId val="487548152"/>
        <c:axId val="487545528"/>
      </c:barChart>
      <c:dateAx>
        <c:axId val="487548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545528"/>
        <c:crosses val="autoZero"/>
        <c:auto val="1"/>
        <c:lblOffset val="100"/>
        <c:baseTimeUnit val="months"/>
      </c:dateAx>
      <c:valAx>
        <c:axId val="487545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54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619</c:v>
                </c:pt>
                <c:pt idx="1">
                  <c:v>543</c:v>
                </c:pt>
                <c:pt idx="2">
                  <c:v>491</c:v>
                </c:pt>
                <c:pt idx="3">
                  <c:v>170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94D-4BAB-A57E-46D2E6A7ED6A}"/>
            </c:ext>
          </c:extLst>
        </c:ser>
        <c:dLbls>
          <c:showLegendKey val="0"/>
          <c:showVal val="0"/>
          <c:showCatName val="0"/>
          <c:showSerName val="0"/>
          <c:showPercent val="0"/>
          <c:showBubbleSize val="0"/>
        </c:dLbls>
        <c:gapWidth val="219"/>
        <c:overlap val="-27"/>
        <c:axId val="487544872"/>
        <c:axId val="487545856"/>
      </c:barChart>
      <c:catAx>
        <c:axId val="487544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545856"/>
        <c:crosses val="autoZero"/>
        <c:auto val="1"/>
        <c:lblAlgn val="ctr"/>
        <c:lblOffset val="100"/>
        <c:noMultiLvlLbl val="0"/>
      </c:catAx>
      <c:valAx>
        <c:axId val="487545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544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7776</c:v>
                </c:pt>
                <c:pt idx="1">
                  <c:v>9745</c:v>
                </c:pt>
                <c:pt idx="2">
                  <c:v>2609</c:v>
                </c:pt>
                <c:pt idx="3">
                  <c:v>4765</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9CB-4DCF-B42F-2E88847BA830}"/>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11825</c:v>
                </c:pt>
                <c:pt idx="1">
                  <c:v>12979</c:v>
                </c:pt>
                <c:pt idx="2">
                  <c:v>16851</c:v>
                </c:pt>
                <c:pt idx="3">
                  <c:v>566</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1-29CB-4DCF-B42F-2E88847BA830}"/>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1844</c:v>
                </c:pt>
                <c:pt idx="1">
                  <c:v>0</c:v>
                </c:pt>
                <c:pt idx="2">
                  <c:v>3682</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2-29CB-4DCF-B42F-2E88847BA830}"/>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2199</c:v>
                </c:pt>
                <c:pt idx="1">
                  <c:v>2937</c:v>
                </c:pt>
                <c:pt idx="2">
                  <c:v>3008</c:v>
                </c:pt>
                <c:pt idx="3">
                  <c:v>697</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3-29CB-4DCF-B42F-2E88847BA830}"/>
            </c:ext>
          </c:extLst>
        </c:ser>
        <c:dLbls>
          <c:showLegendKey val="0"/>
          <c:showVal val="0"/>
          <c:showCatName val="0"/>
          <c:showSerName val="0"/>
          <c:showPercent val="0"/>
          <c:showBubbleSize val="0"/>
        </c:dLbls>
        <c:gapWidth val="219"/>
        <c:overlap val="-27"/>
        <c:axId val="487539296"/>
        <c:axId val="487541920"/>
      </c:barChart>
      <c:dateAx>
        <c:axId val="487539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541920"/>
        <c:crosses val="autoZero"/>
        <c:auto val="1"/>
        <c:lblOffset val="100"/>
        <c:baseTimeUnit val="months"/>
      </c:dateAx>
      <c:valAx>
        <c:axId val="487541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539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2EBE4-CD4E-4AE2-869E-33A57D1AE2CD}"/>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AAA275C7-E4D3-488B-B133-809E5BFA10A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033879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F13F3-FB79-4F19-A718-DBF614F00413}"/>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7EBFAB87-FC84-4BC8-B7B9-C059093588F3}"/>
              </a:ext>
            </a:extLst>
          </p:cNvPr>
          <p:cNvGraphicFramePr>
            <a:graphicFrameLocks noGrp="1"/>
          </p:cNvGraphicFramePr>
          <p:nvPr>
            <p:ph type="chart" sz="quarter" idx="13"/>
            <p:extLst>
              <p:ext uri="{D42A27DB-BD31-4B8C-83A1-F6EECF244321}">
                <p14:modId xmlns:p14="http://schemas.microsoft.com/office/powerpoint/2010/main" val="2762551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1E8795-9088-4184-90D1-07ED3721E21E}"/>
              </a:ext>
            </a:extLst>
          </p:cNvPr>
          <p:cNvSpPr>
            <a:spLocks noGrp="1"/>
          </p:cNvSpPr>
          <p:nvPr>
            <p:ph type="body" sz="quarter" idx="14"/>
          </p:nvPr>
        </p:nvSpPr>
        <p:spPr/>
        <p:txBody>
          <a:bodyPr/>
          <a:lstStyle/>
          <a:p>
            <a:r>
              <a:rPr lang="en-US"/>
              <a:t>01/01/2025 - 03/31/2026</a:t>
            </a:r>
          </a:p>
        </p:txBody>
      </p:sp>
      <p:sp>
        <p:nvSpPr>
          <p:cNvPr id="5" name="Footer Placeholder 4">
            <a:extLst>
              <a:ext uri="{FF2B5EF4-FFF2-40B4-BE49-F238E27FC236}">
                <a16:creationId xmlns:a16="http://schemas.microsoft.com/office/drawing/2014/main" id="{BFFF6061-635E-4857-818D-8FC323ACCA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8408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4D1F1-2A9D-4091-B2E3-6C2D6489ECF3}"/>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94206CE5-0C5A-45BC-B030-88824CE07508}"/>
              </a:ext>
            </a:extLst>
          </p:cNvPr>
          <p:cNvGraphicFramePr>
            <a:graphicFrameLocks noGrp="1"/>
          </p:cNvGraphicFramePr>
          <p:nvPr>
            <p:ph type="tbl" sz="quarter" idx="13"/>
            <p:extLst>
              <p:ext uri="{D42A27DB-BD31-4B8C-83A1-F6EECF244321}">
                <p14:modId xmlns:p14="http://schemas.microsoft.com/office/powerpoint/2010/main" val="1869118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46253547"/>
                    </a:ext>
                  </a:extLst>
                </a:gridCol>
                <a:gridCol w="905256">
                  <a:extLst>
                    <a:ext uri="{9D8B030D-6E8A-4147-A177-3AD203B41FA5}">
                      <a16:colId xmlns:a16="http://schemas.microsoft.com/office/drawing/2014/main" val="2991148332"/>
                    </a:ext>
                  </a:extLst>
                </a:gridCol>
                <a:gridCol w="905256">
                  <a:extLst>
                    <a:ext uri="{9D8B030D-6E8A-4147-A177-3AD203B41FA5}">
                      <a16:colId xmlns:a16="http://schemas.microsoft.com/office/drawing/2014/main" val="3777599046"/>
                    </a:ext>
                  </a:extLst>
                </a:gridCol>
                <a:gridCol w="905256">
                  <a:extLst>
                    <a:ext uri="{9D8B030D-6E8A-4147-A177-3AD203B41FA5}">
                      <a16:colId xmlns:a16="http://schemas.microsoft.com/office/drawing/2014/main" val="834614834"/>
                    </a:ext>
                  </a:extLst>
                </a:gridCol>
                <a:gridCol w="905256">
                  <a:extLst>
                    <a:ext uri="{9D8B030D-6E8A-4147-A177-3AD203B41FA5}">
                      <a16:colId xmlns:a16="http://schemas.microsoft.com/office/drawing/2014/main" val="3401005605"/>
                    </a:ext>
                  </a:extLst>
                </a:gridCol>
                <a:gridCol w="905256">
                  <a:extLst>
                    <a:ext uri="{9D8B030D-6E8A-4147-A177-3AD203B41FA5}">
                      <a16:colId xmlns:a16="http://schemas.microsoft.com/office/drawing/2014/main" val="3773154582"/>
                    </a:ext>
                  </a:extLst>
                </a:gridCol>
                <a:gridCol w="905256">
                  <a:extLst>
                    <a:ext uri="{9D8B030D-6E8A-4147-A177-3AD203B41FA5}">
                      <a16:colId xmlns:a16="http://schemas.microsoft.com/office/drawing/2014/main" val="1925421336"/>
                    </a:ext>
                  </a:extLst>
                </a:gridCol>
                <a:gridCol w="905256">
                  <a:extLst>
                    <a:ext uri="{9D8B030D-6E8A-4147-A177-3AD203B41FA5}">
                      <a16:colId xmlns:a16="http://schemas.microsoft.com/office/drawing/2014/main" val="3937224185"/>
                    </a:ext>
                  </a:extLst>
                </a:gridCol>
                <a:gridCol w="905256">
                  <a:extLst>
                    <a:ext uri="{9D8B030D-6E8A-4147-A177-3AD203B41FA5}">
                      <a16:colId xmlns:a16="http://schemas.microsoft.com/office/drawing/2014/main" val="417155429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79116693"/>
                  </a:ext>
                </a:extLst>
              </a:tr>
              <a:tr h="370840">
                <a:tc>
                  <a:txBody>
                    <a:bodyPr/>
                    <a:lstStyle/>
                    <a:p>
                      <a:r>
                        <a:rPr lang="en-US" sz="1000"/>
                        <a:t>7585</a:t>
                      </a:r>
                    </a:p>
                  </a:txBody>
                  <a:tcPr/>
                </a:tc>
                <a:tc>
                  <a:txBody>
                    <a:bodyPr/>
                    <a:lstStyle/>
                    <a:p>
                      <a:r>
                        <a:rPr lang="en-US" sz="1000"/>
                        <a:t>38</a:t>
                      </a:r>
                    </a:p>
                  </a:txBody>
                  <a:tcPr/>
                </a:tc>
                <a:tc>
                  <a:txBody>
                    <a:bodyPr/>
                    <a:lstStyle/>
                    <a:p>
                      <a:r>
                        <a:rPr lang="en-US" sz="1000"/>
                        <a:t>21</a:t>
                      </a:r>
                    </a:p>
                  </a:txBody>
                  <a:tcPr/>
                </a:tc>
                <a:tc>
                  <a:txBody>
                    <a:bodyPr/>
                    <a:lstStyle/>
                    <a:p>
                      <a:r>
                        <a:rPr lang="en-US" sz="1000"/>
                        <a:t>618</a:t>
                      </a:r>
                    </a:p>
                  </a:txBody>
                  <a:tcPr/>
                </a:tc>
                <a:tc>
                  <a:txBody>
                    <a:bodyPr/>
                    <a:lstStyle/>
                    <a:p>
                      <a:r>
                        <a:rPr lang="en-US" sz="1000"/>
                        <a:t>16</a:t>
                      </a:r>
                    </a:p>
                  </a:txBody>
                  <a:tcPr/>
                </a:tc>
                <a:tc>
                  <a:txBody>
                    <a:bodyPr/>
                    <a:lstStyle/>
                    <a:p>
                      <a:r>
                        <a:rPr lang="en-US" sz="1000"/>
                        <a:t>22</a:t>
                      </a:r>
                    </a:p>
                  </a:txBody>
                  <a:tcPr/>
                </a:tc>
                <a:tc>
                  <a:txBody>
                    <a:bodyPr/>
                    <a:lstStyle/>
                    <a:p>
                      <a:r>
                        <a:rPr lang="en-US" sz="1000"/>
                        <a:t>0</a:t>
                      </a:r>
                    </a:p>
                  </a:txBody>
                  <a:tcPr/>
                </a:tc>
                <a:tc>
                  <a:txBody>
                    <a:bodyPr/>
                    <a:lstStyle/>
                    <a:p>
                      <a:r>
                        <a:rPr lang="en-US" sz="1000"/>
                        <a:t>0.4129 %</a:t>
                      </a:r>
                    </a:p>
                  </a:txBody>
                  <a:tcPr/>
                </a:tc>
                <a:tc>
                  <a:txBody>
                    <a:bodyPr/>
                    <a:lstStyle/>
                    <a:p>
                      <a:r>
                        <a:rPr lang="en-US" sz="1000"/>
                        <a:t>0.0 %</a:t>
                      </a:r>
                    </a:p>
                  </a:txBody>
                  <a:tcPr/>
                </a:tc>
                <a:extLst>
                  <a:ext uri="{0D108BD9-81ED-4DB2-BD59-A6C34878D82A}">
                    <a16:rowId xmlns:a16="http://schemas.microsoft.com/office/drawing/2014/main" val="1485012045"/>
                  </a:ext>
                </a:extLst>
              </a:tr>
            </a:tbl>
          </a:graphicData>
        </a:graphic>
      </p:graphicFrame>
      <p:sp>
        <p:nvSpPr>
          <p:cNvPr id="4" name="Text Placeholder 3">
            <a:extLst>
              <a:ext uri="{FF2B5EF4-FFF2-40B4-BE49-F238E27FC236}">
                <a16:creationId xmlns:a16="http://schemas.microsoft.com/office/drawing/2014/main" id="{72FA5828-E3C8-4298-AA85-ED9FE4247BC3}"/>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3683884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6B3E0-E395-4247-BC22-F15A7DE6B1DC}"/>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C7A57570-E54D-4295-B97C-2B93B5C0E14F}"/>
              </a:ext>
            </a:extLst>
          </p:cNvPr>
          <p:cNvGraphicFramePr>
            <a:graphicFrameLocks noGrp="1"/>
          </p:cNvGraphicFramePr>
          <p:nvPr>
            <p:ph type="chart" sz="quarter" idx="13"/>
            <p:extLst>
              <p:ext uri="{D42A27DB-BD31-4B8C-83A1-F6EECF244321}">
                <p14:modId xmlns:p14="http://schemas.microsoft.com/office/powerpoint/2010/main" val="31893737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1A2CC1-40A7-428E-BC39-115FE19CB81D}"/>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53C2810-373C-4004-979E-FE8DAD545E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053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06667-B52C-4CEA-B253-D3C2A5796A90}"/>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CF101A62-7991-4944-B5C6-84D48E89E339}"/>
              </a:ext>
            </a:extLst>
          </p:cNvPr>
          <p:cNvGraphicFramePr>
            <a:graphicFrameLocks noGrp="1"/>
          </p:cNvGraphicFramePr>
          <p:nvPr>
            <p:ph type="chart" sz="quarter" idx="13"/>
            <p:extLst>
              <p:ext uri="{D42A27DB-BD31-4B8C-83A1-F6EECF244321}">
                <p14:modId xmlns:p14="http://schemas.microsoft.com/office/powerpoint/2010/main" val="31654896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A738FD-20B9-472B-AE89-34786E248270}"/>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D29C4F8C-47E7-4D3D-A8E1-A8C2AC3822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18976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BE7BD-0C09-4DCA-9224-1E62C25A2F8D}"/>
              </a:ext>
            </a:extLst>
          </p:cNvPr>
          <p:cNvSpPr>
            <a:spLocks noGrp="1"/>
          </p:cNvSpPr>
          <p:nvPr>
            <p:ph type="title"/>
          </p:nvPr>
        </p:nvSpPr>
        <p:spPr/>
        <p:txBody>
          <a:bodyPr/>
          <a:lstStyle/>
          <a:p>
            <a:r>
              <a:rPr lang="en-US"/>
              <a:t>Facebook Impressions or Page Media View Bar Chart | Philadelphia Insurance</a:t>
            </a:r>
          </a:p>
        </p:txBody>
      </p:sp>
      <p:graphicFrame>
        <p:nvGraphicFramePr>
          <p:cNvPr id="6" name="Chart Placeholder 5">
            <a:extLst>
              <a:ext uri="{FF2B5EF4-FFF2-40B4-BE49-F238E27FC236}">
                <a16:creationId xmlns:a16="http://schemas.microsoft.com/office/drawing/2014/main" id="{82F97C5E-4E3D-472B-995A-7635FE870FA4}"/>
              </a:ext>
            </a:extLst>
          </p:cNvPr>
          <p:cNvGraphicFramePr>
            <a:graphicFrameLocks noGrp="1"/>
          </p:cNvGraphicFramePr>
          <p:nvPr>
            <p:ph type="chart" sz="quarter" idx="13"/>
            <p:extLst>
              <p:ext uri="{D42A27DB-BD31-4B8C-83A1-F6EECF244321}">
                <p14:modId xmlns:p14="http://schemas.microsoft.com/office/powerpoint/2010/main" val="2416945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9CD9B8-2DF5-4260-BA7F-21CBEE403C12}"/>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13416E3C-9E79-4A09-B102-375D5A75CF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9488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D1162-785B-442E-A5F9-4A466E335591}"/>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52FD967A-39B8-41E2-8A48-4A8C4CEAB043}"/>
              </a:ext>
            </a:extLst>
          </p:cNvPr>
          <p:cNvGraphicFramePr>
            <a:graphicFrameLocks noGrp="1"/>
          </p:cNvGraphicFramePr>
          <p:nvPr>
            <p:ph type="chart" sz="quarter" idx="13"/>
            <p:extLst>
              <p:ext uri="{D42A27DB-BD31-4B8C-83A1-F6EECF244321}">
                <p14:modId xmlns:p14="http://schemas.microsoft.com/office/powerpoint/2010/main" val="40572897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C2FA67-7B9B-4BA2-92E2-7786E4C87E00}"/>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545FE811-0EF2-4EFA-B154-B6D7294B83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6217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9405B-E79D-4024-8631-585C4E3E45EB}"/>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7AA2A7A0-3605-4EE4-8C12-C380A7FAAC1E}"/>
              </a:ext>
            </a:extLst>
          </p:cNvPr>
          <p:cNvGraphicFramePr>
            <a:graphicFrameLocks noGrp="1"/>
          </p:cNvGraphicFramePr>
          <p:nvPr>
            <p:ph type="tbl" sz="quarter" idx="13"/>
            <p:extLst>
              <p:ext uri="{D42A27DB-BD31-4B8C-83A1-F6EECF244321}">
                <p14:modId xmlns:p14="http://schemas.microsoft.com/office/powerpoint/2010/main" val="3863835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56496084"/>
                    </a:ext>
                  </a:extLst>
                </a:gridCol>
                <a:gridCol w="987552">
                  <a:extLst>
                    <a:ext uri="{9D8B030D-6E8A-4147-A177-3AD203B41FA5}">
                      <a16:colId xmlns:a16="http://schemas.microsoft.com/office/drawing/2014/main" val="2618878569"/>
                    </a:ext>
                  </a:extLst>
                </a:gridCol>
                <a:gridCol w="329184">
                  <a:extLst>
                    <a:ext uri="{9D8B030D-6E8A-4147-A177-3AD203B41FA5}">
                      <a16:colId xmlns:a16="http://schemas.microsoft.com/office/drawing/2014/main" val="3222621009"/>
                    </a:ext>
                  </a:extLst>
                </a:gridCol>
                <a:gridCol w="329184">
                  <a:extLst>
                    <a:ext uri="{9D8B030D-6E8A-4147-A177-3AD203B41FA5}">
                      <a16:colId xmlns:a16="http://schemas.microsoft.com/office/drawing/2014/main" val="3058047725"/>
                    </a:ext>
                  </a:extLst>
                </a:gridCol>
                <a:gridCol w="329184">
                  <a:extLst>
                    <a:ext uri="{9D8B030D-6E8A-4147-A177-3AD203B41FA5}">
                      <a16:colId xmlns:a16="http://schemas.microsoft.com/office/drawing/2014/main" val="4227810163"/>
                    </a:ext>
                  </a:extLst>
                </a:gridCol>
                <a:gridCol w="329184">
                  <a:extLst>
                    <a:ext uri="{9D8B030D-6E8A-4147-A177-3AD203B41FA5}">
                      <a16:colId xmlns:a16="http://schemas.microsoft.com/office/drawing/2014/main" val="1318018641"/>
                    </a:ext>
                  </a:extLst>
                </a:gridCol>
                <a:gridCol w="329184">
                  <a:extLst>
                    <a:ext uri="{9D8B030D-6E8A-4147-A177-3AD203B41FA5}">
                      <a16:colId xmlns:a16="http://schemas.microsoft.com/office/drawing/2014/main" val="3112612316"/>
                    </a:ext>
                  </a:extLst>
                </a:gridCol>
                <a:gridCol w="329184">
                  <a:extLst>
                    <a:ext uri="{9D8B030D-6E8A-4147-A177-3AD203B41FA5}">
                      <a16:colId xmlns:a16="http://schemas.microsoft.com/office/drawing/2014/main" val="1537289573"/>
                    </a:ext>
                  </a:extLst>
                </a:gridCol>
                <a:gridCol w="329184">
                  <a:extLst>
                    <a:ext uri="{9D8B030D-6E8A-4147-A177-3AD203B41FA5}">
                      <a16:colId xmlns:a16="http://schemas.microsoft.com/office/drawing/2014/main" val="55005211"/>
                    </a:ext>
                  </a:extLst>
                </a:gridCol>
                <a:gridCol w="329184">
                  <a:extLst>
                    <a:ext uri="{9D8B030D-6E8A-4147-A177-3AD203B41FA5}">
                      <a16:colId xmlns:a16="http://schemas.microsoft.com/office/drawing/2014/main" val="3850295382"/>
                    </a:ext>
                  </a:extLst>
                </a:gridCol>
                <a:gridCol w="329184">
                  <a:extLst>
                    <a:ext uri="{9D8B030D-6E8A-4147-A177-3AD203B41FA5}">
                      <a16:colId xmlns:a16="http://schemas.microsoft.com/office/drawing/2014/main" val="3751596425"/>
                    </a:ext>
                  </a:extLst>
                </a:gridCol>
                <a:gridCol w="329184">
                  <a:extLst>
                    <a:ext uri="{9D8B030D-6E8A-4147-A177-3AD203B41FA5}">
                      <a16:colId xmlns:a16="http://schemas.microsoft.com/office/drawing/2014/main" val="3728354683"/>
                    </a:ext>
                  </a:extLst>
                </a:gridCol>
                <a:gridCol w="329184">
                  <a:extLst>
                    <a:ext uri="{9D8B030D-6E8A-4147-A177-3AD203B41FA5}">
                      <a16:colId xmlns:a16="http://schemas.microsoft.com/office/drawing/2014/main" val="2394121772"/>
                    </a:ext>
                  </a:extLst>
                </a:gridCol>
                <a:gridCol w="329184">
                  <a:extLst>
                    <a:ext uri="{9D8B030D-6E8A-4147-A177-3AD203B41FA5}">
                      <a16:colId xmlns:a16="http://schemas.microsoft.com/office/drawing/2014/main" val="2989295666"/>
                    </a:ext>
                  </a:extLst>
                </a:gridCol>
                <a:gridCol w="329184">
                  <a:extLst>
                    <a:ext uri="{9D8B030D-6E8A-4147-A177-3AD203B41FA5}">
                      <a16:colId xmlns:a16="http://schemas.microsoft.com/office/drawing/2014/main" val="3742181905"/>
                    </a:ext>
                  </a:extLst>
                </a:gridCol>
                <a:gridCol w="329184">
                  <a:extLst>
                    <a:ext uri="{9D8B030D-6E8A-4147-A177-3AD203B41FA5}">
                      <a16:colId xmlns:a16="http://schemas.microsoft.com/office/drawing/2014/main" val="846300185"/>
                    </a:ext>
                  </a:extLst>
                </a:gridCol>
                <a:gridCol w="329184">
                  <a:extLst>
                    <a:ext uri="{9D8B030D-6E8A-4147-A177-3AD203B41FA5}">
                      <a16:colId xmlns:a16="http://schemas.microsoft.com/office/drawing/2014/main" val="3173644400"/>
                    </a:ext>
                  </a:extLst>
                </a:gridCol>
                <a:gridCol w="329184">
                  <a:extLst>
                    <a:ext uri="{9D8B030D-6E8A-4147-A177-3AD203B41FA5}">
                      <a16:colId xmlns:a16="http://schemas.microsoft.com/office/drawing/2014/main" val="936312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4263324876"/>
                  </a:ext>
                </a:extLst>
              </a:tr>
            </a:tbl>
          </a:graphicData>
        </a:graphic>
      </p:graphicFrame>
      <p:sp>
        <p:nvSpPr>
          <p:cNvPr id="4" name="Text Placeholder 3">
            <a:extLst>
              <a:ext uri="{FF2B5EF4-FFF2-40B4-BE49-F238E27FC236}">
                <a16:creationId xmlns:a16="http://schemas.microsoft.com/office/drawing/2014/main" id="{2D97AB7D-C05E-420A-B956-194291380E54}"/>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1375690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0E4A2-B4F8-4C6F-AF4C-E12A38C07020}"/>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2DB85497-F4A4-437D-8BBD-E06D4DC7135D}"/>
              </a:ext>
            </a:extLst>
          </p:cNvPr>
          <p:cNvGraphicFramePr>
            <a:graphicFrameLocks noGrp="1"/>
          </p:cNvGraphicFramePr>
          <p:nvPr>
            <p:ph type="tbl" sz="quarter" idx="13"/>
            <p:extLst>
              <p:ext uri="{D42A27DB-BD31-4B8C-83A1-F6EECF244321}">
                <p14:modId xmlns:p14="http://schemas.microsoft.com/office/powerpoint/2010/main" val="584558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018210133"/>
                    </a:ext>
                  </a:extLst>
                </a:gridCol>
                <a:gridCol w="987552">
                  <a:extLst>
                    <a:ext uri="{9D8B030D-6E8A-4147-A177-3AD203B41FA5}">
                      <a16:colId xmlns:a16="http://schemas.microsoft.com/office/drawing/2014/main" val="2656847488"/>
                    </a:ext>
                  </a:extLst>
                </a:gridCol>
                <a:gridCol w="329184">
                  <a:extLst>
                    <a:ext uri="{9D8B030D-6E8A-4147-A177-3AD203B41FA5}">
                      <a16:colId xmlns:a16="http://schemas.microsoft.com/office/drawing/2014/main" val="1973094989"/>
                    </a:ext>
                  </a:extLst>
                </a:gridCol>
                <a:gridCol w="329184">
                  <a:extLst>
                    <a:ext uri="{9D8B030D-6E8A-4147-A177-3AD203B41FA5}">
                      <a16:colId xmlns:a16="http://schemas.microsoft.com/office/drawing/2014/main" val="4086764516"/>
                    </a:ext>
                  </a:extLst>
                </a:gridCol>
                <a:gridCol w="329184">
                  <a:extLst>
                    <a:ext uri="{9D8B030D-6E8A-4147-A177-3AD203B41FA5}">
                      <a16:colId xmlns:a16="http://schemas.microsoft.com/office/drawing/2014/main" val="3826252296"/>
                    </a:ext>
                  </a:extLst>
                </a:gridCol>
                <a:gridCol w="329184">
                  <a:extLst>
                    <a:ext uri="{9D8B030D-6E8A-4147-A177-3AD203B41FA5}">
                      <a16:colId xmlns:a16="http://schemas.microsoft.com/office/drawing/2014/main" val="244252141"/>
                    </a:ext>
                  </a:extLst>
                </a:gridCol>
                <a:gridCol w="329184">
                  <a:extLst>
                    <a:ext uri="{9D8B030D-6E8A-4147-A177-3AD203B41FA5}">
                      <a16:colId xmlns:a16="http://schemas.microsoft.com/office/drawing/2014/main" val="1793499268"/>
                    </a:ext>
                  </a:extLst>
                </a:gridCol>
                <a:gridCol w="329184">
                  <a:extLst>
                    <a:ext uri="{9D8B030D-6E8A-4147-A177-3AD203B41FA5}">
                      <a16:colId xmlns:a16="http://schemas.microsoft.com/office/drawing/2014/main" val="3398361338"/>
                    </a:ext>
                  </a:extLst>
                </a:gridCol>
                <a:gridCol w="329184">
                  <a:extLst>
                    <a:ext uri="{9D8B030D-6E8A-4147-A177-3AD203B41FA5}">
                      <a16:colId xmlns:a16="http://schemas.microsoft.com/office/drawing/2014/main" val="3725460515"/>
                    </a:ext>
                  </a:extLst>
                </a:gridCol>
                <a:gridCol w="329184">
                  <a:extLst>
                    <a:ext uri="{9D8B030D-6E8A-4147-A177-3AD203B41FA5}">
                      <a16:colId xmlns:a16="http://schemas.microsoft.com/office/drawing/2014/main" val="3702330365"/>
                    </a:ext>
                  </a:extLst>
                </a:gridCol>
                <a:gridCol w="329184">
                  <a:extLst>
                    <a:ext uri="{9D8B030D-6E8A-4147-A177-3AD203B41FA5}">
                      <a16:colId xmlns:a16="http://schemas.microsoft.com/office/drawing/2014/main" val="2623750121"/>
                    </a:ext>
                  </a:extLst>
                </a:gridCol>
                <a:gridCol w="329184">
                  <a:extLst>
                    <a:ext uri="{9D8B030D-6E8A-4147-A177-3AD203B41FA5}">
                      <a16:colId xmlns:a16="http://schemas.microsoft.com/office/drawing/2014/main" val="1979911856"/>
                    </a:ext>
                  </a:extLst>
                </a:gridCol>
                <a:gridCol w="329184">
                  <a:extLst>
                    <a:ext uri="{9D8B030D-6E8A-4147-A177-3AD203B41FA5}">
                      <a16:colId xmlns:a16="http://schemas.microsoft.com/office/drawing/2014/main" val="1912673886"/>
                    </a:ext>
                  </a:extLst>
                </a:gridCol>
                <a:gridCol w="329184">
                  <a:extLst>
                    <a:ext uri="{9D8B030D-6E8A-4147-A177-3AD203B41FA5}">
                      <a16:colId xmlns:a16="http://schemas.microsoft.com/office/drawing/2014/main" val="1921917362"/>
                    </a:ext>
                  </a:extLst>
                </a:gridCol>
                <a:gridCol w="329184">
                  <a:extLst>
                    <a:ext uri="{9D8B030D-6E8A-4147-A177-3AD203B41FA5}">
                      <a16:colId xmlns:a16="http://schemas.microsoft.com/office/drawing/2014/main" val="305297903"/>
                    </a:ext>
                  </a:extLst>
                </a:gridCol>
                <a:gridCol w="329184">
                  <a:extLst>
                    <a:ext uri="{9D8B030D-6E8A-4147-A177-3AD203B41FA5}">
                      <a16:colId xmlns:a16="http://schemas.microsoft.com/office/drawing/2014/main" val="2227771279"/>
                    </a:ext>
                  </a:extLst>
                </a:gridCol>
                <a:gridCol w="329184">
                  <a:extLst>
                    <a:ext uri="{9D8B030D-6E8A-4147-A177-3AD203B41FA5}">
                      <a16:colId xmlns:a16="http://schemas.microsoft.com/office/drawing/2014/main" val="3334487928"/>
                    </a:ext>
                  </a:extLst>
                </a:gridCol>
                <a:gridCol w="329184">
                  <a:extLst>
                    <a:ext uri="{9D8B030D-6E8A-4147-A177-3AD203B41FA5}">
                      <a16:colId xmlns:a16="http://schemas.microsoft.com/office/drawing/2014/main" val="1886154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077798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- 2026-03-20 13:18:08</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welcome 56 new faces to #TEAMPHLY! 😃 They just wrapped up New Hire Training at our Home Office, learning about PHLY’s culture, products, and services. 
From team-building activities to workshops, our new hires connected with colleagues through onboarding events designed to sharpen their skills and get them ready for success! 👏 
Curious about careers at PHLY? Visit bit.ly/4bonI44 to check out our open roles 💼🔍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260275666"/>
                  </a:ext>
                </a:extLst>
              </a:tr>
            </a:tbl>
          </a:graphicData>
        </a:graphic>
      </p:graphicFrame>
      <p:sp>
        <p:nvSpPr>
          <p:cNvPr id="4" name="Text Placeholder 3">
            <a:extLst>
              <a:ext uri="{FF2B5EF4-FFF2-40B4-BE49-F238E27FC236}">
                <a16:creationId xmlns:a16="http://schemas.microsoft.com/office/drawing/2014/main" id="{3014C77B-875D-406F-BB80-822216120517}"/>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2456299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3BA09-B0EB-4681-B043-FF36DAD4CD81}"/>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406EB45B-8F19-4BBA-9B72-DE9E6CBD917C}"/>
              </a:ext>
            </a:extLst>
          </p:cNvPr>
          <p:cNvGraphicFramePr>
            <a:graphicFrameLocks noGrp="1"/>
          </p:cNvGraphicFramePr>
          <p:nvPr>
            <p:ph type="tbl" sz="quarter" idx="13"/>
            <p:extLst>
              <p:ext uri="{D42A27DB-BD31-4B8C-83A1-F6EECF244321}">
                <p14:modId xmlns:p14="http://schemas.microsoft.com/office/powerpoint/2010/main" val="651358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020982428"/>
                    </a:ext>
                  </a:extLst>
                </a:gridCol>
                <a:gridCol w="987552">
                  <a:extLst>
                    <a:ext uri="{9D8B030D-6E8A-4147-A177-3AD203B41FA5}">
                      <a16:colId xmlns:a16="http://schemas.microsoft.com/office/drawing/2014/main" val="86587547"/>
                    </a:ext>
                  </a:extLst>
                </a:gridCol>
                <a:gridCol w="329184">
                  <a:extLst>
                    <a:ext uri="{9D8B030D-6E8A-4147-A177-3AD203B41FA5}">
                      <a16:colId xmlns:a16="http://schemas.microsoft.com/office/drawing/2014/main" val="76253540"/>
                    </a:ext>
                  </a:extLst>
                </a:gridCol>
                <a:gridCol w="329184">
                  <a:extLst>
                    <a:ext uri="{9D8B030D-6E8A-4147-A177-3AD203B41FA5}">
                      <a16:colId xmlns:a16="http://schemas.microsoft.com/office/drawing/2014/main" val="3610385667"/>
                    </a:ext>
                  </a:extLst>
                </a:gridCol>
                <a:gridCol w="329184">
                  <a:extLst>
                    <a:ext uri="{9D8B030D-6E8A-4147-A177-3AD203B41FA5}">
                      <a16:colId xmlns:a16="http://schemas.microsoft.com/office/drawing/2014/main" val="133617615"/>
                    </a:ext>
                  </a:extLst>
                </a:gridCol>
                <a:gridCol w="329184">
                  <a:extLst>
                    <a:ext uri="{9D8B030D-6E8A-4147-A177-3AD203B41FA5}">
                      <a16:colId xmlns:a16="http://schemas.microsoft.com/office/drawing/2014/main" val="2779857723"/>
                    </a:ext>
                  </a:extLst>
                </a:gridCol>
                <a:gridCol w="329184">
                  <a:extLst>
                    <a:ext uri="{9D8B030D-6E8A-4147-A177-3AD203B41FA5}">
                      <a16:colId xmlns:a16="http://schemas.microsoft.com/office/drawing/2014/main" val="4274229038"/>
                    </a:ext>
                  </a:extLst>
                </a:gridCol>
                <a:gridCol w="329184">
                  <a:extLst>
                    <a:ext uri="{9D8B030D-6E8A-4147-A177-3AD203B41FA5}">
                      <a16:colId xmlns:a16="http://schemas.microsoft.com/office/drawing/2014/main" val="1746427139"/>
                    </a:ext>
                  </a:extLst>
                </a:gridCol>
                <a:gridCol w="329184">
                  <a:extLst>
                    <a:ext uri="{9D8B030D-6E8A-4147-A177-3AD203B41FA5}">
                      <a16:colId xmlns:a16="http://schemas.microsoft.com/office/drawing/2014/main" val="1206515519"/>
                    </a:ext>
                  </a:extLst>
                </a:gridCol>
                <a:gridCol w="329184">
                  <a:extLst>
                    <a:ext uri="{9D8B030D-6E8A-4147-A177-3AD203B41FA5}">
                      <a16:colId xmlns:a16="http://schemas.microsoft.com/office/drawing/2014/main" val="403629897"/>
                    </a:ext>
                  </a:extLst>
                </a:gridCol>
                <a:gridCol w="329184">
                  <a:extLst>
                    <a:ext uri="{9D8B030D-6E8A-4147-A177-3AD203B41FA5}">
                      <a16:colId xmlns:a16="http://schemas.microsoft.com/office/drawing/2014/main" val="3288127284"/>
                    </a:ext>
                  </a:extLst>
                </a:gridCol>
                <a:gridCol w="329184">
                  <a:extLst>
                    <a:ext uri="{9D8B030D-6E8A-4147-A177-3AD203B41FA5}">
                      <a16:colId xmlns:a16="http://schemas.microsoft.com/office/drawing/2014/main" val="1578740876"/>
                    </a:ext>
                  </a:extLst>
                </a:gridCol>
                <a:gridCol w="329184">
                  <a:extLst>
                    <a:ext uri="{9D8B030D-6E8A-4147-A177-3AD203B41FA5}">
                      <a16:colId xmlns:a16="http://schemas.microsoft.com/office/drawing/2014/main" val="3312967811"/>
                    </a:ext>
                  </a:extLst>
                </a:gridCol>
                <a:gridCol w="329184">
                  <a:extLst>
                    <a:ext uri="{9D8B030D-6E8A-4147-A177-3AD203B41FA5}">
                      <a16:colId xmlns:a16="http://schemas.microsoft.com/office/drawing/2014/main" val="4243134819"/>
                    </a:ext>
                  </a:extLst>
                </a:gridCol>
                <a:gridCol w="329184">
                  <a:extLst>
                    <a:ext uri="{9D8B030D-6E8A-4147-A177-3AD203B41FA5}">
                      <a16:colId xmlns:a16="http://schemas.microsoft.com/office/drawing/2014/main" val="942713870"/>
                    </a:ext>
                  </a:extLst>
                </a:gridCol>
                <a:gridCol w="329184">
                  <a:extLst>
                    <a:ext uri="{9D8B030D-6E8A-4147-A177-3AD203B41FA5}">
                      <a16:colId xmlns:a16="http://schemas.microsoft.com/office/drawing/2014/main" val="3332054370"/>
                    </a:ext>
                  </a:extLst>
                </a:gridCol>
                <a:gridCol w="329184">
                  <a:extLst>
                    <a:ext uri="{9D8B030D-6E8A-4147-A177-3AD203B41FA5}">
                      <a16:colId xmlns:a16="http://schemas.microsoft.com/office/drawing/2014/main" val="4072575832"/>
                    </a:ext>
                  </a:extLst>
                </a:gridCol>
                <a:gridCol w="329184">
                  <a:extLst>
                    <a:ext uri="{9D8B030D-6E8A-4147-A177-3AD203B41FA5}">
                      <a16:colId xmlns:a16="http://schemas.microsoft.com/office/drawing/2014/main" val="1021788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896843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- 2026-03-11 13:16:03</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expand our longtime partnership with the Philadelphia Phillies as the new sponsor of the Philadelphia Insurance Club, the premier seating destination directly behind home plate at Citizens Bank Park. Looking forward to a successful season and we hope to see you at the ballpark. Go Phils! ⚾🙌
Learn more about how our partnership supports the local non-profit community: atmlb.com/4rmjUVL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58665978"/>
                  </a:ext>
                </a:extLst>
              </a:tr>
            </a:tbl>
          </a:graphicData>
        </a:graphic>
      </p:graphicFrame>
      <p:sp>
        <p:nvSpPr>
          <p:cNvPr id="4" name="Text Placeholder 3">
            <a:extLst>
              <a:ext uri="{FF2B5EF4-FFF2-40B4-BE49-F238E27FC236}">
                <a16:creationId xmlns:a16="http://schemas.microsoft.com/office/drawing/2014/main" id="{388EECBE-DB61-400B-B08E-EA0B17B923EC}"/>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742477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ED27D-9664-4A65-9A99-2C07F7DC04D3}"/>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2704E363-9C4F-46CA-86DF-4D285C12B03E}"/>
              </a:ext>
            </a:extLst>
          </p:cNvPr>
          <p:cNvGraphicFramePr>
            <a:graphicFrameLocks noGrp="1"/>
          </p:cNvGraphicFramePr>
          <p:nvPr>
            <p:ph type="tbl" sz="quarter" idx="13"/>
            <p:extLst>
              <p:ext uri="{D42A27DB-BD31-4B8C-83A1-F6EECF244321}">
                <p14:modId xmlns:p14="http://schemas.microsoft.com/office/powerpoint/2010/main" val="18872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042288254"/>
                    </a:ext>
                  </a:extLst>
                </a:gridCol>
                <a:gridCol w="987552">
                  <a:extLst>
                    <a:ext uri="{9D8B030D-6E8A-4147-A177-3AD203B41FA5}">
                      <a16:colId xmlns:a16="http://schemas.microsoft.com/office/drawing/2014/main" val="3924905336"/>
                    </a:ext>
                  </a:extLst>
                </a:gridCol>
                <a:gridCol w="329184">
                  <a:extLst>
                    <a:ext uri="{9D8B030D-6E8A-4147-A177-3AD203B41FA5}">
                      <a16:colId xmlns:a16="http://schemas.microsoft.com/office/drawing/2014/main" val="1795551911"/>
                    </a:ext>
                  </a:extLst>
                </a:gridCol>
                <a:gridCol w="329184">
                  <a:extLst>
                    <a:ext uri="{9D8B030D-6E8A-4147-A177-3AD203B41FA5}">
                      <a16:colId xmlns:a16="http://schemas.microsoft.com/office/drawing/2014/main" val="3231360830"/>
                    </a:ext>
                  </a:extLst>
                </a:gridCol>
                <a:gridCol w="329184">
                  <a:extLst>
                    <a:ext uri="{9D8B030D-6E8A-4147-A177-3AD203B41FA5}">
                      <a16:colId xmlns:a16="http://schemas.microsoft.com/office/drawing/2014/main" val="4144231811"/>
                    </a:ext>
                  </a:extLst>
                </a:gridCol>
                <a:gridCol w="329184">
                  <a:extLst>
                    <a:ext uri="{9D8B030D-6E8A-4147-A177-3AD203B41FA5}">
                      <a16:colId xmlns:a16="http://schemas.microsoft.com/office/drawing/2014/main" val="1575062842"/>
                    </a:ext>
                  </a:extLst>
                </a:gridCol>
                <a:gridCol w="329184">
                  <a:extLst>
                    <a:ext uri="{9D8B030D-6E8A-4147-A177-3AD203B41FA5}">
                      <a16:colId xmlns:a16="http://schemas.microsoft.com/office/drawing/2014/main" val="2929984269"/>
                    </a:ext>
                  </a:extLst>
                </a:gridCol>
                <a:gridCol w="329184">
                  <a:extLst>
                    <a:ext uri="{9D8B030D-6E8A-4147-A177-3AD203B41FA5}">
                      <a16:colId xmlns:a16="http://schemas.microsoft.com/office/drawing/2014/main" val="2256790141"/>
                    </a:ext>
                  </a:extLst>
                </a:gridCol>
                <a:gridCol w="329184">
                  <a:extLst>
                    <a:ext uri="{9D8B030D-6E8A-4147-A177-3AD203B41FA5}">
                      <a16:colId xmlns:a16="http://schemas.microsoft.com/office/drawing/2014/main" val="181506444"/>
                    </a:ext>
                  </a:extLst>
                </a:gridCol>
                <a:gridCol w="329184">
                  <a:extLst>
                    <a:ext uri="{9D8B030D-6E8A-4147-A177-3AD203B41FA5}">
                      <a16:colId xmlns:a16="http://schemas.microsoft.com/office/drawing/2014/main" val="2462543265"/>
                    </a:ext>
                  </a:extLst>
                </a:gridCol>
                <a:gridCol w="329184">
                  <a:extLst>
                    <a:ext uri="{9D8B030D-6E8A-4147-A177-3AD203B41FA5}">
                      <a16:colId xmlns:a16="http://schemas.microsoft.com/office/drawing/2014/main" val="188734662"/>
                    </a:ext>
                  </a:extLst>
                </a:gridCol>
                <a:gridCol w="329184">
                  <a:extLst>
                    <a:ext uri="{9D8B030D-6E8A-4147-A177-3AD203B41FA5}">
                      <a16:colId xmlns:a16="http://schemas.microsoft.com/office/drawing/2014/main" val="1470792515"/>
                    </a:ext>
                  </a:extLst>
                </a:gridCol>
                <a:gridCol w="329184">
                  <a:extLst>
                    <a:ext uri="{9D8B030D-6E8A-4147-A177-3AD203B41FA5}">
                      <a16:colId xmlns:a16="http://schemas.microsoft.com/office/drawing/2014/main" val="698751390"/>
                    </a:ext>
                  </a:extLst>
                </a:gridCol>
                <a:gridCol w="329184">
                  <a:extLst>
                    <a:ext uri="{9D8B030D-6E8A-4147-A177-3AD203B41FA5}">
                      <a16:colId xmlns:a16="http://schemas.microsoft.com/office/drawing/2014/main" val="3985546403"/>
                    </a:ext>
                  </a:extLst>
                </a:gridCol>
                <a:gridCol w="329184">
                  <a:extLst>
                    <a:ext uri="{9D8B030D-6E8A-4147-A177-3AD203B41FA5}">
                      <a16:colId xmlns:a16="http://schemas.microsoft.com/office/drawing/2014/main" val="1644702207"/>
                    </a:ext>
                  </a:extLst>
                </a:gridCol>
                <a:gridCol w="329184">
                  <a:extLst>
                    <a:ext uri="{9D8B030D-6E8A-4147-A177-3AD203B41FA5}">
                      <a16:colId xmlns:a16="http://schemas.microsoft.com/office/drawing/2014/main" val="2245326493"/>
                    </a:ext>
                  </a:extLst>
                </a:gridCol>
                <a:gridCol w="329184">
                  <a:extLst>
                    <a:ext uri="{9D8B030D-6E8A-4147-A177-3AD203B41FA5}">
                      <a16:colId xmlns:a16="http://schemas.microsoft.com/office/drawing/2014/main" val="502426249"/>
                    </a:ext>
                  </a:extLst>
                </a:gridCol>
                <a:gridCol w="329184">
                  <a:extLst>
                    <a:ext uri="{9D8B030D-6E8A-4147-A177-3AD203B41FA5}">
                      <a16:colId xmlns:a16="http://schemas.microsoft.com/office/drawing/2014/main" val="3491132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866666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- 2026-03-08 11:23:02</a:t>
                      </a:r>
                      <a:r>
                        <a:rPr kumimoji="0" lang="en-US" sz="1000" b="0" i="0" u="none" strike="noStrike" kern="1200" cap="none" spc="0" normalizeH="0" baseline="0" noProof="0">
                          <a:ln>
                            <a:noFill/>
                          </a:ln>
                          <a:solidFill>
                            <a:prstClr val="black"/>
                          </a:solidFill>
                          <a:effectLst/>
                          <a:uLnTx/>
                          <a:uFillTx/>
                          <a:latin typeface="Calibri"/>
                          <a:ea typeface="+mn-ea"/>
                          <a:cs typeface="+mn-cs"/>
                        </a:rPr>
                        <a:t>
 Today we recognize the women who lead, inspire, and make a difference. 💜
Happy #InternationalWomensDay to the women of #TEAMPHLY and women everywhere whose strength, leadership, and achievements help shape our success and make PHLY a great place to work.
👇 Tag a woman who inspires you in the comments! #IWD2026 #GiveToGain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082588553"/>
                  </a:ext>
                </a:extLst>
              </a:tr>
            </a:tbl>
          </a:graphicData>
        </a:graphic>
      </p:graphicFrame>
      <p:sp>
        <p:nvSpPr>
          <p:cNvPr id="4" name="Text Placeholder 3">
            <a:extLst>
              <a:ext uri="{FF2B5EF4-FFF2-40B4-BE49-F238E27FC236}">
                <a16:creationId xmlns:a16="http://schemas.microsoft.com/office/drawing/2014/main" id="{8F58F6A9-4280-4E1D-B443-6B7493132C18}"/>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624144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56A58-9310-42A3-8713-CB2C84D0E361}"/>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D78D928A-DE49-4DED-A90F-727D793056A9}"/>
              </a:ext>
            </a:extLst>
          </p:cNvPr>
          <p:cNvGraphicFramePr>
            <a:graphicFrameLocks noGrp="1"/>
          </p:cNvGraphicFramePr>
          <p:nvPr>
            <p:ph type="tbl" sz="quarter" idx="13"/>
            <p:extLst>
              <p:ext uri="{D42A27DB-BD31-4B8C-83A1-F6EECF244321}">
                <p14:modId xmlns:p14="http://schemas.microsoft.com/office/powerpoint/2010/main" val="2839367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42642406"/>
                    </a:ext>
                  </a:extLst>
                </a:gridCol>
                <a:gridCol w="987552">
                  <a:extLst>
                    <a:ext uri="{9D8B030D-6E8A-4147-A177-3AD203B41FA5}">
                      <a16:colId xmlns:a16="http://schemas.microsoft.com/office/drawing/2014/main" val="3462349774"/>
                    </a:ext>
                  </a:extLst>
                </a:gridCol>
                <a:gridCol w="329184">
                  <a:extLst>
                    <a:ext uri="{9D8B030D-6E8A-4147-A177-3AD203B41FA5}">
                      <a16:colId xmlns:a16="http://schemas.microsoft.com/office/drawing/2014/main" val="3077830370"/>
                    </a:ext>
                  </a:extLst>
                </a:gridCol>
                <a:gridCol w="329184">
                  <a:extLst>
                    <a:ext uri="{9D8B030D-6E8A-4147-A177-3AD203B41FA5}">
                      <a16:colId xmlns:a16="http://schemas.microsoft.com/office/drawing/2014/main" val="1821206348"/>
                    </a:ext>
                  </a:extLst>
                </a:gridCol>
                <a:gridCol w="329184">
                  <a:extLst>
                    <a:ext uri="{9D8B030D-6E8A-4147-A177-3AD203B41FA5}">
                      <a16:colId xmlns:a16="http://schemas.microsoft.com/office/drawing/2014/main" val="1433613680"/>
                    </a:ext>
                  </a:extLst>
                </a:gridCol>
                <a:gridCol w="329184">
                  <a:extLst>
                    <a:ext uri="{9D8B030D-6E8A-4147-A177-3AD203B41FA5}">
                      <a16:colId xmlns:a16="http://schemas.microsoft.com/office/drawing/2014/main" val="819579426"/>
                    </a:ext>
                  </a:extLst>
                </a:gridCol>
                <a:gridCol w="329184">
                  <a:extLst>
                    <a:ext uri="{9D8B030D-6E8A-4147-A177-3AD203B41FA5}">
                      <a16:colId xmlns:a16="http://schemas.microsoft.com/office/drawing/2014/main" val="612110830"/>
                    </a:ext>
                  </a:extLst>
                </a:gridCol>
                <a:gridCol w="329184">
                  <a:extLst>
                    <a:ext uri="{9D8B030D-6E8A-4147-A177-3AD203B41FA5}">
                      <a16:colId xmlns:a16="http://schemas.microsoft.com/office/drawing/2014/main" val="3165568730"/>
                    </a:ext>
                  </a:extLst>
                </a:gridCol>
                <a:gridCol w="329184">
                  <a:extLst>
                    <a:ext uri="{9D8B030D-6E8A-4147-A177-3AD203B41FA5}">
                      <a16:colId xmlns:a16="http://schemas.microsoft.com/office/drawing/2014/main" val="1518491357"/>
                    </a:ext>
                  </a:extLst>
                </a:gridCol>
                <a:gridCol w="329184">
                  <a:extLst>
                    <a:ext uri="{9D8B030D-6E8A-4147-A177-3AD203B41FA5}">
                      <a16:colId xmlns:a16="http://schemas.microsoft.com/office/drawing/2014/main" val="137484973"/>
                    </a:ext>
                  </a:extLst>
                </a:gridCol>
                <a:gridCol w="329184">
                  <a:extLst>
                    <a:ext uri="{9D8B030D-6E8A-4147-A177-3AD203B41FA5}">
                      <a16:colId xmlns:a16="http://schemas.microsoft.com/office/drawing/2014/main" val="1541248690"/>
                    </a:ext>
                  </a:extLst>
                </a:gridCol>
                <a:gridCol w="329184">
                  <a:extLst>
                    <a:ext uri="{9D8B030D-6E8A-4147-A177-3AD203B41FA5}">
                      <a16:colId xmlns:a16="http://schemas.microsoft.com/office/drawing/2014/main" val="1655685813"/>
                    </a:ext>
                  </a:extLst>
                </a:gridCol>
                <a:gridCol w="329184">
                  <a:extLst>
                    <a:ext uri="{9D8B030D-6E8A-4147-A177-3AD203B41FA5}">
                      <a16:colId xmlns:a16="http://schemas.microsoft.com/office/drawing/2014/main" val="994529197"/>
                    </a:ext>
                  </a:extLst>
                </a:gridCol>
                <a:gridCol w="329184">
                  <a:extLst>
                    <a:ext uri="{9D8B030D-6E8A-4147-A177-3AD203B41FA5}">
                      <a16:colId xmlns:a16="http://schemas.microsoft.com/office/drawing/2014/main" val="2626002936"/>
                    </a:ext>
                  </a:extLst>
                </a:gridCol>
                <a:gridCol w="329184">
                  <a:extLst>
                    <a:ext uri="{9D8B030D-6E8A-4147-A177-3AD203B41FA5}">
                      <a16:colId xmlns:a16="http://schemas.microsoft.com/office/drawing/2014/main" val="311902142"/>
                    </a:ext>
                  </a:extLst>
                </a:gridCol>
                <a:gridCol w="329184">
                  <a:extLst>
                    <a:ext uri="{9D8B030D-6E8A-4147-A177-3AD203B41FA5}">
                      <a16:colId xmlns:a16="http://schemas.microsoft.com/office/drawing/2014/main" val="3347611588"/>
                    </a:ext>
                  </a:extLst>
                </a:gridCol>
                <a:gridCol w="329184">
                  <a:extLst>
                    <a:ext uri="{9D8B030D-6E8A-4147-A177-3AD203B41FA5}">
                      <a16:colId xmlns:a16="http://schemas.microsoft.com/office/drawing/2014/main" val="1142017341"/>
                    </a:ext>
                  </a:extLst>
                </a:gridCol>
                <a:gridCol w="329184">
                  <a:extLst>
                    <a:ext uri="{9D8B030D-6E8A-4147-A177-3AD203B41FA5}">
                      <a16:colId xmlns:a16="http://schemas.microsoft.com/office/drawing/2014/main" val="811055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535306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- 2026-03-18 14:11:29</a:t>
                      </a:r>
                      <a:r>
                        <a:rPr kumimoji="0" lang="en-US" sz="1000" b="0" i="0" u="none" strike="noStrike" kern="1200" cap="none" spc="0" normalizeH="0" baseline="0" noProof="0">
                          <a:ln>
                            <a:noFill/>
                          </a:ln>
                          <a:solidFill>
                            <a:prstClr val="black"/>
                          </a:solidFill>
                          <a:effectLst/>
                          <a:uLnTx/>
                          <a:uFillTx/>
                          <a:latin typeface="Calibri"/>
                          <a:ea typeface="+mn-ea"/>
                          <a:cs typeface="+mn-cs"/>
                        </a:rPr>
                        <a:t>
 To celebrate #WomensHistoryMonth, #TEAMPHLY came together for a networking event hosted by our PHLY Women’s Network and Women in Sales Empowerment. 💜 
The event offered a chance to spark meaningful conversations, strengthen connections, and spotlight the impactful work happening through our employee resource groups. 🤝 It was a wonderful opportunity to support and uplift women across PHLY, reinforcing our commitment to #empowerment and inclusion.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592097008"/>
                  </a:ext>
                </a:extLst>
              </a:tr>
            </a:tbl>
          </a:graphicData>
        </a:graphic>
      </p:graphicFrame>
      <p:sp>
        <p:nvSpPr>
          <p:cNvPr id="4" name="Text Placeholder 3">
            <a:extLst>
              <a:ext uri="{FF2B5EF4-FFF2-40B4-BE49-F238E27FC236}">
                <a16:creationId xmlns:a16="http://schemas.microsoft.com/office/drawing/2014/main" id="{0EB051DD-6854-451F-AC3A-19EB1EB10AC9}"/>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25105083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3AE2F-973E-4D84-A879-09FF525F9091}"/>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55DDB551-C91F-413C-81C3-B33B0A789F89}"/>
              </a:ext>
            </a:extLst>
          </p:cNvPr>
          <p:cNvGraphicFramePr>
            <a:graphicFrameLocks noGrp="1"/>
          </p:cNvGraphicFramePr>
          <p:nvPr>
            <p:ph type="tbl" sz="quarter" idx="13"/>
            <p:extLst>
              <p:ext uri="{D42A27DB-BD31-4B8C-83A1-F6EECF244321}">
                <p14:modId xmlns:p14="http://schemas.microsoft.com/office/powerpoint/2010/main" val="3217586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147285656"/>
                    </a:ext>
                  </a:extLst>
                </a:gridCol>
                <a:gridCol w="987552">
                  <a:extLst>
                    <a:ext uri="{9D8B030D-6E8A-4147-A177-3AD203B41FA5}">
                      <a16:colId xmlns:a16="http://schemas.microsoft.com/office/drawing/2014/main" val="2670277981"/>
                    </a:ext>
                  </a:extLst>
                </a:gridCol>
                <a:gridCol w="329184">
                  <a:extLst>
                    <a:ext uri="{9D8B030D-6E8A-4147-A177-3AD203B41FA5}">
                      <a16:colId xmlns:a16="http://schemas.microsoft.com/office/drawing/2014/main" val="2404686881"/>
                    </a:ext>
                  </a:extLst>
                </a:gridCol>
                <a:gridCol w="329184">
                  <a:extLst>
                    <a:ext uri="{9D8B030D-6E8A-4147-A177-3AD203B41FA5}">
                      <a16:colId xmlns:a16="http://schemas.microsoft.com/office/drawing/2014/main" val="2305108478"/>
                    </a:ext>
                  </a:extLst>
                </a:gridCol>
                <a:gridCol w="329184">
                  <a:extLst>
                    <a:ext uri="{9D8B030D-6E8A-4147-A177-3AD203B41FA5}">
                      <a16:colId xmlns:a16="http://schemas.microsoft.com/office/drawing/2014/main" val="288675886"/>
                    </a:ext>
                  </a:extLst>
                </a:gridCol>
                <a:gridCol w="329184">
                  <a:extLst>
                    <a:ext uri="{9D8B030D-6E8A-4147-A177-3AD203B41FA5}">
                      <a16:colId xmlns:a16="http://schemas.microsoft.com/office/drawing/2014/main" val="391771751"/>
                    </a:ext>
                  </a:extLst>
                </a:gridCol>
                <a:gridCol w="329184">
                  <a:extLst>
                    <a:ext uri="{9D8B030D-6E8A-4147-A177-3AD203B41FA5}">
                      <a16:colId xmlns:a16="http://schemas.microsoft.com/office/drawing/2014/main" val="4287446816"/>
                    </a:ext>
                  </a:extLst>
                </a:gridCol>
                <a:gridCol w="329184">
                  <a:extLst>
                    <a:ext uri="{9D8B030D-6E8A-4147-A177-3AD203B41FA5}">
                      <a16:colId xmlns:a16="http://schemas.microsoft.com/office/drawing/2014/main" val="2456293879"/>
                    </a:ext>
                  </a:extLst>
                </a:gridCol>
                <a:gridCol w="329184">
                  <a:extLst>
                    <a:ext uri="{9D8B030D-6E8A-4147-A177-3AD203B41FA5}">
                      <a16:colId xmlns:a16="http://schemas.microsoft.com/office/drawing/2014/main" val="674337908"/>
                    </a:ext>
                  </a:extLst>
                </a:gridCol>
                <a:gridCol w="329184">
                  <a:extLst>
                    <a:ext uri="{9D8B030D-6E8A-4147-A177-3AD203B41FA5}">
                      <a16:colId xmlns:a16="http://schemas.microsoft.com/office/drawing/2014/main" val="3263629210"/>
                    </a:ext>
                  </a:extLst>
                </a:gridCol>
                <a:gridCol w="329184">
                  <a:extLst>
                    <a:ext uri="{9D8B030D-6E8A-4147-A177-3AD203B41FA5}">
                      <a16:colId xmlns:a16="http://schemas.microsoft.com/office/drawing/2014/main" val="987369559"/>
                    </a:ext>
                  </a:extLst>
                </a:gridCol>
                <a:gridCol w="329184">
                  <a:extLst>
                    <a:ext uri="{9D8B030D-6E8A-4147-A177-3AD203B41FA5}">
                      <a16:colId xmlns:a16="http://schemas.microsoft.com/office/drawing/2014/main" val="1230296900"/>
                    </a:ext>
                  </a:extLst>
                </a:gridCol>
                <a:gridCol w="329184">
                  <a:extLst>
                    <a:ext uri="{9D8B030D-6E8A-4147-A177-3AD203B41FA5}">
                      <a16:colId xmlns:a16="http://schemas.microsoft.com/office/drawing/2014/main" val="1210896214"/>
                    </a:ext>
                  </a:extLst>
                </a:gridCol>
                <a:gridCol w="329184">
                  <a:extLst>
                    <a:ext uri="{9D8B030D-6E8A-4147-A177-3AD203B41FA5}">
                      <a16:colId xmlns:a16="http://schemas.microsoft.com/office/drawing/2014/main" val="4120931269"/>
                    </a:ext>
                  </a:extLst>
                </a:gridCol>
                <a:gridCol w="329184">
                  <a:extLst>
                    <a:ext uri="{9D8B030D-6E8A-4147-A177-3AD203B41FA5}">
                      <a16:colId xmlns:a16="http://schemas.microsoft.com/office/drawing/2014/main" val="190923583"/>
                    </a:ext>
                  </a:extLst>
                </a:gridCol>
                <a:gridCol w="329184">
                  <a:extLst>
                    <a:ext uri="{9D8B030D-6E8A-4147-A177-3AD203B41FA5}">
                      <a16:colId xmlns:a16="http://schemas.microsoft.com/office/drawing/2014/main" val="1696783672"/>
                    </a:ext>
                  </a:extLst>
                </a:gridCol>
                <a:gridCol w="329184">
                  <a:extLst>
                    <a:ext uri="{9D8B030D-6E8A-4147-A177-3AD203B41FA5}">
                      <a16:colId xmlns:a16="http://schemas.microsoft.com/office/drawing/2014/main" val="259072619"/>
                    </a:ext>
                  </a:extLst>
                </a:gridCol>
                <a:gridCol w="329184">
                  <a:extLst>
                    <a:ext uri="{9D8B030D-6E8A-4147-A177-3AD203B41FA5}">
                      <a16:colId xmlns:a16="http://schemas.microsoft.com/office/drawing/2014/main" val="1014283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262585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- 2026-03-10 11:35:40</a:t>
                      </a:r>
                      <a:r>
                        <a:rPr kumimoji="0" lang="en-US" sz="1000" b="0" i="0" u="none" strike="noStrike" kern="1200" cap="none" spc="0" normalizeH="0" baseline="0" noProof="0">
                          <a:ln>
                            <a:noFill/>
                          </a:ln>
                          <a:solidFill>
                            <a:prstClr val="black"/>
                          </a:solidFill>
                          <a:effectLst/>
                          <a:uLnTx/>
                          <a:uFillTx/>
                          <a:latin typeface="Calibri"/>
                          <a:ea typeface="+mn-ea"/>
                          <a:cs typeface="+mn-cs"/>
                        </a:rPr>
                        <a:t>
 Working in the #insurance industry is not only stable, it's also meaningful and impactful. Are you ready to take the next step in your career and be part of a company that goes beyond writing policies? 
Visit bit.ly/WorkAtPHLY to learn more. #TEAMPHLY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87650462"/>
                  </a:ext>
                </a:extLst>
              </a:tr>
            </a:tbl>
          </a:graphicData>
        </a:graphic>
      </p:graphicFrame>
      <p:sp>
        <p:nvSpPr>
          <p:cNvPr id="4" name="Text Placeholder 3">
            <a:extLst>
              <a:ext uri="{FF2B5EF4-FFF2-40B4-BE49-F238E27FC236}">
                <a16:creationId xmlns:a16="http://schemas.microsoft.com/office/drawing/2014/main" id="{616C9DD7-FBD0-4F27-B699-403A941943B5}"/>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1186380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8237F-F21E-429C-99D1-067DAF040A95}"/>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D3B78BD3-7C90-4331-B78D-772B4773DE8F}"/>
              </a:ext>
            </a:extLst>
          </p:cNvPr>
          <p:cNvGraphicFramePr>
            <a:graphicFrameLocks noGrp="1"/>
          </p:cNvGraphicFramePr>
          <p:nvPr>
            <p:ph type="chart" sz="quarter" idx="13"/>
            <p:extLst>
              <p:ext uri="{D42A27DB-BD31-4B8C-83A1-F6EECF244321}">
                <p14:modId xmlns:p14="http://schemas.microsoft.com/office/powerpoint/2010/main" val="556952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9BD90B-1B91-46D4-A47B-974FDE40FCA7}"/>
              </a:ext>
            </a:extLst>
          </p:cNvPr>
          <p:cNvSpPr>
            <a:spLocks noGrp="1"/>
          </p:cNvSpPr>
          <p:nvPr>
            <p:ph type="body" sz="quarter" idx="14"/>
          </p:nvPr>
        </p:nvSpPr>
        <p:spPr/>
        <p:txBody>
          <a:bodyPr/>
          <a:lstStyle/>
          <a:p>
            <a:r>
              <a:rPr lang="en-US"/>
              <a:t>01/01/2024 - 12/31/2026</a:t>
            </a:r>
          </a:p>
        </p:txBody>
      </p:sp>
      <p:sp>
        <p:nvSpPr>
          <p:cNvPr id="5" name="Footer Placeholder 4">
            <a:extLst>
              <a:ext uri="{FF2B5EF4-FFF2-40B4-BE49-F238E27FC236}">
                <a16:creationId xmlns:a16="http://schemas.microsoft.com/office/drawing/2014/main" id="{44AF14FF-D2CB-4AA6-BE48-A8DFCE0AFC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8899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E553D-0ADA-4AF2-B88F-31E75F0E6E85}"/>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73D99CCC-C94F-4730-A8CC-B9977B663CE9}"/>
              </a:ext>
            </a:extLst>
          </p:cNvPr>
          <p:cNvGraphicFramePr>
            <a:graphicFrameLocks noGrp="1"/>
          </p:cNvGraphicFramePr>
          <p:nvPr>
            <p:ph type="chart" sz="quarter" idx="13"/>
            <p:extLst>
              <p:ext uri="{D42A27DB-BD31-4B8C-83A1-F6EECF244321}">
                <p14:modId xmlns:p14="http://schemas.microsoft.com/office/powerpoint/2010/main" val="3444002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5965ED-E135-4A62-8612-671EDEB7FD9E}"/>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6FC4C18B-E348-47A6-A621-BE920532D5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1945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85C56-9943-4FC2-9E9F-680F6FE136F8}"/>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90AB00D4-FFC7-4B0C-ACC9-572CD2455D3C}"/>
              </a:ext>
            </a:extLst>
          </p:cNvPr>
          <p:cNvGraphicFramePr>
            <a:graphicFrameLocks noGrp="1"/>
          </p:cNvGraphicFramePr>
          <p:nvPr>
            <p:ph type="chart" sz="quarter" idx="13"/>
            <p:extLst>
              <p:ext uri="{D42A27DB-BD31-4B8C-83A1-F6EECF244321}">
                <p14:modId xmlns:p14="http://schemas.microsoft.com/office/powerpoint/2010/main" val="4908880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8DE226-02B6-49B7-B6A9-D30D0A93234D}"/>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AF1E91B4-3B6B-4536-BE01-B6B87235C3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822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D1595-76DD-4FD5-8F10-8178123BBFF6}"/>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5B433CF7-706E-4CC9-AB65-F78BB95BCEB7}"/>
              </a:ext>
            </a:extLst>
          </p:cNvPr>
          <p:cNvGraphicFramePr>
            <a:graphicFrameLocks noGrp="1"/>
          </p:cNvGraphicFramePr>
          <p:nvPr>
            <p:ph type="chart" sz="quarter" idx="13"/>
            <p:extLst>
              <p:ext uri="{D42A27DB-BD31-4B8C-83A1-F6EECF244321}">
                <p14:modId xmlns:p14="http://schemas.microsoft.com/office/powerpoint/2010/main" val="9100117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0B07D3-2440-4BD3-8CCC-ED921B580FDC}"/>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75A3ED20-E34C-4F4B-AAC4-A2D716446B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50977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D1FDA-BF92-4258-8382-85EFB3103B06}"/>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8B3E5044-E2D0-4268-92C6-A6F58ECABF76}"/>
              </a:ext>
            </a:extLst>
          </p:cNvPr>
          <p:cNvGraphicFramePr>
            <a:graphicFrameLocks noGrp="1"/>
          </p:cNvGraphicFramePr>
          <p:nvPr>
            <p:ph type="tbl" sz="quarter" idx="13"/>
            <p:extLst>
              <p:ext uri="{D42A27DB-BD31-4B8C-83A1-F6EECF244321}">
                <p14:modId xmlns:p14="http://schemas.microsoft.com/office/powerpoint/2010/main" val="137022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25786382"/>
                    </a:ext>
                  </a:extLst>
                </a:gridCol>
                <a:gridCol w="1152144">
                  <a:extLst>
                    <a:ext uri="{9D8B030D-6E8A-4147-A177-3AD203B41FA5}">
                      <a16:colId xmlns:a16="http://schemas.microsoft.com/office/drawing/2014/main" val="1691618356"/>
                    </a:ext>
                  </a:extLst>
                </a:gridCol>
                <a:gridCol w="1152144">
                  <a:extLst>
                    <a:ext uri="{9D8B030D-6E8A-4147-A177-3AD203B41FA5}">
                      <a16:colId xmlns:a16="http://schemas.microsoft.com/office/drawing/2014/main" val="1370288845"/>
                    </a:ext>
                  </a:extLst>
                </a:gridCol>
                <a:gridCol w="1152144">
                  <a:extLst>
                    <a:ext uri="{9D8B030D-6E8A-4147-A177-3AD203B41FA5}">
                      <a16:colId xmlns:a16="http://schemas.microsoft.com/office/drawing/2014/main" val="2022961683"/>
                    </a:ext>
                  </a:extLst>
                </a:gridCol>
                <a:gridCol w="1152144">
                  <a:extLst>
                    <a:ext uri="{9D8B030D-6E8A-4147-A177-3AD203B41FA5}">
                      <a16:colId xmlns:a16="http://schemas.microsoft.com/office/drawing/2014/main" val="1330797793"/>
                    </a:ext>
                  </a:extLst>
                </a:gridCol>
                <a:gridCol w="1152144">
                  <a:extLst>
                    <a:ext uri="{9D8B030D-6E8A-4147-A177-3AD203B41FA5}">
                      <a16:colId xmlns:a16="http://schemas.microsoft.com/office/drawing/2014/main" val="2868492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434959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- 2026-03-27 10:54:16</a:t>
                      </a:r>
                      <a:r>
                        <a:rPr kumimoji="0" lang="en-US" sz="1000" b="0" i="0" u="none" strike="noStrike" kern="1200" cap="none" spc="0" normalizeH="0" baseline="0" noProof="0">
                          <a:ln>
                            <a:noFill/>
                          </a:ln>
                          <a:solidFill>
                            <a:prstClr val="black"/>
                          </a:solidFill>
                          <a:effectLst/>
                          <a:uLnTx/>
                          <a:uFillTx/>
                          <a:latin typeface="Calibri"/>
                          <a:ea typeface="+mn-ea"/>
                          <a:cs typeface="+mn-cs"/>
                        </a:rPr>
                        <a:t>
 🏆 PHLY has been recognized as a Platinum Employer on the Where You Work Matters list for creating jobs that provide employees with meaningful opportunities to build their careers.
🧵 https://t.co/63gIrofKF6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0.0767 %</a:t>
                      </a:r>
                    </a:p>
                  </a:txBody>
                  <a:tcPr/>
                </a:tc>
                <a:extLst>
                  <a:ext uri="{0D108BD9-81ED-4DB2-BD59-A6C34878D82A}">
                    <a16:rowId xmlns:a16="http://schemas.microsoft.com/office/drawing/2014/main" val="3869120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- 2026-03-18 14:18:38</a:t>
                      </a:r>
                      <a:r>
                        <a:rPr kumimoji="0" lang="en-US" sz="1000" b="0" i="0" u="none" strike="noStrike" kern="1200" cap="none" spc="0" normalizeH="0" baseline="0" noProof="0">
                          <a:ln>
                            <a:noFill/>
                          </a:ln>
                          <a:solidFill>
                            <a:prstClr val="black"/>
                          </a:solidFill>
                          <a:effectLst/>
                          <a:uLnTx/>
                          <a:uFillTx/>
                          <a:latin typeface="Calibri"/>
                          <a:ea typeface="+mn-ea"/>
                          <a:cs typeface="+mn-cs"/>
                        </a:rPr>
                        <a:t>
 To celebrate #WomensHistoryMonth, #TEAMPHLY came together for a networking event hosted by our PHLY Women’s Network and Women in Sales Empowerment. 
🧵 https://t.co/kike8yuAMf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0.0766 %</a:t>
                      </a:r>
                    </a:p>
                  </a:txBody>
                  <a:tcPr/>
                </a:tc>
                <a:extLst>
                  <a:ext uri="{0D108BD9-81ED-4DB2-BD59-A6C34878D82A}">
                    <a16:rowId xmlns:a16="http://schemas.microsoft.com/office/drawing/2014/main" val="1152908545"/>
                  </a:ext>
                </a:extLst>
              </a:tr>
            </a:tbl>
          </a:graphicData>
        </a:graphic>
      </p:graphicFrame>
      <p:sp>
        <p:nvSpPr>
          <p:cNvPr id="4" name="Text Placeholder 3">
            <a:extLst>
              <a:ext uri="{FF2B5EF4-FFF2-40B4-BE49-F238E27FC236}">
                <a16:creationId xmlns:a16="http://schemas.microsoft.com/office/drawing/2014/main" id="{830DE699-FCC6-438C-B6FF-5B71EA0BEF82}"/>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27520375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473DB-B175-48A2-92E9-F662AB3FB98C}"/>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03404043-42A9-435C-B9AD-B8F4B8BDE34D}"/>
              </a:ext>
            </a:extLst>
          </p:cNvPr>
          <p:cNvGraphicFramePr>
            <a:graphicFrameLocks noGrp="1"/>
          </p:cNvGraphicFramePr>
          <p:nvPr>
            <p:ph type="tbl" sz="quarter" idx="13"/>
            <p:extLst>
              <p:ext uri="{D42A27DB-BD31-4B8C-83A1-F6EECF244321}">
                <p14:modId xmlns:p14="http://schemas.microsoft.com/office/powerpoint/2010/main" val="1846378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84294992"/>
                    </a:ext>
                  </a:extLst>
                </a:gridCol>
                <a:gridCol w="1152144">
                  <a:extLst>
                    <a:ext uri="{9D8B030D-6E8A-4147-A177-3AD203B41FA5}">
                      <a16:colId xmlns:a16="http://schemas.microsoft.com/office/drawing/2014/main" val="1609142817"/>
                    </a:ext>
                  </a:extLst>
                </a:gridCol>
                <a:gridCol w="1152144">
                  <a:extLst>
                    <a:ext uri="{9D8B030D-6E8A-4147-A177-3AD203B41FA5}">
                      <a16:colId xmlns:a16="http://schemas.microsoft.com/office/drawing/2014/main" val="4284201071"/>
                    </a:ext>
                  </a:extLst>
                </a:gridCol>
                <a:gridCol w="1152144">
                  <a:extLst>
                    <a:ext uri="{9D8B030D-6E8A-4147-A177-3AD203B41FA5}">
                      <a16:colId xmlns:a16="http://schemas.microsoft.com/office/drawing/2014/main" val="1418049851"/>
                    </a:ext>
                  </a:extLst>
                </a:gridCol>
                <a:gridCol w="1152144">
                  <a:extLst>
                    <a:ext uri="{9D8B030D-6E8A-4147-A177-3AD203B41FA5}">
                      <a16:colId xmlns:a16="http://schemas.microsoft.com/office/drawing/2014/main" val="1835723951"/>
                    </a:ext>
                  </a:extLst>
                </a:gridCol>
                <a:gridCol w="1152144">
                  <a:extLst>
                    <a:ext uri="{9D8B030D-6E8A-4147-A177-3AD203B41FA5}">
                      <a16:colId xmlns:a16="http://schemas.microsoft.com/office/drawing/2014/main" val="191202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226597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- 2026-03-12 14:36:47</a:t>
                      </a:r>
                      <a:r>
                        <a:rPr kumimoji="0" lang="en-US" sz="1000" b="0" i="0" u="none" strike="noStrike" kern="1200" cap="none" spc="0" normalizeH="0" baseline="0" noProof="0">
                          <a:ln>
                            <a:noFill/>
                          </a:ln>
                          <a:solidFill>
                            <a:prstClr val="black"/>
                          </a:solidFill>
                          <a:effectLst/>
                          <a:uLnTx/>
                          <a:uFillTx/>
                          <a:latin typeface="Calibri"/>
                          <a:ea typeface="+mn-ea"/>
                          <a:cs typeface="+mn-cs"/>
                        </a:rPr>
                        <a:t>
 Registration and fundraising for the I ❤️ CHOP Run, Walk &amp;amp; Virtual Challenge presented by Philadelphia Insurance Companies are underway, and #TEAMPHLY is energized to keep the momentum going!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0.0765 %</a:t>
                      </a:r>
                    </a:p>
                  </a:txBody>
                  <a:tcPr/>
                </a:tc>
                <a:extLst>
                  <a:ext uri="{0D108BD9-81ED-4DB2-BD59-A6C34878D82A}">
                    <a16:rowId xmlns:a16="http://schemas.microsoft.com/office/drawing/2014/main" val="3604950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- 2026-03-24 13:32:23</a:t>
                      </a:r>
                      <a:r>
                        <a:rPr kumimoji="0" lang="en-US" sz="1000" b="0" i="0" u="none" strike="noStrike" kern="1200" cap="none" spc="0" normalizeH="0" baseline="0" noProof="0">
                          <a:ln>
                            <a:noFill/>
                          </a:ln>
                          <a:solidFill>
                            <a:prstClr val="black"/>
                          </a:solidFill>
                          <a:effectLst/>
                          <a:uLnTx/>
                          <a:uFillTx/>
                          <a:latin typeface="Calibri"/>
                          <a:ea typeface="+mn-ea"/>
                          <a:cs typeface="+mn-cs"/>
                        </a:rPr>
                        <a:t>
 #TEAMPHLY enjoyed meeting the next generation of talent at @TROYUnews Spring Career Fair! 🎓🙌 Connecting with students and sharing what a career in insurance can look like was a highlight for us.
🧵 https://t.co/fDPIzCWYBK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0.0511 %</a:t>
                      </a:r>
                    </a:p>
                  </a:txBody>
                  <a:tcPr/>
                </a:tc>
                <a:extLst>
                  <a:ext uri="{0D108BD9-81ED-4DB2-BD59-A6C34878D82A}">
                    <a16:rowId xmlns:a16="http://schemas.microsoft.com/office/drawing/2014/main" val="1957773935"/>
                  </a:ext>
                </a:extLst>
              </a:tr>
            </a:tbl>
          </a:graphicData>
        </a:graphic>
      </p:graphicFrame>
      <p:sp>
        <p:nvSpPr>
          <p:cNvPr id="4" name="Text Placeholder 3">
            <a:extLst>
              <a:ext uri="{FF2B5EF4-FFF2-40B4-BE49-F238E27FC236}">
                <a16:creationId xmlns:a16="http://schemas.microsoft.com/office/drawing/2014/main" id="{F8A4C4E3-588E-4976-9318-33C8679E0725}"/>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7050624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EEDFD-A817-4F92-9730-AD183E904039}"/>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EF7ED3DD-DA4C-4815-9901-09CC4A08E35A}"/>
              </a:ext>
            </a:extLst>
          </p:cNvPr>
          <p:cNvGraphicFramePr>
            <a:graphicFrameLocks noGrp="1"/>
          </p:cNvGraphicFramePr>
          <p:nvPr>
            <p:ph type="tbl" sz="quarter" idx="13"/>
            <p:extLst>
              <p:ext uri="{D42A27DB-BD31-4B8C-83A1-F6EECF244321}">
                <p14:modId xmlns:p14="http://schemas.microsoft.com/office/powerpoint/2010/main" val="2983754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88902773"/>
                    </a:ext>
                  </a:extLst>
                </a:gridCol>
                <a:gridCol w="1152144">
                  <a:extLst>
                    <a:ext uri="{9D8B030D-6E8A-4147-A177-3AD203B41FA5}">
                      <a16:colId xmlns:a16="http://schemas.microsoft.com/office/drawing/2014/main" val="3004891461"/>
                    </a:ext>
                  </a:extLst>
                </a:gridCol>
                <a:gridCol w="1152144">
                  <a:extLst>
                    <a:ext uri="{9D8B030D-6E8A-4147-A177-3AD203B41FA5}">
                      <a16:colId xmlns:a16="http://schemas.microsoft.com/office/drawing/2014/main" val="1318707954"/>
                    </a:ext>
                  </a:extLst>
                </a:gridCol>
                <a:gridCol w="1152144">
                  <a:extLst>
                    <a:ext uri="{9D8B030D-6E8A-4147-A177-3AD203B41FA5}">
                      <a16:colId xmlns:a16="http://schemas.microsoft.com/office/drawing/2014/main" val="3710998955"/>
                    </a:ext>
                  </a:extLst>
                </a:gridCol>
                <a:gridCol w="1152144">
                  <a:extLst>
                    <a:ext uri="{9D8B030D-6E8A-4147-A177-3AD203B41FA5}">
                      <a16:colId xmlns:a16="http://schemas.microsoft.com/office/drawing/2014/main" val="2662750134"/>
                    </a:ext>
                  </a:extLst>
                </a:gridCol>
                <a:gridCol w="1152144">
                  <a:extLst>
                    <a:ext uri="{9D8B030D-6E8A-4147-A177-3AD203B41FA5}">
                      <a16:colId xmlns:a16="http://schemas.microsoft.com/office/drawing/2014/main" val="2381945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055858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- 2026-03-05 13:33:59</a:t>
                      </a:r>
                      <a:r>
                        <a:rPr kumimoji="0" lang="en-US" sz="1000" b="0" i="0" u="none" strike="noStrike" kern="1200" cap="none" spc="0" normalizeH="0" baseline="0" noProof="0">
                          <a:ln>
                            <a:noFill/>
                          </a:ln>
                          <a:solidFill>
                            <a:prstClr val="black"/>
                          </a:solidFill>
                          <a:effectLst/>
                          <a:uLnTx/>
                          <a:uFillTx/>
                          <a:latin typeface="Calibri"/>
                          <a:ea typeface="+mn-ea"/>
                          <a:cs typeface="+mn-cs"/>
                        </a:rPr>
                        <a:t>
 We had a great time connecting with students at @LaSalleUniv’s Spring Career Fair! 🎓 Missed our booth? No worries—we’ve got you covered. 😎 Learn more about internship opportunities with #TEAMPHLY and discover what a career in the insurance industry can look like. 
🧵 https://t.co/m2nEC9pQmy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0.0510 %</a:t>
                      </a:r>
                    </a:p>
                  </a:txBody>
                  <a:tcPr/>
                </a:tc>
                <a:extLst>
                  <a:ext uri="{0D108BD9-81ED-4DB2-BD59-A6C34878D82A}">
                    <a16:rowId xmlns:a16="http://schemas.microsoft.com/office/drawing/2014/main" val="2343608238"/>
                  </a:ext>
                </a:extLst>
              </a:tr>
            </a:tbl>
          </a:graphicData>
        </a:graphic>
      </p:graphicFrame>
      <p:sp>
        <p:nvSpPr>
          <p:cNvPr id="4" name="Text Placeholder 3">
            <a:extLst>
              <a:ext uri="{FF2B5EF4-FFF2-40B4-BE49-F238E27FC236}">
                <a16:creationId xmlns:a16="http://schemas.microsoft.com/office/drawing/2014/main" id="{69A21A7B-4559-499A-800A-C9C1DBCE8AF8}"/>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1149313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50427-CEB5-49BE-AF9D-D5E16172C3C0}"/>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173BBA54-3E52-4331-85BC-BA85E5F65AD7}"/>
              </a:ext>
            </a:extLst>
          </p:cNvPr>
          <p:cNvGraphicFramePr>
            <a:graphicFrameLocks noGrp="1"/>
          </p:cNvGraphicFramePr>
          <p:nvPr>
            <p:ph type="tbl" sz="quarter" idx="13"/>
            <p:extLst>
              <p:ext uri="{D42A27DB-BD31-4B8C-83A1-F6EECF244321}">
                <p14:modId xmlns:p14="http://schemas.microsoft.com/office/powerpoint/2010/main" val="2009853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61998087"/>
                    </a:ext>
                  </a:extLst>
                </a:gridCol>
                <a:gridCol w="576072">
                  <a:extLst>
                    <a:ext uri="{9D8B030D-6E8A-4147-A177-3AD203B41FA5}">
                      <a16:colId xmlns:a16="http://schemas.microsoft.com/office/drawing/2014/main" val="3217427620"/>
                    </a:ext>
                  </a:extLst>
                </a:gridCol>
                <a:gridCol w="576072">
                  <a:extLst>
                    <a:ext uri="{9D8B030D-6E8A-4147-A177-3AD203B41FA5}">
                      <a16:colId xmlns:a16="http://schemas.microsoft.com/office/drawing/2014/main" val="3998282620"/>
                    </a:ext>
                  </a:extLst>
                </a:gridCol>
                <a:gridCol w="576072">
                  <a:extLst>
                    <a:ext uri="{9D8B030D-6E8A-4147-A177-3AD203B41FA5}">
                      <a16:colId xmlns:a16="http://schemas.microsoft.com/office/drawing/2014/main" val="2085940340"/>
                    </a:ext>
                  </a:extLst>
                </a:gridCol>
                <a:gridCol w="576072">
                  <a:extLst>
                    <a:ext uri="{9D8B030D-6E8A-4147-A177-3AD203B41FA5}">
                      <a16:colId xmlns:a16="http://schemas.microsoft.com/office/drawing/2014/main" val="240345918"/>
                    </a:ext>
                  </a:extLst>
                </a:gridCol>
                <a:gridCol w="576072">
                  <a:extLst>
                    <a:ext uri="{9D8B030D-6E8A-4147-A177-3AD203B41FA5}">
                      <a16:colId xmlns:a16="http://schemas.microsoft.com/office/drawing/2014/main" val="2987611602"/>
                    </a:ext>
                  </a:extLst>
                </a:gridCol>
                <a:gridCol w="576072">
                  <a:extLst>
                    <a:ext uri="{9D8B030D-6E8A-4147-A177-3AD203B41FA5}">
                      <a16:colId xmlns:a16="http://schemas.microsoft.com/office/drawing/2014/main" val="342972836"/>
                    </a:ext>
                  </a:extLst>
                </a:gridCol>
                <a:gridCol w="576072">
                  <a:extLst>
                    <a:ext uri="{9D8B030D-6E8A-4147-A177-3AD203B41FA5}">
                      <a16:colId xmlns:a16="http://schemas.microsoft.com/office/drawing/2014/main" val="3840590444"/>
                    </a:ext>
                  </a:extLst>
                </a:gridCol>
                <a:gridCol w="576072">
                  <a:extLst>
                    <a:ext uri="{9D8B030D-6E8A-4147-A177-3AD203B41FA5}">
                      <a16:colId xmlns:a16="http://schemas.microsoft.com/office/drawing/2014/main" val="1881566154"/>
                    </a:ext>
                  </a:extLst>
                </a:gridCol>
                <a:gridCol w="576072">
                  <a:extLst>
                    <a:ext uri="{9D8B030D-6E8A-4147-A177-3AD203B41FA5}">
                      <a16:colId xmlns:a16="http://schemas.microsoft.com/office/drawing/2014/main" val="2151183072"/>
                    </a:ext>
                  </a:extLst>
                </a:gridCol>
                <a:gridCol w="576072">
                  <a:extLst>
                    <a:ext uri="{9D8B030D-6E8A-4147-A177-3AD203B41FA5}">
                      <a16:colId xmlns:a16="http://schemas.microsoft.com/office/drawing/2014/main" val="2913631097"/>
                    </a:ext>
                  </a:extLst>
                </a:gridCol>
                <a:gridCol w="576072">
                  <a:extLst>
                    <a:ext uri="{9D8B030D-6E8A-4147-A177-3AD203B41FA5}">
                      <a16:colId xmlns:a16="http://schemas.microsoft.com/office/drawing/2014/main" val="62928206"/>
                    </a:ext>
                  </a:extLst>
                </a:gridCol>
                <a:gridCol w="576072">
                  <a:extLst>
                    <a:ext uri="{9D8B030D-6E8A-4147-A177-3AD203B41FA5}">
                      <a16:colId xmlns:a16="http://schemas.microsoft.com/office/drawing/2014/main" val="122219411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1828428597"/>
                  </a:ext>
                </a:extLst>
              </a:tr>
              <a:tr h="370840">
                <a:tc>
                  <a:txBody>
                    <a:bodyPr/>
                    <a:lstStyle/>
                    <a:p>
                      <a:r>
                        <a:rPr lang="en-US" sz="1000"/>
                        <a:t>55941</a:t>
                      </a:r>
                    </a:p>
                  </a:txBody>
                  <a:tcPr/>
                </a:tc>
                <a:tc>
                  <a:txBody>
                    <a:bodyPr/>
                    <a:lstStyle/>
                    <a:p>
                      <a:r>
                        <a:rPr lang="en-US" sz="1000"/>
                        <a:t>737</a:t>
                      </a:r>
                    </a:p>
                  </a:txBody>
                  <a:tcPr/>
                </a:tc>
                <a:tc>
                  <a:txBody>
                    <a:bodyPr/>
                    <a:lstStyle/>
                    <a:p>
                      <a:r>
                        <a:rPr lang="en-US" sz="1000"/>
                        <a:t>23</a:t>
                      </a:r>
                    </a:p>
                  </a:txBody>
                  <a:tcPr/>
                </a:tc>
                <a:tc>
                  <a:txBody>
                    <a:bodyPr/>
                    <a:lstStyle/>
                    <a:p>
                      <a:r>
                        <a:rPr lang="en-US" sz="1000"/>
                        <a:t>1826</a:t>
                      </a:r>
                    </a:p>
                  </a:txBody>
                  <a:tcPr/>
                </a:tc>
                <a:tc>
                  <a:txBody>
                    <a:bodyPr/>
                    <a:lstStyle/>
                    <a:p>
                      <a:r>
                        <a:rPr lang="en-US" sz="1000"/>
                        <a:t>79.391304347826</a:t>
                      </a:r>
                    </a:p>
                  </a:txBody>
                  <a:tcPr/>
                </a:tc>
                <a:tc>
                  <a:txBody>
                    <a:bodyPr/>
                    <a:lstStyle/>
                    <a:p>
                      <a:r>
                        <a:rPr lang="en-US" sz="1000"/>
                        <a:t>22</a:t>
                      </a:r>
                    </a:p>
                  </a:txBody>
                  <a:tcPr/>
                </a:tc>
                <a:tc>
                  <a:txBody>
                    <a:bodyPr/>
                    <a:lstStyle/>
                    <a:p>
                      <a:r>
                        <a:rPr lang="en-US" sz="1000"/>
                        <a:t>156</a:t>
                      </a:r>
                    </a:p>
                  </a:txBody>
                  <a:tcPr/>
                </a:tc>
                <a:tc>
                  <a:txBody>
                    <a:bodyPr/>
                    <a:lstStyle/>
                    <a:p>
                      <a:r>
                        <a:rPr lang="en-US" sz="1000"/>
                        <a:t>6.7826086956522</a:t>
                      </a:r>
                    </a:p>
                  </a:txBody>
                  <a:tcPr/>
                </a:tc>
                <a:tc>
                  <a:txBody>
                    <a:bodyPr/>
                    <a:lstStyle/>
                    <a:p>
                      <a:r>
                        <a:rPr lang="en-US" sz="1000"/>
                        <a:t>4965</a:t>
                      </a:r>
                    </a:p>
                  </a:txBody>
                  <a:tcPr/>
                </a:tc>
                <a:tc>
                  <a:txBody>
                    <a:bodyPr/>
                    <a:lstStyle/>
                    <a:p>
                      <a:r>
                        <a:rPr lang="en-US" sz="1000"/>
                        <a:t>215.86956521739</a:t>
                      </a:r>
                    </a:p>
                  </a:txBody>
                  <a:tcPr/>
                </a:tc>
                <a:tc>
                  <a:txBody>
                    <a:bodyPr/>
                    <a:lstStyle/>
                    <a:p>
                      <a:r>
                        <a:rPr lang="en-US" sz="1000"/>
                        <a:t>65372</a:t>
                      </a:r>
                    </a:p>
                  </a:txBody>
                  <a:tcPr/>
                </a:tc>
                <a:tc>
                  <a:txBody>
                    <a:bodyPr/>
                    <a:lstStyle/>
                    <a:p>
                      <a:r>
                        <a:rPr lang="en-US" sz="1000"/>
                        <a:t>2842.2608695652</a:t>
                      </a:r>
                    </a:p>
                  </a:txBody>
                  <a:tcPr/>
                </a:tc>
                <a:tc>
                  <a:txBody>
                    <a:bodyPr/>
                    <a:lstStyle/>
                    <a:p>
                      <a:r>
                        <a:rPr lang="en-US" sz="1000"/>
                        <a:t>9.640995006768 %</a:t>
                      </a:r>
                    </a:p>
                  </a:txBody>
                  <a:tcPr/>
                </a:tc>
                <a:extLst>
                  <a:ext uri="{0D108BD9-81ED-4DB2-BD59-A6C34878D82A}">
                    <a16:rowId xmlns:a16="http://schemas.microsoft.com/office/drawing/2014/main" val="1904067626"/>
                  </a:ext>
                </a:extLst>
              </a:tr>
            </a:tbl>
          </a:graphicData>
        </a:graphic>
      </p:graphicFrame>
      <p:sp>
        <p:nvSpPr>
          <p:cNvPr id="4" name="Text Placeholder 3">
            <a:extLst>
              <a:ext uri="{FF2B5EF4-FFF2-40B4-BE49-F238E27FC236}">
                <a16:creationId xmlns:a16="http://schemas.microsoft.com/office/drawing/2014/main" id="{19CA3314-61F3-4A32-B579-B8372B909A1E}"/>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27062212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BE799-3A2F-4496-963C-F3CED6982B80}"/>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0DA03C0C-42AB-443B-8A6F-35B8C676D16C}"/>
              </a:ext>
            </a:extLst>
          </p:cNvPr>
          <p:cNvGraphicFramePr>
            <a:graphicFrameLocks noGrp="1"/>
          </p:cNvGraphicFramePr>
          <p:nvPr>
            <p:ph type="chart" sz="quarter" idx="13"/>
            <p:extLst>
              <p:ext uri="{D42A27DB-BD31-4B8C-83A1-F6EECF244321}">
                <p14:modId xmlns:p14="http://schemas.microsoft.com/office/powerpoint/2010/main" val="5847285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EEC362-9C95-4C2A-8E61-3889B7625CD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0687F291-0D08-4A89-A161-C9F367BCE4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80278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C6C1D-8CAE-48F7-9406-AB1A2EB0B606}"/>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FD93B27A-488B-46B0-8B8F-057718C6C50C}"/>
              </a:ext>
            </a:extLst>
          </p:cNvPr>
          <p:cNvGraphicFramePr>
            <a:graphicFrameLocks noGrp="1"/>
          </p:cNvGraphicFramePr>
          <p:nvPr>
            <p:ph type="chart" sz="quarter" idx="13"/>
            <p:extLst>
              <p:ext uri="{D42A27DB-BD31-4B8C-83A1-F6EECF244321}">
                <p14:modId xmlns:p14="http://schemas.microsoft.com/office/powerpoint/2010/main" val="38603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46F82B-2B97-47E3-81B2-1249F389BD2E}"/>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7D697139-1D6F-4447-8907-882BEF002C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12210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64632-BB90-4BCA-B453-E63C061C3F96}"/>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B3B54C75-016A-4148-B7BB-CB3C7BCDC3FE}"/>
              </a:ext>
            </a:extLst>
          </p:cNvPr>
          <p:cNvGraphicFramePr>
            <a:graphicFrameLocks noGrp="1"/>
          </p:cNvGraphicFramePr>
          <p:nvPr>
            <p:ph type="chart" sz="quarter" idx="13"/>
            <p:extLst>
              <p:ext uri="{D42A27DB-BD31-4B8C-83A1-F6EECF244321}">
                <p14:modId xmlns:p14="http://schemas.microsoft.com/office/powerpoint/2010/main" val="680908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434BA9-D5BD-483E-847C-B24345BA1351}"/>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BBBC68A6-EF22-4401-A656-16C325B457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57791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7D59F-69DA-4576-B38B-8E8E3231F232}"/>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CC2FC948-6936-4C76-B5FA-8C4DC0A2E9F6}"/>
              </a:ext>
            </a:extLst>
          </p:cNvPr>
          <p:cNvGraphicFramePr>
            <a:graphicFrameLocks noGrp="1"/>
          </p:cNvGraphicFramePr>
          <p:nvPr>
            <p:ph type="chart" sz="quarter" idx="13"/>
            <p:extLst>
              <p:ext uri="{D42A27DB-BD31-4B8C-83A1-F6EECF244321}">
                <p14:modId xmlns:p14="http://schemas.microsoft.com/office/powerpoint/2010/main" val="28528002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7C1689-4F1A-4AD4-AD5C-A8F84565E97F}"/>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2FBE7D0C-8E52-48F1-B870-4CAB6DEE13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25208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14C14-9C96-47C0-984B-EB3F54B0B44B}"/>
              </a:ext>
            </a:extLst>
          </p:cNvPr>
          <p:cNvSpPr>
            <a:spLocks noGrp="1"/>
          </p:cNvSpPr>
          <p:nvPr>
            <p:ph type="title"/>
          </p:nvPr>
        </p:nvSpPr>
        <p:spPr/>
        <p:txBody>
          <a:bodyPr/>
          <a:lstStyle/>
          <a:p>
            <a:r>
              <a:rPr lang="en-US"/>
              <a:t>LinkedIn Posts Table | Philadelphia Insurance</a:t>
            </a:r>
          </a:p>
        </p:txBody>
      </p:sp>
      <p:graphicFrame>
        <p:nvGraphicFramePr>
          <p:cNvPr id="5" name="Table Placeholder 4">
            <a:extLst>
              <a:ext uri="{FF2B5EF4-FFF2-40B4-BE49-F238E27FC236}">
                <a16:creationId xmlns:a16="http://schemas.microsoft.com/office/drawing/2014/main" id="{789F53A1-74AA-4D6D-9900-8E108D09BBC4}"/>
              </a:ext>
            </a:extLst>
          </p:cNvPr>
          <p:cNvGraphicFramePr>
            <a:graphicFrameLocks noGrp="1"/>
          </p:cNvGraphicFramePr>
          <p:nvPr>
            <p:ph type="tbl" sz="quarter" idx="13"/>
            <p:extLst>
              <p:ext uri="{D42A27DB-BD31-4B8C-83A1-F6EECF244321}">
                <p14:modId xmlns:p14="http://schemas.microsoft.com/office/powerpoint/2010/main" val="3294376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888505140"/>
                    </a:ext>
                  </a:extLst>
                </a:gridCol>
                <a:gridCol w="905256">
                  <a:extLst>
                    <a:ext uri="{9D8B030D-6E8A-4147-A177-3AD203B41FA5}">
                      <a16:colId xmlns:a16="http://schemas.microsoft.com/office/drawing/2014/main" val="1273296978"/>
                    </a:ext>
                  </a:extLst>
                </a:gridCol>
                <a:gridCol w="576072">
                  <a:extLst>
                    <a:ext uri="{9D8B030D-6E8A-4147-A177-3AD203B41FA5}">
                      <a16:colId xmlns:a16="http://schemas.microsoft.com/office/drawing/2014/main" val="1581947012"/>
                    </a:ext>
                  </a:extLst>
                </a:gridCol>
                <a:gridCol w="576072">
                  <a:extLst>
                    <a:ext uri="{9D8B030D-6E8A-4147-A177-3AD203B41FA5}">
                      <a16:colId xmlns:a16="http://schemas.microsoft.com/office/drawing/2014/main" val="4069515043"/>
                    </a:ext>
                  </a:extLst>
                </a:gridCol>
                <a:gridCol w="576072">
                  <a:extLst>
                    <a:ext uri="{9D8B030D-6E8A-4147-A177-3AD203B41FA5}">
                      <a16:colId xmlns:a16="http://schemas.microsoft.com/office/drawing/2014/main" val="3825023818"/>
                    </a:ext>
                  </a:extLst>
                </a:gridCol>
                <a:gridCol w="576072">
                  <a:extLst>
                    <a:ext uri="{9D8B030D-6E8A-4147-A177-3AD203B41FA5}">
                      <a16:colId xmlns:a16="http://schemas.microsoft.com/office/drawing/2014/main" val="2219167556"/>
                    </a:ext>
                  </a:extLst>
                </a:gridCol>
                <a:gridCol w="576072">
                  <a:extLst>
                    <a:ext uri="{9D8B030D-6E8A-4147-A177-3AD203B41FA5}">
                      <a16:colId xmlns:a16="http://schemas.microsoft.com/office/drawing/2014/main" val="154384698"/>
                    </a:ext>
                  </a:extLst>
                </a:gridCol>
                <a:gridCol w="576072">
                  <a:extLst>
                    <a:ext uri="{9D8B030D-6E8A-4147-A177-3AD203B41FA5}">
                      <a16:colId xmlns:a16="http://schemas.microsoft.com/office/drawing/2014/main" val="1462388781"/>
                    </a:ext>
                  </a:extLst>
                </a:gridCol>
                <a:gridCol w="576072">
                  <a:extLst>
                    <a:ext uri="{9D8B030D-6E8A-4147-A177-3AD203B41FA5}">
                      <a16:colId xmlns:a16="http://schemas.microsoft.com/office/drawing/2014/main" val="682525086"/>
                    </a:ext>
                  </a:extLst>
                </a:gridCol>
                <a:gridCol w="576072">
                  <a:extLst>
                    <a:ext uri="{9D8B030D-6E8A-4147-A177-3AD203B41FA5}">
                      <a16:colId xmlns:a16="http://schemas.microsoft.com/office/drawing/2014/main" val="439007249"/>
                    </a:ext>
                  </a:extLst>
                </a:gridCol>
                <a:gridCol w="576072">
                  <a:extLst>
                    <a:ext uri="{9D8B030D-6E8A-4147-A177-3AD203B41FA5}">
                      <a16:colId xmlns:a16="http://schemas.microsoft.com/office/drawing/2014/main" val="552752960"/>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4231183360"/>
                  </a:ext>
                </a:extLst>
              </a:tr>
              <a:tr h="370840">
                <a:tc>
                  <a:txBody>
                    <a:bodyPr/>
                    <a:lstStyle/>
                    <a:p>
                      <a:r>
                        <a:rPr lang="en-US" sz="1000"/>
                        <a:t>03/20/2026 13:07:04</a:t>
                      </a:r>
                    </a:p>
                  </a:txBody>
                  <a:tcPr/>
                </a:tc>
                <a:tc>
                  <a:txBody>
                    <a:bodyPr/>
                    <a:lstStyle/>
                    <a:p>
                      <a:r>
                        <a:rPr lang="en-US" sz="1000"/>
                        <a:t>03/20/2026 13:07:04</a:t>
                      </a:r>
                    </a:p>
                  </a:txBody>
                  <a:tcPr/>
                </a:tc>
                <a:tc>
                  <a:txBody>
                    <a:bodyPr/>
                    <a:lstStyle/>
                    <a:p>
                      <a:r>
                        <a:rPr lang="en-US" sz="1000"/>
                        <a:t>Image</a:t>
                      </a:r>
                    </a:p>
                  </a:txBody>
                  <a:tcPr/>
                </a:tc>
                <a:tc>
                  <a:txBody>
                    <a:bodyPr/>
                    <a:lstStyle/>
                    <a:p>
                      <a:r>
                        <a:rPr lang="en-US" sz="1000"/>
                        <a:t>262</a:t>
                      </a:r>
                    </a:p>
                  </a:txBody>
                  <a:tcPr/>
                </a:tc>
                <a:tc>
                  <a:txBody>
                    <a:bodyPr/>
                    <a:lstStyle/>
                    <a:p>
                      <a:r>
                        <a:rPr lang="en-US" sz="1000"/>
                        <a:t>5</a:t>
                      </a:r>
                    </a:p>
                  </a:txBody>
                  <a:tcPr/>
                </a:tc>
                <a:tc>
                  <a:txBody>
                    <a:bodyPr/>
                    <a:lstStyle/>
                    <a:p>
                      <a:r>
                        <a:rPr lang="en-US" sz="1000"/>
                        <a:t>20</a:t>
                      </a:r>
                    </a:p>
                  </a:txBody>
                  <a:tcPr/>
                </a:tc>
                <a:tc>
                  <a:txBody>
                    <a:bodyPr/>
                    <a:lstStyle/>
                    <a:p>
                      <a:r>
                        <a:rPr lang="en-US" sz="1000"/>
                        <a:t>1061</a:t>
                      </a:r>
                    </a:p>
                  </a:txBody>
                  <a:tcPr/>
                </a:tc>
                <a:tc>
                  <a:txBody>
                    <a:bodyPr/>
                    <a:lstStyle/>
                    <a:p>
                      <a:r>
                        <a:rPr lang="en-US" sz="1000"/>
                        <a:t>12.43 %</a:t>
                      </a:r>
                    </a:p>
                  </a:txBody>
                  <a:tcPr/>
                </a:tc>
                <a:tc>
                  <a:txBody>
                    <a:bodyPr/>
                    <a:lstStyle/>
                    <a:p>
                      <a:r>
                        <a:rPr lang="en-US" sz="1000"/>
                        <a:t>10846</a:t>
                      </a:r>
                    </a:p>
                  </a:txBody>
                  <a:tcPr/>
                </a:tc>
                <a:tc>
                  <a:txBody>
                    <a:bodyPr/>
                    <a:lstStyle/>
                    <a:p>
                      <a:r>
                        <a:rPr lang="en-US" sz="1000"/>
                        <a:t>7036</a:t>
                      </a:r>
                    </a:p>
                  </a:txBody>
                  <a:tcPr/>
                </a:tc>
                <a:tc>
                  <a:txBody>
                    <a:bodyPr/>
                    <a:lstStyle/>
                    <a:p>
                      <a:r>
                        <a:rPr lang="en-US" sz="1000"/>
                        <a:t>n/a</a:t>
                      </a:r>
                    </a:p>
                  </a:txBody>
                  <a:tcPr/>
                </a:tc>
                <a:extLst>
                  <a:ext uri="{0D108BD9-81ED-4DB2-BD59-A6C34878D82A}">
                    <a16:rowId xmlns:a16="http://schemas.microsoft.com/office/drawing/2014/main" val="1811885767"/>
                  </a:ext>
                </a:extLst>
              </a:tr>
              <a:tr h="370840">
                <a:tc>
                  <a:txBody>
                    <a:bodyPr/>
                    <a:lstStyle/>
                    <a:p>
                      <a:r>
                        <a:rPr lang="en-US" sz="1000"/>
                        <a:t>03/11/2026 13:10:07</a:t>
                      </a:r>
                    </a:p>
                  </a:txBody>
                  <a:tcPr/>
                </a:tc>
                <a:tc>
                  <a:txBody>
                    <a:bodyPr/>
                    <a:lstStyle/>
                    <a:p>
                      <a:r>
                        <a:rPr lang="en-US" sz="1000"/>
                        <a:t>03/11/2026 13:10:07</a:t>
                      </a:r>
                    </a:p>
                  </a:txBody>
                  <a:tcPr/>
                </a:tc>
                <a:tc>
                  <a:txBody>
                    <a:bodyPr/>
                    <a:lstStyle/>
                    <a:p>
                      <a:r>
                        <a:rPr lang="en-US" sz="1000"/>
                        <a:t>Image</a:t>
                      </a:r>
                    </a:p>
                  </a:txBody>
                  <a:tcPr/>
                </a:tc>
                <a:tc>
                  <a:txBody>
                    <a:bodyPr/>
                    <a:lstStyle/>
                    <a:p>
                      <a:r>
                        <a:rPr lang="en-US" sz="1000"/>
                        <a:t>222</a:t>
                      </a:r>
                    </a:p>
                  </a:txBody>
                  <a:tcPr/>
                </a:tc>
                <a:tc>
                  <a:txBody>
                    <a:bodyPr/>
                    <a:lstStyle/>
                    <a:p>
                      <a:r>
                        <a:rPr lang="en-US" sz="1000"/>
                        <a:t>3</a:t>
                      </a:r>
                    </a:p>
                  </a:txBody>
                  <a:tcPr/>
                </a:tc>
                <a:tc>
                  <a:txBody>
                    <a:bodyPr/>
                    <a:lstStyle/>
                    <a:p>
                      <a:r>
                        <a:rPr lang="en-US" sz="1000"/>
                        <a:t>20</a:t>
                      </a:r>
                    </a:p>
                  </a:txBody>
                  <a:tcPr/>
                </a:tc>
                <a:tc>
                  <a:txBody>
                    <a:bodyPr/>
                    <a:lstStyle/>
                    <a:p>
                      <a:r>
                        <a:rPr lang="en-US" sz="1000"/>
                        <a:t>242</a:t>
                      </a:r>
                    </a:p>
                  </a:txBody>
                  <a:tcPr/>
                </a:tc>
                <a:tc>
                  <a:txBody>
                    <a:bodyPr/>
                    <a:lstStyle/>
                    <a:p>
                      <a:r>
                        <a:rPr lang="en-US" sz="1000"/>
                        <a:t>9.38 %</a:t>
                      </a:r>
                    </a:p>
                  </a:txBody>
                  <a:tcPr/>
                </a:tc>
                <a:tc>
                  <a:txBody>
                    <a:bodyPr/>
                    <a:lstStyle/>
                    <a:p>
                      <a:r>
                        <a:rPr lang="en-US" sz="1000"/>
                        <a:t>5191</a:t>
                      </a:r>
                    </a:p>
                  </a:txBody>
                  <a:tcPr/>
                </a:tc>
                <a:tc>
                  <a:txBody>
                    <a:bodyPr/>
                    <a:lstStyle/>
                    <a:p>
                      <a:r>
                        <a:rPr lang="en-US" sz="1000"/>
                        <a:t>3259</a:t>
                      </a:r>
                    </a:p>
                  </a:txBody>
                  <a:tcPr/>
                </a:tc>
                <a:tc>
                  <a:txBody>
                    <a:bodyPr/>
                    <a:lstStyle/>
                    <a:p>
                      <a:r>
                        <a:rPr lang="en-US" sz="1000"/>
                        <a:t>n/a</a:t>
                      </a:r>
                    </a:p>
                  </a:txBody>
                  <a:tcPr/>
                </a:tc>
                <a:extLst>
                  <a:ext uri="{0D108BD9-81ED-4DB2-BD59-A6C34878D82A}">
                    <a16:rowId xmlns:a16="http://schemas.microsoft.com/office/drawing/2014/main" val="4154621658"/>
                  </a:ext>
                </a:extLst>
              </a:tr>
              <a:tr h="370840">
                <a:tc>
                  <a:txBody>
                    <a:bodyPr/>
                    <a:lstStyle/>
                    <a:p>
                      <a:r>
                        <a:rPr lang="en-US" sz="1000"/>
                        <a:t>03/27/2026 10:50:11</a:t>
                      </a:r>
                    </a:p>
                  </a:txBody>
                  <a:tcPr/>
                </a:tc>
                <a:tc>
                  <a:txBody>
                    <a:bodyPr/>
                    <a:lstStyle/>
                    <a:p>
                      <a:r>
                        <a:rPr lang="en-US" sz="1000"/>
                        <a:t>03/27/2026 10:50:11</a:t>
                      </a:r>
                    </a:p>
                  </a:txBody>
                  <a:tcPr/>
                </a:tc>
                <a:tc>
                  <a:txBody>
                    <a:bodyPr/>
                    <a:lstStyle/>
                    <a:p>
                      <a:r>
                        <a:rPr lang="en-US" sz="1000"/>
                        <a:t>Image</a:t>
                      </a:r>
                    </a:p>
                  </a:txBody>
                  <a:tcPr/>
                </a:tc>
                <a:tc>
                  <a:txBody>
                    <a:bodyPr/>
                    <a:lstStyle/>
                    <a:p>
                      <a:r>
                        <a:rPr lang="en-US" sz="1000"/>
                        <a:t>145</a:t>
                      </a:r>
                    </a:p>
                  </a:txBody>
                  <a:tcPr/>
                </a:tc>
                <a:tc>
                  <a:txBody>
                    <a:bodyPr/>
                    <a:lstStyle/>
                    <a:p>
                      <a:r>
                        <a:rPr lang="en-US" sz="1000"/>
                        <a:t>2</a:t>
                      </a:r>
                    </a:p>
                  </a:txBody>
                  <a:tcPr/>
                </a:tc>
                <a:tc>
                  <a:txBody>
                    <a:bodyPr/>
                    <a:lstStyle/>
                    <a:p>
                      <a:r>
                        <a:rPr lang="en-US" sz="1000"/>
                        <a:t>40</a:t>
                      </a:r>
                    </a:p>
                  </a:txBody>
                  <a:tcPr/>
                </a:tc>
                <a:tc>
                  <a:txBody>
                    <a:bodyPr/>
                    <a:lstStyle/>
                    <a:p>
                      <a:r>
                        <a:rPr lang="en-US" sz="1000"/>
                        <a:t>149</a:t>
                      </a:r>
                    </a:p>
                  </a:txBody>
                  <a:tcPr/>
                </a:tc>
                <a:tc>
                  <a:txBody>
                    <a:bodyPr/>
                    <a:lstStyle/>
                    <a:p>
                      <a:r>
                        <a:rPr lang="en-US" sz="1000"/>
                        <a:t>10.41 %</a:t>
                      </a:r>
                    </a:p>
                  </a:txBody>
                  <a:tcPr/>
                </a:tc>
                <a:tc>
                  <a:txBody>
                    <a:bodyPr/>
                    <a:lstStyle/>
                    <a:p>
                      <a:r>
                        <a:rPr lang="en-US" sz="1000"/>
                        <a:t>3227</a:t>
                      </a:r>
                    </a:p>
                  </a:txBody>
                  <a:tcPr/>
                </a:tc>
                <a:tc>
                  <a:txBody>
                    <a:bodyPr/>
                    <a:lstStyle/>
                    <a:p>
                      <a:r>
                        <a:rPr lang="en-US" sz="1000"/>
                        <a:t>2094</a:t>
                      </a:r>
                    </a:p>
                  </a:txBody>
                  <a:tcPr/>
                </a:tc>
                <a:tc>
                  <a:txBody>
                    <a:bodyPr/>
                    <a:lstStyle/>
                    <a:p>
                      <a:r>
                        <a:rPr lang="en-US" sz="1000"/>
                        <a:t>n/a</a:t>
                      </a:r>
                    </a:p>
                  </a:txBody>
                  <a:tcPr/>
                </a:tc>
                <a:extLst>
                  <a:ext uri="{0D108BD9-81ED-4DB2-BD59-A6C34878D82A}">
                    <a16:rowId xmlns:a16="http://schemas.microsoft.com/office/drawing/2014/main" val="2801733258"/>
                  </a:ext>
                </a:extLst>
              </a:tr>
              <a:tr h="370840">
                <a:tc>
                  <a:txBody>
                    <a:bodyPr/>
                    <a:lstStyle/>
                    <a:p>
                      <a:r>
                        <a:rPr lang="en-US" sz="1000"/>
                        <a:t>03/31/2026 12:56:06</a:t>
                      </a:r>
                    </a:p>
                  </a:txBody>
                  <a:tcPr/>
                </a:tc>
                <a:tc>
                  <a:txBody>
                    <a:bodyPr/>
                    <a:lstStyle/>
                    <a:p>
                      <a:r>
                        <a:rPr lang="en-US" sz="1000"/>
                        <a:t>03/31/2026 12:56:06</a:t>
                      </a:r>
                    </a:p>
                  </a:txBody>
                  <a:tcPr/>
                </a:tc>
                <a:tc>
                  <a:txBody>
                    <a:bodyPr/>
                    <a:lstStyle/>
                    <a:p>
                      <a:r>
                        <a:rPr lang="en-US" sz="1000"/>
                        <a:t>Image</a:t>
                      </a:r>
                    </a:p>
                  </a:txBody>
                  <a:tcPr/>
                </a:tc>
                <a:tc>
                  <a:txBody>
                    <a:bodyPr/>
                    <a:lstStyle/>
                    <a:p>
                      <a:r>
                        <a:rPr lang="en-US" sz="1000"/>
                        <a:t>141</a:t>
                      </a:r>
                    </a:p>
                  </a:txBody>
                  <a:tcPr/>
                </a:tc>
                <a:tc>
                  <a:txBody>
                    <a:bodyPr/>
                    <a:lstStyle/>
                    <a:p>
                      <a:r>
                        <a:rPr lang="en-US" sz="1000"/>
                        <a:t>0</a:t>
                      </a:r>
                    </a:p>
                  </a:txBody>
                  <a:tcPr/>
                </a:tc>
                <a:tc>
                  <a:txBody>
                    <a:bodyPr/>
                    <a:lstStyle/>
                    <a:p>
                      <a:r>
                        <a:rPr lang="en-US" sz="1000"/>
                        <a:t>2</a:t>
                      </a:r>
                    </a:p>
                  </a:txBody>
                  <a:tcPr/>
                </a:tc>
                <a:tc>
                  <a:txBody>
                    <a:bodyPr/>
                    <a:lstStyle/>
                    <a:p>
                      <a:r>
                        <a:rPr lang="en-US" sz="1000"/>
                        <a:t>744</a:t>
                      </a:r>
                    </a:p>
                  </a:txBody>
                  <a:tcPr/>
                </a:tc>
                <a:tc>
                  <a:txBody>
                    <a:bodyPr/>
                    <a:lstStyle/>
                    <a:p>
                      <a:r>
                        <a:rPr lang="en-US" sz="1000"/>
                        <a:t>9.92 %</a:t>
                      </a:r>
                    </a:p>
                  </a:txBody>
                  <a:tcPr/>
                </a:tc>
                <a:tc>
                  <a:txBody>
                    <a:bodyPr/>
                    <a:lstStyle/>
                    <a:p>
                      <a:r>
                        <a:rPr lang="en-US" sz="1000"/>
                        <a:t>8946</a:t>
                      </a:r>
                    </a:p>
                  </a:txBody>
                  <a:tcPr/>
                </a:tc>
                <a:tc>
                  <a:txBody>
                    <a:bodyPr/>
                    <a:lstStyle/>
                    <a:p>
                      <a:r>
                        <a:rPr lang="en-US" sz="1000"/>
                        <a:t>5797</a:t>
                      </a:r>
                    </a:p>
                  </a:txBody>
                  <a:tcPr/>
                </a:tc>
                <a:tc>
                  <a:txBody>
                    <a:bodyPr/>
                    <a:lstStyle/>
                    <a:p>
                      <a:r>
                        <a:rPr lang="en-US" sz="1000"/>
                        <a:t>n/a</a:t>
                      </a:r>
                    </a:p>
                  </a:txBody>
                  <a:tcPr/>
                </a:tc>
                <a:extLst>
                  <a:ext uri="{0D108BD9-81ED-4DB2-BD59-A6C34878D82A}">
                    <a16:rowId xmlns:a16="http://schemas.microsoft.com/office/drawing/2014/main" val="2917078315"/>
                  </a:ext>
                </a:extLst>
              </a:tr>
              <a:tr h="370840">
                <a:tc>
                  <a:txBody>
                    <a:bodyPr/>
                    <a:lstStyle/>
                    <a:p>
                      <a:r>
                        <a:rPr lang="en-US" sz="1000"/>
                        <a:t>03/10/2026 11:25:17</a:t>
                      </a:r>
                    </a:p>
                  </a:txBody>
                  <a:tcPr/>
                </a:tc>
                <a:tc>
                  <a:txBody>
                    <a:bodyPr/>
                    <a:lstStyle/>
                    <a:p>
                      <a:r>
                        <a:rPr lang="en-US" sz="1000"/>
                        <a:t>03/10/2026 11:25:17</a:t>
                      </a:r>
                    </a:p>
                  </a:txBody>
                  <a:tcPr/>
                </a:tc>
                <a:tc>
                  <a:txBody>
                    <a:bodyPr/>
                    <a:lstStyle/>
                    <a:p>
                      <a:r>
                        <a:rPr lang="en-US" sz="1000"/>
                        <a:t>Image</a:t>
                      </a:r>
                    </a:p>
                  </a:txBody>
                  <a:tcPr/>
                </a:tc>
                <a:tc>
                  <a:txBody>
                    <a:bodyPr/>
                    <a:lstStyle/>
                    <a:p>
                      <a:r>
                        <a:rPr lang="en-US" sz="1000"/>
                        <a:t>116</a:t>
                      </a:r>
                    </a:p>
                  </a:txBody>
                  <a:tcPr/>
                </a:tc>
                <a:tc>
                  <a:txBody>
                    <a:bodyPr/>
                    <a:lstStyle/>
                    <a:p>
                      <a:r>
                        <a:rPr lang="en-US" sz="1000"/>
                        <a:t>1</a:t>
                      </a:r>
                    </a:p>
                  </a:txBody>
                  <a:tcPr/>
                </a:tc>
                <a:tc>
                  <a:txBody>
                    <a:bodyPr/>
                    <a:lstStyle/>
                    <a:p>
                      <a:r>
                        <a:rPr lang="en-US" sz="1000"/>
                        <a:t>1</a:t>
                      </a:r>
                    </a:p>
                  </a:txBody>
                  <a:tcPr/>
                </a:tc>
                <a:tc>
                  <a:txBody>
                    <a:bodyPr/>
                    <a:lstStyle/>
                    <a:p>
                      <a:r>
                        <a:rPr lang="en-US" sz="1000"/>
                        <a:t>156</a:t>
                      </a:r>
                    </a:p>
                  </a:txBody>
                  <a:tcPr/>
                </a:tc>
                <a:tc>
                  <a:txBody>
                    <a:bodyPr/>
                    <a:lstStyle/>
                    <a:p>
                      <a:r>
                        <a:rPr lang="en-US" sz="1000"/>
                        <a:t>7.59 %</a:t>
                      </a:r>
                    </a:p>
                  </a:txBody>
                  <a:tcPr/>
                </a:tc>
                <a:tc>
                  <a:txBody>
                    <a:bodyPr/>
                    <a:lstStyle/>
                    <a:p>
                      <a:r>
                        <a:rPr lang="en-US" sz="1000"/>
                        <a:t>3611</a:t>
                      </a:r>
                    </a:p>
                  </a:txBody>
                  <a:tcPr/>
                </a:tc>
                <a:tc>
                  <a:txBody>
                    <a:bodyPr/>
                    <a:lstStyle/>
                    <a:p>
                      <a:r>
                        <a:rPr lang="en-US" sz="1000"/>
                        <a:t>2393</a:t>
                      </a:r>
                    </a:p>
                  </a:txBody>
                  <a:tcPr/>
                </a:tc>
                <a:tc>
                  <a:txBody>
                    <a:bodyPr/>
                    <a:lstStyle/>
                    <a:p>
                      <a:r>
                        <a:rPr lang="en-US" sz="1000"/>
                        <a:t>n/a</a:t>
                      </a:r>
                    </a:p>
                  </a:txBody>
                  <a:tcPr/>
                </a:tc>
                <a:extLst>
                  <a:ext uri="{0D108BD9-81ED-4DB2-BD59-A6C34878D82A}">
                    <a16:rowId xmlns:a16="http://schemas.microsoft.com/office/drawing/2014/main" val="1888529811"/>
                  </a:ext>
                </a:extLst>
              </a:tr>
            </a:tbl>
          </a:graphicData>
        </a:graphic>
      </p:graphicFrame>
      <p:sp>
        <p:nvSpPr>
          <p:cNvPr id="4" name="Text Placeholder 3">
            <a:extLst>
              <a:ext uri="{FF2B5EF4-FFF2-40B4-BE49-F238E27FC236}">
                <a16:creationId xmlns:a16="http://schemas.microsoft.com/office/drawing/2014/main" id="{1DA6E364-B707-4899-B199-08CFF31C56C8}"/>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19431234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14DAA-0322-4210-A4E2-7FCA7E5EE932}"/>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72286271-E211-4140-A722-F4566692331C}"/>
              </a:ext>
            </a:extLst>
          </p:cNvPr>
          <p:cNvGraphicFramePr>
            <a:graphicFrameLocks noGrp="1"/>
          </p:cNvGraphicFramePr>
          <p:nvPr>
            <p:ph type="tbl" sz="quarter" idx="13"/>
            <p:extLst>
              <p:ext uri="{D42A27DB-BD31-4B8C-83A1-F6EECF244321}">
                <p14:modId xmlns:p14="http://schemas.microsoft.com/office/powerpoint/2010/main" val="2522785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684043895"/>
                    </a:ext>
                  </a:extLst>
                </a:gridCol>
                <a:gridCol w="576072">
                  <a:extLst>
                    <a:ext uri="{9D8B030D-6E8A-4147-A177-3AD203B41FA5}">
                      <a16:colId xmlns:a16="http://schemas.microsoft.com/office/drawing/2014/main" val="4068654531"/>
                    </a:ext>
                  </a:extLst>
                </a:gridCol>
                <a:gridCol w="576072">
                  <a:extLst>
                    <a:ext uri="{9D8B030D-6E8A-4147-A177-3AD203B41FA5}">
                      <a16:colId xmlns:a16="http://schemas.microsoft.com/office/drawing/2014/main" val="179265223"/>
                    </a:ext>
                  </a:extLst>
                </a:gridCol>
                <a:gridCol w="576072">
                  <a:extLst>
                    <a:ext uri="{9D8B030D-6E8A-4147-A177-3AD203B41FA5}">
                      <a16:colId xmlns:a16="http://schemas.microsoft.com/office/drawing/2014/main" val="789518151"/>
                    </a:ext>
                  </a:extLst>
                </a:gridCol>
                <a:gridCol w="576072">
                  <a:extLst>
                    <a:ext uri="{9D8B030D-6E8A-4147-A177-3AD203B41FA5}">
                      <a16:colId xmlns:a16="http://schemas.microsoft.com/office/drawing/2014/main" val="1674608151"/>
                    </a:ext>
                  </a:extLst>
                </a:gridCol>
                <a:gridCol w="576072">
                  <a:extLst>
                    <a:ext uri="{9D8B030D-6E8A-4147-A177-3AD203B41FA5}">
                      <a16:colId xmlns:a16="http://schemas.microsoft.com/office/drawing/2014/main" val="239538092"/>
                    </a:ext>
                  </a:extLst>
                </a:gridCol>
                <a:gridCol w="576072">
                  <a:extLst>
                    <a:ext uri="{9D8B030D-6E8A-4147-A177-3AD203B41FA5}">
                      <a16:colId xmlns:a16="http://schemas.microsoft.com/office/drawing/2014/main" val="114123795"/>
                    </a:ext>
                  </a:extLst>
                </a:gridCol>
                <a:gridCol w="576072">
                  <a:extLst>
                    <a:ext uri="{9D8B030D-6E8A-4147-A177-3AD203B41FA5}">
                      <a16:colId xmlns:a16="http://schemas.microsoft.com/office/drawing/2014/main" val="4106526845"/>
                    </a:ext>
                  </a:extLst>
                </a:gridCol>
                <a:gridCol w="576072">
                  <a:extLst>
                    <a:ext uri="{9D8B030D-6E8A-4147-A177-3AD203B41FA5}">
                      <a16:colId xmlns:a16="http://schemas.microsoft.com/office/drawing/2014/main" val="4031638394"/>
                    </a:ext>
                  </a:extLst>
                </a:gridCol>
                <a:gridCol w="576072">
                  <a:extLst>
                    <a:ext uri="{9D8B030D-6E8A-4147-A177-3AD203B41FA5}">
                      <a16:colId xmlns:a16="http://schemas.microsoft.com/office/drawing/2014/main" val="1759900249"/>
                    </a:ext>
                  </a:extLst>
                </a:gridCol>
                <a:gridCol w="576072">
                  <a:extLst>
                    <a:ext uri="{9D8B030D-6E8A-4147-A177-3AD203B41FA5}">
                      <a16:colId xmlns:a16="http://schemas.microsoft.com/office/drawing/2014/main" val="23047585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818341701"/>
                  </a:ext>
                </a:extLst>
              </a:tr>
              <a:tr h="370840">
                <a:tc>
                  <a:txBody>
                    <a:bodyPr/>
                    <a:lstStyle/>
                    <a:p>
                      <a:r>
                        <a:rPr lang="en-US" sz="1000"/>
                        <a:t>phlyinsurance</a:t>
                      </a:r>
                    </a:p>
                  </a:txBody>
                  <a:tcPr/>
                </a:tc>
                <a:tc>
                  <a:txBody>
                    <a:bodyPr/>
                    <a:lstStyle/>
                    <a:p>
                      <a:r>
                        <a:rPr lang="en-US" sz="1000"/>
                        <a:t>4882</a:t>
                      </a:r>
                    </a:p>
                  </a:txBody>
                  <a:tcPr/>
                </a:tc>
                <a:tc>
                  <a:txBody>
                    <a:bodyPr/>
                    <a:lstStyle/>
                    <a:p>
                      <a:r>
                        <a:rPr lang="en-US" sz="1000"/>
                        <a:t>188</a:t>
                      </a:r>
                    </a:p>
                  </a:txBody>
                  <a:tcPr/>
                </a:tc>
                <a:tc>
                  <a:txBody>
                    <a:bodyPr/>
                    <a:lstStyle/>
                    <a:p>
                      <a:r>
                        <a:rPr lang="en-US" sz="1000"/>
                        <a:t>14</a:t>
                      </a:r>
                    </a:p>
                  </a:txBody>
                  <a:tcPr/>
                </a:tc>
                <a:tc>
                  <a:txBody>
                    <a:bodyPr/>
                    <a:lstStyle/>
                    <a:p>
                      <a:r>
                        <a:rPr lang="en-US" sz="1000"/>
                        <a:t>2</a:t>
                      </a:r>
                    </a:p>
                  </a:txBody>
                  <a:tcPr/>
                </a:tc>
                <a:tc>
                  <a:txBody>
                    <a:bodyPr/>
                    <a:lstStyle/>
                    <a:p>
                      <a:r>
                        <a:rPr lang="en-US" sz="1000"/>
                        <a:t>0</a:t>
                      </a:r>
                    </a:p>
                  </a:txBody>
                  <a:tcPr/>
                </a:tc>
                <a:tc>
                  <a:txBody>
                    <a:bodyPr/>
                    <a:lstStyle/>
                    <a:p>
                      <a:r>
                        <a:rPr lang="en-US" sz="1000"/>
                        <a:t>5</a:t>
                      </a:r>
                    </a:p>
                  </a:txBody>
                  <a:tcPr/>
                </a:tc>
                <a:tc>
                  <a:txBody>
                    <a:bodyPr/>
                    <a:lstStyle/>
                    <a:p>
                      <a:r>
                        <a:rPr lang="en-US" sz="1000"/>
                        <a:t>21</a:t>
                      </a:r>
                    </a:p>
                  </a:txBody>
                  <a:tcPr/>
                </a:tc>
                <a:tc>
                  <a:txBody>
                    <a:bodyPr/>
                    <a:lstStyle/>
                    <a:p>
                      <a:r>
                        <a:rPr lang="en-US" sz="1000"/>
                        <a:t>584</a:t>
                      </a:r>
                    </a:p>
                  </a:txBody>
                  <a:tcPr/>
                </a:tc>
                <a:tc>
                  <a:txBody>
                    <a:bodyPr/>
                    <a:lstStyle/>
                    <a:p>
                      <a:r>
                        <a:rPr lang="en-US" sz="1000"/>
                        <a:t>14</a:t>
                      </a:r>
                    </a:p>
                  </a:txBody>
                  <a:tcPr/>
                </a:tc>
                <a:tc>
                  <a:txBody>
                    <a:bodyPr/>
                    <a:lstStyle/>
                    <a:p>
                      <a:r>
                        <a:rPr lang="en-US" sz="1000"/>
                        <a:t>0.5947 %</a:t>
                      </a:r>
                    </a:p>
                  </a:txBody>
                  <a:tcPr/>
                </a:tc>
                <a:extLst>
                  <a:ext uri="{0D108BD9-81ED-4DB2-BD59-A6C34878D82A}">
                    <a16:rowId xmlns:a16="http://schemas.microsoft.com/office/drawing/2014/main" val="2556806855"/>
                  </a:ext>
                </a:extLst>
              </a:tr>
            </a:tbl>
          </a:graphicData>
        </a:graphic>
      </p:graphicFrame>
      <p:sp>
        <p:nvSpPr>
          <p:cNvPr id="4" name="Text Placeholder 3">
            <a:extLst>
              <a:ext uri="{FF2B5EF4-FFF2-40B4-BE49-F238E27FC236}">
                <a16:creationId xmlns:a16="http://schemas.microsoft.com/office/drawing/2014/main" id="{BE62F118-F86C-41CD-A7DE-C6D92646E81B}"/>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2412289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3CD42-C9EE-4EFA-B67D-1DC6F64E9FF2}"/>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510C1CBB-F0EE-4C36-8FDE-FD8701D20DDF}"/>
              </a:ext>
            </a:extLst>
          </p:cNvPr>
          <p:cNvGraphicFramePr>
            <a:graphicFrameLocks noGrp="1"/>
          </p:cNvGraphicFramePr>
          <p:nvPr>
            <p:ph type="chart" sz="quarter" idx="13"/>
            <p:extLst>
              <p:ext uri="{D42A27DB-BD31-4B8C-83A1-F6EECF244321}">
                <p14:modId xmlns:p14="http://schemas.microsoft.com/office/powerpoint/2010/main" val="29992827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6D1B49-21CD-4458-96F9-E08E77FA97E9}"/>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38D886FB-8494-4F7E-B7A4-A63BFAA5EB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54277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6DD95-310A-4041-8A26-27E5581C3078}"/>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C9577C09-D9B6-42E1-8F93-186A716F29CD}"/>
              </a:ext>
            </a:extLst>
          </p:cNvPr>
          <p:cNvGraphicFramePr>
            <a:graphicFrameLocks noGrp="1"/>
          </p:cNvGraphicFramePr>
          <p:nvPr>
            <p:ph type="chart" sz="quarter" idx="13"/>
            <p:extLst>
              <p:ext uri="{D42A27DB-BD31-4B8C-83A1-F6EECF244321}">
                <p14:modId xmlns:p14="http://schemas.microsoft.com/office/powerpoint/2010/main" val="19772757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9DEA4E-BAF5-439D-B21F-376EA1CB911C}"/>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21AB6FD8-3108-4153-9EC6-D284833733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98622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C8E1B-B3E1-49AC-A378-87B939CC1BE9}"/>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0C7FA1E6-A9D7-4C3D-A8FF-2422CEC34BF8}"/>
              </a:ext>
            </a:extLst>
          </p:cNvPr>
          <p:cNvGraphicFramePr>
            <a:graphicFrameLocks noGrp="1"/>
          </p:cNvGraphicFramePr>
          <p:nvPr>
            <p:ph type="chart" sz="quarter" idx="13"/>
            <p:extLst>
              <p:ext uri="{D42A27DB-BD31-4B8C-83A1-F6EECF244321}">
                <p14:modId xmlns:p14="http://schemas.microsoft.com/office/powerpoint/2010/main" val="194658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93CD90-2C02-4482-8731-F2407E9125A9}"/>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9B0DF513-2243-4816-BC0B-3B16B5AD25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90351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B8792-9D36-4008-AAA0-735F31E0218F}"/>
              </a:ext>
            </a:extLst>
          </p:cNvPr>
          <p:cNvSpPr>
            <a:spLocks noGrp="1"/>
          </p:cNvSpPr>
          <p:nvPr>
            <p:ph type="title"/>
          </p:nvPr>
        </p:nvSpPr>
        <p:spPr/>
        <p:txBody>
          <a:bodyPr/>
          <a:lstStyle/>
          <a:p>
            <a:r>
              <a:rPr lang="en-US"/>
              <a:t>Instagram Instagram Content Views by Post Type | Philadelphia Insurance</a:t>
            </a:r>
          </a:p>
        </p:txBody>
      </p:sp>
      <p:graphicFrame>
        <p:nvGraphicFramePr>
          <p:cNvPr id="6" name="Chart Placeholder 5">
            <a:extLst>
              <a:ext uri="{FF2B5EF4-FFF2-40B4-BE49-F238E27FC236}">
                <a16:creationId xmlns:a16="http://schemas.microsoft.com/office/drawing/2014/main" id="{777227A0-4134-4B83-B5B8-3FCD964D8D61}"/>
              </a:ext>
            </a:extLst>
          </p:cNvPr>
          <p:cNvGraphicFramePr>
            <a:graphicFrameLocks noGrp="1"/>
          </p:cNvGraphicFramePr>
          <p:nvPr>
            <p:ph type="chart" sz="quarter" idx="13"/>
            <p:extLst>
              <p:ext uri="{D42A27DB-BD31-4B8C-83A1-F6EECF244321}">
                <p14:modId xmlns:p14="http://schemas.microsoft.com/office/powerpoint/2010/main" val="10013155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6B973B-A9B4-48D8-B67E-BCCDCBB69CD0}"/>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00A62B4C-5A64-4720-AF90-13E71893AB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49944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BF57E-6C9D-49E9-95B1-046E1A795C47}"/>
              </a:ext>
            </a:extLst>
          </p:cNvPr>
          <p:cNvSpPr>
            <a:spLocks noGrp="1"/>
          </p:cNvSpPr>
          <p:nvPr>
            <p:ph type="title"/>
          </p:nvPr>
        </p:nvSpPr>
        <p:spPr/>
        <p:txBody>
          <a:bodyPr/>
          <a:lstStyle/>
          <a:p>
            <a:r>
              <a:rPr lang="en-US"/>
              <a:t>Instagram Posts Table | Philadelphia Insurance</a:t>
            </a:r>
          </a:p>
        </p:txBody>
      </p:sp>
      <p:graphicFrame>
        <p:nvGraphicFramePr>
          <p:cNvPr id="5" name="Table Placeholder 4">
            <a:extLst>
              <a:ext uri="{FF2B5EF4-FFF2-40B4-BE49-F238E27FC236}">
                <a16:creationId xmlns:a16="http://schemas.microsoft.com/office/drawing/2014/main" id="{88238C96-4689-4B5E-AB60-7B5C7DFB0EB1}"/>
              </a:ext>
            </a:extLst>
          </p:cNvPr>
          <p:cNvGraphicFramePr>
            <a:graphicFrameLocks noGrp="1"/>
          </p:cNvGraphicFramePr>
          <p:nvPr>
            <p:ph type="tbl" sz="quarter" idx="13"/>
            <p:extLst>
              <p:ext uri="{D42A27DB-BD31-4B8C-83A1-F6EECF244321}">
                <p14:modId xmlns:p14="http://schemas.microsoft.com/office/powerpoint/2010/main" val="2461287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196136271"/>
                    </a:ext>
                  </a:extLst>
                </a:gridCol>
                <a:gridCol w="822960">
                  <a:extLst>
                    <a:ext uri="{9D8B030D-6E8A-4147-A177-3AD203B41FA5}">
                      <a16:colId xmlns:a16="http://schemas.microsoft.com/office/drawing/2014/main" val="2601659428"/>
                    </a:ext>
                  </a:extLst>
                </a:gridCol>
                <a:gridCol w="411480">
                  <a:extLst>
                    <a:ext uri="{9D8B030D-6E8A-4147-A177-3AD203B41FA5}">
                      <a16:colId xmlns:a16="http://schemas.microsoft.com/office/drawing/2014/main" val="2754328348"/>
                    </a:ext>
                  </a:extLst>
                </a:gridCol>
                <a:gridCol w="411480">
                  <a:extLst>
                    <a:ext uri="{9D8B030D-6E8A-4147-A177-3AD203B41FA5}">
                      <a16:colId xmlns:a16="http://schemas.microsoft.com/office/drawing/2014/main" val="1242811686"/>
                    </a:ext>
                  </a:extLst>
                </a:gridCol>
                <a:gridCol w="411480">
                  <a:extLst>
                    <a:ext uri="{9D8B030D-6E8A-4147-A177-3AD203B41FA5}">
                      <a16:colId xmlns:a16="http://schemas.microsoft.com/office/drawing/2014/main" val="3983143202"/>
                    </a:ext>
                  </a:extLst>
                </a:gridCol>
                <a:gridCol w="411480">
                  <a:extLst>
                    <a:ext uri="{9D8B030D-6E8A-4147-A177-3AD203B41FA5}">
                      <a16:colId xmlns:a16="http://schemas.microsoft.com/office/drawing/2014/main" val="491353876"/>
                    </a:ext>
                  </a:extLst>
                </a:gridCol>
                <a:gridCol w="411480">
                  <a:extLst>
                    <a:ext uri="{9D8B030D-6E8A-4147-A177-3AD203B41FA5}">
                      <a16:colId xmlns:a16="http://schemas.microsoft.com/office/drawing/2014/main" val="3677057086"/>
                    </a:ext>
                  </a:extLst>
                </a:gridCol>
                <a:gridCol w="411480">
                  <a:extLst>
                    <a:ext uri="{9D8B030D-6E8A-4147-A177-3AD203B41FA5}">
                      <a16:colId xmlns:a16="http://schemas.microsoft.com/office/drawing/2014/main" val="244966261"/>
                    </a:ext>
                  </a:extLst>
                </a:gridCol>
                <a:gridCol w="411480">
                  <a:extLst>
                    <a:ext uri="{9D8B030D-6E8A-4147-A177-3AD203B41FA5}">
                      <a16:colId xmlns:a16="http://schemas.microsoft.com/office/drawing/2014/main" val="1965784720"/>
                    </a:ext>
                  </a:extLst>
                </a:gridCol>
                <a:gridCol w="411480">
                  <a:extLst>
                    <a:ext uri="{9D8B030D-6E8A-4147-A177-3AD203B41FA5}">
                      <a16:colId xmlns:a16="http://schemas.microsoft.com/office/drawing/2014/main" val="2265950225"/>
                    </a:ext>
                  </a:extLst>
                </a:gridCol>
                <a:gridCol w="411480">
                  <a:extLst>
                    <a:ext uri="{9D8B030D-6E8A-4147-A177-3AD203B41FA5}">
                      <a16:colId xmlns:a16="http://schemas.microsoft.com/office/drawing/2014/main" val="3009924362"/>
                    </a:ext>
                  </a:extLst>
                </a:gridCol>
                <a:gridCol w="411480">
                  <a:extLst>
                    <a:ext uri="{9D8B030D-6E8A-4147-A177-3AD203B41FA5}">
                      <a16:colId xmlns:a16="http://schemas.microsoft.com/office/drawing/2014/main" val="1783643352"/>
                    </a:ext>
                  </a:extLst>
                </a:gridCol>
                <a:gridCol w="411480">
                  <a:extLst>
                    <a:ext uri="{9D8B030D-6E8A-4147-A177-3AD203B41FA5}">
                      <a16:colId xmlns:a16="http://schemas.microsoft.com/office/drawing/2014/main" val="1506295275"/>
                    </a:ext>
                  </a:extLst>
                </a:gridCol>
                <a:gridCol w="411480">
                  <a:extLst>
                    <a:ext uri="{9D8B030D-6E8A-4147-A177-3AD203B41FA5}">
                      <a16:colId xmlns:a16="http://schemas.microsoft.com/office/drawing/2014/main" val="567239585"/>
                    </a:ext>
                  </a:extLst>
                </a:gridCol>
                <a:gridCol w="411480">
                  <a:extLst>
                    <a:ext uri="{9D8B030D-6E8A-4147-A177-3AD203B41FA5}">
                      <a16:colId xmlns:a16="http://schemas.microsoft.com/office/drawing/2014/main" val="4258579046"/>
                    </a:ext>
                  </a:extLst>
                </a:gridCol>
                <a:gridCol w="411480">
                  <a:extLst>
                    <a:ext uri="{9D8B030D-6E8A-4147-A177-3AD203B41FA5}">
                      <a16:colId xmlns:a16="http://schemas.microsoft.com/office/drawing/2014/main" val="228837421"/>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142731759"/>
                  </a:ext>
                </a:extLst>
              </a:tr>
              <a:tr h="370840">
                <a:tc>
                  <a:txBody>
                    <a:bodyPr/>
                    <a:lstStyle/>
                    <a:p>
                      <a:r>
                        <a:rPr lang="en-US" sz="1000"/>
                        <a:t>03/11/2026 13:25:56</a:t>
                      </a:r>
                    </a:p>
                  </a:txBody>
                  <a:tcPr/>
                </a:tc>
                <a:tc>
                  <a:txBody>
                    <a:bodyPr/>
                    <a:lstStyle/>
                    <a:p>
                      <a:r>
                        <a:rPr lang="en-US" sz="1000"/>
                        <a:t>03/11/2026 13:25:56</a:t>
                      </a:r>
                    </a:p>
                  </a:txBody>
                  <a:tcPr/>
                </a:tc>
                <a:tc>
                  <a:txBody>
                    <a:bodyPr/>
                    <a:lstStyle/>
                    <a:p>
                      <a:r>
                        <a:rPr lang="en-US" sz="1000"/>
                        <a:t>Image</a:t>
                      </a:r>
                    </a:p>
                  </a:txBody>
                  <a:tcPr/>
                </a:tc>
                <a:tc>
                  <a:txBody>
                    <a:bodyPr/>
                    <a:lstStyle/>
                    <a:p>
                      <a:r>
                        <a:rPr lang="en-US" sz="1000"/>
                        <a:t>2342</a:t>
                      </a:r>
                    </a:p>
                  </a:txBody>
                  <a:tcPr/>
                </a:tc>
                <a:tc>
                  <a:txBody>
                    <a:bodyPr/>
                    <a:lstStyle/>
                    <a:p>
                      <a:r>
                        <a:rPr lang="en-US" sz="1000"/>
                        <a:t>129</a:t>
                      </a:r>
                    </a:p>
                  </a:txBody>
                  <a:tcPr/>
                </a:tc>
                <a:tc>
                  <a:txBody>
                    <a:bodyPr/>
                    <a:lstStyle/>
                    <a:p>
                      <a:r>
                        <a:rPr lang="en-US" sz="1000"/>
                        <a:t>3</a:t>
                      </a:r>
                    </a:p>
                  </a:txBody>
                  <a:tcPr/>
                </a:tc>
                <a:tc>
                  <a:txBody>
                    <a:bodyPr/>
                    <a:lstStyle/>
                    <a:p>
                      <a:r>
                        <a:rPr lang="en-US" sz="1000"/>
                        <a:t>2</a:t>
                      </a:r>
                    </a:p>
                  </a:txBody>
                  <a:tcPr/>
                </a:tc>
                <a:tc>
                  <a:txBody>
                    <a:bodyPr/>
                    <a:lstStyle/>
                    <a:p>
                      <a:r>
                        <a:rPr lang="en-US" sz="1000"/>
                        <a:t>25</a:t>
                      </a:r>
                    </a:p>
                  </a:txBody>
                  <a:tcPr/>
                </a:tc>
                <a:tc>
                  <a:txBody>
                    <a:bodyPr/>
                    <a:lstStyle/>
                    <a:p>
                      <a:r>
                        <a:rPr lang="en-US" sz="1000"/>
                        <a:t>163</a:t>
                      </a:r>
                    </a:p>
                  </a:txBody>
                  <a:tcPr/>
                </a:tc>
                <a:tc>
                  <a:txBody>
                    <a:bodyPr/>
                    <a:lstStyle/>
                    <a:p>
                      <a:r>
                        <a:rPr lang="en-US" sz="1000"/>
                        <a:t>6.96 %</a:t>
                      </a:r>
                    </a:p>
                  </a:txBody>
                  <a:tcPr/>
                </a:tc>
                <a:tc>
                  <a:txBody>
                    <a:bodyPr/>
                    <a:lstStyle/>
                    <a:p>
                      <a:r>
                        <a:rPr lang="en-US" sz="1000"/>
                        <a:t>1251</a:t>
                      </a:r>
                    </a:p>
                  </a:txBody>
                  <a:tcPr/>
                </a:tc>
                <a:tc>
                  <a:txBody>
                    <a:bodyPr/>
                    <a:lstStyle/>
                    <a:p>
                      <a:r>
                        <a:rPr lang="en-US" sz="1000"/>
                        <a:t>n/a</a:t>
                      </a:r>
                    </a:p>
                  </a:txBody>
                  <a:tcPr/>
                </a:tc>
                <a:tc>
                  <a:txBody>
                    <a:bodyPr/>
                    <a:lstStyle/>
                    <a:p>
                      <a:r>
                        <a:rPr lang="en-US" sz="1000"/>
                        <a:t>19</a:t>
                      </a:r>
                    </a:p>
                  </a:txBody>
                  <a:tcPr/>
                </a:tc>
                <a:tc>
                  <a:txBody>
                    <a:bodyPr/>
                    <a:lstStyle/>
                    <a:p>
                      <a:r>
                        <a:rPr lang="en-US" sz="1000"/>
                        <a:t>1</a:t>
                      </a:r>
                    </a:p>
                  </a:txBody>
                  <a:tcPr/>
                </a:tc>
                <a:tc>
                  <a:txBody>
                    <a:bodyPr/>
                    <a:lstStyle/>
                    <a:p>
                      <a:r>
                        <a:rPr lang="en-US" sz="1000"/>
                        <a:t>18</a:t>
                      </a:r>
                    </a:p>
                  </a:txBody>
                  <a:tcPr/>
                </a:tc>
                <a:tc>
                  <a:txBody>
                    <a:bodyPr/>
                    <a:lstStyle/>
                    <a:p>
                      <a:r>
                        <a:rPr lang="en-US" sz="1000"/>
                        <a:t>0</a:t>
                      </a:r>
                    </a:p>
                  </a:txBody>
                  <a:tcPr/>
                </a:tc>
                <a:extLst>
                  <a:ext uri="{0D108BD9-81ED-4DB2-BD59-A6C34878D82A}">
                    <a16:rowId xmlns:a16="http://schemas.microsoft.com/office/drawing/2014/main" val="1094175230"/>
                  </a:ext>
                </a:extLst>
              </a:tr>
              <a:tr h="370840">
                <a:tc>
                  <a:txBody>
                    <a:bodyPr/>
                    <a:lstStyle/>
                    <a:p>
                      <a:r>
                        <a:rPr lang="en-US" sz="1000"/>
                        <a:t>03/20/2026 13:14:10</a:t>
                      </a:r>
                    </a:p>
                  </a:txBody>
                  <a:tcPr/>
                </a:tc>
                <a:tc>
                  <a:txBody>
                    <a:bodyPr/>
                    <a:lstStyle/>
                    <a:p>
                      <a:r>
                        <a:rPr lang="en-US" sz="1000"/>
                        <a:t>03/20/2026 13:14:10</a:t>
                      </a:r>
                    </a:p>
                  </a:txBody>
                  <a:tcPr/>
                </a:tc>
                <a:tc>
                  <a:txBody>
                    <a:bodyPr/>
                    <a:lstStyle/>
                    <a:p>
                      <a:r>
                        <a:rPr lang="en-US" sz="1000"/>
                        <a:t>Image</a:t>
                      </a:r>
                    </a:p>
                  </a:txBody>
                  <a:tcPr/>
                </a:tc>
                <a:tc>
                  <a:txBody>
                    <a:bodyPr/>
                    <a:lstStyle/>
                    <a:p>
                      <a:r>
                        <a:rPr lang="en-US" sz="1000"/>
                        <a:t>2103</a:t>
                      </a:r>
                    </a:p>
                  </a:txBody>
                  <a:tcPr/>
                </a:tc>
                <a:tc>
                  <a:txBody>
                    <a:bodyPr/>
                    <a:lstStyle/>
                    <a:p>
                      <a:r>
                        <a:rPr lang="en-US" sz="1000"/>
                        <a:t>80</a:t>
                      </a:r>
                    </a:p>
                  </a:txBody>
                  <a:tcPr/>
                </a:tc>
                <a:tc>
                  <a:txBody>
                    <a:bodyPr/>
                    <a:lstStyle/>
                    <a:p>
                      <a:r>
                        <a:rPr lang="en-US" sz="1000"/>
                        <a:t>4</a:t>
                      </a:r>
                    </a:p>
                  </a:txBody>
                  <a:tcPr/>
                </a:tc>
                <a:tc>
                  <a:txBody>
                    <a:bodyPr/>
                    <a:lstStyle/>
                    <a:p>
                      <a:r>
                        <a:rPr lang="en-US" sz="1000"/>
                        <a:t>2</a:t>
                      </a:r>
                    </a:p>
                  </a:txBody>
                  <a:tcPr/>
                </a:tc>
                <a:tc>
                  <a:txBody>
                    <a:bodyPr/>
                    <a:lstStyle/>
                    <a:p>
                      <a:r>
                        <a:rPr lang="en-US" sz="1000"/>
                        <a:t>3</a:t>
                      </a:r>
                    </a:p>
                  </a:txBody>
                  <a:tcPr/>
                </a:tc>
                <a:tc>
                  <a:txBody>
                    <a:bodyPr/>
                    <a:lstStyle/>
                    <a:p>
                      <a:r>
                        <a:rPr lang="en-US" sz="1000"/>
                        <a:t>89</a:t>
                      </a:r>
                    </a:p>
                  </a:txBody>
                  <a:tcPr/>
                </a:tc>
                <a:tc>
                  <a:txBody>
                    <a:bodyPr/>
                    <a:lstStyle/>
                    <a:p>
                      <a:r>
                        <a:rPr lang="en-US" sz="1000"/>
                        <a:t>4.23 %</a:t>
                      </a:r>
                    </a:p>
                  </a:txBody>
                  <a:tcPr/>
                </a:tc>
                <a:tc>
                  <a:txBody>
                    <a:bodyPr/>
                    <a:lstStyle/>
                    <a:p>
                      <a:r>
                        <a:rPr lang="en-US" sz="1000"/>
                        <a:t>909</a:t>
                      </a:r>
                    </a:p>
                  </a:txBody>
                  <a:tcPr/>
                </a:tc>
                <a:tc>
                  <a:txBody>
                    <a:bodyPr/>
                    <a:lstStyle/>
                    <a:p>
                      <a:r>
                        <a:rPr lang="en-US" sz="1000"/>
                        <a:t>n/a</a:t>
                      </a:r>
                    </a:p>
                  </a:txBody>
                  <a:tcPr/>
                </a:tc>
                <a:tc>
                  <a:txBody>
                    <a:bodyPr/>
                    <a:lstStyle/>
                    <a:p>
                      <a:r>
                        <a:rPr lang="en-US" sz="1000"/>
                        <a:t>15</a:t>
                      </a:r>
                    </a:p>
                  </a:txBody>
                  <a:tcPr/>
                </a:tc>
                <a:tc>
                  <a:txBody>
                    <a:bodyPr/>
                    <a:lstStyle/>
                    <a:p>
                      <a:r>
                        <a:rPr lang="en-US" sz="1000"/>
                        <a:t>2</a:t>
                      </a:r>
                    </a:p>
                  </a:txBody>
                  <a:tcPr/>
                </a:tc>
                <a:tc>
                  <a:txBody>
                    <a:bodyPr/>
                    <a:lstStyle/>
                    <a:p>
                      <a:r>
                        <a:rPr lang="en-US" sz="1000"/>
                        <a:t>12</a:t>
                      </a:r>
                    </a:p>
                  </a:txBody>
                  <a:tcPr/>
                </a:tc>
                <a:tc>
                  <a:txBody>
                    <a:bodyPr/>
                    <a:lstStyle/>
                    <a:p>
                      <a:r>
                        <a:rPr lang="en-US" sz="1000"/>
                        <a:t>0</a:t>
                      </a:r>
                    </a:p>
                  </a:txBody>
                  <a:tcPr/>
                </a:tc>
                <a:extLst>
                  <a:ext uri="{0D108BD9-81ED-4DB2-BD59-A6C34878D82A}">
                    <a16:rowId xmlns:a16="http://schemas.microsoft.com/office/drawing/2014/main" val="848243981"/>
                  </a:ext>
                </a:extLst>
              </a:tr>
              <a:tr h="370840">
                <a:tc>
                  <a:txBody>
                    <a:bodyPr/>
                    <a:lstStyle/>
                    <a:p>
                      <a:r>
                        <a:rPr lang="en-US" sz="1000"/>
                        <a:t>03/18/2026 14:14:10</a:t>
                      </a:r>
                    </a:p>
                  </a:txBody>
                  <a:tcPr/>
                </a:tc>
                <a:tc>
                  <a:txBody>
                    <a:bodyPr/>
                    <a:lstStyle/>
                    <a:p>
                      <a:r>
                        <a:rPr lang="en-US" sz="1000"/>
                        <a:t>03/18/2026 14:14:10</a:t>
                      </a:r>
                    </a:p>
                  </a:txBody>
                  <a:tcPr/>
                </a:tc>
                <a:tc>
                  <a:txBody>
                    <a:bodyPr/>
                    <a:lstStyle/>
                    <a:p>
                      <a:r>
                        <a:rPr lang="en-US" sz="1000"/>
                        <a:t>Image</a:t>
                      </a:r>
                    </a:p>
                  </a:txBody>
                  <a:tcPr/>
                </a:tc>
                <a:tc>
                  <a:txBody>
                    <a:bodyPr/>
                    <a:lstStyle/>
                    <a:p>
                      <a:r>
                        <a:rPr lang="en-US" sz="1000"/>
                        <a:t>1664</a:t>
                      </a:r>
                    </a:p>
                  </a:txBody>
                  <a:tcPr/>
                </a:tc>
                <a:tc>
                  <a:txBody>
                    <a:bodyPr/>
                    <a:lstStyle/>
                    <a:p>
                      <a:r>
                        <a:rPr lang="en-US" sz="1000"/>
                        <a:t>46</a:t>
                      </a:r>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tc>
                  <a:txBody>
                    <a:bodyPr/>
                    <a:lstStyle/>
                    <a:p>
                      <a:r>
                        <a:rPr lang="en-US" sz="1000"/>
                        <a:t>51</a:t>
                      </a:r>
                    </a:p>
                  </a:txBody>
                  <a:tcPr/>
                </a:tc>
                <a:tc>
                  <a:txBody>
                    <a:bodyPr/>
                    <a:lstStyle/>
                    <a:p>
                      <a:r>
                        <a:rPr lang="en-US" sz="1000"/>
                        <a:t>3.06 %</a:t>
                      </a:r>
                    </a:p>
                  </a:txBody>
                  <a:tcPr/>
                </a:tc>
                <a:tc>
                  <a:txBody>
                    <a:bodyPr/>
                    <a:lstStyle/>
                    <a:p>
                      <a:r>
                        <a:rPr lang="en-US" sz="1000"/>
                        <a:t>959</a:t>
                      </a:r>
                    </a:p>
                  </a:txBody>
                  <a:tcPr/>
                </a:tc>
                <a:tc>
                  <a:txBody>
                    <a:bodyPr/>
                    <a:lstStyle/>
                    <a:p>
                      <a:r>
                        <a:rPr lang="en-US" sz="1000"/>
                        <a:t>n/a</a:t>
                      </a:r>
                    </a:p>
                  </a:txBody>
                  <a:tcPr/>
                </a:tc>
                <a:tc>
                  <a:txBody>
                    <a:bodyPr/>
                    <a:lstStyle/>
                    <a:p>
                      <a:r>
                        <a:rPr lang="en-US" sz="1000"/>
                        <a:t>7</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extLst>
                  <a:ext uri="{0D108BD9-81ED-4DB2-BD59-A6C34878D82A}">
                    <a16:rowId xmlns:a16="http://schemas.microsoft.com/office/drawing/2014/main" val="4086092641"/>
                  </a:ext>
                </a:extLst>
              </a:tr>
              <a:tr h="370840">
                <a:tc>
                  <a:txBody>
                    <a:bodyPr/>
                    <a:lstStyle/>
                    <a:p>
                      <a:r>
                        <a:rPr lang="en-US" sz="1000"/>
                        <a:t>03/31/2026 13:10:54</a:t>
                      </a:r>
                    </a:p>
                  </a:txBody>
                  <a:tcPr/>
                </a:tc>
                <a:tc>
                  <a:txBody>
                    <a:bodyPr/>
                    <a:lstStyle/>
                    <a:p>
                      <a:r>
                        <a:rPr lang="en-US" sz="1000"/>
                        <a:t>03/31/2026 13:10:54</a:t>
                      </a:r>
                    </a:p>
                  </a:txBody>
                  <a:tcPr/>
                </a:tc>
                <a:tc>
                  <a:txBody>
                    <a:bodyPr/>
                    <a:lstStyle/>
                    <a:p>
                      <a:r>
                        <a:rPr lang="en-US" sz="1000"/>
                        <a:t>Image</a:t>
                      </a:r>
                    </a:p>
                  </a:txBody>
                  <a:tcPr/>
                </a:tc>
                <a:tc>
                  <a:txBody>
                    <a:bodyPr/>
                    <a:lstStyle/>
                    <a:p>
                      <a:r>
                        <a:rPr lang="en-US" sz="1000"/>
                        <a:t>1894</a:t>
                      </a:r>
                    </a:p>
                  </a:txBody>
                  <a:tcPr/>
                </a:tc>
                <a:tc>
                  <a:txBody>
                    <a:bodyPr/>
                    <a:lstStyle/>
                    <a:p>
                      <a:r>
                        <a:rPr lang="en-US" sz="1000"/>
                        <a:t>42</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44</a:t>
                      </a:r>
                    </a:p>
                  </a:txBody>
                  <a:tcPr/>
                </a:tc>
                <a:tc>
                  <a:txBody>
                    <a:bodyPr/>
                    <a:lstStyle/>
                    <a:p>
                      <a:r>
                        <a:rPr lang="en-US" sz="1000"/>
                        <a:t>2.32 %</a:t>
                      </a:r>
                    </a:p>
                  </a:txBody>
                  <a:tcPr/>
                </a:tc>
                <a:tc>
                  <a:txBody>
                    <a:bodyPr/>
                    <a:lstStyle/>
                    <a:p>
                      <a:r>
                        <a:rPr lang="en-US" sz="1000"/>
                        <a:t>875</a:t>
                      </a:r>
                    </a:p>
                  </a:txBody>
                  <a:tcPr/>
                </a:tc>
                <a:tc>
                  <a:txBody>
                    <a:bodyPr/>
                    <a:lstStyle/>
                    <a:p>
                      <a:r>
                        <a:rPr lang="en-US" sz="1000"/>
                        <a:t>n/a</a:t>
                      </a:r>
                    </a:p>
                  </a:txBody>
                  <a:tcPr/>
                </a:tc>
                <a:tc>
                  <a:txBody>
                    <a:bodyPr/>
                    <a:lstStyle/>
                    <a:p>
                      <a:r>
                        <a:rPr lang="en-US" sz="1000"/>
                        <a:t>16</a:t>
                      </a:r>
                    </a:p>
                  </a:txBody>
                  <a:tcPr/>
                </a:tc>
                <a:tc>
                  <a:txBody>
                    <a:bodyPr/>
                    <a:lstStyle/>
                    <a:p>
                      <a:r>
                        <a:rPr lang="en-US" sz="1000"/>
                        <a:t>0</a:t>
                      </a:r>
                    </a:p>
                  </a:txBody>
                  <a:tcPr/>
                </a:tc>
                <a:tc>
                  <a:txBody>
                    <a:bodyPr/>
                    <a:lstStyle/>
                    <a:p>
                      <a:r>
                        <a:rPr lang="en-US" sz="1000"/>
                        <a:t>14</a:t>
                      </a:r>
                    </a:p>
                  </a:txBody>
                  <a:tcPr/>
                </a:tc>
                <a:tc>
                  <a:txBody>
                    <a:bodyPr/>
                    <a:lstStyle/>
                    <a:p>
                      <a:r>
                        <a:rPr lang="en-US" sz="1000"/>
                        <a:t>0</a:t>
                      </a:r>
                    </a:p>
                  </a:txBody>
                  <a:tcPr/>
                </a:tc>
                <a:extLst>
                  <a:ext uri="{0D108BD9-81ED-4DB2-BD59-A6C34878D82A}">
                    <a16:rowId xmlns:a16="http://schemas.microsoft.com/office/drawing/2014/main" val="2520334382"/>
                  </a:ext>
                </a:extLst>
              </a:tr>
              <a:tr h="370840">
                <a:tc>
                  <a:txBody>
                    <a:bodyPr/>
                    <a:lstStyle/>
                    <a:p>
                      <a:r>
                        <a:rPr lang="en-US" sz="1000"/>
                        <a:t>03/24/2026 13:28:52</a:t>
                      </a:r>
                    </a:p>
                  </a:txBody>
                  <a:tcPr/>
                </a:tc>
                <a:tc>
                  <a:txBody>
                    <a:bodyPr/>
                    <a:lstStyle/>
                    <a:p>
                      <a:r>
                        <a:rPr lang="en-US" sz="1000"/>
                        <a:t>03/24/2026 13:28:52</a:t>
                      </a:r>
                    </a:p>
                  </a:txBody>
                  <a:tcPr/>
                </a:tc>
                <a:tc>
                  <a:txBody>
                    <a:bodyPr/>
                    <a:lstStyle/>
                    <a:p>
                      <a:r>
                        <a:rPr lang="en-US" sz="1000"/>
                        <a:t>Image</a:t>
                      </a:r>
                    </a:p>
                  </a:txBody>
                  <a:tcPr/>
                </a:tc>
                <a:tc>
                  <a:txBody>
                    <a:bodyPr/>
                    <a:lstStyle/>
                    <a:p>
                      <a:r>
                        <a:rPr lang="en-US" sz="1000"/>
                        <a:t>1326</a:t>
                      </a:r>
                    </a:p>
                  </a:txBody>
                  <a:tcPr/>
                </a:tc>
                <a:tc>
                  <a:txBody>
                    <a:bodyPr/>
                    <a:lstStyle/>
                    <a:p>
                      <a:r>
                        <a:rPr lang="en-US" sz="1000"/>
                        <a:t>37</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40</a:t>
                      </a:r>
                    </a:p>
                  </a:txBody>
                  <a:tcPr/>
                </a:tc>
                <a:tc>
                  <a:txBody>
                    <a:bodyPr/>
                    <a:lstStyle/>
                    <a:p>
                      <a:r>
                        <a:rPr lang="en-US" sz="1000"/>
                        <a:t>3.02 %</a:t>
                      </a:r>
                    </a:p>
                  </a:txBody>
                  <a:tcPr/>
                </a:tc>
                <a:tc>
                  <a:txBody>
                    <a:bodyPr/>
                    <a:lstStyle/>
                    <a:p>
                      <a:r>
                        <a:rPr lang="en-US" sz="1000"/>
                        <a:t>689</a:t>
                      </a:r>
                    </a:p>
                  </a:txBody>
                  <a:tcPr/>
                </a:tc>
                <a:tc>
                  <a:txBody>
                    <a:bodyPr/>
                    <a:lstStyle/>
                    <a:p>
                      <a:r>
                        <a:rPr lang="en-US" sz="1000"/>
                        <a:t>n/a</a:t>
                      </a:r>
                    </a:p>
                  </a:txBody>
                  <a:tcPr/>
                </a:tc>
                <a:tc>
                  <a:txBody>
                    <a:bodyPr/>
                    <a:lstStyle/>
                    <a:p>
                      <a:r>
                        <a:rPr lang="en-US" sz="1000"/>
                        <a:t>8</a:t>
                      </a:r>
                    </a:p>
                  </a:txBody>
                  <a:tcPr/>
                </a:tc>
                <a:tc>
                  <a:txBody>
                    <a:bodyPr/>
                    <a:lstStyle/>
                    <a:p>
                      <a:r>
                        <a:rPr lang="en-US" sz="1000"/>
                        <a:t>0</a:t>
                      </a:r>
                    </a:p>
                  </a:txBody>
                  <a:tcPr/>
                </a:tc>
                <a:tc>
                  <a:txBody>
                    <a:bodyPr/>
                    <a:lstStyle/>
                    <a:p>
                      <a:r>
                        <a:rPr lang="en-US" sz="1000"/>
                        <a:t>8</a:t>
                      </a:r>
                    </a:p>
                  </a:txBody>
                  <a:tcPr/>
                </a:tc>
                <a:tc>
                  <a:txBody>
                    <a:bodyPr/>
                    <a:lstStyle/>
                    <a:p>
                      <a:r>
                        <a:rPr lang="en-US" sz="1000"/>
                        <a:t>0</a:t>
                      </a:r>
                    </a:p>
                  </a:txBody>
                  <a:tcPr/>
                </a:tc>
                <a:extLst>
                  <a:ext uri="{0D108BD9-81ED-4DB2-BD59-A6C34878D82A}">
                    <a16:rowId xmlns:a16="http://schemas.microsoft.com/office/drawing/2014/main" val="3512485928"/>
                  </a:ext>
                </a:extLst>
              </a:tr>
            </a:tbl>
          </a:graphicData>
        </a:graphic>
      </p:graphicFrame>
      <p:sp>
        <p:nvSpPr>
          <p:cNvPr id="4" name="Text Placeholder 3">
            <a:extLst>
              <a:ext uri="{FF2B5EF4-FFF2-40B4-BE49-F238E27FC236}">
                <a16:creationId xmlns:a16="http://schemas.microsoft.com/office/drawing/2014/main" id="{1E70C3CB-AA1E-4BB2-819B-98762A4ECABC}"/>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22749653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20237-510C-4D5F-AF01-2836CDFD3144}"/>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09E9C66D-F654-4A65-BF53-C40E7959CCAB}"/>
              </a:ext>
            </a:extLst>
          </p:cNvPr>
          <p:cNvGraphicFramePr>
            <a:graphicFrameLocks noGrp="1"/>
          </p:cNvGraphicFramePr>
          <p:nvPr>
            <p:ph type="tbl" sz="quarter" idx="13"/>
            <p:extLst>
              <p:ext uri="{D42A27DB-BD31-4B8C-83A1-F6EECF244321}">
                <p14:modId xmlns:p14="http://schemas.microsoft.com/office/powerpoint/2010/main" val="4136678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569661786"/>
                    </a:ext>
                  </a:extLst>
                </a:gridCol>
                <a:gridCol w="905256">
                  <a:extLst>
                    <a:ext uri="{9D8B030D-6E8A-4147-A177-3AD203B41FA5}">
                      <a16:colId xmlns:a16="http://schemas.microsoft.com/office/drawing/2014/main" val="3137787328"/>
                    </a:ext>
                  </a:extLst>
                </a:gridCol>
                <a:gridCol w="411480">
                  <a:extLst>
                    <a:ext uri="{9D8B030D-6E8A-4147-A177-3AD203B41FA5}">
                      <a16:colId xmlns:a16="http://schemas.microsoft.com/office/drawing/2014/main" val="2321343182"/>
                    </a:ext>
                  </a:extLst>
                </a:gridCol>
                <a:gridCol w="905256">
                  <a:extLst>
                    <a:ext uri="{9D8B030D-6E8A-4147-A177-3AD203B41FA5}">
                      <a16:colId xmlns:a16="http://schemas.microsoft.com/office/drawing/2014/main" val="3962164264"/>
                    </a:ext>
                  </a:extLst>
                </a:gridCol>
                <a:gridCol w="905256">
                  <a:extLst>
                    <a:ext uri="{9D8B030D-6E8A-4147-A177-3AD203B41FA5}">
                      <a16:colId xmlns:a16="http://schemas.microsoft.com/office/drawing/2014/main" val="1060304519"/>
                    </a:ext>
                  </a:extLst>
                </a:gridCol>
                <a:gridCol w="905256">
                  <a:extLst>
                    <a:ext uri="{9D8B030D-6E8A-4147-A177-3AD203B41FA5}">
                      <a16:colId xmlns:a16="http://schemas.microsoft.com/office/drawing/2014/main" val="986149189"/>
                    </a:ext>
                  </a:extLst>
                </a:gridCol>
                <a:gridCol w="905256">
                  <a:extLst>
                    <a:ext uri="{9D8B030D-6E8A-4147-A177-3AD203B41FA5}">
                      <a16:colId xmlns:a16="http://schemas.microsoft.com/office/drawing/2014/main" val="2030110278"/>
                    </a:ext>
                  </a:extLst>
                </a:gridCol>
                <a:gridCol w="905256">
                  <a:extLst>
                    <a:ext uri="{9D8B030D-6E8A-4147-A177-3AD203B41FA5}">
                      <a16:colId xmlns:a16="http://schemas.microsoft.com/office/drawing/2014/main" val="977276611"/>
                    </a:ext>
                  </a:extLst>
                </a:gridCol>
                <a:gridCol w="905256">
                  <a:extLst>
                    <a:ext uri="{9D8B030D-6E8A-4147-A177-3AD203B41FA5}">
                      <a16:colId xmlns:a16="http://schemas.microsoft.com/office/drawing/2014/main" val="1349371434"/>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470190679"/>
                  </a:ext>
                </a:extLst>
              </a:tr>
              <a:tr h="370840">
                <a:tc>
                  <a:txBody>
                    <a:bodyPr/>
                    <a:lstStyle/>
                    <a:p>
                      <a:r>
                        <a:rPr lang="en-US" sz="1000"/>
                        <a:t>17</a:t>
                      </a:r>
                    </a:p>
                  </a:txBody>
                  <a:tcPr/>
                </a:tc>
                <a:tc>
                  <a:txBody>
                    <a:bodyPr/>
                    <a:lstStyle/>
                    <a:p>
                      <a:r>
                        <a:rPr lang="en-US" sz="1000"/>
                        <a:t>0.6573 %</a:t>
                      </a:r>
                    </a:p>
                  </a:txBody>
                  <a:tcPr/>
                </a:tc>
                <a:tc>
                  <a:txBody>
                    <a:bodyPr/>
                    <a:lstStyle/>
                    <a:p>
                      <a:r>
                        <a:rPr lang="en-US" sz="1000"/>
                        <a:t>0.00</a:t>
                      </a:r>
                    </a:p>
                  </a:txBody>
                  <a:tcPr/>
                </a:tc>
                <a:tc>
                  <a:txBody>
                    <a:bodyPr/>
                    <a:lstStyle/>
                    <a:p>
                      <a:r>
                        <a:rPr lang="en-US" sz="1000"/>
                        <a:t>176.94</a:t>
                      </a:r>
                    </a:p>
                  </a:txBody>
                  <a:tcPr/>
                </a:tc>
                <a:tc>
                  <a:txBody>
                    <a:bodyPr/>
                    <a:lstStyle/>
                    <a:p>
                      <a:r>
                        <a:rPr lang="en-US" sz="1000"/>
                        <a:t>143.06</a:t>
                      </a:r>
                    </a:p>
                  </a:txBody>
                  <a:tcPr/>
                </a:tc>
                <a:tc>
                  <a:txBody>
                    <a:bodyPr/>
                    <a:lstStyle/>
                    <a:p>
                      <a:r>
                        <a:rPr lang="en-US" sz="1000"/>
                        <a:t>90.82</a:t>
                      </a:r>
                    </a:p>
                  </a:txBody>
                  <a:tcPr/>
                </a:tc>
                <a:tc>
                  <a:txBody>
                    <a:bodyPr/>
                    <a:lstStyle/>
                    <a:p>
                      <a:r>
                        <a:rPr lang="en-US" sz="1000"/>
                        <a:t>90.82</a:t>
                      </a:r>
                    </a:p>
                  </a:txBody>
                  <a:tcPr/>
                </a:tc>
                <a:tc>
                  <a:txBody>
                    <a:bodyPr/>
                    <a:lstStyle/>
                    <a:p>
                      <a:r>
                        <a:rPr lang="en-US" sz="1000"/>
                        <a:t>3008</a:t>
                      </a:r>
                    </a:p>
                  </a:txBody>
                  <a:tcPr/>
                </a:tc>
                <a:tc>
                  <a:txBody>
                    <a:bodyPr/>
                    <a:lstStyle/>
                    <a:p>
                      <a:r>
                        <a:rPr lang="en-US" sz="1000"/>
                        <a:t>1544</a:t>
                      </a:r>
                    </a:p>
                  </a:txBody>
                  <a:tcPr/>
                </a:tc>
                <a:extLst>
                  <a:ext uri="{0D108BD9-81ED-4DB2-BD59-A6C34878D82A}">
                    <a16:rowId xmlns:a16="http://schemas.microsoft.com/office/drawing/2014/main" val="4140704837"/>
                  </a:ext>
                </a:extLst>
              </a:tr>
            </a:tbl>
          </a:graphicData>
        </a:graphic>
      </p:graphicFrame>
      <p:sp>
        <p:nvSpPr>
          <p:cNvPr id="4" name="Text Placeholder 3">
            <a:extLst>
              <a:ext uri="{FF2B5EF4-FFF2-40B4-BE49-F238E27FC236}">
                <a16:creationId xmlns:a16="http://schemas.microsoft.com/office/drawing/2014/main" id="{0128A049-753D-4179-9743-53635A4FD04C}"/>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27681165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A2CA9-5346-426A-BCF8-13C460697AD8}"/>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6D0FB279-0E0F-4D24-BEC5-C4DD5431EA43}"/>
              </a:ext>
            </a:extLst>
          </p:cNvPr>
          <p:cNvGraphicFramePr>
            <a:graphicFrameLocks noGrp="1"/>
          </p:cNvGraphicFramePr>
          <p:nvPr>
            <p:ph type="tbl" sz="quarter" idx="13"/>
            <p:extLst>
              <p:ext uri="{D42A27DB-BD31-4B8C-83A1-F6EECF244321}">
                <p14:modId xmlns:p14="http://schemas.microsoft.com/office/powerpoint/2010/main" val="3928074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26514105"/>
                    </a:ext>
                  </a:extLst>
                </a:gridCol>
                <a:gridCol w="1316736">
                  <a:extLst>
                    <a:ext uri="{9D8B030D-6E8A-4147-A177-3AD203B41FA5}">
                      <a16:colId xmlns:a16="http://schemas.microsoft.com/office/drawing/2014/main" val="3525056500"/>
                    </a:ext>
                  </a:extLst>
                </a:gridCol>
                <a:gridCol w="658368">
                  <a:extLst>
                    <a:ext uri="{9D8B030D-6E8A-4147-A177-3AD203B41FA5}">
                      <a16:colId xmlns:a16="http://schemas.microsoft.com/office/drawing/2014/main" val="707554169"/>
                    </a:ext>
                  </a:extLst>
                </a:gridCol>
                <a:gridCol w="658368">
                  <a:extLst>
                    <a:ext uri="{9D8B030D-6E8A-4147-A177-3AD203B41FA5}">
                      <a16:colId xmlns:a16="http://schemas.microsoft.com/office/drawing/2014/main" val="1669472943"/>
                    </a:ext>
                  </a:extLst>
                </a:gridCol>
                <a:gridCol w="658368">
                  <a:extLst>
                    <a:ext uri="{9D8B030D-6E8A-4147-A177-3AD203B41FA5}">
                      <a16:colId xmlns:a16="http://schemas.microsoft.com/office/drawing/2014/main" val="3280941330"/>
                    </a:ext>
                  </a:extLst>
                </a:gridCol>
                <a:gridCol w="658368">
                  <a:extLst>
                    <a:ext uri="{9D8B030D-6E8A-4147-A177-3AD203B41FA5}">
                      <a16:colId xmlns:a16="http://schemas.microsoft.com/office/drawing/2014/main" val="1617093271"/>
                    </a:ext>
                  </a:extLst>
                </a:gridCol>
                <a:gridCol w="658368">
                  <a:extLst>
                    <a:ext uri="{9D8B030D-6E8A-4147-A177-3AD203B41FA5}">
                      <a16:colId xmlns:a16="http://schemas.microsoft.com/office/drawing/2014/main" val="3786322443"/>
                    </a:ext>
                  </a:extLst>
                </a:gridCol>
                <a:gridCol w="658368">
                  <a:extLst>
                    <a:ext uri="{9D8B030D-6E8A-4147-A177-3AD203B41FA5}">
                      <a16:colId xmlns:a16="http://schemas.microsoft.com/office/drawing/2014/main" val="1002573455"/>
                    </a:ext>
                  </a:extLst>
                </a:gridCol>
                <a:gridCol w="658368">
                  <a:extLst>
                    <a:ext uri="{9D8B030D-6E8A-4147-A177-3AD203B41FA5}">
                      <a16:colId xmlns:a16="http://schemas.microsoft.com/office/drawing/2014/main" val="2955690116"/>
                    </a:ext>
                  </a:extLst>
                </a:gridCol>
                <a:gridCol w="658368">
                  <a:extLst>
                    <a:ext uri="{9D8B030D-6E8A-4147-A177-3AD203B41FA5}">
                      <a16:colId xmlns:a16="http://schemas.microsoft.com/office/drawing/2014/main" val="2056259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038013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- 2026-03-31 13:15:41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https://quintly-eu-image-storage.s3.amazonaws.com/c303562b672a3318c686cfcc37b7e67a/615094cde5ef0a61c04bb3ddd8550c3c.jpg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897251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- 2026-03-31 10:27:13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https://quintly-eu-image-storage.s3.amazonaws.com/c303562b672a3318c686cfcc37b7e67a/da0b15f7268b82a63f61aa27412e8b0b.jpg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088998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- 2026-03-27 14:16:14</a:t>
                      </a:r>
                      <a:r>
                        <a:rPr kumimoji="0" lang="en-US" sz="1000" b="0" i="0" u="none" strike="noStrike" kern="1200" cap="none" spc="0" normalizeH="0" baseline="0" noProof="0">
                          <a:ln>
                            <a:noFill/>
                          </a:ln>
                          <a:solidFill>
                            <a:prstClr val="black"/>
                          </a:solidFill>
                          <a:effectLst/>
                          <a:uLnTx/>
                          <a:uFillTx/>
                          <a:latin typeface="Calibri"/>
                          <a:ea typeface="+mn-ea"/>
                          <a:cs typeface="+mn-cs"/>
                        </a:rPr>
                        <a:t>
 PHLY HAS BEEN RECOGNIZED ON THE WHERE YOU WORK MATTERS LIST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https://quintly-eu-image-storage.s3.amazonaws.com/c303562b672a3318c686cfcc37b7e67a/e0de774b292a7eb76637601d56f49846.jpg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616283603"/>
                  </a:ext>
                </a:extLst>
              </a:tr>
            </a:tbl>
          </a:graphicData>
        </a:graphic>
      </p:graphicFrame>
      <p:sp>
        <p:nvSpPr>
          <p:cNvPr id="4" name="Text Placeholder 3">
            <a:extLst>
              <a:ext uri="{FF2B5EF4-FFF2-40B4-BE49-F238E27FC236}">
                <a16:creationId xmlns:a16="http://schemas.microsoft.com/office/drawing/2014/main" id="{DD81DAA6-CFCA-40D7-8DB9-7E4CF788E131}"/>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27054085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C5852-4A28-47E6-B226-D50424DAD8FF}"/>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ACE0F1B5-F66E-42D8-A00B-17E566F6DC70}"/>
              </a:ext>
            </a:extLst>
          </p:cNvPr>
          <p:cNvGraphicFramePr>
            <a:graphicFrameLocks noGrp="1"/>
          </p:cNvGraphicFramePr>
          <p:nvPr>
            <p:ph type="tbl" sz="quarter" idx="13"/>
            <p:extLst>
              <p:ext uri="{D42A27DB-BD31-4B8C-83A1-F6EECF244321}">
                <p14:modId xmlns:p14="http://schemas.microsoft.com/office/powerpoint/2010/main" val="636756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06330723"/>
                    </a:ext>
                  </a:extLst>
                </a:gridCol>
                <a:gridCol w="1316736">
                  <a:extLst>
                    <a:ext uri="{9D8B030D-6E8A-4147-A177-3AD203B41FA5}">
                      <a16:colId xmlns:a16="http://schemas.microsoft.com/office/drawing/2014/main" val="2654150468"/>
                    </a:ext>
                  </a:extLst>
                </a:gridCol>
                <a:gridCol w="658368">
                  <a:extLst>
                    <a:ext uri="{9D8B030D-6E8A-4147-A177-3AD203B41FA5}">
                      <a16:colId xmlns:a16="http://schemas.microsoft.com/office/drawing/2014/main" val="2916794539"/>
                    </a:ext>
                  </a:extLst>
                </a:gridCol>
                <a:gridCol w="658368">
                  <a:extLst>
                    <a:ext uri="{9D8B030D-6E8A-4147-A177-3AD203B41FA5}">
                      <a16:colId xmlns:a16="http://schemas.microsoft.com/office/drawing/2014/main" val="2032913938"/>
                    </a:ext>
                  </a:extLst>
                </a:gridCol>
                <a:gridCol w="658368">
                  <a:extLst>
                    <a:ext uri="{9D8B030D-6E8A-4147-A177-3AD203B41FA5}">
                      <a16:colId xmlns:a16="http://schemas.microsoft.com/office/drawing/2014/main" val="1507060244"/>
                    </a:ext>
                  </a:extLst>
                </a:gridCol>
                <a:gridCol w="658368">
                  <a:extLst>
                    <a:ext uri="{9D8B030D-6E8A-4147-A177-3AD203B41FA5}">
                      <a16:colId xmlns:a16="http://schemas.microsoft.com/office/drawing/2014/main" val="1838069127"/>
                    </a:ext>
                  </a:extLst>
                </a:gridCol>
                <a:gridCol w="658368">
                  <a:extLst>
                    <a:ext uri="{9D8B030D-6E8A-4147-A177-3AD203B41FA5}">
                      <a16:colId xmlns:a16="http://schemas.microsoft.com/office/drawing/2014/main" val="3494131489"/>
                    </a:ext>
                  </a:extLst>
                </a:gridCol>
                <a:gridCol w="658368">
                  <a:extLst>
                    <a:ext uri="{9D8B030D-6E8A-4147-A177-3AD203B41FA5}">
                      <a16:colId xmlns:a16="http://schemas.microsoft.com/office/drawing/2014/main" val="3414223890"/>
                    </a:ext>
                  </a:extLst>
                </a:gridCol>
                <a:gridCol w="658368">
                  <a:extLst>
                    <a:ext uri="{9D8B030D-6E8A-4147-A177-3AD203B41FA5}">
                      <a16:colId xmlns:a16="http://schemas.microsoft.com/office/drawing/2014/main" val="2264369255"/>
                    </a:ext>
                  </a:extLst>
                </a:gridCol>
                <a:gridCol w="658368">
                  <a:extLst>
                    <a:ext uri="{9D8B030D-6E8A-4147-A177-3AD203B41FA5}">
                      <a16:colId xmlns:a16="http://schemas.microsoft.com/office/drawing/2014/main" val="110000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826526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- 2026-03-26 10:06:13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https://quintly-eu-image-storage.s3.amazonaws.com/c303562b672a3318c686cfcc37b7e67a/f3685aa8848f439347803b11937ca88a.jpg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08316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- 2026-03-24 13:43:46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https://quintly-eu-image-storage.s3.amazonaws.com/c303562b672a3318c686cfcc37b7e67a/632fcffbfe33975da685b83844a6c76b.jpg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1214946396"/>
                  </a:ext>
                </a:extLst>
              </a:tr>
            </a:tbl>
          </a:graphicData>
        </a:graphic>
      </p:graphicFrame>
      <p:sp>
        <p:nvSpPr>
          <p:cNvPr id="4" name="Text Placeholder 3">
            <a:extLst>
              <a:ext uri="{FF2B5EF4-FFF2-40B4-BE49-F238E27FC236}">
                <a16:creationId xmlns:a16="http://schemas.microsoft.com/office/drawing/2014/main" id="{ED53F3F0-5064-4B86-B274-9543010225A7}"/>
              </a:ext>
            </a:extLst>
          </p:cNvPr>
          <p:cNvSpPr>
            <a:spLocks noGrp="1"/>
          </p:cNvSpPr>
          <p:nvPr>
            <p:ph type="body" sz="quarter" idx="14"/>
          </p:nvPr>
        </p:nvSpPr>
        <p:spPr/>
        <p:txBody>
          <a:bodyPr/>
          <a:lstStyle/>
          <a:p>
            <a:r>
              <a:rPr lang="en-US"/>
              <a:t>03/01/2026 - 03/31/2026</a:t>
            </a:r>
          </a:p>
        </p:txBody>
      </p:sp>
    </p:spTree>
    <p:extLst>
      <p:ext uri="{BB962C8B-B14F-4D97-AF65-F5344CB8AC3E}">
        <p14:creationId xmlns:p14="http://schemas.microsoft.com/office/powerpoint/2010/main" val="24647418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2062</Words>
  <Application>Microsoft Office PowerPoint</Application>
  <PresentationFormat>On-screen Show (4:3)</PresentationFormat>
  <Paragraphs>648</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Impressions or Page Media View Bar Chart | Philadelphia Insurance</vt:lpstr>
      <vt:lpstr>Facebook Total Interactions Per Month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Twitter Followers Change | Philadelphia Insurance</vt:lpstr>
      <vt:lpstr>Twitter Average Interactions Per Tweet | Philadelphia Insurance</vt:lpstr>
      <vt:lpstr>Twitter Total Interactions Per Month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Instagram Content Views by Post Type | Philadelphia Insurance</vt:lpstr>
      <vt:lpstr>Instagram Posts Table | Philadelphia Insurance</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2026-04-09T13:21:15Z</dcterms:created>
  <dcterms:modified xsi:type="dcterms:W3CDTF">2026-04-09T13:21:56Z</dcterms:modified>
</cp:coreProperties>
</file>