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5" r:id="rId38"/>
    <p:sldId id="296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7563</c:v>
                </c:pt>
                <c:pt idx="1">
                  <c:v>7559</c:v>
                </c:pt>
                <c:pt idx="2">
                  <c:v>7549</c:v>
                </c:pt>
                <c:pt idx="3">
                  <c:v>7512</c:v>
                </c:pt>
                <c:pt idx="4">
                  <c:v>7518</c:v>
                </c:pt>
                <c:pt idx="5">
                  <c:v>7534</c:v>
                </c:pt>
                <c:pt idx="6">
                  <c:v>7526</c:v>
                </c:pt>
                <c:pt idx="7">
                  <c:v>7534</c:v>
                </c:pt>
                <c:pt idx="8">
                  <c:v>7530</c:v>
                </c:pt>
                <c:pt idx="9">
                  <c:v>7536</c:v>
                </c:pt>
                <c:pt idx="10">
                  <c:v>7538</c:v>
                </c:pt>
                <c:pt idx="11">
                  <c:v>7531</c:v>
                </c:pt>
                <c:pt idx="12">
                  <c:v>7545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33-4259-955D-EB46FB6C0E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3942</c:v>
                </c:pt>
                <c:pt idx="1">
                  <c:v>3939</c:v>
                </c:pt>
                <c:pt idx="2">
                  <c:v>3951</c:v>
                </c:pt>
                <c:pt idx="3">
                  <c:v>3947</c:v>
                </c:pt>
                <c:pt idx="4">
                  <c:v>3936</c:v>
                </c:pt>
                <c:pt idx="5">
                  <c:v>3955</c:v>
                </c:pt>
                <c:pt idx="6">
                  <c:v>3948</c:v>
                </c:pt>
                <c:pt idx="7">
                  <c:v>3951</c:v>
                </c:pt>
                <c:pt idx="8">
                  <c:v>3957</c:v>
                </c:pt>
                <c:pt idx="9">
                  <c:v>3956</c:v>
                </c:pt>
                <c:pt idx="10">
                  <c:v>3947</c:v>
                </c:pt>
                <c:pt idx="11">
                  <c:v>3936</c:v>
                </c:pt>
                <c:pt idx="12">
                  <c:v>3928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33-4259-955D-EB46FB6C0E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33-4259-955D-EB46FB6C0E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46705</c:v>
                </c:pt>
                <c:pt idx="1">
                  <c:v>47141</c:v>
                </c:pt>
                <c:pt idx="2">
                  <c:v>47705</c:v>
                </c:pt>
                <c:pt idx="3">
                  <c:v>48477</c:v>
                </c:pt>
                <c:pt idx="4">
                  <c:v>49043</c:v>
                </c:pt>
                <c:pt idx="5">
                  <c:v>49694</c:v>
                </c:pt>
                <c:pt idx="6">
                  <c:v>50405</c:v>
                </c:pt>
                <c:pt idx="7">
                  <c:v>51164</c:v>
                </c:pt>
                <c:pt idx="8">
                  <c:v>51874</c:v>
                </c:pt>
                <c:pt idx="9">
                  <c:v>52700</c:v>
                </c:pt>
                <c:pt idx="10">
                  <c:v>53418</c:v>
                </c:pt>
                <c:pt idx="11">
                  <c:v>53923</c:v>
                </c:pt>
                <c:pt idx="12">
                  <c:v>54548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33-4259-955D-EB46FB6C0E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3866</c:v>
                </c:pt>
                <c:pt idx="1">
                  <c:v>3883</c:v>
                </c:pt>
                <c:pt idx="2">
                  <c:v>3904</c:v>
                </c:pt>
                <c:pt idx="3">
                  <c:v>4037</c:v>
                </c:pt>
                <c:pt idx="4">
                  <c:v>4076</c:v>
                </c:pt>
                <c:pt idx="5">
                  <c:v>4114</c:v>
                </c:pt>
                <c:pt idx="6">
                  <c:v>4135</c:v>
                </c:pt>
                <c:pt idx="7">
                  <c:v>4190</c:v>
                </c:pt>
                <c:pt idx="8">
                  <c:v>4287</c:v>
                </c:pt>
                <c:pt idx="9">
                  <c:v>4310</c:v>
                </c:pt>
                <c:pt idx="10">
                  <c:v>4447</c:v>
                </c:pt>
                <c:pt idx="11">
                  <c:v>4685</c:v>
                </c:pt>
                <c:pt idx="12">
                  <c:v>4684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33-4259-955D-EB46FB6C0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750392"/>
        <c:axId val="261213664"/>
      </c:lineChart>
      <c:dateAx>
        <c:axId val="76750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13664"/>
        <c:crosses val="autoZero"/>
        <c:auto val="1"/>
        <c:lblOffset val="100"/>
        <c:baseTimeUnit val="months"/>
      </c:dateAx>
      <c:valAx>
        <c:axId val="26121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5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</c:v>
                </c:pt>
                <c:pt idx="1">
                  <c:v>2</c:v>
                </c:pt>
                <c:pt idx="2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D7-4278-B981-21DAB4BEC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330576"/>
        <c:axId val="393326312"/>
      </c:barChart>
      <c:dateAx>
        <c:axId val="393330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26312"/>
        <c:crosses val="autoZero"/>
        <c:auto val="1"/>
        <c:lblOffset val="100"/>
        <c:baseTimeUnit val="months"/>
      </c:dateAx>
      <c:valAx>
        <c:axId val="39332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3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24</c:v>
                </c:pt>
                <c:pt idx="2">
                  <c:v>22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4-4AB3-A30B-58757BF02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324672"/>
        <c:axId val="393327296"/>
      </c:barChart>
      <c:dateAx>
        <c:axId val="393324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27296"/>
        <c:crosses val="autoZero"/>
        <c:auto val="1"/>
        <c:lblOffset val="100"/>
        <c:baseTimeUnit val="months"/>
      </c:dateAx>
      <c:valAx>
        <c:axId val="39332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2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19213</c:v>
                </c:pt>
                <c:pt idx="1">
                  <c:v>23013</c:v>
                </c:pt>
                <c:pt idx="2">
                  <c:v>3385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33-4A56-BE32-B8667510B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299232"/>
        <c:axId val="394301200"/>
      </c:barChart>
      <c:dateAx>
        <c:axId val="394299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01200"/>
        <c:crosses val="autoZero"/>
        <c:auto val="1"/>
        <c:lblOffset val="100"/>
        <c:baseTimeUnit val="months"/>
      </c:dateAx>
      <c:valAx>
        <c:axId val="39430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9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  <c:pt idx="6">
                  <c:v>2026-07</c:v>
                </c:pt>
                <c:pt idx="7">
                  <c:v>2026-08</c:v>
                </c:pt>
                <c:pt idx="8">
                  <c:v>2026-09</c:v>
                </c:pt>
                <c:pt idx="9">
                  <c:v>2026-10</c:v>
                </c:pt>
                <c:pt idx="10">
                  <c:v>2026-11</c:v>
                </c:pt>
                <c:pt idx="11">
                  <c:v>2026-12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518</c:v>
                </c:pt>
                <c:pt idx="1">
                  <c:v>549</c:v>
                </c:pt>
                <c:pt idx="2">
                  <c:v>124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D2-4D0C-84DC-C44A1C02E6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391784"/>
        <c:axId val="386393424"/>
      </c:barChart>
      <c:catAx>
        <c:axId val="38639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93424"/>
        <c:crosses val="autoZero"/>
        <c:auto val="1"/>
        <c:lblAlgn val="ctr"/>
        <c:lblOffset val="100"/>
        <c:noMultiLvlLbl val="0"/>
      </c:catAx>
      <c:valAx>
        <c:axId val="38639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9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263</c:v>
                </c:pt>
                <c:pt idx="2">
                  <c:v>460</c:v>
                </c:pt>
                <c:pt idx="3">
                  <c:v>412</c:v>
                </c:pt>
                <c:pt idx="4">
                  <c:v>375</c:v>
                </c:pt>
                <c:pt idx="5">
                  <c:v>354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5-4380-9CA1-6D8DBC5242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</c:v>
                </c:pt>
                <c:pt idx="1">
                  <c:v>306</c:v>
                </c:pt>
                <c:pt idx="2">
                  <c:v>621</c:v>
                </c:pt>
                <c:pt idx="3">
                  <c:v>684</c:v>
                </c:pt>
                <c:pt idx="4">
                  <c:v>640</c:v>
                </c:pt>
                <c:pt idx="5">
                  <c:v>503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5-4380-9CA1-6D8DBC5242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5696992"/>
        <c:axId val="505699288"/>
      </c:barChart>
      <c:catAx>
        <c:axId val="50569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699288"/>
        <c:crosses val="autoZero"/>
        <c:auto val="1"/>
        <c:lblAlgn val="ctr"/>
        <c:lblOffset val="100"/>
        <c:noMultiLvlLbl val="0"/>
      </c:catAx>
      <c:valAx>
        <c:axId val="50569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69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-8</c:v>
                </c:pt>
                <c:pt idx="1">
                  <c:v>-5</c:v>
                </c:pt>
                <c:pt idx="2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E8-4002-B6DE-A0660A33E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4233608"/>
        <c:axId val="505702568"/>
      </c:barChart>
      <c:dateAx>
        <c:axId val="49423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702568"/>
        <c:crosses val="autoZero"/>
        <c:auto val="1"/>
        <c:lblOffset val="100"/>
        <c:baseTimeUnit val="months"/>
      </c:dateAx>
      <c:valAx>
        <c:axId val="50570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423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61-40F9-8F74-232BEC0D7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5703224"/>
        <c:axId val="505703552"/>
      </c:barChart>
      <c:dateAx>
        <c:axId val="50570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703552"/>
        <c:crosses val="autoZero"/>
        <c:auto val="1"/>
        <c:lblOffset val="100"/>
        <c:baseTimeUnit val="months"/>
      </c:dateAx>
      <c:valAx>
        <c:axId val="50570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70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  <c:pt idx="6">
                  <c:v>2026-07</c:v>
                </c:pt>
                <c:pt idx="7">
                  <c:v>2026-08</c:v>
                </c:pt>
                <c:pt idx="8">
                  <c:v>2026-09</c:v>
                </c:pt>
                <c:pt idx="9">
                  <c:v>2026-10</c:v>
                </c:pt>
                <c:pt idx="10">
                  <c:v>2026-11</c:v>
                </c:pt>
                <c:pt idx="11">
                  <c:v>2026-12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43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62-46BB-8C91-317C733AE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9823368"/>
        <c:axId val="509823696"/>
      </c:barChart>
      <c:catAx>
        <c:axId val="50982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823696"/>
        <c:crosses val="autoZero"/>
        <c:auto val="1"/>
        <c:lblAlgn val="ctr"/>
        <c:lblOffset val="100"/>
        <c:noMultiLvlLbl val="0"/>
      </c:catAx>
      <c:valAx>
        <c:axId val="50982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82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11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5C-419A-82E5-FA0EBD467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9820744"/>
        <c:axId val="509820088"/>
      </c:barChart>
      <c:dateAx>
        <c:axId val="509820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820088"/>
        <c:crosses val="autoZero"/>
        <c:auto val="1"/>
        <c:lblOffset val="100"/>
        <c:baseTimeUnit val="months"/>
      </c:dateAx>
      <c:valAx>
        <c:axId val="50982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82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625</c:v>
                </c:pt>
                <c:pt idx="1">
                  <c:v>656</c:v>
                </c:pt>
                <c:pt idx="2">
                  <c:v>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CD-45DC-9BC7-EC6315B8F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9037760"/>
        <c:axId val="539041696"/>
      </c:barChart>
      <c:dateAx>
        <c:axId val="539037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41696"/>
        <c:crosses val="autoZero"/>
        <c:auto val="1"/>
        <c:lblOffset val="100"/>
        <c:baseTimeUnit val="months"/>
      </c:dateAx>
      <c:valAx>
        <c:axId val="53904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03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120</c:v>
                </c:pt>
                <c:pt idx="1">
                  <c:v>98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FC-499B-BA47-7F2C64B6E8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1838624"/>
        <c:axId val="541840592"/>
      </c:barChart>
      <c:catAx>
        <c:axId val="54183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40592"/>
        <c:crosses val="autoZero"/>
        <c:auto val="1"/>
        <c:lblAlgn val="ctr"/>
        <c:lblOffset val="100"/>
        <c:noMultiLvlLbl val="0"/>
      </c:catAx>
      <c:valAx>
        <c:axId val="54184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3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2523</c:v>
                </c:pt>
                <c:pt idx="1">
                  <c:v>2075</c:v>
                </c:pt>
                <c:pt idx="2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9F-40A9-A44B-9D34445B6B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1844856"/>
        <c:axId val="541842232"/>
      </c:barChart>
      <c:catAx>
        <c:axId val="54184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42232"/>
        <c:crosses val="autoZero"/>
        <c:auto val="1"/>
        <c:lblAlgn val="ctr"/>
        <c:lblOffset val="100"/>
        <c:noMultiLvlLbl val="0"/>
      </c:catAx>
      <c:valAx>
        <c:axId val="54184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4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2025-12</c:v>
                </c:pt>
                <c:pt idx="1">
                  <c:v>2026-01</c:v>
                </c:pt>
                <c:pt idx="2">
                  <c:v>2026-02</c:v>
                </c:pt>
                <c:pt idx="3">
                  <c:v>2026-03</c:v>
                </c:pt>
                <c:pt idx="4">
                  <c:v>2026-04</c:v>
                </c:pt>
                <c:pt idx="5">
                  <c:v>2026-05</c:v>
                </c:pt>
                <c:pt idx="6">
                  <c:v>2026-06</c:v>
                </c:pt>
                <c:pt idx="7">
                  <c:v>2026-07</c:v>
                </c:pt>
                <c:pt idx="8">
                  <c:v>2026-08</c:v>
                </c:pt>
                <c:pt idx="9">
                  <c:v>2026-09</c:v>
                </c:pt>
                <c:pt idx="10">
                  <c:v>2026-10</c:v>
                </c:pt>
                <c:pt idx="11">
                  <c:v>2026-11</c:v>
                </c:pt>
                <c:pt idx="12">
                  <c:v>2026-12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1330</c:v>
                </c:pt>
                <c:pt idx="1">
                  <c:v>99406</c:v>
                </c:pt>
                <c:pt idx="2">
                  <c:v>71578</c:v>
                </c:pt>
                <c:pt idx="3">
                  <c:v>15074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06-4F07-B1CC-50051B883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1838952"/>
        <c:axId val="541838296"/>
      </c:barChart>
      <c:catAx>
        <c:axId val="541838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38296"/>
        <c:crosses val="autoZero"/>
        <c:auto val="1"/>
        <c:lblAlgn val="ctr"/>
        <c:lblOffset val="100"/>
        <c:noMultiLvlLbl val="0"/>
      </c:catAx>
      <c:valAx>
        <c:axId val="54183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3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-1</c:v>
                </c:pt>
                <c:pt idx="1">
                  <c:v>10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1F-4494-9604-D97C6CC59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1887496"/>
        <c:axId val="541883888"/>
      </c:barChart>
      <c:dateAx>
        <c:axId val="541887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83888"/>
        <c:crosses val="autoZero"/>
        <c:auto val="1"/>
        <c:lblOffset val="100"/>
        <c:baseTimeUnit val="months"/>
      </c:dateAx>
      <c:valAx>
        <c:axId val="54188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8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</c:v>
                </c:pt>
                <c:pt idx="1">
                  <c:v>26</c:v>
                </c:pt>
                <c:pt idx="2">
                  <c:v>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A7-49B1-97DD-5973DF204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1889464"/>
        <c:axId val="541889136"/>
      </c:barChart>
      <c:dateAx>
        <c:axId val="541889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89136"/>
        <c:crosses val="autoZero"/>
        <c:auto val="1"/>
        <c:lblOffset val="100"/>
        <c:baseTimeUnit val="months"/>
      </c:dateAx>
      <c:valAx>
        <c:axId val="5418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8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2026-01</c:v>
                </c:pt>
                <c:pt idx="1">
                  <c:v>2026-02</c:v>
                </c:pt>
                <c:pt idx="2">
                  <c:v>2026-03</c:v>
                </c:pt>
                <c:pt idx="3">
                  <c:v>2026-04</c:v>
                </c:pt>
                <c:pt idx="4">
                  <c:v>2026-05</c:v>
                </c:pt>
                <c:pt idx="5">
                  <c:v>2026-06</c:v>
                </c:pt>
                <c:pt idx="6">
                  <c:v>2026-07</c:v>
                </c:pt>
                <c:pt idx="7">
                  <c:v>2026-08</c:v>
                </c:pt>
                <c:pt idx="8">
                  <c:v>2026-09</c:v>
                </c:pt>
                <c:pt idx="9">
                  <c:v>2026-10</c:v>
                </c:pt>
                <c:pt idx="10">
                  <c:v>2026-11</c:v>
                </c:pt>
                <c:pt idx="11">
                  <c:v>2026-12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617</c:v>
                </c:pt>
                <c:pt idx="1">
                  <c:v>539</c:v>
                </c:pt>
                <c:pt idx="2">
                  <c:v>48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8-4AD7-8FDF-EA88318B6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1883232"/>
        <c:axId val="541890120"/>
      </c:barChart>
      <c:catAx>
        <c:axId val="54188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90120"/>
        <c:crosses val="autoZero"/>
        <c:auto val="1"/>
        <c:lblAlgn val="ctr"/>
        <c:lblOffset val="100"/>
        <c:noMultiLvlLbl val="0"/>
      </c:catAx>
      <c:valAx>
        <c:axId val="54189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8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7511</c:v>
                </c:pt>
                <c:pt idx="1">
                  <c:v>9092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B9-4599-9FD9-5C8A59126D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11490</c:v>
                </c:pt>
                <c:pt idx="1">
                  <c:v>11779</c:v>
                </c:pt>
                <c:pt idx="2">
                  <c:v>2928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B9-4599-9FD9-5C8A59126D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1794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B9-4599-9FD9-5C8A59126D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Story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46023</c:v>
                </c:pt>
                <c:pt idx="1">
                  <c:v>46054</c:v>
                </c:pt>
                <c:pt idx="2">
                  <c:v>46082</c:v>
                </c:pt>
                <c:pt idx="3">
                  <c:v>46113</c:v>
                </c:pt>
                <c:pt idx="4">
                  <c:v>46143</c:v>
                </c:pt>
                <c:pt idx="5">
                  <c:v>46174</c:v>
                </c:pt>
                <c:pt idx="6">
                  <c:v>46204</c:v>
                </c:pt>
                <c:pt idx="7">
                  <c:v>46235</c:v>
                </c:pt>
                <c:pt idx="8">
                  <c:v>46266</c:v>
                </c:pt>
                <c:pt idx="9">
                  <c:v>46296</c:v>
                </c:pt>
                <c:pt idx="10">
                  <c:v>46327</c:v>
                </c:pt>
                <c:pt idx="11">
                  <c:v>46357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2199</c:v>
                </c:pt>
                <c:pt idx="1">
                  <c:v>2937</c:v>
                </c:pt>
                <c:pt idx="2">
                  <c:v>189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B9-4599-9FD9-5C8A59126D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1827800"/>
        <c:axId val="541831736"/>
      </c:barChart>
      <c:dateAx>
        <c:axId val="541827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31736"/>
        <c:crosses val="autoZero"/>
        <c:auto val="1"/>
        <c:lblOffset val="100"/>
        <c:baseTimeUnit val="months"/>
      </c:dateAx>
      <c:valAx>
        <c:axId val="54183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82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2AF73-1B8E-4CD6-AFDE-8E66666A39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D90F85-AC9D-42B7-BA92-3120ACC60C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279168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7539C-87F1-4109-A494-1D79B6C1E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4A9F8F-155C-452B-80A5-E4E7A4B982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966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39E95-2F13-4A00-B6D4-11256B7BB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3ABC7-BFCB-418B-8CC9-B6BB46AF0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442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466F4-9E00-4FA7-9159-7CA674881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8057F2-D635-4FA8-A413-C1407BE33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382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4758301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8710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25710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74123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49398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31679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042411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93225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0553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01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220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EE8BF-DD53-4351-8B12-C484108EE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1860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B22D9-AA6D-4E59-B8CE-B6C105B6D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3EDEC1-AFAE-4FF8-A8E0-A539388E06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3367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69E65-729C-4370-B023-A3F818E05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1719E-D7F8-41D4-AB3D-0E2E612BA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296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E2377-CF36-43B3-A41E-FE26E4208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F4FC87-AABA-4BD1-9398-C4413DD77C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4607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F2A0E-FD3E-49A4-AC8B-EBD3A86AB9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0EB22-FF04-4F97-82EF-7E088D34D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263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E997-957E-4EC9-BA6B-6089E22B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or Page Media View Bar Chart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60ACA9-491B-4E60-B06D-B7050AC66D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7484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B31DC-399A-443A-B0F2-454F01492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E6B33-1D4D-4E9E-AC53-BFE120244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067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E4049-0580-451B-AD81-A626B47E8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0E74F4-FC6D-4389-8D4B-1FBA72D6D6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6347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0718D-3738-4396-8BFF-934CCAF89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BD785-F33C-4F50-91CC-C1FF2EE73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298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CA734-0B84-4D2D-BE6A-F7BFBCF93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13EF98-02A3-41DB-96C7-6B92CFDB37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9788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239147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6719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384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961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424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309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116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108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785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812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450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4335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765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950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6169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305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657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6364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151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63178-53A1-447C-8983-546424C93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3072523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49AF6-75F5-4CE0-AB8B-3A7396A0B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0C3CDA-30D9-4874-8F2E-4E6558F1F1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265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6109388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4150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460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108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1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887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820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925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962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0600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891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78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993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059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229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7302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962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890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02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- 2026-02-18 16:27:54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and our sister company Tokio Marine North America Services were joined by Children's Hospital of Philadelphia for our I ❤️ CHOP Pep Rally—officially kicking off fundraising season for the I ❤️ CHOP Run, Walk &amp; Virtual Challenge.
As the presenting sponsor of the event and a longtime CHOP supporter, we're proud to help CHOP fuel innovative research, strengthen critical programs, and deliver compassionate, world-class care to patients from across the country. 
Every donation truly makes a difference for children and families. Learn how you can get involved ➡ https://iheart.chop.edu/ #communitysupport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Career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33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03608-DD33-433C-9581-26C3D4CF2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3012923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43192-7E15-40E4-9136-0EC2A1D37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80B25E-5A8E-4578-A3F1-2A87D250AC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558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13034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2964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20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977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0592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22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4902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6122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882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918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0450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942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31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7901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9279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6435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9739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2877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11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- 2026-02-23 16:00:44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This weekend, #TEAMPHLY braved the cold at Citizens Bank Park for the @Special Olympics Pennsylvania Polar Plunge! 🥶💙 Alongside fellow supporters, we jumped into icy waters to raise funds supporting nearly 15,000 Special Olympics athletes across Pennsylvania. The Polar Plunge helps make year-round sports, health, and leadership programs possible—and we were proud to be part of such an impactful cause. #PhillyPlunge #insurancecareers #InsuranceCareersMonth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Career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842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51FD6-BF7A-4B44-A963-99E1961F38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3091278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266A3-9F37-4DC7-AB4A-FAD5C2B8F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962820-4D40-4D6F-9E50-DC75B814D0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356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088378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6980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26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6422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221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625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69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7013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984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4582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870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766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86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8923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283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9960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388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038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07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- 2026-02-20 15:54:21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Curious about #insurancecareers? 🤔 It’s more than just a job—it’s about making a meaningful impact and finding purpose in what you do! 🙌 
For #InsuranceCareersMonth, meet Nicole Fischman and discover why she chose a career in insurance.
Explore opportunities with #TEAMPHLY 👉 bit.ly/WorkAtPHLY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Career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218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68C0A-DD98-4EF6-ACF6-26104C2F0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93900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C786C-2CBF-4B3A-809A-C12A31A56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BD094F-8E32-46B9-B83B-2E7C4B4557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094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1857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3127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7361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511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7939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581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184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141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073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2249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201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764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690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7549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797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648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321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2767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84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- 2026-02-27 14:08:52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career in #insurance isn’t one‑size‑fits‑all, and that’s exactly what makes it so rewarding! From growth to real‑world impact, the industry offers endless possibilities. 💼
As #InsuranceCareersMonth comes to a close, we’re spotlighting Nicholas Castellano. Discover why he chose an insurance career and what continues to inspire his professional journey. 🙌
Explore opportunities with #TEAMPHLY ➡ bit.ly/WorkAtPHLY #ICM2026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Career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54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91D68-BE8A-404C-B219-93C110451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971598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C1DC7-ED6E-4008-8EE0-00D87583E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EF0664-B58E-4A34-8203-783DFD4D35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8934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3043104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0782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0930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3263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3367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945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8665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300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3975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063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5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984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236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9869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501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13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92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1065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Media View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84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- 2026-02-04 14:58:16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Juggling personal and professional responsibilities can be challenging. We offer a #hybridwork environment so #TEAMPHLY can stay connected with coworkers in the office and enjoy the flexibility of remote work.
Learn more ➡ bit.ly/WorkAtPHLY #InsuranceCareersMonth #ICM2026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Career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445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0564E-A629-49AC-A5CD-6A74FA8DC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436082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B359D-409B-4EBD-98F8-85478139B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BE2123-F2E1-47A9-9618-E54ABE3CB9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3771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92CD1-FBE9-4ACB-861A-02899E742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636ED-24CC-4247-90C6-824C9ED65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760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97959-BC6C-4076-8435-B30127580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4E9697-8529-443F-92A6-DDCE47A5BA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3833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794921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4893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8406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6834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9996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5695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4003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9429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1679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059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9783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48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0605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39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42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94698-24C5-44F0-9DA5-F8C1B11168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3642209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B4F5B-00AB-4E28-B926-50FAACBE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A02F06-F9BA-4FBC-8F39-B2BC6AB244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461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94D13-F87F-4A1C-B678-277A081FD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89CD4-E206-4149-AAE1-6AA9CB4E2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139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FBA4-31B1-4180-BEA9-7777AF2ED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7F4B52-4490-486F-B4BC-DFBF49839C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7272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950A4-9770-40F1-9EAD-8E6188C3F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94D43-7680-4763-8219-155056CC2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508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254F0-39C4-4AA4-AB37-2754A26C9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74E027-2FDB-4CAA-9530-216BF993CB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4162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D6DBC-A0D2-4A19-9564-403D85EDC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E1BD9-6E8C-4B31-863E-E36E60EBD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43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19A41-A255-401A-BD8F-F63C889E6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1D4F61-5B0E-4306-90A7-FDDB838363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386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964D3-02A1-4AC8-9DF2-ACE2F746D7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8199F-588E-4B5A-AE51-22F7861D3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74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5A72C-2232-4B9A-9BB0-110314A6A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FFB7EB-3910-415C-A3DD-7452E6AE3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0340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32225071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46178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5031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08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@NOTICE_9370103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709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@X_7553880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95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@victorgreen515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22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@hansy13462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97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@X_94658167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28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@HomeZada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748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883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@XNOTE_23251769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3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@ALERT_75160801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229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@cardzforkidz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818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40DAF-C97E-4553-8B2C-316072D71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776634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4A9D3-9809-402B-9572-53921341A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FEB8D-CFF5-4F45-8CFC-7124FFA155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6436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578755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361830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478121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261286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589970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03890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19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- 2026-02-09 14:39:30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Did you know PHLY has been recognized as one of the "Best Places to Work in Insurance" since 2010? A strong culture and a great team make all the difference, and we’re proud to be a place where employees can thrive and make an impact every day. #InsuranceCareersMonth https://t.co/befYlaOeew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00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- 2026-02-24 13:50:12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joined our PHLY Black and African-American Employee Resource Group (BAAERG) for an energizing and practical workshop featuring returning guest speaker Chris Thibodeaux, author of Get Your Career In Shape! 📖
🧵 https://t.co/1lrNVs4enO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43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0DB88-8FBB-47A9-96A1-CB83B1FA2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1087770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535AB-D46E-4079-97E5-79C7FA531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B1B2DB-A4DD-4260-945A-2C3B8AA75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2984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29001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671611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403735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91112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666269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36849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07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- 2026-02-02 14:08:15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career in insurance is more than just writing policies - the industry is full of many rewarding opportunities! 💼 Follow along this #InsuranceCareersMonth as we continue to highlight the endless possibilities available in the insurance industry. 🚀 https://t.co/9WKkelbXeR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7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- 2026-02-18 16:39:48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and our sister company @TMNA_Services  were joined by @ChildrensPhila for our I ❤️ CHOP Pep Rally—officially kicking off fundraising season for the I ❤️ CHOP Run, Walk &amp;amp; Virtual Challenge.
🧵 https://t.co/Y1Yr6ljJZH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492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D48AE-609C-4E66-8988-872B720E3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3142558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43984-7A74-459C-90D5-106F296FC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7AF2D2-915F-426F-BDF8-1FE7B76410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5901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849938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676348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63271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909563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273535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37664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25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- 2026-02-10 13:05:09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We're honored to be recognized by @Forbes Magazine as one of America's Best Midsize Employers of 2026! 🎉 This is the fourth time we’ve received this recognition, which is based on survey respondents identifying PHLY as a workplace they would recommend to friends and family.
🧵 https://t.co/J7IzMZrp3U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031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9F443-181B-4263-B82A-886546334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3886535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14779-72A8-4897-BEEA-EA3B9AA0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8F0203-5DDE-471B-A5C7-2B9AD5C68C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912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421679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1305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6822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0538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56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5429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0964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3838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9447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2435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5672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0007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8517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883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86.238095238095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476.61904761905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3124.380952381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14.284434889962 %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518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234CA-B707-4088-8B55-F51E6A038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666421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21068-730B-4198-9229-1BED1E0E9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3C021B-EED3-485C-8245-CBFE569722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9749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572D6-8A5E-48C9-8213-655DAF340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E9EB2-0D4A-41CA-8D48-6FA415882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388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0AFA9-F227-451C-9220-B6EEDF71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AFB642-8529-4306-B7BC-AEEE55E5E9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7616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B75B6-E72C-4A64-99C4-EB0FD3402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5C082-B9E9-4969-BB46-6D042968C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432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81634-A75C-4CCC-9DE1-E6DA5569C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4960A6-D412-4E90-A613-18DAA3DB52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7773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16BFB-8E52-45F5-B944-B88377B97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ED569-4283-4AA0-AE95-71276895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41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120C-A925-40A7-AC2A-FB52D7D62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500648-50DB-48BE-9330-AE8165C3B9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8414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4C8CE-9BA3-4403-AD2F-571A16FE9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73C92-9CCA-46C9-9B98-2B95E150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520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C60D5-FCA9-404F-9E5A-F9403AEE6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031A02-6499-43C3-9C43-DAFE75AFA5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7241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9027065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0345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4652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6448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4626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0672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147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79911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3454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1869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528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45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02/18/2026 16:24:19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02/18/2026 16:24:19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79.310820124052 %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80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02/17/2026 15:06:17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02/17/2026 15:06:17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5.6567701304543 %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05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02/10/2026 12:46:58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02/10/2026 12:46:58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7.5757575757576 %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297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02/02/2026 14:06:15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02/02/2026 14:06:15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7.7060611478634 %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2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02/25/2026 14:21:13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02/25/2026 14:21:13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24.314843236132 %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264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64EC2-6C10-43B1-BC80-AFD80E406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6820235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F14A4-3D62-4E5B-A1E9-97702B92F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926723-6152-4638-90AA-3814C37DA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2764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630615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1975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4147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1973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5704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6907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4650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5095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3759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9813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7658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50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939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051B5-BE61-425C-BDC7-66A408942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472753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D6CE6-5140-4139-B94B-83D6ED3C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D4692E-8E54-48D4-A543-6538BA3D99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1888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ACAC6-0095-4A21-93BE-272B95074B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B264-4D5D-43CF-A3B4-BACABE14B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3879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F159B-BACA-4913-82A5-113F4A092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FB11AA-882E-4E1F-9D4F-02319B4367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2536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D2DAA-099A-4FC5-9AB0-C99CAED22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5D9FA-BCF8-429E-92F6-2EFEF032C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7891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F33F-1042-4B18-BA04-FB84E07D3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EECF1F-0622-4638-B5D9-2F5EAAE5E8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2383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437A3-6302-429B-9548-3E84C40121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4AB6F-22A5-40C0-A52B-6E32AF7B6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7176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85657-9164-4AED-9260-8600A18D9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Content Views by Post Type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D69613-2697-408C-8128-B89DDB8BF3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4335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CBC68-1C52-41BD-9268-1C7D5C05F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081E1-900E-4E03-BE3E-2C7BB1F6A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7400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F7E0C-D263-4F5E-B1A9-CD2CDA15F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913E5A-1C2C-4FB5-9BA4-96DA19DB38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2304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015935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2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5717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2895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9360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349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7019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761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8410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2828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5303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4067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3330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437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5421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2944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27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02/18/2026 16:51:27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02/18/2026 16:51:27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85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02/23/2026 16:09:56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02/23/2026 16:09:56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26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02/25/2026 14:35:49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02/25/2026 14:35:49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71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02/09/2026 14:20:34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02/09/2026 14:20:34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36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02/19/2026 14:54:39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02/19/2026 14:54:39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46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7A4A1-6F06-4BB9-B633-D6FCE0E07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16364590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A334F-9039-4678-BED6-4902B40B0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D3CAB5-F06C-4730-ADDE-EBE247A8C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7261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7468276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89902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77663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4388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0786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87881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964894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93184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1527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41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581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270C1-852D-46E3-AFA3-19D4657AD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1831391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6D383-FE1E-42BF-89FD-562D84007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16BED3-3293-4E3F-88CE-608C6B5F79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6403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477873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91963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2021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925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8715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897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050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252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186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085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45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- 2026-02-27 16:34:10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https://quintly-eu-image-storage.s3.amazonaws.com/c303562b672a3318c686cfcc37b7e67a/ad7617f933998e62690cf6dab351fd4e.jpg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16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- 2026-02-26 09:49:02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https://quintly-eu-image-storage.s3.amazonaws.com/c303562b672a3318c686cfcc37b7e67a/49817e8681229b91628ab69f57ffcc2a.jpg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33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- 2026-02-23 16:14:19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POLAR PLUNGE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https://quintly-eu-image-storage.s3.amazonaws.com/c303562b672a3318c686cfcc37b7e67a/829175ec67f5ce188f7022c6e8fa242b.jpg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03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066FA-16DF-447F-9702-25B7283442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4786834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60872-12A7-43B8-8986-7DF8031E8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2E597D-569B-4800-8356-CF23BADC4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727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988975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62866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747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9576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9293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306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6717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334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4606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542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70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- 2026-02-23 15:57:12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 ♥️ CHOP RUN, WALK &amp; VIRTUAL CHALLENGE SUNDAY, APRIL 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https://quintly-eu-image-storage.s3.amazonaws.com/c303562b672a3318c686cfcc37b7e67a/5fadc96eda40c129fc46a909694c8033.jpg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31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- 2026-02-23 15:52:38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https://quintly-eu-image-storage.s3.amazonaws.com/c303562b672a3318c686cfcc37b7e67a/afa1ca306fcafa6f9e0373e25ed4dc51.jpg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419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7AEF1-CEBE-4203-B59F-6F253BF22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02/01/2026 - 02/28/2026</a:t>
            </a:r>
          </a:p>
        </p:txBody>
      </p:sp>
    </p:spTree>
    <p:extLst>
      <p:ext uri="{BB962C8B-B14F-4D97-AF65-F5344CB8AC3E}">
        <p14:creationId xmlns:p14="http://schemas.microsoft.com/office/powerpoint/2010/main" val="2788387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2310</Words>
  <Application>Microsoft Office PowerPoint</Application>
  <PresentationFormat>On-screen Show (4:3)</PresentationFormat>
  <Paragraphs>715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Calibri</vt:lpstr>
      <vt:lpstr>Arial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Facebook Fans Change | Philadelphia Insurance</vt:lpstr>
      <vt:lpstr>Facebook Average Interactions Per Facebook Post | Philadelphia Insurance</vt:lpstr>
      <vt:lpstr>Facebook Impressions or Page Media View Bar Chart | Philadelphia Insurance</vt:lpstr>
      <vt:lpstr>Facebook Total Interactions Per Month | Philadelphia Insurance</vt:lpstr>
      <vt:lpstr>Facebook Original Own Posts Table | Philadelphia Insurance - 1 of 6</vt:lpstr>
      <vt:lpstr>Facebook Original Own Posts Table | Philadelphia Insurance - 2 of 6</vt:lpstr>
      <vt:lpstr>Facebook Original Own Posts Table | Philadelphia Insurance - 3 of 6</vt:lpstr>
      <vt:lpstr>Facebook Original Own Posts Table | Philadelphia Insurance - 4 of 6</vt:lpstr>
      <vt:lpstr>Facebook Original Own Posts Table | Philadelphia Insurance - 5 of 6</vt:lpstr>
      <vt:lpstr>Facebook Original Own Posts Table | Philadelphia Insurance - 6 of 6</vt:lpstr>
      <vt:lpstr>Facebook Fan Demographics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PHLY Twitter Mentions | Philadelphia Insurance</vt:lpstr>
      <vt:lpstr>Twitter Key Influencers | Philadelphia Insurance</vt:lpstr>
      <vt:lpstr>Twitter Own and Retweeted Tweets Table | Philadelphia Insurance - 1 of 3</vt:lpstr>
      <vt:lpstr>Twitter Own and Retweeted Tweets Table | Philadelphia Insurance - 2 of 3</vt:lpstr>
      <vt:lpstr>Twitter Own and Retweeted Tweets Table | Philadelphia Insurance - 3 of 3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 Impressions | Philadelphia Insurance</vt:lpstr>
      <vt:lpstr>LinkedIn Posts Table | Philadelphia Insurance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Instagram Content Views by Post Type | Philadelphia Insurance</vt:lpstr>
      <vt:lpstr>Instagram Posts Table | Philadelphia Insurance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Frederik Born</dc:creator>
  <cp:lastModifiedBy>Frederik Born</cp:lastModifiedBy>
  <cp:revision>1</cp:revision>
  <dcterms:created xsi:type="dcterms:W3CDTF">2026-03-09T17:51:08Z</dcterms:created>
  <dcterms:modified xsi:type="dcterms:W3CDTF">2026-03-09T17:51:48Z</dcterms:modified>
</cp:coreProperties>
</file>