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46054</c:v>
                </c:pt>
              </c:numCache>
            </c:numRef>
          </c:cat>
          <c:val>
            <c:numRef>
              <c:f>Sheet1!$B$2</c:f>
              <c:numCache>
                <c:formatCode>General</c:formatCode>
                <c:ptCount val="1"/>
                <c:pt idx="0">
                  <c:v>707</c:v>
                </c:pt>
              </c:numCache>
            </c:numRef>
          </c:val>
          <c:extLst>
            <c:ext xmlns:c16="http://schemas.microsoft.com/office/drawing/2014/chart" uri="{C3380CC4-5D6E-409C-BE32-E72D297353CC}">
              <c16:uniqueId val="{00000000-5E6A-467F-A88C-94AD4339AEC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46054</c:v>
                </c:pt>
              </c:numCache>
            </c:numRef>
          </c:cat>
          <c:val>
            <c:numRef>
              <c:f>Sheet1!$C$2</c:f>
              <c:numCache>
                <c:formatCode>General</c:formatCode>
                <c:ptCount val="1"/>
                <c:pt idx="0">
                  <c:v>1001</c:v>
                </c:pt>
              </c:numCache>
            </c:numRef>
          </c:val>
          <c:extLst>
            <c:ext xmlns:c16="http://schemas.microsoft.com/office/drawing/2014/chart" uri="{C3380CC4-5D6E-409C-BE32-E72D297353CC}">
              <c16:uniqueId val="{00000001-5E6A-467F-A88C-94AD4339AEC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46054</c:v>
                </c:pt>
              </c:numCache>
            </c:numRef>
          </c:cat>
          <c:val>
            <c:numRef>
              <c:f>Sheet1!$D$2</c:f>
              <c:numCache>
                <c:formatCode>General</c:formatCode>
                <c:ptCount val="1"/>
                <c:pt idx="0">
                  <c:v>26469</c:v>
                </c:pt>
              </c:numCache>
            </c:numRef>
          </c:val>
          <c:extLst>
            <c:ext xmlns:c16="http://schemas.microsoft.com/office/drawing/2014/chart" uri="{C3380CC4-5D6E-409C-BE32-E72D297353CC}">
              <c16:uniqueId val="{00000002-5E6A-467F-A88C-94AD4339AEC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46054</c:v>
                </c:pt>
              </c:numCache>
            </c:numRef>
          </c:cat>
          <c:val>
            <c:numRef>
              <c:f>Sheet1!$E$2</c:f>
              <c:numCache>
                <c:formatCode>General</c:formatCode>
                <c:ptCount val="1"/>
                <c:pt idx="0">
                  <c:v>302</c:v>
                </c:pt>
              </c:numCache>
            </c:numRef>
          </c:val>
          <c:extLst>
            <c:ext xmlns:c16="http://schemas.microsoft.com/office/drawing/2014/chart" uri="{C3380CC4-5D6E-409C-BE32-E72D297353CC}">
              <c16:uniqueId val="{00000003-5E6A-467F-A88C-94AD4339AECD}"/>
            </c:ext>
          </c:extLst>
        </c:ser>
        <c:dLbls>
          <c:showLegendKey val="0"/>
          <c:showVal val="0"/>
          <c:showCatName val="0"/>
          <c:showSerName val="0"/>
          <c:showPercent val="0"/>
          <c:showBubbleSize val="0"/>
        </c:dLbls>
        <c:gapWidth val="219"/>
        <c:overlap val="-27"/>
        <c:axId val="394479592"/>
        <c:axId val="394474344"/>
      </c:barChart>
      <c:dateAx>
        <c:axId val="39447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74344"/>
        <c:crosses val="autoZero"/>
        <c:auto val="1"/>
        <c:lblOffset val="100"/>
        <c:baseTimeUnit val="days"/>
      </c:dateAx>
      <c:valAx>
        <c:axId val="39447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47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0</c:v>
                </c:pt>
              </c:numCache>
            </c:numRef>
          </c:val>
          <c:extLst>
            <c:ext xmlns:c16="http://schemas.microsoft.com/office/drawing/2014/chart" uri="{C3380CC4-5D6E-409C-BE32-E72D297353CC}">
              <c16:uniqueId val="{00000000-8021-4016-BB36-DD1BC2538DA2}"/>
            </c:ext>
          </c:extLst>
        </c:ser>
        <c:dLbls>
          <c:showLegendKey val="0"/>
          <c:showVal val="0"/>
          <c:showCatName val="0"/>
          <c:showSerName val="0"/>
          <c:showPercent val="0"/>
          <c:showBubbleSize val="0"/>
        </c:dLbls>
        <c:gapWidth val="219"/>
        <c:overlap val="-27"/>
        <c:axId val="396625048"/>
        <c:axId val="396624064"/>
      </c:barChart>
      <c:dateAx>
        <c:axId val="39662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24064"/>
        <c:crosses val="autoZero"/>
        <c:auto val="1"/>
        <c:lblOffset val="100"/>
        <c:baseTimeUnit val="months"/>
      </c:dateAx>
      <c:valAx>
        <c:axId val="39662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2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00F-47A0-9FD6-61DE8288DD17}"/>
            </c:ext>
          </c:extLst>
        </c:ser>
        <c:dLbls>
          <c:showLegendKey val="0"/>
          <c:showVal val="0"/>
          <c:showCatName val="0"/>
          <c:showSerName val="0"/>
          <c:showPercent val="0"/>
          <c:showBubbleSize val="0"/>
        </c:dLbls>
        <c:gapWidth val="219"/>
        <c:overlap val="-27"/>
        <c:axId val="400009008"/>
        <c:axId val="400013600"/>
      </c:barChart>
      <c:dateAx>
        <c:axId val="40000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3600"/>
        <c:crosses val="autoZero"/>
        <c:auto val="1"/>
        <c:lblOffset val="100"/>
        <c:baseTimeUnit val="months"/>
      </c:dateAx>
      <c:valAx>
        <c:axId val="40001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0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829-4DA0-A497-A8F817470FE4}"/>
            </c:ext>
          </c:extLst>
        </c:ser>
        <c:dLbls>
          <c:showLegendKey val="0"/>
          <c:showVal val="0"/>
          <c:showCatName val="0"/>
          <c:showSerName val="0"/>
          <c:showPercent val="0"/>
          <c:showBubbleSize val="0"/>
        </c:dLbls>
        <c:gapWidth val="219"/>
        <c:overlap val="-27"/>
        <c:axId val="400012288"/>
        <c:axId val="400015240"/>
      </c:barChart>
      <c:catAx>
        <c:axId val="40001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5240"/>
        <c:crosses val="autoZero"/>
        <c:auto val="1"/>
        <c:lblAlgn val="ctr"/>
        <c:lblOffset val="100"/>
        <c:noMultiLvlLbl val="0"/>
      </c:catAx>
      <c:valAx>
        <c:axId val="40001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257</c:v>
                </c:pt>
                <c:pt idx="3">
                  <c:v>0</c:v>
                </c:pt>
              </c:numCache>
            </c:numRef>
          </c:val>
          <c:extLst>
            <c:ext xmlns:c16="http://schemas.microsoft.com/office/drawing/2014/chart" uri="{C3380CC4-5D6E-409C-BE32-E72D297353CC}">
              <c16:uniqueId val="{00000000-C23C-4C76-9F7B-098B11170CFA}"/>
            </c:ext>
          </c:extLst>
        </c:ser>
        <c:dLbls>
          <c:showLegendKey val="0"/>
          <c:showVal val="0"/>
          <c:showCatName val="0"/>
          <c:showSerName val="0"/>
          <c:showPercent val="0"/>
          <c:showBubbleSize val="0"/>
        </c:dLbls>
        <c:gapWidth val="219"/>
        <c:overlap val="-27"/>
        <c:axId val="402442936"/>
        <c:axId val="402438344"/>
      </c:barChart>
      <c:dateAx>
        <c:axId val="40244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8344"/>
        <c:crosses val="autoZero"/>
        <c:auto val="1"/>
        <c:lblOffset val="100"/>
        <c:baseTimeUnit val="months"/>
      </c:dateAx>
      <c:valAx>
        <c:axId val="40243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4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1</c:v>
                </c:pt>
              </c:numCache>
            </c:numRef>
          </c:val>
          <c:extLst>
            <c:ext xmlns:c16="http://schemas.microsoft.com/office/drawing/2014/chart" uri="{C3380CC4-5D6E-409C-BE32-E72D297353CC}">
              <c16:uniqueId val="{00000000-EDA8-460E-8DBF-AC86B283DB03}"/>
            </c:ext>
          </c:extLst>
        </c:ser>
        <c:dLbls>
          <c:showLegendKey val="0"/>
          <c:showVal val="0"/>
          <c:showCatName val="0"/>
          <c:showSerName val="0"/>
          <c:showPercent val="0"/>
          <c:showBubbleSize val="0"/>
        </c:dLbls>
        <c:gapWidth val="219"/>
        <c:overlap val="-27"/>
        <c:axId val="498636136"/>
        <c:axId val="498630888"/>
      </c:barChart>
      <c:dateAx>
        <c:axId val="49863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630888"/>
        <c:crosses val="autoZero"/>
        <c:auto val="1"/>
        <c:lblOffset val="100"/>
        <c:baseTimeUnit val="months"/>
      </c:dateAx>
      <c:valAx>
        <c:axId val="49863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63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629-45C5-B28F-D58C5F156AD2}"/>
            </c:ext>
          </c:extLst>
        </c:ser>
        <c:dLbls>
          <c:showLegendKey val="0"/>
          <c:showVal val="0"/>
          <c:showCatName val="0"/>
          <c:showSerName val="0"/>
          <c:showPercent val="0"/>
          <c:showBubbleSize val="0"/>
        </c:dLbls>
        <c:gapWidth val="219"/>
        <c:overlap val="-27"/>
        <c:axId val="498627608"/>
        <c:axId val="498628264"/>
      </c:barChart>
      <c:dateAx>
        <c:axId val="49862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628264"/>
        <c:crosses val="autoZero"/>
        <c:auto val="1"/>
        <c:lblOffset val="100"/>
        <c:baseTimeUnit val="months"/>
      </c:dateAx>
      <c:valAx>
        <c:axId val="49862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62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13</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E4-46E6-99F0-103932548E5D}"/>
            </c:ext>
          </c:extLst>
        </c:ser>
        <c:dLbls>
          <c:showLegendKey val="0"/>
          <c:showVal val="0"/>
          <c:showCatName val="0"/>
          <c:showSerName val="0"/>
          <c:showPercent val="0"/>
          <c:showBubbleSize val="0"/>
        </c:dLbls>
        <c:gapWidth val="219"/>
        <c:overlap val="-27"/>
        <c:axId val="498630560"/>
        <c:axId val="498635152"/>
      </c:barChart>
      <c:catAx>
        <c:axId val="49863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635152"/>
        <c:crosses val="autoZero"/>
        <c:auto val="1"/>
        <c:lblAlgn val="ctr"/>
        <c:lblOffset val="100"/>
        <c:noMultiLvlLbl val="0"/>
      </c:catAx>
      <c:valAx>
        <c:axId val="49863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63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32</c:v>
                </c:pt>
              </c:numCache>
            </c:numRef>
          </c:val>
          <c:extLst>
            <c:ext xmlns:c16="http://schemas.microsoft.com/office/drawing/2014/chart" uri="{C3380CC4-5D6E-409C-BE32-E72D297353CC}">
              <c16:uniqueId val="{00000000-4C1D-4D49-A9C8-A51F8A0D648F}"/>
            </c:ext>
          </c:extLst>
        </c:ser>
        <c:dLbls>
          <c:showLegendKey val="0"/>
          <c:showVal val="0"/>
          <c:showCatName val="0"/>
          <c:showSerName val="0"/>
          <c:showPercent val="0"/>
          <c:showBubbleSize val="0"/>
        </c:dLbls>
        <c:gapWidth val="219"/>
        <c:overlap val="-27"/>
        <c:axId val="503570352"/>
        <c:axId val="503561168"/>
      </c:barChart>
      <c:dateAx>
        <c:axId val="50357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61168"/>
        <c:crosses val="autoZero"/>
        <c:auto val="1"/>
        <c:lblOffset val="100"/>
        <c:baseTimeUnit val="months"/>
      </c:dateAx>
      <c:valAx>
        <c:axId val="50356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2026-01</c:v>
                </c:pt>
                <c:pt idx="1">
                  <c:v>2026-02</c:v>
                </c:pt>
                <c:pt idx="2">
                  <c:v>2026-03</c:v>
                </c:pt>
              </c:strCache>
            </c:strRef>
          </c:cat>
          <c:val>
            <c:numRef>
              <c:f>Sheet1!$B$2:$B$4</c:f>
              <c:numCache>
                <c:formatCode>General</c:formatCode>
                <c:ptCount val="3"/>
                <c:pt idx="0">
                  <c:v>39</c:v>
                </c:pt>
                <c:pt idx="1">
                  <c:v>36</c:v>
                </c:pt>
                <c:pt idx="2">
                  <c:v>11</c:v>
                </c:pt>
              </c:numCache>
            </c:numRef>
          </c:val>
          <c:extLst>
            <c:ext xmlns:c16="http://schemas.microsoft.com/office/drawing/2014/chart" uri="{C3380CC4-5D6E-409C-BE32-E72D297353CC}">
              <c16:uniqueId val="{00000000-705A-4898-BA9D-FA73CA929C54}"/>
            </c:ext>
          </c:extLst>
        </c:ser>
        <c:dLbls>
          <c:showLegendKey val="0"/>
          <c:showVal val="0"/>
          <c:showCatName val="0"/>
          <c:showSerName val="0"/>
          <c:showPercent val="0"/>
          <c:showBubbleSize val="0"/>
        </c:dLbls>
        <c:gapWidth val="219"/>
        <c:overlap val="-27"/>
        <c:axId val="503562480"/>
        <c:axId val="503564448"/>
      </c:barChart>
      <c:catAx>
        <c:axId val="50356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64448"/>
        <c:crosses val="autoZero"/>
        <c:auto val="1"/>
        <c:lblAlgn val="ctr"/>
        <c:lblOffset val="100"/>
        <c:noMultiLvlLbl val="0"/>
      </c:catAx>
      <c:valAx>
        <c:axId val="50356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6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2026-01</c:v>
                </c:pt>
                <c:pt idx="1">
                  <c:v>2026-02</c:v>
                </c:pt>
                <c:pt idx="2">
                  <c:v>2026-03</c:v>
                </c:pt>
              </c:strCache>
            </c:strRef>
          </c:cat>
          <c:val>
            <c:numRef>
              <c:f>Sheet1!$B$2:$B$4</c:f>
              <c:numCache>
                <c:formatCode>General</c:formatCode>
                <c:ptCount val="3"/>
                <c:pt idx="0">
                  <c:v>514</c:v>
                </c:pt>
                <c:pt idx="1">
                  <c:v>437</c:v>
                </c:pt>
                <c:pt idx="2">
                  <c:v>11</c:v>
                </c:pt>
              </c:numCache>
            </c:numRef>
          </c:val>
          <c:extLst>
            <c:ext xmlns:c16="http://schemas.microsoft.com/office/drawing/2014/chart" uri="{C3380CC4-5D6E-409C-BE32-E72D297353CC}">
              <c16:uniqueId val="{00000000-8A94-4EE0-9969-95D042CB87B7}"/>
            </c:ext>
          </c:extLst>
        </c:ser>
        <c:dLbls>
          <c:showLegendKey val="0"/>
          <c:showVal val="0"/>
          <c:showCatName val="0"/>
          <c:showSerName val="0"/>
          <c:showPercent val="0"/>
          <c:showBubbleSize val="0"/>
        </c:dLbls>
        <c:gapWidth val="219"/>
        <c:overlap val="-27"/>
        <c:axId val="503581176"/>
        <c:axId val="503572320"/>
      </c:barChart>
      <c:catAx>
        <c:axId val="503581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2320"/>
        <c:crosses val="autoZero"/>
        <c:auto val="1"/>
        <c:lblAlgn val="ctr"/>
        <c:lblOffset val="100"/>
        <c:noMultiLvlLbl val="0"/>
      </c:catAx>
      <c:valAx>
        <c:axId val="50357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8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18715</c:v>
                </c:pt>
                <c:pt idx="3">
                  <c:v>1287</c:v>
                </c:pt>
              </c:numCache>
            </c:numRef>
          </c:val>
          <c:extLst>
            <c:ext xmlns:c16="http://schemas.microsoft.com/office/drawing/2014/chart" uri="{C3380CC4-5D6E-409C-BE32-E72D297353CC}">
              <c16:uniqueId val="{00000000-BD98-4641-9166-31782FA49514}"/>
            </c:ext>
          </c:extLst>
        </c:ser>
        <c:dLbls>
          <c:showLegendKey val="0"/>
          <c:showVal val="0"/>
          <c:showCatName val="0"/>
          <c:showSerName val="0"/>
          <c:showPercent val="0"/>
          <c:showBubbleSize val="0"/>
        </c:dLbls>
        <c:gapWidth val="219"/>
        <c:overlap val="-27"/>
        <c:axId val="503576584"/>
        <c:axId val="503578880"/>
      </c:barChart>
      <c:catAx>
        <c:axId val="50357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8880"/>
        <c:crosses val="autoZero"/>
        <c:auto val="1"/>
        <c:lblAlgn val="ctr"/>
        <c:lblOffset val="100"/>
        <c:noMultiLvlLbl val="0"/>
      </c:catAx>
      <c:valAx>
        <c:axId val="50357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5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41</c:v>
                </c:pt>
              </c:numCache>
            </c:numRef>
          </c:val>
          <c:extLst>
            <c:ext xmlns:c16="http://schemas.microsoft.com/office/drawing/2014/chart" uri="{C3380CC4-5D6E-409C-BE32-E72D297353CC}">
              <c16:uniqueId val="{00000000-B3E6-48B6-ACFA-530F3D2F328B}"/>
            </c:ext>
          </c:extLst>
        </c:ser>
        <c:dLbls>
          <c:showLegendKey val="0"/>
          <c:showVal val="0"/>
          <c:showCatName val="0"/>
          <c:showSerName val="0"/>
          <c:showPercent val="0"/>
          <c:showBubbleSize val="0"/>
        </c:dLbls>
        <c:gapWidth val="219"/>
        <c:overlap val="-27"/>
        <c:axId val="484095864"/>
        <c:axId val="484099144"/>
      </c:barChart>
      <c:dateAx>
        <c:axId val="48409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99144"/>
        <c:crosses val="autoZero"/>
        <c:auto val="1"/>
        <c:lblOffset val="100"/>
        <c:baseTimeUnit val="months"/>
      </c:dateAx>
      <c:valAx>
        <c:axId val="48409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9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FC1-43C7-9807-D0C57061F282}"/>
            </c:ext>
          </c:extLst>
        </c:ser>
        <c:dLbls>
          <c:showLegendKey val="0"/>
          <c:showVal val="0"/>
          <c:showCatName val="0"/>
          <c:showSerName val="0"/>
          <c:showPercent val="0"/>
          <c:showBubbleSize val="0"/>
        </c:dLbls>
        <c:gapWidth val="219"/>
        <c:overlap val="-27"/>
        <c:axId val="484094224"/>
        <c:axId val="484101768"/>
      </c:barChart>
      <c:dateAx>
        <c:axId val="48409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01768"/>
        <c:crosses val="autoZero"/>
        <c:auto val="1"/>
        <c:lblOffset val="100"/>
        <c:baseTimeUnit val="months"/>
      </c:dateAx>
      <c:valAx>
        <c:axId val="48410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9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ED8-428E-8FC4-3B5E3329F7F6}"/>
            </c:ext>
          </c:extLst>
        </c:ser>
        <c:dLbls>
          <c:showLegendKey val="0"/>
          <c:showVal val="0"/>
          <c:showCatName val="0"/>
          <c:showSerName val="0"/>
          <c:showPercent val="0"/>
          <c:showBubbleSize val="0"/>
        </c:dLbls>
        <c:gapWidth val="219"/>
        <c:overlap val="-27"/>
        <c:axId val="484107016"/>
        <c:axId val="484111936"/>
      </c:barChart>
      <c:catAx>
        <c:axId val="48410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11936"/>
        <c:crosses val="autoZero"/>
        <c:auto val="1"/>
        <c:lblAlgn val="ctr"/>
        <c:lblOffset val="100"/>
        <c:noMultiLvlLbl val="0"/>
      </c:catAx>
      <c:valAx>
        <c:axId val="48411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0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3018</c:v>
                </c:pt>
                <c:pt idx="1">
                  <c:v>2511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ED6-44E5-B55C-49D6C98B210E}"/>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769</c:v>
                </c:pt>
                <c:pt idx="1">
                  <c:v>1554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2ED6-44E5-B55C-49D6C98B210E}"/>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392</c:v>
                </c:pt>
                <c:pt idx="1">
                  <c:v>0</c:v>
                </c:pt>
                <c:pt idx="2">
                  <c:v>64</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2ED6-44E5-B55C-49D6C98B210E}"/>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2ED6-44E5-B55C-49D6C98B210E}"/>
            </c:ext>
          </c:extLst>
        </c:ser>
        <c:dLbls>
          <c:showLegendKey val="0"/>
          <c:showVal val="0"/>
          <c:showCatName val="0"/>
          <c:showSerName val="0"/>
          <c:showPercent val="0"/>
          <c:showBubbleSize val="0"/>
        </c:dLbls>
        <c:gapWidth val="219"/>
        <c:overlap val="-27"/>
        <c:axId val="484112264"/>
        <c:axId val="484108000"/>
      </c:barChart>
      <c:dateAx>
        <c:axId val="48411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08000"/>
        <c:crosses val="autoZero"/>
        <c:auto val="1"/>
        <c:lblOffset val="100"/>
        <c:baseTimeUnit val="months"/>
      </c:dateAx>
      <c:valAx>
        <c:axId val="48410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11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E6E0D-14DD-4755-8593-F554AE64EB6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8E4EB7F-6AAA-4D57-886A-C15D6FA3CB7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83866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483E8-2134-4A38-A99D-0E7F9455384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291111C-93F9-43CC-94F2-B449946825E8}"/>
              </a:ext>
            </a:extLst>
          </p:cNvPr>
          <p:cNvGraphicFramePr>
            <a:graphicFrameLocks noGrp="1"/>
          </p:cNvGraphicFramePr>
          <p:nvPr>
            <p:ph type="chart" sz="quarter" idx="13"/>
            <p:extLst>
              <p:ext uri="{D42A27DB-BD31-4B8C-83A1-F6EECF244321}">
                <p14:modId xmlns:p14="http://schemas.microsoft.com/office/powerpoint/2010/main" val="294678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E3D99-8B99-4A48-9473-A1B203BB9C0D}"/>
              </a:ext>
            </a:extLst>
          </p:cNvPr>
          <p:cNvSpPr>
            <a:spLocks noGrp="1"/>
          </p:cNvSpPr>
          <p:nvPr>
            <p:ph type="body" sz="quarter" idx="14"/>
          </p:nvPr>
        </p:nvSpPr>
        <p:spPr/>
        <p:txBody>
          <a:bodyPr/>
          <a:lstStyle/>
          <a:p>
            <a:r>
              <a:rPr lang="en-US"/>
              <a:t>02/01/2026 - 02/28/2026</a:t>
            </a:r>
          </a:p>
        </p:txBody>
      </p:sp>
      <p:sp>
        <p:nvSpPr>
          <p:cNvPr id="5" name="Footer Placeholder 4">
            <a:extLst>
              <a:ext uri="{FF2B5EF4-FFF2-40B4-BE49-F238E27FC236}">
                <a16:creationId xmlns:a16="http://schemas.microsoft.com/office/drawing/2014/main" id="{EB7FFDBE-3162-4400-AFE0-DF4D7DF0F1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374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8BA3-84BA-4469-B3FB-E00CC929C35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0F473DA-E637-45A3-B270-DA903D194742}"/>
              </a:ext>
            </a:extLst>
          </p:cNvPr>
          <p:cNvGraphicFramePr>
            <a:graphicFrameLocks noGrp="1"/>
          </p:cNvGraphicFramePr>
          <p:nvPr>
            <p:ph type="tbl" sz="quarter" idx="13"/>
            <p:extLst>
              <p:ext uri="{D42A27DB-BD31-4B8C-83A1-F6EECF244321}">
                <p14:modId xmlns:p14="http://schemas.microsoft.com/office/powerpoint/2010/main" val="406674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6669283"/>
                    </a:ext>
                  </a:extLst>
                </a:gridCol>
                <a:gridCol w="905256">
                  <a:extLst>
                    <a:ext uri="{9D8B030D-6E8A-4147-A177-3AD203B41FA5}">
                      <a16:colId xmlns:a16="http://schemas.microsoft.com/office/drawing/2014/main" val="4282189411"/>
                    </a:ext>
                  </a:extLst>
                </a:gridCol>
                <a:gridCol w="905256">
                  <a:extLst>
                    <a:ext uri="{9D8B030D-6E8A-4147-A177-3AD203B41FA5}">
                      <a16:colId xmlns:a16="http://schemas.microsoft.com/office/drawing/2014/main" val="1524424267"/>
                    </a:ext>
                  </a:extLst>
                </a:gridCol>
                <a:gridCol w="905256">
                  <a:extLst>
                    <a:ext uri="{9D8B030D-6E8A-4147-A177-3AD203B41FA5}">
                      <a16:colId xmlns:a16="http://schemas.microsoft.com/office/drawing/2014/main" val="2775699365"/>
                    </a:ext>
                  </a:extLst>
                </a:gridCol>
                <a:gridCol w="905256">
                  <a:extLst>
                    <a:ext uri="{9D8B030D-6E8A-4147-A177-3AD203B41FA5}">
                      <a16:colId xmlns:a16="http://schemas.microsoft.com/office/drawing/2014/main" val="1402419227"/>
                    </a:ext>
                  </a:extLst>
                </a:gridCol>
                <a:gridCol w="905256">
                  <a:extLst>
                    <a:ext uri="{9D8B030D-6E8A-4147-A177-3AD203B41FA5}">
                      <a16:colId xmlns:a16="http://schemas.microsoft.com/office/drawing/2014/main" val="3414146950"/>
                    </a:ext>
                  </a:extLst>
                </a:gridCol>
                <a:gridCol w="905256">
                  <a:extLst>
                    <a:ext uri="{9D8B030D-6E8A-4147-A177-3AD203B41FA5}">
                      <a16:colId xmlns:a16="http://schemas.microsoft.com/office/drawing/2014/main" val="3138323021"/>
                    </a:ext>
                  </a:extLst>
                </a:gridCol>
                <a:gridCol w="905256">
                  <a:extLst>
                    <a:ext uri="{9D8B030D-6E8A-4147-A177-3AD203B41FA5}">
                      <a16:colId xmlns:a16="http://schemas.microsoft.com/office/drawing/2014/main" val="1372325224"/>
                    </a:ext>
                  </a:extLst>
                </a:gridCol>
                <a:gridCol w="905256">
                  <a:extLst>
                    <a:ext uri="{9D8B030D-6E8A-4147-A177-3AD203B41FA5}">
                      <a16:colId xmlns:a16="http://schemas.microsoft.com/office/drawing/2014/main" val="236061681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38976664"/>
                  </a:ext>
                </a:extLst>
              </a:tr>
              <a:tr h="370840">
                <a:tc>
                  <a:txBody>
                    <a:bodyPr/>
                    <a:lstStyle/>
                    <a:p>
                      <a:r>
                        <a:rPr lang="en-US" sz="1000"/>
                        <a:t>707</a:t>
                      </a:r>
                    </a:p>
                  </a:txBody>
                  <a:tcPr/>
                </a:tc>
                <a:tc>
                  <a:txBody>
                    <a:bodyPr/>
                    <a:lstStyle/>
                    <a:p>
                      <a:r>
                        <a:rPr lang="en-US" sz="1000"/>
                        <a:t>3</a:t>
                      </a:r>
                    </a:p>
                  </a:txBody>
                  <a:tcPr/>
                </a:tc>
                <a:tc>
                  <a:txBody>
                    <a:bodyPr/>
                    <a:lstStyle/>
                    <a:p>
                      <a:r>
                        <a:rPr lang="en-US" sz="1000"/>
                        <a:t>12</a:t>
                      </a:r>
                    </a:p>
                  </a:txBody>
                  <a:tcPr/>
                </a:tc>
                <a:tc>
                  <a:txBody>
                    <a:bodyPr/>
                    <a:lstStyle/>
                    <a:p>
                      <a:r>
                        <a:rPr lang="en-US" sz="1000"/>
                        <a:t>38</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0.4728 %</a:t>
                      </a:r>
                    </a:p>
                  </a:txBody>
                  <a:tcPr/>
                </a:tc>
                <a:tc>
                  <a:txBody>
                    <a:bodyPr/>
                    <a:lstStyle/>
                    <a:p>
                      <a:r>
                        <a:rPr lang="en-US" sz="1000"/>
                        <a:t>0.0 %</a:t>
                      </a:r>
                    </a:p>
                  </a:txBody>
                  <a:tcPr/>
                </a:tc>
                <a:extLst>
                  <a:ext uri="{0D108BD9-81ED-4DB2-BD59-A6C34878D82A}">
                    <a16:rowId xmlns:a16="http://schemas.microsoft.com/office/drawing/2014/main" val="2011889939"/>
                  </a:ext>
                </a:extLst>
              </a:tr>
            </a:tbl>
          </a:graphicData>
        </a:graphic>
      </p:graphicFrame>
      <p:sp>
        <p:nvSpPr>
          <p:cNvPr id="4" name="Text Placeholder 3">
            <a:extLst>
              <a:ext uri="{FF2B5EF4-FFF2-40B4-BE49-F238E27FC236}">
                <a16:creationId xmlns:a16="http://schemas.microsoft.com/office/drawing/2014/main" id="{3293059B-3410-4EA8-839A-3ECF1CC522FA}"/>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626227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CFF68-944E-42AE-B003-92F1B01D9E1D}"/>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A3861840-1146-45FA-8128-F6BA1F02C3D7}"/>
              </a:ext>
            </a:extLst>
          </p:cNvPr>
          <p:cNvGraphicFramePr>
            <a:graphicFrameLocks noGrp="1"/>
          </p:cNvGraphicFramePr>
          <p:nvPr>
            <p:ph type="chart" sz="quarter" idx="13"/>
            <p:extLst>
              <p:ext uri="{D42A27DB-BD31-4B8C-83A1-F6EECF244321}">
                <p14:modId xmlns:p14="http://schemas.microsoft.com/office/powerpoint/2010/main" val="2844052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0440ED-5F11-4F4A-AB1C-47B944E339D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34F11CA-3C6C-43D3-A061-30D3CA296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489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00EBF-4F66-406E-8A26-B89845ACD99D}"/>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F1ABB2FD-E05E-46B3-96EE-2C7C6FC8A0CC}"/>
              </a:ext>
            </a:extLst>
          </p:cNvPr>
          <p:cNvGraphicFramePr>
            <a:graphicFrameLocks noGrp="1"/>
          </p:cNvGraphicFramePr>
          <p:nvPr>
            <p:ph type="chart" sz="quarter" idx="13"/>
            <p:extLst>
              <p:ext uri="{D42A27DB-BD31-4B8C-83A1-F6EECF244321}">
                <p14:modId xmlns:p14="http://schemas.microsoft.com/office/powerpoint/2010/main" val="176169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42BFF-0D92-4E10-B494-F86E2A2A79E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288F53C-AE26-4ACB-9AC3-5755C5E054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807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4D473-B9D7-4CCD-B168-C48C5E1D1FEE}"/>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5B3A5A14-20B4-4589-B1FF-3B863C06473B}"/>
              </a:ext>
            </a:extLst>
          </p:cNvPr>
          <p:cNvGraphicFramePr>
            <a:graphicFrameLocks noGrp="1"/>
          </p:cNvGraphicFramePr>
          <p:nvPr>
            <p:ph type="chart" sz="quarter" idx="13"/>
            <p:extLst>
              <p:ext uri="{D42A27DB-BD31-4B8C-83A1-F6EECF244321}">
                <p14:modId xmlns:p14="http://schemas.microsoft.com/office/powerpoint/2010/main" val="3526641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0A06F8-C072-4CD9-98EC-C51AABE9121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85BCA97-D8C2-41EC-B38A-7579427176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5599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1281B-6E52-4476-94BE-6CA2C0ECB746}"/>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9E36829F-3341-4E7F-A928-C63914864B7B}"/>
              </a:ext>
            </a:extLst>
          </p:cNvPr>
          <p:cNvGraphicFramePr>
            <a:graphicFrameLocks noGrp="1"/>
          </p:cNvGraphicFramePr>
          <p:nvPr>
            <p:ph type="chart" sz="quarter" idx="13"/>
            <p:extLst>
              <p:ext uri="{D42A27DB-BD31-4B8C-83A1-F6EECF244321}">
                <p14:modId xmlns:p14="http://schemas.microsoft.com/office/powerpoint/2010/main" val="376542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114C0-2F1E-43A4-B33B-DD8B5C799C9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0D936A7-0BB5-4145-B05F-BD525819A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067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5A052-3A54-48B6-A499-57812E19D883}"/>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2A8AD347-3E02-419B-9F0C-0236D036E4F2}"/>
              </a:ext>
            </a:extLst>
          </p:cNvPr>
          <p:cNvGraphicFramePr>
            <a:graphicFrameLocks noGrp="1"/>
          </p:cNvGraphicFramePr>
          <p:nvPr>
            <p:ph type="tbl" sz="quarter" idx="13"/>
            <p:extLst>
              <p:ext uri="{D42A27DB-BD31-4B8C-83A1-F6EECF244321}">
                <p14:modId xmlns:p14="http://schemas.microsoft.com/office/powerpoint/2010/main" val="2397070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66624873"/>
                    </a:ext>
                  </a:extLst>
                </a:gridCol>
                <a:gridCol w="987552">
                  <a:extLst>
                    <a:ext uri="{9D8B030D-6E8A-4147-A177-3AD203B41FA5}">
                      <a16:colId xmlns:a16="http://schemas.microsoft.com/office/drawing/2014/main" val="669643139"/>
                    </a:ext>
                  </a:extLst>
                </a:gridCol>
                <a:gridCol w="329184">
                  <a:extLst>
                    <a:ext uri="{9D8B030D-6E8A-4147-A177-3AD203B41FA5}">
                      <a16:colId xmlns:a16="http://schemas.microsoft.com/office/drawing/2014/main" val="536554451"/>
                    </a:ext>
                  </a:extLst>
                </a:gridCol>
                <a:gridCol w="329184">
                  <a:extLst>
                    <a:ext uri="{9D8B030D-6E8A-4147-A177-3AD203B41FA5}">
                      <a16:colId xmlns:a16="http://schemas.microsoft.com/office/drawing/2014/main" val="900163210"/>
                    </a:ext>
                  </a:extLst>
                </a:gridCol>
                <a:gridCol w="329184">
                  <a:extLst>
                    <a:ext uri="{9D8B030D-6E8A-4147-A177-3AD203B41FA5}">
                      <a16:colId xmlns:a16="http://schemas.microsoft.com/office/drawing/2014/main" val="3253164097"/>
                    </a:ext>
                  </a:extLst>
                </a:gridCol>
                <a:gridCol w="329184">
                  <a:extLst>
                    <a:ext uri="{9D8B030D-6E8A-4147-A177-3AD203B41FA5}">
                      <a16:colId xmlns:a16="http://schemas.microsoft.com/office/drawing/2014/main" val="3386794813"/>
                    </a:ext>
                  </a:extLst>
                </a:gridCol>
                <a:gridCol w="329184">
                  <a:extLst>
                    <a:ext uri="{9D8B030D-6E8A-4147-A177-3AD203B41FA5}">
                      <a16:colId xmlns:a16="http://schemas.microsoft.com/office/drawing/2014/main" val="811742431"/>
                    </a:ext>
                  </a:extLst>
                </a:gridCol>
                <a:gridCol w="329184">
                  <a:extLst>
                    <a:ext uri="{9D8B030D-6E8A-4147-A177-3AD203B41FA5}">
                      <a16:colId xmlns:a16="http://schemas.microsoft.com/office/drawing/2014/main" val="4161756820"/>
                    </a:ext>
                  </a:extLst>
                </a:gridCol>
                <a:gridCol w="329184">
                  <a:extLst>
                    <a:ext uri="{9D8B030D-6E8A-4147-A177-3AD203B41FA5}">
                      <a16:colId xmlns:a16="http://schemas.microsoft.com/office/drawing/2014/main" val="3384555602"/>
                    </a:ext>
                  </a:extLst>
                </a:gridCol>
                <a:gridCol w="329184">
                  <a:extLst>
                    <a:ext uri="{9D8B030D-6E8A-4147-A177-3AD203B41FA5}">
                      <a16:colId xmlns:a16="http://schemas.microsoft.com/office/drawing/2014/main" val="693280779"/>
                    </a:ext>
                  </a:extLst>
                </a:gridCol>
                <a:gridCol w="329184">
                  <a:extLst>
                    <a:ext uri="{9D8B030D-6E8A-4147-A177-3AD203B41FA5}">
                      <a16:colId xmlns:a16="http://schemas.microsoft.com/office/drawing/2014/main" val="2321351514"/>
                    </a:ext>
                  </a:extLst>
                </a:gridCol>
                <a:gridCol w="329184">
                  <a:extLst>
                    <a:ext uri="{9D8B030D-6E8A-4147-A177-3AD203B41FA5}">
                      <a16:colId xmlns:a16="http://schemas.microsoft.com/office/drawing/2014/main" val="4278711111"/>
                    </a:ext>
                  </a:extLst>
                </a:gridCol>
                <a:gridCol w="329184">
                  <a:extLst>
                    <a:ext uri="{9D8B030D-6E8A-4147-A177-3AD203B41FA5}">
                      <a16:colId xmlns:a16="http://schemas.microsoft.com/office/drawing/2014/main" val="1114179214"/>
                    </a:ext>
                  </a:extLst>
                </a:gridCol>
                <a:gridCol w="329184">
                  <a:extLst>
                    <a:ext uri="{9D8B030D-6E8A-4147-A177-3AD203B41FA5}">
                      <a16:colId xmlns:a16="http://schemas.microsoft.com/office/drawing/2014/main" val="3129252802"/>
                    </a:ext>
                  </a:extLst>
                </a:gridCol>
                <a:gridCol w="329184">
                  <a:extLst>
                    <a:ext uri="{9D8B030D-6E8A-4147-A177-3AD203B41FA5}">
                      <a16:colId xmlns:a16="http://schemas.microsoft.com/office/drawing/2014/main" val="1962346192"/>
                    </a:ext>
                  </a:extLst>
                </a:gridCol>
                <a:gridCol w="329184">
                  <a:extLst>
                    <a:ext uri="{9D8B030D-6E8A-4147-A177-3AD203B41FA5}">
                      <a16:colId xmlns:a16="http://schemas.microsoft.com/office/drawing/2014/main" val="3119497313"/>
                    </a:ext>
                  </a:extLst>
                </a:gridCol>
                <a:gridCol w="329184">
                  <a:extLst>
                    <a:ext uri="{9D8B030D-6E8A-4147-A177-3AD203B41FA5}">
                      <a16:colId xmlns:a16="http://schemas.microsoft.com/office/drawing/2014/main" val="3189842062"/>
                    </a:ext>
                  </a:extLst>
                </a:gridCol>
                <a:gridCol w="329184">
                  <a:extLst>
                    <a:ext uri="{9D8B030D-6E8A-4147-A177-3AD203B41FA5}">
                      <a16:colId xmlns:a16="http://schemas.microsoft.com/office/drawing/2014/main" val="2663369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47114569"/>
                  </a:ext>
                </a:extLst>
              </a:tr>
            </a:tbl>
          </a:graphicData>
        </a:graphic>
      </p:graphicFrame>
      <p:sp>
        <p:nvSpPr>
          <p:cNvPr id="4" name="Text Placeholder 3">
            <a:extLst>
              <a:ext uri="{FF2B5EF4-FFF2-40B4-BE49-F238E27FC236}">
                <a16:creationId xmlns:a16="http://schemas.microsoft.com/office/drawing/2014/main" id="{87A4DA06-A3AB-4109-AB8D-F860DCBE4757}"/>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021534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59667-8EEB-4DD7-858C-9B9E3F541363}"/>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4E76BEB7-7F6B-4D56-AF30-452BE38807D1}"/>
              </a:ext>
            </a:extLst>
          </p:cNvPr>
          <p:cNvGraphicFramePr>
            <a:graphicFrameLocks noGrp="1"/>
          </p:cNvGraphicFramePr>
          <p:nvPr>
            <p:ph type="tbl" sz="quarter" idx="13"/>
            <p:extLst>
              <p:ext uri="{D42A27DB-BD31-4B8C-83A1-F6EECF244321}">
                <p14:modId xmlns:p14="http://schemas.microsoft.com/office/powerpoint/2010/main" val="46151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33918827"/>
                    </a:ext>
                  </a:extLst>
                </a:gridCol>
                <a:gridCol w="987552">
                  <a:extLst>
                    <a:ext uri="{9D8B030D-6E8A-4147-A177-3AD203B41FA5}">
                      <a16:colId xmlns:a16="http://schemas.microsoft.com/office/drawing/2014/main" val="3064837961"/>
                    </a:ext>
                  </a:extLst>
                </a:gridCol>
                <a:gridCol w="329184">
                  <a:extLst>
                    <a:ext uri="{9D8B030D-6E8A-4147-A177-3AD203B41FA5}">
                      <a16:colId xmlns:a16="http://schemas.microsoft.com/office/drawing/2014/main" val="3937129238"/>
                    </a:ext>
                  </a:extLst>
                </a:gridCol>
                <a:gridCol w="329184">
                  <a:extLst>
                    <a:ext uri="{9D8B030D-6E8A-4147-A177-3AD203B41FA5}">
                      <a16:colId xmlns:a16="http://schemas.microsoft.com/office/drawing/2014/main" val="369660708"/>
                    </a:ext>
                  </a:extLst>
                </a:gridCol>
                <a:gridCol w="329184">
                  <a:extLst>
                    <a:ext uri="{9D8B030D-6E8A-4147-A177-3AD203B41FA5}">
                      <a16:colId xmlns:a16="http://schemas.microsoft.com/office/drawing/2014/main" val="4239768599"/>
                    </a:ext>
                  </a:extLst>
                </a:gridCol>
                <a:gridCol w="329184">
                  <a:extLst>
                    <a:ext uri="{9D8B030D-6E8A-4147-A177-3AD203B41FA5}">
                      <a16:colId xmlns:a16="http://schemas.microsoft.com/office/drawing/2014/main" val="1794343585"/>
                    </a:ext>
                  </a:extLst>
                </a:gridCol>
                <a:gridCol w="329184">
                  <a:extLst>
                    <a:ext uri="{9D8B030D-6E8A-4147-A177-3AD203B41FA5}">
                      <a16:colId xmlns:a16="http://schemas.microsoft.com/office/drawing/2014/main" val="1128384068"/>
                    </a:ext>
                  </a:extLst>
                </a:gridCol>
                <a:gridCol w="329184">
                  <a:extLst>
                    <a:ext uri="{9D8B030D-6E8A-4147-A177-3AD203B41FA5}">
                      <a16:colId xmlns:a16="http://schemas.microsoft.com/office/drawing/2014/main" val="2218309079"/>
                    </a:ext>
                  </a:extLst>
                </a:gridCol>
                <a:gridCol w="329184">
                  <a:extLst>
                    <a:ext uri="{9D8B030D-6E8A-4147-A177-3AD203B41FA5}">
                      <a16:colId xmlns:a16="http://schemas.microsoft.com/office/drawing/2014/main" val="1581009942"/>
                    </a:ext>
                  </a:extLst>
                </a:gridCol>
                <a:gridCol w="329184">
                  <a:extLst>
                    <a:ext uri="{9D8B030D-6E8A-4147-A177-3AD203B41FA5}">
                      <a16:colId xmlns:a16="http://schemas.microsoft.com/office/drawing/2014/main" val="2734533137"/>
                    </a:ext>
                  </a:extLst>
                </a:gridCol>
                <a:gridCol w="329184">
                  <a:extLst>
                    <a:ext uri="{9D8B030D-6E8A-4147-A177-3AD203B41FA5}">
                      <a16:colId xmlns:a16="http://schemas.microsoft.com/office/drawing/2014/main" val="1369520868"/>
                    </a:ext>
                  </a:extLst>
                </a:gridCol>
                <a:gridCol w="329184">
                  <a:extLst>
                    <a:ext uri="{9D8B030D-6E8A-4147-A177-3AD203B41FA5}">
                      <a16:colId xmlns:a16="http://schemas.microsoft.com/office/drawing/2014/main" val="967472233"/>
                    </a:ext>
                  </a:extLst>
                </a:gridCol>
                <a:gridCol w="329184">
                  <a:extLst>
                    <a:ext uri="{9D8B030D-6E8A-4147-A177-3AD203B41FA5}">
                      <a16:colId xmlns:a16="http://schemas.microsoft.com/office/drawing/2014/main" val="3599483390"/>
                    </a:ext>
                  </a:extLst>
                </a:gridCol>
                <a:gridCol w="329184">
                  <a:extLst>
                    <a:ext uri="{9D8B030D-6E8A-4147-A177-3AD203B41FA5}">
                      <a16:colId xmlns:a16="http://schemas.microsoft.com/office/drawing/2014/main" val="4120226021"/>
                    </a:ext>
                  </a:extLst>
                </a:gridCol>
                <a:gridCol w="329184">
                  <a:extLst>
                    <a:ext uri="{9D8B030D-6E8A-4147-A177-3AD203B41FA5}">
                      <a16:colId xmlns:a16="http://schemas.microsoft.com/office/drawing/2014/main" val="1956481947"/>
                    </a:ext>
                  </a:extLst>
                </a:gridCol>
                <a:gridCol w="329184">
                  <a:extLst>
                    <a:ext uri="{9D8B030D-6E8A-4147-A177-3AD203B41FA5}">
                      <a16:colId xmlns:a16="http://schemas.microsoft.com/office/drawing/2014/main" val="3894853041"/>
                    </a:ext>
                  </a:extLst>
                </a:gridCol>
                <a:gridCol w="329184">
                  <a:extLst>
                    <a:ext uri="{9D8B030D-6E8A-4147-A177-3AD203B41FA5}">
                      <a16:colId xmlns:a16="http://schemas.microsoft.com/office/drawing/2014/main" val="3816247180"/>
                    </a:ext>
                  </a:extLst>
                </a:gridCol>
                <a:gridCol w="329184">
                  <a:extLst>
                    <a:ext uri="{9D8B030D-6E8A-4147-A177-3AD203B41FA5}">
                      <a16:colId xmlns:a16="http://schemas.microsoft.com/office/drawing/2014/main" val="2851291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2335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- 2026-02-16 11:15:03</a:t>
                      </a:r>
                      <a:r>
                        <a:rPr kumimoji="0" lang="en-US" sz="1000" b="0" i="0" u="none" strike="noStrike" kern="1200" cap="none" spc="0" normalizeH="0" baseline="0" noProof="0">
                          <a:ln>
                            <a:noFill/>
                          </a:ln>
                          <a:solidFill>
                            <a:prstClr val="black"/>
                          </a:solidFill>
                          <a:effectLst/>
                          <a:uLnTx/>
                          <a:uFillTx/>
                          <a:latin typeface="Calibri"/>
                          <a:ea typeface="+mn-ea"/>
                          <a:cs typeface="+mn-cs"/>
                        </a:rPr>
                        <a:t>
 Danny L., our Commercial Underwriting Technical Assistant, recently traveled to the Philippines for the 22nd annual Tokio Marine Mangrove Planting event!
This incredible experience brings Tokio Marine colleagues from around the world to support the environmental sustainability of mangrove forests and the local communities that depend on them.
Tokio Marine America is proud to play a part in protecting the biodiversity of mangrove ecosystems and reducing our carbon footprint. #ICM2026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89547517"/>
                  </a:ext>
                </a:extLst>
              </a:tr>
            </a:tbl>
          </a:graphicData>
        </a:graphic>
      </p:graphicFrame>
      <p:sp>
        <p:nvSpPr>
          <p:cNvPr id="4" name="Text Placeholder 3">
            <a:extLst>
              <a:ext uri="{FF2B5EF4-FFF2-40B4-BE49-F238E27FC236}">
                <a16:creationId xmlns:a16="http://schemas.microsoft.com/office/drawing/2014/main" id="{2BC882B9-57BE-4F29-B2E3-8D7DE3720527}"/>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050185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30966-9472-4467-8168-D46C055E3DCA}"/>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A3475A6F-CC2F-4023-9770-4379E703E3C0}"/>
              </a:ext>
            </a:extLst>
          </p:cNvPr>
          <p:cNvGraphicFramePr>
            <a:graphicFrameLocks noGrp="1"/>
          </p:cNvGraphicFramePr>
          <p:nvPr>
            <p:ph type="tbl" sz="quarter" idx="13"/>
            <p:extLst>
              <p:ext uri="{D42A27DB-BD31-4B8C-83A1-F6EECF244321}">
                <p14:modId xmlns:p14="http://schemas.microsoft.com/office/powerpoint/2010/main" val="1129163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87625347"/>
                    </a:ext>
                  </a:extLst>
                </a:gridCol>
                <a:gridCol w="987552">
                  <a:extLst>
                    <a:ext uri="{9D8B030D-6E8A-4147-A177-3AD203B41FA5}">
                      <a16:colId xmlns:a16="http://schemas.microsoft.com/office/drawing/2014/main" val="3474345947"/>
                    </a:ext>
                  </a:extLst>
                </a:gridCol>
                <a:gridCol w="329184">
                  <a:extLst>
                    <a:ext uri="{9D8B030D-6E8A-4147-A177-3AD203B41FA5}">
                      <a16:colId xmlns:a16="http://schemas.microsoft.com/office/drawing/2014/main" val="3825681837"/>
                    </a:ext>
                  </a:extLst>
                </a:gridCol>
                <a:gridCol w="329184">
                  <a:extLst>
                    <a:ext uri="{9D8B030D-6E8A-4147-A177-3AD203B41FA5}">
                      <a16:colId xmlns:a16="http://schemas.microsoft.com/office/drawing/2014/main" val="2118234690"/>
                    </a:ext>
                  </a:extLst>
                </a:gridCol>
                <a:gridCol w="329184">
                  <a:extLst>
                    <a:ext uri="{9D8B030D-6E8A-4147-A177-3AD203B41FA5}">
                      <a16:colId xmlns:a16="http://schemas.microsoft.com/office/drawing/2014/main" val="869144231"/>
                    </a:ext>
                  </a:extLst>
                </a:gridCol>
                <a:gridCol w="329184">
                  <a:extLst>
                    <a:ext uri="{9D8B030D-6E8A-4147-A177-3AD203B41FA5}">
                      <a16:colId xmlns:a16="http://schemas.microsoft.com/office/drawing/2014/main" val="1749158858"/>
                    </a:ext>
                  </a:extLst>
                </a:gridCol>
                <a:gridCol w="329184">
                  <a:extLst>
                    <a:ext uri="{9D8B030D-6E8A-4147-A177-3AD203B41FA5}">
                      <a16:colId xmlns:a16="http://schemas.microsoft.com/office/drawing/2014/main" val="3891685913"/>
                    </a:ext>
                  </a:extLst>
                </a:gridCol>
                <a:gridCol w="329184">
                  <a:extLst>
                    <a:ext uri="{9D8B030D-6E8A-4147-A177-3AD203B41FA5}">
                      <a16:colId xmlns:a16="http://schemas.microsoft.com/office/drawing/2014/main" val="3799811529"/>
                    </a:ext>
                  </a:extLst>
                </a:gridCol>
                <a:gridCol w="329184">
                  <a:extLst>
                    <a:ext uri="{9D8B030D-6E8A-4147-A177-3AD203B41FA5}">
                      <a16:colId xmlns:a16="http://schemas.microsoft.com/office/drawing/2014/main" val="1844208578"/>
                    </a:ext>
                  </a:extLst>
                </a:gridCol>
                <a:gridCol w="329184">
                  <a:extLst>
                    <a:ext uri="{9D8B030D-6E8A-4147-A177-3AD203B41FA5}">
                      <a16:colId xmlns:a16="http://schemas.microsoft.com/office/drawing/2014/main" val="2597338995"/>
                    </a:ext>
                  </a:extLst>
                </a:gridCol>
                <a:gridCol w="329184">
                  <a:extLst>
                    <a:ext uri="{9D8B030D-6E8A-4147-A177-3AD203B41FA5}">
                      <a16:colId xmlns:a16="http://schemas.microsoft.com/office/drawing/2014/main" val="1174632510"/>
                    </a:ext>
                  </a:extLst>
                </a:gridCol>
                <a:gridCol w="329184">
                  <a:extLst>
                    <a:ext uri="{9D8B030D-6E8A-4147-A177-3AD203B41FA5}">
                      <a16:colId xmlns:a16="http://schemas.microsoft.com/office/drawing/2014/main" val="4173465824"/>
                    </a:ext>
                  </a:extLst>
                </a:gridCol>
                <a:gridCol w="329184">
                  <a:extLst>
                    <a:ext uri="{9D8B030D-6E8A-4147-A177-3AD203B41FA5}">
                      <a16:colId xmlns:a16="http://schemas.microsoft.com/office/drawing/2014/main" val="1218217293"/>
                    </a:ext>
                  </a:extLst>
                </a:gridCol>
                <a:gridCol w="329184">
                  <a:extLst>
                    <a:ext uri="{9D8B030D-6E8A-4147-A177-3AD203B41FA5}">
                      <a16:colId xmlns:a16="http://schemas.microsoft.com/office/drawing/2014/main" val="2367849109"/>
                    </a:ext>
                  </a:extLst>
                </a:gridCol>
                <a:gridCol w="329184">
                  <a:extLst>
                    <a:ext uri="{9D8B030D-6E8A-4147-A177-3AD203B41FA5}">
                      <a16:colId xmlns:a16="http://schemas.microsoft.com/office/drawing/2014/main" val="2097032864"/>
                    </a:ext>
                  </a:extLst>
                </a:gridCol>
                <a:gridCol w="329184">
                  <a:extLst>
                    <a:ext uri="{9D8B030D-6E8A-4147-A177-3AD203B41FA5}">
                      <a16:colId xmlns:a16="http://schemas.microsoft.com/office/drawing/2014/main" val="1860458240"/>
                    </a:ext>
                  </a:extLst>
                </a:gridCol>
                <a:gridCol w="329184">
                  <a:extLst>
                    <a:ext uri="{9D8B030D-6E8A-4147-A177-3AD203B41FA5}">
                      <a16:colId xmlns:a16="http://schemas.microsoft.com/office/drawing/2014/main" val="2617187167"/>
                    </a:ext>
                  </a:extLst>
                </a:gridCol>
                <a:gridCol w="329184">
                  <a:extLst>
                    <a:ext uri="{9D8B030D-6E8A-4147-A177-3AD203B41FA5}">
                      <a16:colId xmlns:a16="http://schemas.microsoft.com/office/drawing/2014/main" val="2401325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5273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- 2026-02-03 15:34:39</a:t>
                      </a:r>
                      <a:r>
                        <a:rPr kumimoji="0" lang="en-US" sz="1000" b="0" i="0" u="none" strike="noStrike" kern="1200" cap="none" spc="0" normalizeH="0" baseline="0" noProof="0">
                          <a:ln>
                            <a:noFill/>
                          </a:ln>
                          <a:solidFill>
                            <a:prstClr val="black"/>
                          </a:solidFill>
                          <a:effectLst/>
                          <a:uLnTx/>
                          <a:uFillTx/>
                          <a:latin typeface="Calibri"/>
                          <a:ea typeface="+mn-ea"/>
                          <a:cs typeface="+mn-cs"/>
                        </a:rPr>
                        <a:t>
 🎉 Huge congratulations to our incredible Core Arata Training/Testing Team for winning the 2025 "Together is Better" TMA Annual Award! 🏆 Their unstoppable teamwork, dedication, and passion truly set them apart!
Eldrena H., Quang N., Chelsea L., Alex T., Monica B., Nanda G., and Laura M. showcased exemplary collaboration and commitment. Their teamwork has set the standard for what's possible when we work together. #ICM2026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10387007"/>
                  </a:ext>
                </a:extLst>
              </a:tr>
            </a:tbl>
          </a:graphicData>
        </a:graphic>
      </p:graphicFrame>
      <p:sp>
        <p:nvSpPr>
          <p:cNvPr id="4" name="Text Placeholder 3">
            <a:extLst>
              <a:ext uri="{FF2B5EF4-FFF2-40B4-BE49-F238E27FC236}">
                <a16:creationId xmlns:a16="http://schemas.microsoft.com/office/drawing/2014/main" id="{370120C4-264E-453A-BB70-DE68AF939975}"/>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908335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232FF-4124-428B-A95A-67C62509146E}"/>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0828EF88-6014-4379-9F18-44247E6B9E6B}"/>
              </a:ext>
            </a:extLst>
          </p:cNvPr>
          <p:cNvGraphicFramePr>
            <a:graphicFrameLocks noGrp="1"/>
          </p:cNvGraphicFramePr>
          <p:nvPr>
            <p:ph type="tbl" sz="quarter" idx="13"/>
            <p:extLst>
              <p:ext uri="{D42A27DB-BD31-4B8C-83A1-F6EECF244321}">
                <p14:modId xmlns:p14="http://schemas.microsoft.com/office/powerpoint/2010/main" val="4000927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3573777"/>
                    </a:ext>
                  </a:extLst>
                </a:gridCol>
                <a:gridCol w="987552">
                  <a:extLst>
                    <a:ext uri="{9D8B030D-6E8A-4147-A177-3AD203B41FA5}">
                      <a16:colId xmlns:a16="http://schemas.microsoft.com/office/drawing/2014/main" val="3330892639"/>
                    </a:ext>
                  </a:extLst>
                </a:gridCol>
                <a:gridCol w="329184">
                  <a:extLst>
                    <a:ext uri="{9D8B030D-6E8A-4147-A177-3AD203B41FA5}">
                      <a16:colId xmlns:a16="http://schemas.microsoft.com/office/drawing/2014/main" val="3932073161"/>
                    </a:ext>
                  </a:extLst>
                </a:gridCol>
                <a:gridCol w="329184">
                  <a:extLst>
                    <a:ext uri="{9D8B030D-6E8A-4147-A177-3AD203B41FA5}">
                      <a16:colId xmlns:a16="http://schemas.microsoft.com/office/drawing/2014/main" val="1541147552"/>
                    </a:ext>
                  </a:extLst>
                </a:gridCol>
                <a:gridCol w="329184">
                  <a:extLst>
                    <a:ext uri="{9D8B030D-6E8A-4147-A177-3AD203B41FA5}">
                      <a16:colId xmlns:a16="http://schemas.microsoft.com/office/drawing/2014/main" val="3017925354"/>
                    </a:ext>
                  </a:extLst>
                </a:gridCol>
                <a:gridCol w="329184">
                  <a:extLst>
                    <a:ext uri="{9D8B030D-6E8A-4147-A177-3AD203B41FA5}">
                      <a16:colId xmlns:a16="http://schemas.microsoft.com/office/drawing/2014/main" val="3300862204"/>
                    </a:ext>
                  </a:extLst>
                </a:gridCol>
                <a:gridCol w="329184">
                  <a:extLst>
                    <a:ext uri="{9D8B030D-6E8A-4147-A177-3AD203B41FA5}">
                      <a16:colId xmlns:a16="http://schemas.microsoft.com/office/drawing/2014/main" val="809527406"/>
                    </a:ext>
                  </a:extLst>
                </a:gridCol>
                <a:gridCol w="329184">
                  <a:extLst>
                    <a:ext uri="{9D8B030D-6E8A-4147-A177-3AD203B41FA5}">
                      <a16:colId xmlns:a16="http://schemas.microsoft.com/office/drawing/2014/main" val="3866582047"/>
                    </a:ext>
                  </a:extLst>
                </a:gridCol>
                <a:gridCol w="329184">
                  <a:extLst>
                    <a:ext uri="{9D8B030D-6E8A-4147-A177-3AD203B41FA5}">
                      <a16:colId xmlns:a16="http://schemas.microsoft.com/office/drawing/2014/main" val="928805625"/>
                    </a:ext>
                  </a:extLst>
                </a:gridCol>
                <a:gridCol w="329184">
                  <a:extLst>
                    <a:ext uri="{9D8B030D-6E8A-4147-A177-3AD203B41FA5}">
                      <a16:colId xmlns:a16="http://schemas.microsoft.com/office/drawing/2014/main" val="3901862918"/>
                    </a:ext>
                  </a:extLst>
                </a:gridCol>
                <a:gridCol w="329184">
                  <a:extLst>
                    <a:ext uri="{9D8B030D-6E8A-4147-A177-3AD203B41FA5}">
                      <a16:colId xmlns:a16="http://schemas.microsoft.com/office/drawing/2014/main" val="1472133583"/>
                    </a:ext>
                  </a:extLst>
                </a:gridCol>
                <a:gridCol w="329184">
                  <a:extLst>
                    <a:ext uri="{9D8B030D-6E8A-4147-A177-3AD203B41FA5}">
                      <a16:colId xmlns:a16="http://schemas.microsoft.com/office/drawing/2014/main" val="357774766"/>
                    </a:ext>
                  </a:extLst>
                </a:gridCol>
                <a:gridCol w="329184">
                  <a:extLst>
                    <a:ext uri="{9D8B030D-6E8A-4147-A177-3AD203B41FA5}">
                      <a16:colId xmlns:a16="http://schemas.microsoft.com/office/drawing/2014/main" val="2322337966"/>
                    </a:ext>
                  </a:extLst>
                </a:gridCol>
                <a:gridCol w="329184">
                  <a:extLst>
                    <a:ext uri="{9D8B030D-6E8A-4147-A177-3AD203B41FA5}">
                      <a16:colId xmlns:a16="http://schemas.microsoft.com/office/drawing/2014/main" val="2912594525"/>
                    </a:ext>
                  </a:extLst>
                </a:gridCol>
                <a:gridCol w="329184">
                  <a:extLst>
                    <a:ext uri="{9D8B030D-6E8A-4147-A177-3AD203B41FA5}">
                      <a16:colId xmlns:a16="http://schemas.microsoft.com/office/drawing/2014/main" val="4025166027"/>
                    </a:ext>
                  </a:extLst>
                </a:gridCol>
                <a:gridCol w="329184">
                  <a:extLst>
                    <a:ext uri="{9D8B030D-6E8A-4147-A177-3AD203B41FA5}">
                      <a16:colId xmlns:a16="http://schemas.microsoft.com/office/drawing/2014/main" val="2141689149"/>
                    </a:ext>
                  </a:extLst>
                </a:gridCol>
                <a:gridCol w="329184">
                  <a:extLst>
                    <a:ext uri="{9D8B030D-6E8A-4147-A177-3AD203B41FA5}">
                      <a16:colId xmlns:a16="http://schemas.microsoft.com/office/drawing/2014/main" val="311247811"/>
                    </a:ext>
                  </a:extLst>
                </a:gridCol>
                <a:gridCol w="329184">
                  <a:extLst>
                    <a:ext uri="{9D8B030D-6E8A-4147-A177-3AD203B41FA5}">
                      <a16:colId xmlns:a16="http://schemas.microsoft.com/office/drawing/2014/main" val="288183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82476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- 2026-02-18 15:01:48</a:t>
                      </a:r>
                      <a:r>
                        <a:rPr kumimoji="0" lang="en-US" sz="1000" b="0" i="0" u="none" strike="noStrike" kern="1200" cap="none" spc="0" normalizeH="0" baseline="0" noProof="0">
                          <a:ln>
                            <a:noFill/>
                          </a:ln>
                          <a:solidFill>
                            <a:prstClr val="black"/>
                          </a:solidFill>
                          <a:effectLst/>
                          <a:uLnTx/>
                          <a:uFillTx/>
                          <a:latin typeface="Calibri"/>
                          <a:ea typeface="+mn-ea"/>
                          <a:cs typeface="+mn-cs"/>
                        </a:rPr>
                        <a:t>
 Some of our Town Hall meetings had a fresh, new feel this year!
Our Pasadena and Jersey City offices came together in smaller, more collaborative groups. This approach created a warm environment where our leadership team could connect more meaningfully with their teams, fostering better conversation as they discussed goals and aligned on the year ahead.
Thank you to everyone who participated and helped make these Town Halls an engaging way to kick off the year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29907297"/>
                  </a:ext>
                </a:extLst>
              </a:tr>
            </a:tbl>
          </a:graphicData>
        </a:graphic>
      </p:graphicFrame>
      <p:sp>
        <p:nvSpPr>
          <p:cNvPr id="4" name="Text Placeholder 3">
            <a:extLst>
              <a:ext uri="{FF2B5EF4-FFF2-40B4-BE49-F238E27FC236}">
                <a16:creationId xmlns:a16="http://schemas.microsoft.com/office/drawing/2014/main" id="{FD18F70C-4837-4910-90ED-E46C95AA281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4127233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A82B2-D6DE-414A-9382-3F40EE4B65A2}"/>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8B0C36E2-A946-4CB0-BFB5-455A4C3BCF58}"/>
              </a:ext>
            </a:extLst>
          </p:cNvPr>
          <p:cNvGraphicFramePr>
            <a:graphicFrameLocks noGrp="1"/>
          </p:cNvGraphicFramePr>
          <p:nvPr>
            <p:ph type="tbl" sz="quarter" idx="13"/>
            <p:extLst>
              <p:ext uri="{D42A27DB-BD31-4B8C-83A1-F6EECF244321}">
                <p14:modId xmlns:p14="http://schemas.microsoft.com/office/powerpoint/2010/main" val="1144768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1929050"/>
                    </a:ext>
                  </a:extLst>
                </a:gridCol>
                <a:gridCol w="576072">
                  <a:extLst>
                    <a:ext uri="{9D8B030D-6E8A-4147-A177-3AD203B41FA5}">
                      <a16:colId xmlns:a16="http://schemas.microsoft.com/office/drawing/2014/main" val="4185003567"/>
                    </a:ext>
                  </a:extLst>
                </a:gridCol>
                <a:gridCol w="576072">
                  <a:extLst>
                    <a:ext uri="{9D8B030D-6E8A-4147-A177-3AD203B41FA5}">
                      <a16:colId xmlns:a16="http://schemas.microsoft.com/office/drawing/2014/main" val="1429966617"/>
                    </a:ext>
                  </a:extLst>
                </a:gridCol>
                <a:gridCol w="576072">
                  <a:extLst>
                    <a:ext uri="{9D8B030D-6E8A-4147-A177-3AD203B41FA5}">
                      <a16:colId xmlns:a16="http://schemas.microsoft.com/office/drawing/2014/main" val="3075182883"/>
                    </a:ext>
                  </a:extLst>
                </a:gridCol>
                <a:gridCol w="576072">
                  <a:extLst>
                    <a:ext uri="{9D8B030D-6E8A-4147-A177-3AD203B41FA5}">
                      <a16:colId xmlns:a16="http://schemas.microsoft.com/office/drawing/2014/main" val="1365669906"/>
                    </a:ext>
                  </a:extLst>
                </a:gridCol>
                <a:gridCol w="576072">
                  <a:extLst>
                    <a:ext uri="{9D8B030D-6E8A-4147-A177-3AD203B41FA5}">
                      <a16:colId xmlns:a16="http://schemas.microsoft.com/office/drawing/2014/main" val="4200493069"/>
                    </a:ext>
                  </a:extLst>
                </a:gridCol>
                <a:gridCol w="576072">
                  <a:extLst>
                    <a:ext uri="{9D8B030D-6E8A-4147-A177-3AD203B41FA5}">
                      <a16:colId xmlns:a16="http://schemas.microsoft.com/office/drawing/2014/main" val="1390204445"/>
                    </a:ext>
                  </a:extLst>
                </a:gridCol>
                <a:gridCol w="576072">
                  <a:extLst>
                    <a:ext uri="{9D8B030D-6E8A-4147-A177-3AD203B41FA5}">
                      <a16:colId xmlns:a16="http://schemas.microsoft.com/office/drawing/2014/main" val="3296682984"/>
                    </a:ext>
                  </a:extLst>
                </a:gridCol>
                <a:gridCol w="576072">
                  <a:extLst>
                    <a:ext uri="{9D8B030D-6E8A-4147-A177-3AD203B41FA5}">
                      <a16:colId xmlns:a16="http://schemas.microsoft.com/office/drawing/2014/main" val="2835972807"/>
                    </a:ext>
                  </a:extLst>
                </a:gridCol>
                <a:gridCol w="576072">
                  <a:extLst>
                    <a:ext uri="{9D8B030D-6E8A-4147-A177-3AD203B41FA5}">
                      <a16:colId xmlns:a16="http://schemas.microsoft.com/office/drawing/2014/main" val="429540985"/>
                    </a:ext>
                  </a:extLst>
                </a:gridCol>
                <a:gridCol w="576072">
                  <a:extLst>
                    <a:ext uri="{9D8B030D-6E8A-4147-A177-3AD203B41FA5}">
                      <a16:colId xmlns:a16="http://schemas.microsoft.com/office/drawing/2014/main" val="2289725401"/>
                    </a:ext>
                  </a:extLst>
                </a:gridCol>
                <a:gridCol w="576072">
                  <a:extLst>
                    <a:ext uri="{9D8B030D-6E8A-4147-A177-3AD203B41FA5}">
                      <a16:colId xmlns:a16="http://schemas.microsoft.com/office/drawing/2014/main" val="640190577"/>
                    </a:ext>
                  </a:extLst>
                </a:gridCol>
                <a:gridCol w="576072">
                  <a:extLst>
                    <a:ext uri="{9D8B030D-6E8A-4147-A177-3AD203B41FA5}">
                      <a16:colId xmlns:a16="http://schemas.microsoft.com/office/drawing/2014/main" val="248910119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70707475"/>
                  </a:ext>
                </a:extLst>
              </a:tr>
              <a:tr h="370840">
                <a:tc>
                  <a:txBody>
                    <a:bodyPr/>
                    <a:lstStyle/>
                    <a:p>
                      <a:r>
                        <a:rPr lang="en-US" sz="1000"/>
                        <a:t>302</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5</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0.5980 %</a:t>
                      </a:r>
                    </a:p>
                  </a:txBody>
                  <a:tcPr/>
                </a:tc>
                <a:tc>
                  <a:txBody>
                    <a:bodyPr/>
                    <a:lstStyle/>
                    <a:p>
                      <a:r>
                        <a:rPr lang="en-US" sz="1000"/>
                        <a:t>0.0 %</a:t>
                      </a:r>
                    </a:p>
                  </a:txBody>
                  <a:tcPr/>
                </a:tc>
                <a:extLst>
                  <a:ext uri="{0D108BD9-81ED-4DB2-BD59-A6C34878D82A}">
                    <a16:rowId xmlns:a16="http://schemas.microsoft.com/office/drawing/2014/main" val="1752046209"/>
                  </a:ext>
                </a:extLst>
              </a:tr>
            </a:tbl>
          </a:graphicData>
        </a:graphic>
      </p:graphicFrame>
      <p:sp>
        <p:nvSpPr>
          <p:cNvPr id="4" name="Text Placeholder 3">
            <a:extLst>
              <a:ext uri="{FF2B5EF4-FFF2-40B4-BE49-F238E27FC236}">
                <a16:creationId xmlns:a16="http://schemas.microsoft.com/office/drawing/2014/main" id="{ADAD33CC-FCB5-4AE0-9A20-AEB062A3F211}"/>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121668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5FC42-34D3-41E0-93EF-6F42D61643A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2B539B5-9DC7-46EB-9CAB-5D2E658B6A1D}"/>
              </a:ext>
            </a:extLst>
          </p:cNvPr>
          <p:cNvGraphicFramePr>
            <a:graphicFrameLocks noGrp="1"/>
          </p:cNvGraphicFramePr>
          <p:nvPr>
            <p:ph type="chart" sz="quarter" idx="13"/>
            <p:extLst>
              <p:ext uri="{D42A27DB-BD31-4B8C-83A1-F6EECF244321}">
                <p14:modId xmlns:p14="http://schemas.microsoft.com/office/powerpoint/2010/main" val="3304993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902C7-2C08-46EA-897D-091D91F50FC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83F7699-C1B4-4AD5-9551-1D85DE45D6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194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66132-0128-45AF-BD86-03EE9687D6F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A65C87C-6536-4BE2-A1A8-3AF474B46592}"/>
              </a:ext>
            </a:extLst>
          </p:cNvPr>
          <p:cNvGraphicFramePr>
            <a:graphicFrameLocks noGrp="1"/>
          </p:cNvGraphicFramePr>
          <p:nvPr>
            <p:ph type="chart" sz="quarter" idx="13"/>
            <p:extLst>
              <p:ext uri="{D42A27DB-BD31-4B8C-83A1-F6EECF244321}">
                <p14:modId xmlns:p14="http://schemas.microsoft.com/office/powerpoint/2010/main" val="4250960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D8F74-CD62-4843-96CB-68AFB3309E0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E39A791-9FB9-4C7D-9343-794B2A6AF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974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D2925-FBD5-4D0E-B04D-90F4DFD8F5C1}"/>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90E825C-F76B-49CC-87B1-A72623C5D3EA}"/>
              </a:ext>
            </a:extLst>
          </p:cNvPr>
          <p:cNvGraphicFramePr>
            <a:graphicFrameLocks noGrp="1"/>
          </p:cNvGraphicFramePr>
          <p:nvPr>
            <p:ph type="chart" sz="quarter" idx="13"/>
            <p:extLst>
              <p:ext uri="{D42A27DB-BD31-4B8C-83A1-F6EECF244321}">
                <p14:modId xmlns:p14="http://schemas.microsoft.com/office/powerpoint/2010/main" val="1726618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F1204-BF45-43B2-B156-693694A9A6A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73E24ED-5D9B-4BD2-8ACF-BF9E640E3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9061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5874-E900-4BEE-8070-5A5A2FCEF45A}"/>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25FC4CF1-14DE-4A49-9619-AB6AD4A543E0}"/>
              </a:ext>
            </a:extLst>
          </p:cNvPr>
          <p:cNvGraphicFramePr>
            <a:graphicFrameLocks noGrp="1"/>
          </p:cNvGraphicFramePr>
          <p:nvPr>
            <p:ph type="tbl" sz="quarter" idx="13"/>
            <p:extLst>
              <p:ext uri="{D42A27DB-BD31-4B8C-83A1-F6EECF244321}">
                <p14:modId xmlns:p14="http://schemas.microsoft.com/office/powerpoint/2010/main" val="419529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69649346"/>
                    </a:ext>
                  </a:extLst>
                </a:gridCol>
                <a:gridCol w="1152144">
                  <a:extLst>
                    <a:ext uri="{9D8B030D-6E8A-4147-A177-3AD203B41FA5}">
                      <a16:colId xmlns:a16="http://schemas.microsoft.com/office/drawing/2014/main" val="1372151608"/>
                    </a:ext>
                  </a:extLst>
                </a:gridCol>
                <a:gridCol w="1152144">
                  <a:extLst>
                    <a:ext uri="{9D8B030D-6E8A-4147-A177-3AD203B41FA5}">
                      <a16:colId xmlns:a16="http://schemas.microsoft.com/office/drawing/2014/main" val="3534615669"/>
                    </a:ext>
                  </a:extLst>
                </a:gridCol>
                <a:gridCol w="1152144">
                  <a:extLst>
                    <a:ext uri="{9D8B030D-6E8A-4147-A177-3AD203B41FA5}">
                      <a16:colId xmlns:a16="http://schemas.microsoft.com/office/drawing/2014/main" val="1788440889"/>
                    </a:ext>
                  </a:extLst>
                </a:gridCol>
                <a:gridCol w="1152144">
                  <a:extLst>
                    <a:ext uri="{9D8B030D-6E8A-4147-A177-3AD203B41FA5}">
                      <a16:colId xmlns:a16="http://schemas.microsoft.com/office/drawing/2014/main" val="3328112126"/>
                    </a:ext>
                  </a:extLst>
                </a:gridCol>
                <a:gridCol w="1152144">
                  <a:extLst>
                    <a:ext uri="{9D8B030D-6E8A-4147-A177-3AD203B41FA5}">
                      <a16:colId xmlns:a16="http://schemas.microsoft.com/office/drawing/2014/main" val="93411941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051406031"/>
                  </a:ext>
                </a:extLst>
              </a:tr>
              <a:tr h="370840">
                <a:tc>
                  <a:txBody>
                    <a:bodyPr/>
                    <a:lstStyle/>
                    <a:p>
                      <a:r>
                        <a:rPr lang="en-US" sz="1000" b="1"/>
                        <a:t>@TokioMAmerica - 2026-02-03 15:42:03</a:t>
                      </a:r>
                      <a:r>
                        <a:rPr lang="en-US" sz="1000"/>
                        <a:t>
 🎉Congrats to our Core Arata Training/Testing Team for winning the 2025 "Together is Better" TMA Annual Award!Their teamwork &amp;amp; dedication set them apart! Eldrena H., Quang, Chelsea, Alex, Monica, Nanda, &amp;amp; Laura set the standard for what's possible when we work together. #ICM2026 https://t.co/1aj4OEiGe0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1.3289 %</a:t>
                      </a:r>
                    </a:p>
                  </a:txBody>
                  <a:tcPr/>
                </a:tc>
                <a:extLst>
                  <a:ext uri="{0D108BD9-81ED-4DB2-BD59-A6C34878D82A}">
                    <a16:rowId xmlns:a16="http://schemas.microsoft.com/office/drawing/2014/main" val="4139863419"/>
                  </a:ext>
                </a:extLst>
              </a:tr>
              <a:tr h="370840">
                <a:tc>
                  <a:txBody>
                    <a:bodyPr/>
                    <a:lstStyle/>
                    <a:p>
                      <a:r>
                        <a:rPr lang="en-US" sz="1000" b="1"/>
                        <a:t>@TokioMAmerica - 2026-02-20 15:45:13</a:t>
                      </a:r>
                      <a:r>
                        <a:rPr lang="en-US" sz="1000"/>
                        <a:t>
 Our team met the #Trojans at the University of Southern California's career fair. It was an excellent opportunity to connect with upcoming college graduates &amp;amp; share the many possible career paths available in the insurance industry. 
#ICM2026 #insurancecareersmonth https://t.co/GenU39qyaw</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1.3289 %</a:t>
                      </a:r>
                    </a:p>
                  </a:txBody>
                  <a:tcPr/>
                </a:tc>
                <a:extLst>
                  <a:ext uri="{0D108BD9-81ED-4DB2-BD59-A6C34878D82A}">
                    <a16:rowId xmlns:a16="http://schemas.microsoft.com/office/drawing/2014/main" val="644886487"/>
                  </a:ext>
                </a:extLst>
              </a:tr>
              <a:tr h="370840">
                <a:tc>
                  <a:txBody>
                    <a:bodyPr/>
                    <a:lstStyle/>
                    <a:p>
                      <a:r>
                        <a:rPr lang="en-US" sz="1000" b="1"/>
                        <a:t>@TokioMAmerica - 2026-02-23 11:12:28</a:t>
                      </a:r>
                      <a:r>
                        <a:rPr lang="en-US" sz="1000"/>
                        <a:t>
 Your future in loss control starts now! TMA's Shorai program is designed to help recent college grads find their future in the insurance industry. Start your career in insurance by applying to one of our open Field Engineer Associate positions: https://t.co/CYDl3ilhcm
#ICM2026 https://t.co/EJCyycLEL2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1.3289 %</a:t>
                      </a:r>
                    </a:p>
                  </a:txBody>
                  <a:tcPr/>
                </a:tc>
                <a:extLst>
                  <a:ext uri="{0D108BD9-81ED-4DB2-BD59-A6C34878D82A}">
                    <a16:rowId xmlns:a16="http://schemas.microsoft.com/office/drawing/2014/main" val="903921473"/>
                  </a:ext>
                </a:extLst>
              </a:tr>
            </a:tbl>
          </a:graphicData>
        </a:graphic>
      </p:graphicFrame>
      <p:sp>
        <p:nvSpPr>
          <p:cNvPr id="4" name="Text Placeholder 3">
            <a:extLst>
              <a:ext uri="{FF2B5EF4-FFF2-40B4-BE49-F238E27FC236}">
                <a16:creationId xmlns:a16="http://schemas.microsoft.com/office/drawing/2014/main" id="{FF01073E-5558-4423-8733-11F27097B4BC}"/>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739695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A22F-1641-403D-A4AD-FDC2993DA171}"/>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76CDA0F-F1B2-4E11-9254-36EF6539B1D5}"/>
              </a:ext>
            </a:extLst>
          </p:cNvPr>
          <p:cNvGraphicFramePr>
            <a:graphicFrameLocks noGrp="1"/>
          </p:cNvGraphicFramePr>
          <p:nvPr>
            <p:ph type="tbl" sz="quarter" idx="13"/>
            <p:extLst>
              <p:ext uri="{D42A27DB-BD31-4B8C-83A1-F6EECF244321}">
                <p14:modId xmlns:p14="http://schemas.microsoft.com/office/powerpoint/2010/main" val="416021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21177323"/>
                    </a:ext>
                  </a:extLst>
                </a:gridCol>
                <a:gridCol w="658368">
                  <a:extLst>
                    <a:ext uri="{9D8B030D-6E8A-4147-A177-3AD203B41FA5}">
                      <a16:colId xmlns:a16="http://schemas.microsoft.com/office/drawing/2014/main" val="2054570681"/>
                    </a:ext>
                  </a:extLst>
                </a:gridCol>
                <a:gridCol w="658368">
                  <a:extLst>
                    <a:ext uri="{9D8B030D-6E8A-4147-A177-3AD203B41FA5}">
                      <a16:colId xmlns:a16="http://schemas.microsoft.com/office/drawing/2014/main" val="664408053"/>
                    </a:ext>
                  </a:extLst>
                </a:gridCol>
                <a:gridCol w="658368">
                  <a:extLst>
                    <a:ext uri="{9D8B030D-6E8A-4147-A177-3AD203B41FA5}">
                      <a16:colId xmlns:a16="http://schemas.microsoft.com/office/drawing/2014/main" val="2912073115"/>
                    </a:ext>
                  </a:extLst>
                </a:gridCol>
                <a:gridCol w="658368">
                  <a:extLst>
                    <a:ext uri="{9D8B030D-6E8A-4147-A177-3AD203B41FA5}">
                      <a16:colId xmlns:a16="http://schemas.microsoft.com/office/drawing/2014/main" val="3580383554"/>
                    </a:ext>
                  </a:extLst>
                </a:gridCol>
                <a:gridCol w="658368">
                  <a:extLst>
                    <a:ext uri="{9D8B030D-6E8A-4147-A177-3AD203B41FA5}">
                      <a16:colId xmlns:a16="http://schemas.microsoft.com/office/drawing/2014/main" val="909075183"/>
                    </a:ext>
                  </a:extLst>
                </a:gridCol>
                <a:gridCol w="658368">
                  <a:extLst>
                    <a:ext uri="{9D8B030D-6E8A-4147-A177-3AD203B41FA5}">
                      <a16:colId xmlns:a16="http://schemas.microsoft.com/office/drawing/2014/main" val="3591191315"/>
                    </a:ext>
                  </a:extLst>
                </a:gridCol>
                <a:gridCol w="658368">
                  <a:extLst>
                    <a:ext uri="{9D8B030D-6E8A-4147-A177-3AD203B41FA5}">
                      <a16:colId xmlns:a16="http://schemas.microsoft.com/office/drawing/2014/main" val="804460365"/>
                    </a:ext>
                  </a:extLst>
                </a:gridCol>
                <a:gridCol w="658368">
                  <a:extLst>
                    <a:ext uri="{9D8B030D-6E8A-4147-A177-3AD203B41FA5}">
                      <a16:colId xmlns:a16="http://schemas.microsoft.com/office/drawing/2014/main" val="3999156215"/>
                    </a:ext>
                  </a:extLst>
                </a:gridCol>
                <a:gridCol w="658368">
                  <a:extLst>
                    <a:ext uri="{9D8B030D-6E8A-4147-A177-3AD203B41FA5}">
                      <a16:colId xmlns:a16="http://schemas.microsoft.com/office/drawing/2014/main" val="1993821744"/>
                    </a:ext>
                  </a:extLst>
                </a:gridCol>
                <a:gridCol w="658368">
                  <a:extLst>
                    <a:ext uri="{9D8B030D-6E8A-4147-A177-3AD203B41FA5}">
                      <a16:colId xmlns:a16="http://schemas.microsoft.com/office/drawing/2014/main" val="2284684631"/>
                    </a:ext>
                  </a:extLst>
                </a:gridCol>
                <a:gridCol w="658368">
                  <a:extLst>
                    <a:ext uri="{9D8B030D-6E8A-4147-A177-3AD203B41FA5}">
                      <a16:colId xmlns:a16="http://schemas.microsoft.com/office/drawing/2014/main" val="329644629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141017255"/>
                  </a:ext>
                </a:extLst>
              </a:tr>
              <a:tr h="370840">
                <a:tc>
                  <a:txBody>
                    <a:bodyPr/>
                    <a:lstStyle/>
                    <a:p>
                      <a:r>
                        <a:rPr lang="en-US" sz="1000"/>
                        <a:t>26469</a:t>
                      </a:r>
                    </a:p>
                  </a:txBody>
                  <a:tcPr/>
                </a:tc>
                <a:tc>
                  <a:txBody>
                    <a:bodyPr/>
                    <a:lstStyle/>
                    <a:p>
                      <a:r>
                        <a:rPr lang="en-US" sz="1000"/>
                        <a:t>262</a:t>
                      </a:r>
                    </a:p>
                  </a:txBody>
                  <a:tcPr/>
                </a:tc>
                <a:tc>
                  <a:txBody>
                    <a:bodyPr/>
                    <a:lstStyle/>
                    <a:p>
                      <a:r>
                        <a:rPr lang="en-US" sz="1000"/>
                        <a:t>12</a:t>
                      </a:r>
                    </a:p>
                  </a:txBody>
                  <a:tcPr/>
                </a:tc>
                <a:tc>
                  <a:txBody>
                    <a:bodyPr/>
                    <a:lstStyle/>
                    <a:p>
                      <a:r>
                        <a:rPr lang="en-US" sz="1000"/>
                        <a:t>427</a:t>
                      </a:r>
                    </a:p>
                  </a:txBody>
                  <a:tcPr/>
                </a:tc>
                <a:tc>
                  <a:txBody>
                    <a:bodyPr/>
                    <a:lstStyle/>
                    <a:p>
                      <a:r>
                        <a:rPr lang="en-US" sz="1000"/>
                        <a:t>35.583333333333</a:t>
                      </a:r>
                    </a:p>
                  </a:txBody>
                  <a:tcPr/>
                </a:tc>
                <a:tc>
                  <a:txBody>
                    <a:bodyPr/>
                    <a:lstStyle/>
                    <a:p>
                      <a:r>
                        <a:rPr lang="en-US" sz="1000"/>
                        <a:t>4</a:t>
                      </a:r>
                    </a:p>
                  </a:txBody>
                  <a:tcPr/>
                </a:tc>
                <a:tc>
                  <a:txBody>
                    <a:bodyPr/>
                    <a:lstStyle/>
                    <a:p>
                      <a:r>
                        <a:rPr lang="en-US" sz="1000"/>
                        <a:t>6</a:t>
                      </a:r>
                    </a:p>
                  </a:txBody>
                  <a:tcPr/>
                </a:tc>
                <a:tc>
                  <a:txBody>
                    <a:bodyPr/>
                    <a:lstStyle/>
                    <a:p>
                      <a:r>
                        <a:rPr lang="en-US" sz="1000"/>
                        <a:t>3822</a:t>
                      </a:r>
                    </a:p>
                  </a:txBody>
                  <a:tcPr/>
                </a:tc>
                <a:tc>
                  <a:txBody>
                    <a:bodyPr/>
                    <a:lstStyle/>
                    <a:p>
                      <a:r>
                        <a:rPr lang="en-US" sz="1000"/>
                        <a:t>16105</a:t>
                      </a:r>
                    </a:p>
                  </a:txBody>
                  <a:tcPr/>
                </a:tc>
                <a:tc>
                  <a:txBody>
                    <a:bodyPr/>
                    <a:lstStyle/>
                    <a:p>
                      <a:r>
                        <a:rPr lang="en-US" sz="1000"/>
                        <a:t>1342.0833333333</a:t>
                      </a:r>
                    </a:p>
                  </a:txBody>
                  <a:tcPr/>
                </a:tc>
                <a:tc>
                  <a:txBody>
                    <a:bodyPr/>
                    <a:lstStyle/>
                    <a:p>
                      <a:r>
                        <a:rPr lang="en-US" sz="1000"/>
                        <a:t>17.335369372286 %</a:t>
                      </a:r>
                    </a:p>
                  </a:txBody>
                  <a:tcPr/>
                </a:tc>
                <a:tc>
                  <a:txBody>
                    <a:bodyPr/>
                    <a:lstStyle/>
                    <a:p>
                      <a:r>
                        <a:rPr lang="en-US" sz="1000"/>
                        <a:t>0</a:t>
                      </a:r>
                    </a:p>
                  </a:txBody>
                  <a:tcPr/>
                </a:tc>
                <a:extLst>
                  <a:ext uri="{0D108BD9-81ED-4DB2-BD59-A6C34878D82A}">
                    <a16:rowId xmlns:a16="http://schemas.microsoft.com/office/drawing/2014/main" val="988274713"/>
                  </a:ext>
                </a:extLst>
              </a:tr>
            </a:tbl>
          </a:graphicData>
        </a:graphic>
      </p:graphicFrame>
      <p:sp>
        <p:nvSpPr>
          <p:cNvPr id="4" name="Text Placeholder 3">
            <a:extLst>
              <a:ext uri="{FF2B5EF4-FFF2-40B4-BE49-F238E27FC236}">
                <a16:creationId xmlns:a16="http://schemas.microsoft.com/office/drawing/2014/main" id="{45C2ED22-D838-4957-AA5A-B1855A2C3A8F}"/>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98656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57F32-97C0-455A-A62E-DB37A1893A3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F0980C75-23C0-477B-83EB-0483467E24DF}"/>
              </a:ext>
            </a:extLst>
          </p:cNvPr>
          <p:cNvGraphicFramePr>
            <a:graphicFrameLocks noGrp="1"/>
          </p:cNvGraphicFramePr>
          <p:nvPr>
            <p:ph type="chart" sz="quarter" idx="13"/>
            <p:extLst>
              <p:ext uri="{D42A27DB-BD31-4B8C-83A1-F6EECF244321}">
                <p14:modId xmlns:p14="http://schemas.microsoft.com/office/powerpoint/2010/main" val="3131322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008B8-5545-4F15-B6C0-3E7DE3FF039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EC71988-45B4-420E-8232-E42571D213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614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1108-D5CB-41BF-92D8-1B0E082E4C8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2EEE451-F185-40D6-A122-B97EA55C311A}"/>
              </a:ext>
            </a:extLst>
          </p:cNvPr>
          <p:cNvGraphicFramePr>
            <a:graphicFrameLocks noGrp="1"/>
          </p:cNvGraphicFramePr>
          <p:nvPr>
            <p:ph type="chart" sz="quarter" idx="13"/>
            <p:extLst>
              <p:ext uri="{D42A27DB-BD31-4B8C-83A1-F6EECF244321}">
                <p14:modId xmlns:p14="http://schemas.microsoft.com/office/powerpoint/2010/main" val="4170309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7BD49B-AB1F-4A4D-A7C0-A93586FD1B1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92F1EAC-F98A-41E0-91BA-8A3B280357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524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FE44D-6069-4E81-9629-9385549CB35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F6998F38-4FDA-47CA-BD62-2E36F0853090}"/>
              </a:ext>
            </a:extLst>
          </p:cNvPr>
          <p:cNvGraphicFramePr>
            <a:graphicFrameLocks noGrp="1"/>
          </p:cNvGraphicFramePr>
          <p:nvPr>
            <p:ph type="chart" sz="quarter" idx="13"/>
            <p:extLst>
              <p:ext uri="{D42A27DB-BD31-4B8C-83A1-F6EECF244321}">
                <p14:modId xmlns:p14="http://schemas.microsoft.com/office/powerpoint/2010/main" val="1486125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1FE994-03D3-4CB3-A308-75A63E73435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CF256D6-138C-4C87-9CBE-8119A1FFC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827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C1A24-B0C5-46FE-A701-EAAC251B5502}"/>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F6639C03-332A-4AEC-B72B-ACCB32E1CFD9}"/>
              </a:ext>
            </a:extLst>
          </p:cNvPr>
          <p:cNvGraphicFramePr>
            <a:graphicFrameLocks noGrp="1"/>
          </p:cNvGraphicFramePr>
          <p:nvPr>
            <p:ph type="chart" sz="quarter" idx="13"/>
            <p:extLst>
              <p:ext uri="{D42A27DB-BD31-4B8C-83A1-F6EECF244321}">
                <p14:modId xmlns:p14="http://schemas.microsoft.com/office/powerpoint/2010/main" val="526053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E24B3-EFA6-4D8A-990A-D3142DA20A1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0F76B8C-BB28-435D-B31F-567A1A1E0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3831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5BE6C-B36E-4C91-A018-8B5A4240BB3C}"/>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9DD7A3C0-BA8B-4C49-A574-C864B5CB1627}"/>
              </a:ext>
            </a:extLst>
          </p:cNvPr>
          <p:cNvGraphicFramePr>
            <a:graphicFrameLocks noGrp="1"/>
          </p:cNvGraphicFramePr>
          <p:nvPr>
            <p:ph type="tbl" sz="quarter" idx="13"/>
            <p:extLst>
              <p:ext uri="{D42A27DB-BD31-4B8C-83A1-F6EECF244321}">
                <p14:modId xmlns:p14="http://schemas.microsoft.com/office/powerpoint/2010/main" val="105108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51933244"/>
                    </a:ext>
                  </a:extLst>
                </a:gridCol>
                <a:gridCol w="905256">
                  <a:extLst>
                    <a:ext uri="{9D8B030D-6E8A-4147-A177-3AD203B41FA5}">
                      <a16:colId xmlns:a16="http://schemas.microsoft.com/office/drawing/2014/main" val="2796802160"/>
                    </a:ext>
                  </a:extLst>
                </a:gridCol>
                <a:gridCol w="576072">
                  <a:extLst>
                    <a:ext uri="{9D8B030D-6E8A-4147-A177-3AD203B41FA5}">
                      <a16:colId xmlns:a16="http://schemas.microsoft.com/office/drawing/2014/main" val="4148428019"/>
                    </a:ext>
                  </a:extLst>
                </a:gridCol>
                <a:gridCol w="576072">
                  <a:extLst>
                    <a:ext uri="{9D8B030D-6E8A-4147-A177-3AD203B41FA5}">
                      <a16:colId xmlns:a16="http://schemas.microsoft.com/office/drawing/2014/main" val="991312071"/>
                    </a:ext>
                  </a:extLst>
                </a:gridCol>
                <a:gridCol w="576072">
                  <a:extLst>
                    <a:ext uri="{9D8B030D-6E8A-4147-A177-3AD203B41FA5}">
                      <a16:colId xmlns:a16="http://schemas.microsoft.com/office/drawing/2014/main" val="4098890975"/>
                    </a:ext>
                  </a:extLst>
                </a:gridCol>
                <a:gridCol w="576072">
                  <a:extLst>
                    <a:ext uri="{9D8B030D-6E8A-4147-A177-3AD203B41FA5}">
                      <a16:colId xmlns:a16="http://schemas.microsoft.com/office/drawing/2014/main" val="685688580"/>
                    </a:ext>
                  </a:extLst>
                </a:gridCol>
                <a:gridCol w="576072">
                  <a:extLst>
                    <a:ext uri="{9D8B030D-6E8A-4147-A177-3AD203B41FA5}">
                      <a16:colId xmlns:a16="http://schemas.microsoft.com/office/drawing/2014/main" val="2781023935"/>
                    </a:ext>
                  </a:extLst>
                </a:gridCol>
                <a:gridCol w="576072">
                  <a:extLst>
                    <a:ext uri="{9D8B030D-6E8A-4147-A177-3AD203B41FA5}">
                      <a16:colId xmlns:a16="http://schemas.microsoft.com/office/drawing/2014/main" val="3581351112"/>
                    </a:ext>
                  </a:extLst>
                </a:gridCol>
                <a:gridCol w="576072">
                  <a:extLst>
                    <a:ext uri="{9D8B030D-6E8A-4147-A177-3AD203B41FA5}">
                      <a16:colId xmlns:a16="http://schemas.microsoft.com/office/drawing/2014/main" val="2733403007"/>
                    </a:ext>
                  </a:extLst>
                </a:gridCol>
                <a:gridCol w="576072">
                  <a:extLst>
                    <a:ext uri="{9D8B030D-6E8A-4147-A177-3AD203B41FA5}">
                      <a16:colId xmlns:a16="http://schemas.microsoft.com/office/drawing/2014/main" val="2990678014"/>
                    </a:ext>
                  </a:extLst>
                </a:gridCol>
                <a:gridCol w="576072">
                  <a:extLst>
                    <a:ext uri="{9D8B030D-6E8A-4147-A177-3AD203B41FA5}">
                      <a16:colId xmlns:a16="http://schemas.microsoft.com/office/drawing/2014/main" val="392510078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252966379"/>
                  </a:ext>
                </a:extLst>
              </a:tr>
              <a:tr h="370840">
                <a:tc>
                  <a:txBody>
                    <a:bodyPr/>
                    <a:lstStyle/>
                    <a:p>
                      <a:r>
                        <a:rPr lang="en-US" sz="1000"/>
                        <a:t>02/02/2026 15:14:47</a:t>
                      </a:r>
                    </a:p>
                  </a:txBody>
                  <a:tcPr/>
                </a:tc>
                <a:tc>
                  <a:txBody>
                    <a:bodyPr/>
                    <a:lstStyle/>
                    <a:p>
                      <a:r>
                        <a:rPr lang="en-US" sz="1000"/>
                        <a:t>02/02/2026 15:14:47</a:t>
                      </a:r>
                    </a:p>
                  </a:txBody>
                  <a:tcPr/>
                </a:tc>
                <a:tc>
                  <a:txBody>
                    <a:bodyPr/>
                    <a:lstStyle/>
                    <a:p>
                      <a:r>
                        <a:rPr lang="en-US" sz="1000"/>
                        <a:t>Gallery</a:t>
                      </a:r>
                    </a:p>
                  </a:txBody>
                  <a:tcPr/>
                </a:tc>
                <a:tc>
                  <a:txBody>
                    <a:bodyPr/>
                    <a:lstStyle/>
                    <a:p>
                      <a:r>
                        <a:rPr lang="en-US" sz="1000"/>
                        <a:t>110</a:t>
                      </a:r>
                    </a:p>
                  </a:txBody>
                  <a:tcPr/>
                </a:tc>
                <a:tc>
                  <a:txBody>
                    <a:bodyPr/>
                    <a:lstStyle/>
                    <a:p>
                      <a:r>
                        <a:rPr lang="en-US" sz="1000"/>
                        <a:t>0</a:t>
                      </a:r>
                    </a:p>
                  </a:txBody>
                  <a:tcPr/>
                </a:tc>
                <a:tc>
                  <a:txBody>
                    <a:bodyPr/>
                    <a:lstStyle/>
                    <a:p>
                      <a:r>
                        <a:rPr lang="en-US" sz="1000"/>
                        <a:t>0</a:t>
                      </a:r>
                    </a:p>
                  </a:txBody>
                  <a:tcPr/>
                </a:tc>
                <a:tc>
                  <a:txBody>
                    <a:bodyPr/>
                    <a:lstStyle/>
                    <a:p>
                      <a:r>
                        <a:rPr lang="en-US" sz="1000"/>
                        <a:t>1626</a:t>
                      </a:r>
                    </a:p>
                  </a:txBody>
                  <a:tcPr/>
                </a:tc>
                <a:tc>
                  <a:txBody>
                    <a:bodyPr/>
                    <a:lstStyle/>
                    <a:p>
                      <a:r>
                        <a:rPr lang="en-US" sz="1000"/>
                        <a:t>41.001417099669 %</a:t>
                      </a:r>
                    </a:p>
                  </a:txBody>
                  <a:tcPr/>
                </a:tc>
                <a:tc>
                  <a:txBody>
                    <a:bodyPr/>
                    <a:lstStyle/>
                    <a:p>
                      <a:r>
                        <a:rPr lang="en-US" sz="1000"/>
                        <a:t>4234</a:t>
                      </a:r>
                    </a:p>
                  </a:txBody>
                  <a:tcPr/>
                </a:tc>
                <a:tc>
                  <a:txBody>
                    <a:bodyPr/>
                    <a:lstStyle/>
                    <a:p>
                      <a:r>
                        <a:rPr lang="en-US" sz="1000"/>
                        <a:t>2018</a:t>
                      </a:r>
                    </a:p>
                  </a:txBody>
                  <a:tcPr/>
                </a:tc>
                <a:tc>
                  <a:txBody>
                    <a:bodyPr/>
                    <a:lstStyle/>
                    <a:p>
                      <a:r>
                        <a:rPr lang="en-US" sz="1000"/>
                        <a:t>n/a</a:t>
                      </a:r>
                    </a:p>
                  </a:txBody>
                  <a:tcPr/>
                </a:tc>
                <a:extLst>
                  <a:ext uri="{0D108BD9-81ED-4DB2-BD59-A6C34878D82A}">
                    <a16:rowId xmlns:a16="http://schemas.microsoft.com/office/drawing/2014/main" val="3588660113"/>
                  </a:ext>
                </a:extLst>
              </a:tr>
              <a:tr h="370840">
                <a:tc>
                  <a:txBody>
                    <a:bodyPr/>
                    <a:lstStyle/>
                    <a:p>
                      <a:r>
                        <a:rPr lang="en-US" sz="1000"/>
                        <a:t>02/18/2026 13:20:24</a:t>
                      </a:r>
                    </a:p>
                  </a:txBody>
                  <a:tcPr/>
                </a:tc>
                <a:tc>
                  <a:txBody>
                    <a:bodyPr/>
                    <a:lstStyle/>
                    <a:p>
                      <a:r>
                        <a:rPr lang="en-US" sz="1000"/>
                        <a:t>02/18/2026 13:20:24</a:t>
                      </a:r>
                    </a:p>
                  </a:txBody>
                  <a:tcPr/>
                </a:tc>
                <a:tc>
                  <a:txBody>
                    <a:bodyPr/>
                    <a:lstStyle/>
                    <a:p>
                      <a:r>
                        <a:rPr lang="en-US" sz="1000"/>
                        <a:t>Gallery</a:t>
                      </a:r>
                    </a:p>
                  </a:txBody>
                  <a:tcPr/>
                </a:tc>
                <a:tc>
                  <a:txBody>
                    <a:bodyPr/>
                    <a:lstStyle/>
                    <a:p>
                      <a:r>
                        <a:rPr lang="en-US" sz="1000"/>
                        <a:t>55</a:t>
                      </a:r>
                    </a:p>
                  </a:txBody>
                  <a:tcPr/>
                </a:tc>
                <a:tc>
                  <a:txBody>
                    <a:bodyPr/>
                    <a:lstStyle/>
                    <a:p>
                      <a:r>
                        <a:rPr lang="en-US" sz="1000"/>
                        <a:t>1</a:t>
                      </a:r>
                    </a:p>
                  </a:txBody>
                  <a:tcPr/>
                </a:tc>
                <a:tc>
                  <a:txBody>
                    <a:bodyPr/>
                    <a:lstStyle/>
                    <a:p>
                      <a:r>
                        <a:rPr lang="en-US" sz="1000"/>
                        <a:t>1</a:t>
                      </a:r>
                    </a:p>
                  </a:txBody>
                  <a:tcPr/>
                </a:tc>
                <a:tc>
                  <a:txBody>
                    <a:bodyPr/>
                    <a:lstStyle/>
                    <a:p>
                      <a:r>
                        <a:rPr lang="en-US" sz="1000"/>
                        <a:t>1181</a:t>
                      </a:r>
                    </a:p>
                  </a:txBody>
                  <a:tcPr/>
                </a:tc>
                <a:tc>
                  <a:txBody>
                    <a:bodyPr/>
                    <a:lstStyle/>
                    <a:p>
                      <a:r>
                        <a:rPr lang="en-US" sz="1000"/>
                        <a:t>44.088319088319 %</a:t>
                      </a:r>
                    </a:p>
                  </a:txBody>
                  <a:tcPr/>
                </a:tc>
                <a:tc>
                  <a:txBody>
                    <a:bodyPr/>
                    <a:lstStyle/>
                    <a:p>
                      <a:r>
                        <a:rPr lang="en-US" sz="1000"/>
                        <a:t>2808</a:t>
                      </a:r>
                    </a:p>
                  </a:txBody>
                  <a:tcPr/>
                </a:tc>
                <a:tc>
                  <a:txBody>
                    <a:bodyPr/>
                    <a:lstStyle/>
                    <a:p>
                      <a:r>
                        <a:rPr lang="en-US" sz="1000"/>
                        <a:t>1565</a:t>
                      </a:r>
                    </a:p>
                  </a:txBody>
                  <a:tcPr/>
                </a:tc>
                <a:tc>
                  <a:txBody>
                    <a:bodyPr/>
                    <a:lstStyle/>
                    <a:p>
                      <a:r>
                        <a:rPr lang="en-US" sz="1000"/>
                        <a:t>n/a</a:t>
                      </a:r>
                    </a:p>
                  </a:txBody>
                  <a:tcPr/>
                </a:tc>
                <a:extLst>
                  <a:ext uri="{0D108BD9-81ED-4DB2-BD59-A6C34878D82A}">
                    <a16:rowId xmlns:a16="http://schemas.microsoft.com/office/drawing/2014/main" val="1224575228"/>
                  </a:ext>
                </a:extLst>
              </a:tr>
              <a:tr h="370840">
                <a:tc>
                  <a:txBody>
                    <a:bodyPr/>
                    <a:lstStyle/>
                    <a:p>
                      <a:r>
                        <a:rPr lang="en-US" sz="1000"/>
                        <a:t>02/03/2026 15:26:53</a:t>
                      </a:r>
                    </a:p>
                  </a:txBody>
                  <a:tcPr/>
                </a:tc>
                <a:tc>
                  <a:txBody>
                    <a:bodyPr/>
                    <a:lstStyle/>
                    <a:p>
                      <a:r>
                        <a:rPr lang="en-US" sz="1000"/>
                        <a:t>02/03/2026 15:26:53</a:t>
                      </a:r>
                    </a:p>
                  </a:txBody>
                  <a:tcPr/>
                </a:tc>
                <a:tc>
                  <a:txBody>
                    <a:bodyPr/>
                    <a:lstStyle/>
                    <a:p>
                      <a:r>
                        <a:rPr lang="en-US" sz="1000"/>
                        <a:t>Gallery</a:t>
                      </a:r>
                    </a:p>
                  </a:txBody>
                  <a:tcPr/>
                </a:tc>
                <a:tc>
                  <a:txBody>
                    <a:bodyPr/>
                    <a:lstStyle/>
                    <a:p>
                      <a:r>
                        <a:rPr lang="en-US" sz="1000"/>
                        <a:t>51</a:t>
                      </a:r>
                    </a:p>
                  </a:txBody>
                  <a:tcPr/>
                </a:tc>
                <a:tc>
                  <a:txBody>
                    <a:bodyPr/>
                    <a:lstStyle/>
                    <a:p>
                      <a:r>
                        <a:rPr lang="en-US" sz="1000"/>
                        <a:t>1</a:t>
                      </a:r>
                    </a:p>
                  </a:txBody>
                  <a:tcPr/>
                </a:tc>
                <a:tc>
                  <a:txBody>
                    <a:bodyPr/>
                    <a:lstStyle/>
                    <a:p>
                      <a:r>
                        <a:rPr lang="en-US" sz="1000"/>
                        <a:t>1</a:t>
                      </a:r>
                    </a:p>
                  </a:txBody>
                  <a:tcPr/>
                </a:tc>
                <a:tc>
                  <a:txBody>
                    <a:bodyPr/>
                    <a:lstStyle/>
                    <a:p>
                      <a:r>
                        <a:rPr lang="en-US" sz="1000"/>
                        <a:t>264</a:t>
                      </a:r>
                    </a:p>
                  </a:txBody>
                  <a:tcPr/>
                </a:tc>
                <a:tc>
                  <a:txBody>
                    <a:bodyPr/>
                    <a:lstStyle/>
                    <a:p>
                      <a:r>
                        <a:rPr lang="en-US" sz="1000"/>
                        <a:t>21.697467488022 %</a:t>
                      </a:r>
                    </a:p>
                  </a:txBody>
                  <a:tcPr/>
                </a:tc>
                <a:tc>
                  <a:txBody>
                    <a:bodyPr/>
                    <a:lstStyle/>
                    <a:p>
                      <a:r>
                        <a:rPr lang="en-US" sz="1000"/>
                        <a:t>1461</a:t>
                      </a:r>
                    </a:p>
                  </a:txBody>
                  <a:tcPr/>
                </a:tc>
                <a:tc>
                  <a:txBody>
                    <a:bodyPr/>
                    <a:lstStyle/>
                    <a:p>
                      <a:r>
                        <a:rPr lang="en-US" sz="1000"/>
                        <a:t>843</a:t>
                      </a:r>
                    </a:p>
                  </a:txBody>
                  <a:tcPr/>
                </a:tc>
                <a:tc>
                  <a:txBody>
                    <a:bodyPr/>
                    <a:lstStyle/>
                    <a:p>
                      <a:r>
                        <a:rPr lang="en-US" sz="1000"/>
                        <a:t>n/a</a:t>
                      </a:r>
                    </a:p>
                  </a:txBody>
                  <a:tcPr/>
                </a:tc>
                <a:extLst>
                  <a:ext uri="{0D108BD9-81ED-4DB2-BD59-A6C34878D82A}">
                    <a16:rowId xmlns:a16="http://schemas.microsoft.com/office/drawing/2014/main" val="878117468"/>
                  </a:ext>
                </a:extLst>
              </a:tr>
            </a:tbl>
          </a:graphicData>
        </a:graphic>
      </p:graphicFrame>
      <p:sp>
        <p:nvSpPr>
          <p:cNvPr id="4" name="Text Placeholder 3">
            <a:extLst>
              <a:ext uri="{FF2B5EF4-FFF2-40B4-BE49-F238E27FC236}">
                <a16:creationId xmlns:a16="http://schemas.microsoft.com/office/drawing/2014/main" id="{4F231B07-6059-4FDE-B825-62B6D10B1A78}"/>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821030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00AA0-569B-4A6F-9FD0-BE945853884E}"/>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F7BB8C39-7263-472B-8D2B-6B0FCA7352C2}"/>
              </a:ext>
            </a:extLst>
          </p:cNvPr>
          <p:cNvGraphicFramePr>
            <a:graphicFrameLocks noGrp="1"/>
          </p:cNvGraphicFramePr>
          <p:nvPr>
            <p:ph type="tbl" sz="quarter" idx="13"/>
            <p:extLst>
              <p:ext uri="{D42A27DB-BD31-4B8C-83A1-F6EECF244321}">
                <p14:modId xmlns:p14="http://schemas.microsoft.com/office/powerpoint/2010/main" val="201971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56731446"/>
                    </a:ext>
                  </a:extLst>
                </a:gridCol>
                <a:gridCol w="576072">
                  <a:extLst>
                    <a:ext uri="{9D8B030D-6E8A-4147-A177-3AD203B41FA5}">
                      <a16:colId xmlns:a16="http://schemas.microsoft.com/office/drawing/2014/main" val="2763331254"/>
                    </a:ext>
                  </a:extLst>
                </a:gridCol>
                <a:gridCol w="576072">
                  <a:extLst>
                    <a:ext uri="{9D8B030D-6E8A-4147-A177-3AD203B41FA5}">
                      <a16:colId xmlns:a16="http://schemas.microsoft.com/office/drawing/2014/main" val="2602903555"/>
                    </a:ext>
                  </a:extLst>
                </a:gridCol>
                <a:gridCol w="576072">
                  <a:extLst>
                    <a:ext uri="{9D8B030D-6E8A-4147-A177-3AD203B41FA5}">
                      <a16:colId xmlns:a16="http://schemas.microsoft.com/office/drawing/2014/main" val="620682323"/>
                    </a:ext>
                  </a:extLst>
                </a:gridCol>
                <a:gridCol w="576072">
                  <a:extLst>
                    <a:ext uri="{9D8B030D-6E8A-4147-A177-3AD203B41FA5}">
                      <a16:colId xmlns:a16="http://schemas.microsoft.com/office/drawing/2014/main" val="1653240679"/>
                    </a:ext>
                  </a:extLst>
                </a:gridCol>
                <a:gridCol w="576072">
                  <a:extLst>
                    <a:ext uri="{9D8B030D-6E8A-4147-A177-3AD203B41FA5}">
                      <a16:colId xmlns:a16="http://schemas.microsoft.com/office/drawing/2014/main" val="3577793459"/>
                    </a:ext>
                  </a:extLst>
                </a:gridCol>
                <a:gridCol w="576072">
                  <a:extLst>
                    <a:ext uri="{9D8B030D-6E8A-4147-A177-3AD203B41FA5}">
                      <a16:colId xmlns:a16="http://schemas.microsoft.com/office/drawing/2014/main" val="4097580684"/>
                    </a:ext>
                  </a:extLst>
                </a:gridCol>
                <a:gridCol w="576072">
                  <a:extLst>
                    <a:ext uri="{9D8B030D-6E8A-4147-A177-3AD203B41FA5}">
                      <a16:colId xmlns:a16="http://schemas.microsoft.com/office/drawing/2014/main" val="2341158913"/>
                    </a:ext>
                  </a:extLst>
                </a:gridCol>
                <a:gridCol w="576072">
                  <a:extLst>
                    <a:ext uri="{9D8B030D-6E8A-4147-A177-3AD203B41FA5}">
                      <a16:colId xmlns:a16="http://schemas.microsoft.com/office/drawing/2014/main" val="558760792"/>
                    </a:ext>
                  </a:extLst>
                </a:gridCol>
                <a:gridCol w="576072">
                  <a:extLst>
                    <a:ext uri="{9D8B030D-6E8A-4147-A177-3AD203B41FA5}">
                      <a16:colId xmlns:a16="http://schemas.microsoft.com/office/drawing/2014/main" val="2448753119"/>
                    </a:ext>
                  </a:extLst>
                </a:gridCol>
                <a:gridCol w="576072">
                  <a:extLst>
                    <a:ext uri="{9D8B030D-6E8A-4147-A177-3AD203B41FA5}">
                      <a16:colId xmlns:a16="http://schemas.microsoft.com/office/drawing/2014/main" val="10623349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534126764"/>
                  </a:ext>
                </a:extLst>
              </a:tr>
              <a:tr h="370840">
                <a:tc>
                  <a:txBody>
                    <a:bodyPr/>
                    <a:lstStyle/>
                    <a:p>
                      <a:r>
                        <a:rPr lang="en-US" sz="1000"/>
                        <a:t>tmamerica</a:t>
                      </a:r>
                    </a:p>
                  </a:txBody>
                  <a:tcPr/>
                </a:tc>
                <a:tc>
                  <a:txBody>
                    <a:bodyPr/>
                    <a:lstStyle/>
                    <a:p>
                      <a:r>
                        <a:rPr lang="en-US" sz="1000"/>
                        <a:t>1001</a:t>
                      </a:r>
                    </a:p>
                  </a:txBody>
                  <a:tcPr/>
                </a:tc>
                <a:tc>
                  <a:txBody>
                    <a:bodyPr/>
                    <a:lstStyle/>
                    <a:p>
                      <a:r>
                        <a:rPr lang="en-US" sz="1000"/>
                        <a:t>219</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105</a:t>
                      </a:r>
                    </a:p>
                  </a:txBody>
                  <a:tcPr/>
                </a:tc>
                <a:tc>
                  <a:txBody>
                    <a:bodyPr/>
                    <a:lstStyle/>
                    <a:p>
                      <a:r>
                        <a:rPr lang="en-US" sz="1000"/>
                        <a:t>1</a:t>
                      </a:r>
                    </a:p>
                  </a:txBody>
                  <a:tcPr/>
                </a:tc>
                <a:tc>
                  <a:txBody>
                    <a:bodyPr/>
                    <a:lstStyle/>
                    <a:p>
                      <a:r>
                        <a:rPr lang="en-US" sz="1000"/>
                        <a:t>0.9914 %</a:t>
                      </a:r>
                    </a:p>
                  </a:txBody>
                  <a:tcPr/>
                </a:tc>
                <a:extLst>
                  <a:ext uri="{0D108BD9-81ED-4DB2-BD59-A6C34878D82A}">
                    <a16:rowId xmlns:a16="http://schemas.microsoft.com/office/drawing/2014/main" val="3566104285"/>
                  </a:ext>
                </a:extLst>
              </a:tr>
            </a:tbl>
          </a:graphicData>
        </a:graphic>
      </p:graphicFrame>
      <p:sp>
        <p:nvSpPr>
          <p:cNvPr id="4" name="Text Placeholder 3">
            <a:extLst>
              <a:ext uri="{FF2B5EF4-FFF2-40B4-BE49-F238E27FC236}">
                <a16:creationId xmlns:a16="http://schemas.microsoft.com/office/drawing/2014/main" id="{B466C78F-2E45-4837-B195-BAE263BC2B48}"/>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648385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F87A2-CA1E-4EBB-A20A-1F312C11E94C}"/>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FF9BB83-F521-42D1-8312-884812436A16}"/>
              </a:ext>
            </a:extLst>
          </p:cNvPr>
          <p:cNvGraphicFramePr>
            <a:graphicFrameLocks noGrp="1"/>
          </p:cNvGraphicFramePr>
          <p:nvPr>
            <p:ph type="chart" sz="quarter" idx="13"/>
            <p:extLst>
              <p:ext uri="{D42A27DB-BD31-4B8C-83A1-F6EECF244321}">
                <p14:modId xmlns:p14="http://schemas.microsoft.com/office/powerpoint/2010/main" val="2181657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E892D1-18EF-4D43-AB1C-72C6D075661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F56C135-274A-4995-96BD-1923D3741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430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28D2-1BEF-4685-945D-9F46D0B40F2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4FF69ED-D726-4A20-BF85-55E571FF165C}"/>
              </a:ext>
            </a:extLst>
          </p:cNvPr>
          <p:cNvGraphicFramePr>
            <a:graphicFrameLocks noGrp="1"/>
          </p:cNvGraphicFramePr>
          <p:nvPr>
            <p:ph type="chart" sz="quarter" idx="13"/>
            <p:extLst>
              <p:ext uri="{D42A27DB-BD31-4B8C-83A1-F6EECF244321}">
                <p14:modId xmlns:p14="http://schemas.microsoft.com/office/powerpoint/2010/main" val="2892875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F93D4-667C-45BE-924B-7936D6785A4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A7ED522-B498-4B86-A0A6-7B607E7DC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6035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2669-B109-4214-B6BA-A2270C6F3E21}"/>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2CCC006-7400-4F29-B124-438C497B3DD4}"/>
              </a:ext>
            </a:extLst>
          </p:cNvPr>
          <p:cNvGraphicFramePr>
            <a:graphicFrameLocks noGrp="1"/>
          </p:cNvGraphicFramePr>
          <p:nvPr>
            <p:ph type="chart" sz="quarter" idx="13"/>
            <p:extLst>
              <p:ext uri="{D42A27DB-BD31-4B8C-83A1-F6EECF244321}">
                <p14:modId xmlns:p14="http://schemas.microsoft.com/office/powerpoint/2010/main" val="4063955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7003F-C7A9-48B1-BF51-B7DA60171A1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EB8644D-7102-4036-B8FC-ED3D3837F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941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D267A-CFC5-442F-804A-252CAD4C2DF4}"/>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406F0146-6841-491B-9E1F-A71475E6EADD}"/>
              </a:ext>
            </a:extLst>
          </p:cNvPr>
          <p:cNvGraphicFramePr>
            <a:graphicFrameLocks noGrp="1"/>
          </p:cNvGraphicFramePr>
          <p:nvPr>
            <p:ph type="chart" sz="quarter" idx="13"/>
            <p:extLst>
              <p:ext uri="{D42A27DB-BD31-4B8C-83A1-F6EECF244321}">
                <p14:modId xmlns:p14="http://schemas.microsoft.com/office/powerpoint/2010/main" val="1278527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DF7EBA-237F-40B8-AA88-BEBDFCB55BC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7FFA56E-D86F-4111-A702-D48925C03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314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8301-2D14-48C6-80FB-A76205682172}"/>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391486A6-4640-4C87-B29D-58F9585709FD}"/>
              </a:ext>
            </a:extLst>
          </p:cNvPr>
          <p:cNvGraphicFramePr>
            <a:graphicFrameLocks noGrp="1"/>
          </p:cNvGraphicFramePr>
          <p:nvPr>
            <p:ph type="tbl" sz="quarter" idx="13"/>
            <p:extLst>
              <p:ext uri="{D42A27DB-BD31-4B8C-83A1-F6EECF244321}">
                <p14:modId xmlns:p14="http://schemas.microsoft.com/office/powerpoint/2010/main" val="253244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24894346"/>
                    </a:ext>
                  </a:extLst>
                </a:gridCol>
                <a:gridCol w="822960">
                  <a:extLst>
                    <a:ext uri="{9D8B030D-6E8A-4147-A177-3AD203B41FA5}">
                      <a16:colId xmlns:a16="http://schemas.microsoft.com/office/drawing/2014/main" val="1578570660"/>
                    </a:ext>
                  </a:extLst>
                </a:gridCol>
                <a:gridCol w="411480">
                  <a:extLst>
                    <a:ext uri="{9D8B030D-6E8A-4147-A177-3AD203B41FA5}">
                      <a16:colId xmlns:a16="http://schemas.microsoft.com/office/drawing/2014/main" val="1737062"/>
                    </a:ext>
                  </a:extLst>
                </a:gridCol>
                <a:gridCol w="411480">
                  <a:extLst>
                    <a:ext uri="{9D8B030D-6E8A-4147-A177-3AD203B41FA5}">
                      <a16:colId xmlns:a16="http://schemas.microsoft.com/office/drawing/2014/main" val="657002308"/>
                    </a:ext>
                  </a:extLst>
                </a:gridCol>
                <a:gridCol w="411480">
                  <a:extLst>
                    <a:ext uri="{9D8B030D-6E8A-4147-A177-3AD203B41FA5}">
                      <a16:colId xmlns:a16="http://schemas.microsoft.com/office/drawing/2014/main" val="4033494816"/>
                    </a:ext>
                  </a:extLst>
                </a:gridCol>
                <a:gridCol w="411480">
                  <a:extLst>
                    <a:ext uri="{9D8B030D-6E8A-4147-A177-3AD203B41FA5}">
                      <a16:colId xmlns:a16="http://schemas.microsoft.com/office/drawing/2014/main" val="1163415569"/>
                    </a:ext>
                  </a:extLst>
                </a:gridCol>
                <a:gridCol w="411480">
                  <a:extLst>
                    <a:ext uri="{9D8B030D-6E8A-4147-A177-3AD203B41FA5}">
                      <a16:colId xmlns:a16="http://schemas.microsoft.com/office/drawing/2014/main" val="1266835643"/>
                    </a:ext>
                  </a:extLst>
                </a:gridCol>
                <a:gridCol w="411480">
                  <a:extLst>
                    <a:ext uri="{9D8B030D-6E8A-4147-A177-3AD203B41FA5}">
                      <a16:colId xmlns:a16="http://schemas.microsoft.com/office/drawing/2014/main" val="2864319680"/>
                    </a:ext>
                  </a:extLst>
                </a:gridCol>
                <a:gridCol w="411480">
                  <a:extLst>
                    <a:ext uri="{9D8B030D-6E8A-4147-A177-3AD203B41FA5}">
                      <a16:colId xmlns:a16="http://schemas.microsoft.com/office/drawing/2014/main" val="2501194269"/>
                    </a:ext>
                  </a:extLst>
                </a:gridCol>
                <a:gridCol w="411480">
                  <a:extLst>
                    <a:ext uri="{9D8B030D-6E8A-4147-A177-3AD203B41FA5}">
                      <a16:colId xmlns:a16="http://schemas.microsoft.com/office/drawing/2014/main" val="1208198495"/>
                    </a:ext>
                  </a:extLst>
                </a:gridCol>
                <a:gridCol w="411480">
                  <a:extLst>
                    <a:ext uri="{9D8B030D-6E8A-4147-A177-3AD203B41FA5}">
                      <a16:colId xmlns:a16="http://schemas.microsoft.com/office/drawing/2014/main" val="1587606337"/>
                    </a:ext>
                  </a:extLst>
                </a:gridCol>
                <a:gridCol w="411480">
                  <a:extLst>
                    <a:ext uri="{9D8B030D-6E8A-4147-A177-3AD203B41FA5}">
                      <a16:colId xmlns:a16="http://schemas.microsoft.com/office/drawing/2014/main" val="4215627739"/>
                    </a:ext>
                  </a:extLst>
                </a:gridCol>
                <a:gridCol w="411480">
                  <a:extLst>
                    <a:ext uri="{9D8B030D-6E8A-4147-A177-3AD203B41FA5}">
                      <a16:colId xmlns:a16="http://schemas.microsoft.com/office/drawing/2014/main" val="2742610625"/>
                    </a:ext>
                  </a:extLst>
                </a:gridCol>
                <a:gridCol w="411480">
                  <a:extLst>
                    <a:ext uri="{9D8B030D-6E8A-4147-A177-3AD203B41FA5}">
                      <a16:colId xmlns:a16="http://schemas.microsoft.com/office/drawing/2014/main" val="1912944814"/>
                    </a:ext>
                  </a:extLst>
                </a:gridCol>
                <a:gridCol w="411480">
                  <a:extLst>
                    <a:ext uri="{9D8B030D-6E8A-4147-A177-3AD203B41FA5}">
                      <a16:colId xmlns:a16="http://schemas.microsoft.com/office/drawing/2014/main" val="2614189303"/>
                    </a:ext>
                  </a:extLst>
                </a:gridCol>
                <a:gridCol w="411480">
                  <a:extLst>
                    <a:ext uri="{9D8B030D-6E8A-4147-A177-3AD203B41FA5}">
                      <a16:colId xmlns:a16="http://schemas.microsoft.com/office/drawing/2014/main" val="255818036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638659292"/>
                  </a:ext>
                </a:extLst>
              </a:tr>
              <a:tr h="370840">
                <a:tc>
                  <a:txBody>
                    <a:bodyPr/>
                    <a:lstStyle/>
                    <a:p>
                      <a:r>
                        <a:rPr lang="en-US" sz="1000"/>
                        <a:t>02/27/2026 16:33:15</a:t>
                      </a:r>
                    </a:p>
                  </a:txBody>
                  <a:tcPr/>
                </a:tc>
                <a:tc>
                  <a:txBody>
                    <a:bodyPr/>
                    <a:lstStyle/>
                    <a:p>
                      <a:r>
                        <a:rPr lang="en-US" sz="1000"/>
                        <a:t>02/27/2026 16:33:15</a:t>
                      </a:r>
                    </a:p>
                  </a:txBody>
                  <a:tcPr/>
                </a:tc>
                <a:tc>
                  <a:txBody>
                    <a:bodyPr/>
                    <a:lstStyle/>
                    <a:p>
                      <a:r>
                        <a:rPr lang="en-US" sz="1000"/>
                        <a:t>Carousel</a:t>
                      </a:r>
                    </a:p>
                  </a:txBody>
                  <a:tcPr/>
                </a:tc>
                <a:tc>
                  <a:txBody>
                    <a:bodyPr/>
                    <a:lstStyle/>
                    <a:p>
                      <a:r>
                        <a:rPr lang="en-US" sz="1000"/>
                        <a:t>581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3.61 %</a:t>
                      </a:r>
                    </a:p>
                  </a:txBody>
                  <a:tcPr/>
                </a:tc>
                <a:tc>
                  <a:txBody>
                    <a:bodyPr/>
                    <a:lstStyle/>
                    <a:p>
                      <a:r>
                        <a:rPr lang="en-US" sz="1000"/>
                        <a:t>173</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315018114"/>
                  </a:ext>
                </a:extLst>
              </a:tr>
              <a:tr h="370840">
                <a:tc>
                  <a:txBody>
                    <a:bodyPr/>
                    <a:lstStyle/>
                    <a:p>
                      <a:r>
                        <a:rPr lang="en-US" sz="1000"/>
                        <a:t>02/02/2026 15:17:37</a:t>
                      </a:r>
                    </a:p>
                  </a:txBody>
                  <a:tcPr/>
                </a:tc>
                <a:tc>
                  <a:txBody>
                    <a:bodyPr/>
                    <a:lstStyle/>
                    <a:p>
                      <a:r>
                        <a:rPr lang="en-US" sz="1000"/>
                        <a:t>02/02/2026 15:17:37</a:t>
                      </a:r>
                    </a:p>
                  </a:txBody>
                  <a:tcPr/>
                </a:tc>
                <a:tc>
                  <a:txBody>
                    <a:bodyPr/>
                    <a:lstStyle/>
                    <a:p>
                      <a:r>
                        <a:rPr lang="en-US" sz="1000"/>
                        <a:t>Carousel</a:t>
                      </a:r>
                    </a:p>
                  </a:txBody>
                  <a:tcPr/>
                </a:tc>
                <a:tc>
                  <a:txBody>
                    <a:bodyPr/>
                    <a:lstStyle/>
                    <a:p>
                      <a:r>
                        <a:rPr lang="en-US" sz="1000"/>
                        <a:t>575</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17</a:t>
                      </a:r>
                    </a:p>
                  </a:txBody>
                  <a:tcPr/>
                </a:tc>
                <a:tc>
                  <a:txBody>
                    <a:bodyPr/>
                    <a:lstStyle/>
                    <a:p>
                      <a:r>
                        <a:rPr lang="en-US" sz="1000"/>
                        <a:t>2.96 %</a:t>
                      </a:r>
                    </a:p>
                  </a:txBody>
                  <a:tcPr/>
                </a:tc>
                <a:tc>
                  <a:txBody>
                    <a:bodyPr/>
                    <a:lstStyle/>
                    <a:p>
                      <a:r>
                        <a:rPr lang="en-US" sz="1000"/>
                        <a:t>152</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274176033"/>
                  </a:ext>
                </a:extLst>
              </a:tr>
              <a:tr h="370840">
                <a:tc>
                  <a:txBody>
                    <a:bodyPr/>
                    <a:lstStyle/>
                    <a:p>
                      <a:r>
                        <a:rPr lang="en-US" sz="1000"/>
                        <a:t>02/16/2026 11:15:09</a:t>
                      </a:r>
                    </a:p>
                  </a:txBody>
                  <a:tcPr/>
                </a:tc>
                <a:tc>
                  <a:txBody>
                    <a:bodyPr/>
                    <a:lstStyle/>
                    <a:p>
                      <a:r>
                        <a:rPr lang="en-US" sz="1000"/>
                        <a:t>02/16/2026 11:15:09</a:t>
                      </a:r>
                    </a:p>
                  </a:txBody>
                  <a:tcPr/>
                </a:tc>
                <a:tc>
                  <a:txBody>
                    <a:bodyPr/>
                    <a:lstStyle/>
                    <a:p>
                      <a:r>
                        <a:rPr lang="en-US" sz="1000"/>
                        <a:t>Carousel</a:t>
                      </a:r>
                    </a:p>
                  </a:txBody>
                  <a:tcPr/>
                </a:tc>
                <a:tc>
                  <a:txBody>
                    <a:bodyPr/>
                    <a:lstStyle/>
                    <a:p>
                      <a:r>
                        <a:rPr lang="en-US" sz="1000"/>
                        <a:t>376</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3.99 %</a:t>
                      </a:r>
                    </a:p>
                  </a:txBody>
                  <a:tcPr/>
                </a:tc>
                <a:tc>
                  <a:txBody>
                    <a:bodyPr/>
                    <a:lstStyle/>
                    <a:p>
                      <a:r>
                        <a:rPr lang="en-US" sz="1000"/>
                        <a:t>154</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2741164217"/>
                  </a:ext>
                </a:extLst>
              </a:tr>
            </a:tbl>
          </a:graphicData>
        </a:graphic>
      </p:graphicFrame>
      <p:sp>
        <p:nvSpPr>
          <p:cNvPr id="4" name="Text Placeholder 3">
            <a:extLst>
              <a:ext uri="{FF2B5EF4-FFF2-40B4-BE49-F238E27FC236}">
                <a16:creationId xmlns:a16="http://schemas.microsoft.com/office/drawing/2014/main" id="{A4CB0F6D-FD55-44FE-85DD-5832FBE3393E}"/>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41896459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1391</Words>
  <Application>Microsoft Office PowerPoint</Application>
  <PresentationFormat>On-screen Show (4:3)</PresentationFormat>
  <Paragraphs>417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2026-03-05T16:37:07Z</dcterms:created>
  <dcterms:modified xsi:type="dcterms:W3CDTF">2026-03-05T16:37:34Z</dcterms:modified>
</cp:coreProperties>
</file>