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9" r:id="rId33"/>
    <p:sldId id="290" r:id="rId34"/>
    <p:sldId id="291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46054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1937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3D-446C-80B6-97BAFEE9FD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46054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3D-446C-80B6-97BAFEE9FD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46054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3D-446C-80B6-97BAFEE9FD3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46054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3D-446C-80B6-97BAFEE9FD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419776"/>
        <c:axId val="386423712"/>
      </c:barChart>
      <c:dateAx>
        <c:axId val="386419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23712"/>
        <c:crosses val="autoZero"/>
        <c:auto val="1"/>
        <c:lblOffset val="100"/>
        <c:baseTimeUnit val="days"/>
      </c:dateAx>
      <c:valAx>
        <c:axId val="38642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1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Hawaii, LTD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-2</c:v>
                </c:pt>
                <c:pt idx="1">
                  <c:v>-3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12-4D39-8E67-292EC10115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030464"/>
        <c:axId val="69031448"/>
      </c:barChart>
      <c:dateAx>
        <c:axId val="69030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031448"/>
        <c:crosses val="autoZero"/>
        <c:auto val="1"/>
        <c:lblOffset val="100"/>
        <c:baseTimeUnit val="months"/>
      </c:dateAx>
      <c:valAx>
        <c:axId val="69031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03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Hawaii, LTD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</c:v>
                </c:pt>
                <c:pt idx="1">
                  <c:v>10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A3-4645-9497-B76648A8DA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033088"/>
        <c:axId val="386422728"/>
      </c:barChart>
      <c:dateAx>
        <c:axId val="69033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22728"/>
        <c:crosses val="autoZero"/>
        <c:auto val="1"/>
        <c:lblOffset val="100"/>
        <c:baseTimeUnit val="months"/>
      </c:dateAx>
      <c:valAx>
        <c:axId val="386422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03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Hawaii, LTD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2026-01</c:v>
                </c:pt>
                <c:pt idx="1">
                  <c:v>2026-02</c:v>
                </c:pt>
                <c:pt idx="2">
                  <c:v>2026-03</c:v>
                </c:pt>
                <c:pt idx="3">
                  <c:v>2026-04</c:v>
                </c:pt>
                <c:pt idx="4">
                  <c:v>2026-05</c:v>
                </c:pt>
                <c:pt idx="5">
                  <c:v>2026-06</c:v>
                </c:pt>
                <c:pt idx="6">
                  <c:v>2026-07</c:v>
                </c:pt>
                <c:pt idx="7">
                  <c:v>2026-08</c:v>
                </c:pt>
                <c:pt idx="8">
                  <c:v>2026-09</c:v>
                </c:pt>
                <c:pt idx="9">
                  <c:v>2026-10</c:v>
                </c:pt>
                <c:pt idx="10">
                  <c:v>2026-11</c:v>
                </c:pt>
                <c:pt idx="11">
                  <c:v>2026-12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91</c:v>
                </c:pt>
                <c:pt idx="1">
                  <c:v>116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EE-4E3D-9D67-676B14076D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529040"/>
        <c:axId val="392532648"/>
      </c:barChart>
      <c:catAx>
        <c:axId val="392529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32648"/>
        <c:crosses val="autoZero"/>
        <c:auto val="1"/>
        <c:lblAlgn val="ctr"/>
        <c:lblOffset val="100"/>
        <c:noMultiLvlLbl val="0"/>
      </c:catAx>
      <c:valAx>
        <c:axId val="392532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2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Hawaii, LTD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6136</c:v>
                </c:pt>
                <c:pt idx="1">
                  <c:v>6865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B7-4BA9-A46C-296302A071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907832"/>
        <c:axId val="385912424"/>
      </c:barChart>
      <c:dateAx>
        <c:axId val="385907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12424"/>
        <c:crosses val="autoZero"/>
        <c:auto val="1"/>
        <c:lblOffset val="100"/>
        <c:baseTimeUnit val="months"/>
      </c:dateAx>
      <c:valAx>
        <c:axId val="38591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07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@FirstInsHI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CC-42CB-8D52-A40B1266C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8618552"/>
        <c:axId val="468619208"/>
      </c:barChart>
      <c:dateAx>
        <c:axId val="468618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619208"/>
        <c:crosses val="autoZero"/>
        <c:auto val="1"/>
        <c:lblOffset val="100"/>
        <c:baseTimeUnit val="months"/>
      </c:dateAx>
      <c:valAx>
        <c:axId val="46861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618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@FirstInsHI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5B-4AEF-8198-01F10C864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8606744"/>
        <c:axId val="69027184"/>
      </c:barChart>
      <c:dateAx>
        <c:axId val="468606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027184"/>
        <c:crosses val="autoZero"/>
        <c:auto val="1"/>
        <c:lblOffset val="100"/>
        <c:baseTimeUnit val="months"/>
      </c:dateAx>
      <c:valAx>
        <c:axId val="6902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606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@FirstInsHI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2026-01</c:v>
                </c:pt>
                <c:pt idx="1">
                  <c:v>2026-02</c:v>
                </c:pt>
                <c:pt idx="2">
                  <c:v>2026-03</c:v>
                </c:pt>
                <c:pt idx="3">
                  <c:v>2026-04</c:v>
                </c:pt>
                <c:pt idx="4">
                  <c:v>2026-05</c:v>
                </c:pt>
                <c:pt idx="5">
                  <c:v>2026-06</c:v>
                </c:pt>
                <c:pt idx="6">
                  <c:v>2026-07</c:v>
                </c:pt>
                <c:pt idx="7">
                  <c:v>2026-08</c:v>
                </c:pt>
                <c:pt idx="8">
                  <c:v>2026-09</c:v>
                </c:pt>
                <c:pt idx="9">
                  <c:v>2026-10</c:v>
                </c:pt>
                <c:pt idx="10">
                  <c:v>2026-11</c:v>
                </c:pt>
                <c:pt idx="11">
                  <c:v>2026-12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30-4405-9A0B-56FBEAEE9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8529088"/>
        <c:axId val="468526136"/>
      </c:barChart>
      <c:catAx>
        <c:axId val="46852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526136"/>
        <c:crosses val="autoZero"/>
        <c:auto val="1"/>
        <c:lblAlgn val="ctr"/>
        <c:lblOffset val="100"/>
        <c:noMultiLvlLbl val="0"/>
      </c:catAx>
      <c:valAx>
        <c:axId val="46852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52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31</c:v>
                </c:pt>
                <c:pt idx="1">
                  <c:v>28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E0-45C8-9518-6D49B9BE6D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8516296"/>
        <c:axId val="468518592"/>
      </c:barChart>
      <c:dateAx>
        <c:axId val="468516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518592"/>
        <c:crosses val="autoZero"/>
        <c:auto val="1"/>
        <c:lblOffset val="100"/>
        <c:baseTimeUnit val="months"/>
      </c:dateAx>
      <c:valAx>
        <c:axId val="468518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516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2026-01</c:v>
                </c:pt>
                <c:pt idx="1">
                  <c:v>2026-02</c:v>
                </c:pt>
                <c:pt idx="2">
                  <c:v>2026-03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45</c:v>
                </c:pt>
                <c:pt idx="1">
                  <c:v>43</c:v>
                </c:pt>
                <c:pt idx="2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9C-4A5A-92ED-B78367CEBA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1496168"/>
        <c:axId val="471503056"/>
      </c:barChart>
      <c:catAx>
        <c:axId val="471496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503056"/>
        <c:crosses val="autoZero"/>
        <c:auto val="1"/>
        <c:lblAlgn val="ctr"/>
        <c:lblOffset val="100"/>
        <c:noMultiLvlLbl val="0"/>
      </c:catAx>
      <c:valAx>
        <c:axId val="471503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49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2026-01</c:v>
                </c:pt>
                <c:pt idx="1">
                  <c:v>2026-02</c:v>
                </c:pt>
                <c:pt idx="2">
                  <c:v>2026-03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362</c:v>
                </c:pt>
                <c:pt idx="1">
                  <c:v>389</c:v>
                </c:pt>
                <c:pt idx="2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68-4041-9551-67EA6FE96F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1494200"/>
        <c:axId val="471498136"/>
      </c:barChart>
      <c:catAx>
        <c:axId val="47149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498136"/>
        <c:crosses val="autoZero"/>
        <c:auto val="1"/>
        <c:lblAlgn val="ctr"/>
        <c:lblOffset val="100"/>
        <c:noMultiLvlLbl val="0"/>
      </c:catAx>
      <c:valAx>
        <c:axId val="47149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49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2025-12</c:v>
                </c:pt>
                <c:pt idx="1">
                  <c:v>2026-01</c:v>
                </c:pt>
                <c:pt idx="2">
                  <c:v>2026-02</c:v>
                </c:pt>
                <c:pt idx="3">
                  <c:v>2026-03</c:v>
                </c:pt>
                <c:pt idx="4">
                  <c:v>2026-04</c:v>
                </c:pt>
                <c:pt idx="5">
                  <c:v>2026-05</c:v>
                </c:pt>
                <c:pt idx="6">
                  <c:v>2026-06</c:v>
                </c:pt>
                <c:pt idx="7">
                  <c:v>2026-07</c:v>
                </c:pt>
                <c:pt idx="8">
                  <c:v>2026-08</c:v>
                </c:pt>
                <c:pt idx="9">
                  <c:v>2026-09</c:v>
                </c:pt>
                <c:pt idx="10">
                  <c:v>2026-10</c:v>
                </c:pt>
                <c:pt idx="11">
                  <c:v>2026-11</c:v>
                </c:pt>
                <c:pt idx="12">
                  <c:v>2026-12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318</c:v>
                </c:pt>
                <c:pt idx="1">
                  <c:v>12582</c:v>
                </c:pt>
                <c:pt idx="2">
                  <c:v>11002</c:v>
                </c:pt>
                <c:pt idx="3">
                  <c:v>1238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B6-42A8-8968-FC5608BE56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1496496"/>
        <c:axId val="471495184"/>
      </c:barChart>
      <c:catAx>
        <c:axId val="47149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495184"/>
        <c:crosses val="autoZero"/>
        <c:auto val="1"/>
        <c:lblAlgn val="ctr"/>
        <c:lblOffset val="100"/>
        <c:noMultiLvlLbl val="0"/>
      </c:catAx>
      <c:valAx>
        <c:axId val="47149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49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firstinshi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-1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23-42F3-96F1-65373A9496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8522200"/>
        <c:axId val="468515640"/>
      </c:barChart>
      <c:dateAx>
        <c:axId val="468522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515640"/>
        <c:crosses val="autoZero"/>
        <c:auto val="1"/>
        <c:lblOffset val="100"/>
        <c:baseTimeUnit val="months"/>
      </c:dateAx>
      <c:valAx>
        <c:axId val="46851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522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firstinshi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22</c:v>
                </c:pt>
                <c:pt idx="1">
                  <c:v>27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87-4E9A-96EA-C609963718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8621504"/>
        <c:axId val="468621832"/>
      </c:barChart>
      <c:dateAx>
        <c:axId val="468621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621832"/>
        <c:crosses val="autoZero"/>
        <c:auto val="1"/>
        <c:lblOffset val="100"/>
        <c:baseTimeUnit val="months"/>
      </c:dateAx>
      <c:valAx>
        <c:axId val="46862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62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firstinshi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2026-01</c:v>
                </c:pt>
                <c:pt idx="1">
                  <c:v>2026-02</c:v>
                </c:pt>
                <c:pt idx="2">
                  <c:v>2026-03</c:v>
                </c:pt>
                <c:pt idx="3">
                  <c:v>2026-04</c:v>
                </c:pt>
                <c:pt idx="4">
                  <c:v>2026-05</c:v>
                </c:pt>
                <c:pt idx="5">
                  <c:v>2026-06</c:v>
                </c:pt>
                <c:pt idx="6">
                  <c:v>2026-07</c:v>
                </c:pt>
                <c:pt idx="7">
                  <c:v>2026-08</c:v>
                </c:pt>
                <c:pt idx="8">
                  <c:v>2026-09</c:v>
                </c:pt>
                <c:pt idx="9">
                  <c:v>2026-10</c:v>
                </c:pt>
                <c:pt idx="10">
                  <c:v>2026-11</c:v>
                </c:pt>
                <c:pt idx="11">
                  <c:v>2026-12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159</c:v>
                </c:pt>
                <c:pt idx="1">
                  <c:v>162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B2-41AE-A58D-183C3D20F6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5766480"/>
        <c:axId val="505762544"/>
      </c:barChart>
      <c:catAx>
        <c:axId val="505766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762544"/>
        <c:crosses val="autoZero"/>
        <c:auto val="1"/>
        <c:lblAlgn val="ctr"/>
        <c:lblOffset val="100"/>
        <c:noMultiLvlLbl val="0"/>
      </c:catAx>
      <c:valAx>
        <c:axId val="50576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76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3953</c:v>
                </c:pt>
                <c:pt idx="1">
                  <c:v>3134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C2-44C0-B1BE-E553C57A18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195</c:v>
                </c:pt>
                <c:pt idx="1">
                  <c:v>467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C2-44C0-B1BE-E553C57A18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1050</c:v>
                </c:pt>
                <c:pt idx="1">
                  <c:v>6088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C2-44C0-B1BE-E553C57A184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Story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579</c:v>
                </c:pt>
                <c:pt idx="1">
                  <c:v>1235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1C2-44C0-B1BE-E553C57A18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5767136"/>
        <c:axId val="505767464"/>
      </c:barChart>
      <c:dateAx>
        <c:axId val="505767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767464"/>
        <c:crosses val="autoZero"/>
        <c:auto val="1"/>
        <c:lblOffset val="100"/>
        <c:baseTimeUnit val="months"/>
      </c:dateAx>
      <c:valAx>
        <c:axId val="505767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76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3953</c:v>
                </c:pt>
                <c:pt idx="1">
                  <c:v>3134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F7-49AE-9B80-4D6E835895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195</c:v>
                </c:pt>
                <c:pt idx="1">
                  <c:v>467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F7-49AE-9B80-4D6E835895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1050</c:v>
                </c:pt>
                <c:pt idx="1">
                  <c:v>6088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F7-49AE-9B80-4D6E835895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Story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579</c:v>
                </c:pt>
                <c:pt idx="1">
                  <c:v>1235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F7-49AE-9B80-4D6E835895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5767792"/>
        <c:axId val="505768120"/>
      </c:barChart>
      <c:dateAx>
        <c:axId val="505767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768120"/>
        <c:crosses val="autoZero"/>
        <c:auto val="1"/>
        <c:lblOffset val="100"/>
        <c:baseTimeUnit val="months"/>
      </c:dateAx>
      <c:valAx>
        <c:axId val="50576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76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DF06B-6812-4198-A0EA-823C1F33F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FICOH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63235F-7F5F-45EC-88BF-5AB10D822B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618515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D65D9-8FE5-4D2F-A031-75CB5642B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93A3E6-C554-4641-B0C2-79AA234C9A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81378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5E82E-0284-441F-BC2A-F3204B187A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52999-0A70-4938-A623-739FC5862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246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13A3C-1C4B-4681-9830-0CDC85A01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B5D87E-92C5-4E0D-8844-C2DD9C32E8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318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250099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723963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771876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229647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43833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608862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473964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307396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53959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44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309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A370B-AA4C-4C4D-9BE2-6E4486D527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2835169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CB283-0896-4EB4-A2CC-B4CF369E6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9B3D8C-ACDF-427D-A3EA-E2980B0B0B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5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7E0C1-5710-4B6D-924B-85E23F7D88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283DC-00EB-49FD-84B2-DFE825EB0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517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81728-CC1B-47EA-8A85-7D6A594AD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69D5CD-91BA-4D68-8D6C-91F0DC75E1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1116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F1342-56BE-46EB-A875-7575D2884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E494B-7AAC-4939-B285-9851AE1F0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286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827D1-318F-4E40-8AB4-8433C7530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23553E-A2BE-4A5A-9E26-15D8B9C72E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3430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E252A-C284-4B42-8074-3032E4C1D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F66FE-109E-4467-98BC-0AFFC82CE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639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7F47C-200D-472B-BEC8-9DCBF4E80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or Page Media View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79057E-4AFE-49F8-8177-8F18F499B9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5169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F1173-985C-49EA-8346-33EF7A28BE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0981B-B5DB-435A-ACBB-705691027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811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F63E4-0AA3-4BFE-BEC3-D095DC4FB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FICOH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6217BC-273E-4615-A114-FC86B7578B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7481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988005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2132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7805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0300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2798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4813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5062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4576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8547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028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3469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834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7923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5486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409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 Insurance Company of Hawaii, LTD - 2026-02-06 16:53:08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We’re rolling out the red carpet (literally) to show that FICOH has heart on #NationalWearRedDay ❤️! American Heart Association - Hawaii #FICOHHasHeart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498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A6D9C-4756-4396-8D46-B6277861B0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1292789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7D742-B051-4EA1-8EDB-2301DFB7B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FICOH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79F395-C908-4B38-8A34-61C2D22C10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2487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3619408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1616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9589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8378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0125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6669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7300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8864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8181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761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0312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0404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2986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1975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707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 Insurance Company of Hawaii, LTD - 2026-02-09 16:00:07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Last Friday, our associates dressed in red to celebrate #NationalWearRedDay, with many sporting our special Heart Walk T shirts! FICOH has long partnered with American Heart Association - Hawaii to raise awareness and show our continued commitment to cardiovascular health, because FICOH has heart. ❤️ #FICOHHasHeart #InsuranceCareersMonth #ICM2026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177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9DC78-A060-42B3-A307-4BE6650372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3346758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3DFDA-36F7-4F17-B361-BA6B74AFF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FICOH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CF7B46-4077-4D1C-8F14-A581BCDAA0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286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749387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3133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2994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6984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7855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5742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0029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1292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7210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751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7299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045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3591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0265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95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 Insurance Company of Hawaii, LTD - 2026-02-23 13:33:46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career in insurance is more relatable than you would expect. At our core, our jobs are simple: to be there for our customers and community when it matters most. #InsuranceCareersMonth #ICM2026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892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8CC33-65F3-46F7-BB39-EAEC92CBB5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1700151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D05D8-E932-4C85-B880-D3418F98D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E1DA58-9598-4704-9164-94B447AA7D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5218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161210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35884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45360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60049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4696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53369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71902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2957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80611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07443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62504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92873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2484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820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369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562CF4-53A7-4727-9218-F08DB3FE42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2303842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18FF5-8E85-4EE9-A616-5367526AF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EF9BC9-17D2-4C1C-93A6-CA03566870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03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54621E-5B3E-4E1D-9C8B-DAF1D6704B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44ECE-4EC3-4881-AF11-7804F8364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74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9D41F-4196-4CF1-A89F-96BE0D86C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9B5A24-ACF3-4D49-A784-C3EF9D4608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5984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07CD6-18BE-4CDA-9CBE-BD126D0699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9A4FD-EB0B-4E63-BB3B-EAF1958FC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218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6D58C-C511-4EC7-BA26-69B4744A0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1B5CF7-CAE0-4EA2-A7C2-5D98F9661A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80756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D7B0A1-2232-49EE-ACD6-7A6CD56C8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9988F-7571-437B-88BA-171295769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379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76EEF-748A-404C-A497-4B33B8050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A7C55C-C6C0-4D7A-9473-069FC513CD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6990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835553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978420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088034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30210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805724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8495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921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@FirstInsHI - 2026-02-09 14:46:28</a:t>
                      </a:r>
                      <a:r>
                        <a:rPr lang="en-US" sz="1000"/>
                        <a:t>
 Last Friday, our associates celebrated #NationalWearRedDay! FICOH has long partnered with @hearthawaii to raise awareness and show our continued commitment to cardiovascular health, because FICOH has heart. ❤️ #FICOHHasHeart #InsuranceCareersMonth #ICM2026 https://t.co/1hnARGq6hM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31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@FirstInsHI - 2026-02-04 14:06:11</a:t>
                      </a:r>
                      <a:r>
                        <a:rPr lang="en-US" sz="1000"/>
                        <a:t>
 Our insurance professionals bring diverse skills, perspectives, and energy to everything they do. Interested? Explore our open positions at https://t.co/aaJ89fnbKw. #insurancecareersmonth #ICM2026 https://t.co/pufg6OEfxT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395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@FirstInsHI - 2026-02-12 14:31:01</a:t>
                      </a:r>
                      <a:r>
                        <a:rPr lang="en-US" sz="1000"/>
                        <a:t>
 Great Scott! 🔙⚡🚗 This week, we went Back to the Future, with Marty McFly (aka McKenna N.) and Doc Brown (aka Ryan N.) guiding us through the space-time continuum. It was totally tubular! 
#InsuranceCareersMonth #ICM2026 https://t.co/r5GuzMbwYm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229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24DF1-7710-47A2-B738-4D0A4055FB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2833367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DC356-C9BA-4B24-BA9D-FD33C3A11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2E9F4B-4923-473F-9223-A898D8378D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1238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8220800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71108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7383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15919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82731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8774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4158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46979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12877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27691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6032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0802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55715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8571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08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987.77777777778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21.00372828407 %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492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51C1C-A8F5-4CF6-8833-884A496B2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2735548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51FA9-6E8A-4060-85A7-47171B17F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53E322-A75D-4DD8-8C28-7C4C5F715A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4852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90695-9110-4D93-BC30-734DC71E22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D1450-C79E-433B-BE92-501E871DA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985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7A4D6-7E9A-4C8E-811F-3F389CE8E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F8942B-FAD1-4E0F-86F9-1EF0FA1DCF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6882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897AD4-D54B-428D-9616-7D965139A0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F06DE-19DF-4B7F-AD76-4B321C204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6144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D8C21-DA6F-4311-9ACC-797BBEF85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87AEE4-A54F-4AAB-840A-A9D57945AD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2889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53DBA4-05EB-4A62-BC41-F801811665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806D6-ABA7-4125-B934-CE3AAA81B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107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680D6-83F9-42B8-AE36-0CE8DF6A8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5B09AE-F404-453D-BEFA-38A0D151D0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7760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EA209A-35C5-400B-84B4-563B23F626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F67D6-7126-4017-A04B-D2F9A4B8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9004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61D74-857D-488F-959E-F6880E260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D4E15D-963D-4B28-98BD-2959BA8914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5453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6037529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003485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22194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20419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5678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20637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0620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5596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9999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32611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4867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91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02/23/2026 13:47:18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02/23/2026 13:47:18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13.733609385783 %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889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02/12/2026 14:26:02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02/12/2026 14:26:02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8.3056478405316 %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430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02/06/2026 16:38:57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02/06/2026 16:38:57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9.0313182811362 %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76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1F31DD-2DCC-415E-9BA2-021AE4667F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3735648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E6B6A-63EE-498C-8D0B-75DDF9468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75FA8D-321E-4423-A4AC-C853E2E5BC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4566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1726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5195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5569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6429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6230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0638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4166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2859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8808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7094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19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firstinshi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88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AC196-7570-4722-9C9C-B2E12E3EDB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14431421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660ED-3B39-4679-91FA-66F0BF304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Followers Change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2F4D01-B800-4ED6-BC5E-7E63965150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4784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5AE9EA-7125-4565-800C-57F6CBFD90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A1329-8E43-44A4-9708-FCB7B1182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5363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8F6B3-F6C5-414A-A6AA-7B08E67CE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Instagram Post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4EE0A9-6FAF-475C-8534-78002BA935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6051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31B6A-04B2-4893-B996-DCDDB539C1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91BDD-319B-455B-B14F-733AE6D81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0187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632E4-0FEA-4EAE-A531-8D833CE3E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E2E43E-6D2B-46B3-BBF8-38130CCCAE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9685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F8FA3-3101-41D3-A8FC-842F34C9F3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03040-4584-4EC1-A9D7-98114A8CE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8384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56B66-474A-49F7-A263-BA419912C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Content Views by Post Type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B05BCE-2395-4B1F-B1FA-4F46FA17A4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7790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E81E4-94F3-46D6-9EBA-A03AD7B086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829BE-CE7D-4C16-B08E-93A846D7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0733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43073-9293-45AD-B2C1-715A637BC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Content Views by Post Type: Reels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F5CB0B-350E-43CF-8E94-B3414EAE36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5866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436317-EC37-4D30-A472-E025C7E5C1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90831-3B03-491D-AF2E-E494B16C7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6114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31979-47CC-45E7-8D40-688517F9B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F9E9FE-9534-48DE-94CE-1698BD824C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4215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194958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93424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1537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8472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46933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7802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94918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16189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3952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930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72209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70993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5947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6431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1719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7835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751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02/10/2026 12:03:11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02/10/2026 12:03:11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512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02/06/2026 16:34:37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02/06/2026 16:34:37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231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02/04/2026 15:50:14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02/04/2026 15:50:14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445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3EFB3-09F7-4C3D-A81C-D7412742F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25793002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5E8AF-E72D-4AC3-8178-077B16EF4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Reels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CA19DC-476A-4C19-AAF0-20A81318A3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4910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431981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3358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03260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59589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3157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20444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6725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3644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70633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6290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83619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23308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4101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7857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15987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1019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Watch Time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097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02/27/2026 13:09:18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02/27/2026 13:09:18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165.19676666667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070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02/23/2026 13:43:20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02/23/2026 13:43:20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203.18691666667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91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02/10/2026 12:03:11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02/10/2026 12:03:11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241.0865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99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02/06/2026 16:34:37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02/06/2026 16:34:37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150.75011666667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60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6088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1036.25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189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147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8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33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5.22%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11.65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760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6088</a:t>
                      </a:r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810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4F046-37BF-44B0-8E44-6F9DD5804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11127319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204B8-814A-4E3A-A953-3E391CE8D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YTD Stories Key Metrics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4E44D0-6428-4B79-B104-DCB10DAF98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7523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15071139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85511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63193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48588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738701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463746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219500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3453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045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700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BEA49-CBBB-4227-9E54-0EF41A9AB7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</p:spTree>
    <p:extLst>
      <p:ext uri="{BB962C8B-B14F-4D97-AF65-F5344CB8AC3E}">
        <p14:creationId xmlns:p14="http://schemas.microsoft.com/office/powerpoint/2010/main" val="42177163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313D2-7927-4FC1-A012-A1A61F8DE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Monthly Stories Key Metrics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3CA4AA-D0EA-4F78-86BE-C99346A94C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7925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0981802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09335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08432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316196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245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011069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167320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940470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03844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176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74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52C3A4-1748-416F-9909-DA288F4C97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20312548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32548-8F33-44BA-AEFB-C7F9B9C55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FICOH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F77C02-D9F9-483A-992D-ABA0D5091D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537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137047753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3594508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68656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2078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1428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73563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49108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0855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14917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88678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1450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309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firstinshi - 2026-02-27 13:13:55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#ICM2026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https://quintly-eu-image-storage.s3.amazonaws.com/42a5b893a9726451877e4ab7634db126/1fc94c5f9bd09ceb678e8c7481c2c8f1.jpg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02/28/2026 12:38:22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314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firstinshi - 2026-02-25 18:46:35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https://quintly-eu-image-storage.s3.amazonaws.com/42a5b893a9726451877e4ab7634db126/1efdaf446fa0c42e3e4cbc410361db27.jpg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02/26/2026 18:38:25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684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31919-DF78-49EA-B1FC-ABCD6F755E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5510179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054C5-343E-4A4A-9BA2-8522C9DEC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FICOH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28D55A-77EF-4870-86AD-50927E5896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1958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103020777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2195334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39823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22112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4108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08622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28037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39381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15021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85101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849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964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firstinshi - 2026-02-23 15:43:47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https://quintly-eu-image-storage.s3.amazonaws.com/42a5b893a9726451877e4ab7634db126/aac1219a2e75e97899f6269c7f6a413c.jpg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02/24/2026 15:38:09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831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firstinshi - 2026-02-23 15:43:06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https://quintly-eu-image-storage.s3.amazonaws.com/42a5b893a9726451877e4ab7634db126/0496ddb7d366c0461522b3403ca0fb75.jpg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02/24/2026 15:38:09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691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CA68E-ECF5-41AF-A6CB-94EFC65BB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6213672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0DFA6-5083-4E5D-B545-DB6F600E7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FICOH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1E6270-4632-4892-BDB4-BFC51D97C1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3497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12519956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3051169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8432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7446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73383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87438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47611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55978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1307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67200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8054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919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firstinshi - 2026-02-23 15:43:01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https://quintly-eu-image-storage.s3.amazonaws.com/42a5b893a9726451877e4ab7634db126/5fcc026b9bc325ded48bdf3e747a5d96.jpg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02/24/2026 15:38:09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315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811E5-78A8-4694-B4AC-C6A1AA2E90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2282319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1674</Words>
  <Application>Microsoft Office PowerPoint</Application>
  <PresentationFormat>On-screen Show (4:3)</PresentationFormat>
  <Paragraphs>611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Calibri</vt:lpstr>
      <vt:lpstr>Arial</vt:lpstr>
      <vt:lpstr>quintly_template</vt:lpstr>
      <vt:lpstr>FICOH Social Media</vt:lpstr>
      <vt:lpstr>Overall Overall Audience | FICOH</vt:lpstr>
      <vt:lpstr>Facebook Key Metrics Table | FICOH</vt:lpstr>
      <vt:lpstr>Facebook Facebook Fans Change | FICOH</vt:lpstr>
      <vt:lpstr>Facebook Average Interactions Per Facebook Post | FICOH</vt:lpstr>
      <vt:lpstr>Facebook Total Interactions Per Month | FICOH</vt:lpstr>
      <vt:lpstr>Facebook Impressions or Page Media View | FICOH</vt:lpstr>
      <vt:lpstr>Facebook Original Own Posts Table | FICOH - 1 of 3</vt:lpstr>
      <vt:lpstr>Facebook Original Own Posts Table | FICOH - 2 of 3</vt:lpstr>
      <vt:lpstr>Facebook Original Own Posts Table | FICOH - 3 of 3</vt:lpstr>
      <vt:lpstr>Twitter Key Metrics Table | FICOH</vt:lpstr>
      <vt:lpstr>Twitter Twitter Followers Change | FICOH</vt:lpstr>
      <vt:lpstr>Twitter Average Interactions Per Tweet | FICOH</vt:lpstr>
      <vt:lpstr>Twitter Total Interactions Per Month | FICOH</vt:lpstr>
      <vt:lpstr>Twitter Own and Retweeted Tweets Table | FICOH</vt:lpstr>
      <vt:lpstr>LinkedIn Key Metrics Table | FICOH</vt:lpstr>
      <vt:lpstr>LinkedIn LinkedIn Followers Change | FICOH</vt:lpstr>
      <vt:lpstr>LinkedIn Average Interactions Per LinkedIn Update | FICOH</vt:lpstr>
      <vt:lpstr>LinkedIn Total Interactions Per Month | FICOH</vt:lpstr>
      <vt:lpstr>LinkedIn Post Impressions | FICOH</vt:lpstr>
      <vt:lpstr>LinkedIn Posts Table | FICOH</vt:lpstr>
      <vt:lpstr>Instagram Key Metrics Table | FICOH</vt:lpstr>
      <vt:lpstr>Instagram Instagram Followers Change | FICOH</vt:lpstr>
      <vt:lpstr>Instagram Average Interactions Per Instagram Post | FICOH</vt:lpstr>
      <vt:lpstr>Instagram Total Interactions Per Month | FICOH</vt:lpstr>
      <vt:lpstr>Instagram Instagram Content Views by Post Type | FICOH</vt:lpstr>
      <vt:lpstr>Instagram Instagram Content Views by Post Type: Reels | FICOH</vt:lpstr>
      <vt:lpstr>Instagram Posts Table | FICOH</vt:lpstr>
      <vt:lpstr>Instagram Reels | FICOH</vt:lpstr>
      <vt:lpstr>Instagram YTD Stories Key Metrics | FICOH</vt:lpstr>
      <vt:lpstr>Instagram Monthly Stories Key Metrics | FICOH</vt:lpstr>
      <vt:lpstr>Instagram Stories Table  | FICOH - 1 of 3</vt:lpstr>
      <vt:lpstr>Instagram Stories Table  | FICOH - 2 of 3</vt:lpstr>
      <vt:lpstr>Instagram Stories Table  | FICOH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FICOH Social Media</dc:title>
  <dc:creator>Frederik Born</dc:creator>
  <cp:lastModifiedBy>Frederik Born</cp:lastModifiedBy>
  <cp:revision>1</cp:revision>
  <dcterms:created xsi:type="dcterms:W3CDTF">2026-03-04T16:06:00Z</dcterms:created>
  <dcterms:modified xsi:type="dcterms:W3CDTF">2026-03-04T16:06:39Z</dcterms:modified>
</cp:coreProperties>
</file>