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46023</c:v>
                </c:pt>
              </c:numCache>
            </c:numRef>
          </c:cat>
          <c:val>
            <c:numRef>
              <c:f>Sheet1!$B$2</c:f>
              <c:numCache>
                <c:formatCode>General</c:formatCode>
                <c:ptCount val="1"/>
                <c:pt idx="0">
                  <c:v>704</c:v>
                </c:pt>
              </c:numCache>
            </c:numRef>
          </c:val>
          <c:extLst>
            <c:ext xmlns:c16="http://schemas.microsoft.com/office/drawing/2014/chart" uri="{C3380CC4-5D6E-409C-BE32-E72D297353CC}">
              <c16:uniqueId val="{00000000-F53B-41DD-9215-E9FD95E4254D}"/>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46023</c:v>
                </c:pt>
              </c:numCache>
            </c:numRef>
          </c:cat>
          <c:val>
            <c:numRef>
              <c:f>Sheet1!$C$2</c:f>
              <c:numCache>
                <c:formatCode>General</c:formatCode>
                <c:ptCount val="1"/>
                <c:pt idx="0">
                  <c:v>782</c:v>
                </c:pt>
              </c:numCache>
            </c:numRef>
          </c:val>
          <c:extLst>
            <c:ext xmlns:c16="http://schemas.microsoft.com/office/drawing/2014/chart" uri="{C3380CC4-5D6E-409C-BE32-E72D297353CC}">
              <c16:uniqueId val="{00000001-F53B-41DD-9215-E9FD95E4254D}"/>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46023</c:v>
                </c:pt>
              </c:numCache>
            </c:numRef>
          </c:cat>
          <c:val>
            <c:numRef>
              <c:f>Sheet1!$D$2</c:f>
              <c:numCache>
                <c:formatCode>General</c:formatCode>
                <c:ptCount val="1"/>
                <c:pt idx="0">
                  <c:v>26207</c:v>
                </c:pt>
              </c:numCache>
            </c:numRef>
          </c:val>
          <c:extLst>
            <c:ext xmlns:c16="http://schemas.microsoft.com/office/drawing/2014/chart" uri="{C3380CC4-5D6E-409C-BE32-E72D297353CC}">
              <c16:uniqueId val="{00000002-F53B-41DD-9215-E9FD95E4254D}"/>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46023</c:v>
                </c:pt>
              </c:numCache>
            </c:numRef>
          </c:cat>
          <c:val>
            <c:numRef>
              <c:f>Sheet1!$E$2</c:f>
              <c:numCache>
                <c:formatCode>General</c:formatCode>
                <c:ptCount val="1"/>
                <c:pt idx="0">
                  <c:v>301</c:v>
                </c:pt>
              </c:numCache>
            </c:numRef>
          </c:val>
          <c:extLst>
            <c:ext xmlns:c16="http://schemas.microsoft.com/office/drawing/2014/chart" uri="{C3380CC4-5D6E-409C-BE32-E72D297353CC}">
              <c16:uniqueId val="{00000003-F53B-41DD-9215-E9FD95E4254D}"/>
            </c:ext>
          </c:extLst>
        </c:ser>
        <c:dLbls>
          <c:showLegendKey val="0"/>
          <c:showVal val="0"/>
          <c:showCatName val="0"/>
          <c:showSerName val="0"/>
          <c:showPercent val="0"/>
          <c:showBubbleSize val="0"/>
        </c:dLbls>
        <c:gapWidth val="219"/>
        <c:overlap val="-27"/>
        <c:axId val="389191112"/>
        <c:axId val="389192424"/>
      </c:barChart>
      <c:dateAx>
        <c:axId val="389191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92424"/>
        <c:crosses val="autoZero"/>
        <c:auto val="1"/>
        <c:lblOffset val="100"/>
        <c:baseTimeUnit val="days"/>
      </c:dateAx>
      <c:valAx>
        <c:axId val="38919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9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0</c:v>
                </c:pt>
                <c:pt idx="1">
                  <c:v>1</c:v>
                </c:pt>
              </c:numCache>
            </c:numRef>
          </c:val>
          <c:extLst>
            <c:ext xmlns:c16="http://schemas.microsoft.com/office/drawing/2014/chart" uri="{C3380CC4-5D6E-409C-BE32-E72D297353CC}">
              <c16:uniqueId val="{00000000-3C8C-4602-8972-EF35D568FE40}"/>
            </c:ext>
          </c:extLst>
        </c:ser>
        <c:dLbls>
          <c:showLegendKey val="0"/>
          <c:showVal val="0"/>
          <c:showCatName val="0"/>
          <c:showSerName val="0"/>
          <c:showPercent val="0"/>
          <c:showBubbleSize val="0"/>
        </c:dLbls>
        <c:gapWidth val="219"/>
        <c:overlap val="-27"/>
        <c:axId val="395245712"/>
        <c:axId val="395242104"/>
      </c:barChart>
      <c:dateAx>
        <c:axId val="395245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242104"/>
        <c:crosses val="autoZero"/>
        <c:auto val="1"/>
        <c:lblOffset val="100"/>
        <c:baseTimeUnit val="months"/>
      </c:dateAx>
      <c:valAx>
        <c:axId val="395242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24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46C-41EC-A22C-76C141B3B383}"/>
            </c:ext>
          </c:extLst>
        </c:ser>
        <c:dLbls>
          <c:showLegendKey val="0"/>
          <c:showVal val="0"/>
          <c:showCatName val="0"/>
          <c:showSerName val="0"/>
          <c:showPercent val="0"/>
          <c:showBubbleSize val="0"/>
        </c:dLbls>
        <c:gapWidth val="219"/>
        <c:overlap val="-27"/>
        <c:axId val="397215544"/>
        <c:axId val="397216200"/>
      </c:barChart>
      <c:dateAx>
        <c:axId val="397215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16200"/>
        <c:crosses val="autoZero"/>
        <c:auto val="1"/>
        <c:lblOffset val="100"/>
        <c:baseTimeUnit val="months"/>
      </c:dateAx>
      <c:valAx>
        <c:axId val="397216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1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40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910-42B1-A618-85B3C5141A22}"/>
            </c:ext>
          </c:extLst>
        </c:ser>
        <c:dLbls>
          <c:showLegendKey val="0"/>
          <c:showVal val="0"/>
          <c:showCatName val="0"/>
          <c:showSerName val="0"/>
          <c:showPercent val="0"/>
          <c:showBubbleSize val="0"/>
        </c:dLbls>
        <c:gapWidth val="219"/>
        <c:overlap val="-27"/>
        <c:axId val="397213576"/>
        <c:axId val="397215872"/>
      </c:barChart>
      <c:catAx>
        <c:axId val="397213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15872"/>
        <c:crosses val="autoZero"/>
        <c:auto val="1"/>
        <c:lblAlgn val="ctr"/>
        <c:lblOffset val="100"/>
        <c:noMultiLvlLbl val="0"/>
      </c:catAx>
      <c:valAx>
        <c:axId val="39721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13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1470</c:v>
                </c:pt>
                <c:pt idx="1">
                  <c:v>21</c:v>
                </c:pt>
                <c:pt idx="2">
                  <c:v>0</c:v>
                </c:pt>
              </c:numCache>
            </c:numRef>
          </c:val>
          <c:extLst>
            <c:ext xmlns:c16="http://schemas.microsoft.com/office/drawing/2014/chart" uri="{C3380CC4-5D6E-409C-BE32-E72D297353CC}">
              <c16:uniqueId val="{00000000-E4B5-4608-894B-AB148EFFFF97}"/>
            </c:ext>
          </c:extLst>
        </c:ser>
        <c:dLbls>
          <c:showLegendKey val="0"/>
          <c:showVal val="0"/>
          <c:showCatName val="0"/>
          <c:showSerName val="0"/>
          <c:showPercent val="0"/>
          <c:showBubbleSize val="0"/>
        </c:dLbls>
        <c:gapWidth val="219"/>
        <c:overlap val="-27"/>
        <c:axId val="403580568"/>
        <c:axId val="403585816"/>
      </c:barChart>
      <c:dateAx>
        <c:axId val="403580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85816"/>
        <c:crosses val="autoZero"/>
        <c:auto val="1"/>
        <c:lblOffset val="100"/>
        <c:baseTimeUnit val="months"/>
      </c:dateAx>
      <c:valAx>
        <c:axId val="40358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80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0</c:v>
                </c:pt>
              </c:numCache>
            </c:numRef>
          </c:val>
          <c:extLst>
            <c:ext xmlns:c16="http://schemas.microsoft.com/office/drawing/2014/chart" uri="{C3380CC4-5D6E-409C-BE32-E72D297353CC}">
              <c16:uniqueId val="{00000000-8E62-4831-B9F1-0B109B4AE209}"/>
            </c:ext>
          </c:extLst>
        </c:ser>
        <c:dLbls>
          <c:showLegendKey val="0"/>
          <c:showVal val="0"/>
          <c:showCatName val="0"/>
          <c:showSerName val="0"/>
          <c:showPercent val="0"/>
          <c:showBubbleSize val="0"/>
        </c:dLbls>
        <c:gapWidth val="219"/>
        <c:overlap val="-27"/>
        <c:axId val="494490192"/>
        <c:axId val="494490848"/>
      </c:barChart>
      <c:dateAx>
        <c:axId val="494490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490848"/>
        <c:crosses val="autoZero"/>
        <c:auto val="1"/>
        <c:lblOffset val="100"/>
        <c:baseTimeUnit val="months"/>
      </c:dateAx>
      <c:valAx>
        <c:axId val="494490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490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DA2-4876-B03E-AE18E07800E5}"/>
            </c:ext>
          </c:extLst>
        </c:ser>
        <c:dLbls>
          <c:showLegendKey val="0"/>
          <c:showVal val="0"/>
          <c:showCatName val="0"/>
          <c:showSerName val="0"/>
          <c:showPercent val="0"/>
          <c:showBubbleSize val="0"/>
        </c:dLbls>
        <c:gapWidth val="219"/>
        <c:overlap val="-27"/>
        <c:axId val="494501344"/>
        <c:axId val="494500688"/>
      </c:barChart>
      <c:dateAx>
        <c:axId val="494501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500688"/>
        <c:crosses val="autoZero"/>
        <c:auto val="1"/>
        <c:lblOffset val="100"/>
        <c:baseTimeUnit val="months"/>
      </c:dateAx>
      <c:valAx>
        <c:axId val="494500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501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13</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9B7-4603-A549-7E8CFD05E373}"/>
            </c:ext>
          </c:extLst>
        </c:ser>
        <c:dLbls>
          <c:showLegendKey val="0"/>
          <c:showVal val="0"/>
          <c:showCatName val="0"/>
          <c:showSerName val="0"/>
          <c:showPercent val="0"/>
          <c:showBubbleSize val="0"/>
        </c:dLbls>
        <c:gapWidth val="219"/>
        <c:overlap val="-27"/>
        <c:axId val="494471824"/>
        <c:axId val="494477728"/>
      </c:barChart>
      <c:catAx>
        <c:axId val="494471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477728"/>
        <c:crosses val="autoZero"/>
        <c:auto val="1"/>
        <c:lblAlgn val="ctr"/>
        <c:lblOffset val="100"/>
        <c:noMultiLvlLbl val="0"/>
      </c:catAx>
      <c:valAx>
        <c:axId val="494477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47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331</c:v>
                </c:pt>
                <c:pt idx="1">
                  <c:v>9</c:v>
                </c:pt>
              </c:numCache>
            </c:numRef>
          </c:val>
          <c:extLst>
            <c:ext xmlns:c16="http://schemas.microsoft.com/office/drawing/2014/chart" uri="{C3380CC4-5D6E-409C-BE32-E72D297353CC}">
              <c16:uniqueId val="{00000000-214C-4634-9D30-517D639528ED}"/>
            </c:ext>
          </c:extLst>
        </c:ser>
        <c:dLbls>
          <c:showLegendKey val="0"/>
          <c:showVal val="0"/>
          <c:showCatName val="0"/>
          <c:showSerName val="0"/>
          <c:showPercent val="0"/>
          <c:showBubbleSize val="0"/>
        </c:dLbls>
        <c:gapWidth val="219"/>
        <c:overlap val="-27"/>
        <c:axId val="501213208"/>
        <c:axId val="501212224"/>
      </c:barChart>
      <c:dateAx>
        <c:axId val="501213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212224"/>
        <c:crosses val="autoZero"/>
        <c:auto val="1"/>
        <c:lblOffset val="100"/>
        <c:baseTimeUnit val="months"/>
      </c:dateAx>
      <c:valAx>
        <c:axId val="501212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213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c:f>
              <c:strCache>
                <c:ptCount val="1"/>
                <c:pt idx="0">
                  <c:v>2026-01</c:v>
                </c:pt>
              </c:strCache>
            </c:strRef>
          </c:cat>
          <c:val>
            <c:numRef>
              <c:f>Sheet1!$B$2</c:f>
              <c:numCache>
                <c:formatCode>General</c:formatCode>
                <c:ptCount val="1"/>
                <c:pt idx="0">
                  <c:v>32</c:v>
                </c:pt>
              </c:numCache>
            </c:numRef>
          </c:val>
          <c:extLst>
            <c:ext xmlns:c16="http://schemas.microsoft.com/office/drawing/2014/chart" uri="{C3380CC4-5D6E-409C-BE32-E72D297353CC}">
              <c16:uniqueId val="{00000000-155B-4485-8E5E-207F2970825B}"/>
            </c:ext>
          </c:extLst>
        </c:ser>
        <c:dLbls>
          <c:showLegendKey val="0"/>
          <c:showVal val="0"/>
          <c:showCatName val="0"/>
          <c:showSerName val="0"/>
          <c:showPercent val="0"/>
          <c:showBubbleSize val="0"/>
        </c:dLbls>
        <c:gapWidth val="219"/>
        <c:overlap val="-27"/>
        <c:axId val="501219112"/>
        <c:axId val="501220424"/>
      </c:barChart>
      <c:catAx>
        <c:axId val="501219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220424"/>
        <c:crosses val="autoZero"/>
        <c:auto val="1"/>
        <c:lblAlgn val="ctr"/>
        <c:lblOffset val="100"/>
        <c:noMultiLvlLbl val="0"/>
      </c:catAx>
      <c:valAx>
        <c:axId val="50122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21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c:f>
              <c:strCache>
                <c:ptCount val="1"/>
                <c:pt idx="0">
                  <c:v>2026-01</c:v>
                </c:pt>
              </c:strCache>
            </c:strRef>
          </c:cat>
          <c:val>
            <c:numRef>
              <c:f>Sheet1!$B$2</c:f>
              <c:numCache>
                <c:formatCode>General</c:formatCode>
                <c:ptCount val="1"/>
                <c:pt idx="0">
                  <c:v>426</c:v>
                </c:pt>
              </c:numCache>
            </c:numRef>
          </c:val>
          <c:extLst>
            <c:ext xmlns:c16="http://schemas.microsoft.com/office/drawing/2014/chart" uri="{C3380CC4-5D6E-409C-BE32-E72D297353CC}">
              <c16:uniqueId val="{00000000-638C-42CF-AEE9-31229ABD742A}"/>
            </c:ext>
          </c:extLst>
        </c:ser>
        <c:dLbls>
          <c:showLegendKey val="0"/>
          <c:showVal val="0"/>
          <c:showCatName val="0"/>
          <c:showSerName val="0"/>
          <c:showPercent val="0"/>
          <c:showBubbleSize val="0"/>
        </c:dLbls>
        <c:gapWidth val="219"/>
        <c:overlap val="-27"/>
        <c:axId val="501224360"/>
        <c:axId val="501229280"/>
      </c:barChart>
      <c:catAx>
        <c:axId val="501224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229280"/>
        <c:crosses val="autoZero"/>
        <c:auto val="1"/>
        <c:lblAlgn val="ctr"/>
        <c:lblOffset val="100"/>
        <c:noMultiLvlLbl val="0"/>
      </c:catAx>
      <c:valAx>
        <c:axId val="501229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224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568</c:v>
                </c:pt>
                <c:pt idx="1">
                  <c:v>19492</c:v>
                </c:pt>
                <c:pt idx="2">
                  <c:v>15042</c:v>
                </c:pt>
                <c:pt idx="3">
                  <c:v>19251</c:v>
                </c:pt>
                <c:pt idx="4">
                  <c:v>23125</c:v>
                </c:pt>
                <c:pt idx="5">
                  <c:v>31365</c:v>
                </c:pt>
                <c:pt idx="6">
                  <c:v>28390</c:v>
                </c:pt>
                <c:pt idx="7">
                  <c:v>29837</c:v>
                </c:pt>
                <c:pt idx="8">
                  <c:v>26354</c:v>
                </c:pt>
                <c:pt idx="9">
                  <c:v>26425</c:v>
                </c:pt>
                <c:pt idx="10">
                  <c:v>33841</c:v>
                </c:pt>
                <c:pt idx="11">
                  <c:v>16091</c:v>
                </c:pt>
                <c:pt idx="12">
                  <c:v>35773</c:v>
                </c:pt>
              </c:numCache>
            </c:numRef>
          </c:val>
          <c:extLst>
            <c:ext xmlns:c16="http://schemas.microsoft.com/office/drawing/2014/chart" uri="{C3380CC4-5D6E-409C-BE32-E72D297353CC}">
              <c16:uniqueId val="{00000000-53DD-4992-871D-BEB4090E36F8}"/>
            </c:ext>
          </c:extLst>
        </c:ser>
        <c:dLbls>
          <c:showLegendKey val="0"/>
          <c:showVal val="0"/>
          <c:showCatName val="0"/>
          <c:showSerName val="0"/>
          <c:showPercent val="0"/>
          <c:showBubbleSize val="0"/>
        </c:dLbls>
        <c:gapWidth val="219"/>
        <c:overlap val="-27"/>
        <c:axId val="501231248"/>
        <c:axId val="501226328"/>
      </c:barChart>
      <c:catAx>
        <c:axId val="501231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226328"/>
        <c:crosses val="autoZero"/>
        <c:auto val="1"/>
        <c:lblAlgn val="ctr"/>
        <c:lblOffset val="100"/>
        <c:noMultiLvlLbl val="0"/>
      </c:catAx>
      <c:valAx>
        <c:axId val="501226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231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80</c:v>
                </c:pt>
                <c:pt idx="1">
                  <c:v>10</c:v>
                </c:pt>
              </c:numCache>
            </c:numRef>
          </c:val>
          <c:extLst>
            <c:ext xmlns:c16="http://schemas.microsoft.com/office/drawing/2014/chart" uri="{C3380CC4-5D6E-409C-BE32-E72D297353CC}">
              <c16:uniqueId val="{00000000-A9B6-4082-96E4-F4AEE78203DC}"/>
            </c:ext>
          </c:extLst>
        </c:ser>
        <c:dLbls>
          <c:showLegendKey val="0"/>
          <c:showVal val="0"/>
          <c:showCatName val="0"/>
          <c:showSerName val="0"/>
          <c:showPercent val="0"/>
          <c:showBubbleSize val="0"/>
        </c:dLbls>
        <c:gapWidth val="219"/>
        <c:overlap val="-27"/>
        <c:axId val="502831112"/>
        <c:axId val="502833408"/>
      </c:barChart>
      <c:dateAx>
        <c:axId val="502831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833408"/>
        <c:crosses val="autoZero"/>
        <c:auto val="1"/>
        <c:lblOffset val="100"/>
        <c:baseTimeUnit val="months"/>
      </c:dateAx>
      <c:valAx>
        <c:axId val="50283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83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DCC-43AA-88B0-70E1D8288DC4}"/>
            </c:ext>
          </c:extLst>
        </c:ser>
        <c:dLbls>
          <c:showLegendKey val="0"/>
          <c:showVal val="0"/>
          <c:showCatName val="0"/>
          <c:showSerName val="0"/>
          <c:showPercent val="0"/>
          <c:showBubbleSize val="0"/>
        </c:dLbls>
        <c:gapWidth val="219"/>
        <c:overlap val="-27"/>
        <c:axId val="502839968"/>
        <c:axId val="502840296"/>
      </c:barChart>
      <c:dateAx>
        <c:axId val="502839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840296"/>
        <c:crosses val="autoZero"/>
        <c:auto val="1"/>
        <c:lblOffset val="100"/>
        <c:baseTimeUnit val="months"/>
      </c:dateAx>
      <c:valAx>
        <c:axId val="502840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839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76</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1CE-44C2-916A-5420EA418169}"/>
            </c:ext>
          </c:extLst>
        </c:ser>
        <c:dLbls>
          <c:showLegendKey val="0"/>
          <c:showVal val="0"/>
          <c:showCatName val="0"/>
          <c:showSerName val="0"/>
          <c:showPercent val="0"/>
          <c:showBubbleSize val="0"/>
        </c:dLbls>
        <c:gapWidth val="219"/>
        <c:overlap val="-27"/>
        <c:axId val="494493144"/>
        <c:axId val="501228296"/>
      </c:barChart>
      <c:catAx>
        <c:axId val="494493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228296"/>
        <c:crosses val="autoZero"/>
        <c:auto val="1"/>
        <c:lblAlgn val="ctr"/>
        <c:lblOffset val="100"/>
        <c:noMultiLvlLbl val="0"/>
      </c:catAx>
      <c:valAx>
        <c:axId val="501228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493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2759</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D20-4941-98E1-A425DFB23BAB}"/>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681</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1D20-4941-98E1-A425DFB23BAB}"/>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385</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1D20-4941-98E1-A425DFB23BAB}"/>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1D20-4941-98E1-A425DFB23BAB}"/>
            </c:ext>
          </c:extLst>
        </c:ser>
        <c:dLbls>
          <c:showLegendKey val="0"/>
          <c:showVal val="0"/>
          <c:showCatName val="0"/>
          <c:showSerName val="0"/>
          <c:showPercent val="0"/>
          <c:showBubbleSize val="0"/>
        </c:dLbls>
        <c:gapWidth val="219"/>
        <c:overlap val="-27"/>
        <c:axId val="500172128"/>
        <c:axId val="500166224"/>
      </c:barChart>
      <c:dateAx>
        <c:axId val="500172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166224"/>
        <c:crosses val="autoZero"/>
        <c:auto val="1"/>
        <c:lblOffset val="100"/>
        <c:baseTimeUnit val="months"/>
      </c:dateAx>
      <c:valAx>
        <c:axId val="500166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172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AE743-7159-4D4C-BDEE-606F783DECFD}"/>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F43B5B22-5094-4A68-9696-4A904E801F4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977033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480BA-B29F-4BCC-8AC9-4216E28B97BD}"/>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A489FDF4-E724-4CE4-8E50-9539ADC6B24D}"/>
              </a:ext>
            </a:extLst>
          </p:cNvPr>
          <p:cNvGraphicFramePr>
            <a:graphicFrameLocks noGrp="1"/>
          </p:cNvGraphicFramePr>
          <p:nvPr>
            <p:ph type="chart" sz="quarter" idx="13"/>
            <p:extLst>
              <p:ext uri="{D42A27DB-BD31-4B8C-83A1-F6EECF244321}">
                <p14:modId xmlns:p14="http://schemas.microsoft.com/office/powerpoint/2010/main" val="2207457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881018-299F-44EA-87D5-B27DB153A8D7}"/>
              </a:ext>
            </a:extLst>
          </p:cNvPr>
          <p:cNvSpPr>
            <a:spLocks noGrp="1"/>
          </p:cNvSpPr>
          <p:nvPr>
            <p:ph type="body" sz="quarter" idx="14"/>
          </p:nvPr>
        </p:nvSpPr>
        <p:spPr/>
        <p:txBody>
          <a:bodyPr/>
          <a:lstStyle/>
          <a:p>
            <a:r>
              <a:rPr lang="en-US"/>
              <a:t>01/01/2026 - 01/31/2026</a:t>
            </a:r>
          </a:p>
        </p:txBody>
      </p:sp>
      <p:sp>
        <p:nvSpPr>
          <p:cNvPr id="5" name="Footer Placeholder 4">
            <a:extLst>
              <a:ext uri="{FF2B5EF4-FFF2-40B4-BE49-F238E27FC236}">
                <a16:creationId xmlns:a16="http://schemas.microsoft.com/office/drawing/2014/main" id="{14270023-1C09-44E3-BE83-27706315E2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8132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0702A-7CC5-48AE-A5D5-EE86E8254503}"/>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EFDC578B-A676-43FD-AEAC-C0BD27F1E70E}"/>
              </a:ext>
            </a:extLst>
          </p:cNvPr>
          <p:cNvGraphicFramePr>
            <a:graphicFrameLocks noGrp="1"/>
          </p:cNvGraphicFramePr>
          <p:nvPr>
            <p:ph type="tbl" sz="quarter" idx="13"/>
            <p:extLst>
              <p:ext uri="{D42A27DB-BD31-4B8C-83A1-F6EECF244321}">
                <p14:modId xmlns:p14="http://schemas.microsoft.com/office/powerpoint/2010/main" val="1352803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299227158"/>
                    </a:ext>
                  </a:extLst>
                </a:gridCol>
                <a:gridCol w="905256">
                  <a:extLst>
                    <a:ext uri="{9D8B030D-6E8A-4147-A177-3AD203B41FA5}">
                      <a16:colId xmlns:a16="http://schemas.microsoft.com/office/drawing/2014/main" val="1104247931"/>
                    </a:ext>
                  </a:extLst>
                </a:gridCol>
                <a:gridCol w="905256">
                  <a:extLst>
                    <a:ext uri="{9D8B030D-6E8A-4147-A177-3AD203B41FA5}">
                      <a16:colId xmlns:a16="http://schemas.microsoft.com/office/drawing/2014/main" val="3831605487"/>
                    </a:ext>
                  </a:extLst>
                </a:gridCol>
                <a:gridCol w="905256">
                  <a:extLst>
                    <a:ext uri="{9D8B030D-6E8A-4147-A177-3AD203B41FA5}">
                      <a16:colId xmlns:a16="http://schemas.microsoft.com/office/drawing/2014/main" val="3332139959"/>
                    </a:ext>
                  </a:extLst>
                </a:gridCol>
                <a:gridCol w="905256">
                  <a:extLst>
                    <a:ext uri="{9D8B030D-6E8A-4147-A177-3AD203B41FA5}">
                      <a16:colId xmlns:a16="http://schemas.microsoft.com/office/drawing/2014/main" val="536779041"/>
                    </a:ext>
                  </a:extLst>
                </a:gridCol>
                <a:gridCol w="905256">
                  <a:extLst>
                    <a:ext uri="{9D8B030D-6E8A-4147-A177-3AD203B41FA5}">
                      <a16:colId xmlns:a16="http://schemas.microsoft.com/office/drawing/2014/main" val="4229632501"/>
                    </a:ext>
                  </a:extLst>
                </a:gridCol>
                <a:gridCol w="905256">
                  <a:extLst>
                    <a:ext uri="{9D8B030D-6E8A-4147-A177-3AD203B41FA5}">
                      <a16:colId xmlns:a16="http://schemas.microsoft.com/office/drawing/2014/main" val="2595432587"/>
                    </a:ext>
                  </a:extLst>
                </a:gridCol>
                <a:gridCol w="905256">
                  <a:extLst>
                    <a:ext uri="{9D8B030D-6E8A-4147-A177-3AD203B41FA5}">
                      <a16:colId xmlns:a16="http://schemas.microsoft.com/office/drawing/2014/main" val="3321345322"/>
                    </a:ext>
                  </a:extLst>
                </a:gridCol>
                <a:gridCol w="905256">
                  <a:extLst>
                    <a:ext uri="{9D8B030D-6E8A-4147-A177-3AD203B41FA5}">
                      <a16:colId xmlns:a16="http://schemas.microsoft.com/office/drawing/2014/main" val="191226987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39241778"/>
                  </a:ext>
                </a:extLst>
              </a:tr>
              <a:tr h="370840">
                <a:tc>
                  <a:txBody>
                    <a:bodyPr/>
                    <a:lstStyle/>
                    <a:p>
                      <a:r>
                        <a:rPr lang="en-US" sz="1000"/>
                        <a:t>704</a:t>
                      </a:r>
                    </a:p>
                  </a:txBody>
                  <a:tcPr/>
                </a:tc>
                <a:tc>
                  <a:txBody>
                    <a:bodyPr/>
                    <a:lstStyle/>
                    <a:p>
                      <a:r>
                        <a:rPr lang="en-US" sz="1000"/>
                        <a:t>0</a:t>
                      </a:r>
                    </a:p>
                  </a:txBody>
                  <a:tcPr/>
                </a:tc>
                <a:tc>
                  <a:txBody>
                    <a:bodyPr/>
                    <a:lstStyle/>
                    <a:p>
                      <a:r>
                        <a:rPr lang="en-US" sz="1000"/>
                        <a:t>13</a:t>
                      </a:r>
                    </a:p>
                  </a:txBody>
                  <a:tcPr/>
                </a:tc>
                <a:tc>
                  <a:txBody>
                    <a:bodyPr/>
                    <a:lstStyle/>
                    <a:p>
                      <a:r>
                        <a:rPr lang="en-US" sz="1000"/>
                        <a:t>37</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0.4371 %</a:t>
                      </a:r>
                    </a:p>
                  </a:txBody>
                  <a:tcPr/>
                </a:tc>
                <a:tc>
                  <a:txBody>
                    <a:bodyPr/>
                    <a:lstStyle/>
                    <a:p>
                      <a:r>
                        <a:rPr lang="en-US" sz="1000"/>
                        <a:t>0.0 %</a:t>
                      </a:r>
                    </a:p>
                  </a:txBody>
                  <a:tcPr/>
                </a:tc>
                <a:extLst>
                  <a:ext uri="{0D108BD9-81ED-4DB2-BD59-A6C34878D82A}">
                    <a16:rowId xmlns:a16="http://schemas.microsoft.com/office/drawing/2014/main" val="4150656745"/>
                  </a:ext>
                </a:extLst>
              </a:tr>
            </a:tbl>
          </a:graphicData>
        </a:graphic>
      </p:graphicFrame>
      <p:sp>
        <p:nvSpPr>
          <p:cNvPr id="4" name="Text Placeholder 3">
            <a:extLst>
              <a:ext uri="{FF2B5EF4-FFF2-40B4-BE49-F238E27FC236}">
                <a16:creationId xmlns:a16="http://schemas.microsoft.com/office/drawing/2014/main" id="{7967E5F5-7813-4750-8469-2C4C1C7613FB}"/>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428226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A1A49-3B6F-49AB-958F-4CAAF3319140}"/>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7AD88100-CF7D-46C9-BAA7-0478891BFA1A}"/>
              </a:ext>
            </a:extLst>
          </p:cNvPr>
          <p:cNvGraphicFramePr>
            <a:graphicFrameLocks noGrp="1"/>
          </p:cNvGraphicFramePr>
          <p:nvPr>
            <p:ph type="chart" sz="quarter" idx="13"/>
            <p:extLst>
              <p:ext uri="{D42A27DB-BD31-4B8C-83A1-F6EECF244321}">
                <p14:modId xmlns:p14="http://schemas.microsoft.com/office/powerpoint/2010/main" val="3273529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3AD748-BB6E-4372-A78F-5C3DC0F0E48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94CC092-8A78-440E-8BA1-C8657BFC30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4651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50DE4-7659-42FD-A224-47802D4314B7}"/>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4785372F-E565-4AC0-B5CE-35EBF3EF7D68}"/>
              </a:ext>
            </a:extLst>
          </p:cNvPr>
          <p:cNvGraphicFramePr>
            <a:graphicFrameLocks noGrp="1"/>
          </p:cNvGraphicFramePr>
          <p:nvPr>
            <p:ph type="chart" sz="quarter" idx="13"/>
            <p:extLst>
              <p:ext uri="{D42A27DB-BD31-4B8C-83A1-F6EECF244321}">
                <p14:modId xmlns:p14="http://schemas.microsoft.com/office/powerpoint/2010/main" val="2522578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A652AC-6CFE-41F2-8184-32BE704F9DA3}"/>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AAF8C7E4-E9B2-4A21-AE29-101DD76079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3113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E2213-CE06-4692-9926-796D7C8B45B3}"/>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A72E26AB-6448-412E-98A6-FD665E50CB6A}"/>
              </a:ext>
            </a:extLst>
          </p:cNvPr>
          <p:cNvGraphicFramePr>
            <a:graphicFrameLocks noGrp="1"/>
          </p:cNvGraphicFramePr>
          <p:nvPr>
            <p:ph type="chart" sz="quarter" idx="13"/>
            <p:extLst>
              <p:ext uri="{D42A27DB-BD31-4B8C-83A1-F6EECF244321}">
                <p14:modId xmlns:p14="http://schemas.microsoft.com/office/powerpoint/2010/main" val="93663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2B0848-F14C-405F-B6ED-6AD5F519B0B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269703E7-2636-4FCD-95B1-5A7AF3B2AB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0464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F98FA-2D2F-44CC-973B-AF2DC958F0CF}"/>
              </a:ext>
            </a:extLst>
          </p:cNvPr>
          <p:cNvSpPr>
            <a:spLocks noGrp="1"/>
          </p:cNvSpPr>
          <p:nvPr>
            <p:ph type="title"/>
          </p:nvPr>
        </p:nvSpPr>
        <p:spPr/>
        <p:txBody>
          <a:bodyPr/>
          <a:lstStyle/>
          <a:p>
            <a:r>
              <a:rPr lang="en-US"/>
              <a:t>Facebook Impressions or Page Media View Bar Chart | Tokio Marine America</a:t>
            </a:r>
          </a:p>
        </p:txBody>
      </p:sp>
      <p:graphicFrame>
        <p:nvGraphicFramePr>
          <p:cNvPr id="6" name="Chart Placeholder 5">
            <a:extLst>
              <a:ext uri="{FF2B5EF4-FFF2-40B4-BE49-F238E27FC236}">
                <a16:creationId xmlns:a16="http://schemas.microsoft.com/office/drawing/2014/main" id="{19523EE6-D177-4772-84E7-B1A8F7FBEEC2}"/>
              </a:ext>
            </a:extLst>
          </p:cNvPr>
          <p:cNvGraphicFramePr>
            <a:graphicFrameLocks noGrp="1"/>
          </p:cNvGraphicFramePr>
          <p:nvPr>
            <p:ph type="chart" sz="quarter" idx="13"/>
            <p:extLst>
              <p:ext uri="{D42A27DB-BD31-4B8C-83A1-F6EECF244321}">
                <p14:modId xmlns:p14="http://schemas.microsoft.com/office/powerpoint/2010/main" val="25547912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3A6317-5D1C-4976-A5D1-A2CE85832E08}"/>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54606C62-4C7C-494E-BCF7-7AA8647524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9494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9B710-C385-4548-BBC5-80A29E38AA81}"/>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242ED51E-0CF0-42D3-972A-EFE663081599}"/>
              </a:ext>
            </a:extLst>
          </p:cNvPr>
          <p:cNvGraphicFramePr>
            <a:graphicFrameLocks noGrp="1"/>
          </p:cNvGraphicFramePr>
          <p:nvPr>
            <p:ph type="tbl" sz="quarter" idx="13"/>
            <p:extLst>
              <p:ext uri="{D42A27DB-BD31-4B8C-83A1-F6EECF244321}">
                <p14:modId xmlns:p14="http://schemas.microsoft.com/office/powerpoint/2010/main" val="1967282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843228592"/>
                    </a:ext>
                  </a:extLst>
                </a:gridCol>
                <a:gridCol w="987552">
                  <a:extLst>
                    <a:ext uri="{9D8B030D-6E8A-4147-A177-3AD203B41FA5}">
                      <a16:colId xmlns:a16="http://schemas.microsoft.com/office/drawing/2014/main" val="3778957276"/>
                    </a:ext>
                  </a:extLst>
                </a:gridCol>
                <a:gridCol w="329184">
                  <a:extLst>
                    <a:ext uri="{9D8B030D-6E8A-4147-A177-3AD203B41FA5}">
                      <a16:colId xmlns:a16="http://schemas.microsoft.com/office/drawing/2014/main" val="591337808"/>
                    </a:ext>
                  </a:extLst>
                </a:gridCol>
                <a:gridCol w="329184">
                  <a:extLst>
                    <a:ext uri="{9D8B030D-6E8A-4147-A177-3AD203B41FA5}">
                      <a16:colId xmlns:a16="http://schemas.microsoft.com/office/drawing/2014/main" val="1835524759"/>
                    </a:ext>
                  </a:extLst>
                </a:gridCol>
                <a:gridCol w="329184">
                  <a:extLst>
                    <a:ext uri="{9D8B030D-6E8A-4147-A177-3AD203B41FA5}">
                      <a16:colId xmlns:a16="http://schemas.microsoft.com/office/drawing/2014/main" val="444415518"/>
                    </a:ext>
                  </a:extLst>
                </a:gridCol>
                <a:gridCol w="329184">
                  <a:extLst>
                    <a:ext uri="{9D8B030D-6E8A-4147-A177-3AD203B41FA5}">
                      <a16:colId xmlns:a16="http://schemas.microsoft.com/office/drawing/2014/main" val="2952413597"/>
                    </a:ext>
                  </a:extLst>
                </a:gridCol>
                <a:gridCol w="329184">
                  <a:extLst>
                    <a:ext uri="{9D8B030D-6E8A-4147-A177-3AD203B41FA5}">
                      <a16:colId xmlns:a16="http://schemas.microsoft.com/office/drawing/2014/main" val="2614500147"/>
                    </a:ext>
                  </a:extLst>
                </a:gridCol>
                <a:gridCol w="329184">
                  <a:extLst>
                    <a:ext uri="{9D8B030D-6E8A-4147-A177-3AD203B41FA5}">
                      <a16:colId xmlns:a16="http://schemas.microsoft.com/office/drawing/2014/main" val="2829598101"/>
                    </a:ext>
                  </a:extLst>
                </a:gridCol>
                <a:gridCol w="329184">
                  <a:extLst>
                    <a:ext uri="{9D8B030D-6E8A-4147-A177-3AD203B41FA5}">
                      <a16:colId xmlns:a16="http://schemas.microsoft.com/office/drawing/2014/main" val="3612093857"/>
                    </a:ext>
                  </a:extLst>
                </a:gridCol>
                <a:gridCol w="329184">
                  <a:extLst>
                    <a:ext uri="{9D8B030D-6E8A-4147-A177-3AD203B41FA5}">
                      <a16:colId xmlns:a16="http://schemas.microsoft.com/office/drawing/2014/main" val="2458512659"/>
                    </a:ext>
                  </a:extLst>
                </a:gridCol>
                <a:gridCol w="329184">
                  <a:extLst>
                    <a:ext uri="{9D8B030D-6E8A-4147-A177-3AD203B41FA5}">
                      <a16:colId xmlns:a16="http://schemas.microsoft.com/office/drawing/2014/main" val="3520930453"/>
                    </a:ext>
                  </a:extLst>
                </a:gridCol>
                <a:gridCol w="329184">
                  <a:extLst>
                    <a:ext uri="{9D8B030D-6E8A-4147-A177-3AD203B41FA5}">
                      <a16:colId xmlns:a16="http://schemas.microsoft.com/office/drawing/2014/main" val="2816279705"/>
                    </a:ext>
                  </a:extLst>
                </a:gridCol>
                <a:gridCol w="329184">
                  <a:extLst>
                    <a:ext uri="{9D8B030D-6E8A-4147-A177-3AD203B41FA5}">
                      <a16:colId xmlns:a16="http://schemas.microsoft.com/office/drawing/2014/main" val="2032711475"/>
                    </a:ext>
                  </a:extLst>
                </a:gridCol>
                <a:gridCol w="329184">
                  <a:extLst>
                    <a:ext uri="{9D8B030D-6E8A-4147-A177-3AD203B41FA5}">
                      <a16:colId xmlns:a16="http://schemas.microsoft.com/office/drawing/2014/main" val="3711664601"/>
                    </a:ext>
                  </a:extLst>
                </a:gridCol>
                <a:gridCol w="329184">
                  <a:extLst>
                    <a:ext uri="{9D8B030D-6E8A-4147-A177-3AD203B41FA5}">
                      <a16:colId xmlns:a16="http://schemas.microsoft.com/office/drawing/2014/main" val="1585310721"/>
                    </a:ext>
                  </a:extLst>
                </a:gridCol>
                <a:gridCol w="329184">
                  <a:extLst>
                    <a:ext uri="{9D8B030D-6E8A-4147-A177-3AD203B41FA5}">
                      <a16:colId xmlns:a16="http://schemas.microsoft.com/office/drawing/2014/main" val="2525402654"/>
                    </a:ext>
                  </a:extLst>
                </a:gridCol>
                <a:gridCol w="329184">
                  <a:extLst>
                    <a:ext uri="{9D8B030D-6E8A-4147-A177-3AD203B41FA5}">
                      <a16:colId xmlns:a16="http://schemas.microsoft.com/office/drawing/2014/main" val="2254567359"/>
                    </a:ext>
                  </a:extLst>
                </a:gridCol>
                <a:gridCol w="329184">
                  <a:extLst>
                    <a:ext uri="{9D8B030D-6E8A-4147-A177-3AD203B41FA5}">
                      <a16:colId xmlns:a16="http://schemas.microsoft.com/office/drawing/2014/main" val="107579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280596478"/>
                  </a:ext>
                </a:extLst>
              </a:tr>
            </a:tbl>
          </a:graphicData>
        </a:graphic>
      </p:graphicFrame>
      <p:sp>
        <p:nvSpPr>
          <p:cNvPr id="4" name="Text Placeholder 3">
            <a:extLst>
              <a:ext uri="{FF2B5EF4-FFF2-40B4-BE49-F238E27FC236}">
                <a16:creationId xmlns:a16="http://schemas.microsoft.com/office/drawing/2014/main" id="{3B41472A-3383-49B1-8BCE-AF2F54DA9EED}"/>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4124274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2AB05-3650-4E67-8FD6-7BFD0916A72A}"/>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91F52C7B-0492-4C74-9099-CA93C25C900F}"/>
              </a:ext>
            </a:extLst>
          </p:cNvPr>
          <p:cNvGraphicFramePr>
            <a:graphicFrameLocks noGrp="1"/>
          </p:cNvGraphicFramePr>
          <p:nvPr>
            <p:ph type="tbl" sz="quarter" idx="13"/>
            <p:extLst>
              <p:ext uri="{D42A27DB-BD31-4B8C-83A1-F6EECF244321}">
                <p14:modId xmlns:p14="http://schemas.microsoft.com/office/powerpoint/2010/main" val="1289694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40147015"/>
                    </a:ext>
                  </a:extLst>
                </a:gridCol>
                <a:gridCol w="987552">
                  <a:extLst>
                    <a:ext uri="{9D8B030D-6E8A-4147-A177-3AD203B41FA5}">
                      <a16:colId xmlns:a16="http://schemas.microsoft.com/office/drawing/2014/main" val="1088388200"/>
                    </a:ext>
                  </a:extLst>
                </a:gridCol>
                <a:gridCol w="329184">
                  <a:extLst>
                    <a:ext uri="{9D8B030D-6E8A-4147-A177-3AD203B41FA5}">
                      <a16:colId xmlns:a16="http://schemas.microsoft.com/office/drawing/2014/main" val="2056519608"/>
                    </a:ext>
                  </a:extLst>
                </a:gridCol>
                <a:gridCol w="329184">
                  <a:extLst>
                    <a:ext uri="{9D8B030D-6E8A-4147-A177-3AD203B41FA5}">
                      <a16:colId xmlns:a16="http://schemas.microsoft.com/office/drawing/2014/main" val="211845927"/>
                    </a:ext>
                  </a:extLst>
                </a:gridCol>
                <a:gridCol w="329184">
                  <a:extLst>
                    <a:ext uri="{9D8B030D-6E8A-4147-A177-3AD203B41FA5}">
                      <a16:colId xmlns:a16="http://schemas.microsoft.com/office/drawing/2014/main" val="3162775606"/>
                    </a:ext>
                  </a:extLst>
                </a:gridCol>
                <a:gridCol w="329184">
                  <a:extLst>
                    <a:ext uri="{9D8B030D-6E8A-4147-A177-3AD203B41FA5}">
                      <a16:colId xmlns:a16="http://schemas.microsoft.com/office/drawing/2014/main" val="2206777831"/>
                    </a:ext>
                  </a:extLst>
                </a:gridCol>
                <a:gridCol w="329184">
                  <a:extLst>
                    <a:ext uri="{9D8B030D-6E8A-4147-A177-3AD203B41FA5}">
                      <a16:colId xmlns:a16="http://schemas.microsoft.com/office/drawing/2014/main" val="181367261"/>
                    </a:ext>
                  </a:extLst>
                </a:gridCol>
                <a:gridCol w="329184">
                  <a:extLst>
                    <a:ext uri="{9D8B030D-6E8A-4147-A177-3AD203B41FA5}">
                      <a16:colId xmlns:a16="http://schemas.microsoft.com/office/drawing/2014/main" val="2073069928"/>
                    </a:ext>
                  </a:extLst>
                </a:gridCol>
                <a:gridCol w="329184">
                  <a:extLst>
                    <a:ext uri="{9D8B030D-6E8A-4147-A177-3AD203B41FA5}">
                      <a16:colId xmlns:a16="http://schemas.microsoft.com/office/drawing/2014/main" val="1970578805"/>
                    </a:ext>
                  </a:extLst>
                </a:gridCol>
                <a:gridCol w="329184">
                  <a:extLst>
                    <a:ext uri="{9D8B030D-6E8A-4147-A177-3AD203B41FA5}">
                      <a16:colId xmlns:a16="http://schemas.microsoft.com/office/drawing/2014/main" val="3601887038"/>
                    </a:ext>
                  </a:extLst>
                </a:gridCol>
                <a:gridCol w="329184">
                  <a:extLst>
                    <a:ext uri="{9D8B030D-6E8A-4147-A177-3AD203B41FA5}">
                      <a16:colId xmlns:a16="http://schemas.microsoft.com/office/drawing/2014/main" val="3919417784"/>
                    </a:ext>
                  </a:extLst>
                </a:gridCol>
                <a:gridCol w="329184">
                  <a:extLst>
                    <a:ext uri="{9D8B030D-6E8A-4147-A177-3AD203B41FA5}">
                      <a16:colId xmlns:a16="http://schemas.microsoft.com/office/drawing/2014/main" val="2621098381"/>
                    </a:ext>
                  </a:extLst>
                </a:gridCol>
                <a:gridCol w="329184">
                  <a:extLst>
                    <a:ext uri="{9D8B030D-6E8A-4147-A177-3AD203B41FA5}">
                      <a16:colId xmlns:a16="http://schemas.microsoft.com/office/drawing/2014/main" val="1005850201"/>
                    </a:ext>
                  </a:extLst>
                </a:gridCol>
                <a:gridCol w="329184">
                  <a:extLst>
                    <a:ext uri="{9D8B030D-6E8A-4147-A177-3AD203B41FA5}">
                      <a16:colId xmlns:a16="http://schemas.microsoft.com/office/drawing/2014/main" val="378487185"/>
                    </a:ext>
                  </a:extLst>
                </a:gridCol>
                <a:gridCol w="329184">
                  <a:extLst>
                    <a:ext uri="{9D8B030D-6E8A-4147-A177-3AD203B41FA5}">
                      <a16:colId xmlns:a16="http://schemas.microsoft.com/office/drawing/2014/main" val="4114415290"/>
                    </a:ext>
                  </a:extLst>
                </a:gridCol>
                <a:gridCol w="329184">
                  <a:extLst>
                    <a:ext uri="{9D8B030D-6E8A-4147-A177-3AD203B41FA5}">
                      <a16:colId xmlns:a16="http://schemas.microsoft.com/office/drawing/2014/main" val="2558913057"/>
                    </a:ext>
                  </a:extLst>
                </a:gridCol>
                <a:gridCol w="329184">
                  <a:extLst>
                    <a:ext uri="{9D8B030D-6E8A-4147-A177-3AD203B41FA5}">
                      <a16:colId xmlns:a16="http://schemas.microsoft.com/office/drawing/2014/main" val="1473669966"/>
                    </a:ext>
                  </a:extLst>
                </a:gridCol>
                <a:gridCol w="329184">
                  <a:extLst>
                    <a:ext uri="{9D8B030D-6E8A-4147-A177-3AD203B41FA5}">
                      <a16:colId xmlns:a16="http://schemas.microsoft.com/office/drawing/2014/main" val="487207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015208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- 2026-01-22 13:01:41</a:t>
                      </a:r>
                      <a:r>
                        <a:rPr kumimoji="0" lang="en-US" sz="1000" b="0" i="0" u="none" strike="noStrike" kern="1200" cap="none" spc="0" normalizeH="0" baseline="0" noProof="0">
                          <a:ln>
                            <a:noFill/>
                          </a:ln>
                          <a:solidFill>
                            <a:prstClr val="black"/>
                          </a:solidFill>
                          <a:effectLst/>
                          <a:uLnTx/>
                          <a:uFillTx/>
                          <a:latin typeface="Calibri"/>
                          <a:ea typeface="+mn-ea"/>
                          <a:cs typeface="+mn-cs"/>
                        </a:rPr>
                        <a:t>
 Please join us in congratulating the two outstanding winners of our Annual Award for Service Superstar! Naomi Y., is a Commercial Auto Sr. Claims Specialist, based in Pasadena, CA, and Ann G., is a Workers' Compensation Claims Specialist, based in our Chicago office.  
Naomi and Ann bring compassion, expertise, and unwavering commitment to every customer interaction. Their dedication reflects Tokio Marine America's value in always being there for our customers.
If you're passionate about customer service, join a team where your work matters and your commitment to service doesn't go unnoticed. Explore our openings: https://bit.ly/40zsh4j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47374248"/>
                  </a:ext>
                </a:extLst>
              </a:tr>
            </a:tbl>
          </a:graphicData>
        </a:graphic>
      </p:graphicFrame>
      <p:sp>
        <p:nvSpPr>
          <p:cNvPr id="4" name="Text Placeholder 3">
            <a:extLst>
              <a:ext uri="{FF2B5EF4-FFF2-40B4-BE49-F238E27FC236}">
                <a16:creationId xmlns:a16="http://schemas.microsoft.com/office/drawing/2014/main" id="{D925A123-F513-4D7E-BCCB-75A4F70BD890}"/>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449562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9D48C-55C3-42D3-9100-3C83D2446003}"/>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C7A08EBA-1FEB-49A8-810E-C22ED6821C2C}"/>
              </a:ext>
            </a:extLst>
          </p:cNvPr>
          <p:cNvGraphicFramePr>
            <a:graphicFrameLocks noGrp="1"/>
          </p:cNvGraphicFramePr>
          <p:nvPr>
            <p:ph type="tbl" sz="quarter" idx="13"/>
            <p:extLst>
              <p:ext uri="{D42A27DB-BD31-4B8C-83A1-F6EECF244321}">
                <p14:modId xmlns:p14="http://schemas.microsoft.com/office/powerpoint/2010/main" val="1044407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20225953"/>
                    </a:ext>
                  </a:extLst>
                </a:gridCol>
                <a:gridCol w="987552">
                  <a:extLst>
                    <a:ext uri="{9D8B030D-6E8A-4147-A177-3AD203B41FA5}">
                      <a16:colId xmlns:a16="http://schemas.microsoft.com/office/drawing/2014/main" val="1053284488"/>
                    </a:ext>
                  </a:extLst>
                </a:gridCol>
                <a:gridCol w="329184">
                  <a:extLst>
                    <a:ext uri="{9D8B030D-6E8A-4147-A177-3AD203B41FA5}">
                      <a16:colId xmlns:a16="http://schemas.microsoft.com/office/drawing/2014/main" val="3120785587"/>
                    </a:ext>
                  </a:extLst>
                </a:gridCol>
                <a:gridCol w="329184">
                  <a:extLst>
                    <a:ext uri="{9D8B030D-6E8A-4147-A177-3AD203B41FA5}">
                      <a16:colId xmlns:a16="http://schemas.microsoft.com/office/drawing/2014/main" val="1718270464"/>
                    </a:ext>
                  </a:extLst>
                </a:gridCol>
                <a:gridCol w="329184">
                  <a:extLst>
                    <a:ext uri="{9D8B030D-6E8A-4147-A177-3AD203B41FA5}">
                      <a16:colId xmlns:a16="http://schemas.microsoft.com/office/drawing/2014/main" val="1160845915"/>
                    </a:ext>
                  </a:extLst>
                </a:gridCol>
                <a:gridCol w="329184">
                  <a:extLst>
                    <a:ext uri="{9D8B030D-6E8A-4147-A177-3AD203B41FA5}">
                      <a16:colId xmlns:a16="http://schemas.microsoft.com/office/drawing/2014/main" val="1411202625"/>
                    </a:ext>
                  </a:extLst>
                </a:gridCol>
                <a:gridCol w="329184">
                  <a:extLst>
                    <a:ext uri="{9D8B030D-6E8A-4147-A177-3AD203B41FA5}">
                      <a16:colId xmlns:a16="http://schemas.microsoft.com/office/drawing/2014/main" val="378868565"/>
                    </a:ext>
                  </a:extLst>
                </a:gridCol>
                <a:gridCol w="329184">
                  <a:extLst>
                    <a:ext uri="{9D8B030D-6E8A-4147-A177-3AD203B41FA5}">
                      <a16:colId xmlns:a16="http://schemas.microsoft.com/office/drawing/2014/main" val="1037872827"/>
                    </a:ext>
                  </a:extLst>
                </a:gridCol>
                <a:gridCol w="329184">
                  <a:extLst>
                    <a:ext uri="{9D8B030D-6E8A-4147-A177-3AD203B41FA5}">
                      <a16:colId xmlns:a16="http://schemas.microsoft.com/office/drawing/2014/main" val="48298546"/>
                    </a:ext>
                  </a:extLst>
                </a:gridCol>
                <a:gridCol w="329184">
                  <a:extLst>
                    <a:ext uri="{9D8B030D-6E8A-4147-A177-3AD203B41FA5}">
                      <a16:colId xmlns:a16="http://schemas.microsoft.com/office/drawing/2014/main" val="4011657862"/>
                    </a:ext>
                  </a:extLst>
                </a:gridCol>
                <a:gridCol w="329184">
                  <a:extLst>
                    <a:ext uri="{9D8B030D-6E8A-4147-A177-3AD203B41FA5}">
                      <a16:colId xmlns:a16="http://schemas.microsoft.com/office/drawing/2014/main" val="3374850007"/>
                    </a:ext>
                  </a:extLst>
                </a:gridCol>
                <a:gridCol w="329184">
                  <a:extLst>
                    <a:ext uri="{9D8B030D-6E8A-4147-A177-3AD203B41FA5}">
                      <a16:colId xmlns:a16="http://schemas.microsoft.com/office/drawing/2014/main" val="2166584626"/>
                    </a:ext>
                  </a:extLst>
                </a:gridCol>
                <a:gridCol w="329184">
                  <a:extLst>
                    <a:ext uri="{9D8B030D-6E8A-4147-A177-3AD203B41FA5}">
                      <a16:colId xmlns:a16="http://schemas.microsoft.com/office/drawing/2014/main" val="1623148781"/>
                    </a:ext>
                  </a:extLst>
                </a:gridCol>
                <a:gridCol w="329184">
                  <a:extLst>
                    <a:ext uri="{9D8B030D-6E8A-4147-A177-3AD203B41FA5}">
                      <a16:colId xmlns:a16="http://schemas.microsoft.com/office/drawing/2014/main" val="133446502"/>
                    </a:ext>
                  </a:extLst>
                </a:gridCol>
                <a:gridCol w="329184">
                  <a:extLst>
                    <a:ext uri="{9D8B030D-6E8A-4147-A177-3AD203B41FA5}">
                      <a16:colId xmlns:a16="http://schemas.microsoft.com/office/drawing/2014/main" val="2974825358"/>
                    </a:ext>
                  </a:extLst>
                </a:gridCol>
                <a:gridCol w="329184">
                  <a:extLst>
                    <a:ext uri="{9D8B030D-6E8A-4147-A177-3AD203B41FA5}">
                      <a16:colId xmlns:a16="http://schemas.microsoft.com/office/drawing/2014/main" val="2458837585"/>
                    </a:ext>
                  </a:extLst>
                </a:gridCol>
                <a:gridCol w="329184">
                  <a:extLst>
                    <a:ext uri="{9D8B030D-6E8A-4147-A177-3AD203B41FA5}">
                      <a16:colId xmlns:a16="http://schemas.microsoft.com/office/drawing/2014/main" val="1121207236"/>
                    </a:ext>
                  </a:extLst>
                </a:gridCol>
                <a:gridCol w="329184">
                  <a:extLst>
                    <a:ext uri="{9D8B030D-6E8A-4147-A177-3AD203B41FA5}">
                      <a16:colId xmlns:a16="http://schemas.microsoft.com/office/drawing/2014/main" val="3865187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78594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- 2026-01-12 16:27:52</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showcase our 2025 Annual Award recipients! To start, we're celebrating Peggy L., whose generosity and leadership earned her the "In the Spirit of Giving Award."
Peggy's charitable spirit is a true embodiment of this award and is well deserved. She takes initiative in volunteering to support causes close to her heart, and she has inspired others to make a difference in our community as well. Please join us in congratulating Peggy on her incredible work! 
Stay tuned as we continue to spotlight our Annual Award winners.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56618313"/>
                  </a:ext>
                </a:extLst>
              </a:tr>
            </a:tbl>
          </a:graphicData>
        </a:graphic>
      </p:graphicFrame>
      <p:sp>
        <p:nvSpPr>
          <p:cNvPr id="4" name="Text Placeholder 3">
            <a:extLst>
              <a:ext uri="{FF2B5EF4-FFF2-40B4-BE49-F238E27FC236}">
                <a16:creationId xmlns:a16="http://schemas.microsoft.com/office/drawing/2014/main" id="{3B948282-11EC-4AA0-9861-C0E45AFB155E}"/>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774095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265E9-DB1C-4DFA-8F43-0E4F10AD432F}"/>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D2CEB3C3-97D8-423C-A431-D0F7D82F27B7}"/>
              </a:ext>
            </a:extLst>
          </p:cNvPr>
          <p:cNvGraphicFramePr>
            <a:graphicFrameLocks noGrp="1"/>
          </p:cNvGraphicFramePr>
          <p:nvPr>
            <p:ph type="tbl" sz="quarter" idx="13"/>
            <p:extLst>
              <p:ext uri="{D42A27DB-BD31-4B8C-83A1-F6EECF244321}">
                <p14:modId xmlns:p14="http://schemas.microsoft.com/office/powerpoint/2010/main" val="1305861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40407426"/>
                    </a:ext>
                  </a:extLst>
                </a:gridCol>
                <a:gridCol w="987552">
                  <a:extLst>
                    <a:ext uri="{9D8B030D-6E8A-4147-A177-3AD203B41FA5}">
                      <a16:colId xmlns:a16="http://schemas.microsoft.com/office/drawing/2014/main" val="4179317516"/>
                    </a:ext>
                  </a:extLst>
                </a:gridCol>
                <a:gridCol w="329184">
                  <a:extLst>
                    <a:ext uri="{9D8B030D-6E8A-4147-A177-3AD203B41FA5}">
                      <a16:colId xmlns:a16="http://schemas.microsoft.com/office/drawing/2014/main" val="794536665"/>
                    </a:ext>
                  </a:extLst>
                </a:gridCol>
                <a:gridCol w="329184">
                  <a:extLst>
                    <a:ext uri="{9D8B030D-6E8A-4147-A177-3AD203B41FA5}">
                      <a16:colId xmlns:a16="http://schemas.microsoft.com/office/drawing/2014/main" val="3589130440"/>
                    </a:ext>
                  </a:extLst>
                </a:gridCol>
                <a:gridCol w="329184">
                  <a:extLst>
                    <a:ext uri="{9D8B030D-6E8A-4147-A177-3AD203B41FA5}">
                      <a16:colId xmlns:a16="http://schemas.microsoft.com/office/drawing/2014/main" val="1029735037"/>
                    </a:ext>
                  </a:extLst>
                </a:gridCol>
                <a:gridCol w="329184">
                  <a:extLst>
                    <a:ext uri="{9D8B030D-6E8A-4147-A177-3AD203B41FA5}">
                      <a16:colId xmlns:a16="http://schemas.microsoft.com/office/drawing/2014/main" val="2731563023"/>
                    </a:ext>
                  </a:extLst>
                </a:gridCol>
                <a:gridCol w="329184">
                  <a:extLst>
                    <a:ext uri="{9D8B030D-6E8A-4147-A177-3AD203B41FA5}">
                      <a16:colId xmlns:a16="http://schemas.microsoft.com/office/drawing/2014/main" val="1652489404"/>
                    </a:ext>
                  </a:extLst>
                </a:gridCol>
                <a:gridCol w="329184">
                  <a:extLst>
                    <a:ext uri="{9D8B030D-6E8A-4147-A177-3AD203B41FA5}">
                      <a16:colId xmlns:a16="http://schemas.microsoft.com/office/drawing/2014/main" val="3654698400"/>
                    </a:ext>
                  </a:extLst>
                </a:gridCol>
                <a:gridCol w="329184">
                  <a:extLst>
                    <a:ext uri="{9D8B030D-6E8A-4147-A177-3AD203B41FA5}">
                      <a16:colId xmlns:a16="http://schemas.microsoft.com/office/drawing/2014/main" val="1461443279"/>
                    </a:ext>
                  </a:extLst>
                </a:gridCol>
                <a:gridCol w="329184">
                  <a:extLst>
                    <a:ext uri="{9D8B030D-6E8A-4147-A177-3AD203B41FA5}">
                      <a16:colId xmlns:a16="http://schemas.microsoft.com/office/drawing/2014/main" val="3502034565"/>
                    </a:ext>
                  </a:extLst>
                </a:gridCol>
                <a:gridCol w="329184">
                  <a:extLst>
                    <a:ext uri="{9D8B030D-6E8A-4147-A177-3AD203B41FA5}">
                      <a16:colId xmlns:a16="http://schemas.microsoft.com/office/drawing/2014/main" val="3470019026"/>
                    </a:ext>
                  </a:extLst>
                </a:gridCol>
                <a:gridCol w="329184">
                  <a:extLst>
                    <a:ext uri="{9D8B030D-6E8A-4147-A177-3AD203B41FA5}">
                      <a16:colId xmlns:a16="http://schemas.microsoft.com/office/drawing/2014/main" val="4218169286"/>
                    </a:ext>
                  </a:extLst>
                </a:gridCol>
                <a:gridCol w="329184">
                  <a:extLst>
                    <a:ext uri="{9D8B030D-6E8A-4147-A177-3AD203B41FA5}">
                      <a16:colId xmlns:a16="http://schemas.microsoft.com/office/drawing/2014/main" val="1133442728"/>
                    </a:ext>
                  </a:extLst>
                </a:gridCol>
                <a:gridCol w="329184">
                  <a:extLst>
                    <a:ext uri="{9D8B030D-6E8A-4147-A177-3AD203B41FA5}">
                      <a16:colId xmlns:a16="http://schemas.microsoft.com/office/drawing/2014/main" val="4132638459"/>
                    </a:ext>
                  </a:extLst>
                </a:gridCol>
                <a:gridCol w="329184">
                  <a:extLst>
                    <a:ext uri="{9D8B030D-6E8A-4147-A177-3AD203B41FA5}">
                      <a16:colId xmlns:a16="http://schemas.microsoft.com/office/drawing/2014/main" val="1564687189"/>
                    </a:ext>
                  </a:extLst>
                </a:gridCol>
                <a:gridCol w="329184">
                  <a:extLst>
                    <a:ext uri="{9D8B030D-6E8A-4147-A177-3AD203B41FA5}">
                      <a16:colId xmlns:a16="http://schemas.microsoft.com/office/drawing/2014/main" val="3238866136"/>
                    </a:ext>
                  </a:extLst>
                </a:gridCol>
                <a:gridCol w="329184">
                  <a:extLst>
                    <a:ext uri="{9D8B030D-6E8A-4147-A177-3AD203B41FA5}">
                      <a16:colId xmlns:a16="http://schemas.microsoft.com/office/drawing/2014/main" val="4831719"/>
                    </a:ext>
                  </a:extLst>
                </a:gridCol>
                <a:gridCol w="329184">
                  <a:extLst>
                    <a:ext uri="{9D8B030D-6E8A-4147-A177-3AD203B41FA5}">
                      <a16:colId xmlns:a16="http://schemas.microsoft.com/office/drawing/2014/main" val="2194436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19230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- 2026-01-26 15:23:42</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recognize our Technical Underwriter, Jack F., as the winner of our 2025 Innovation Trailblazer Award! 
Jack's creativity and forward thinking have helped improve underwriting efficiency and streamline workflows. His initiative, collaboration, and willingness to embrace new technology embody what it means to be an Innovation Trailblazer at Tokio Marine America. Congrats Jack!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87389692"/>
                  </a:ext>
                </a:extLst>
              </a:tr>
            </a:tbl>
          </a:graphicData>
        </a:graphic>
      </p:graphicFrame>
      <p:sp>
        <p:nvSpPr>
          <p:cNvPr id="4" name="Text Placeholder 3">
            <a:extLst>
              <a:ext uri="{FF2B5EF4-FFF2-40B4-BE49-F238E27FC236}">
                <a16:creationId xmlns:a16="http://schemas.microsoft.com/office/drawing/2014/main" id="{CC28C2AD-704A-47B5-8BB7-E12F4CC636E1}"/>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4293761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62D3F-6336-442F-B12C-DB03C9B1776B}"/>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A5D685AA-1559-4CCA-B977-4F20A62ADCEC}"/>
              </a:ext>
            </a:extLst>
          </p:cNvPr>
          <p:cNvGraphicFramePr>
            <a:graphicFrameLocks noGrp="1"/>
          </p:cNvGraphicFramePr>
          <p:nvPr>
            <p:ph type="tbl" sz="quarter" idx="13"/>
            <p:extLst>
              <p:ext uri="{D42A27DB-BD31-4B8C-83A1-F6EECF244321}">
                <p14:modId xmlns:p14="http://schemas.microsoft.com/office/powerpoint/2010/main" val="4002135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033254761"/>
                    </a:ext>
                  </a:extLst>
                </a:gridCol>
                <a:gridCol w="576072">
                  <a:extLst>
                    <a:ext uri="{9D8B030D-6E8A-4147-A177-3AD203B41FA5}">
                      <a16:colId xmlns:a16="http://schemas.microsoft.com/office/drawing/2014/main" val="1190574562"/>
                    </a:ext>
                  </a:extLst>
                </a:gridCol>
                <a:gridCol w="576072">
                  <a:extLst>
                    <a:ext uri="{9D8B030D-6E8A-4147-A177-3AD203B41FA5}">
                      <a16:colId xmlns:a16="http://schemas.microsoft.com/office/drawing/2014/main" val="4023906321"/>
                    </a:ext>
                  </a:extLst>
                </a:gridCol>
                <a:gridCol w="576072">
                  <a:extLst>
                    <a:ext uri="{9D8B030D-6E8A-4147-A177-3AD203B41FA5}">
                      <a16:colId xmlns:a16="http://schemas.microsoft.com/office/drawing/2014/main" val="3794775832"/>
                    </a:ext>
                  </a:extLst>
                </a:gridCol>
                <a:gridCol w="576072">
                  <a:extLst>
                    <a:ext uri="{9D8B030D-6E8A-4147-A177-3AD203B41FA5}">
                      <a16:colId xmlns:a16="http://schemas.microsoft.com/office/drawing/2014/main" val="3775378247"/>
                    </a:ext>
                  </a:extLst>
                </a:gridCol>
                <a:gridCol w="576072">
                  <a:extLst>
                    <a:ext uri="{9D8B030D-6E8A-4147-A177-3AD203B41FA5}">
                      <a16:colId xmlns:a16="http://schemas.microsoft.com/office/drawing/2014/main" val="2553784397"/>
                    </a:ext>
                  </a:extLst>
                </a:gridCol>
                <a:gridCol w="576072">
                  <a:extLst>
                    <a:ext uri="{9D8B030D-6E8A-4147-A177-3AD203B41FA5}">
                      <a16:colId xmlns:a16="http://schemas.microsoft.com/office/drawing/2014/main" val="1668232869"/>
                    </a:ext>
                  </a:extLst>
                </a:gridCol>
                <a:gridCol w="576072">
                  <a:extLst>
                    <a:ext uri="{9D8B030D-6E8A-4147-A177-3AD203B41FA5}">
                      <a16:colId xmlns:a16="http://schemas.microsoft.com/office/drawing/2014/main" val="4060759899"/>
                    </a:ext>
                  </a:extLst>
                </a:gridCol>
                <a:gridCol w="576072">
                  <a:extLst>
                    <a:ext uri="{9D8B030D-6E8A-4147-A177-3AD203B41FA5}">
                      <a16:colId xmlns:a16="http://schemas.microsoft.com/office/drawing/2014/main" val="2734656155"/>
                    </a:ext>
                  </a:extLst>
                </a:gridCol>
                <a:gridCol w="576072">
                  <a:extLst>
                    <a:ext uri="{9D8B030D-6E8A-4147-A177-3AD203B41FA5}">
                      <a16:colId xmlns:a16="http://schemas.microsoft.com/office/drawing/2014/main" val="3206065253"/>
                    </a:ext>
                  </a:extLst>
                </a:gridCol>
                <a:gridCol w="576072">
                  <a:extLst>
                    <a:ext uri="{9D8B030D-6E8A-4147-A177-3AD203B41FA5}">
                      <a16:colId xmlns:a16="http://schemas.microsoft.com/office/drawing/2014/main" val="219047577"/>
                    </a:ext>
                  </a:extLst>
                </a:gridCol>
                <a:gridCol w="576072">
                  <a:extLst>
                    <a:ext uri="{9D8B030D-6E8A-4147-A177-3AD203B41FA5}">
                      <a16:colId xmlns:a16="http://schemas.microsoft.com/office/drawing/2014/main" val="1312699664"/>
                    </a:ext>
                  </a:extLst>
                </a:gridCol>
                <a:gridCol w="576072">
                  <a:extLst>
                    <a:ext uri="{9D8B030D-6E8A-4147-A177-3AD203B41FA5}">
                      <a16:colId xmlns:a16="http://schemas.microsoft.com/office/drawing/2014/main" val="228679715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45935567"/>
                  </a:ext>
                </a:extLst>
              </a:tr>
              <a:tr h="370840">
                <a:tc>
                  <a:txBody>
                    <a:bodyPr/>
                    <a:lstStyle/>
                    <a:p>
                      <a:r>
                        <a:rPr lang="en-US" sz="1000"/>
                        <a:t>301</a:t>
                      </a:r>
                    </a:p>
                  </a:txBody>
                  <a:tcPr/>
                </a:tc>
                <a:tc>
                  <a:txBody>
                    <a:bodyPr/>
                    <a:lstStyle/>
                    <a:p>
                      <a:r>
                        <a:rPr lang="en-US" sz="1000"/>
                        <a:t>1</a:t>
                      </a:r>
                    </a:p>
                  </a:txBody>
                  <a:tcPr/>
                </a:tc>
                <a:tc>
                  <a:txBody>
                    <a:bodyPr/>
                    <a:lstStyle/>
                    <a:p>
                      <a:r>
                        <a:rPr lang="en-US" sz="1000"/>
                        <a:t>14</a:t>
                      </a:r>
                    </a:p>
                  </a:txBody>
                  <a:tcPr/>
                </a:tc>
                <a:tc>
                  <a:txBody>
                    <a:bodyPr/>
                    <a:lstStyle/>
                    <a:p>
                      <a:r>
                        <a:rPr lang="en-US" sz="1000"/>
                        <a:t>9</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6</a:t>
                      </a:r>
                    </a:p>
                  </a:txBody>
                  <a:tcPr/>
                </a:tc>
                <a:tc>
                  <a:txBody>
                    <a:bodyPr/>
                    <a:lstStyle/>
                    <a:p>
                      <a:r>
                        <a:rPr lang="en-US" sz="1000"/>
                        <a:t>2</a:t>
                      </a:r>
                    </a:p>
                  </a:txBody>
                  <a:tcPr/>
                </a:tc>
                <a:tc>
                  <a:txBody>
                    <a:bodyPr/>
                    <a:lstStyle/>
                    <a:p>
                      <a:r>
                        <a:rPr lang="en-US" sz="1000"/>
                        <a:t>0.4815 %</a:t>
                      </a:r>
                    </a:p>
                  </a:txBody>
                  <a:tcPr/>
                </a:tc>
                <a:tc>
                  <a:txBody>
                    <a:bodyPr/>
                    <a:lstStyle/>
                    <a:p>
                      <a:r>
                        <a:rPr lang="en-US" sz="1000"/>
                        <a:t>0.0 %</a:t>
                      </a:r>
                    </a:p>
                  </a:txBody>
                  <a:tcPr/>
                </a:tc>
                <a:extLst>
                  <a:ext uri="{0D108BD9-81ED-4DB2-BD59-A6C34878D82A}">
                    <a16:rowId xmlns:a16="http://schemas.microsoft.com/office/drawing/2014/main" val="3872230324"/>
                  </a:ext>
                </a:extLst>
              </a:tr>
            </a:tbl>
          </a:graphicData>
        </a:graphic>
      </p:graphicFrame>
      <p:sp>
        <p:nvSpPr>
          <p:cNvPr id="4" name="Text Placeholder 3">
            <a:extLst>
              <a:ext uri="{FF2B5EF4-FFF2-40B4-BE49-F238E27FC236}">
                <a16:creationId xmlns:a16="http://schemas.microsoft.com/office/drawing/2014/main" id="{395A02A7-6E2D-4811-A395-EA536EC7E0A7}"/>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57347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440E2-5E3F-409E-8BA3-6CFB90F3C589}"/>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5B867080-C57A-4186-935C-F3FE68BCA461}"/>
              </a:ext>
            </a:extLst>
          </p:cNvPr>
          <p:cNvGraphicFramePr>
            <a:graphicFrameLocks noGrp="1"/>
          </p:cNvGraphicFramePr>
          <p:nvPr>
            <p:ph type="chart" sz="quarter" idx="13"/>
            <p:extLst>
              <p:ext uri="{D42A27DB-BD31-4B8C-83A1-F6EECF244321}">
                <p14:modId xmlns:p14="http://schemas.microsoft.com/office/powerpoint/2010/main" val="2939297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B27648-F349-4453-B895-BDE15998ACE1}"/>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953181B6-3E1E-49C0-8FEA-0657768A9C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8191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D9BA6-46D1-443A-923C-061A511C25C6}"/>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55FC0B99-6B29-49D0-80E4-5DD7DF38143B}"/>
              </a:ext>
            </a:extLst>
          </p:cNvPr>
          <p:cNvGraphicFramePr>
            <a:graphicFrameLocks noGrp="1"/>
          </p:cNvGraphicFramePr>
          <p:nvPr>
            <p:ph type="chart" sz="quarter" idx="13"/>
            <p:extLst>
              <p:ext uri="{D42A27DB-BD31-4B8C-83A1-F6EECF244321}">
                <p14:modId xmlns:p14="http://schemas.microsoft.com/office/powerpoint/2010/main" val="3415296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E11669-E6CA-42EF-8299-C1F3E2ACACDA}"/>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D978AA1-47BF-43C1-A10D-6153247AAA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20919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D8791-574A-4206-8041-0D7FC8513127}"/>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56492A59-5288-4E26-A649-65504C2AFFCE}"/>
              </a:ext>
            </a:extLst>
          </p:cNvPr>
          <p:cNvGraphicFramePr>
            <a:graphicFrameLocks noGrp="1"/>
          </p:cNvGraphicFramePr>
          <p:nvPr>
            <p:ph type="chart" sz="quarter" idx="13"/>
            <p:extLst>
              <p:ext uri="{D42A27DB-BD31-4B8C-83A1-F6EECF244321}">
                <p14:modId xmlns:p14="http://schemas.microsoft.com/office/powerpoint/2010/main" val="1515059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3F08E6-6C2A-46E7-AB84-716EA4FC2B2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F5245154-31FC-40A9-9B69-CC2D584690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02466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0E64F-F82F-47D5-BFF6-CF8B2EA50074}"/>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E68CE0B4-4F01-4894-835A-41AECC40D724}"/>
              </a:ext>
            </a:extLst>
          </p:cNvPr>
          <p:cNvGraphicFramePr>
            <a:graphicFrameLocks noGrp="1"/>
          </p:cNvGraphicFramePr>
          <p:nvPr>
            <p:ph type="tbl" sz="quarter" idx="13"/>
            <p:extLst>
              <p:ext uri="{D42A27DB-BD31-4B8C-83A1-F6EECF244321}">
                <p14:modId xmlns:p14="http://schemas.microsoft.com/office/powerpoint/2010/main" val="1449455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7295229"/>
                    </a:ext>
                  </a:extLst>
                </a:gridCol>
                <a:gridCol w="1152144">
                  <a:extLst>
                    <a:ext uri="{9D8B030D-6E8A-4147-A177-3AD203B41FA5}">
                      <a16:colId xmlns:a16="http://schemas.microsoft.com/office/drawing/2014/main" val="1816083033"/>
                    </a:ext>
                  </a:extLst>
                </a:gridCol>
                <a:gridCol w="1152144">
                  <a:extLst>
                    <a:ext uri="{9D8B030D-6E8A-4147-A177-3AD203B41FA5}">
                      <a16:colId xmlns:a16="http://schemas.microsoft.com/office/drawing/2014/main" val="3724230654"/>
                    </a:ext>
                  </a:extLst>
                </a:gridCol>
                <a:gridCol w="1152144">
                  <a:extLst>
                    <a:ext uri="{9D8B030D-6E8A-4147-A177-3AD203B41FA5}">
                      <a16:colId xmlns:a16="http://schemas.microsoft.com/office/drawing/2014/main" val="4025410292"/>
                    </a:ext>
                  </a:extLst>
                </a:gridCol>
                <a:gridCol w="1152144">
                  <a:extLst>
                    <a:ext uri="{9D8B030D-6E8A-4147-A177-3AD203B41FA5}">
                      <a16:colId xmlns:a16="http://schemas.microsoft.com/office/drawing/2014/main" val="1386754596"/>
                    </a:ext>
                  </a:extLst>
                </a:gridCol>
                <a:gridCol w="1152144">
                  <a:extLst>
                    <a:ext uri="{9D8B030D-6E8A-4147-A177-3AD203B41FA5}">
                      <a16:colId xmlns:a16="http://schemas.microsoft.com/office/drawing/2014/main" val="2151758719"/>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569506836"/>
                  </a:ext>
                </a:extLst>
              </a:tr>
              <a:tr h="370840">
                <a:tc>
                  <a:txBody>
                    <a:bodyPr/>
                    <a:lstStyle/>
                    <a:p>
                      <a:r>
                        <a:rPr lang="en-US" sz="1000" b="1"/>
                        <a:t>@TokioMAmerica - 2026-01-23 16:05:44</a:t>
                      </a:r>
                      <a:r>
                        <a:rPr lang="en-US" sz="1000"/>
                        <a:t>
 We're launching a special initiative to fight food insecurity. We're partnering with food banks &amp;amp; nonprofits to help provide reliable, nutritious food resources for millions of Americans. Follow us this year as we showcase the contributions everyone at TMA makes! https://t.co/Do6tdvM8Kd</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3</a:t>
                      </a:r>
                    </a:p>
                  </a:txBody>
                  <a:tcPr/>
                </a:tc>
                <a:tc>
                  <a:txBody>
                    <a:bodyPr/>
                    <a:lstStyle/>
                    <a:p>
                      <a:r>
                        <a:rPr lang="en-US" sz="1000"/>
                        <a:t>0.9967 %</a:t>
                      </a:r>
                    </a:p>
                  </a:txBody>
                  <a:tcPr/>
                </a:tc>
                <a:extLst>
                  <a:ext uri="{0D108BD9-81ED-4DB2-BD59-A6C34878D82A}">
                    <a16:rowId xmlns:a16="http://schemas.microsoft.com/office/drawing/2014/main" val="407993755"/>
                  </a:ext>
                </a:extLst>
              </a:tr>
              <a:tr h="370840">
                <a:tc>
                  <a:txBody>
                    <a:bodyPr/>
                    <a:lstStyle/>
                    <a:p>
                      <a:r>
                        <a:rPr lang="en-US" sz="1000" b="1"/>
                        <a:t>@TokioMAmerica - 2026-01-09 16:07:05</a:t>
                      </a:r>
                      <a:r>
                        <a:rPr lang="en-US" sz="1000"/>
                        <a:t>
 We're kicking off our 2026 Charity of the Month program by supporting 5 charities local to our offices across the U.S. 
Our local charities this month are: @UrbanRecipeATL, Union Station Homeless Services, @Refugee_One, Sparrow’s Nest &amp;amp; Our Daily Bread https://t.co/QoKQlcAbNP</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0.6667 %</a:t>
                      </a:r>
                    </a:p>
                  </a:txBody>
                  <a:tcPr/>
                </a:tc>
                <a:extLst>
                  <a:ext uri="{0D108BD9-81ED-4DB2-BD59-A6C34878D82A}">
                    <a16:rowId xmlns:a16="http://schemas.microsoft.com/office/drawing/2014/main" val="3617367568"/>
                  </a:ext>
                </a:extLst>
              </a:tr>
              <a:tr h="370840">
                <a:tc>
                  <a:txBody>
                    <a:bodyPr/>
                    <a:lstStyle/>
                    <a:p>
                      <a:r>
                        <a:rPr lang="en-US" sz="1000" b="1"/>
                        <a:t>@TokioMAmerica - 2026-01-26 16:18:50</a:t>
                      </a:r>
                      <a:r>
                        <a:rPr lang="en-US" sz="1000"/>
                        <a:t>
 We're recognizing our Technical Underwriter, Jack F., as the winner of our 2025 Innovation Trailblazer Award! Jack's forward thinking has helped improve underwriting workflows. His willingness to embrace new technology shows what it means to be an Innovation Trailblazer. https://t.co/jTQdJaDGe8</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0.6667 %</a:t>
                      </a:r>
                    </a:p>
                  </a:txBody>
                  <a:tcPr/>
                </a:tc>
                <a:extLst>
                  <a:ext uri="{0D108BD9-81ED-4DB2-BD59-A6C34878D82A}">
                    <a16:rowId xmlns:a16="http://schemas.microsoft.com/office/drawing/2014/main" val="119653979"/>
                  </a:ext>
                </a:extLst>
              </a:tr>
            </a:tbl>
          </a:graphicData>
        </a:graphic>
      </p:graphicFrame>
      <p:sp>
        <p:nvSpPr>
          <p:cNvPr id="4" name="Text Placeholder 3">
            <a:extLst>
              <a:ext uri="{FF2B5EF4-FFF2-40B4-BE49-F238E27FC236}">
                <a16:creationId xmlns:a16="http://schemas.microsoft.com/office/drawing/2014/main" id="{ECDE2D05-71C6-498D-AC35-AD9C5556F009}"/>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920909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8AA05-992D-4169-972E-707C194B9214}"/>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3A72B42A-C693-4F32-A9F3-C4E71D957B57}"/>
              </a:ext>
            </a:extLst>
          </p:cNvPr>
          <p:cNvGraphicFramePr>
            <a:graphicFrameLocks noGrp="1"/>
          </p:cNvGraphicFramePr>
          <p:nvPr>
            <p:ph type="tbl" sz="quarter" idx="13"/>
            <p:extLst>
              <p:ext uri="{D42A27DB-BD31-4B8C-83A1-F6EECF244321}">
                <p14:modId xmlns:p14="http://schemas.microsoft.com/office/powerpoint/2010/main" val="3941296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61937605"/>
                    </a:ext>
                  </a:extLst>
                </a:gridCol>
                <a:gridCol w="658368">
                  <a:extLst>
                    <a:ext uri="{9D8B030D-6E8A-4147-A177-3AD203B41FA5}">
                      <a16:colId xmlns:a16="http://schemas.microsoft.com/office/drawing/2014/main" val="1533267223"/>
                    </a:ext>
                  </a:extLst>
                </a:gridCol>
                <a:gridCol w="658368">
                  <a:extLst>
                    <a:ext uri="{9D8B030D-6E8A-4147-A177-3AD203B41FA5}">
                      <a16:colId xmlns:a16="http://schemas.microsoft.com/office/drawing/2014/main" val="4242283"/>
                    </a:ext>
                  </a:extLst>
                </a:gridCol>
                <a:gridCol w="658368">
                  <a:extLst>
                    <a:ext uri="{9D8B030D-6E8A-4147-A177-3AD203B41FA5}">
                      <a16:colId xmlns:a16="http://schemas.microsoft.com/office/drawing/2014/main" val="1835488328"/>
                    </a:ext>
                  </a:extLst>
                </a:gridCol>
                <a:gridCol w="658368">
                  <a:extLst>
                    <a:ext uri="{9D8B030D-6E8A-4147-A177-3AD203B41FA5}">
                      <a16:colId xmlns:a16="http://schemas.microsoft.com/office/drawing/2014/main" val="3028951091"/>
                    </a:ext>
                  </a:extLst>
                </a:gridCol>
                <a:gridCol w="658368">
                  <a:extLst>
                    <a:ext uri="{9D8B030D-6E8A-4147-A177-3AD203B41FA5}">
                      <a16:colId xmlns:a16="http://schemas.microsoft.com/office/drawing/2014/main" val="3654442292"/>
                    </a:ext>
                  </a:extLst>
                </a:gridCol>
                <a:gridCol w="658368">
                  <a:extLst>
                    <a:ext uri="{9D8B030D-6E8A-4147-A177-3AD203B41FA5}">
                      <a16:colId xmlns:a16="http://schemas.microsoft.com/office/drawing/2014/main" val="2074272455"/>
                    </a:ext>
                  </a:extLst>
                </a:gridCol>
                <a:gridCol w="658368">
                  <a:extLst>
                    <a:ext uri="{9D8B030D-6E8A-4147-A177-3AD203B41FA5}">
                      <a16:colId xmlns:a16="http://schemas.microsoft.com/office/drawing/2014/main" val="1776911313"/>
                    </a:ext>
                  </a:extLst>
                </a:gridCol>
                <a:gridCol w="658368">
                  <a:extLst>
                    <a:ext uri="{9D8B030D-6E8A-4147-A177-3AD203B41FA5}">
                      <a16:colId xmlns:a16="http://schemas.microsoft.com/office/drawing/2014/main" val="2222275027"/>
                    </a:ext>
                  </a:extLst>
                </a:gridCol>
                <a:gridCol w="658368">
                  <a:extLst>
                    <a:ext uri="{9D8B030D-6E8A-4147-A177-3AD203B41FA5}">
                      <a16:colId xmlns:a16="http://schemas.microsoft.com/office/drawing/2014/main" val="2599552648"/>
                    </a:ext>
                  </a:extLst>
                </a:gridCol>
                <a:gridCol w="658368">
                  <a:extLst>
                    <a:ext uri="{9D8B030D-6E8A-4147-A177-3AD203B41FA5}">
                      <a16:colId xmlns:a16="http://schemas.microsoft.com/office/drawing/2014/main" val="3807699994"/>
                    </a:ext>
                  </a:extLst>
                </a:gridCol>
                <a:gridCol w="658368">
                  <a:extLst>
                    <a:ext uri="{9D8B030D-6E8A-4147-A177-3AD203B41FA5}">
                      <a16:colId xmlns:a16="http://schemas.microsoft.com/office/drawing/2014/main" val="306062957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119106763"/>
                  </a:ext>
                </a:extLst>
              </a:tr>
              <a:tr h="370840">
                <a:tc>
                  <a:txBody>
                    <a:bodyPr/>
                    <a:lstStyle/>
                    <a:p>
                      <a:r>
                        <a:rPr lang="en-US" sz="1000"/>
                        <a:t>26207</a:t>
                      </a:r>
                    </a:p>
                  </a:txBody>
                  <a:tcPr/>
                </a:tc>
                <a:tc>
                  <a:txBody>
                    <a:bodyPr/>
                    <a:lstStyle/>
                    <a:p>
                      <a:r>
                        <a:rPr lang="en-US" sz="1000"/>
                        <a:t>331</a:t>
                      </a:r>
                    </a:p>
                  </a:txBody>
                  <a:tcPr/>
                </a:tc>
                <a:tc>
                  <a:txBody>
                    <a:bodyPr/>
                    <a:lstStyle/>
                    <a:p>
                      <a:r>
                        <a:rPr lang="en-US" sz="1000"/>
                        <a:t>13</a:t>
                      </a:r>
                    </a:p>
                  </a:txBody>
                  <a:tcPr/>
                </a:tc>
                <a:tc>
                  <a:txBody>
                    <a:bodyPr/>
                    <a:lstStyle/>
                    <a:p>
                      <a:r>
                        <a:rPr lang="en-US" sz="1000"/>
                        <a:t>405</a:t>
                      </a:r>
                    </a:p>
                  </a:txBody>
                  <a:tcPr/>
                </a:tc>
                <a:tc>
                  <a:txBody>
                    <a:bodyPr/>
                    <a:lstStyle/>
                    <a:p>
                      <a:r>
                        <a:rPr lang="en-US" sz="1000"/>
                        <a:t>31.153846153846</a:t>
                      </a:r>
                    </a:p>
                  </a:txBody>
                  <a:tcPr/>
                </a:tc>
                <a:tc>
                  <a:txBody>
                    <a:bodyPr/>
                    <a:lstStyle/>
                    <a:p>
                      <a:r>
                        <a:rPr lang="en-US" sz="1000"/>
                        <a:t>18</a:t>
                      </a:r>
                    </a:p>
                  </a:txBody>
                  <a:tcPr/>
                </a:tc>
                <a:tc>
                  <a:txBody>
                    <a:bodyPr/>
                    <a:lstStyle/>
                    <a:p>
                      <a:r>
                        <a:rPr lang="en-US" sz="1000"/>
                        <a:t>3</a:t>
                      </a:r>
                    </a:p>
                  </a:txBody>
                  <a:tcPr/>
                </a:tc>
                <a:tc>
                  <a:txBody>
                    <a:bodyPr/>
                    <a:lstStyle/>
                    <a:p>
                      <a:r>
                        <a:rPr lang="en-US" sz="1000"/>
                        <a:t>1746</a:t>
                      </a:r>
                    </a:p>
                  </a:txBody>
                  <a:tcPr/>
                </a:tc>
                <a:tc>
                  <a:txBody>
                    <a:bodyPr/>
                    <a:lstStyle/>
                    <a:p>
                      <a:r>
                        <a:rPr lang="en-US" sz="1000"/>
                        <a:t>15159</a:t>
                      </a:r>
                    </a:p>
                  </a:txBody>
                  <a:tcPr/>
                </a:tc>
                <a:tc>
                  <a:txBody>
                    <a:bodyPr/>
                    <a:lstStyle/>
                    <a:p>
                      <a:r>
                        <a:rPr lang="en-US" sz="1000"/>
                        <a:t>1166.0769230769</a:t>
                      </a:r>
                    </a:p>
                  </a:txBody>
                  <a:tcPr/>
                </a:tc>
                <a:tc>
                  <a:txBody>
                    <a:bodyPr/>
                    <a:lstStyle/>
                    <a:p>
                      <a:r>
                        <a:rPr lang="en-US" sz="1000"/>
                        <a:t>10.157823276209 %</a:t>
                      </a:r>
                    </a:p>
                  </a:txBody>
                  <a:tcPr/>
                </a:tc>
                <a:tc>
                  <a:txBody>
                    <a:bodyPr/>
                    <a:lstStyle/>
                    <a:p>
                      <a:r>
                        <a:rPr lang="en-US" sz="1000"/>
                        <a:t>363</a:t>
                      </a:r>
                    </a:p>
                  </a:txBody>
                  <a:tcPr/>
                </a:tc>
                <a:extLst>
                  <a:ext uri="{0D108BD9-81ED-4DB2-BD59-A6C34878D82A}">
                    <a16:rowId xmlns:a16="http://schemas.microsoft.com/office/drawing/2014/main" val="754516468"/>
                  </a:ext>
                </a:extLst>
              </a:tr>
            </a:tbl>
          </a:graphicData>
        </a:graphic>
      </p:graphicFrame>
      <p:sp>
        <p:nvSpPr>
          <p:cNvPr id="4" name="Text Placeholder 3">
            <a:extLst>
              <a:ext uri="{FF2B5EF4-FFF2-40B4-BE49-F238E27FC236}">
                <a16:creationId xmlns:a16="http://schemas.microsoft.com/office/drawing/2014/main" id="{7A5DAE83-BA0A-413B-8A12-CFD37864843C}"/>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921331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8806A-B0FB-44D1-9C92-27A6A6D23779}"/>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6F53FB8F-C731-4A06-9754-63DBB3C5905A}"/>
              </a:ext>
            </a:extLst>
          </p:cNvPr>
          <p:cNvGraphicFramePr>
            <a:graphicFrameLocks noGrp="1"/>
          </p:cNvGraphicFramePr>
          <p:nvPr>
            <p:ph type="chart" sz="quarter" idx="13"/>
            <p:extLst>
              <p:ext uri="{D42A27DB-BD31-4B8C-83A1-F6EECF244321}">
                <p14:modId xmlns:p14="http://schemas.microsoft.com/office/powerpoint/2010/main" val="1349795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6E0400-85D1-4CDF-ADDD-00650FCB8E9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245A721-0CEB-43C8-BCC1-626EF056F1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0352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AB75-BFBB-4187-B504-4C123F9BF62B}"/>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2EF0355A-6ADF-4F1D-859F-DEA21D5E09C7}"/>
              </a:ext>
            </a:extLst>
          </p:cNvPr>
          <p:cNvGraphicFramePr>
            <a:graphicFrameLocks noGrp="1"/>
          </p:cNvGraphicFramePr>
          <p:nvPr>
            <p:ph type="chart" sz="quarter" idx="13"/>
            <p:extLst>
              <p:ext uri="{D42A27DB-BD31-4B8C-83A1-F6EECF244321}">
                <p14:modId xmlns:p14="http://schemas.microsoft.com/office/powerpoint/2010/main" val="2153689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D42C7E-3622-44D4-BA69-53C5C58A7D9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3BF70A2A-F8EE-4080-B71E-D90A740557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5317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CC5AE-B872-4035-9BEC-F60456098E01}"/>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6559B975-6554-42CA-8B60-BB99202671D9}"/>
              </a:ext>
            </a:extLst>
          </p:cNvPr>
          <p:cNvGraphicFramePr>
            <a:graphicFrameLocks noGrp="1"/>
          </p:cNvGraphicFramePr>
          <p:nvPr>
            <p:ph type="chart" sz="quarter" idx="13"/>
            <p:extLst>
              <p:ext uri="{D42A27DB-BD31-4B8C-83A1-F6EECF244321}">
                <p14:modId xmlns:p14="http://schemas.microsoft.com/office/powerpoint/2010/main" val="27789333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9A7775-BCA5-4F9E-8846-57FA856DD2A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55D925E-45E9-4FD1-A0CA-ACB3ED17E4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31389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9960-77DA-4ACA-82D2-E76C3D8E1217}"/>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D1362339-A05B-4979-9C2F-9A4AE806D41F}"/>
              </a:ext>
            </a:extLst>
          </p:cNvPr>
          <p:cNvGraphicFramePr>
            <a:graphicFrameLocks noGrp="1"/>
          </p:cNvGraphicFramePr>
          <p:nvPr>
            <p:ph type="chart" sz="quarter" idx="13"/>
            <p:extLst>
              <p:ext uri="{D42A27DB-BD31-4B8C-83A1-F6EECF244321}">
                <p14:modId xmlns:p14="http://schemas.microsoft.com/office/powerpoint/2010/main" val="835334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EED810-4032-49F3-B035-6A408C0111C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5E1B504-4A19-42ED-8A23-E66C365E53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50134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6A023-48E3-4A14-BEDA-0EA67BA26448}"/>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39020264-E697-4726-86E8-9E517840D81A}"/>
              </a:ext>
            </a:extLst>
          </p:cNvPr>
          <p:cNvGraphicFramePr>
            <a:graphicFrameLocks noGrp="1"/>
          </p:cNvGraphicFramePr>
          <p:nvPr>
            <p:ph type="tbl" sz="quarter" idx="13"/>
            <p:extLst>
              <p:ext uri="{D42A27DB-BD31-4B8C-83A1-F6EECF244321}">
                <p14:modId xmlns:p14="http://schemas.microsoft.com/office/powerpoint/2010/main" val="3188470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572627442"/>
                    </a:ext>
                  </a:extLst>
                </a:gridCol>
                <a:gridCol w="905256">
                  <a:extLst>
                    <a:ext uri="{9D8B030D-6E8A-4147-A177-3AD203B41FA5}">
                      <a16:colId xmlns:a16="http://schemas.microsoft.com/office/drawing/2014/main" val="2417425316"/>
                    </a:ext>
                  </a:extLst>
                </a:gridCol>
                <a:gridCol w="576072">
                  <a:extLst>
                    <a:ext uri="{9D8B030D-6E8A-4147-A177-3AD203B41FA5}">
                      <a16:colId xmlns:a16="http://schemas.microsoft.com/office/drawing/2014/main" val="2157095135"/>
                    </a:ext>
                  </a:extLst>
                </a:gridCol>
                <a:gridCol w="576072">
                  <a:extLst>
                    <a:ext uri="{9D8B030D-6E8A-4147-A177-3AD203B41FA5}">
                      <a16:colId xmlns:a16="http://schemas.microsoft.com/office/drawing/2014/main" val="3075934430"/>
                    </a:ext>
                  </a:extLst>
                </a:gridCol>
                <a:gridCol w="576072">
                  <a:extLst>
                    <a:ext uri="{9D8B030D-6E8A-4147-A177-3AD203B41FA5}">
                      <a16:colId xmlns:a16="http://schemas.microsoft.com/office/drawing/2014/main" val="2864829356"/>
                    </a:ext>
                  </a:extLst>
                </a:gridCol>
                <a:gridCol w="576072">
                  <a:extLst>
                    <a:ext uri="{9D8B030D-6E8A-4147-A177-3AD203B41FA5}">
                      <a16:colId xmlns:a16="http://schemas.microsoft.com/office/drawing/2014/main" val="4190200723"/>
                    </a:ext>
                  </a:extLst>
                </a:gridCol>
                <a:gridCol w="576072">
                  <a:extLst>
                    <a:ext uri="{9D8B030D-6E8A-4147-A177-3AD203B41FA5}">
                      <a16:colId xmlns:a16="http://schemas.microsoft.com/office/drawing/2014/main" val="1560703151"/>
                    </a:ext>
                  </a:extLst>
                </a:gridCol>
                <a:gridCol w="576072">
                  <a:extLst>
                    <a:ext uri="{9D8B030D-6E8A-4147-A177-3AD203B41FA5}">
                      <a16:colId xmlns:a16="http://schemas.microsoft.com/office/drawing/2014/main" val="1613757258"/>
                    </a:ext>
                  </a:extLst>
                </a:gridCol>
                <a:gridCol w="576072">
                  <a:extLst>
                    <a:ext uri="{9D8B030D-6E8A-4147-A177-3AD203B41FA5}">
                      <a16:colId xmlns:a16="http://schemas.microsoft.com/office/drawing/2014/main" val="3433298302"/>
                    </a:ext>
                  </a:extLst>
                </a:gridCol>
                <a:gridCol w="576072">
                  <a:extLst>
                    <a:ext uri="{9D8B030D-6E8A-4147-A177-3AD203B41FA5}">
                      <a16:colId xmlns:a16="http://schemas.microsoft.com/office/drawing/2014/main" val="1728035161"/>
                    </a:ext>
                  </a:extLst>
                </a:gridCol>
                <a:gridCol w="576072">
                  <a:extLst>
                    <a:ext uri="{9D8B030D-6E8A-4147-A177-3AD203B41FA5}">
                      <a16:colId xmlns:a16="http://schemas.microsoft.com/office/drawing/2014/main" val="1207245401"/>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3269761329"/>
                  </a:ext>
                </a:extLst>
              </a:tr>
              <a:tr h="370840">
                <a:tc>
                  <a:txBody>
                    <a:bodyPr/>
                    <a:lstStyle/>
                    <a:p>
                      <a:r>
                        <a:rPr lang="en-US" sz="1000"/>
                        <a:t>01/02/2026 11:30:03</a:t>
                      </a:r>
                    </a:p>
                  </a:txBody>
                  <a:tcPr/>
                </a:tc>
                <a:tc>
                  <a:txBody>
                    <a:bodyPr/>
                    <a:lstStyle/>
                    <a:p>
                      <a:r>
                        <a:rPr lang="en-US" sz="1000"/>
                        <a:t>01/02/2026 11:30:03</a:t>
                      </a:r>
                    </a:p>
                  </a:txBody>
                  <a:tcPr/>
                </a:tc>
                <a:tc>
                  <a:txBody>
                    <a:bodyPr/>
                    <a:lstStyle/>
                    <a:p>
                      <a:r>
                        <a:rPr lang="en-US" sz="1000"/>
                        <a:t>Gallery</a:t>
                      </a:r>
                    </a:p>
                  </a:txBody>
                  <a:tcPr/>
                </a:tc>
                <a:tc>
                  <a:txBody>
                    <a:bodyPr/>
                    <a:lstStyle/>
                    <a:p>
                      <a:r>
                        <a:rPr lang="en-US" sz="1000"/>
                        <a:t>83</a:t>
                      </a:r>
                    </a:p>
                  </a:txBody>
                  <a:tcPr/>
                </a:tc>
                <a:tc>
                  <a:txBody>
                    <a:bodyPr/>
                    <a:lstStyle/>
                    <a:p>
                      <a:r>
                        <a:rPr lang="en-US" sz="1000"/>
                        <a:t>1</a:t>
                      </a:r>
                    </a:p>
                  </a:txBody>
                  <a:tcPr/>
                </a:tc>
                <a:tc>
                  <a:txBody>
                    <a:bodyPr/>
                    <a:lstStyle/>
                    <a:p>
                      <a:r>
                        <a:rPr lang="en-US" sz="1000"/>
                        <a:t>0</a:t>
                      </a:r>
                    </a:p>
                  </a:txBody>
                  <a:tcPr/>
                </a:tc>
                <a:tc>
                  <a:txBody>
                    <a:bodyPr/>
                    <a:lstStyle/>
                    <a:p>
                      <a:r>
                        <a:rPr lang="en-US" sz="1000"/>
                        <a:t>1050</a:t>
                      </a:r>
                    </a:p>
                  </a:txBody>
                  <a:tcPr/>
                </a:tc>
                <a:tc>
                  <a:txBody>
                    <a:bodyPr/>
                    <a:lstStyle/>
                    <a:p>
                      <a:r>
                        <a:rPr lang="en-US" sz="1000"/>
                        <a:t>26.802174426849 %</a:t>
                      </a:r>
                    </a:p>
                  </a:txBody>
                  <a:tcPr/>
                </a:tc>
                <a:tc>
                  <a:txBody>
                    <a:bodyPr/>
                    <a:lstStyle/>
                    <a:p>
                      <a:r>
                        <a:rPr lang="en-US" sz="1000"/>
                        <a:t>4231</a:t>
                      </a:r>
                    </a:p>
                  </a:txBody>
                  <a:tcPr/>
                </a:tc>
                <a:tc>
                  <a:txBody>
                    <a:bodyPr/>
                    <a:lstStyle/>
                    <a:p>
                      <a:r>
                        <a:rPr lang="en-US" sz="1000"/>
                        <a:t>1942</a:t>
                      </a:r>
                    </a:p>
                  </a:txBody>
                  <a:tcPr/>
                </a:tc>
                <a:tc>
                  <a:txBody>
                    <a:bodyPr/>
                    <a:lstStyle/>
                    <a:p>
                      <a:r>
                        <a:rPr lang="en-US" sz="1000"/>
                        <a:t>n/a</a:t>
                      </a:r>
                    </a:p>
                  </a:txBody>
                  <a:tcPr/>
                </a:tc>
                <a:extLst>
                  <a:ext uri="{0D108BD9-81ED-4DB2-BD59-A6C34878D82A}">
                    <a16:rowId xmlns:a16="http://schemas.microsoft.com/office/drawing/2014/main" val="3683849992"/>
                  </a:ext>
                </a:extLst>
              </a:tr>
              <a:tr h="370840">
                <a:tc>
                  <a:txBody>
                    <a:bodyPr/>
                    <a:lstStyle/>
                    <a:p>
                      <a:r>
                        <a:rPr lang="en-US" sz="1000"/>
                        <a:t>01/26/2026 15:24:34</a:t>
                      </a:r>
                    </a:p>
                  </a:txBody>
                  <a:tcPr/>
                </a:tc>
                <a:tc>
                  <a:txBody>
                    <a:bodyPr/>
                    <a:lstStyle/>
                    <a:p>
                      <a:r>
                        <a:rPr lang="en-US" sz="1000"/>
                        <a:t>01/26/2026 15:24:34</a:t>
                      </a:r>
                    </a:p>
                  </a:txBody>
                  <a:tcPr/>
                </a:tc>
                <a:tc>
                  <a:txBody>
                    <a:bodyPr/>
                    <a:lstStyle/>
                    <a:p>
                      <a:r>
                        <a:rPr lang="en-US" sz="1000"/>
                        <a:t>Image</a:t>
                      </a:r>
                    </a:p>
                  </a:txBody>
                  <a:tcPr/>
                </a:tc>
                <a:tc>
                  <a:txBody>
                    <a:bodyPr/>
                    <a:lstStyle/>
                    <a:p>
                      <a:r>
                        <a:rPr lang="en-US" sz="1000"/>
                        <a:t>80</a:t>
                      </a:r>
                    </a:p>
                  </a:txBody>
                  <a:tcPr/>
                </a:tc>
                <a:tc>
                  <a:txBody>
                    <a:bodyPr/>
                    <a:lstStyle/>
                    <a:p>
                      <a:r>
                        <a:rPr lang="en-US" sz="1000"/>
                        <a:t>8</a:t>
                      </a:r>
                    </a:p>
                  </a:txBody>
                  <a:tcPr/>
                </a:tc>
                <a:tc>
                  <a:txBody>
                    <a:bodyPr/>
                    <a:lstStyle/>
                    <a:p>
                      <a:r>
                        <a:rPr lang="en-US" sz="1000"/>
                        <a:t>0</a:t>
                      </a:r>
                    </a:p>
                  </a:txBody>
                  <a:tcPr/>
                </a:tc>
                <a:tc>
                  <a:txBody>
                    <a:bodyPr/>
                    <a:lstStyle/>
                    <a:p>
                      <a:r>
                        <a:rPr lang="en-US" sz="1000"/>
                        <a:t>83</a:t>
                      </a:r>
                    </a:p>
                  </a:txBody>
                  <a:tcPr/>
                </a:tc>
                <a:tc>
                  <a:txBody>
                    <a:bodyPr/>
                    <a:lstStyle/>
                    <a:p>
                      <a:r>
                        <a:rPr lang="en-US" sz="1000"/>
                        <a:t>7.9497907949791 %</a:t>
                      </a:r>
                    </a:p>
                  </a:txBody>
                  <a:tcPr/>
                </a:tc>
                <a:tc>
                  <a:txBody>
                    <a:bodyPr/>
                    <a:lstStyle/>
                    <a:p>
                      <a:r>
                        <a:rPr lang="en-US" sz="1000"/>
                        <a:t>2151</a:t>
                      </a:r>
                    </a:p>
                  </a:txBody>
                  <a:tcPr/>
                </a:tc>
                <a:tc>
                  <a:txBody>
                    <a:bodyPr/>
                    <a:lstStyle/>
                    <a:p>
                      <a:r>
                        <a:rPr lang="en-US" sz="1000"/>
                        <a:t>1520</a:t>
                      </a:r>
                    </a:p>
                  </a:txBody>
                  <a:tcPr/>
                </a:tc>
                <a:tc>
                  <a:txBody>
                    <a:bodyPr/>
                    <a:lstStyle/>
                    <a:p>
                      <a:r>
                        <a:rPr lang="en-US" sz="1000"/>
                        <a:t>n/a</a:t>
                      </a:r>
                    </a:p>
                  </a:txBody>
                  <a:tcPr/>
                </a:tc>
                <a:extLst>
                  <a:ext uri="{0D108BD9-81ED-4DB2-BD59-A6C34878D82A}">
                    <a16:rowId xmlns:a16="http://schemas.microsoft.com/office/drawing/2014/main" val="1276199370"/>
                  </a:ext>
                </a:extLst>
              </a:tr>
              <a:tr h="370840">
                <a:tc>
                  <a:txBody>
                    <a:bodyPr/>
                    <a:lstStyle/>
                    <a:p>
                      <a:r>
                        <a:rPr lang="en-US" sz="1000"/>
                        <a:t>01/12/2026 16:29:20</a:t>
                      </a:r>
                    </a:p>
                  </a:txBody>
                  <a:tcPr/>
                </a:tc>
                <a:tc>
                  <a:txBody>
                    <a:bodyPr/>
                    <a:lstStyle/>
                    <a:p>
                      <a:r>
                        <a:rPr lang="en-US" sz="1000"/>
                        <a:t>01/12/2026 16:29:20</a:t>
                      </a:r>
                    </a:p>
                  </a:txBody>
                  <a:tcPr/>
                </a:tc>
                <a:tc>
                  <a:txBody>
                    <a:bodyPr/>
                    <a:lstStyle/>
                    <a:p>
                      <a:r>
                        <a:rPr lang="en-US" sz="1000"/>
                        <a:t>Gallery</a:t>
                      </a:r>
                    </a:p>
                  </a:txBody>
                  <a:tcPr/>
                </a:tc>
                <a:tc>
                  <a:txBody>
                    <a:bodyPr/>
                    <a:lstStyle/>
                    <a:p>
                      <a:r>
                        <a:rPr lang="en-US" sz="1000"/>
                        <a:t>53</a:t>
                      </a:r>
                    </a:p>
                  </a:txBody>
                  <a:tcPr/>
                </a:tc>
                <a:tc>
                  <a:txBody>
                    <a:bodyPr/>
                    <a:lstStyle/>
                    <a:p>
                      <a:r>
                        <a:rPr lang="en-US" sz="1000"/>
                        <a:t>1</a:t>
                      </a:r>
                    </a:p>
                  </a:txBody>
                  <a:tcPr/>
                </a:tc>
                <a:tc>
                  <a:txBody>
                    <a:bodyPr/>
                    <a:lstStyle/>
                    <a:p>
                      <a:r>
                        <a:rPr lang="en-US" sz="1000"/>
                        <a:t>0</a:t>
                      </a:r>
                    </a:p>
                  </a:txBody>
                  <a:tcPr/>
                </a:tc>
                <a:tc>
                  <a:txBody>
                    <a:bodyPr/>
                    <a:lstStyle/>
                    <a:p>
                      <a:r>
                        <a:rPr lang="en-US" sz="1000"/>
                        <a:t>219</a:t>
                      </a:r>
                    </a:p>
                  </a:txBody>
                  <a:tcPr/>
                </a:tc>
                <a:tc>
                  <a:txBody>
                    <a:bodyPr/>
                    <a:lstStyle/>
                    <a:p>
                      <a:r>
                        <a:rPr lang="en-US" sz="1000"/>
                        <a:t>16.820702402957 %</a:t>
                      </a:r>
                    </a:p>
                  </a:txBody>
                  <a:tcPr/>
                </a:tc>
                <a:tc>
                  <a:txBody>
                    <a:bodyPr/>
                    <a:lstStyle/>
                    <a:p>
                      <a:r>
                        <a:rPr lang="en-US" sz="1000"/>
                        <a:t>1623</a:t>
                      </a:r>
                    </a:p>
                  </a:txBody>
                  <a:tcPr/>
                </a:tc>
                <a:tc>
                  <a:txBody>
                    <a:bodyPr/>
                    <a:lstStyle/>
                    <a:p>
                      <a:r>
                        <a:rPr lang="en-US" sz="1000"/>
                        <a:t>987</a:t>
                      </a:r>
                    </a:p>
                  </a:txBody>
                  <a:tcPr/>
                </a:tc>
                <a:tc>
                  <a:txBody>
                    <a:bodyPr/>
                    <a:lstStyle/>
                    <a:p>
                      <a:r>
                        <a:rPr lang="en-US" sz="1000"/>
                        <a:t>n/a</a:t>
                      </a:r>
                    </a:p>
                  </a:txBody>
                  <a:tcPr/>
                </a:tc>
                <a:extLst>
                  <a:ext uri="{0D108BD9-81ED-4DB2-BD59-A6C34878D82A}">
                    <a16:rowId xmlns:a16="http://schemas.microsoft.com/office/drawing/2014/main" val="3411614284"/>
                  </a:ext>
                </a:extLst>
              </a:tr>
            </a:tbl>
          </a:graphicData>
        </a:graphic>
      </p:graphicFrame>
      <p:sp>
        <p:nvSpPr>
          <p:cNvPr id="4" name="Text Placeholder 3">
            <a:extLst>
              <a:ext uri="{FF2B5EF4-FFF2-40B4-BE49-F238E27FC236}">
                <a16:creationId xmlns:a16="http://schemas.microsoft.com/office/drawing/2014/main" id="{1835B5DD-95D4-47EE-9504-49B3077586ED}"/>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6890310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2D617-86EE-46E3-8DDE-C95B5F3EC039}"/>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C471AE67-C038-4C1B-900C-D48360B41CEC}"/>
              </a:ext>
            </a:extLst>
          </p:cNvPr>
          <p:cNvGraphicFramePr>
            <a:graphicFrameLocks noGrp="1"/>
          </p:cNvGraphicFramePr>
          <p:nvPr>
            <p:ph type="tbl" sz="quarter" idx="13"/>
            <p:extLst>
              <p:ext uri="{D42A27DB-BD31-4B8C-83A1-F6EECF244321}">
                <p14:modId xmlns:p14="http://schemas.microsoft.com/office/powerpoint/2010/main" val="1571304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462582674"/>
                    </a:ext>
                  </a:extLst>
                </a:gridCol>
                <a:gridCol w="576072">
                  <a:extLst>
                    <a:ext uri="{9D8B030D-6E8A-4147-A177-3AD203B41FA5}">
                      <a16:colId xmlns:a16="http://schemas.microsoft.com/office/drawing/2014/main" val="2781654867"/>
                    </a:ext>
                  </a:extLst>
                </a:gridCol>
                <a:gridCol w="576072">
                  <a:extLst>
                    <a:ext uri="{9D8B030D-6E8A-4147-A177-3AD203B41FA5}">
                      <a16:colId xmlns:a16="http://schemas.microsoft.com/office/drawing/2014/main" val="1422016521"/>
                    </a:ext>
                  </a:extLst>
                </a:gridCol>
                <a:gridCol w="576072">
                  <a:extLst>
                    <a:ext uri="{9D8B030D-6E8A-4147-A177-3AD203B41FA5}">
                      <a16:colId xmlns:a16="http://schemas.microsoft.com/office/drawing/2014/main" val="1052058458"/>
                    </a:ext>
                  </a:extLst>
                </a:gridCol>
                <a:gridCol w="576072">
                  <a:extLst>
                    <a:ext uri="{9D8B030D-6E8A-4147-A177-3AD203B41FA5}">
                      <a16:colId xmlns:a16="http://schemas.microsoft.com/office/drawing/2014/main" val="1792161245"/>
                    </a:ext>
                  </a:extLst>
                </a:gridCol>
                <a:gridCol w="576072">
                  <a:extLst>
                    <a:ext uri="{9D8B030D-6E8A-4147-A177-3AD203B41FA5}">
                      <a16:colId xmlns:a16="http://schemas.microsoft.com/office/drawing/2014/main" val="771832983"/>
                    </a:ext>
                  </a:extLst>
                </a:gridCol>
                <a:gridCol w="576072">
                  <a:extLst>
                    <a:ext uri="{9D8B030D-6E8A-4147-A177-3AD203B41FA5}">
                      <a16:colId xmlns:a16="http://schemas.microsoft.com/office/drawing/2014/main" val="1555281756"/>
                    </a:ext>
                  </a:extLst>
                </a:gridCol>
                <a:gridCol w="576072">
                  <a:extLst>
                    <a:ext uri="{9D8B030D-6E8A-4147-A177-3AD203B41FA5}">
                      <a16:colId xmlns:a16="http://schemas.microsoft.com/office/drawing/2014/main" val="1633058426"/>
                    </a:ext>
                  </a:extLst>
                </a:gridCol>
                <a:gridCol w="576072">
                  <a:extLst>
                    <a:ext uri="{9D8B030D-6E8A-4147-A177-3AD203B41FA5}">
                      <a16:colId xmlns:a16="http://schemas.microsoft.com/office/drawing/2014/main" val="1031055131"/>
                    </a:ext>
                  </a:extLst>
                </a:gridCol>
                <a:gridCol w="576072">
                  <a:extLst>
                    <a:ext uri="{9D8B030D-6E8A-4147-A177-3AD203B41FA5}">
                      <a16:colId xmlns:a16="http://schemas.microsoft.com/office/drawing/2014/main" val="2575859091"/>
                    </a:ext>
                  </a:extLst>
                </a:gridCol>
                <a:gridCol w="576072">
                  <a:extLst>
                    <a:ext uri="{9D8B030D-6E8A-4147-A177-3AD203B41FA5}">
                      <a16:colId xmlns:a16="http://schemas.microsoft.com/office/drawing/2014/main" val="330513677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331417744"/>
                  </a:ext>
                </a:extLst>
              </a:tr>
              <a:tr h="370840">
                <a:tc>
                  <a:txBody>
                    <a:bodyPr/>
                    <a:lstStyle/>
                    <a:p>
                      <a:r>
                        <a:rPr lang="en-US" sz="1000"/>
                        <a:t>tmamerica</a:t>
                      </a:r>
                    </a:p>
                  </a:txBody>
                  <a:tcPr/>
                </a:tc>
                <a:tc>
                  <a:txBody>
                    <a:bodyPr/>
                    <a:lstStyle/>
                    <a:p>
                      <a:r>
                        <a:rPr lang="en-US" sz="1000"/>
                        <a:t>782</a:t>
                      </a:r>
                    </a:p>
                  </a:txBody>
                  <a:tcPr/>
                </a:tc>
                <a:tc>
                  <a:txBody>
                    <a:bodyPr/>
                    <a:lstStyle/>
                    <a:p>
                      <a:r>
                        <a:rPr lang="en-US" sz="1000"/>
                        <a:t>80</a:t>
                      </a:r>
                    </a:p>
                  </a:txBody>
                  <a:tcPr/>
                </a:tc>
                <a:tc>
                  <a:txBody>
                    <a:bodyPr/>
                    <a:lstStyle/>
                    <a:p>
                      <a:r>
                        <a:rPr lang="en-US" sz="1000"/>
                        <a:t>3</a:t>
                      </a:r>
                    </a:p>
                  </a:txBody>
                  <a:tcPr/>
                </a:tc>
                <a:tc>
                  <a:txBody>
                    <a:bodyPr/>
                    <a:lstStyle/>
                    <a:p>
                      <a:r>
                        <a:rPr lang="en-US" sz="1000"/>
                        <a:t>9</a:t>
                      </a:r>
                    </a:p>
                  </a:txBody>
                  <a:tcPr/>
                </a:tc>
                <a:tc>
                  <a:txBody>
                    <a:bodyPr/>
                    <a:lstStyle/>
                    <a:p>
                      <a:r>
                        <a:rPr lang="en-US" sz="1000"/>
                        <a:t>0</a:t>
                      </a:r>
                    </a:p>
                  </a:txBody>
                  <a:tcPr/>
                </a:tc>
                <a:tc>
                  <a:txBody>
                    <a:bodyPr/>
                    <a:lstStyle/>
                    <a:p>
                      <a:r>
                        <a:rPr lang="en-US" sz="1000"/>
                        <a:t>1</a:t>
                      </a:r>
                    </a:p>
                  </a:txBody>
                  <a:tcPr/>
                </a:tc>
                <a:tc>
                  <a:txBody>
                    <a:bodyPr/>
                    <a:lstStyle/>
                    <a:p>
                      <a:r>
                        <a:rPr lang="en-US" sz="1000"/>
                        <a:t>13</a:t>
                      </a:r>
                    </a:p>
                  </a:txBody>
                  <a:tcPr/>
                </a:tc>
                <a:tc>
                  <a:txBody>
                    <a:bodyPr/>
                    <a:lstStyle/>
                    <a:p>
                      <a:r>
                        <a:rPr lang="en-US" sz="1000"/>
                        <a:t>77</a:t>
                      </a:r>
                    </a:p>
                  </a:txBody>
                  <a:tcPr/>
                </a:tc>
                <a:tc>
                  <a:txBody>
                    <a:bodyPr/>
                    <a:lstStyle/>
                    <a:p>
                      <a:r>
                        <a:rPr lang="en-US" sz="1000"/>
                        <a:t>2</a:t>
                      </a:r>
                    </a:p>
                  </a:txBody>
                  <a:tcPr/>
                </a:tc>
                <a:tc>
                  <a:txBody>
                    <a:bodyPr/>
                    <a:lstStyle/>
                    <a:p>
                      <a:r>
                        <a:rPr lang="en-US" sz="1000"/>
                        <a:t>0.8190 %</a:t>
                      </a:r>
                    </a:p>
                  </a:txBody>
                  <a:tcPr/>
                </a:tc>
                <a:extLst>
                  <a:ext uri="{0D108BD9-81ED-4DB2-BD59-A6C34878D82A}">
                    <a16:rowId xmlns:a16="http://schemas.microsoft.com/office/drawing/2014/main" val="1456781270"/>
                  </a:ext>
                </a:extLst>
              </a:tr>
            </a:tbl>
          </a:graphicData>
        </a:graphic>
      </p:graphicFrame>
      <p:sp>
        <p:nvSpPr>
          <p:cNvPr id="4" name="Text Placeholder 3">
            <a:extLst>
              <a:ext uri="{FF2B5EF4-FFF2-40B4-BE49-F238E27FC236}">
                <a16:creationId xmlns:a16="http://schemas.microsoft.com/office/drawing/2014/main" id="{2019815D-D594-4725-9FD8-122F6576FAD6}"/>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4355834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6027C-E224-408A-85DA-F81575ADF8BD}"/>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55D6C24A-21BC-4FF4-8C0D-51C0F858C6F8}"/>
              </a:ext>
            </a:extLst>
          </p:cNvPr>
          <p:cNvGraphicFramePr>
            <a:graphicFrameLocks noGrp="1"/>
          </p:cNvGraphicFramePr>
          <p:nvPr>
            <p:ph type="chart" sz="quarter" idx="13"/>
            <p:extLst>
              <p:ext uri="{D42A27DB-BD31-4B8C-83A1-F6EECF244321}">
                <p14:modId xmlns:p14="http://schemas.microsoft.com/office/powerpoint/2010/main" val="37632246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3A5144-4FF1-4C2E-8CA5-28E3B42063A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A84782E-FAA4-45B7-B0DD-D0195A9517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4818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DC46A-7981-4CE1-BED3-FA5A3CE8EB02}"/>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22BF1E30-A10D-4AF5-8D90-EDBA23D04E3A}"/>
              </a:ext>
            </a:extLst>
          </p:cNvPr>
          <p:cNvGraphicFramePr>
            <a:graphicFrameLocks noGrp="1"/>
          </p:cNvGraphicFramePr>
          <p:nvPr>
            <p:ph type="chart" sz="quarter" idx="13"/>
            <p:extLst>
              <p:ext uri="{D42A27DB-BD31-4B8C-83A1-F6EECF244321}">
                <p14:modId xmlns:p14="http://schemas.microsoft.com/office/powerpoint/2010/main" val="23299463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CEC881-F0D4-4417-B8F6-C01518FC4C5D}"/>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A266F7B-7706-4C0C-82EC-1C69100D99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48880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E273D-58DE-4217-A2E7-D0EA9F871694}"/>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47C47E3B-1564-4A46-AE26-D21F2577D0E8}"/>
              </a:ext>
            </a:extLst>
          </p:cNvPr>
          <p:cNvGraphicFramePr>
            <a:graphicFrameLocks noGrp="1"/>
          </p:cNvGraphicFramePr>
          <p:nvPr>
            <p:ph type="chart" sz="quarter" idx="13"/>
            <p:extLst>
              <p:ext uri="{D42A27DB-BD31-4B8C-83A1-F6EECF244321}">
                <p14:modId xmlns:p14="http://schemas.microsoft.com/office/powerpoint/2010/main" val="6033810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68A392-8822-4534-BE87-DA8C12E4CDDD}"/>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0DBF352-720F-44D6-92B6-A012821AAA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53806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AC6EE-3D32-4894-B9CD-A07A06A3EAF1}"/>
              </a:ext>
            </a:extLst>
          </p:cNvPr>
          <p:cNvSpPr>
            <a:spLocks noGrp="1"/>
          </p:cNvSpPr>
          <p:nvPr>
            <p:ph type="title"/>
          </p:nvPr>
        </p:nvSpPr>
        <p:spPr/>
        <p:txBody>
          <a:bodyPr/>
          <a:lstStyle/>
          <a:p>
            <a:r>
              <a:rPr lang="en-US"/>
              <a:t>Instagram Instagram Content Views by Post Type | Tokio Marine America</a:t>
            </a:r>
          </a:p>
        </p:txBody>
      </p:sp>
      <p:graphicFrame>
        <p:nvGraphicFramePr>
          <p:cNvPr id="6" name="Chart Placeholder 5">
            <a:extLst>
              <a:ext uri="{FF2B5EF4-FFF2-40B4-BE49-F238E27FC236}">
                <a16:creationId xmlns:a16="http://schemas.microsoft.com/office/drawing/2014/main" id="{36601B91-CB53-494E-8EC1-F28F5C8D69FC}"/>
              </a:ext>
            </a:extLst>
          </p:cNvPr>
          <p:cNvGraphicFramePr>
            <a:graphicFrameLocks noGrp="1"/>
          </p:cNvGraphicFramePr>
          <p:nvPr>
            <p:ph type="chart" sz="quarter" idx="13"/>
            <p:extLst>
              <p:ext uri="{D42A27DB-BD31-4B8C-83A1-F6EECF244321}">
                <p14:modId xmlns:p14="http://schemas.microsoft.com/office/powerpoint/2010/main" val="1377212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C3FEBF-35BC-4278-9658-F337B863093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FF0A8474-1589-4329-8250-1D1C06382A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8197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9710D-0B63-4700-BF0E-FC0D00D3AF9F}"/>
              </a:ext>
            </a:extLst>
          </p:cNvPr>
          <p:cNvSpPr>
            <a:spLocks noGrp="1"/>
          </p:cNvSpPr>
          <p:nvPr>
            <p:ph type="title"/>
          </p:nvPr>
        </p:nvSpPr>
        <p:spPr/>
        <p:txBody>
          <a:bodyPr/>
          <a:lstStyle/>
          <a:p>
            <a:r>
              <a:rPr lang="en-US"/>
              <a:t>Instagram Posts Table | Tokio Marine America</a:t>
            </a:r>
          </a:p>
        </p:txBody>
      </p:sp>
      <p:graphicFrame>
        <p:nvGraphicFramePr>
          <p:cNvPr id="5" name="Table Placeholder 4">
            <a:extLst>
              <a:ext uri="{FF2B5EF4-FFF2-40B4-BE49-F238E27FC236}">
                <a16:creationId xmlns:a16="http://schemas.microsoft.com/office/drawing/2014/main" id="{1C64427A-3092-4338-9858-8F0A6D5DB1B0}"/>
              </a:ext>
            </a:extLst>
          </p:cNvPr>
          <p:cNvGraphicFramePr>
            <a:graphicFrameLocks noGrp="1"/>
          </p:cNvGraphicFramePr>
          <p:nvPr>
            <p:ph type="tbl" sz="quarter" idx="13"/>
            <p:extLst>
              <p:ext uri="{D42A27DB-BD31-4B8C-83A1-F6EECF244321}">
                <p14:modId xmlns:p14="http://schemas.microsoft.com/office/powerpoint/2010/main" val="2330620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65932208"/>
                    </a:ext>
                  </a:extLst>
                </a:gridCol>
                <a:gridCol w="822960">
                  <a:extLst>
                    <a:ext uri="{9D8B030D-6E8A-4147-A177-3AD203B41FA5}">
                      <a16:colId xmlns:a16="http://schemas.microsoft.com/office/drawing/2014/main" val="660387727"/>
                    </a:ext>
                  </a:extLst>
                </a:gridCol>
                <a:gridCol w="411480">
                  <a:extLst>
                    <a:ext uri="{9D8B030D-6E8A-4147-A177-3AD203B41FA5}">
                      <a16:colId xmlns:a16="http://schemas.microsoft.com/office/drawing/2014/main" val="2061190735"/>
                    </a:ext>
                  </a:extLst>
                </a:gridCol>
                <a:gridCol w="411480">
                  <a:extLst>
                    <a:ext uri="{9D8B030D-6E8A-4147-A177-3AD203B41FA5}">
                      <a16:colId xmlns:a16="http://schemas.microsoft.com/office/drawing/2014/main" val="2967052907"/>
                    </a:ext>
                  </a:extLst>
                </a:gridCol>
                <a:gridCol w="411480">
                  <a:extLst>
                    <a:ext uri="{9D8B030D-6E8A-4147-A177-3AD203B41FA5}">
                      <a16:colId xmlns:a16="http://schemas.microsoft.com/office/drawing/2014/main" val="4045440674"/>
                    </a:ext>
                  </a:extLst>
                </a:gridCol>
                <a:gridCol w="411480">
                  <a:extLst>
                    <a:ext uri="{9D8B030D-6E8A-4147-A177-3AD203B41FA5}">
                      <a16:colId xmlns:a16="http://schemas.microsoft.com/office/drawing/2014/main" val="852950449"/>
                    </a:ext>
                  </a:extLst>
                </a:gridCol>
                <a:gridCol w="411480">
                  <a:extLst>
                    <a:ext uri="{9D8B030D-6E8A-4147-A177-3AD203B41FA5}">
                      <a16:colId xmlns:a16="http://schemas.microsoft.com/office/drawing/2014/main" val="1892117250"/>
                    </a:ext>
                  </a:extLst>
                </a:gridCol>
                <a:gridCol w="411480">
                  <a:extLst>
                    <a:ext uri="{9D8B030D-6E8A-4147-A177-3AD203B41FA5}">
                      <a16:colId xmlns:a16="http://schemas.microsoft.com/office/drawing/2014/main" val="3724543320"/>
                    </a:ext>
                  </a:extLst>
                </a:gridCol>
                <a:gridCol w="411480">
                  <a:extLst>
                    <a:ext uri="{9D8B030D-6E8A-4147-A177-3AD203B41FA5}">
                      <a16:colId xmlns:a16="http://schemas.microsoft.com/office/drawing/2014/main" val="3245224963"/>
                    </a:ext>
                  </a:extLst>
                </a:gridCol>
                <a:gridCol w="411480">
                  <a:extLst>
                    <a:ext uri="{9D8B030D-6E8A-4147-A177-3AD203B41FA5}">
                      <a16:colId xmlns:a16="http://schemas.microsoft.com/office/drawing/2014/main" val="3883461787"/>
                    </a:ext>
                  </a:extLst>
                </a:gridCol>
                <a:gridCol w="411480">
                  <a:extLst>
                    <a:ext uri="{9D8B030D-6E8A-4147-A177-3AD203B41FA5}">
                      <a16:colId xmlns:a16="http://schemas.microsoft.com/office/drawing/2014/main" val="124010281"/>
                    </a:ext>
                  </a:extLst>
                </a:gridCol>
                <a:gridCol w="411480">
                  <a:extLst>
                    <a:ext uri="{9D8B030D-6E8A-4147-A177-3AD203B41FA5}">
                      <a16:colId xmlns:a16="http://schemas.microsoft.com/office/drawing/2014/main" val="1626695217"/>
                    </a:ext>
                  </a:extLst>
                </a:gridCol>
                <a:gridCol w="411480">
                  <a:extLst>
                    <a:ext uri="{9D8B030D-6E8A-4147-A177-3AD203B41FA5}">
                      <a16:colId xmlns:a16="http://schemas.microsoft.com/office/drawing/2014/main" val="3919963435"/>
                    </a:ext>
                  </a:extLst>
                </a:gridCol>
                <a:gridCol w="411480">
                  <a:extLst>
                    <a:ext uri="{9D8B030D-6E8A-4147-A177-3AD203B41FA5}">
                      <a16:colId xmlns:a16="http://schemas.microsoft.com/office/drawing/2014/main" val="2186651825"/>
                    </a:ext>
                  </a:extLst>
                </a:gridCol>
                <a:gridCol w="411480">
                  <a:extLst>
                    <a:ext uri="{9D8B030D-6E8A-4147-A177-3AD203B41FA5}">
                      <a16:colId xmlns:a16="http://schemas.microsoft.com/office/drawing/2014/main" val="3430660434"/>
                    </a:ext>
                  </a:extLst>
                </a:gridCol>
                <a:gridCol w="411480">
                  <a:extLst>
                    <a:ext uri="{9D8B030D-6E8A-4147-A177-3AD203B41FA5}">
                      <a16:colId xmlns:a16="http://schemas.microsoft.com/office/drawing/2014/main" val="2095223532"/>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1513669036"/>
                  </a:ext>
                </a:extLst>
              </a:tr>
              <a:tr h="370840">
                <a:tc>
                  <a:txBody>
                    <a:bodyPr/>
                    <a:lstStyle/>
                    <a:p>
                      <a:r>
                        <a:rPr lang="en-US" sz="1000"/>
                        <a:t>01/02/2026 11:30:07</a:t>
                      </a:r>
                    </a:p>
                  </a:txBody>
                  <a:tcPr/>
                </a:tc>
                <a:tc>
                  <a:txBody>
                    <a:bodyPr/>
                    <a:lstStyle/>
                    <a:p>
                      <a:r>
                        <a:rPr lang="en-US" sz="1000"/>
                        <a:t>01/02/2026 11:30:07</a:t>
                      </a:r>
                    </a:p>
                  </a:txBody>
                  <a:tcPr/>
                </a:tc>
                <a:tc>
                  <a:txBody>
                    <a:bodyPr/>
                    <a:lstStyle/>
                    <a:p>
                      <a:r>
                        <a:rPr lang="en-US" sz="1000"/>
                        <a:t>Carousel</a:t>
                      </a:r>
                    </a:p>
                  </a:txBody>
                  <a:tcPr/>
                </a:tc>
                <a:tc>
                  <a:txBody>
                    <a:bodyPr/>
                    <a:lstStyle/>
                    <a:p>
                      <a:r>
                        <a:rPr lang="en-US" sz="1000"/>
                        <a:t>490</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3.06 %</a:t>
                      </a:r>
                    </a:p>
                  </a:txBody>
                  <a:tcPr/>
                </a:tc>
                <a:tc>
                  <a:txBody>
                    <a:bodyPr/>
                    <a:lstStyle/>
                    <a:p>
                      <a:r>
                        <a:rPr lang="en-US" sz="1000"/>
                        <a:t>187</a:t>
                      </a:r>
                    </a:p>
                  </a:txBody>
                  <a:tcPr/>
                </a:tc>
                <a:tc>
                  <a:txBody>
                    <a:bodyPr/>
                    <a:lstStyle/>
                    <a:p>
                      <a:r>
                        <a:rPr lang="en-US" sz="1000"/>
                        <a:t>n/a</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extLst>
                  <a:ext uri="{0D108BD9-81ED-4DB2-BD59-A6C34878D82A}">
                    <a16:rowId xmlns:a16="http://schemas.microsoft.com/office/drawing/2014/main" val="1530111291"/>
                  </a:ext>
                </a:extLst>
              </a:tr>
              <a:tr h="370840">
                <a:tc>
                  <a:txBody>
                    <a:bodyPr/>
                    <a:lstStyle/>
                    <a:p>
                      <a:r>
                        <a:rPr lang="en-US" sz="1000"/>
                        <a:t>01/30/2026 14:57:12</a:t>
                      </a:r>
                    </a:p>
                  </a:txBody>
                  <a:tcPr/>
                </a:tc>
                <a:tc>
                  <a:txBody>
                    <a:bodyPr/>
                    <a:lstStyle/>
                    <a:p>
                      <a:r>
                        <a:rPr lang="en-US" sz="1000"/>
                        <a:t>01/30/2026 14:57:12</a:t>
                      </a:r>
                    </a:p>
                  </a:txBody>
                  <a:tcPr/>
                </a:tc>
                <a:tc>
                  <a:txBody>
                    <a:bodyPr/>
                    <a:lstStyle/>
                    <a:p>
                      <a:r>
                        <a:rPr lang="en-US" sz="1000"/>
                        <a:t>Carousel</a:t>
                      </a:r>
                    </a:p>
                  </a:txBody>
                  <a:tcPr/>
                </a:tc>
                <a:tc>
                  <a:txBody>
                    <a:bodyPr/>
                    <a:lstStyle/>
                    <a:p>
                      <a:r>
                        <a:rPr lang="en-US" sz="1000"/>
                        <a:t>215</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4.65 %</a:t>
                      </a:r>
                    </a:p>
                  </a:txBody>
                  <a:tcPr/>
                </a:tc>
                <a:tc>
                  <a:txBody>
                    <a:bodyPr/>
                    <a:lstStyle/>
                    <a:p>
                      <a:r>
                        <a:rPr lang="en-US" sz="1000"/>
                        <a:t>72</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854306349"/>
                  </a:ext>
                </a:extLst>
              </a:tr>
              <a:tr h="370840">
                <a:tc>
                  <a:txBody>
                    <a:bodyPr/>
                    <a:lstStyle/>
                    <a:p>
                      <a:r>
                        <a:rPr lang="en-US" sz="1000"/>
                        <a:t>01/22/2026 13:01:45</a:t>
                      </a:r>
                    </a:p>
                  </a:txBody>
                  <a:tcPr/>
                </a:tc>
                <a:tc>
                  <a:txBody>
                    <a:bodyPr/>
                    <a:lstStyle/>
                    <a:p>
                      <a:r>
                        <a:rPr lang="en-US" sz="1000"/>
                        <a:t>01/22/2026 13:01:45</a:t>
                      </a:r>
                    </a:p>
                  </a:txBody>
                  <a:tcPr/>
                </a:tc>
                <a:tc>
                  <a:txBody>
                    <a:bodyPr/>
                    <a:lstStyle/>
                    <a:p>
                      <a:r>
                        <a:rPr lang="en-US" sz="1000"/>
                        <a:t>Carousel</a:t>
                      </a:r>
                    </a:p>
                  </a:txBody>
                  <a:tcPr/>
                </a:tc>
                <a:tc>
                  <a:txBody>
                    <a:bodyPr/>
                    <a:lstStyle/>
                    <a:p>
                      <a:r>
                        <a:rPr lang="en-US" sz="1000"/>
                        <a:t>379</a:t>
                      </a:r>
                    </a:p>
                  </a:txBody>
                  <a:tcPr/>
                </a:tc>
                <a:tc>
                  <a:txBody>
                    <a:bodyPr/>
                    <a:lstStyle/>
                    <a:p>
                      <a:r>
                        <a:rPr lang="en-US" sz="1000"/>
                        <a:t>7</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9</a:t>
                      </a:r>
                    </a:p>
                  </a:txBody>
                  <a:tcPr/>
                </a:tc>
                <a:tc>
                  <a:txBody>
                    <a:bodyPr/>
                    <a:lstStyle/>
                    <a:p>
                      <a:r>
                        <a:rPr lang="en-US" sz="1000"/>
                        <a:t>2.37 %</a:t>
                      </a:r>
                    </a:p>
                  </a:txBody>
                  <a:tcPr/>
                </a:tc>
                <a:tc>
                  <a:txBody>
                    <a:bodyPr/>
                    <a:lstStyle/>
                    <a:p>
                      <a:r>
                        <a:rPr lang="en-US" sz="1000"/>
                        <a:t>109</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1804768828"/>
                  </a:ext>
                </a:extLst>
              </a:tr>
            </a:tbl>
          </a:graphicData>
        </a:graphic>
      </p:graphicFrame>
      <p:sp>
        <p:nvSpPr>
          <p:cNvPr id="4" name="Text Placeholder 3">
            <a:extLst>
              <a:ext uri="{FF2B5EF4-FFF2-40B4-BE49-F238E27FC236}">
                <a16:creationId xmlns:a16="http://schemas.microsoft.com/office/drawing/2014/main" id="{98DA076B-ED45-4F7C-8E65-4EAB195BCABC}"/>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2049948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1407</Words>
  <Application>Microsoft Office PowerPoint</Application>
  <PresentationFormat>On-screen Show (4:3)</PresentationFormat>
  <Paragraphs>417</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Impressions or Page Media View Bar Chart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Content Views by Post Type | Tokio Marine America</vt:lpstr>
      <vt:lpstr>Instagram Posts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2026-02-02T20:45:20Z</dcterms:created>
  <dcterms:modified xsi:type="dcterms:W3CDTF">2026-02-02T20:45:51Z</dcterms:modified>
</cp:coreProperties>
</file>