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 id="291"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46023</c:v>
                </c:pt>
              </c:numCache>
            </c:numRef>
          </c:cat>
          <c:val>
            <c:numRef>
              <c:f>Sheet1!$B$2</c:f>
              <c:numCache>
                <c:formatCode>General</c:formatCode>
                <c:ptCount val="1"/>
                <c:pt idx="0">
                  <c:v>1940</c:v>
                </c:pt>
              </c:numCache>
            </c:numRef>
          </c:val>
          <c:extLst>
            <c:ext xmlns:c16="http://schemas.microsoft.com/office/drawing/2014/chart" uri="{C3380CC4-5D6E-409C-BE32-E72D297353CC}">
              <c16:uniqueId val="{00000000-9C6A-4F5D-8443-CA4DFA45CAB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46023</c:v>
                </c:pt>
              </c:numCache>
            </c:numRef>
          </c:cat>
          <c:val>
            <c:numRef>
              <c:f>Sheet1!$C$2</c:f>
              <c:numCache>
                <c:formatCode>General</c:formatCode>
                <c:ptCount val="1"/>
                <c:pt idx="0">
                  <c:v>3009</c:v>
                </c:pt>
              </c:numCache>
            </c:numRef>
          </c:val>
          <c:extLst>
            <c:ext xmlns:c16="http://schemas.microsoft.com/office/drawing/2014/chart" uri="{C3380CC4-5D6E-409C-BE32-E72D297353CC}">
              <c16:uniqueId val="{00000001-9C6A-4F5D-8443-CA4DFA45CAB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46023</c:v>
                </c:pt>
              </c:numCache>
            </c:numRef>
          </c:cat>
          <c:val>
            <c:numRef>
              <c:f>Sheet1!$D$2</c:f>
              <c:numCache>
                <c:formatCode>General</c:formatCode>
                <c:ptCount val="1"/>
                <c:pt idx="0">
                  <c:v>5096</c:v>
                </c:pt>
              </c:numCache>
            </c:numRef>
          </c:val>
          <c:extLst>
            <c:ext xmlns:c16="http://schemas.microsoft.com/office/drawing/2014/chart" uri="{C3380CC4-5D6E-409C-BE32-E72D297353CC}">
              <c16:uniqueId val="{00000002-9C6A-4F5D-8443-CA4DFA45CAB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46023</c:v>
                </c:pt>
              </c:numCache>
            </c:numRef>
          </c:cat>
          <c:val>
            <c:numRef>
              <c:f>Sheet1!$E$2</c:f>
              <c:numCache>
                <c:formatCode>General</c:formatCode>
                <c:ptCount val="1"/>
                <c:pt idx="0">
                  <c:v>1157</c:v>
                </c:pt>
              </c:numCache>
            </c:numRef>
          </c:val>
          <c:extLst>
            <c:ext xmlns:c16="http://schemas.microsoft.com/office/drawing/2014/chart" uri="{C3380CC4-5D6E-409C-BE32-E72D297353CC}">
              <c16:uniqueId val="{00000003-9C6A-4F5D-8443-CA4DFA45CAB4}"/>
            </c:ext>
          </c:extLst>
        </c:ser>
        <c:dLbls>
          <c:showLegendKey val="0"/>
          <c:showVal val="0"/>
          <c:showCatName val="0"/>
          <c:showSerName val="0"/>
          <c:showPercent val="0"/>
          <c:showBubbleSize val="0"/>
        </c:dLbls>
        <c:gapWidth val="219"/>
        <c:overlap val="-27"/>
        <c:axId val="388514840"/>
        <c:axId val="388511888"/>
      </c:barChart>
      <c:dateAx>
        <c:axId val="388514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11888"/>
        <c:crosses val="autoZero"/>
        <c:auto val="1"/>
        <c:lblOffset val="100"/>
        <c:baseTimeUnit val="days"/>
      </c:dateAx>
      <c:valAx>
        <c:axId val="388511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14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c:v>
                </c:pt>
                <c:pt idx="1">
                  <c:v>0</c:v>
                </c:pt>
              </c:numCache>
            </c:numRef>
          </c:val>
          <c:extLst>
            <c:ext xmlns:c16="http://schemas.microsoft.com/office/drawing/2014/chart" uri="{C3380CC4-5D6E-409C-BE32-E72D297353CC}">
              <c16:uniqueId val="{00000000-92AA-4812-B472-F48E6A1A1E45}"/>
            </c:ext>
          </c:extLst>
        </c:ser>
        <c:dLbls>
          <c:showLegendKey val="0"/>
          <c:showVal val="0"/>
          <c:showCatName val="0"/>
          <c:showSerName val="0"/>
          <c:showPercent val="0"/>
          <c:showBubbleSize val="0"/>
        </c:dLbls>
        <c:gapWidth val="219"/>
        <c:overlap val="-27"/>
        <c:axId val="389473440"/>
        <c:axId val="389475408"/>
      </c:barChart>
      <c:dateAx>
        <c:axId val="389473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75408"/>
        <c:crosses val="autoZero"/>
        <c:auto val="1"/>
        <c:lblOffset val="100"/>
        <c:baseTimeUnit val="months"/>
      </c:dateAx>
      <c:valAx>
        <c:axId val="389475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7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8</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E20-4FE8-AE72-6C2AA2E7A40A}"/>
            </c:ext>
          </c:extLst>
        </c:ser>
        <c:dLbls>
          <c:showLegendKey val="0"/>
          <c:showVal val="0"/>
          <c:showCatName val="0"/>
          <c:showSerName val="0"/>
          <c:showPercent val="0"/>
          <c:showBubbleSize val="0"/>
        </c:dLbls>
        <c:gapWidth val="219"/>
        <c:overlap val="-27"/>
        <c:axId val="393350800"/>
        <c:axId val="393346208"/>
      </c:barChart>
      <c:dateAx>
        <c:axId val="393350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46208"/>
        <c:crosses val="autoZero"/>
        <c:auto val="1"/>
        <c:lblOffset val="100"/>
        <c:baseTimeUnit val="months"/>
      </c:dateAx>
      <c:valAx>
        <c:axId val="39334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50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87</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7CB-41C0-A5FF-6F72DE9CFDEE}"/>
            </c:ext>
          </c:extLst>
        </c:ser>
        <c:dLbls>
          <c:showLegendKey val="0"/>
          <c:showVal val="0"/>
          <c:showCatName val="0"/>
          <c:showSerName val="0"/>
          <c:showPercent val="0"/>
          <c:showBubbleSize val="0"/>
        </c:dLbls>
        <c:gapWidth val="219"/>
        <c:overlap val="-27"/>
        <c:axId val="393349816"/>
        <c:axId val="393351128"/>
      </c:barChart>
      <c:catAx>
        <c:axId val="393349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51128"/>
        <c:crosses val="autoZero"/>
        <c:auto val="1"/>
        <c:lblAlgn val="ctr"/>
        <c:lblOffset val="100"/>
        <c:noMultiLvlLbl val="0"/>
      </c:catAx>
      <c:valAx>
        <c:axId val="393351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349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6136</c:v>
                </c:pt>
                <c:pt idx="1">
                  <c:v>98</c:v>
                </c:pt>
                <c:pt idx="2">
                  <c:v>0</c:v>
                </c:pt>
              </c:numCache>
            </c:numRef>
          </c:val>
          <c:extLst>
            <c:ext xmlns:c16="http://schemas.microsoft.com/office/drawing/2014/chart" uri="{C3380CC4-5D6E-409C-BE32-E72D297353CC}">
              <c16:uniqueId val="{00000000-8566-465D-AACB-2F58931A2EE6}"/>
            </c:ext>
          </c:extLst>
        </c:ser>
        <c:dLbls>
          <c:showLegendKey val="0"/>
          <c:showVal val="0"/>
          <c:showCatName val="0"/>
          <c:showSerName val="0"/>
          <c:showPercent val="0"/>
          <c:showBubbleSize val="0"/>
        </c:dLbls>
        <c:gapWidth val="219"/>
        <c:overlap val="-27"/>
        <c:axId val="387281672"/>
        <c:axId val="387280032"/>
      </c:barChart>
      <c:dateAx>
        <c:axId val="387281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80032"/>
        <c:crosses val="autoZero"/>
        <c:auto val="1"/>
        <c:lblOffset val="100"/>
        <c:baseTimeUnit val="months"/>
      </c:dateAx>
      <c:valAx>
        <c:axId val="387280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81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0</c:v>
                </c:pt>
              </c:numCache>
            </c:numRef>
          </c:val>
          <c:extLst>
            <c:ext xmlns:c16="http://schemas.microsoft.com/office/drawing/2014/chart" uri="{C3380CC4-5D6E-409C-BE32-E72D297353CC}">
              <c16:uniqueId val="{00000000-C93B-4021-BDD6-DD7BC09F5940}"/>
            </c:ext>
          </c:extLst>
        </c:ser>
        <c:dLbls>
          <c:showLegendKey val="0"/>
          <c:showVal val="0"/>
          <c:showCatName val="0"/>
          <c:showSerName val="0"/>
          <c:showPercent val="0"/>
          <c:showBubbleSize val="0"/>
        </c:dLbls>
        <c:gapWidth val="219"/>
        <c:overlap val="-27"/>
        <c:axId val="484051096"/>
        <c:axId val="484051424"/>
      </c:barChart>
      <c:dateAx>
        <c:axId val="484051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051424"/>
        <c:crosses val="autoZero"/>
        <c:auto val="1"/>
        <c:lblOffset val="100"/>
        <c:baseTimeUnit val="months"/>
      </c:dateAx>
      <c:valAx>
        <c:axId val="48405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051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95F-4166-B03C-1126AB69C04C}"/>
            </c:ext>
          </c:extLst>
        </c:ser>
        <c:dLbls>
          <c:showLegendKey val="0"/>
          <c:showVal val="0"/>
          <c:showCatName val="0"/>
          <c:showSerName val="0"/>
          <c:showPercent val="0"/>
          <c:showBubbleSize val="0"/>
        </c:dLbls>
        <c:gapWidth val="219"/>
        <c:overlap val="-27"/>
        <c:axId val="484046504"/>
        <c:axId val="484043552"/>
      </c:barChart>
      <c:dateAx>
        <c:axId val="484046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043552"/>
        <c:crosses val="autoZero"/>
        <c:auto val="1"/>
        <c:lblOffset val="100"/>
        <c:baseTimeUnit val="months"/>
      </c:dateAx>
      <c:valAx>
        <c:axId val="484043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04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2</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DAF-4330-90FF-B252E8A5A9F3}"/>
            </c:ext>
          </c:extLst>
        </c:ser>
        <c:dLbls>
          <c:showLegendKey val="0"/>
          <c:showVal val="0"/>
          <c:showCatName val="0"/>
          <c:showSerName val="0"/>
          <c:showPercent val="0"/>
          <c:showBubbleSize val="0"/>
        </c:dLbls>
        <c:gapWidth val="219"/>
        <c:overlap val="-27"/>
        <c:axId val="484037976"/>
        <c:axId val="484039944"/>
      </c:barChart>
      <c:catAx>
        <c:axId val="484037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039944"/>
        <c:crosses val="autoZero"/>
        <c:auto val="1"/>
        <c:lblAlgn val="ctr"/>
        <c:lblOffset val="100"/>
        <c:noMultiLvlLbl val="0"/>
      </c:catAx>
      <c:valAx>
        <c:axId val="48403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037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31</c:v>
                </c:pt>
                <c:pt idx="1">
                  <c:v>2</c:v>
                </c:pt>
              </c:numCache>
            </c:numRef>
          </c:val>
          <c:extLst>
            <c:ext xmlns:c16="http://schemas.microsoft.com/office/drawing/2014/chart" uri="{C3380CC4-5D6E-409C-BE32-E72D297353CC}">
              <c16:uniqueId val="{00000000-977E-4979-975E-AC9B1000E09E}"/>
            </c:ext>
          </c:extLst>
        </c:ser>
        <c:dLbls>
          <c:showLegendKey val="0"/>
          <c:showVal val="0"/>
          <c:showCatName val="0"/>
          <c:showSerName val="0"/>
          <c:showPercent val="0"/>
          <c:showBubbleSize val="0"/>
        </c:dLbls>
        <c:gapWidth val="219"/>
        <c:overlap val="-27"/>
        <c:axId val="504572568"/>
        <c:axId val="504566664"/>
      </c:barChart>
      <c:dateAx>
        <c:axId val="504572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566664"/>
        <c:crosses val="autoZero"/>
        <c:auto val="1"/>
        <c:lblOffset val="100"/>
        <c:baseTimeUnit val="months"/>
      </c:dateAx>
      <c:valAx>
        <c:axId val="504566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57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c:f>
              <c:strCache>
                <c:ptCount val="1"/>
                <c:pt idx="0">
                  <c:v>2026-01</c:v>
                </c:pt>
              </c:strCache>
            </c:strRef>
          </c:cat>
          <c:val>
            <c:numRef>
              <c:f>Sheet1!$B$2</c:f>
              <c:numCache>
                <c:formatCode>General</c:formatCode>
                <c:ptCount val="1"/>
                <c:pt idx="0">
                  <c:v>37</c:v>
                </c:pt>
              </c:numCache>
            </c:numRef>
          </c:val>
          <c:extLst>
            <c:ext xmlns:c16="http://schemas.microsoft.com/office/drawing/2014/chart" uri="{C3380CC4-5D6E-409C-BE32-E72D297353CC}">
              <c16:uniqueId val="{00000000-11EB-4904-9635-1604E6224D42}"/>
            </c:ext>
          </c:extLst>
        </c:ser>
        <c:dLbls>
          <c:showLegendKey val="0"/>
          <c:showVal val="0"/>
          <c:showCatName val="0"/>
          <c:showSerName val="0"/>
          <c:showPercent val="0"/>
          <c:showBubbleSize val="0"/>
        </c:dLbls>
        <c:gapWidth val="219"/>
        <c:overlap val="-27"/>
        <c:axId val="504574536"/>
        <c:axId val="504571584"/>
      </c:barChart>
      <c:catAx>
        <c:axId val="504574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571584"/>
        <c:crosses val="autoZero"/>
        <c:auto val="1"/>
        <c:lblAlgn val="ctr"/>
        <c:lblOffset val="100"/>
        <c:noMultiLvlLbl val="0"/>
      </c:catAx>
      <c:valAx>
        <c:axId val="50457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574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c:f>
              <c:strCache>
                <c:ptCount val="1"/>
                <c:pt idx="0">
                  <c:v>2026-01</c:v>
                </c:pt>
              </c:strCache>
            </c:strRef>
          </c:cat>
          <c:val>
            <c:numRef>
              <c:f>Sheet1!$B$2</c:f>
              <c:numCache>
                <c:formatCode>General</c:formatCode>
                <c:ptCount val="1"/>
                <c:pt idx="0">
                  <c:v>298</c:v>
                </c:pt>
              </c:numCache>
            </c:numRef>
          </c:val>
          <c:extLst>
            <c:ext xmlns:c16="http://schemas.microsoft.com/office/drawing/2014/chart" uri="{C3380CC4-5D6E-409C-BE32-E72D297353CC}">
              <c16:uniqueId val="{00000000-80A1-4611-B826-A3B967E5B300}"/>
            </c:ext>
          </c:extLst>
        </c:ser>
        <c:dLbls>
          <c:showLegendKey val="0"/>
          <c:showVal val="0"/>
          <c:showCatName val="0"/>
          <c:showSerName val="0"/>
          <c:showPercent val="0"/>
          <c:showBubbleSize val="0"/>
        </c:dLbls>
        <c:gapWidth val="219"/>
        <c:overlap val="-27"/>
        <c:axId val="504576504"/>
        <c:axId val="504568632"/>
      </c:barChart>
      <c:catAx>
        <c:axId val="504576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568632"/>
        <c:crosses val="autoZero"/>
        <c:auto val="1"/>
        <c:lblAlgn val="ctr"/>
        <c:lblOffset val="100"/>
        <c:noMultiLvlLbl val="0"/>
      </c:catAx>
      <c:valAx>
        <c:axId val="504568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57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2025-12</c:v>
                </c:pt>
                <c:pt idx="1">
                  <c:v>2026-01</c:v>
                </c:pt>
                <c:pt idx="2">
                  <c:v>2026-02</c:v>
                </c:pt>
                <c:pt idx="3">
                  <c:v>2026-03</c:v>
                </c:pt>
                <c:pt idx="4">
                  <c:v>2026-04</c:v>
                </c:pt>
                <c:pt idx="5">
                  <c:v>2026-05</c:v>
                </c:pt>
                <c:pt idx="6">
                  <c:v>2026-06</c:v>
                </c:pt>
                <c:pt idx="7">
                  <c:v>2026-07</c:v>
                </c:pt>
                <c:pt idx="8">
                  <c:v>2026-08</c:v>
                </c:pt>
                <c:pt idx="9">
                  <c:v>2026-09</c:v>
                </c:pt>
                <c:pt idx="10">
                  <c:v>2026-10</c:v>
                </c:pt>
                <c:pt idx="11">
                  <c:v>2026-11</c:v>
                </c:pt>
                <c:pt idx="12">
                  <c:v>2026-12</c:v>
                </c:pt>
              </c:strCache>
            </c:strRef>
          </c:cat>
          <c:val>
            <c:numRef>
              <c:f>Sheet1!$B$2:$B$14</c:f>
              <c:numCache>
                <c:formatCode>General</c:formatCode>
                <c:ptCount val="13"/>
                <c:pt idx="0">
                  <c:v>318</c:v>
                </c:pt>
                <c:pt idx="1">
                  <c:v>12586</c:v>
                </c:pt>
              </c:numCache>
            </c:numRef>
          </c:val>
          <c:extLst>
            <c:ext xmlns:c16="http://schemas.microsoft.com/office/drawing/2014/chart" uri="{C3380CC4-5D6E-409C-BE32-E72D297353CC}">
              <c16:uniqueId val="{00000000-9A6D-485B-8007-BC5AA458AEE9}"/>
            </c:ext>
          </c:extLst>
        </c:ser>
        <c:dLbls>
          <c:showLegendKey val="0"/>
          <c:showVal val="0"/>
          <c:showCatName val="0"/>
          <c:showSerName val="0"/>
          <c:showPercent val="0"/>
          <c:showBubbleSize val="0"/>
        </c:dLbls>
        <c:gapWidth val="219"/>
        <c:overlap val="-27"/>
        <c:axId val="504552232"/>
        <c:axId val="504553216"/>
      </c:barChart>
      <c:catAx>
        <c:axId val="504552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553216"/>
        <c:crosses val="autoZero"/>
        <c:auto val="1"/>
        <c:lblAlgn val="ctr"/>
        <c:lblOffset val="100"/>
        <c:noMultiLvlLbl val="0"/>
      </c:catAx>
      <c:valAx>
        <c:axId val="504553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55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c:v>
                </c:pt>
                <c:pt idx="1">
                  <c:v>0</c:v>
                </c:pt>
              </c:numCache>
            </c:numRef>
          </c:val>
          <c:extLst>
            <c:ext xmlns:c16="http://schemas.microsoft.com/office/drawing/2014/chart" uri="{C3380CC4-5D6E-409C-BE32-E72D297353CC}">
              <c16:uniqueId val="{00000000-A2EF-41F1-BDA1-F0167D889753}"/>
            </c:ext>
          </c:extLst>
        </c:ser>
        <c:dLbls>
          <c:showLegendKey val="0"/>
          <c:showVal val="0"/>
          <c:showCatName val="0"/>
          <c:showSerName val="0"/>
          <c:showPercent val="0"/>
          <c:showBubbleSize val="0"/>
        </c:dLbls>
        <c:gapWidth val="219"/>
        <c:overlap val="-27"/>
        <c:axId val="70791088"/>
        <c:axId val="70793056"/>
      </c:barChart>
      <c:dateAx>
        <c:axId val="70791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793056"/>
        <c:crosses val="autoZero"/>
        <c:auto val="1"/>
        <c:lblOffset val="100"/>
        <c:baseTimeUnit val="months"/>
      </c:dateAx>
      <c:valAx>
        <c:axId val="70793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791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21</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F17-42AA-9A6B-6F87B44D98A8}"/>
            </c:ext>
          </c:extLst>
        </c:ser>
        <c:dLbls>
          <c:showLegendKey val="0"/>
          <c:showVal val="0"/>
          <c:showCatName val="0"/>
          <c:showSerName val="0"/>
          <c:showPercent val="0"/>
          <c:showBubbleSize val="0"/>
        </c:dLbls>
        <c:gapWidth val="219"/>
        <c:overlap val="-27"/>
        <c:axId val="70800928"/>
        <c:axId val="70791744"/>
      </c:barChart>
      <c:dateAx>
        <c:axId val="70800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791744"/>
        <c:crosses val="autoZero"/>
        <c:auto val="1"/>
        <c:lblOffset val="100"/>
        <c:baseTimeUnit val="months"/>
      </c:dateAx>
      <c:valAx>
        <c:axId val="70791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80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151</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963-4023-8334-2E102951F55B}"/>
            </c:ext>
          </c:extLst>
        </c:ser>
        <c:dLbls>
          <c:showLegendKey val="0"/>
          <c:showVal val="0"/>
          <c:showCatName val="0"/>
          <c:showSerName val="0"/>
          <c:showPercent val="0"/>
          <c:showBubbleSize val="0"/>
        </c:dLbls>
        <c:gapWidth val="219"/>
        <c:overlap val="-27"/>
        <c:axId val="395938136"/>
        <c:axId val="395938792"/>
      </c:barChart>
      <c:catAx>
        <c:axId val="395938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38792"/>
        <c:crosses val="autoZero"/>
        <c:auto val="1"/>
        <c:lblAlgn val="ctr"/>
        <c:lblOffset val="100"/>
        <c:noMultiLvlLbl val="0"/>
      </c:catAx>
      <c:valAx>
        <c:axId val="395938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3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3629</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392-42DD-89DF-181EEE32F69D}"/>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187</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5392-42DD-89DF-181EEE32F69D}"/>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995</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5392-42DD-89DF-181EEE32F69D}"/>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579</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5392-42DD-89DF-181EEE32F69D}"/>
            </c:ext>
          </c:extLst>
        </c:ser>
        <c:dLbls>
          <c:showLegendKey val="0"/>
          <c:showVal val="0"/>
          <c:showCatName val="0"/>
          <c:showSerName val="0"/>
          <c:showPercent val="0"/>
          <c:showBubbleSize val="0"/>
        </c:dLbls>
        <c:gapWidth val="219"/>
        <c:overlap val="-27"/>
        <c:axId val="504556824"/>
        <c:axId val="484045192"/>
      </c:barChart>
      <c:dateAx>
        <c:axId val="504556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045192"/>
        <c:crosses val="autoZero"/>
        <c:auto val="1"/>
        <c:lblOffset val="100"/>
        <c:baseTimeUnit val="months"/>
      </c:dateAx>
      <c:valAx>
        <c:axId val="484045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455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3629</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226-447D-A438-42F73CCF6AF3}"/>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187</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1-E226-447D-A438-42F73CCF6AF3}"/>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995</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2-E226-447D-A438-42F73CCF6AF3}"/>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579</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E226-447D-A438-42F73CCF6AF3}"/>
            </c:ext>
          </c:extLst>
        </c:ser>
        <c:dLbls>
          <c:showLegendKey val="0"/>
          <c:showVal val="0"/>
          <c:showCatName val="0"/>
          <c:showSerName val="0"/>
          <c:showPercent val="0"/>
          <c:showBubbleSize val="0"/>
        </c:dLbls>
        <c:gapWidth val="219"/>
        <c:overlap val="-27"/>
        <c:axId val="484037648"/>
        <c:axId val="484042568"/>
      </c:barChart>
      <c:dateAx>
        <c:axId val="484037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042568"/>
        <c:crosses val="autoZero"/>
        <c:auto val="1"/>
        <c:lblOffset val="100"/>
        <c:baseTimeUnit val="months"/>
      </c:dateAx>
      <c:valAx>
        <c:axId val="484042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03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A88F4-F489-4787-83E1-DF99CC0E0B79}"/>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09C3AFA0-872D-4372-A5EF-CCF1C8A19CB5}"/>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169961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227CB-97F2-4670-B973-A7486F36CFC5}"/>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082C658A-3D20-48CD-96A0-9DA3B1CF891E}"/>
              </a:ext>
            </a:extLst>
          </p:cNvPr>
          <p:cNvGraphicFramePr>
            <a:graphicFrameLocks noGrp="1"/>
          </p:cNvGraphicFramePr>
          <p:nvPr>
            <p:ph type="chart" sz="quarter" idx="13"/>
            <p:extLst>
              <p:ext uri="{D42A27DB-BD31-4B8C-83A1-F6EECF244321}">
                <p14:modId xmlns:p14="http://schemas.microsoft.com/office/powerpoint/2010/main" val="1134246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1A3F07-CDF1-4A51-8F71-B9A73E3378E9}"/>
              </a:ext>
            </a:extLst>
          </p:cNvPr>
          <p:cNvSpPr>
            <a:spLocks noGrp="1"/>
          </p:cNvSpPr>
          <p:nvPr>
            <p:ph type="body" sz="quarter" idx="14"/>
          </p:nvPr>
        </p:nvSpPr>
        <p:spPr/>
        <p:txBody>
          <a:bodyPr/>
          <a:lstStyle/>
          <a:p>
            <a:r>
              <a:rPr lang="en-US"/>
              <a:t>01/01/2026 - 01/31/2026</a:t>
            </a:r>
          </a:p>
        </p:txBody>
      </p:sp>
      <p:sp>
        <p:nvSpPr>
          <p:cNvPr id="5" name="Footer Placeholder 4">
            <a:extLst>
              <a:ext uri="{FF2B5EF4-FFF2-40B4-BE49-F238E27FC236}">
                <a16:creationId xmlns:a16="http://schemas.microsoft.com/office/drawing/2014/main" id="{914EB357-4DF4-4638-8CF3-6FB12A5FB8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6023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9A99D-9D89-4F5F-A7F0-0F640A86C978}"/>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C233B281-C8C2-4FF5-BD0B-148E8E716363}"/>
              </a:ext>
            </a:extLst>
          </p:cNvPr>
          <p:cNvGraphicFramePr>
            <a:graphicFrameLocks noGrp="1"/>
          </p:cNvGraphicFramePr>
          <p:nvPr>
            <p:ph type="tbl" sz="quarter" idx="13"/>
            <p:extLst>
              <p:ext uri="{D42A27DB-BD31-4B8C-83A1-F6EECF244321}">
                <p14:modId xmlns:p14="http://schemas.microsoft.com/office/powerpoint/2010/main" val="2545980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19230976"/>
                    </a:ext>
                  </a:extLst>
                </a:gridCol>
                <a:gridCol w="905256">
                  <a:extLst>
                    <a:ext uri="{9D8B030D-6E8A-4147-A177-3AD203B41FA5}">
                      <a16:colId xmlns:a16="http://schemas.microsoft.com/office/drawing/2014/main" val="1405302104"/>
                    </a:ext>
                  </a:extLst>
                </a:gridCol>
                <a:gridCol w="905256">
                  <a:extLst>
                    <a:ext uri="{9D8B030D-6E8A-4147-A177-3AD203B41FA5}">
                      <a16:colId xmlns:a16="http://schemas.microsoft.com/office/drawing/2014/main" val="2889736321"/>
                    </a:ext>
                  </a:extLst>
                </a:gridCol>
                <a:gridCol w="905256">
                  <a:extLst>
                    <a:ext uri="{9D8B030D-6E8A-4147-A177-3AD203B41FA5}">
                      <a16:colId xmlns:a16="http://schemas.microsoft.com/office/drawing/2014/main" val="2961537457"/>
                    </a:ext>
                  </a:extLst>
                </a:gridCol>
                <a:gridCol w="905256">
                  <a:extLst>
                    <a:ext uri="{9D8B030D-6E8A-4147-A177-3AD203B41FA5}">
                      <a16:colId xmlns:a16="http://schemas.microsoft.com/office/drawing/2014/main" val="2073770697"/>
                    </a:ext>
                  </a:extLst>
                </a:gridCol>
                <a:gridCol w="905256">
                  <a:extLst>
                    <a:ext uri="{9D8B030D-6E8A-4147-A177-3AD203B41FA5}">
                      <a16:colId xmlns:a16="http://schemas.microsoft.com/office/drawing/2014/main" val="2157298454"/>
                    </a:ext>
                  </a:extLst>
                </a:gridCol>
                <a:gridCol w="905256">
                  <a:extLst>
                    <a:ext uri="{9D8B030D-6E8A-4147-A177-3AD203B41FA5}">
                      <a16:colId xmlns:a16="http://schemas.microsoft.com/office/drawing/2014/main" val="3034764512"/>
                    </a:ext>
                  </a:extLst>
                </a:gridCol>
                <a:gridCol w="905256">
                  <a:extLst>
                    <a:ext uri="{9D8B030D-6E8A-4147-A177-3AD203B41FA5}">
                      <a16:colId xmlns:a16="http://schemas.microsoft.com/office/drawing/2014/main" val="620453918"/>
                    </a:ext>
                  </a:extLst>
                </a:gridCol>
                <a:gridCol w="905256">
                  <a:extLst>
                    <a:ext uri="{9D8B030D-6E8A-4147-A177-3AD203B41FA5}">
                      <a16:colId xmlns:a16="http://schemas.microsoft.com/office/drawing/2014/main" val="413490631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64596236"/>
                  </a:ext>
                </a:extLst>
              </a:tr>
              <a:tr h="370840">
                <a:tc>
                  <a:txBody>
                    <a:bodyPr/>
                    <a:lstStyle/>
                    <a:p>
                      <a:r>
                        <a:rPr lang="en-US" sz="1000"/>
                        <a:t>1940</a:t>
                      </a:r>
                    </a:p>
                  </a:txBody>
                  <a:tcPr/>
                </a:tc>
                <a:tc>
                  <a:txBody>
                    <a:bodyPr/>
                    <a:lstStyle/>
                    <a:p>
                      <a:r>
                        <a:rPr lang="en-US" sz="1000"/>
                        <a:t>-2</a:t>
                      </a:r>
                    </a:p>
                  </a:txBody>
                  <a:tcPr/>
                </a:tc>
                <a:tc>
                  <a:txBody>
                    <a:bodyPr/>
                    <a:lstStyle/>
                    <a:p>
                      <a:r>
                        <a:rPr lang="en-US" sz="1000"/>
                        <a:t>9</a:t>
                      </a:r>
                    </a:p>
                  </a:txBody>
                  <a:tcPr/>
                </a:tc>
                <a:tc>
                  <a:txBody>
                    <a:bodyPr/>
                    <a:lstStyle/>
                    <a:p>
                      <a:r>
                        <a:rPr lang="en-US" sz="1000"/>
                        <a:t>83</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0.4980 %</a:t>
                      </a:r>
                    </a:p>
                  </a:txBody>
                  <a:tcPr/>
                </a:tc>
                <a:tc>
                  <a:txBody>
                    <a:bodyPr/>
                    <a:lstStyle/>
                    <a:p>
                      <a:r>
                        <a:rPr lang="en-US" sz="1000"/>
                        <a:t>0.0 %</a:t>
                      </a:r>
                    </a:p>
                  </a:txBody>
                  <a:tcPr/>
                </a:tc>
                <a:extLst>
                  <a:ext uri="{0D108BD9-81ED-4DB2-BD59-A6C34878D82A}">
                    <a16:rowId xmlns:a16="http://schemas.microsoft.com/office/drawing/2014/main" val="2185090583"/>
                  </a:ext>
                </a:extLst>
              </a:tr>
            </a:tbl>
          </a:graphicData>
        </a:graphic>
      </p:graphicFrame>
      <p:sp>
        <p:nvSpPr>
          <p:cNvPr id="4" name="Text Placeholder 3">
            <a:extLst>
              <a:ext uri="{FF2B5EF4-FFF2-40B4-BE49-F238E27FC236}">
                <a16:creationId xmlns:a16="http://schemas.microsoft.com/office/drawing/2014/main" id="{98176044-685F-4DD1-A9BC-29DB5AAB49DD}"/>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413376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03273-6E53-42E6-8181-7882C7970E5B}"/>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195B594E-C278-4E13-AF3C-7EDA6DDA46E9}"/>
              </a:ext>
            </a:extLst>
          </p:cNvPr>
          <p:cNvGraphicFramePr>
            <a:graphicFrameLocks noGrp="1"/>
          </p:cNvGraphicFramePr>
          <p:nvPr>
            <p:ph type="chart" sz="quarter" idx="13"/>
            <p:extLst>
              <p:ext uri="{D42A27DB-BD31-4B8C-83A1-F6EECF244321}">
                <p14:modId xmlns:p14="http://schemas.microsoft.com/office/powerpoint/2010/main" val="17111357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56790E-7BA9-4711-A9F4-0881ED2FBF96}"/>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9059344B-8335-4070-9632-ABC264E45D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1898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96D71-B5E2-4300-9119-17C3B7086CC7}"/>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4386E2F6-9A11-4EF2-A6E0-F103F405CB32}"/>
              </a:ext>
            </a:extLst>
          </p:cNvPr>
          <p:cNvGraphicFramePr>
            <a:graphicFrameLocks noGrp="1"/>
          </p:cNvGraphicFramePr>
          <p:nvPr>
            <p:ph type="chart" sz="quarter" idx="13"/>
            <p:extLst>
              <p:ext uri="{D42A27DB-BD31-4B8C-83A1-F6EECF244321}">
                <p14:modId xmlns:p14="http://schemas.microsoft.com/office/powerpoint/2010/main" val="12199060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4F6905-1FC0-406E-845C-200A10138EF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1BFA0183-E2C3-428E-A144-AA6E2AD20A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5433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83CC-44E7-4A53-A405-77D56458F571}"/>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27820031-51DE-43E5-9E23-AD1339BCBD6A}"/>
              </a:ext>
            </a:extLst>
          </p:cNvPr>
          <p:cNvGraphicFramePr>
            <a:graphicFrameLocks noGrp="1"/>
          </p:cNvGraphicFramePr>
          <p:nvPr>
            <p:ph type="chart" sz="quarter" idx="13"/>
            <p:extLst>
              <p:ext uri="{D42A27DB-BD31-4B8C-83A1-F6EECF244321}">
                <p14:modId xmlns:p14="http://schemas.microsoft.com/office/powerpoint/2010/main" val="21570002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D3739B-8636-42EF-8DC4-8B49A3B6A9DB}"/>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9FAFBD5-EE03-48C6-B680-43933CE3C8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2916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951FB-2605-4750-AF0F-20A6A4FD2707}"/>
              </a:ext>
            </a:extLst>
          </p:cNvPr>
          <p:cNvSpPr>
            <a:spLocks noGrp="1"/>
          </p:cNvSpPr>
          <p:nvPr>
            <p:ph type="title"/>
          </p:nvPr>
        </p:nvSpPr>
        <p:spPr/>
        <p:txBody>
          <a:bodyPr/>
          <a:lstStyle/>
          <a:p>
            <a:r>
              <a:rPr lang="en-US"/>
              <a:t>Facebook Impressions or Page Media View | FICOH</a:t>
            </a:r>
          </a:p>
        </p:txBody>
      </p:sp>
      <p:graphicFrame>
        <p:nvGraphicFramePr>
          <p:cNvPr id="6" name="Chart Placeholder 5">
            <a:extLst>
              <a:ext uri="{FF2B5EF4-FFF2-40B4-BE49-F238E27FC236}">
                <a16:creationId xmlns:a16="http://schemas.microsoft.com/office/drawing/2014/main" id="{D94BF5DE-0C66-4083-95BB-D3D08AB70B76}"/>
              </a:ext>
            </a:extLst>
          </p:cNvPr>
          <p:cNvGraphicFramePr>
            <a:graphicFrameLocks noGrp="1"/>
          </p:cNvGraphicFramePr>
          <p:nvPr>
            <p:ph type="chart" sz="quarter" idx="13"/>
            <p:extLst>
              <p:ext uri="{D42A27DB-BD31-4B8C-83A1-F6EECF244321}">
                <p14:modId xmlns:p14="http://schemas.microsoft.com/office/powerpoint/2010/main" val="3525577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2D6254-13B9-467B-8D11-A0C5586D366D}"/>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997D9120-FED7-4E18-96E2-6CEB5C982E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1564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B6DF2-A9BF-411C-AF17-4F12236EB9A4}"/>
              </a:ext>
            </a:extLst>
          </p:cNvPr>
          <p:cNvSpPr>
            <a:spLocks noGrp="1"/>
          </p:cNvSpPr>
          <p:nvPr>
            <p:ph type="title"/>
          </p:nvPr>
        </p:nvSpPr>
        <p:spPr/>
        <p:txBody>
          <a:bodyPr/>
          <a:lstStyle/>
          <a:p>
            <a:r>
              <a:rPr lang="en-US"/>
              <a:t>Facebook Original Own Posts Table | FICOH - 1 of 3</a:t>
            </a:r>
          </a:p>
        </p:txBody>
      </p:sp>
      <p:graphicFrame>
        <p:nvGraphicFramePr>
          <p:cNvPr id="5" name="Table Placeholder 4">
            <a:extLst>
              <a:ext uri="{FF2B5EF4-FFF2-40B4-BE49-F238E27FC236}">
                <a16:creationId xmlns:a16="http://schemas.microsoft.com/office/drawing/2014/main" id="{305C78F2-710A-4DB2-9655-F349208CC4C5}"/>
              </a:ext>
            </a:extLst>
          </p:cNvPr>
          <p:cNvGraphicFramePr>
            <a:graphicFrameLocks noGrp="1"/>
          </p:cNvGraphicFramePr>
          <p:nvPr>
            <p:ph type="tbl" sz="quarter" idx="13"/>
            <p:extLst>
              <p:ext uri="{D42A27DB-BD31-4B8C-83A1-F6EECF244321}">
                <p14:modId xmlns:p14="http://schemas.microsoft.com/office/powerpoint/2010/main" val="2542611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3099248982"/>
                    </a:ext>
                  </a:extLst>
                </a:gridCol>
                <a:gridCol w="493776">
                  <a:extLst>
                    <a:ext uri="{9D8B030D-6E8A-4147-A177-3AD203B41FA5}">
                      <a16:colId xmlns:a16="http://schemas.microsoft.com/office/drawing/2014/main" val="3036872502"/>
                    </a:ext>
                  </a:extLst>
                </a:gridCol>
                <a:gridCol w="493776">
                  <a:extLst>
                    <a:ext uri="{9D8B030D-6E8A-4147-A177-3AD203B41FA5}">
                      <a16:colId xmlns:a16="http://schemas.microsoft.com/office/drawing/2014/main" val="528193230"/>
                    </a:ext>
                  </a:extLst>
                </a:gridCol>
                <a:gridCol w="493776">
                  <a:extLst>
                    <a:ext uri="{9D8B030D-6E8A-4147-A177-3AD203B41FA5}">
                      <a16:colId xmlns:a16="http://schemas.microsoft.com/office/drawing/2014/main" val="3048490856"/>
                    </a:ext>
                  </a:extLst>
                </a:gridCol>
                <a:gridCol w="493776">
                  <a:extLst>
                    <a:ext uri="{9D8B030D-6E8A-4147-A177-3AD203B41FA5}">
                      <a16:colId xmlns:a16="http://schemas.microsoft.com/office/drawing/2014/main" val="2594532186"/>
                    </a:ext>
                  </a:extLst>
                </a:gridCol>
                <a:gridCol w="493776">
                  <a:extLst>
                    <a:ext uri="{9D8B030D-6E8A-4147-A177-3AD203B41FA5}">
                      <a16:colId xmlns:a16="http://schemas.microsoft.com/office/drawing/2014/main" val="2125547130"/>
                    </a:ext>
                  </a:extLst>
                </a:gridCol>
                <a:gridCol w="493776">
                  <a:extLst>
                    <a:ext uri="{9D8B030D-6E8A-4147-A177-3AD203B41FA5}">
                      <a16:colId xmlns:a16="http://schemas.microsoft.com/office/drawing/2014/main" val="1243348504"/>
                    </a:ext>
                  </a:extLst>
                </a:gridCol>
                <a:gridCol w="493776">
                  <a:extLst>
                    <a:ext uri="{9D8B030D-6E8A-4147-A177-3AD203B41FA5}">
                      <a16:colId xmlns:a16="http://schemas.microsoft.com/office/drawing/2014/main" val="3262593142"/>
                    </a:ext>
                  </a:extLst>
                </a:gridCol>
                <a:gridCol w="493776">
                  <a:extLst>
                    <a:ext uri="{9D8B030D-6E8A-4147-A177-3AD203B41FA5}">
                      <a16:colId xmlns:a16="http://schemas.microsoft.com/office/drawing/2014/main" val="1523931531"/>
                    </a:ext>
                  </a:extLst>
                </a:gridCol>
                <a:gridCol w="493776">
                  <a:extLst>
                    <a:ext uri="{9D8B030D-6E8A-4147-A177-3AD203B41FA5}">
                      <a16:colId xmlns:a16="http://schemas.microsoft.com/office/drawing/2014/main" val="489336341"/>
                    </a:ext>
                  </a:extLst>
                </a:gridCol>
                <a:gridCol w="493776">
                  <a:extLst>
                    <a:ext uri="{9D8B030D-6E8A-4147-A177-3AD203B41FA5}">
                      <a16:colId xmlns:a16="http://schemas.microsoft.com/office/drawing/2014/main" val="630717576"/>
                    </a:ext>
                  </a:extLst>
                </a:gridCol>
                <a:gridCol w="493776">
                  <a:extLst>
                    <a:ext uri="{9D8B030D-6E8A-4147-A177-3AD203B41FA5}">
                      <a16:colId xmlns:a16="http://schemas.microsoft.com/office/drawing/2014/main" val="258361051"/>
                    </a:ext>
                  </a:extLst>
                </a:gridCol>
                <a:gridCol w="493776">
                  <a:extLst>
                    <a:ext uri="{9D8B030D-6E8A-4147-A177-3AD203B41FA5}">
                      <a16:colId xmlns:a16="http://schemas.microsoft.com/office/drawing/2014/main" val="2952092039"/>
                    </a:ext>
                  </a:extLst>
                </a:gridCol>
                <a:gridCol w="493776">
                  <a:extLst>
                    <a:ext uri="{9D8B030D-6E8A-4147-A177-3AD203B41FA5}">
                      <a16:colId xmlns:a16="http://schemas.microsoft.com/office/drawing/2014/main" val="720103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09142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- 2026-01-14 16:00:08</a:t>
                      </a:r>
                      <a:r>
                        <a:rPr kumimoji="0" lang="en-US" sz="1000" b="0" i="0" u="none" strike="noStrike" kern="1200" cap="none" spc="0" normalizeH="0" baseline="0" noProof="0">
                          <a:ln>
                            <a:noFill/>
                          </a:ln>
                          <a:solidFill>
                            <a:prstClr val="black"/>
                          </a:solidFill>
                          <a:effectLst/>
                          <a:uLnTx/>
                          <a:uFillTx/>
                          <a:latin typeface="Calibri"/>
                          <a:ea typeface="+mn-ea"/>
                          <a:cs typeface="+mn-cs"/>
                        </a:rPr>
                        <a:t>
 Yesterday, we gathered to honor Maggie H. from our Mailroom and Admin team, who celebrated her 55th work anniversary with First Insurance. Since joining in 1971, Maggie has worked alongside five FICOH CEOS and supported our company through many decades of growth and change. Thank you, Maggie, for your resilience, friendship, and unwavering dedication to 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51357239"/>
                  </a:ext>
                </a:extLst>
              </a:tr>
            </a:tbl>
          </a:graphicData>
        </a:graphic>
      </p:graphicFrame>
      <p:sp>
        <p:nvSpPr>
          <p:cNvPr id="4" name="Text Placeholder 3">
            <a:extLst>
              <a:ext uri="{FF2B5EF4-FFF2-40B4-BE49-F238E27FC236}">
                <a16:creationId xmlns:a16="http://schemas.microsoft.com/office/drawing/2014/main" id="{3B3545CF-42AD-44B2-9352-B1FDF4EDB09D}"/>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890676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DBEA4-B289-4589-B95E-A0986F39DDC7}"/>
              </a:ext>
            </a:extLst>
          </p:cNvPr>
          <p:cNvSpPr>
            <a:spLocks noGrp="1"/>
          </p:cNvSpPr>
          <p:nvPr>
            <p:ph type="title"/>
          </p:nvPr>
        </p:nvSpPr>
        <p:spPr/>
        <p:txBody>
          <a:bodyPr/>
          <a:lstStyle/>
          <a:p>
            <a:r>
              <a:rPr lang="en-US"/>
              <a:t>Facebook Original Own Posts Table | FICOH - 2 of 3</a:t>
            </a:r>
          </a:p>
        </p:txBody>
      </p:sp>
      <p:graphicFrame>
        <p:nvGraphicFramePr>
          <p:cNvPr id="5" name="Table Placeholder 4">
            <a:extLst>
              <a:ext uri="{FF2B5EF4-FFF2-40B4-BE49-F238E27FC236}">
                <a16:creationId xmlns:a16="http://schemas.microsoft.com/office/drawing/2014/main" id="{5AFD9F8A-5AA3-4D48-BD6C-4D2FFA51B23B}"/>
              </a:ext>
            </a:extLst>
          </p:cNvPr>
          <p:cNvGraphicFramePr>
            <a:graphicFrameLocks noGrp="1"/>
          </p:cNvGraphicFramePr>
          <p:nvPr>
            <p:ph type="tbl" sz="quarter" idx="13"/>
            <p:extLst>
              <p:ext uri="{D42A27DB-BD31-4B8C-83A1-F6EECF244321}">
                <p14:modId xmlns:p14="http://schemas.microsoft.com/office/powerpoint/2010/main" val="1558985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1849623846"/>
                    </a:ext>
                  </a:extLst>
                </a:gridCol>
                <a:gridCol w="493776">
                  <a:extLst>
                    <a:ext uri="{9D8B030D-6E8A-4147-A177-3AD203B41FA5}">
                      <a16:colId xmlns:a16="http://schemas.microsoft.com/office/drawing/2014/main" val="339406233"/>
                    </a:ext>
                  </a:extLst>
                </a:gridCol>
                <a:gridCol w="493776">
                  <a:extLst>
                    <a:ext uri="{9D8B030D-6E8A-4147-A177-3AD203B41FA5}">
                      <a16:colId xmlns:a16="http://schemas.microsoft.com/office/drawing/2014/main" val="2155446502"/>
                    </a:ext>
                  </a:extLst>
                </a:gridCol>
                <a:gridCol w="493776">
                  <a:extLst>
                    <a:ext uri="{9D8B030D-6E8A-4147-A177-3AD203B41FA5}">
                      <a16:colId xmlns:a16="http://schemas.microsoft.com/office/drawing/2014/main" val="3789029570"/>
                    </a:ext>
                  </a:extLst>
                </a:gridCol>
                <a:gridCol w="493776">
                  <a:extLst>
                    <a:ext uri="{9D8B030D-6E8A-4147-A177-3AD203B41FA5}">
                      <a16:colId xmlns:a16="http://schemas.microsoft.com/office/drawing/2014/main" val="2140666139"/>
                    </a:ext>
                  </a:extLst>
                </a:gridCol>
                <a:gridCol w="493776">
                  <a:extLst>
                    <a:ext uri="{9D8B030D-6E8A-4147-A177-3AD203B41FA5}">
                      <a16:colId xmlns:a16="http://schemas.microsoft.com/office/drawing/2014/main" val="2561349204"/>
                    </a:ext>
                  </a:extLst>
                </a:gridCol>
                <a:gridCol w="493776">
                  <a:extLst>
                    <a:ext uri="{9D8B030D-6E8A-4147-A177-3AD203B41FA5}">
                      <a16:colId xmlns:a16="http://schemas.microsoft.com/office/drawing/2014/main" val="1701244978"/>
                    </a:ext>
                  </a:extLst>
                </a:gridCol>
                <a:gridCol w="493776">
                  <a:extLst>
                    <a:ext uri="{9D8B030D-6E8A-4147-A177-3AD203B41FA5}">
                      <a16:colId xmlns:a16="http://schemas.microsoft.com/office/drawing/2014/main" val="2577527965"/>
                    </a:ext>
                  </a:extLst>
                </a:gridCol>
                <a:gridCol w="493776">
                  <a:extLst>
                    <a:ext uri="{9D8B030D-6E8A-4147-A177-3AD203B41FA5}">
                      <a16:colId xmlns:a16="http://schemas.microsoft.com/office/drawing/2014/main" val="517235884"/>
                    </a:ext>
                  </a:extLst>
                </a:gridCol>
                <a:gridCol w="493776">
                  <a:extLst>
                    <a:ext uri="{9D8B030D-6E8A-4147-A177-3AD203B41FA5}">
                      <a16:colId xmlns:a16="http://schemas.microsoft.com/office/drawing/2014/main" val="2894714824"/>
                    </a:ext>
                  </a:extLst>
                </a:gridCol>
                <a:gridCol w="493776">
                  <a:extLst>
                    <a:ext uri="{9D8B030D-6E8A-4147-A177-3AD203B41FA5}">
                      <a16:colId xmlns:a16="http://schemas.microsoft.com/office/drawing/2014/main" val="1097948753"/>
                    </a:ext>
                  </a:extLst>
                </a:gridCol>
                <a:gridCol w="493776">
                  <a:extLst>
                    <a:ext uri="{9D8B030D-6E8A-4147-A177-3AD203B41FA5}">
                      <a16:colId xmlns:a16="http://schemas.microsoft.com/office/drawing/2014/main" val="144779101"/>
                    </a:ext>
                  </a:extLst>
                </a:gridCol>
                <a:gridCol w="493776">
                  <a:extLst>
                    <a:ext uri="{9D8B030D-6E8A-4147-A177-3AD203B41FA5}">
                      <a16:colId xmlns:a16="http://schemas.microsoft.com/office/drawing/2014/main" val="2344705367"/>
                    </a:ext>
                  </a:extLst>
                </a:gridCol>
                <a:gridCol w="493776">
                  <a:extLst>
                    <a:ext uri="{9D8B030D-6E8A-4147-A177-3AD203B41FA5}">
                      <a16:colId xmlns:a16="http://schemas.microsoft.com/office/drawing/2014/main" val="349396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71473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- 2026-01-22 16:58:47</a:t>
                      </a:r>
                      <a:r>
                        <a:rPr kumimoji="0" lang="en-US" sz="1000" b="0" i="0" u="none" strike="noStrike" kern="1200" cap="none" spc="0" normalizeH="0" baseline="0" noProof="0">
                          <a:ln>
                            <a:noFill/>
                          </a:ln>
                          <a:solidFill>
                            <a:prstClr val="black"/>
                          </a:solidFill>
                          <a:effectLst/>
                          <a:uLnTx/>
                          <a:uFillTx/>
                          <a:latin typeface="Calibri"/>
                          <a:ea typeface="+mn-ea"/>
                          <a:cs typeface="+mn-cs"/>
                        </a:rPr>
                        <a:t>
 We recently came together as a team to reflect on Tokio Marine Group’s brand statement, “Inspiring Confidence. Accelerating Progress.” 
To bring that message to life, we hosted a gathering filled with local treats like poi mochi donuts from Liliha Bakery  and musubi from Mana Musubi (a.k.a. Mana Bu's), Fukubukuro bags, and two activities inspired by our digital mascots, Poincy and Nīele. Everyone was invited to “leaf” their mark by sharing what inspires them on paper leaves, and to set their sights on the future by writing down a 2026 goal, folding it into a paper airplane, and letting their “wings of progress” take flight.
The event was about connecting with the purpose that unites us as members of the Tokio Marine Group and expressing what Tokio Marine’s brand statement #InspiringConfidenceAcceleratingProgress means to us both individually and as a company as we work to be there for our customers and community in times of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138555642"/>
                  </a:ext>
                </a:extLst>
              </a:tr>
            </a:tbl>
          </a:graphicData>
        </a:graphic>
      </p:graphicFrame>
      <p:sp>
        <p:nvSpPr>
          <p:cNvPr id="4" name="Text Placeholder 3">
            <a:extLst>
              <a:ext uri="{FF2B5EF4-FFF2-40B4-BE49-F238E27FC236}">
                <a16:creationId xmlns:a16="http://schemas.microsoft.com/office/drawing/2014/main" id="{03545CD9-FFCE-45D9-85AB-C96DCCD20DFB}"/>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574054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DB558-A869-484A-AEF2-23AA9BE39C76}"/>
              </a:ext>
            </a:extLst>
          </p:cNvPr>
          <p:cNvSpPr>
            <a:spLocks noGrp="1"/>
          </p:cNvSpPr>
          <p:nvPr>
            <p:ph type="title"/>
          </p:nvPr>
        </p:nvSpPr>
        <p:spPr/>
        <p:txBody>
          <a:bodyPr/>
          <a:lstStyle/>
          <a:p>
            <a:r>
              <a:rPr lang="en-US"/>
              <a:t>Facebook Original Own Posts Table | FICOH - 3 of 3</a:t>
            </a:r>
          </a:p>
        </p:txBody>
      </p:sp>
      <p:graphicFrame>
        <p:nvGraphicFramePr>
          <p:cNvPr id="5" name="Table Placeholder 4">
            <a:extLst>
              <a:ext uri="{FF2B5EF4-FFF2-40B4-BE49-F238E27FC236}">
                <a16:creationId xmlns:a16="http://schemas.microsoft.com/office/drawing/2014/main" id="{E916A77A-F8A9-4EF8-8AC4-06745EBDDC3A}"/>
              </a:ext>
            </a:extLst>
          </p:cNvPr>
          <p:cNvGraphicFramePr>
            <a:graphicFrameLocks noGrp="1"/>
          </p:cNvGraphicFramePr>
          <p:nvPr>
            <p:ph type="tbl" sz="quarter" idx="13"/>
            <p:extLst>
              <p:ext uri="{D42A27DB-BD31-4B8C-83A1-F6EECF244321}">
                <p14:modId xmlns:p14="http://schemas.microsoft.com/office/powerpoint/2010/main" val="3936304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5">
                  <a:extLst>
                    <a:ext uri="{9D8B030D-6E8A-4147-A177-3AD203B41FA5}">
                      <a16:colId xmlns:a16="http://schemas.microsoft.com/office/drawing/2014/main" val="363303829"/>
                    </a:ext>
                  </a:extLst>
                </a:gridCol>
                <a:gridCol w="493776">
                  <a:extLst>
                    <a:ext uri="{9D8B030D-6E8A-4147-A177-3AD203B41FA5}">
                      <a16:colId xmlns:a16="http://schemas.microsoft.com/office/drawing/2014/main" val="1994653235"/>
                    </a:ext>
                  </a:extLst>
                </a:gridCol>
                <a:gridCol w="493776">
                  <a:extLst>
                    <a:ext uri="{9D8B030D-6E8A-4147-A177-3AD203B41FA5}">
                      <a16:colId xmlns:a16="http://schemas.microsoft.com/office/drawing/2014/main" val="1412836320"/>
                    </a:ext>
                  </a:extLst>
                </a:gridCol>
                <a:gridCol w="493776">
                  <a:extLst>
                    <a:ext uri="{9D8B030D-6E8A-4147-A177-3AD203B41FA5}">
                      <a16:colId xmlns:a16="http://schemas.microsoft.com/office/drawing/2014/main" val="4204199668"/>
                    </a:ext>
                  </a:extLst>
                </a:gridCol>
                <a:gridCol w="493776">
                  <a:extLst>
                    <a:ext uri="{9D8B030D-6E8A-4147-A177-3AD203B41FA5}">
                      <a16:colId xmlns:a16="http://schemas.microsoft.com/office/drawing/2014/main" val="1758261755"/>
                    </a:ext>
                  </a:extLst>
                </a:gridCol>
                <a:gridCol w="493776">
                  <a:extLst>
                    <a:ext uri="{9D8B030D-6E8A-4147-A177-3AD203B41FA5}">
                      <a16:colId xmlns:a16="http://schemas.microsoft.com/office/drawing/2014/main" val="122715532"/>
                    </a:ext>
                  </a:extLst>
                </a:gridCol>
                <a:gridCol w="493776">
                  <a:extLst>
                    <a:ext uri="{9D8B030D-6E8A-4147-A177-3AD203B41FA5}">
                      <a16:colId xmlns:a16="http://schemas.microsoft.com/office/drawing/2014/main" val="2655276465"/>
                    </a:ext>
                  </a:extLst>
                </a:gridCol>
                <a:gridCol w="493776">
                  <a:extLst>
                    <a:ext uri="{9D8B030D-6E8A-4147-A177-3AD203B41FA5}">
                      <a16:colId xmlns:a16="http://schemas.microsoft.com/office/drawing/2014/main" val="150216779"/>
                    </a:ext>
                  </a:extLst>
                </a:gridCol>
                <a:gridCol w="493776">
                  <a:extLst>
                    <a:ext uri="{9D8B030D-6E8A-4147-A177-3AD203B41FA5}">
                      <a16:colId xmlns:a16="http://schemas.microsoft.com/office/drawing/2014/main" val="670248531"/>
                    </a:ext>
                  </a:extLst>
                </a:gridCol>
                <a:gridCol w="493776">
                  <a:extLst>
                    <a:ext uri="{9D8B030D-6E8A-4147-A177-3AD203B41FA5}">
                      <a16:colId xmlns:a16="http://schemas.microsoft.com/office/drawing/2014/main" val="1541701529"/>
                    </a:ext>
                  </a:extLst>
                </a:gridCol>
                <a:gridCol w="493776">
                  <a:extLst>
                    <a:ext uri="{9D8B030D-6E8A-4147-A177-3AD203B41FA5}">
                      <a16:colId xmlns:a16="http://schemas.microsoft.com/office/drawing/2014/main" val="828122261"/>
                    </a:ext>
                  </a:extLst>
                </a:gridCol>
                <a:gridCol w="493776">
                  <a:extLst>
                    <a:ext uri="{9D8B030D-6E8A-4147-A177-3AD203B41FA5}">
                      <a16:colId xmlns:a16="http://schemas.microsoft.com/office/drawing/2014/main" val="299113997"/>
                    </a:ext>
                  </a:extLst>
                </a:gridCol>
                <a:gridCol w="493776">
                  <a:extLst>
                    <a:ext uri="{9D8B030D-6E8A-4147-A177-3AD203B41FA5}">
                      <a16:colId xmlns:a16="http://schemas.microsoft.com/office/drawing/2014/main" val="1853196910"/>
                    </a:ext>
                  </a:extLst>
                </a:gridCol>
                <a:gridCol w="493776">
                  <a:extLst>
                    <a:ext uri="{9D8B030D-6E8A-4147-A177-3AD203B41FA5}">
                      <a16:colId xmlns:a16="http://schemas.microsoft.com/office/drawing/2014/main" val="1413867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05573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- 2026-01-20 15:59:02</a:t>
                      </a:r>
                      <a:r>
                        <a:rPr kumimoji="0" lang="en-US" sz="1000" b="0" i="0" u="none" strike="noStrike" kern="1200" cap="none" spc="0" normalizeH="0" baseline="0" noProof="0">
                          <a:ln>
                            <a:noFill/>
                          </a:ln>
                          <a:solidFill>
                            <a:prstClr val="black"/>
                          </a:solidFill>
                          <a:effectLst/>
                          <a:uLnTx/>
                          <a:uFillTx/>
                          <a:latin typeface="Calibri"/>
                          <a:ea typeface="+mn-ea"/>
                          <a:cs typeface="+mn-cs"/>
                        </a:rPr>
                        <a:t>
 Big mahalo to Mālama Learning Center (MLC) for welcoming us back to their Awawalei Food Forest site in Kunia! This past weekend, our volunteers rolled up their sleeves to clear weeds (and a few stubborn tree stumps!) along the entrance berm, then planted native species throughout the site. In time, that berm will feature a sign welcoming visitors to MLC’s thriving food forest. It was a beautiful morning of learning, doing, and seeing how much the site has grown since our last visit.
Loaned to them by the Hawaii Agriculture Research Center, MLC began revitalizing this space about five years ago and transforming it into a living model of polyculture, where diverse plants and trees nourish the land together. Today, they bring in students and community groups to inspire backyard sustainability, reduce our reliance on imports, and build a more resilient future for Hawaii.
We’re grateful to play even a small part in the growth and evolution of this special place.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78708018"/>
                  </a:ext>
                </a:extLst>
              </a:tr>
            </a:tbl>
          </a:graphicData>
        </a:graphic>
      </p:graphicFrame>
      <p:sp>
        <p:nvSpPr>
          <p:cNvPr id="4" name="Text Placeholder 3">
            <a:extLst>
              <a:ext uri="{FF2B5EF4-FFF2-40B4-BE49-F238E27FC236}">
                <a16:creationId xmlns:a16="http://schemas.microsoft.com/office/drawing/2014/main" id="{6D99EE62-952A-485D-942D-CD1CA091C465}"/>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683805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660F0-6B4C-478D-817F-89EBDD27364E}"/>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100D8ECB-B1A0-4D95-9435-47A6B9398B7B}"/>
              </a:ext>
            </a:extLst>
          </p:cNvPr>
          <p:cNvGraphicFramePr>
            <a:graphicFrameLocks noGrp="1"/>
          </p:cNvGraphicFramePr>
          <p:nvPr>
            <p:ph type="tbl" sz="quarter" idx="13"/>
            <p:extLst>
              <p:ext uri="{D42A27DB-BD31-4B8C-83A1-F6EECF244321}">
                <p14:modId xmlns:p14="http://schemas.microsoft.com/office/powerpoint/2010/main" val="3821604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308882102"/>
                    </a:ext>
                  </a:extLst>
                </a:gridCol>
                <a:gridCol w="576072">
                  <a:extLst>
                    <a:ext uri="{9D8B030D-6E8A-4147-A177-3AD203B41FA5}">
                      <a16:colId xmlns:a16="http://schemas.microsoft.com/office/drawing/2014/main" val="928480054"/>
                    </a:ext>
                  </a:extLst>
                </a:gridCol>
                <a:gridCol w="576072">
                  <a:extLst>
                    <a:ext uri="{9D8B030D-6E8A-4147-A177-3AD203B41FA5}">
                      <a16:colId xmlns:a16="http://schemas.microsoft.com/office/drawing/2014/main" val="2475107777"/>
                    </a:ext>
                  </a:extLst>
                </a:gridCol>
                <a:gridCol w="576072">
                  <a:extLst>
                    <a:ext uri="{9D8B030D-6E8A-4147-A177-3AD203B41FA5}">
                      <a16:colId xmlns:a16="http://schemas.microsoft.com/office/drawing/2014/main" val="3020328901"/>
                    </a:ext>
                  </a:extLst>
                </a:gridCol>
                <a:gridCol w="576072">
                  <a:extLst>
                    <a:ext uri="{9D8B030D-6E8A-4147-A177-3AD203B41FA5}">
                      <a16:colId xmlns:a16="http://schemas.microsoft.com/office/drawing/2014/main" val="2746065546"/>
                    </a:ext>
                  </a:extLst>
                </a:gridCol>
                <a:gridCol w="576072">
                  <a:extLst>
                    <a:ext uri="{9D8B030D-6E8A-4147-A177-3AD203B41FA5}">
                      <a16:colId xmlns:a16="http://schemas.microsoft.com/office/drawing/2014/main" val="200584917"/>
                    </a:ext>
                  </a:extLst>
                </a:gridCol>
                <a:gridCol w="576072">
                  <a:extLst>
                    <a:ext uri="{9D8B030D-6E8A-4147-A177-3AD203B41FA5}">
                      <a16:colId xmlns:a16="http://schemas.microsoft.com/office/drawing/2014/main" val="3044817340"/>
                    </a:ext>
                  </a:extLst>
                </a:gridCol>
                <a:gridCol w="576072">
                  <a:extLst>
                    <a:ext uri="{9D8B030D-6E8A-4147-A177-3AD203B41FA5}">
                      <a16:colId xmlns:a16="http://schemas.microsoft.com/office/drawing/2014/main" val="2001879367"/>
                    </a:ext>
                  </a:extLst>
                </a:gridCol>
                <a:gridCol w="576072">
                  <a:extLst>
                    <a:ext uri="{9D8B030D-6E8A-4147-A177-3AD203B41FA5}">
                      <a16:colId xmlns:a16="http://schemas.microsoft.com/office/drawing/2014/main" val="2838251463"/>
                    </a:ext>
                  </a:extLst>
                </a:gridCol>
                <a:gridCol w="576072">
                  <a:extLst>
                    <a:ext uri="{9D8B030D-6E8A-4147-A177-3AD203B41FA5}">
                      <a16:colId xmlns:a16="http://schemas.microsoft.com/office/drawing/2014/main" val="2784418680"/>
                    </a:ext>
                  </a:extLst>
                </a:gridCol>
                <a:gridCol w="576072">
                  <a:extLst>
                    <a:ext uri="{9D8B030D-6E8A-4147-A177-3AD203B41FA5}">
                      <a16:colId xmlns:a16="http://schemas.microsoft.com/office/drawing/2014/main" val="895564219"/>
                    </a:ext>
                  </a:extLst>
                </a:gridCol>
                <a:gridCol w="576072">
                  <a:extLst>
                    <a:ext uri="{9D8B030D-6E8A-4147-A177-3AD203B41FA5}">
                      <a16:colId xmlns:a16="http://schemas.microsoft.com/office/drawing/2014/main" val="906285222"/>
                    </a:ext>
                  </a:extLst>
                </a:gridCol>
                <a:gridCol w="576072">
                  <a:extLst>
                    <a:ext uri="{9D8B030D-6E8A-4147-A177-3AD203B41FA5}">
                      <a16:colId xmlns:a16="http://schemas.microsoft.com/office/drawing/2014/main" val="2031234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41324423"/>
                  </a:ext>
                </a:extLst>
              </a:tr>
              <a:tr h="370840">
                <a:tc>
                  <a:txBody>
                    <a:bodyPr/>
                    <a:lstStyle/>
                    <a:p>
                      <a:r>
                        <a:rPr lang="en-US" sz="1000"/>
                        <a:t>1157</a:t>
                      </a:r>
                    </a:p>
                  </a:txBody>
                  <a:tcPr/>
                </a:tc>
                <a:tc>
                  <a:txBody>
                    <a:bodyPr/>
                    <a:lstStyle/>
                    <a:p>
                      <a:r>
                        <a:rPr lang="en-US" sz="1000"/>
                        <a:t>-1</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1</a:t>
                      </a:r>
                    </a:p>
                  </a:txBody>
                  <a:tcPr/>
                </a:tc>
                <a:tc>
                  <a:txBody>
                    <a:bodyPr/>
                    <a:lstStyle/>
                    <a:p>
                      <a:r>
                        <a:rPr lang="en-US" sz="1000"/>
                        <a:t>0.0864 %</a:t>
                      </a:r>
                    </a:p>
                  </a:txBody>
                  <a:tcPr/>
                </a:tc>
                <a:tc>
                  <a:txBody>
                    <a:bodyPr/>
                    <a:lstStyle/>
                    <a:p>
                      <a:r>
                        <a:rPr lang="en-US" sz="1000"/>
                        <a:t>0.0 %</a:t>
                      </a:r>
                    </a:p>
                  </a:txBody>
                  <a:tcPr/>
                </a:tc>
                <a:extLst>
                  <a:ext uri="{0D108BD9-81ED-4DB2-BD59-A6C34878D82A}">
                    <a16:rowId xmlns:a16="http://schemas.microsoft.com/office/drawing/2014/main" val="375291455"/>
                  </a:ext>
                </a:extLst>
              </a:tr>
            </a:tbl>
          </a:graphicData>
        </a:graphic>
      </p:graphicFrame>
      <p:sp>
        <p:nvSpPr>
          <p:cNvPr id="4" name="Text Placeholder 3">
            <a:extLst>
              <a:ext uri="{FF2B5EF4-FFF2-40B4-BE49-F238E27FC236}">
                <a16:creationId xmlns:a16="http://schemas.microsoft.com/office/drawing/2014/main" id="{EF99C52A-EB6D-48E4-B183-9F946407BD3A}"/>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01924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2C44B-5369-4C2E-85D7-5619E33A3B67}"/>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2AC87314-3B80-4D37-9F3A-09E42B422481}"/>
              </a:ext>
            </a:extLst>
          </p:cNvPr>
          <p:cNvGraphicFramePr>
            <a:graphicFrameLocks noGrp="1"/>
          </p:cNvGraphicFramePr>
          <p:nvPr>
            <p:ph type="chart" sz="quarter" idx="13"/>
            <p:extLst>
              <p:ext uri="{D42A27DB-BD31-4B8C-83A1-F6EECF244321}">
                <p14:modId xmlns:p14="http://schemas.microsoft.com/office/powerpoint/2010/main" val="2389200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FF7237-26B8-490A-AA1A-1880FA67AA3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3563376B-6061-44C5-B260-B90D07734A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8727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A9EF2-E513-4815-9977-BBE69CC98741}"/>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DF1AA20E-0196-4A30-9569-B2B90BD7E17B}"/>
              </a:ext>
            </a:extLst>
          </p:cNvPr>
          <p:cNvGraphicFramePr>
            <a:graphicFrameLocks noGrp="1"/>
          </p:cNvGraphicFramePr>
          <p:nvPr>
            <p:ph type="chart" sz="quarter" idx="13"/>
            <p:extLst>
              <p:ext uri="{D42A27DB-BD31-4B8C-83A1-F6EECF244321}">
                <p14:modId xmlns:p14="http://schemas.microsoft.com/office/powerpoint/2010/main" val="814441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744E63-35EE-4628-AAFF-DCAE703DFA21}"/>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F782013-BC10-4A17-A096-E2EAD92A0C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88604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EE034-C6EC-4AF2-B766-B07C120AA75D}"/>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CF9C8C56-2E3B-4981-B07D-3C59E5DD798A}"/>
              </a:ext>
            </a:extLst>
          </p:cNvPr>
          <p:cNvGraphicFramePr>
            <a:graphicFrameLocks noGrp="1"/>
          </p:cNvGraphicFramePr>
          <p:nvPr>
            <p:ph type="chart" sz="quarter" idx="13"/>
            <p:extLst>
              <p:ext uri="{D42A27DB-BD31-4B8C-83A1-F6EECF244321}">
                <p14:modId xmlns:p14="http://schemas.microsoft.com/office/powerpoint/2010/main" val="1410109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AAC5EC-6C75-4C1A-B619-042DCF66D53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5500F83-A598-4CA4-AFF6-3100B359D0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252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67754-1ABA-428A-B8B5-DFDACA3CFC41}"/>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60077288-3A6C-4648-8FC1-DB33FB38A262}"/>
              </a:ext>
            </a:extLst>
          </p:cNvPr>
          <p:cNvGraphicFramePr>
            <a:graphicFrameLocks noGrp="1"/>
          </p:cNvGraphicFramePr>
          <p:nvPr>
            <p:ph type="tbl" sz="quarter" idx="13"/>
            <p:extLst>
              <p:ext uri="{D42A27DB-BD31-4B8C-83A1-F6EECF244321}">
                <p14:modId xmlns:p14="http://schemas.microsoft.com/office/powerpoint/2010/main" val="1872853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68608897"/>
                    </a:ext>
                  </a:extLst>
                </a:gridCol>
                <a:gridCol w="1152144">
                  <a:extLst>
                    <a:ext uri="{9D8B030D-6E8A-4147-A177-3AD203B41FA5}">
                      <a16:colId xmlns:a16="http://schemas.microsoft.com/office/drawing/2014/main" val="1166787154"/>
                    </a:ext>
                  </a:extLst>
                </a:gridCol>
                <a:gridCol w="1152144">
                  <a:extLst>
                    <a:ext uri="{9D8B030D-6E8A-4147-A177-3AD203B41FA5}">
                      <a16:colId xmlns:a16="http://schemas.microsoft.com/office/drawing/2014/main" val="1611903642"/>
                    </a:ext>
                  </a:extLst>
                </a:gridCol>
                <a:gridCol w="1152144">
                  <a:extLst>
                    <a:ext uri="{9D8B030D-6E8A-4147-A177-3AD203B41FA5}">
                      <a16:colId xmlns:a16="http://schemas.microsoft.com/office/drawing/2014/main" val="1756843193"/>
                    </a:ext>
                  </a:extLst>
                </a:gridCol>
                <a:gridCol w="1152144">
                  <a:extLst>
                    <a:ext uri="{9D8B030D-6E8A-4147-A177-3AD203B41FA5}">
                      <a16:colId xmlns:a16="http://schemas.microsoft.com/office/drawing/2014/main" val="320125009"/>
                    </a:ext>
                  </a:extLst>
                </a:gridCol>
                <a:gridCol w="1152144">
                  <a:extLst>
                    <a:ext uri="{9D8B030D-6E8A-4147-A177-3AD203B41FA5}">
                      <a16:colId xmlns:a16="http://schemas.microsoft.com/office/drawing/2014/main" val="4062554330"/>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538645307"/>
                  </a:ext>
                </a:extLst>
              </a:tr>
              <a:tr h="370840">
                <a:tc>
                  <a:txBody>
                    <a:bodyPr/>
                    <a:lstStyle/>
                    <a:p>
                      <a:r>
                        <a:rPr lang="en-US" sz="1000" b="1"/>
                        <a:t>@FirstInsHI - 2026-01-14 14:00:35</a:t>
                      </a:r>
                      <a:r>
                        <a:rPr lang="en-US" sz="1000"/>
                        <a:t>
 Yesterday, we gathered to honor Maggie H. from our Mailroom and Admin team, who celebrated her 55th work anniversary with First Insurance. Thank you, Maggie, for your resilience, friendship, and unwavering dedication to FICOH. https://t.co/3DaXryqdS4</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0.0864 %</a:t>
                      </a:r>
                    </a:p>
                  </a:txBody>
                  <a:tcPr/>
                </a:tc>
                <a:extLst>
                  <a:ext uri="{0D108BD9-81ED-4DB2-BD59-A6C34878D82A}">
                    <a16:rowId xmlns:a16="http://schemas.microsoft.com/office/drawing/2014/main" val="579352987"/>
                  </a:ext>
                </a:extLst>
              </a:tr>
              <a:tr h="370840">
                <a:tc>
                  <a:txBody>
                    <a:bodyPr/>
                    <a:lstStyle/>
                    <a:p>
                      <a:r>
                        <a:rPr lang="en-US" sz="1000" b="1"/>
                        <a:t>@FirstInsHI - 2026-01-15 12:07:09</a:t>
                      </a:r>
                      <a:r>
                        <a:rPr lang="en-US" sz="1000"/>
                        <a:t>
 A new semester has begun at @ShidlerCollege, and we’re excited to welcome our newest class of interns! To break the ice, we asked them about their favorite late-night study snacks—here’s what they said.
We’re looking forward to working with them this semester! https://t.co/4mncW4dxnn</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0.0864 %</a:t>
                      </a:r>
                    </a:p>
                  </a:txBody>
                  <a:tcPr/>
                </a:tc>
                <a:extLst>
                  <a:ext uri="{0D108BD9-81ED-4DB2-BD59-A6C34878D82A}">
                    <a16:rowId xmlns:a16="http://schemas.microsoft.com/office/drawing/2014/main" val="1407360894"/>
                  </a:ext>
                </a:extLst>
              </a:tr>
            </a:tbl>
          </a:graphicData>
        </a:graphic>
      </p:graphicFrame>
      <p:sp>
        <p:nvSpPr>
          <p:cNvPr id="4" name="Text Placeholder 3">
            <a:extLst>
              <a:ext uri="{FF2B5EF4-FFF2-40B4-BE49-F238E27FC236}">
                <a16:creationId xmlns:a16="http://schemas.microsoft.com/office/drawing/2014/main" id="{F859D061-262D-4623-AD85-282C42CF68FF}"/>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0200270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6F4C5-5CC2-4469-A104-92C21B4DB57F}"/>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62E3DE78-A303-4E02-8F5B-B4CD2DCFD7A3}"/>
              </a:ext>
            </a:extLst>
          </p:cNvPr>
          <p:cNvGraphicFramePr>
            <a:graphicFrameLocks noGrp="1"/>
          </p:cNvGraphicFramePr>
          <p:nvPr>
            <p:ph type="tbl" sz="quarter" idx="13"/>
            <p:extLst>
              <p:ext uri="{D42A27DB-BD31-4B8C-83A1-F6EECF244321}">
                <p14:modId xmlns:p14="http://schemas.microsoft.com/office/powerpoint/2010/main" val="297593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532091867"/>
                    </a:ext>
                  </a:extLst>
                </a:gridCol>
                <a:gridCol w="576072">
                  <a:extLst>
                    <a:ext uri="{9D8B030D-6E8A-4147-A177-3AD203B41FA5}">
                      <a16:colId xmlns:a16="http://schemas.microsoft.com/office/drawing/2014/main" val="770293742"/>
                    </a:ext>
                  </a:extLst>
                </a:gridCol>
                <a:gridCol w="576072">
                  <a:extLst>
                    <a:ext uri="{9D8B030D-6E8A-4147-A177-3AD203B41FA5}">
                      <a16:colId xmlns:a16="http://schemas.microsoft.com/office/drawing/2014/main" val="737274996"/>
                    </a:ext>
                  </a:extLst>
                </a:gridCol>
                <a:gridCol w="576072">
                  <a:extLst>
                    <a:ext uri="{9D8B030D-6E8A-4147-A177-3AD203B41FA5}">
                      <a16:colId xmlns:a16="http://schemas.microsoft.com/office/drawing/2014/main" val="2824976339"/>
                    </a:ext>
                  </a:extLst>
                </a:gridCol>
                <a:gridCol w="576072">
                  <a:extLst>
                    <a:ext uri="{9D8B030D-6E8A-4147-A177-3AD203B41FA5}">
                      <a16:colId xmlns:a16="http://schemas.microsoft.com/office/drawing/2014/main" val="1102678236"/>
                    </a:ext>
                  </a:extLst>
                </a:gridCol>
                <a:gridCol w="576072">
                  <a:extLst>
                    <a:ext uri="{9D8B030D-6E8A-4147-A177-3AD203B41FA5}">
                      <a16:colId xmlns:a16="http://schemas.microsoft.com/office/drawing/2014/main" val="609600754"/>
                    </a:ext>
                  </a:extLst>
                </a:gridCol>
                <a:gridCol w="576072">
                  <a:extLst>
                    <a:ext uri="{9D8B030D-6E8A-4147-A177-3AD203B41FA5}">
                      <a16:colId xmlns:a16="http://schemas.microsoft.com/office/drawing/2014/main" val="987342872"/>
                    </a:ext>
                  </a:extLst>
                </a:gridCol>
                <a:gridCol w="576072">
                  <a:extLst>
                    <a:ext uri="{9D8B030D-6E8A-4147-A177-3AD203B41FA5}">
                      <a16:colId xmlns:a16="http://schemas.microsoft.com/office/drawing/2014/main" val="2813102549"/>
                    </a:ext>
                  </a:extLst>
                </a:gridCol>
                <a:gridCol w="576072">
                  <a:extLst>
                    <a:ext uri="{9D8B030D-6E8A-4147-A177-3AD203B41FA5}">
                      <a16:colId xmlns:a16="http://schemas.microsoft.com/office/drawing/2014/main" val="3728490478"/>
                    </a:ext>
                  </a:extLst>
                </a:gridCol>
                <a:gridCol w="576072">
                  <a:extLst>
                    <a:ext uri="{9D8B030D-6E8A-4147-A177-3AD203B41FA5}">
                      <a16:colId xmlns:a16="http://schemas.microsoft.com/office/drawing/2014/main" val="3345797000"/>
                    </a:ext>
                  </a:extLst>
                </a:gridCol>
                <a:gridCol w="576072">
                  <a:extLst>
                    <a:ext uri="{9D8B030D-6E8A-4147-A177-3AD203B41FA5}">
                      <a16:colId xmlns:a16="http://schemas.microsoft.com/office/drawing/2014/main" val="4254118507"/>
                    </a:ext>
                  </a:extLst>
                </a:gridCol>
                <a:gridCol w="576072">
                  <a:extLst>
                    <a:ext uri="{9D8B030D-6E8A-4147-A177-3AD203B41FA5}">
                      <a16:colId xmlns:a16="http://schemas.microsoft.com/office/drawing/2014/main" val="3073727532"/>
                    </a:ext>
                  </a:extLst>
                </a:gridCol>
                <a:gridCol w="576072">
                  <a:extLst>
                    <a:ext uri="{9D8B030D-6E8A-4147-A177-3AD203B41FA5}">
                      <a16:colId xmlns:a16="http://schemas.microsoft.com/office/drawing/2014/main" val="2160080319"/>
                    </a:ext>
                  </a:extLst>
                </a:gridCol>
                <a:gridCol w="576072">
                  <a:extLst>
                    <a:ext uri="{9D8B030D-6E8A-4147-A177-3AD203B41FA5}">
                      <a16:colId xmlns:a16="http://schemas.microsoft.com/office/drawing/2014/main" val="57719956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4165079167"/>
                  </a:ext>
                </a:extLst>
              </a:tr>
              <a:tr h="370840">
                <a:tc>
                  <a:txBody>
                    <a:bodyPr/>
                    <a:lstStyle/>
                    <a:p>
                      <a:r>
                        <a:rPr lang="en-US" sz="1000"/>
                        <a:t>5096</a:t>
                      </a:r>
                    </a:p>
                  </a:txBody>
                  <a:tcPr/>
                </a:tc>
                <a:tc>
                  <a:txBody>
                    <a:bodyPr/>
                    <a:lstStyle/>
                    <a:p>
                      <a:r>
                        <a:rPr lang="en-US" sz="1000"/>
                        <a:t>31</a:t>
                      </a:r>
                    </a:p>
                  </a:txBody>
                  <a:tcPr/>
                </a:tc>
                <a:tc>
                  <a:txBody>
                    <a:bodyPr/>
                    <a:lstStyle/>
                    <a:p>
                      <a:r>
                        <a:rPr lang="en-US" sz="1000"/>
                        <a:t>8</a:t>
                      </a:r>
                    </a:p>
                  </a:txBody>
                  <a:tcPr/>
                </a:tc>
                <a:tc>
                  <a:txBody>
                    <a:bodyPr/>
                    <a:lstStyle/>
                    <a:p>
                      <a:r>
                        <a:rPr lang="en-US" sz="1000"/>
                        <a:t>278</a:t>
                      </a:r>
                    </a:p>
                  </a:txBody>
                  <a:tcPr/>
                </a:tc>
                <a:tc>
                  <a:txBody>
                    <a:bodyPr/>
                    <a:lstStyle/>
                    <a:p>
                      <a:r>
                        <a:rPr lang="en-US" sz="1000"/>
                        <a:t>34.75</a:t>
                      </a:r>
                    </a:p>
                  </a:txBody>
                  <a:tcPr/>
                </a:tc>
                <a:tc>
                  <a:txBody>
                    <a:bodyPr/>
                    <a:lstStyle/>
                    <a:p>
                      <a:r>
                        <a:rPr lang="en-US" sz="1000"/>
                        <a:t>16</a:t>
                      </a:r>
                    </a:p>
                  </a:txBody>
                  <a:tcPr/>
                </a:tc>
                <a:tc>
                  <a:txBody>
                    <a:bodyPr/>
                    <a:lstStyle/>
                    <a:p>
                      <a:r>
                        <a:rPr lang="en-US" sz="1000"/>
                        <a:t>4</a:t>
                      </a:r>
                    </a:p>
                  </a:txBody>
                  <a:tcPr/>
                </a:tc>
                <a:tc>
                  <a:txBody>
                    <a:bodyPr/>
                    <a:lstStyle/>
                    <a:p>
                      <a:r>
                        <a:rPr lang="en-US" sz="1000"/>
                        <a:t>0.5</a:t>
                      </a:r>
                    </a:p>
                  </a:txBody>
                  <a:tcPr/>
                </a:tc>
                <a:tc>
                  <a:txBody>
                    <a:bodyPr/>
                    <a:lstStyle/>
                    <a:p>
                      <a:r>
                        <a:rPr lang="en-US" sz="1000"/>
                        <a:t>2306</a:t>
                      </a:r>
                    </a:p>
                  </a:txBody>
                  <a:tcPr/>
                </a:tc>
                <a:tc>
                  <a:txBody>
                    <a:bodyPr/>
                    <a:lstStyle/>
                    <a:p>
                      <a:r>
                        <a:rPr lang="en-US" sz="1000"/>
                        <a:t>288.25</a:t>
                      </a:r>
                    </a:p>
                  </a:txBody>
                  <a:tcPr/>
                </a:tc>
                <a:tc>
                  <a:txBody>
                    <a:bodyPr/>
                    <a:lstStyle/>
                    <a:p>
                      <a:r>
                        <a:rPr lang="en-US" sz="1000"/>
                        <a:t>9330</a:t>
                      </a:r>
                    </a:p>
                  </a:txBody>
                  <a:tcPr/>
                </a:tc>
                <a:tc>
                  <a:txBody>
                    <a:bodyPr/>
                    <a:lstStyle/>
                    <a:p>
                      <a:r>
                        <a:rPr lang="en-US" sz="1000"/>
                        <a:t>1166.25</a:t>
                      </a:r>
                    </a:p>
                  </a:txBody>
                  <a:tcPr/>
                </a:tc>
                <a:tc>
                  <a:txBody>
                    <a:bodyPr/>
                    <a:lstStyle/>
                    <a:p>
                      <a:r>
                        <a:rPr lang="en-US" sz="1000"/>
                        <a:t>24.892320381302 %</a:t>
                      </a:r>
                    </a:p>
                  </a:txBody>
                  <a:tcPr/>
                </a:tc>
                <a:tc>
                  <a:txBody>
                    <a:bodyPr/>
                    <a:lstStyle/>
                    <a:p>
                      <a:r>
                        <a:rPr lang="en-US" sz="1000"/>
                        <a:t>201</a:t>
                      </a:r>
                    </a:p>
                  </a:txBody>
                  <a:tcPr/>
                </a:tc>
                <a:extLst>
                  <a:ext uri="{0D108BD9-81ED-4DB2-BD59-A6C34878D82A}">
                    <a16:rowId xmlns:a16="http://schemas.microsoft.com/office/drawing/2014/main" val="2771306527"/>
                  </a:ext>
                </a:extLst>
              </a:tr>
            </a:tbl>
          </a:graphicData>
        </a:graphic>
      </p:graphicFrame>
      <p:sp>
        <p:nvSpPr>
          <p:cNvPr id="4" name="Text Placeholder 3">
            <a:extLst>
              <a:ext uri="{FF2B5EF4-FFF2-40B4-BE49-F238E27FC236}">
                <a16:creationId xmlns:a16="http://schemas.microsoft.com/office/drawing/2014/main" id="{0F140D31-BC57-4127-AF45-A91D08A17C5F}"/>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856322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353BB-E8C7-46EE-BF10-50439886EB95}"/>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3E623E60-C05B-4EBC-B210-13BDCEE9281B}"/>
              </a:ext>
            </a:extLst>
          </p:cNvPr>
          <p:cNvGraphicFramePr>
            <a:graphicFrameLocks noGrp="1"/>
          </p:cNvGraphicFramePr>
          <p:nvPr>
            <p:ph type="chart" sz="quarter" idx="13"/>
            <p:extLst>
              <p:ext uri="{D42A27DB-BD31-4B8C-83A1-F6EECF244321}">
                <p14:modId xmlns:p14="http://schemas.microsoft.com/office/powerpoint/2010/main" val="2761521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7B35AF-9ED1-4AC0-967F-BAC3CF90A29D}"/>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AE205552-95AE-4374-8D4D-4EE95117A8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64669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E7FF3-629D-4367-8865-438EAEA9DEA9}"/>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07755105-BE93-4300-9B6F-07D65FCC1957}"/>
              </a:ext>
            </a:extLst>
          </p:cNvPr>
          <p:cNvGraphicFramePr>
            <a:graphicFrameLocks noGrp="1"/>
          </p:cNvGraphicFramePr>
          <p:nvPr>
            <p:ph type="chart" sz="quarter" idx="13"/>
            <p:extLst>
              <p:ext uri="{D42A27DB-BD31-4B8C-83A1-F6EECF244321}">
                <p14:modId xmlns:p14="http://schemas.microsoft.com/office/powerpoint/2010/main" val="2015045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8F6BF2-AB8E-4D8E-A4D3-E24EF115DA0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96A2226F-1A9B-4DEF-AC71-CEECCC1C5C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7392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258C2-ECAD-42B6-9D16-967B7E1E2842}"/>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E3CDC2F0-DF0C-43A1-A444-10DA498895AC}"/>
              </a:ext>
            </a:extLst>
          </p:cNvPr>
          <p:cNvGraphicFramePr>
            <a:graphicFrameLocks noGrp="1"/>
          </p:cNvGraphicFramePr>
          <p:nvPr>
            <p:ph type="chart" sz="quarter" idx="13"/>
            <p:extLst>
              <p:ext uri="{D42A27DB-BD31-4B8C-83A1-F6EECF244321}">
                <p14:modId xmlns:p14="http://schemas.microsoft.com/office/powerpoint/2010/main" val="408083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EC8174-8F1E-46E9-990D-CD8469B903B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B65C6C2-1ABF-42B6-949D-7DCD59A645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0810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C6E7B-77FE-46A2-85AE-C5E4B544FD35}"/>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C22857B2-7FE6-4E92-AC73-C8ED0A850392}"/>
              </a:ext>
            </a:extLst>
          </p:cNvPr>
          <p:cNvGraphicFramePr>
            <a:graphicFrameLocks noGrp="1"/>
          </p:cNvGraphicFramePr>
          <p:nvPr>
            <p:ph type="chart" sz="quarter" idx="13"/>
            <p:extLst>
              <p:ext uri="{D42A27DB-BD31-4B8C-83A1-F6EECF244321}">
                <p14:modId xmlns:p14="http://schemas.microsoft.com/office/powerpoint/2010/main" val="976112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9BF04E-C736-4FEF-82FE-EBE5824336D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B9877DC-B912-4BCF-9CB2-3BCBFC4AA8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133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0F889-3EB4-4D54-9BFA-2803682538C8}"/>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31E356BA-0B05-4AC1-8F05-FC96C907D129}"/>
              </a:ext>
            </a:extLst>
          </p:cNvPr>
          <p:cNvGraphicFramePr>
            <a:graphicFrameLocks noGrp="1"/>
          </p:cNvGraphicFramePr>
          <p:nvPr>
            <p:ph type="tbl" sz="quarter" idx="13"/>
            <p:extLst>
              <p:ext uri="{D42A27DB-BD31-4B8C-83A1-F6EECF244321}">
                <p14:modId xmlns:p14="http://schemas.microsoft.com/office/powerpoint/2010/main" val="395327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89394271"/>
                    </a:ext>
                  </a:extLst>
                </a:gridCol>
                <a:gridCol w="905256">
                  <a:extLst>
                    <a:ext uri="{9D8B030D-6E8A-4147-A177-3AD203B41FA5}">
                      <a16:colId xmlns:a16="http://schemas.microsoft.com/office/drawing/2014/main" val="165714517"/>
                    </a:ext>
                  </a:extLst>
                </a:gridCol>
                <a:gridCol w="576072">
                  <a:extLst>
                    <a:ext uri="{9D8B030D-6E8A-4147-A177-3AD203B41FA5}">
                      <a16:colId xmlns:a16="http://schemas.microsoft.com/office/drawing/2014/main" val="3073979497"/>
                    </a:ext>
                  </a:extLst>
                </a:gridCol>
                <a:gridCol w="576072">
                  <a:extLst>
                    <a:ext uri="{9D8B030D-6E8A-4147-A177-3AD203B41FA5}">
                      <a16:colId xmlns:a16="http://schemas.microsoft.com/office/drawing/2014/main" val="2217553349"/>
                    </a:ext>
                  </a:extLst>
                </a:gridCol>
                <a:gridCol w="576072">
                  <a:extLst>
                    <a:ext uri="{9D8B030D-6E8A-4147-A177-3AD203B41FA5}">
                      <a16:colId xmlns:a16="http://schemas.microsoft.com/office/drawing/2014/main" val="3971465471"/>
                    </a:ext>
                  </a:extLst>
                </a:gridCol>
                <a:gridCol w="576072">
                  <a:extLst>
                    <a:ext uri="{9D8B030D-6E8A-4147-A177-3AD203B41FA5}">
                      <a16:colId xmlns:a16="http://schemas.microsoft.com/office/drawing/2014/main" val="3858062757"/>
                    </a:ext>
                  </a:extLst>
                </a:gridCol>
                <a:gridCol w="576072">
                  <a:extLst>
                    <a:ext uri="{9D8B030D-6E8A-4147-A177-3AD203B41FA5}">
                      <a16:colId xmlns:a16="http://schemas.microsoft.com/office/drawing/2014/main" val="1464426975"/>
                    </a:ext>
                  </a:extLst>
                </a:gridCol>
                <a:gridCol w="576072">
                  <a:extLst>
                    <a:ext uri="{9D8B030D-6E8A-4147-A177-3AD203B41FA5}">
                      <a16:colId xmlns:a16="http://schemas.microsoft.com/office/drawing/2014/main" val="1167340446"/>
                    </a:ext>
                  </a:extLst>
                </a:gridCol>
                <a:gridCol w="576072">
                  <a:extLst>
                    <a:ext uri="{9D8B030D-6E8A-4147-A177-3AD203B41FA5}">
                      <a16:colId xmlns:a16="http://schemas.microsoft.com/office/drawing/2014/main" val="1196429191"/>
                    </a:ext>
                  </a:extLst>
                </a:gridCol>
                <a:gridCol w="576072">
                  <a:extLst>
                    <a:ext uri="{9D8B030D-6E8A-4147-A177-3AD203B41FA5}">
                      <a16:colId xmlns:a16="http://schemas.microsoft.com/office/drawing/2014/main" val="2523764247"/>
                    </a:ext>
                  </a:extLst>
                </a:gridCol>
                <a:gridCol w="576072">
                  <a:extLst>
                    <a:ext uri="{9D8B030D-6E8A-4147-A177-3AD203B41FA5}">
                      <a16:colId xmlns:a16="http://schemas.microsoft.com/office/drawing/2014/main" val="1745680118"/>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2124187587"/>
                  </a:ext>
                </a:extLst>
              </a:tr>
              <a:tr h="370840">
                <a:tc>
                  <a:txBody>
                    <a:bodyPr/>
                    <a:lstStyle/>
                    <a:p>
                      <a:r>
                        <a:rPr lang="en-US" sz="1000"/>
                        <a:t>01/14/2026 13:59:27</a:t>
                      </a:r>
                    </a:p>
                  </a:txBody>
                  <a:tcPr/>
                </a:tc>
                <a:tc>
                  <a:txBody>
                    <a:bodyPr/>
                    <a:lstStyle/>
                    <a:p>
                      <a:r>
                        <a:rPr lang="en-US" sz="1000"/>
                        <a:t>01/14/2026 13:59:27</a:t>
                      </a:r>
                    </a:p>
                  </a:txBody>
                  <a:tcPr/>
                </a:tc>
                <a:tc>
                  <a:txBody>
                    <a:bodyPr/>
                    <a:lstStyle/>
                    <a:p>
                      <a:r>
                        <a:rPr lang="en-US" sz="1000"/>
                        <a:t>Gallery</a:t>
                      </a:r>
                    </a:p>
                  </a:txBody>
                  <a:tcPr/>
                </a:tc>
                <a:tc>
                  <a:txBody>
                    <a:bodyPr/>
                    <a:lstStyle/>
                    <a:p>
                      <a:r>
                        <a:rPr lang="en-US" sz="1000"/>
                        <a:t>76</a:t>
                      </a:r>
                    </a:p>
                  </a:txBody>
                  <a:tcPr/>
                </a:tc>
                <a:tc>
                  <a:txBody>
                    <a:bodyPr/>
                    <a:lstStyle/>
                    <a:p>
                      <a:r>
                        <a:rPr lang="en-US" sz="1000"/>
                        <a:t>10</a:t>
                      </a:r>
                    </a:p>
                  </a:txBody>
                  <a:tcPr/>
                </a:tc>
                <a:tc>
                  <a:txBody>
                    <a:bodyPr/>
                    <a:lstStyle/>
                    <a:p>
                      <a:r>
                        <a:rPr lang="en-US" sz="1000"/>
                        <a:t>0</a:t>
                      </a:r>
                    </a:p>
                  </a:txBody>
                  <a:tcPr/>
                </a:tc>
                <a:tc>
                  <a:txBody>
                    <a:bodyPr/>
                    <a:lstStyle/>
                    <a:p>
                      <a:r>
                        <a:rPr lang="en-US" sz="1000"/>
                        <a:t>586</a:t>
                      </a:r>
                    </a:p>
                  </a:txBody>
                  <a:tcPr/>
                </a:tc>
                <a:tc>
                  <a:txBody>
                    <a:bodyPr/>
                    <a:lstStyle/>
                    <a:p>
                      <a:r>
                        <a:rPr lang="en-US" sz="1000"/>
                        <a:t>34.338272866633 %</a:t>
                      </a:r>
                    </a:p>
                  </a:txBody>
                  <a:tcPr/>
                </a:tc>
                <a:tc>
                  <a:txBody>
                    <a:bodyPr/>
                    <a:lstStyle/>
                    <a:p>
                      <a:r>
                        <a:rPr lang="en-US" sz="1000"/>
                        <a:t>1957</a:t>
                      </a:r>
                    </a:p>
                  </a:txBody>
                  <a:tcPr/>
                </a:tc>
                <a:tc>
                  <a:txBody>
                    <a:bodyPr/>
                    <a:lstStyle/>
                    <a:p>
                      <a:r>
                        <a:rPr lang="en-US" sz="1000"/>
                        <a:t>1020</a:t>
                      </a:r>
                    </a:p>
                  </a:txBody>
                  <a:tcPr/>
                </a:tc>
                <a:tc>
                  <a:txBody>
                    <a:bodyPr/>
                    <a:lstStyle/>
                    <a:p>
                      <a:r>
                        <a:rPr lang="en-US" sz="1000"/>
                        <a:t>n/a</a:t>
                      </a:r>
                    </a:p>
                  </a:txBody>
                  <a:tcPr/>
                </a:tc>
                <a:extLst>
                  <a:ext uri="{0D108BD9-81ED-4DB2-BD59-A6C34878D82A}">
                    <a16:rowId xmlns:a16="http://schemas.microsoft.com/office/drawing/2014/main" val="4029317520"/>
                  </a:ext>
                </a:extLst>
              </a:tr>
              <a:tr h="370840">
                <a:tc>
                  <a:txBody>
                    <a:bodyPr/>
                    <a:lstStyle/>
                    <a:p>
                      <a:r>
                        <a:rPr lang="en-US" sz="1000"/>
                        <a:t>01/15/2026 12:04:21</a:t>
                      </a:r>
                    </a:p>
                  </a:txBody>
                  <a:tcPr/>
                </a:tc>
                <a:tc>
                  <a:txBody>
                    <a:bodyPr/>
                    <a:lstStyle/>
                    <a:p>
                      <a:r>
                        <a:rPr lang="en-US" sz="1000"/>
                        <a:t>01/15/2026 12:04:21</a:t>
                      </a:r>
                    </a:p>
                  </a:txBody>
                  <a:tcPr/>
                </a:tc>
                <a:tc>
                  <a:txBody>
                    <a:bodyPr/>
                    <a:lstStyle/>
                    <a:p>
                      <a:r>
                        <a:rPr lang="en-US" sz="1000"/>
                        <a:t>Gallery</a:t>
                      </a:r>
                    </a:p>
                  </a:txBody>
                  <a:tcPr/>
                </a:tc>
                <a:tc>
                  <a:txBody>
                    <a:bodyPr/>
                    <a:lstStyle/>
                    <a:p>
                      <a:r>
                        <a:rPr lang="en-US" sz="1000"/>
                        <a:t>70</a:t>
                      </a:r>
                    </a:p>
                  </a:txBody>
                  <a:tcPr/>
                </a:tc>
                <a:tc>
                  <a:txBody>
                    <a:bodyPr/>
                    <a:lstStyle/>
                    <a:p>
                      <a:r>
                        <a:rPr lang="en-US" sz="1000"/>
                        <a:t>4</a:t>
                      </a:r>
                    </a:p>
                  </a:txBody>
                  <a:tcPr/>
                </a:tc>
                <a:tc>
                  <a:txBody>
                    <a:bodyPr/>
                    <a:lstStyle/>
                    <a:p>
                      <a:r>
                        <a:rPr lang="en-US" sz="1000"/>
                        <a:t>2</a:t>
                      </a:r>
                    </a:p>
                  </a:txBody>
                  <a:tcPr/>
                </a:tc>
                <a:tc>
                  <a:txBody>
                    <a:bodyPr/>
                    <a:lstStyle/>
                    <a:p>
                      <a:r>
                        <a:rPr lang="en-US" sz="1000"/>
                        <a:t>576</a:t>
                      </a:r>
                    </a:p>
                  </a:txBody>
                  <a:tcPr/>
                </a:tc>
                <a:tc>
                  <a:txBody>
                    <a:bodyPr/>
                    <a:lstStyle/>
                    <a:p>
                      <a:r>
                        <a:rPr lang="en-US" sz="1000"/>
                        <a:t>26.09043617447 %</a:t>
                      </a:r>
                    </a:p>
                  </a:txBody>
                  <a:tcPr/>
                </a:tc>
                <a:tc>
                  <a:txBody>
                    <a:bodyPr/>
                    <a:lstStyle/>
                    <a:p>
                      <a:r>
                        <a:rPr lang="en-US" sz="1000"/>
                        <a:t>2499</a:t>
                      </a:r>
                    </a:p>
                  </a:txBody>
                  <a:tcPr/>
                </a:tc>
                <a:tc>
                  <a:txBody>
                    <a:bodyPr/>
                    <a:lstStyle/>
                    <a:p>
                      <a:r>
                        <a:rPr lang="en-US" sz="1000"/>
                        <a:t>1315</a:t>
                      </a:r>
                    </a:p>
                  </a:txBody>
                  <a:tcPr/>
                </a:tc>
                <a:tc>
                  <a:txBody>
                    <a:bodyPr/>
                    <a:lstStyle/>
                    <a:p>
                      <a:r>
                        <a:rPr lang="en-US" sz="1000"/>
                        <a:t>n/a</a:t>
                      </a:r>
                    </a:p>
                  </a:txBody>
                  <a:tcPr/>
                </a:tc>
                <a:extLst>
                  <a:ext uri="{0D108BD9-81ED-4DB2-BD59-A6C34878D82A}">
                    <a16:rowId xmlns:a16="http://schemas.microsoft.com/office/drawing/2014/main" val="1349031148"/>
                  </a:ext>
                </a:extLst>
              </a:tr>
              <a:tr h="370840">
                <a:tc>
                  <a:txBody>
                    <a:bodyPr/>
                    <a:lstStyle/>
                    <a:p>
                      <a:r>
                        <a:rPr lang="en-US" sz="1000"/>
                        <a:t>01/22/2026 16:43:35</a:t>
                      </a:r>
                    </a:p>
                  </a:txBody>
                  <a:tcPr/>
                </a:tc>
                <a:tc>
                  <a:txBody>
                    <a:bodyPr/>
                    <a:lstStyle/>
                    <a:p>
                      <a:r>
                        <a:rPr lang="en-US" sz="1000"/>
                        <a:t>01/22/2026 16:43:35</a:t>
                      </a:r>
                    </a:p>
                  </a:txBody>
                  <a:tcPr/>
                </a:tc>
                <a:tc>
                  <a:txBody>
                    <a:bodyPr/>
                    <a:lstStyle/>
                    <a:p>
                      <a:r>
                        <a:rPr lang="en-US" sz="1000"/>
                        <a:t>Gallery</a:t>
                      </a:r>
                    </a:p>
                  </a:txBody>
                  <a:tcPr/>
                </a:tc>
                <a:tc>
                  <a:txBody>
                    <a:bodyPr/>
                    <a:lstStyle/>
                    <a:p>
                      <a:r>
                        <a:rPr lang="en-US" sz="1000"/>
                        <a:t>40</a:t>
                      </a:r>
                    </a:p>
                  </a:txBody>
                  <a:tcPr/>
                </a:tc>
                <a:tc>
                  <a:txBody>
                    <a:bodyPr/>
                    <a:lstStyle/>
                    <a:p>
                      <a:r>
                        <a:rPr lang="en-US" sz="1000"/>
                        <a:t>0</a:t>
                      </a:r>
                    </a:p>
                  </a:txBody>
                  <a:tcPr/>
                </a:tc>
                <a:tc>
                  <a:txBody>
                    <a:bodyPr/>
                    <a:lstStyle/>
                    <a:p>
                      <a:r>
                        <a:rPr lang="en-US" sz="1000"/>
                        <a:t>0</a:t>
                      </a:r>
                    </a:p>
                  </a:txBody>
                  <a:tcPr/>
                </a:tc>
                <a:tc>
                  <a:txBody>
                    <a:bodyPr/>
                    <a:lstStyle/>
                    <a:p>
                      <a:r>
                        <a:rPr lang="en-US" sz="1000"/>
                        <a:t>792</a:t>
                      </a:r>
                    </a:p>
                  </a:txBody>
                  <a:tcPr/>
                </a:tc>
                <a:tc>
                  <a:txBody>
                    <a:bodyPr/>
                    <a:lstStyle/>
                    <a:p>
                      <a:r>
                        <a:rPr lang="en-US" sz="1000"/>
                        <a:t>31.114435302917 %</a:t>
                      </a:r>
                    </a:p>
                  </a:txBody>
                  <a:tcPr/>
                </a:tc>
                <a:tc>
                  <a:txBody>
                    <a:bodyPr/>
                    <a:lstStyle/>
                    <a:p>
                      <a:r>
                        <a:rPr lang="en-US" sz="1000"/>
                        <a:t>2674</a:t>
                      </a:r>
                    </a:p>
                  </a:txBody>
                  <a:tcPr/>
                </a:tc>
                <a:tc>
                  <a:txBody>
                    <a:bodyPr/>
                    <a:lstStyle/>
                    <a:p>
                      <a:r>
                        <a:rPr lang="en-US" sz="1000"/>
                        <a:t>1717</a:t>
                      </a:r>
                    </a:p>
                  </a:txBody>
                  <a:tcPr/>
                </a:tc>
                <a:tc>
                  <a:txBody>
                    <a:bodyPr/>
                    <a:lstStyle/>
                    <a:p>
                      <a:r>
                        <a:rPr lang="en-US" sz="1000"/>
                        <a:t>n/a</a:t>
                      </a:r>
                    </a:p>
                  </a:txBody>
                  <a:tcPr/>
                </a:tc>
                <a:extLst>
                  <a:ext uri="{0D108BD9-81ED-4DB2-BD59-A6C34878D82A}">
                    <a16:rowId xmlns:a16="http://schemas.microsoft.com/office/drawing/2014/main" val="2417770577"/>
                  </a:ext>
                </a:extLst>
              </a:tr>
            </a:tbl>
          </a:graphicData>
        </a:graphic>
      </p:graphicFrame>
      <p:sp>
        <p:nvSpPr>
          <p:cNvPr id="4" name="Text Placeholder 3">
            <a:extLst>
              <a:ext uri="{FF2B5EF4-FFF2-40B4-BE49-F238E27FC236}">
                <a16:creationId xmlns:a16="http://schemas.microsoft.com/office/drawing/2014/main" id="{45919079-CDAC-4E32-826B-E2CDDCF1D894}"/>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9594731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97ECD-5876-4AE9-BB83-481EA6C26A0B}"/>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71C38A15-C28B-4AB9-A9AE-8312D8588AE2}"/>
              </a:ext>
            </a:extLst>
          </p:cNvPr>
          <p:cNvGraphicFramePr>
            <a:graphicFrameLocks noGrp="1"/>
          </p:cNvGraphicFramePr>
          <p:nvPr>
            <p:ph type="tbl" sz="quarter" idx="13"/>
            <p:extLst>
              <p:ext uri="{D42A27DB-BD31-4B8C-83A1-F6EECF244321}">
                <p14:modId xmlns:p14="http://schemas.microsoft.com/office/powerpoint/2010/main" val="4044830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27549442"/>
                    </a:ext>
                  </a:extLst>
                </a:gridCol>
                <a:gridCol w="658368">
                  <a:extLst>
                    <a:ext uri="{9D8B030D-6E8A-4147-A177-3AD203B41FA5}">
                      <a16:colId xmlns:a16="http://schemas.microsoft.com/office/drawing/2014/main" val="3041280459"/>
                    </a:ext>
                  </a:extLst>
                </a:gridCol>
                <a:gridCol w="658368">
                  <a:extLst>
                    <a:ext uri="{9D8B030D-6E8A-4147-A177-3AD203B41FA5}">
                      <a16:colId xmlns:a16="http://schemas.microsoft.com/office/drawing/2014/main" val="3152991864"/>
                    </a:ext>
                  </a:extLst>
                </a:gridCol>
                <a:gridCol w="658368">
                  <a:extLst>
                    <a:ext uri="{9D8B030D-6E8A-4147-A177-3AD203B41FA5}">
                      <a16:colId xmlns:a16="http://schemas.microsoft.com/office/drawing/2014/main" val="1210088896"/>
                    </a:ext>
                  </a:extLst>
                </a:gridCol>
                <a:gridCol w="658368">
                  <a:extLst>
                    <a:ext uri="{9D8B030D-6E8A-4147-A177-3AD203B41FA5}">
                      <a16:colId xmlns:a16="http://schemas.microsoft.com/office/drawing/2014/main" val="1709797789"/>
                    </a:ext>
                  </a:extLst>
                </a:gridCol>
                <a:gridCol w="658368">
                  <a:extLst>
                    <a:ext uri="{9D8B030D-6E8A-4147-A177-3AD203B41FA5}">
                      <a16:colId xmlns:a16="http://schemas.microsoft.com/office/drawing/2014/main" val="2526900827"/>
                    </a:ext>
                  </a:extLst>
                </a:gridCol>
                <a:gridCol w="658368">
                  <a:extLst>
                    <a:ext uri="{9D8B030D-6E8A-4147-A177-3AD203B41FA5}">
                      <a16:colId xmlns:a16="http://schemas.microsoft.com/office/drawing/2014/main" val="128147616"/>
                    </a:ext>
                  </a:extLst>
                </a:gridCol>
                <a:gridCol w="658368">
                  <a:extLst>
                    <a:ext uri="{9D8B030D-6E8A-4147-A177-3AD203B41FA5}">
                      <a16:colId xmlns:a16="http://schemas.microsoft.com/office/drawing/2014/main" val="2548629407"/>
                    </a:ext>
                  </a:extLst>
                </a:gridCol>
                <a:gridCol w="658368">
                  <a:extLst>
                    <a:ext uri="{9D8B030D-6E8A-4147-A177-3AD203B41FA5}">
                      <a16:colId xmlns:a16="http://schemas.microsoft.com/office/drawing/2014/main" val="3678213532"/>
                    </a:ext>
                  </a:extLst>
                </a:gridCol>
                <a:gridCol w="658368">
                  <a:extLst>
                    <a:ext uri="{9D8B030D-6E8A-4147-A177-3AD203B41FA5}">
                      <a16:colId xmlns:a16="http://schemas.microsoft.com/office/drawing/2014/main" val="311378984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2176502894"/>
                  </a:ext>
                </a:extLst>
              </a:tr>
              <a:tr h="370840">
                <a:tc>
                  <a:txBody>
                    <a:bodyPr/>
                    <a:lstStyle/>
                    <a:p>
                      <a:r>
                        <a:rPr lang="en-US" sz="1000"/>
                        <a:t>firstinshi</a:t>
                      </a:r>
                    </a:p>
                  </a:txBody>
                  <a:tcPr/>
                </a:tc>
                <a:tc>
                  <a:txBody>
                    <a:bodyPr/>
                    <a:lstStyle/>
                    <a:p>
                      <a:r>
                        <a:rPr lang="en-US" sz="1000"/>
                        <a:t>3009</a:t>
                      </a:r>
                    </a:p>
                  </a:txBody>
                  <a:tcPr/>
                </a:tc>
                <a:tc>
                  <a:txBody>
                    <a:bodyPr/>
                    <a:lstStyle/>
                    <a:p>
                      <a:r>
                        <a:rPr lang="en-US" sz="1000"/>
                        <a:t>3</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2</a:t>
                      </a:r>
                    </a:p>
                  </a:txBody>
                  <a:tcPr/>
                </a:tc>
                <a:tc>
                  <a:txBody>
                    <a:bodyPr/>
                    <a:lstStyle/>
                    <a:p>
                      <a:r>
                        <a:rPr lang="en-US" sz="1000"/>
                        <a:t>9</a:t>
                      </a:r>
                    </a:p>
                  </a:txBody>
                  <a:tcPr/>
                </a:tc>
                <a:tc>
                  <a:txBody>
                    <a:bodyPr/>
                    <a:lstStyle/>
                    <a:p>
                      <a:r>
                        <a:rPr lang="en-US" sz="1000"/>
                        <a:t>177</a:t>
                      </a:r>
                    </a:p>
                  </a:txBody>
                  <a:tcPr/>
                </a:tc>
                <a:tc>
                  <a:txBody>
                    <a:bodyPr/>
                    <a:lstStyle/>
                    <a:p>
                      <a:r>
                        <a:rPr lang="en-US" sz="1000"/>
                        <a:t>5</a:t>
                      </a:r>
                    </a:p>
                  </a:txBody>
                  <a:tcPr/>
                </a:tc>
                <a:extLst>
                  <a:ext uri="{0D108BD9-81ED-4DB2-BD59-A6C34878D82A}">
                    <a16:rowId xmlns:a16="http://schemas.microsoft.com/office/drawing/2014/main" val="3290686940"/>
                  </a:ext>
                </a:extLst>
              </a:tr>
            </a:tbl>
          </a:graphicData>
        </a:graphic>
      </p:graphicFrame>
      <p:sp>
        <p:nvSpPr>
          <p:cNvPr id="4" name="Text Placeholder 3">
            <a:extLst>
              <a:ext uri="{FF2B5EF4-FFF2-40B4-BE49-F238E27FC236}">
                <a16:creationId xmlns:a16="http://schemas.microsoft.com/office/drawing/2014/main" id="{2AC3CC68-089C-4436-AF52-F5A95F99E5B7}"/>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440408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DEE85-B9D6-460C-A34B-C130C6C5E6FA}"/>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FB3E2C36-7605-4757-8B2A-2209FE2FCDCA}"/>
              </a:ext>
            </a:extLst>
          </p:cNvPr>
          <p:cNvGraphicFramePr>
            <a:graphicFrameLocks noGrp="1"/>
          </p:cNvGraphicFramePr>
          <p:nvPr>
            <p:ph type="chart" sz="quarter" idx="13"/>
            <p:extLst>
              <p:ext uri="{D42A27DB-BD31-4B8C-83A1-F6EECF244321}">
                <p14:modId xmlns:p14="http://schemas.microsoft.com/office/powerpoint/2010/main" val="8398460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7CB6AA-D3FA-4BD9-AA13-A3A264C815F1}"/>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F787365A-BB13-4F97-9C21-239A233C7A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2671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733D2-4FA9-4CEE-BD04-96B6218AFC4E}"/>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7C06012E-FCB2-4AAF-AFE4-4B50BEF800BD}"/>
              </a:ext>
            </a:extLst>
          </p:cNvPr>
          <p:cNvGraphicFramePr>
            <a:graphicFrameLocks noGrp="1"/>
          </p:cNvGraphicFramePr>
          <p:nvPr>
            <p:ph type="chart" sz="quarter" idx="13"/>
            <p:extLst>
              <p:ext uri="{D42A27DB-BD31-4B8C-83A1-F6EECF244321}">
                <p14:modId xmlns:p14="http://schemas.microsoft.com/office/powerpoint/2010/main" val="3075944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9BB47E-5B1C-470E-BC18-43806424341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5D67F686-E47C-4EEE-A525-2D73F42AAF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4009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18CD0-7F5D-4EB6-9447-E045BFA1FA4F}"/>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C09400B5-31ED-4FB3-830F-22E020849A8F}"/>
              </a:ext>
            </a:extLst>
          </p:cNvPr>
          <p:cNvGraphicFramePr>
            <a:graphicFrameLocks noGrp="1"/>
          </p:cNvGraphicFramePr>
          <p:nvPr>
            <p:ph type="chart" sz="quarter" idx="13"/>
            <p:extLst>
              <p:ext uri="{D42A27DB-BD31-4B8C-83A1-F6EECF244321}">
                <p14:modId xmlns:p14="http://schemas.microsoft.com/office/powerpoint/2010/main" val="486389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EFC985-AA22-4588-876D-AFCD1630EC9D}"/>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97E1C7B2-F4C3-48CD-A336-A2E3FB2F01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2301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BDE89-05D2-41C0-AE95-CF8148C39001}"/>
              </a:ext>
            </a:extLst>
          </p:cNvPr>
          <p:cNvSpPr>
            <a:spLocks noGrp="1"/>
          </p:cNvSpPr>
          <p:nvPr>
            <p:ph type="title"/>
          </p:nvPr>
        </p:nvSpPr>
        <p:spPr/>
        <p:txBody>
          <a:bodyPr/>
          <a:lstStyle/>
          <a:p>
            <a:r>
              <a:rPr lang="en-US"/>
              <a:t>Instagram Instagram Content Views by Post Type | FICOH</a:t>
            </a:r>
          </a:p>
        </p:txBody>
      </p:sp>
      <p:graphicFrame>
        <p:nvGraphicFramePr>
          <p:cNvPr id="6" name="Chart Placeholder 5">
            <a:extLst>
              <a:ext uri="{FF2B5EF4-FFF2-40B4-BE49-F238E27FC236}">
                <a16:creationId xmlns:a16="http://schemas.microsoft.com/office/drawing/2014/main" id="{6C9C69A2-07D0-4030-A1AF-66F8F40A1F54}"/>
              </a:ext>
            </a:extLst>
          </p:cNvPr>
          <p:cNvGraphicFramePr>
            <a:graphicFrameLocks noGrp="1"/>
          </p:cNvGraphicFramePr>
          <p:nvPr>
            <p:ph type="chart" sz="quarter" idx="13"/>
            <p:extLst>
              <p:ext uri="{D42A27DB-BD31-4B8C-83A1-F6EECF244321}">
                <p14:modId xmlns:p14="http://schemas.microsoft.com/office/powerpoint/2010/main" val="3750857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BC7605-C56D-42B9-9B7E-4D580BCA2018}"/>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7DD78E5A-693F-49AF-8BDA-6B1CE27985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33761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386FF-9CD0-42DA-8CEF-C2C9B8599933}"/>
              </a:ext>
            </a:extLst>
          </p:cNvPr>
          <p:cNvSpPr>
            <a:spLocks noGrp="1"/>
          </p:cNvSpPr>
          <p:nvPr>
            <p:ph type="title"/>
          </p:nvPr>
        </p:nvSpPr>
        <p:spPr/>
        <p:txBody>
          <a:bodyPr/>
          <a:lstStyle/>
          <a:p>
            <a:r>
              <a:rPr lang="en-US"/>
              <a:t>Instagram Instagram Content Views by Post Type: Reels | FICOH</a:t>
            </a:r>
          </a:p>
        </p:txBody>
      </p:sp>
      <p:graphicFrame>
        <p:nvGraphicFramePr>
          <p:cNvPr id="6" name="Chart Placeholder 5">
            <a:extLst>
              <a:ext uri="{FF2B5EF4-FFF2-40B4-BE49-F238E27FC236}">
                <a16:creationId xmlns:a16="http://schemas.microsoft.com/office/drawing/2014/main" id="{3290864F-D4CA-449C-A97F-CF874431A73D}"/>
              </a:ext>
            </a:extLst>
          </p:cNvPr>
          <p:cNvGraphicFramePr>
            <a:graphicFrameLocks noGrp="1"/>
          </p:cNvGraphicFramePr>
          <p:nvPr>
            <p:ph type="chart" sz="quarter" idx="13"/>
            <p:extLst>
              <p:ext uri="{D42A27DB-BD31-4B8C-83A1-F6EECF244321}">
                <p14:modId xmlns:p14="http://schemas.microsoft.com/office/powerpoint/2010/main" val="1550774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D86FB4-38D2-4409-8953-CB098A166E11}"/>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714EDE2F-B933-4158-A747-ED50E7BA50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8211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2D30B-8F3A-45E1-B707-2A53B444DFFD}"/>
              </a:ext>
            </a:extLst>
          </p:cNvPr>
          <p:cNvSpPr>
            <a:spLocks noGrp="1"/>
          </p:cNvSpPr>
          <p:nvPr>
            <p:ph type="title"/>
          </p:nvPr>
        </p:nvSpPr>
        <p:spPr/>
        <p:txBody>
          <a:bodyPr/>
          <a:lstStyle/>
          <a:p>
            <a:r>
              <a:rPr lang="en-US"/>
              <a:t>Instagram Posts Table | FICOH</a:t>
            </a:r>
          </a:p>
        </p:txBody>
      </p:sp>
      <p:graphicFrame>
        <p:nvGraphicFramePr>
          <p:cNvPr id="5" name="Table Placeholder 4">
            <a:extLst>
              <a:ext uri="{FF2B5EF4-FFF2-40B4-BE49-F238E27FC236}">
                <a16:creationId xmlns:a16="http://schemas.microsoft.com/office/drawing/2014/main" id="{611940F2-5AEA-419E-BA17-9FE889FD16AB}"/>
              </a:ext>
            </a:extLst>
          </p:cNvPr>
          <p:cNvGraphicFramePr>
            <a:graphicFrameLocks noGrp="1"/>
          </p:cNvGraphicFramePr>
          <p:nvPr>
            <p:ph type="tbl" sz="quarter" idx="13"/>
            <p:extLst>
              <p:ext uri="{D42A27DB-BD31-4B8C-83A1-F6EECF244321}">
                <p14:modId xmlns:p14="http://schemas.microsoft.com/office/powerpoint/2010/main" val="3430571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583148240"/>
                    </a:ext>
                  </a:extLst>
                </a:gridCol>
                <a:gridCol w="822960">
                  <a:extLst>
                    <a:ext uri="{9D8B030D-6E8A-4147-A177-3AD203B41FA5}">
                      <a16:colId xmlns:a16="http://schemas.microsoft.com/office/drawing/2014/main" val="2029792761"/>
                    </a:ext>
                  </a:extLst>
                </a:gridCol>
                <a:gridCol w="411480">
                  <a:extLst>
                    <a:ext uri="{9D8B030D-6E8A-4147-A177-3AD203B41FA5}">
                      <a16:colId xmlns:a16="http://schemas.microsoft.com/office/drawing/2014/main" val="212403430"/>
                    </a:ext>
                  </a:extLst>
                </a:gridCol>
                <a:gridCol w="411480">
                  <a:extLst>
                    <a:ext uri="{9D8B030D-6E8A-4147-A177-3AD203B41FA5}">
                      <a16:colId xmlns:a16="http://schemas.microsoft.com/office/drawing/2014/main" val="284768590"/>
                    </a:ext>
                  </a:extLst>
                </a:gridCol>
                <a:gridCol w="411480">
                  <a:extLst>
                    <a:ext uri="{9D8B030D-6E8A-4147-A177-3AD203B41FA5}">
                      <a16:colId xmlns:a16="http://schemas.microsoft.com/office/drawing/2014/main" val="1551220894"/>
                    </a:ext>
                  </a:extLst>
                </a:gridCol>
                <a:gridCol w="411480">
                  <a:extLst>
                    <a:ext uri="{9D8B030D-6E8A-4147-A177-3AD203B41FA5}">
                      <a16:colId xmlns:a16="http://schemas.microsoft.com/office/drawing/2014/main" val="2394987064"/>
                    </a:ext>
                  </a:extLst>
                </a:gridCol>
                <a:gridCol w="411480">
                  <a:extLst>
                    <a:ext uri="{9D8B030D-6E8A-4147-A177-3AD203B41FA5}">
                      <a16:colId xmlns:a16="http://schemas.microsoft.com/office/drawing/2014/main" val="2981203088"/>
                    </a:ext>
                  </a:extLst>
                </a:gridCol>
                <a:gridCol w="411480">
                  <a:extLst>
                    <a:ext uri="{9D8B030D-6E8A-4147-A177-3AD203B41FA5}">
                      <a16:colId xmlns:a16="http://schemas.microsoft.com/office/drawing/2014/main" val="2938571518"/>
                    </a:ext>
                  </a:extLst>
                </a:gridCol>
                <a:gridCol w="411480">
                  <a:extLst>
                    <a:ext uri="{9D8B030D-6E8A-4147-A177-3AD203B41FA5}">
                      <a16:colId xmlns:a16="http://schemas.microsoft.com/office/drawing/2014/main" val="4127585841"/>
                    </a:ext>
                  </a:extLst>
                </a:gridCol>
                <a:gridCol w="411480">
                  <a:extLst>
                    <a:ext uri="{9D8B030D-6E8A-4147-A177-3AD203B41FA5}">
                      <a16:colId xmlns:a16="http://schemas.microsoft.com/office/drawing/2014/main" val="691572726"/>
                    </a:ext>
                  </a:extLst>
                </a:gridCol>
                <a:gridCol w="411480">
                  <a:extLst>
                    <a:ext uri="{9D8B030D-6E8A-4147-A177-3AD203B41FA5}">
                      <a16:colId xmlns:a16="http://schemas.microsoft.com/office/drawing/2014/main" val="2821482119"/>
                    </a:ext>
                  </a:extLst>
                </a:gridCol>
                <a:gridCol w="411480">
                  <a:extLst>
                    <a:ext uri="{9D8B030D-6E8A-4147-A177-3AD203B41FA5}">
                      <a16:colId xmlns:a16="http://schemas.microsoft.com/office/drawing/2014/main" val="1916749696"/>
                    </a:ext>
                  </a:extLst>
                </a:gridCol>
                <a:gridCol w="411480">
                  <a:extLst>
                    <a:ext uri="{9D8B030D-6E8A-4147-A177-3AD203B41FA5}">
                      <a16:colId xmlns:a16="http://schemas.microsoft.com/office/drawing/2014/main" val="3523217075"/>
                    </a:ext>
                  </a:extLst>
                </a:gridCol>
                <a:gridCol w="411480">
                  <a:extLst>
                    <a:ext uri="{9D8B030D-6E8A-4147-A177-3AD203B41FA5}">
                      <a16:colId xmlns:a16="http://schemas.microsoft.com/office/drawing/2014/main" val="2482949312"/>
                    </a:ext>
                  </a:extLst>
                </a:gridCol>
                <a:gridCol w="411480">
                  <a:extLst>
                    <a:ext uri="{9D8B030D-6E8A-4147-A177-3AD203B41FA5}">
                      <a16:colId xmlns:a16="http://schemas.microsoft.com/office/drawing/2014/main" val="2309547339"/>
                    </a:ext>
                  </a:extLst>
                </a:gridCol>
                <a:gridCol w="411480">
                  <a:extLst>
                    <a:ext uri="{9D8B030D-6E8A-4147-A177-3AD203B41FA5}">
                      <a16:colId xmlns:a16="http://schemas.microsoft.com/office/drawing/2014/main" val="3137980434"/>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1499730194"/>
                  </a:ext>
                </a:extLst>
              </a:tr>
              <a:tr h="370840">
                <a:tc>
                  <a:txBody>
                    <a:bodyPr/>
                    <a:lstStyle/>
                    <a:p>
                      <a:r>
                        <a:rPr lang="en-US" sz="1000"/>
                        <a:t>01/14/2026 16:00:09</a:t>
                      </a:r>
                    </a:p>
                  </a:txBody>
                  <a:tcPr/>
                </a:tc>
                <a:tc>
                  <a:txBody>
                    <a:bodyPr/>
                    <a:lstStyle/>
                    <a:p>
                      <a:r>
                        <a:rPr lang="en-US" sz="1000"/>
                        <a:t>01/14/2026 16:00:09</a:t>
                      </a:r>
                    </a:p>
                  </a:txBody>
                  <a:tcPr/>
                </a:tc>
                <a:tc>
                  <a:txBody>
                    <a:bodyPr/>
                    <a:lstStyle/>
                    <a:p>
                      <a:r>
                        <a:rPr lang="en-US" sz="1000"/>
                        <a:t>Carousel</a:t>
                      </a:r>
                    </a:p>
                  </a:txBody>
                  <a:tcPr/>
                </a:tc>
                <a:tc>
                  <a:txBody>
                    <a:bodyPr/>
                    <a:lstStyle/>
                    <a:p>
                      <a:r>
                        <a:rPr lang="en-US" sz="1000"/>
                        <a:t>714</a:t>
                      </a:r>
                    </a:p>
                  </a:txBody>
                  <a:tcPr/>
                </a:tc>
                <a:tc>
                  <a:txBody>
                    <a:bodyPr/>
                    <a:lstStyle/>
                    <a:p>
                      <a:r>
                        <a:rPr lang="en-US" sz="1000"/>
                        <a:t>40</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44</a:t>
                      </a:r>
                    </a:p>
                  </a:txBody>
                  <a:tcPr/>
                </a:tc>
                <a:tc>
                  <a:txBody>
                    <a:bodyPr/>
                    <a:lstStyle/>
                    <a:p>
                      <a:r>
                        <a:rPr lang="en-US" sz="1000"/>
                        <a:t>6.16 %</a:t>
                      </a:r>
                    </a:p>
                  </a:txBody>
                  <a:tcPr/>
                </a:tc>
                <a:tc>
                  <a:txBody>
                    <a:bodyPr/>
                    <a:lstStyle/>
                    <a:p>
                      <a:r>
                        <a:rPr lang="en-US" sz="1000"/>
                        <a:t>288</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205214574"/>
                  </a:ext>
                </a:extLst>
              </a:tr>
              <a:tr h="370840">
                <a:tc>
                  <a:txBody>
                    <a:bodyPr/>
                    <a:lstStyle/>
                    <a:p>
                      <a:r>
                        <a:rPr lang="en-US" sz="1000"/>
                        <a:t>01/22/2026 16:59:01</a:t>
                      </a:r>
                    </a:p>
                  </a:txBody>
                  <a:tcPr/>
                </a:tc>
                <a:tc>
                  <a:txBody>
                    <a:bodyPr/>
                    <a:lstStyle/>
                    <a:p>
                      <a:r>
                        <a:rPr lang="en-US" sz="1000"/>
                        <a:t>01/22/2026 16:59:01</a:t>
                      </a:r>
                    </a:p>
                  </a:txBody>
                  <a:tcPr/>
                </a:tc>
                <a:tc>
                  <a:txBody>
                    <a:bodyPr/>
                    <a:lstStyle/>
                    <a:p>
                      <a:r>
                        <a:rPr lang="en-US" sz="1000"/>
                        <a:t>Carousel</a:t>
                      </a:r>
                    </a:p>
                  </a:txBody>
                  <a:tcPr/>
                </a:tc>
                <a:tc>
                  <a:txBody>
                    <a:bodyPr/>
                    <a:lstStyle/>
                    <a:p>
                      <a:r>
                        <a:rPr lang="en-US" sz="1000"/>
                        <a:t>736</a:t>
                      </a:r>
                    </a:p>
                  </a:txBody>
                  <a:tcPr/>
                </a:tc>
                <a:tc>
                  <a:txBody>
                    <a:bodyPr/>
                    <a:lstStyle/>
                    <a:p>
                      <a:r>
                        <a:rPr lang="en-US" sz="1000"/>
                        <a:t>34</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36</a:t>
                      </a:r>
                    </a:p>
                  </a:txBody>
                  <a:tcPr/>
                </a:tc>
                <a:tc>
                  <a:txBody>
                    <a:bodyPr/>
                    <a:lstStyle/>
                    <a:p>
                      <a:r>
                        <a:rPr lang="en-US" sz="1000"/>
                        <a:t>4.89 %</a:t>
                      </a:r>
                    </a:p>
                  </a:txBody>
                  <a:tcPr/>
                </a:tc>
                <a:tc>
                  <a:txBody>
                    <a:bodyPr/>
                    <a:lstStyle/>
                    <a:p>
                      <a:r>
                        <a:rPr lang="en-US" sz="1000"/>
                        <a:t>280</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3924014122"/>
                  </a:ext>
                </a:extLst>
              </a:tr>
              <a:tr h="370840">
                <a:tc>
                  <a:txBody>
                    <a:bodyPr/>
                    <a:lstStyle/>
                    <a:p>
                      <a:r>
                        <a:rPr lang="en-US" sz="1000"/>
                        <a:t>01/30/2026 16:00:12</a:t>
                      </a:r>
                    </a:p>
                  </a:txBody>
                  <a:tcPr/>
                </a:tc>
                <a:tc>
                  <a:txBody>
                    <a:bodyPr/>
                    <a:lstStyle/>
                    <a:p>
                      <a:r>
                        <a:rPr lang="en-US" sz="1000"/>
                        <a:t>01/30/2026 16:00:12</a:t>
                      </a:r>
                    </a:p>
                  </a:txBody>
                  <a:tcPr/>
                </a:tc>
                <a:tc>
                  <a:txBody>
                    <a:bodyPr/>
                    <a:lstStyle/>
                    <a:p>
                      <a:r>
                        <a:rPr lang="en-US" sz="1000"/>
                        <a:t>Carousel</a:t>
                      </a:r>
                    </a:p>
                  </a:txBody>
                  <a:tcPr/>
                </a:tc>
                <a:tc>
                  <a:txBody>
                    <a:bodyPr/>
                    <a:lstStyle/>
                    <a:p>
                      <a:r>
                        <a:rPr lang="en-US" sz="1000"/>
                        <a:t>721</a:t>
                      </a:r>
                    </a:p>
                  </a:txBody>
                  <a:tcPr/>
                </a:tc>
                <a:tc>
                  <a:txBody>
                    <a:bodyPr/>
                    <a:lstStyle/>
                    <a:p>
                      <a:r>
                        <a:rPr lang="en-US" sz="1000"/>
                        <a:t>20</a:t>
                      </a:r>
                    </a:p>
                  </a:txBody>
                  <a:tcPr/>
                </a:tc>
                <a:tc>
                  <a:txBody>
                    <a:bodyPr/>
                    <a:lstStyle/>
                    <a:p>
                      <a:r>
                        <a:rPr lang="en-US" sz="1000"/>
                        <a:t>1</a:t>
                      </a:r>
                    </a:p>
                  </a:txBody>
                  <a:tcPr/>
                </a:tc>
                <a:tc>
                  <a:txBody>
                    <a:bodyPr/>
                    <a:lstStyle/>
                    <a:p>
                      <a:r>
                        <a:rPr lang="en-US" sz="1000"/>
                        <a:t>0</a:t>
                      </a:r>
                    </a:p>
                  </a:txBody>
                  <a:tcPr/>
                </a:tc>
                <a:tc>
                  <a:txBody>
                    <a:bodyPr/>
                    <a:lstStyle/>
                    <a:p>
                      <a:r>
                        <a:rPr lang="en-US" sz="1000"/>
                        <a:t>2</a:t>
                      </a:r>
                    </a:p>
                  </a:txBody>
                  <a:tcPr/>
                </a:tc>
                <a:tc>
                  <a:txBody>
                    <a:bodyPr/>
                    <a:lstStyle/>
                    <a:p>
                      <a:r>
                        <a:rPr lang="en-US" sz="1000"/>
                        <a:t>23</a:t>
                      </a:r>
                    </a:p>
                  </a:txBody>
                  <a:tcPr/>
                </a:tc>
                <a:tc>
                  <a:txBody>
                    <a:bodyPr/>
                    <a:lstStyle/>
                    <a:p>
                      <a:r>
                        <a:rPr lang="en-US" sz="1000"/>
                        <a:t>3.19 %</a:t>
                      </a:r>
                    </a:p>
                  </a:txBody>
                  <a:tcPr/>
                </a:tc>
                <a:tc>
                  <a:txBody>
                    <a:bodyPr/>
                    <a:lstStyle/>
                    <a:p>
                      <a:r>
                        <a:rPr lang="en-US" sz="1000"/>
                        <a:t>335</a:t>
                      </a:r>
                    </a:p>
                  </a:txBody>
                  <a:tcPr/>
                </a:tc>
                <a:tc>
                  <a:txBody>
                    <a:bodyPr/>
                    <a:lstStyle/>
                    <a:p>
                      <a:r>
                        <a:rPr lang="en-US" sz="1000"/>
                        <a:t>n/a</a:t>
                      </a:r>
                    </a:p>
                  </a:txBody>
                  <a:tcPr/>
                </a:tc>
                <a:tc>
                  <a:txBody>
                    <a:bodyPr/>
                    <a:lstStyle/>
                    <a:p>
                      <a:r>
                        <a:rPr lang="en-US" sz="1000"/>
                        <a:t>4</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6734790"/>
                  </a:ext>
                </a:extLst>
              </a:tr>
            </a:tbl>
          </a:graphicData>
        </a:graphic>
      </p:graphicFrame>
      <p:sp>
        <p:nvSpPr>
          <p:cNvPr id="4" name="Text Placeholder 3">
            <a:extLst>
              <a:ext uri="{FF2B5EF4-FFF2-40B4-BE49-F238E27FC236}">
                <a16:creationId xmlns:a16="http://schemas.microsoft.com/office/drawing/2014/main" id="{1F2178A0-89E3-468A-8256-6E51DC4FAEE4}"/>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7003929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0732B-5AFB-471E-AC8A-C29F1D2B5B58}"/>
              </a:ext>
            </a:extLst>
          </p:cNvPr>
          <p:cNvSpPr>
            <a:spLocks noGrp="1"/>
          </p:cNvSpPr>
          <p:nvPr>
            <p:ph type="title"/>
          </p:nvPr>
        </p:nvSpPr>
        <p:spPr/>
        <p:txBody>
          <a:bodyPr/>
          <a:lstStyle/>
          <a:p>
            <a:r>
              <a:rPr lang="en-US"/>
              <a:t>Instagram Reels | FICOH</a:t>
            </a:r>
          </a:p>
        </p:txBody>
      </p:sp>
      <p:graphicFrame>
        <p:nvGraphicFramePr>
          <p:cNvPr id="5" name="Table Placeholder 4">
            <a:extLst>
              <a:ext uri="{FF2B5EF4-FFF2-40B4-BE49-F238E27FC236}">
                <a16:creationId xmlns:a16="http://schemas.microsoft.com/office/drawing/2014/main" id="{9CA66622-963D-4CD8-801D-EFF36F7ACDBC}"/>
              </a:ext>
            </a:extLst>
          </p:cNvPr>
          <p:cNvGraphicFramePr>
            <a:graphicFrameLocks noGrp="1"/>
          </p:cNvGraphicFramePr>
          <p:nvPr>
            <p:ph type="tbl" sz="quarter" idx="13"/>
            <p:extLst>
              <p:ext uri="{D42A27DB-BD31-4B8C-83A1-F6EECF244321}">
                <p14:modId xmlns:p14="http://schemas.microsoft.com/office/powerpoint/2010/main" val="1417881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92799290"/>
                    </a:ext>
                  </a:extLst>
                </a:gridCol>
                <a:gridCol w="658368">
                  <a:extLst>
                    <a:ext uri="{9D8B030D-6E8A-4147-A177-3AD203B41FA5}">
                      <a16:colId xmlns:a16="http://schemas.microsoft.com/office/drawing/2014/main" val="1652146495"/>
                    </a:ext>
                  </a:extLst>
                </a:gridCol>
                <a:gridCol w="411480">
                  <a:extLst>
                    <a:ext uri="{9D8B030D-6E8A-4147-A177-3AD203B41FA5}">
                      <a16:colId xmlns:a16="http://schemas.microsoft.com/office/drawing/2014/main" val="2271087903"/>
                    </a:ext>
                  </a:extLst>
                </a:gridCol>
                <a:gridCol w="411480">
                  <a:extLst>
                    <a:ext uri="{9D8B030D-6E8A-4147-A177-3AD203B41FA5}">
                      <a16:colId xmlns:a16="http://schemas.microsoft.com/office/drawing/2014/main" val="467348098"/>
                    </a:ext>
                  </a:extLst>
                </a:gridCol>
                <a:gridCol w="411480">
                  <a:extLst>
                    <a:ext uri="{9D8B030D-6E8A-4147-A177-3AD203B41FA5}">
                      <a16:colId xmlns:a16="http://schemas.microsoft.com/office/drawing/2014/main" val="3235736475"/>
                    </a:ext>
                  </a:extLst>
                </a:gridCol>
                <a:gridCol w="411480">
                  <a:extLst>
                    <a:ext uri="{9D8B030D-6E8A-4147-A177-3AD203B41FA5}">
                      <a16:colId xmlns:a16="http://schemas.microsoft.com/office/drawing/2014/main" val="585958318"/>
                    </a:ext>
                  </a:extLst>
                </a:gridCol>
                <a:gridCol w="411480">
                  <a:extLst>
                    <a:ext uri="{9D8B030D-6E8A-4147-A177-3AD203B41FA5}">
                      <a16:colId xmlns:a16="http://schemas.microsoft.com/office/drawing/2014/main" val="890326946"/>
                    </a:ext>
                  </a:extLst>
                </a:gridCol>
                <a:gridCol w="411480">
                  <a:extLst>
                    <a:ext uri="{9D8B030D-6E8A-4147-A177-3AD203B41FA5}">
                      <a16:colId xmlns:a16="http://schemas.microsoft.com/office/drawing/2014/main" val="4255214967"/>
                    </a:ext>
                  </a:extLst>
                </a:gridCol>
                <a:gridCol w="411480">
                  <a:extLst>
                    <a:ext uri="{9D8B030D-6E8A-4147-A177-3AD203B41FA5}">
                      <a16:colId xmlns:a16="http://schemas.microsoft.com/office/drawing/2014/main" val="2138226573"/>
                    </a:ext>
                  </a:extLst>
                </a:gridCol>
                <a:gridCol w="411480">
                  <a:extLst>
                    <a:ext uri="{9D8B030D-6E8A-4147-A177-3AD203B41FA5}">
                      <a16:colId xmlns:a16="http://schemas.microsoft.com/office/drawing/2014/main" val="4092917838"/>
                    </a:ext>
                  </a:extLst>
                </a:gridCol>
                <a:gridCol w="411480">
                  <a:extLst>
                    <a:ext uri="{9D8B030D-6E8A-4147-A177-3AD203B41FA5}">
                      <a16:colId xmlns:a16="http://schemas.microsoft.com/office/drawing/2014/main" val="45693432"/>
                    </a:ext>
                  </a:extLst>
                </a:gridCol>
                <a:gridCol w="411480">
                  <a:extLst>
                    <a:ext uri="{9D8B030D-6E8A-4147-A177-3AD203B41FA5}">
                      <a16:colId xmlns:a16="http://schemas.microsoft.com/office/drawing/2014/main" val="3176187637"/>
                    </a:ext>
                  </a:extLst>
                </a:gridCol>
                <a:gridCol w="411480">
                  <a:extLst>
                    <a:ext uri="{9D8B030D-6E8A-4147-A177-3AD203B41FA5}">
                      <a16:colId xmlns:a16="http://schemas.microsoft.com/office/drawing/2014/main" val="816097382"/>
                    </a:ext>
                  </a:extLst>
                </a:gridCol>
                <a:gridCol w="411480">
                  <a:extLst>
                    <a:ext uri="{9D8B030D-6E8A-4147-A177-3AD203B41FA5}">
                      <a16:colId xmlns:a16="http://schemas.microsoft.com/office/drawing/2014/main" val="2144106806"/>
                    </a:ext>
                  </a:extLst>
                </a:gridCol>
                <a:gridCol w="411480">
                  <a:extLst>
                    <a:ext uri="{9D8B030D-6E8A-4147-A177-3AD203B41FA5}">
                      <a16:colId xmlns:a16="http://schemas.microsoft.com/office/drawing/2014/main" val="456593006"/>
                    </a:ext>
                  </a:extLst>
                </a:gridCol>
                <a:gridCol w="411480">
                  <a:extLst>
                    <a:ext uri="{9D8B030D-6E8A-4147-A177-3AD203B41FA5}">
                      <a16:colId xmlns:a16="http://schemas.microsoft.com/office/drawing/2014/main" val="4089991055"/>
                    </a:ext>
                  </a:extLst>
                </a:gridCol>
              </a:tblGrid>
              <a:tr h="370840">
                <a:tc>
                  <a:txBody>
                    <a:bodyPr/>
                    <a:lstStyle/>
                    <a:p>
                      <a:r>
                        <a:rPr lang="en-US" sz="1000"/>
                        <a:t>Post</a:t>
                      </a:r>
                    </a:p>
                  </a:txBody>
                  <a:tcPr/>
                </a:tc>
                <a:tc>
                  <a:txBody>
                    <a:bodyPr/>
                    <a:lstStyle/>
                    <a:p>
                      <a:r>
                        <a:rPr lang="en-US" sz="1000"/>
                        <a:t>Published</a:t>
                      </a:r>
                    </a:p>
                  </a:txBody>
                  <a:tcPr/>
                </a:tc>
                <a:tc>
                  <a:txBody>
                    <a:bodyPr/>
                    <a:lstStyle/>
                    <a:p>
                      <a:r>
                        <a:rPr lang="en-US" sz="1000"/>
                        <a:t>Views</a:t>
                      </a:r>
                    </a:p>
                  </a:txBody>
                  <a:tcPr/>
                </a:tc>
                <a:tc>
                  <a:txBody>
                    <a:bodyPr/>
                    <a:lstStyle/>
                    <a:p>
                      <a:r>
                        <a:rPr lang="en-US" sz="1000"/>
                        <a:t>Reach (Organic)</a:t>
                      </a:r>
                    </a:p>
                  </a:txBody>
                  <a:tcPr/>
                </a:tc>
                <a:tc>
                  <a:txBody>
                    <a:bodyPr/>
                    <a:lstStyle/>
                    <a:p>
                      <a:r>
                        <a:rPr lang="en-US" sz="1000"/>
                        <a:t>Interactions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Shares (Organic)</a:t>
                      </a:r>
                    </a:p>
                  </a:txBody>
                  <a:tcPr/>
                </a:tc>
                <a:tc>
                  <a:txBody>
                    <a:bodyPr/>
                    <a:lstStyle/>
                    <a:p>
                      <a:r>
                        <a:rPr lang="en-US" sz="1000"/>
                        <a:t>Saves (Organic)</a:t>
                      </a:r>
                    </a:p>
                  </a:txBody>
                  <a:tcPr/>
                </a:tc>
                <a:tc>
                  <a:txBody>
                    <a:bodyPr/>
                    <a:lstStyle/>
                    <a:p>
                      <a:r>
                        <a:rPr lang="en-US" sz="1000"/>
                        <a:t>Interaction Rate (Organic)</a:t>
                      </a:r>
                    </a:p>
                  </a:txBody>
                  <a:tcPr/>
                </a:tc>
                <a:tc>
                  <a:txBody>
                    <a:bodyPr/>
                    <a:lstStyle/>
                    <a:p>
                      <a:r>
                        <a:rPr lang="en-US" sz="1000"/>
                        <a:t>Plays</a:t>
                      </a:r>
                    </a:p>
                  </a:txBody>
                  <a:tcPr/>
                </a:tc>
                <a:tc>
                  <a:txBody>
                    <a:bodyPr/>
                    <a:lstStyle/>
                    <a:p>
                      <a:r>
                        <a:rPr lang="en-US" sz="1000"/>
                        <a:t>Initial Plays</a:t>
                      </a:r>
                    </a:p>
                  </a:txBody>
                  <a:tcPr/>
                </a:tc>
                <a:tc>
                  <a:txBody>
                    <a:bodyPr/>
                    <a:lstStyle/>
                    <a:p>
                      <a:r>
                        <a:rPr lang="en-US" sz="1000"/>
                        <a:t>Replays</a:t>
                      </a:r>
                    </a:p>
                  </a:txBody>
                  <a:tcPr/>
                </a:tc>
                <a:tc>
                  <a:txBody>
                    <a:bodyPr/>
                    <a:lstStyle/>
                    <a:p>
                      <a:r>
                        <a:rPr lang="en-US" sz="1000"/>
                        <a:t>Avg. Watch Time (sec)</a:t>
                      </a:r>
                    </a:p>
                  </a:txBody>
                  <a:tcPr/>
                </a:tc>
                <a:tc>
                  <a:txBody>
                    <a:bodyPr/>
                    <a:lstStyle/>
                    <a:p>
                      <a:r>
                        <a:rPr lang="en-US" sz="1000"/>
                        <a:t>Watch Time (min)</a:t>
                      </a:r>
                    </a:p>
                  </a:txBody>
                  <a:tcPr/>
                </a:tc>
                <a:tc>
                  <a:txBody>
                    <a:bodyPr/>
                    <a:lstStyle/>
                    <a:p>
                      <a:r>
                        <a:rPr lang="en-US" sz="1000"/>
                        <a:t>Views</a:t>
                      </a:r>
                    </a:p>
                  </a:txBody>
                  <a:tcPr/>
                </a:tc>
                <a:extLst>
                  <a:ext uri="{0D108BD9-81ED-4DB2-BD59-A6C34878D82A}">
                    <a16:rowId xmlns:a16="http://schemas.microsoft.com/office/drawing/2014/main" val="2846069033"/>
                  </a:ext>
                </a:extLst>
              </a:tr>
              <a:tr h="370840">
                <a:tc>
                  <a:txBody>
                    <a:bodyPr/>
                    <a:lstStyle/>
                    <a:p>
                      <a:r>
                        <a:rPr lang="en-US" sz="1000"/>
                        <a:t>01/13/2026 16:01:04</a:t>
                      </a:r>
                    </a:p>
                  </a:txBody>
                  <a:tcPr/>
                </a:tc>
                <a:tc>
                  <a:txBody>
                    <a:bodyPr/>
                    <a:lstStyle/>
                    <a:p>
                      <a:r>
                        <a:rPr lang="en-US" sz="1000"/>
                        <a:t>01/13/2026 16:01:04</a:t>
                      </a:r>
                    </a:p>
                  </a:txBody>
                  <a:tcPr/>
                </a:tc>
                <a:tc>
                  <a:txBody>
                    <a:bodyPr/>
                    <a:lstStyle/>
                    <a:p>
                      <a:r>
                        <a:rPr lang="en-US" sz="1000"/>
                        <a:t>515</a:t>
                      </a:r>
                    </a:p>
                  </a:txBody>
                  <a:tcPr/>
                </a:tc>
                <a:tc>
                  <a:txBody>
                    <a:bodyPr/>
                    <a:lstStyle/>
                    <a:p>
                      <a:r>
                        <a:rPr lang="en-US" sz="1000"/>
                        <a:t>346</a:t>
                      </a:r>
                    </a:p>
                  </a:txBody>
                  <a:tcPr/>
                </a:tc>
                <a:tc>
                  <a:txBody>
                    <a:bodyPr/>
                    <a:lstStyle/>
                    <a:p>
                      <a:r>
                        <a:rPr lang="en-US" sz="1000"/>
                        <a:t>21</a:t>
                      </a:r>
                    </a:p>
                  </a:txBody>
                  <a:tcPr/>
                </a:tc>
                <a:tc>
                  <a:txBody>
                    <a:bodyPr/>
                    <a:lstStyle/>
                    <a:p>
                      <a:r>
                        <a:rPr lang="en-US" sz="1000"/>
                        <a:t>20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6.07 %</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6.544</a:t>
                      </a:r>
                    </a:p>
                  </a:txBody>
                  <a:tcPr/>
                </a:tc>
                <a:tc>
                  <a:txBody>
                    <a:bodyPr/>
                    <a:lstStyle/>
                    <a:p>
                      <a:r>
                        <a:rPr lang="en-US" sz="1000"/>
                        <a:t>45.7059</a:t>
                      </a:r>
                    </a:p>
                  </a:txBody>
                  <a:tcPr/>
                </a:tc>
                <a:tc>
                  <a:txBody>
                    <a:bodyPr/>
                    <a:lstStyle/>
                    <a:p>
                      <a:r>
                        <a:rPr lang="en-US" sz="1000"/>
                        <a:t>515</a:t>
                      </a:r>
                    </a:p>
                  </a:txBody>
                  <a:tcPr/>
                </a:tc>
                <a:extLst>
                  <a:ext uri="{0D108BD9-81ED-4DB2-BD59-A6C34878D82A}">
                    <a16:rowId xmlns:a16="http://schemas.microsoft.com/office/drawing/2014/main" val="2713927184"/>
                  </a:ext>
                </a:extLst>
              </a:tr>
              <a:tr h="370840">
                <a:tc>
                  <a:txBody>
                    <a:bodyPr/>
                    <a:lstStyle/>
                    <a:p>
                      <a:r>
                        <a:rPr lang="en-US" sz="1000"/>
                        <a:t>01/06/2026 15:30:58</a:t>
                      </a:r>
                    </a:p>
                  </a:txBody>
                  <a:tcPr/>
                </a:tc>
                <a:tc>
                  <a:txBody>
                    <a:bodyPr/>
                    <a:lstStyle/>
                    <a:p>
                      <a:r>
                        <a:rPr lang="en-US" sz="1000"/>
                        <a:t>01/06/2026 15:30:58</a:t>
                      </a:r>
                    </a:p>
                  </a:txBody>
                  <a:tcPr/>
                </a:tc>
                <a:tc>
                  <a:txBody>
                    <a:bodyPr/>
                    <a:lstStyle/>
                    <a:p>
                      <a:r>
                        <a:rPr lang="en-US" sz="1000"/>
                        <a:t>480</a:t>
                      </a:r>
                    </a:p>
                  </a:txBody>
                  <a:tcPr/>
                </a:tc>
                <a:tc>
                  <a:txBody>
                    <a:bodyPr/>
                    <a:lstStyle/>
                    <a:p>
                      <a:r>
                        <a:rPr lang="en-US" sz="1000"/>
                        <a:t>321</a:t>
                      </a:r>
                    </a:p>
                  </a:txBody>
                  <a:tcPr/>
                </a:tc>
                <a:tc>
                  <a:txBody>
                    <a:bodyPr/>
                    <a:lstStyle/>
                    <a:p>
                      <a:r>
                        <a:rPr lang="en-US" sz="1000"/>
                        <a:t>12</a:t>
                      </a:r>
                    </a:p>
                  </a:txBody>
                  <a:tcPr/>
                </a:tc>
                <a:tc>
                  <a:txBody>
                    <a:bodyPr/>
                    <a:lstStyle/>
                    <a:p>
                      <a:r>
                        <a:rPr lang="en-US" sz="1000"/>
                        <a:t>10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3.74 %</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4.371</a:t>
                      </a:r>
                    </a:p>
                  </a:txBody>
                  <a:tcPr/>
                </a:tc>
                <a:tc>
                  <a:txBody>
                    <a:bodyPr/>
                    <a:lstStyle/>
                    <a:p>
                      <a:r>
                        <a:rPr lang="en-US" sz="1000"/>
                        <a:t>27.395333333333</a:t>
                      </a:r>
                    </a:p>
                  </a:txBody>
                  <a:tcPr/>
                </a:tc>
                <a:tc>
                  <a:txBody>
                    <a:bodyPr/>
                    <a:lstStyle/>
                    <a:p>
                      <a:r>
                        <a:rPr lang="en-US" sz="1000"/>
                        <a:t>480</a:t>
                      </a:r>
                    </a:p>
                  </a:txBody>
                  <a:tcPr/>
                </a:tc>
                <a:extLst>
                  <a:ext uri="{0D108BD9-81ED-4DB2-BD59-A6C34878D82A}">
                    <a16:rowId xmlns:a16="http://schemas.microsoft.com/office/drawing/2014/main" val="2382460464"/>
                  </a:ext>
                </a:extLst>
              </a:tr>
              <a:tr h="370840">
                <a:tc>
                  <a:txBody>
                    <a:bodyPr/>
                    <a:lstStyle/>
                    <a:p>
                      <a:r>
                        <a:rPr lang="en-US" sz="1000" b="1"/>
                        <a:t>Summary</a:t>
                      </a:r>
                    </a:p>
                  </a:txBody>
                  <a:tcPr/>
                </a:tc>
                <a:tc>
                  <a:txBody>
                    <a:bodyPr/>
                    <a:lstStyle/>
                    <a:p>
                      <a:r>
                        <a:rPr lang="en-US" sz="1000" b="1"/>
                        <a:t>Summary</a:t>
                      </a:r>
                    </a:p>
                  </a:txBody>
                  <a:tcPr/>
                </a:tc>
                <a:tc>
                  <a:txBody>
                    <a:bodyPr/>
                    <a:lstStyle/>
                    <a:p>
                      <a:r>
                        <a:rPr lang="el-GR" sz="1000" b="1"/>
                        <a:t>Σ = 995</a:t>
                      </a:r>
                      <a:endParaRPr lang="en-US" sz="1000" b="1"/>
                    </a:p>
                  </a:txBody>
                  <a:tcPr/>
                </a:tc>
                <a:tc>
                  <a:txBody>
                    <a:bodyPr/>
                    <a:lstStyle/>
                    <a:p>
                      <a:r>
                        <a:rPr lang="en-US" sz="1000" b="1"/>
                        <a:t>x̄ = 333.5</a:t>
                      </a:r>
                    </a:p>
                  </a:txBody>
                  <a:tcPr/>
                </a:tc>
                <a:tc>
                  <a:txBody>
                    <a:bodyPr/>
                    <a:lstStyle/>
                    <a:p>
                      <a:r>
                        <a:rPr lang="el-GR" sz="1000" b="1"/>
                        <a:t>Σ = 33</a:t>
                      </a:r>
                      <a:endParaRPr lang="en-US" sz="1000" b="1"/>
                    </a:p>
                  </a:txBody>
                  <a:tcPr/>
                </a:tc>
                <a:tc>
                  <a:txBody>
                    <a:bodyPr/>
                    <a:lstStyle/>
                    <a:p>
                      <a:r>
                        <a:rPr lang="el-GR" sz="1000" b="1"/>
                        <a:t>Σ = 30</a:t>
                      </a:r>
                      <a:endParaRPr lang="en-US" sz="1000" b="1"/>
                    </a:p>
                  </a:txBody>
                  <a:tcPr/>
                </a:tc>
                <a:tc>
                  <a:txBody>
                    <a:bodyPr/>
                    <a:lstStyle/>
                    <a:p>
                      <a:r>
                        <a:rPr lang="el-GR" sz="1000" b="1"/>
                        <a:t>Σ = 1</a:t>
                      </a:r>
                      <a:endParaRPr lang="en-US" sz="1000" b="1"/>
                    </a:p>
                  </a:txBody>
                  <a:tcPr/>
                </a:tc>
                <a:tc>
                  <a:txBody>
                    <a:bodyPr/>
                    <a:lstStyle/>
                    <a:p>
                      <a:r>
                        <a:rPr lang="el-GR" sz="1000" b="1"/>
                        <a:t>Σ = 1</a:t>
                      </a:r>
                      <a:endParaRPr lang="en-US" sz="1000" b="1"/>
                    </a:p>
                  </a:txBody>
                  <a:tcPr/>
                </a:tc>
                <a:tc>
                  <a:txBody>
                    <a:bodyPr/>
                    <a:lstStyle/>
                    <a:p>
                      <a:r>
                        <a:rPr lang="el-GR" sz="1000" b="1"/>
                        <a:t>Σ = 1</a:t>
                      </a:r>
                      <a:endParaRPr lang="en-US" sz="1000" b="1"/>
                    </a:p>
                  </a:txBody>
                  <a:tcPr/>
                </a:tc>
                <a:tc>
                  <a:txBody>
                    <a:bodyPr/>
                    <a:lstStyle/>
                    <a:p>
                      <a:r>
                        <a:rPr lang="en-US" sz="1000" b="1"/>
                        <a:t>x̄ = 4.91%</a:t>
                      </a:r>
                    </a:p>
                  </a:txBody>
                  <a:tcPr/>
                </a:tc>
                <a:tc>
                  <a:txBody>
                    <a:bodyPr/>
                    <a:lstStyle/>
                    <a:p>
                      <a:r>
                        <a:rPr lang="el-GR" sz="1000" b="1"/>
                        <a:t>Σ = 0</a:t>
                      </a:r>
                      <a:endParaRPr lang="en-US" sz="1000" b="1"/>
                    </a:p>
                  </a:txBody>
                  <a:tcPr/>
                </a:tc>
                <a:tc>
                  <a:txBody>
                    <a:bodyPr/>
                    <a:lstStyle/>
                    <a:p>
                      <a:r>
                        <a:rPr lang="el-GR" sz="1000" b="1"/>
                        <a:t>Σ = 0</a:t>
                      </a:r>
                      <a:endParaRPr lang="en-US" sz="1000" b="1"/>
                    </a:p>
                  </a:txBody>
                  <a:tcPr/>
                </a:tc>
                <a:tc>
                  <a:txBody>
                    <a:bodyPr/>
                    <a:lstStyle/>
                    <a:p>
                      <a:r>
                        <a:rPr lang="el-GR" sz="1000" b="1"/>
                        <a:t>Σ = 0</a:t>
                      </a:r>
                      <a:endParaRPr lang="en-US" sz="1000" b="1"/>
                    </a:p>
                  </a:txBody>
                  <a:tcPr/>
                </a:tc>
                <a:tc>
                  <a:txBody>
                    <a:bodyPr/>
                    <a:lstStyle/>
                    <a:p>
                      <a:r>
                        <a:rPr lang="en-US" sz="1000" b="1"/>
                        <a:t>x̄ = 5.46</a:t>
                      </a:r>
                    </a:p>
                  </a:txBody>
                  <a:tcPr/>
                </a:tc>
                <a:tc>
                  <a:txBody>
                    <a:bodyPr/>
                    <a:lstStyle/>
                    <a:p>
                      <a:r>
                        <a:rPr lang="el-GR" sz="1000" b="1"/>
                        <a:t>Σ = 73</a:t>
                      </a:r>
                      <a:endParaRPr lang="en-US" sz="1000" b="1"/>
                    </a:p>
                  </a:txBody>
                  <a:tcPr/>
                </a:tc>
                <a:tc>
                  <a:txBody>
                    <a:bodyPr/>
                    <a:lstStyle/>
                    <a:p>
                      <a:r>
                        <a:rPr lang="el-GR" sz="1000" b="1"/>
                        <a:t>Σ = 995</a:t>
                      </a:r>
                      <a:endParaRPr lang="en-US" sz="1000" b="1"/>
                    </a:p>
                  </a:txBody>
                  <a:tcPr/>
                </a:tc>
                <a:extLst>
                  <a:ext uri="{0D108BD9-81ED-4DB2-BD59-A6C34878D82A}">
                    <a16:rowId xmlns:a16="http://schemas.microsoft.com/office/drawing/2014/main" val="972806349"/>
                  </a:ext>
                </a:extLst>
              </a:tr>
            </a:tbl>
          </a:graphicData>
        </a:graphic>
      </p:graphicFrame>
      <p:sp>
        <p:nvSpPr>
          <p:cNvPr id="4" name="Text Placeholder 3">
            <a:extLst>
              <a:ext uri="{FF2B5EF4-FFF2-40B4-BE49-F238E27FC236}">
                <a16:creationId xmlns:a16="http://schemas.microsoft.com/office/drawing/2014/main" id="{52E0CDBE-93A8-40D3-A062-E77003166360}"/>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5922814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E8CD4-E9A9-4C22-AA37-80CAEB66297A}"/>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6548B7BD-7E84-4948-94E3-F8CB222CBAFE}"/>
              </a:ext>
            </a:extLst>
          </p:cNvPr>
          <p:cNvGraphicFramePr>
            <a:graphicFrameLocks noGrp="1"/>
          </p:cNvGraphicFramePr>
          <p:nvPr>
            <p:ph type="tbl" sz="quarter" idx="13"/>
            <p:extLst>
              <p:ext uri="{D42A27DB-BD31-4B8C-83A1-F6EECF244321}">
                <p14:modId xmlns:p14="http://schemas.microsoft.com/office/powerpoint/2010/main" val="2140846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39894921"/>
                    </a:ext>
                  </a:extLst>
                </a:gridCol>
                <a:gridCol w="1069848">
                  <a:extLst>
                    <a:ext uri="{9D8B030D-6E8A-4147-A177-3AD203B41FA5}">
                      <a16:colId xmlns:a16="http://schemas.microsoft.com/office/drawing/2014/main" val="354891426"/>
                    </a:ext>
                  </a:extLst>
                </a:gridCol>
                <a:gridCol w="493776">
                  <a:extLst>
                    <a:ext uri="{9D8B030D-6E8A-4147-A177-3AD203B41FA5}">
                      <a16:colId xmlns:a16="http://schemas.microsoft.com/office/drawing/2014/main" val="765239803"/>
                    </a:ext>
                  </a:extLst>
                </a:gridCol>
                <a:gridCol w="1069848">
                  <a:extLst>
                    <a:ext uri="{9D8B030D-6E8A-4147-A177-3AD203B41FA5}">
                      <a16:colId xmlns:a16="http://schemas.microsoft.com/office/drawing/2014/main" val="1218495104"/>
                    </a:ext>
                  </a:extLst>
                </a:gridCol>
                <a:gridCol w="1069848">
                  <a:extLst>
                    <a:ext uri="{9D8B030D-6E8A-4147-A177-3AD203B41FA5}">
                      <a16:colId xmlns:a16="http://schemas.microsoft.com/office/drawing/2014/main" val="2866859191"/>
                    </a:ext>
                  </a:extLst>
                </a:gridCol>
                <a:gridCol w="1069848">
                  <a:extLst>
                    <a:ext uri="{9D8B030D-6E8A-4147-A177-3AD203B41FA5}">
                      <a16:colId xmlns:a16="http://schemas.microsoft.com/office/drawing/2014/main" val="3765478245"/>
                    </a:ext>
                  </a:extLst>
                </a:gridCol>
                <a:gridCol w="1069848">
                  <a:extLst>
                    <a:ext uri="{9D8B030D-6E8A-4147-A177-3AD203B41FA5}">
                      <a16:colId xmlns:a16="http://schemas.microsoft.com/office/drawing/2014/main" val="2851545101"/>
                    </a:ext>
                  </a:extLst>
                </a:gridCol>
                <a:gridCol w="1069848">
                  <a:extLst>
                    <a:ext uri="{9D8B030D-6E8A-4147-A177-3AD203B41FA5}">
                      <a16:colId xmlns:a16="http://schemas.microsoft.com/office/drawing/2014/main" val="174172003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1626512476"/>
                  </a:ext>
                </a:extLst>
              </a:tr>
              <a:tr h="370840">
                <a:tc>
                  <a:txBody>
                    <a:bodyPr/>
                    <a:lstStyle/>
                    <a:p>
                      <a:r>
                        <a:rPr lang="en-US" sz="1000"/>
                        <a:t>8</a:t>
                      </a:r>
                    </a:p>
                  </a:txBody>
                  <a:tcPr/>
                </a:tc>
                <a:tc>
                  <a:txBody>
                    <a:bodyPr/>
                    <a:lstStyle/>
                    <a:p>
                      <a:r>
                        <a:rPr lang="en-US" sz="1000"/>
                        <a:t>0.6143 %</a:t>
                      </a:r>
                    </a:p>
                  </a:txBody>
                  <a:tcPr/>
                </a:tc>
                <a:tc>
                  <a:txBody>
                    <a:bodyPr/>
                    <a:lstStyle/>
                    <a:p>
                      <a:r>
                        <a:rPr lang="en-US" sz="1000"/>
                        <a:t>0.12</a:t>
                      </a:r>
                    </a:p>
                  </a:txBody>
                  <a:tcPr/>
                </a:tc>
                <a:tc>
                  <a:txBody>
                    <a:bodyPr/>
                    <a:lstStyle/>
                    <a:p>
                      <a:r>
                        <a:rPr lang="en-US" sz="1000"/>
                        <a:t>72.38</a:t>
                      </a:r>
                    </a:p>
                  </a:txBody>
                  <a:tcPr/>
                </a:tc>
                <a:tc>
                  <a:txBody>
                    <a:bodyPr/>
                    <a:lstStyle/>
                    <a:p>
                      <a:r>
                        <a:rPr lang="en-US" sz="1000"/>
                        <a:t>55.38</a:t>
                      </a:r>
                    </a:p>
                  </a:txBody>
                  <a:tcPr/>
                </a:tc>
                <a:tc>
                  <a:txBody>
                    <a:bodyPr/>
                    <a:lstStyle/>
                    <a:p>
                      <a:r>
                        <a:rPr lang="en-US" sz="1000"/>
                        <a:t>34.12</a:t>
                      </a:r>
                    </a:p>
                  </a:txBody>
                  <a:tcPr/>
                </a:tc>
                <a:tc>
                  <a:txBody>
                    <a:bodyPr/>
                    <a:lstStyle/>
                    <a:p>
                      <a:r>
                        <a:rPr lang="en-US" sz="1000"/>
                        <a:t>579</a:t>
                      </a:r>
                    </a:p>
                  </a:txBody>
                  <a:tcPr/>
                </a:tc>
                <a:tc>
                  <a:txBody>
                    <a:bodyPr/>
                    <a:lstStyle/>
                    <a:p>
                      <a:r>
                        <a:rPr lang="en-US" sz="1000"/>
                        <a:t>273</a:t>
                      </a:r>
                    </a:p>
                  </a:txBody>
                  <a:tcPr/>
                </a:tc>
                <a:extLst>
                  <a:ext uri="{0D108BD9-81ED-4DB2-BD59-A6C34878D82A}">
                    <a16:rowId xmlns:a16="http://schemas.microsoft.com/office/drawing/2014/main" val="1044277528"/>
                  </a:ext>
                </a:extLst>
              </a:tr>
            </a:tbl>
          </a:graphicData>
        </a:graphic>
      </p:graphicFrame>
      <p:sp>
        <p:nvSpPr>
          <p:cNvPr id="4" name="Text Placeholder 3">
            <a:extLst>
              <a:ext uri="{FF2B5EF4-FFF2-40B4-BE49-F238E27FC236}">
                <a16:creationId xmlns:a16="http://schemas.microsoft.com/office/drawing/2014/main" id="{2944B12D-26D8-462E-B68C-AFE0BFC133CA}"/>
              </a:ext>
            </a:extLst>
          </p:cNvPr>
          <p:cNvSpPr>
            <a:spLocks noGrp="1"/>
          </p:cNvSpPr>
          <p:nvPr>
            <p:ph type="body" sz="quarter" idx="14"/>
          </p:nvPr>
        </p:nvSpPr>
        <p:spPr/>
        <p:txBody>
          <a:bodyPr/>
          <a:lstStyle/>
          <a:p>
            <a:r>
              <a:rPr lang="en-US"/>
              <a:t>01/01/2026 - 12/31/2026</a:t>
            </a:r>
          </a:p>
        </p:txBody>
      </p:sp>
    </p:spTree>
    <p:extLst>
      <p:ext uri="{BB962C8B-B14F-4D97-AF65-F5344CB8AC3E}">
        <p14:creationId xmlns:p14="http://schemas.microsoft.com/office/powerpoint/2010/main" val="24674582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B8E7E-6B96-4A87-A86C-2569C5C37FF9}"/>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26EDF1B2-D138-4BA4-827D-72D148A9E92E}"/>
              </a:ext>
            </a:extLst>
          </p:cNvPr>
          <p:cNvGraphicFramePr>
            <a:graphicFrameLocks noGrp="1"/>
          </p:cNvGraphicFramePr>
          <p:nvPr>
            <p:ph type="tbl" sz="quarter" idx="13"/>
            <p:extLst>
              <p:ext uri="{D42A27DB-BD31-4B8C-83A1-F6EECF244321}">
                <p14:modId xmlns:p14="http://schemas.microsoft.com/office/powerpoint/2010/main" val="1672453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33938209"/>
                    </a:ext>
                  </a:extLst>
                </a:gridCol>
                <a:gridCol w="905256">
                  <a:extLst>
                    <a:ext uri="{9D8B030D-6E8A-4147-A177-3AD203B41FA5}">
                      <a16:colId xmlns:a16="http://schemas.microsoft.com/office/drawing/2014/main" val="584998454"/>
                    </a:ext>
                  </a:extLst>
                </a:gridCol>
                <a:gridCol w="411480">
                  <a:extLst>
                    <a:ext uri="{9D8B030D-6E8A-4147-A177-3AD203B41FA5}">
                      <a16:colId xmlns:a16="http://schemas.microsoft.com/office/drawing/2014/main" val="959690890"/>
                    </a:ext>
                  </a:extLst>
                </a:gridCol>
                <a:gridCol w="905256">
                  <a:extLst>
                    <a:ext uri="{9D8B030D-6E8A-4147-A177-3AD203B41FA5}">
                      <a16:colId xmlns:a16="http://schemas.microsoft.com/office/drawing/2014/main" val="1442594722"/>
                    </a:ext>
                  </a:extLst>
                </a:gridCol>
                <a:gridCol w="905256">
                  <a:extLst>
                    <a:ext uri="{9D8B030D-6E8A-4147-A177-3AD203B41FA5}">
                      <a16:colId xmlns:a16="http://schemas.microsoft.com/office/drawing/2014/main" val="3014369474"/>
                    </a:ext>
                  </a:extLst>
                </a:gridCol>
                <a:gridCol w="905256">
                  <a:extLst>
                    <a:ext uri="{9D8B030D-6E8A-4147-A177-3AD203B41FA5}">
                      <a16:colId xmlns:a16="http://schemas.microsoft.com/office/drawing/2014/main" val="1381115898"/>
                    </a:ext>
                  </a:extLst>
                </a:gridCol>
                <a:gridCol w="905256">
                  <a:extLst>
                    <a:ext uri="{9D8B030D-6E8A-4147-A177-3AD203B41FA5}">
                      <a16:colId xmlns:a16="http://schemas.microsoft.com/office/drawing/2014/main" val="617264309"/>
                    </a:ext>
                  </a:extLst>
                </a:gridCol>
                <a:gridCol w="905256">
                  <a:extLst>
                    <a:ext uri="{9D8B030D-6E8A-4147-A177-3AD203B41FA5}">
                      <a16:colId xmlns:a16="http://schemas.microsoft.com/office/drawing/2014/main" val="1570292564"/>
                    </a:ext>
                  </a:extLst>
                </a:gridCol>
                <a:gridCol w="905256">
                  <a:extLst>
                    <a:ext uri="{9D8B030D-6E8A-4147-A177-3AD203B41FA5}">
                      <a16:colId xmlns:a16="http://schemas.microsoft.com/office/drawing/2014/main" val="82767583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1406261525"/>
                  </a:ext>
                </a:extLst>
              </a:tr>
              <a:tr h="370840">
                <a:tc>
                  <a:txBody>
                    <a:bodyPr/>
                    <a:lstStyle/>
                    <a:p>
                      <a:r>
                        <a:rPr lang="en-US" sz="1000"/>
                        <a:t>8</a:t>
                      </a:r>
                    </a:p>
                  </a:txBody>
                  <a:tcPr/>
                </a:tc>
                <a:tc>
                  <a:txBody>
                    <a:bodyPr/>
                    <a:lstStyle/>
                    <a:p>
                      <a:r>
                        <a:rPr lang="en-US" sz="1000"/>
                        <a:t>0.6143 %</a:t>
                      </a:r>
                    </a:p>
                  </a:txBody>
                  <a:tcPr/>
                </a:tc>
                <a:tc>
                  <a:txBody>
                    <a:bodyPr/>
                    <a:lstStyle/>
                    <a:p>
                      <a:r>
                        <a:rPr lang="en-US" sz="1000"/>
                        <a:t>0.12</a:t>
                      </a:r>
                    </a:p>
                  </a:txBody>
                  <a:tcPr/>
                </a:tc>
                <a:tc>
                  <a:txBody>
                    <a:bodyPr/>
                    <a:lstStyle/>
                    <a:p>
                      <a:r>
                        <a:rPr lang="en-US" sz="1000"/>
                        <a:t>72.38</a:t>
                      </a:r>
                    </a:p>
                  </a:txBody>
                  <a:tcPr/>
                </a:tc>
                <a:tc>
                  <a:txBody>
                    <a:bodyPr/>
                    <a:lstStyle/>
                    <a:p>
                      <a:r>
                        <a:rPr lang="en-US" sz="1000"/>
                        <a:t>55.38</a:t>
                      </a:r>
                    </a:p>
                  </a:txBody>
                  <a:tcPr/>
                </a:tc>
                <a:tc>
                  <a:txBody>
                    <a:bodyPr/>
                    <a:lstStyle/>
                    <a:p>
                      <a:r>
                        <a:rPr lang="en-US" sz="1000"/>
                        <a:t>34.12</a:t>
                      </a:r>
                    </a:p>
                  </a:txBody>
                  <a:tcPr/>
                </a:tc>
                <a:tc>
                  <a:txBody>
                    <a:bodyPr/>
                    <a:lstStyle/>
                    <a:p>
                      <a:r>
                        <a:rPr lang="en-US" sz="1000"/>
                        <a:t>34.00</a:t>
                      </a:r>
                    </a:p>
                  </a:txBody>
                  <a:tcPr/>
                </a:tc>
                <a:tc>
                  <a:txBody>
                    <a:bodyPr/>
                    <a:lstStyle/>
                    <a:p>
                      <a:r>
                        <a:rPr lang="en-US" sz="1000"/>
                        <a:t>579</a:t>
                      </a:r>
                    </a:p>
                  </a:txBody>
                  <a:tcPr/>
                </a:tc>
                <a:tc>
                  <a:txBody>
                    <a:bodyPr/>
                    <a:lstStyle/>
                    <a:p>
                      <a:r>
                        <a:rPr lang="en-US" sz="1000"/>
                        <a:t>273</a:t>
                      </a:r>
                    </a:p>
                  </a:txBody>
                  <a:tcPr/>
                </a:tc>
                <a:extLst>
                  <a:ext uri="{0D108BD9-81ED-4DB2-BD59-A6C34878D82A}">
                    <a16:rowId xmlns:a16="http://schemas.microsoft.com/office/drawing/2014/main" val="4246870424"/>
                  </a:ext>
                </a:extLst>
              </a:tr>
            </a:tbl>
          </a:graphicData>
        </a:graphic>
      </p:graphicFrame>
      <p:sp>
        <p:nvSpPr>
          <p:cNvPr id="4" name="Text Placeholder 3">
            <a:extLst>
              <a:ext uri="{FF2B5EF4-FFF2-40B4-BE49-F238E27FC236}">
                <a16:creationId xmlns:a16="http://schemas.microsoft.com/office/drawing/2014/main" id="{B3C9F703-C2C6-4E28-B549-23C037FF660E}"/>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3365680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C6866-1DF8-4912-8CA4-3BE27400D66F}"/>
              </a:ext>
            </a:extLst>
          </p:cNvPr>
          <p:cNvSpPr>
            <a:spLocks noGrp="1"/>
          </p:cNvSpPr>
          <p:nvPr>
            <p:ph type="title"/>
          </p:nvPr>
        </p:nvSpPr>
        <p:spPr/>
        <p:txBody>
          <a:bodyPr/>
          <a:lstStyle/>
          <a:p>
            <a:r>
              <a:rPr lang="en-US"/>
              <a:t>Instagram Stories Table  | FICOH - 1 of 3</a:t>
            </a:r>
          </a:p>
        </p:txBody>
      </p:sp>
      <p:graphicFrame>
        <p:nvGraphicFramePr>
          <p:cNvPr id="5" name="Table Placeholder 4">
            <a:extLst>
              <a:ext uri="{FF2B5EF4-FFF2-40B4-BE49-F238E27FC236}">
                <a16:creationId xmlns:a16="http://schemas.microsoft.com/office/drawing/2014/main" id="{7242FD86-EEFD-4DA9-9AE2-E7D0BB80C828}"/>
              </a:ext>
            </a:extLst>
          </p:cNvPr>
          <p:cNvGraphicFramePr>
            <a:graphicFrameLocks noGrp="1"/>
          </p:cNvGraphicFramePr>
          <p:nvPr>
            <p:ph type="tbl" sz="quarter" idx="13"/>
            <p:extLst>
              <p:ext uri="{D42A27DB-BD31-4B8C-83A1-F6EECF244321}">
                <p14:modId xmlns:p14="http://schemas.microsoft.com/office/powerpoint/2010/main" val="243419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110508232"/>
                    </a:ext>
                  </a:extLst>
                </a:gridCol>
                <a:gridCol w="1152143">
                  <a:extLst>
                    <a:ext uri="{9D8B030D-6E8A-4147-A177-3AD203B41FA5}">
                      <a16:colId xmlns:a16="http://schemas.microsoft.com/office/drawing/2014/main" val="2046919282"/>
                    </a:ext>
                  </a:extLst>
                </a:gridCol>
                <a:gridCol w="576072">
                  <a:extLst>
                    <a:ext uri="{9D8B030D-6E8A-4147-A177-3AD203B41FA5}">
                      <a16:colId xmlns:a16="http://schemas.microsoft.com/office/drawing/2014/main" val="68464720"/>
                    </a:ext>
                  </a:extLst>
                </a:gridCol>
                <a:gridCol w="576072">
                  <a:extLst>
                    <a:ext uri="{9D8B030D-6E8A-4147-A177-3AD203B41FA5}">
                      <a16:colId xmlns:a16="http://schemas.microsoft.com/office/drawing/2014/main" val="2880183275"/>
                    </a:ext>
                  </a:extLst>
                </a:gridCol>
                <a:gridCol w="576072">
                  <a:extLst>
                    <a:ext uri="{9D8B030D-6E8A-4147-A177-3AD203B41FA5}">
                      <a16:colId xmlns:a16="http://schemas.microsoft.com/office/drawing/2014/main" val="3091507572"/>
                    </a:ext>
                  </a:extLst>
                </a:gridCol>
                <a:gridCol w="576072">
                  <a:extLst>
                    <a:ext uri="{9D8B030D-6E8A-4147-A177-3AD203B41FA5}">
                      <a16:colId xmlns:a16="http://schemas.microsoft.com/office/drawing/2014/main" val="2766728889"/>
                    </a:ext>
                  </a:extLst>
                </a:gridCol>
                <a:gridCol w="576072">
                  <a:extLst>
                    <a:ext uri="{9D8B030D-6E8A-4147-A177-3AD203B41FA5}">
                      <a16:colId xmlns:a16="http://schemas.microsoft.com/office/drawing/2014/main" val="2953602169"/>
                    </a:ext>
                  </a:extLst>
                </a:gridCol>
                <a:gridCol w="576072">
                  <a:extLst>
                    <a:ext uri="{9D8B030D-6E8A-4147-A177-3AD203B41FA5}">
                      <a16:colId xmlns:a16="http://schemas.microsoft.com/office/drawing/2014/main" val="3100605410"/>
                    </a:ext>
                  </a:extLst>
                </a:gridCol>
                <a:gridCol w="576072">
                  <a:extLst>
                    <a:ext uri="{9D8B030D-6E8A-4147-A177-3AD203B41FA5}">
                      <a16:colId xmlns:a16="http://schemas.microsoft.com/office/drawing/2014/main" val="1450294521"/>
                    </a:ext>
                  </a:extLst>
                </a:gridCol>
                <a:gridCol w="576072">
                  <a:extLst>
                    <a:ext uri="{9D8B030D-6E8A-4147-A177-3AD203B41FA5}">
                      <a16:colId xmlns:a16="http://schemas.microsoft.com/office/drawing/2014/main" val="2998045100"/>
                    </a:ext>
                  </a:extLst>
                </a:gridCol>
                <a:gridCol w="576072">
                  <a:extLst>
                    <a:ext uri="{9D8B030D-6E8A-4147-A177-3AD203B41FA5}">
                      <a16:colId xmlns:a16="http://schemas.microsoft.com/office/drawing/2014/main" val="2534232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115274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- 2026-01-30 16:27:40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https://quintly-eu-image-storage.s3.amazonaws.com/42a5b893a9726451877e4ab7634db126/28dd959b6d329c8f66939173a6e80a89.jpg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01/31/2026 16:06:39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40963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- 2026-01-29 16:04:13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https://quintly-eu-image-storage.s3.amazonaws.com/42a5b893a9726451877e4ab7634db126/e29b97d50cec9e3f59a3744ad6fb5277.jpg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01/30/2026 15:37:46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63827110"/>
                  </a:ext>
                </a:extLst>
              </a:tr>
            </a:tbl>
          </a:graphicData>
        </a:graphic>
      </p:graphicFrame>
      <p:sp>
        <p:nvSpPr>
          <p:cNvPr id="4" name="Text Placeholder 3">
            <a:extLst>
              <a:ext uri="{FF2B5EF4-FFF2-40B4-BE49-F238E27FC236}">
                <a16:creationId xmlns:a16="http://schemas.microsoft.com/office/drawing/2014/main" id="{6BBA90C6-08A9-4A85-8D80-5C8C16C8D5B4}"/>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31959617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2F7E5-644E-4D90-8BD3-A637F07AC1D4}"/>
              </a:ext>
            </a:extLst>
          </p:cNvPr>
          <p:cNvSpPr>
            <a:spLocks noGrp="1"/>
          </p:cNvSpPr>
          <p:nvPr>
            <p:ph type="title"/>
          </p:nvPr>
        </p:nvSpPr>
        <p:spPr/>
        <p:txBody>
          <a:bodyPr/>
          <a:lstStyle/>
          <a:p>
            <a:r>
              <a:rPr lang="en-US"/>
              <a:t>Instagram Stories Table  | FICOH - 2 of 3</a:t>
            </a:r>
          </a:p>
        </p:txBody>
      </p:sp>
      <p:graphicFrame>
        <p:nvGraphicFramePr>
          <p:cNvPr id="5" name="Table Placeholder 4">
            <a:extLst>
              <a:ext uri="{FF2B5EF4-FFF2-40B4-BE49-F238E27FC236}">
                <a16:creationId xmlns:a16="http://schemas.microsoft.com/office/drawing/2014/main" id="{36D54E56-D51F-4846-847E-EDD10665E472}"/>
              </a:ext>
            </a:extLst>
          </p:cNvPr>
          <p:cNvGraphicFramePr>
            <a:graphicFrameLocks noGrp="1"/>
          </p:cNvGraphicFramePr>
          <p:nvPr>
            <p:ph type="tbl" sz="quarter" idx="13"/>
            <p:extLst>
              <p:ext uri="{D42A27DB-BD31-4B8C-83A1-F6EECF244321}">
                <p14:modId xmlns:p14="http://schemas.microsoft.com/office/powerpoint/2010/main" val="2279945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287988861"/>
                    </a:ext>
                  </a:extLst>
                </a:gridCol>
                <a:gridCol w="1152143">
                  <a:extLst>
                    <a:ext uri="{9D8B030D-6E8A-4147-A177-3AD203B41FA5}">
                      <a16:colId xmlns:a16="http://schemas.microsoft.com/office/drawing/2014/main" val="677880364"/>
                    </a:ext>
                  </a:extLst>
                </a:gridCol>
                <a:gridCol w="576072">
                  <a:extLst>
                    <a:ext uri="{9D8B030D-6E8A-4147-A177-3AD203B41FA5}">
                      <a16:colId xmlns:a16="http://schemas.microsoft.com/office/drawing/2014/main" val="3290797734"/>
                    </a:ext>
                  </a:extLst>
                </a:gridCol>
                <a:gridCol w="576072">
                  <a:extLst>
                    <a:ext uri="{9D8B030D-6E8A-4147-A177-3AD203B41FA5}">
                      <a16:colId xmlns:a16="http://schemas.microsoft.com/office/drawing/2014/main" val="1329669068"/>
                    </a:ext>
                  </a:extLst>
                </a:gridCol>
                <a:gridCol w="576072">
                  <a:extLst>
                    <a:ext uri="{9D8B030D-6E8A-4147-A177-3AD203B41FA5}">
                      <a16:colId xmlns:a16="http://schemas.microsoft.com/office/drawing/2014/main" val="396784555"/>
                    </a:ext>
                  </a:extLst>
                </a:gridCol>
                <a:gridCol w="576072">
                  <a:extLst>
                    <a:ext uri="{9D8B030D-6E8A-4147-A177-3AD203B41FA5}">
                      <a16:colId xmlns:a16="http://schemas.microsoft.com/office/drawing/2014/main" val="2619612093"/>
                    </a:ext>
                  </a:extLst>
                </a:gridCol>
                <a:gridCol w="576072">
                  <a:extLst>
                    <a:ext uri="{9D8B030D-6E8A-4147-A177-3AD203B41FA5}">
                      <a16:colId xmlns:a16="http://schemas.microsoft.com/office/drawing/2014/main" val="2425503503"/>
                    </a:ext>
                  </a:extLst>
                </a:gridCol>
                <a:gridCol w="576072">
                  <a:extLst>
                    <a:ext uri="{9D8B030D-6E8A-4147-A177-3AD203B41FA5}">
                      <a16:colId xmlns:a16="http://schemas.microsoft.com/office/drawing/2014/main" val="529394823"/>
                    </a:ext>
                  </a:extLst>
                </a:gridCol>
                <a:gridCol w="576072">
                  <a:extLst>
                    <a:ext uri="{9D8B030D-6E8A-4147-A177-3AD203B41FA5}">
                      <a16:colId xmlns:a16="http://schemas.microsoft.com/office/drawing/2014/main" val="1792584076"/>
                    </a:ext>
                  </a:extLst>
                </a:gridCol>
                <a:gridCol w="576072">
                  <a:extLst>
                    <a:ext uri="{9D8B030D-6E8A-4147-A177-3AD203B41FA5}">
                      <a16:colId xmlns:a16="http://schemas.microsoft.com/office/drawing/2014/main" val="1456230185"/>
                    </a:ext>
                  </a:extLst>
                </a:gridCol>
                <a:gridCol w="576072">
                  <a:extLst>
                    <a:ext uri="{9D8B030D-6E8A-4147-A177-3AD203B41FA5}">
                      <a16:colId xmlns:a16="http://schemas.microsoft.com/office/drawing/2014/main" val="2075442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330632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- 2026-01-22 17:00:46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https://quintly-eu-image-storage.s3.amazonaws.com/42a5b893a9726451877e4ab7634db126/28029ed594b7ec9eddd77dfb22a22a71.jpg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01/23/2026 16:38:00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760737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- 2026-01-15 16:13:06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https://quintly-eu-image-storage.s3.amazonaws.com/42a5b893a9726451877e4ab7634db126/0457e08f7f6315e163b9ffc4204965e7.jpg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01/16/2026 16:07:02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223933411"/>
                  </a:ext>
                </a:extLst>
              </a:tr>
            </a:tbl>
          </a:graphicData>
        </a:graphic>
      </p:graphicFrame>
      <p:sp>
        <p:nvSpPr>
          <p:cNvPr id="4" name="Text Placeholder 3">
            <a:extLst>
              <a:ext uri="{FF2B5EF4-FFF2-40B4-BE49-F238E27FC236}">
                <a16:creationId xmlns:a16="http://schemas.microsoft.com/office/drawing/2014/main" id="{E5C41755-CF6C-4D57-983F-0B9D788F3349}"/>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22808734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76CB0-19EC-4357-9E10-A8B42977B4DE}"/>
              </a:ext>
            </a:extLst>
          </p:cNvPr>
          <p:cNvSpPr>
            <a:spLocks noGrp="1"/>
          </p:cNvSpPr>
          <p:nvPr>
            <p:ph type="title"/>
          </p:nvPr>
        </p:nvSpPr>
        <p:spPr/>
        <p:txBody>
          <a:bodyPr/>
          <a:lstStyle/>
          <a:p>
            <a:r>
              <a:rPr lang="en-US"/>
              <a:t>Instagram Stories Table  | FICOH - 3 of 3</a:t>
            </a:r>
          </a:p>
        </p:txBody>
      </p:sp>
      <p:graphicFrame>
        <p:nvGraphicFramePr>
          <p:cNvPr id="5" name="Table Placeholder 4">
            <a:extLst>
              <a:ext uri="{FF2B5EF4-FFF2-40B4-BE49-F238E27FC236}">
                <a16:creationId xmlns:a16="http://schemas.microsoft.com/office/drawing/2014/main" id="{62145C9E-99E9-4357-9D1C-2A8562B070D7}"/>
              </a:ext>
            </a:extLst>
          </p:cNvPr>
          <p:cNvGraphicFramePr>
            <a:graphicFrameLocks noGrp="1"/>
          </p:cNvGraphicFramePr>
          <p:nvPr>
            <p:ph type="tbl" sz="quarter" idx="13"/>
            <p:extLst>
              <p:ext uri="{D42A27DB-BD31-4B8C-83A1-F6EECF244321}">
                <p14:modId xmlns:p14="http://schemas.microsoft.com/office/powerpoint/2010/main" val="333398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862675985"/>
                    </a:ext>
                  </a:extLst>
                </a:gridCol>
                <a:gridCol w="1152143">
                  <a:extLst>
                    <a:ext uri="{9D8B030D-6E8A-4147-A177-3AD203B41FA5}">
                      <a16:colId xmlns:a16="http://schemas.microsoft.com/office/drawing/2014/main" val="3074998599"/>
                    </a:ext>
                  </a:extLst>
                </a:gridCol>
                <a:gridCol w="576072">
                  <a:extLst>
                    <a:ext uri="{9D8B030D-6E8A-4147-A177-3AD203B41FA5}">
                      <a16:colId xmlns:a16="http://schemas.microsoft.com/office/drawing/2014/main" val="4088258962"/>
                    </a:ext>
                  </a:extLst>
                </a:gridCol>
                <a:gridCol w="576072">
                  <a:extLst>
                    <a:ext uri="{9D8B030D-6E8A-4147-A177-3AD203B41FA5}">
                      <a16:colId xmlns:a16="http://schemas.microsoft.com/office/drawing/2014/main" val="2689383154"/>
                    </a:ext>
                  </a:extLst>
                </a:gridCol>
                <a:gridCol w="576072">
                  <a:extLst>
                    <a:ext uri="{9D8B030D-6E8A-4147-A177-3AD203B41FA5}">
                      <a16:colId xmlns:a16="http://schemas.microsoft.com/office/drawing/2014/main" val="2742269371"/>
                    </a:ext>
                  </a:extLst>
                </a:gridCol>
                <a:gridCol w="576072">
                  <a:extLst>
                    <a:ext uri="{9D8B030D-6E8A-4147-A177-3AD203B41FA5}">
                      <a16:colId xmlns:a16="http://schemas.microsoft.com/office/drawing/2014/main" val="4198618374"/>
                    </a:ext>
                  </a:extLst>
                </a:gridCol>
                <a:gridCol w="576072">
                  <a:extLst>
                    <a:ext uri="{9D8B030D-6E8A-4147-A177-3AD203B41FA5}">
                      <a16:colId xmlns:a16="http://schemas.microsoft.com/office/drawing/2014/main" val="1040791517"/>
                    </a:ext>
                  </a:extLst>
                </a:gridCol>
                <a:gridCol w="576072">
                  <a:extLst>
                    <a:ext uri="{9D8B030D-6E8A-4147-A177-3AD203B41FA5}">
                      <a16:colId xmlns:a16="http://schemas.microsoft.com/office/drawing/2014/main" val="1599191082"/>
                    </a:ext>
                  </a:extLst>
                </a:gridCol>
                <a:gridCol w="576072">
                  <a:extLst>
                    <a:ext uri="{9D8B030D-6E8A-4147-A177-3AD203B41FA5}">
                      <a16:colId xmlns:a16="http://schemas.microsoft.com/office/drawing/2014/main" val="1421434626"/>
                    </a:ext>
                  </a:extLst>
                </a:gridCol>
                <a:gridCol w="576072">
                  <a:extLst>
                    <a:ext uri="{9D8B030D-6E8A-4147-A177-3AD203B41FA5}">
                      <a16:colId xmlns:a16="http://schemas.microsoft.com/office/drawing/2014/main" val="4274898829"/>
                    </a:ext>
                  </a:extLst>
                </a:gridCol>
                <a:gridCol w="576072">
                  <a:extLst>
                    <a:ext uri="{9D8B030D-6E8A-4147-A177-3AD203B41FA5}">
                      <a16:colId xmlns:a16="http://schemas.microsoft.com/office/drawing/2014/main" val="461887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521359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- 2026-01-14 16:37:10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https://quintly-eu-image-storage.s3.amazonaws.com/42a5b893a9726451877e4ab7634db126/f2307271ae4853a2e3a3d79dcd14a031.jpg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01/15/2026 16:09:20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491697788"/>
                  </a:ext>
                </a:extLst>
              </a:tr>
            </a:tbl>
          </a:graphicData>
        </a:graphic>
      </p:graphicFrame>
      <p:sp>
        <p:nvSpPr>
          <p:cNvPr id="4" name="Text Placeholder 3">
            <a:extLst>
              <a:ext uri="{FF2B5EF4-FFF2-40B4-BE49-F238E27FC236}">
                <a16:creationId xmlns:a16="http://schemas.microsoft.com/office/drawing/2014/main" id="{BA81D6FA-C8D7-487D-A39C-82A436437F0B}"/>
              </a:ext>
            </a:extLst>
          </p:cNvPr>
          <p:cNvSpPr>
            <a:spLocks noGrp="1"/>
          </p:cNvSpPr>
          <p:nvPr>
            <p:ph type="body" sz="quarter" idx="14"/>
          </p:nvPr>
        </p:nvSpPr>
        <p:spPr/>
        <p:txBody>
          <a:bodyPr/>
          <a:lstStyle/>
          <a:p>
            <a:r>
              <a:rPr lang="en-US"/>
              <a:t>01/01/2026 - 01/31/2026</a:t>
            </a:r>
          </a:p>
        </p:txBody>
      </p:sp>
    </p:spTree>
    <p:extLst>
      <p:ext uri="{BB962C8B-B14F-4D97-AF65-F5344CB8AC3E}">
        <p14:creationId xmlns:p14="http://schemas.microsoft.com/office/powerpoint/2010/main" val="18506551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1892</Words>
  <Application>Microsoft Office PowerPoint</Application>
  <PresentationFormat>On-screen Show (4:3)</PresentationFormat>
  <Paragraphs>573</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Impressions or Page Media View | FICOH</vt:lpstr>
      <vt:lpstr>Facebook Original Own Posts Table | FICOH - 1 of 3</vt:lpstr>
      <vt:lpstr>Facebook Original Own Posts Table | FICOH - 2 of 3</vt:lpstr>
      <vt:lpstr>Facebook Original Own Posts Table | FICOH - 3 of 3</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Instagram Content Views by Post Type | FICOH</vt:lpstr>
      <vt:lpstr>Instagram Instagram Content Views by Post Type: Reels | FICOH</vt:lpstr>
      <vt:lpstr>Instagram Posts Table | FICOH</vt:lpstr>
      <vt:lpstr>Instagram Reels | FICOH</vt:lpstr>
      <vt:lpstr>Instagram YTD Stories Key Metrics | FICOH</vt:lpstr>
      <vt:lpstr>Instagram Monthly Stories Key Metrics | FICOH</vt:lpstr>
      <vt:lpstr>Instagram Stories Table  | FICOH - 1 of 3</vt:lpstr>
      <vt:lpstr>Instagram Stories Table  | FICOH - 2 of 3</vt:lpstr>
      <vt:lpstr>Instagram Stories Table  | FICOH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2026-02-02T16:21:26Z</dcterms:created>
  <dcterms:modified xsi:type="dcterms:W3CDTF">2026-02-02T16:22:04Z</dcterms:modified>
</cp:coreProperties>
</file>