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46023</c:v>
                </c:pt>
              </c:numCache>
            </c:numRef>
          </c:cat>
          <c:val>
            <c:numRef>
              <c:f>Sheet1!$B$2</c:f>
              <c:numCache>
                <c:formatCode>General</c:formatCode>
                <c:ptCount val="1"/>
                <c:pt idx="0">
                  <c:v>1940</c:v>
                </c:pt>
              </c:numCache>
            </c:numRef>
          </c:val>
          <c:extLst>
            <c:ext xmlns:c16="http://schemas.microsoft.com/office/drawing/2014/chart" uri="{C3380CC4-5D6E-409C-BE32-E72D297353CC}">
              <c16:uniqueId val="{00000000-E5F7-4600-A602-E3C240BCB6F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46023</c:v>
                </c:pt>
              </c:numCache>
            </c:numRef>
          </c:cat>
          <c:val>
            <c:numRef>
              <c:f>Sheet1!$C$2</c:f>
              <c:numCache>
                <c:formatCode>General</c:formatCode>
                <c:ptCount val="1"/>
                <c:pt idx="0">
                  <c:v>3009</c:v>
                </c:pt>
              </c:numCache>
            </c:numRef>
          </c:val>
          <c:extLst>
            <c:ext xmlns:c16="http://schemas.microsoft.com/office/drawing/2014/chart" uri="{C3380CC4-5D6E-409C-BE32-E72D297353CC}">
              <c16:uniqueId val="{00000001-E5F7-4600-A602-E3C240BCB6F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46023</c:v>
                </c:pt>
              </c:numCache>
            </c:numRef>
          </c:cat>
          <c:val>
            <c:numRef>
              <c:f>Sheet1!$D$2</c:f>
              <c:numCache>
                <c:formatCode>General</c:formatCode>
                <c:ptCount val="1"/>
                <c:pt idx="0">
                  <c:v>5096</c:v>
                </c:pt>
              </c:numCache>
            </c:numRef>
          </c:val>
          <c:extLst>
            <c:ext xmlns:c16="http://schemas.microsoft.com/office/drawing/2014/chart" uri="{C3380CC4-5D6E-409C-BE32-E72D297353CC}">
              <c16:uniqueId val="{00000002-E5F7-4600-A602-E3C240BCB6F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46023</c:v>
                </c:pt>
              </c:numCache>
            </c:numRef>
          </c:cat>
          <c:val>
            <c:numRef>
              <c:f>Sheet1!$E$2</c:f>
              <c:numCache>
                <c:formatCode>General</c:formatCode>
                <c:ptCount val="1"/>
                <c:pt idx="0">
                  <c:v>1157</c:v>
                </c:pt>
              </c:numCache>
            </c:numRef>
          </c:val>
          <c:extLst>
            <c:ext xmlns:c16="http://schemas.microsoft.com/office/drawing/2014/chart" uri="{C3380CC4-5D6E-409C-BE32-E72D297353CC}">
              <c16:uniqueId val="{00000003-E5F7-4600-A602-E3C240BCB6F4}"/>
            </c:ext>
          </c:extLst>
        </c:ser>
        <c:dLbls>
          <c:showLegendKey val="0"/>
          <c:showVal val="0"/>
          <c:showCatName val="0"/>
          <c:showSerName val="0"/>
          <c:showPercent val="0"/>
          <c:showBubbleSize val="0"/>
        </c:dLbls>
        <c:gapWidth val="219"/>
        <c:overlap val="-27"/>
        <c:axId val="388616176"/>
        <c:axId val="388616504"/>
      </c:barChart>
      <c:dateAx>
        <c:axId val="38861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16504"/>
        <c:crosses val="autoZero"/>
        <c:auto val="1"/>
        <c:lblOffset val="100"/>
        <c:baseTimeUnit val="days"/>
      </c:dateAx>
      <c:valAx>
        <c:axId val="38861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1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pt idx="3">
                  <c:v>-7</c:v>
                </c:pt>
                <c:pt idx="4">
                  <c:v>-2</c:v>
                </c:pt>
                <c:pt idx="5">
                  <c:v>-1</c:v>
                </c:pt>
                <c:pt idx="6">
                  <c:v>-2</c:v>
                </c:pt>
                <c:pt idx="7">
                  <c:v>57</c:v>
                </c:pt>
                <c:pt idx="8">
                  <c:v>-3</c:v>
                </c:pt>
                <c:pt idx="9">
                  <c:v>2</c:v>
                </c:pt>
                <c:pt idx="10">
                  <c:v>-3</c:v>
                </c:pt>
                <c:pt idx="11">
                  <c:v>7</c:v>
                </c:pt>
              </c:numCache>
            </c:numRef>
          </c:val>
          <c:extLst>
            <c:ext xmlns:c16="http://schemas.microsoft.com/office/drawing/2014/chart" uri="{C3380CC4-5D6E-409C-BE32-E72D297353CC}">
              <c16:uniqueId val="{00000000-EF9C-4E16-9B3F-C3D7E33BDA47}"/>
            </c:ext>
          </c:extLst>
        </c:ser>
        <c:dLbls>
          <c:showLegendKey val="0"/>
          <c:showVal val="0"/>
          <c:showCatName val="0"/>
          <c:showSerName val="0"/>
          <c:showPercent val="0"/>
          <c:showBubbleSize val="0"/>
        </c:dLbls>
        <c:gapWidth val="219"/>
        <c:overlap val="-27"/>
        <c:axId val="395797752"/>
        <c:axId val="393801408"/>
      </c:barChart>
      <c:dateAx>
        <c:axId val="395797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01408"/>
        <c:crosses val="autoZero"/>
        <c:auto val="1"/>
        <c:lblOffset val="100"/>
        <c:baseTimeUnit val="months"/>
      </c:dateAx>
      <c:valAx>
        <c:axId val="39380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9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6</c:v>
                </c:pt>
                <c:pt idx="3">
                  <c:v>13</c:v>
                </c:pt>
                <c:pt idx="4">
                  <c:v>4</c:v>
                </c:pt>
                <c:pt idx="5">
                  <c:v>8</c:v>
                </c:pt>
                <c:pt idx="6">
                  <c:v>10</c:v>
                </c:pt>
                <c:pt idx="7">
                  <c:v>9</c:v>
                </c:pt>
                <c:pt idx="8">
                  <c:v>10</c:v>
                </c:pt>
                <c:pt idx="9">
                  <c:v>9</c:v>
                </c:pt>
                <c:pt idx="10">
                  <c:v>9</c:v>
                </c:pt>
                <c:pt idx="11">
                  <c:v>11</c:v>
                </c:pt>
              </c:numCache>
            </c:numRef>
          </c:val>
          <c:extLst>
            <c:ext xmlns:c16="http://schemas.microsoft.com/office/drawing/2014/chart" uri="{C3380CC4-5D6E-409C-BE32-E72D297353CC}">
              <c16:uniqueId val="{00000000-FDEB-4D08-A795-77A0BB8D32EE}"/>
            </c:ext>
          </c:extLst>
        </c:ser>
        <c:dLbls>
          <c:showLegendKey val="0"/>
          <c:showVal val="0"/>
          <c:showCatName val="0"/>
          <c:showSerName val="0"/>
          <c:showPercent val="0"/>
          <c:showBubbleSize val="0"/>
        </c:dLbls>
        <c:gapWidth val="219"/>
        <c:overlap val="-27"/>
        <c:axId val="396912208"/>
        <c:axId val="396911224"/>
      </c:barChart>
      <c:dateAx>
        <c:axId val="39691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11224"/>
        <c:crosses val="autoZero"/>
        <c:auto val="1"/>
        <c:lblOffset val="100"/>
        <c:baseTimeUnit val="months"/>
      </c:dateAx>
      <c:valAx>
        <c:axId val="39691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1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74</c:v>
                </c:pt>
                <c:pt idx="3">
                  <c:v>170</c:v>
                </c:pt>
                <c:pt idx="4">
                  <c:v>59</c:v>
                </c:pt>
                <c:pt idx="5">
                  <c:v>61</c:v>
                </c:pt>
                <c:pt idx="6">
                  <c:v>63</c:v>
                </c:pt>
                <c:pt idx="7">
                  <c:v>91</c:v>
                </c:pt>
                <c:pt idx="8">
                  <c:v>72</c:v>
                </c:pt>
                <c:pt idx="9">
                  <c:v>142</c:v>
                </c:pt>
                <c:pt idx="10">
                  <c:v>79</c:v>
                </c:pt>
                <c:pt idx="11">
                  <c:v>141</c:v>
                </c:pt>
              </c:numCache>
            </c:numRef>
          </c:val>
          <c:extLst>
            <c:ext xmlns:c16="http://schemas.microsoft.com/office/drawing/2014/chart" uri="{C3380CC4-5D6E-409C-BE32-E72D297353CC}">
              <c16:uniqueId val="{00000000-BF48-46CA-AE94-AC686A7747D5}"/>
            </c:ext>
          </c:extLst>
        </c:ser>
        <c:dLbls>
          <c:showLegendKey val="0"/>
          <c:showVal val="0"/>
          <c:showCatName val="0"/>
          <c:showSerName val="0"/>
          <c:showPercent val="0"/>
          <c:showBubbleSize val="0"/>
        </c:dLbls>
        <c:gapWidth val="219"/>
        <c:overlap val="-27"/>
        <c:axId val="392855256"/>
        <c:axId val="392855584"/>
      </c:barChart>
      <c:catAx>
        <c:axId val="39285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55584"/>
        <c:crosses val="autoZero"/>
        <c:auto val="1"/>
        <c:lblAlgn val="ctr"/>
        <c:lblOffset val="100"/>
        <c:noMultiLvlLbl val="0"/>
      </c:catAx>
      <c:valAx>
        <c:axId val="39285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5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3039</c:v>
                </c:pt>
                <c:pt idx="3">
                  <c:v>3248</c:v>
                </c:pt>
                <c:pt idx="4">
                  <c:v>3038</c:v>
                </c:pt>
                <c:pt idx="5">
                  <c:v>3565</c:v>
                </c:pt>
                <c:pt idx="6">
                  <c:v>2959</c:v>
                </c:pt>
                <c:pt idx="7">
                  <c:v>2800</c:v>
                </c:pt>
                <c:pt idx="8">
                  <c:v>2708</c:v>
                </c:pt>
                <c:pt idx="9">
                  <c:v>3532</c:v>
                </c:pt>
                <c:pt idx="10">
                  <c:v>1588</c:v>
                </c:pt>
                <c:pt idx="11">
                  <c:v>8196</c:v>
                </c:pt>
              </c:numCache>
            </c:numRef>
          </c:val>
          <c:extLst>
            <c:ext xmlns:c16="http://schemas.microsoft.com/office/drawing/2014/chart" uri="{C3380CC4-5D6E-409C-BE32-E72D297353CC}">
              <c16:uniqueId val="{00000000-77C8-49F8-AB6E-2E127E9FC6F8}"/>
            </c:ext>
          </c:extLst>
        </c:ser>
        <c:dLbls>
          <c:showLegendKey val="0"/>
          <c:showVal val="0"/>
          <c:showCatName val="0"/>
          <c:showSerName val="0"/>
          <c:showPercent val="0"/>
          <c:showBubbleSize val="0"/>
        </c:dLbls>
        <c:gapWidth val="219"/>
        <c:overlap val="-27"/>
        <c:axId val="396796472"/>
        <c:axId val="396797128"/>
      </c:barChart>
      <c:dateAx>
        <c:axId val="396796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97128"/>
        <c:crosses val="autoZero"/>
        <c:auto val="1"/>
        <c:lblOffset val="100"/>
        <c:baseTimeUnit val="months"/>
      </c:dateAx>
      <c:valAx>
        <c:axId val="39679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9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pt idx="3">
                  <c:v>-4</c:v>
                </c:pt>
                <c:pt idx="4">
                  <c:v>-9</c:v>
                </c:pt>
                <c:pt idx="5">
                  <c:v>4</c:v>
                </c:pt>
                <c:pt idx="6">
                  <c:v>-1</c:v>
                </c:pt>
                <c:pt idx="7">
                  <c:v>1</c:v>
                </c:pt>
                <c:pt idx="8">
                  <c:v>2</c:v>
                </c:pt>
                <c:pt idx="9">
                  <c:v>-1</c:v>
                </c:pt>
                <c:pt idx="10">
                  <c:v>-6</c:v>
                </c:pt>
                <c:pt idx="11">
                  <c:v>1</c:v>
                </c:pt>
              </c:numCache>
            </c:numRef>
          </c:val>
          <c:extLst>
            <c:ext xmlns:c16="http://schemas.microsoft.com/office/drawing/2014/chart" uri="{C3380CC4-5D6E-409C-BE32-E72D297353CC}">
              <c16:uniqueId val="{00000000-94F3-4A33-8F22-FB10299EABB2}"/>
            </c:ext>
          </c:extLst>
        </c:ser>
        <c:dLbls>
          <c:showLegendKey val="0"/>
          <c:showVal val="0"/>
          <c:showCatName val="0"/>
          <c:showSerName val="0"/>
          <c:showPercent val="0"/>
          <c:showBubbleSize val="0"/>
        </c:dLbls>
        <c:gapWidth val="219"/>
        <c:overlap val="-27"/>
        <c:axId val="491324472"/>
        <c:axId val="491320864"/>
      </c:barChart>
      <c:dateAx>
        <c:axId val="49132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320864"/>
        <c:crosses val="autoZero"/>
        <c:auto val="1"/>
        <c:lblOffset val="100"/>
        <c:baseTimeUnit val="months"/>
      </c:dateAx>
      <c:valAx>
        <c:axId val="49132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32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D13-452C-B85E-2AD718551EE0}"/>
            </c:ext>
          </c:extLst>
        </c:ser>
        <c:dLbls>
          <c:showLegendKey val="0"/>
          <c:showVal val="0"/>
          <c:showCatName val="0"/>
          <c:showSerName val="0"/>
          <c:showPercent val="0"/>
          <c:showBubbleSize val="0"/>
        </c:dLbls>
        <c:gapWidth val="219"/>
        <c:overlap val="-27"/>
        <c:axId val="491322176"/>
        <c:axId val="491322832"/>
      </c:barChart>
      <c:dateAx>
        <c:axId val="49132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322832"/>
        <c:crosses val="autoZero"/>
        <c:auto val="1"/>
        <c:lblOffset val="100"/>
        <c:baseTimeUnit val="months"/>
      </c:dateAx>
      <c:valAx>
        <c:axId val="49132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32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1</c:v>
                </c:pt>
                <c:pt idx="3">
                  <c:v>1</c:v>
                </c:pt>
                <c:pt idx="4">
                  <c:v>2</c:v>
                </c:pt>
                <c:pt idx="5">
                  <c:v>0</c:v>
                </c:pt>
                <c:pt idx="6">
                  <c:v>0</c:v>
                </c:pt>
                <c:pt idx="7">
                  <c:v>0</c:v>
                </c:pt>
                <c:pt idx="8">
                  <c:v>0</c:v>
                </c:pt>
                <c:pt idx="9">
                  <c:v>1</c:v>
                </c:pt>
                <c:pt idx="10">
                  <c:v>0</c:v>
                </c:pt>
                <c:pt idx="11">
                  <c:v>0</c:v>
                </c:pt>
              </c:numCache>
            </c:numRef>
          </c:val>
          <c:extLst>
            <c:ext xmlns:c16="http://schemas.microsoft.com/office/drawing/2014/chart" uri="{C3380CC4-5D6E-409C-BE32-E72D297353CC}">
              <c16:uniqueId val="{00000000-7E74-4A54-B26D-A77F33127FB0}"/>
            </c:ext>
          </c:extLst>
        </c:ser>
        <c:dLbls>
          <c:showLegendKey val="0"/>
          <c:showVal val="0"/>
          <c:showCatName val="0"/>
          <c:showSerName val="0"/>
          <c:showPercent val="0"/>
          <c:showBubbleSize val="0"/>
        </c:dLbls>
        <c:gapWidth val="219"/>
        <c:overlap val="-27"/>
        <c:axId val="487714752"/>
        <c:axId val="487718360"/>
      </c:barChart>
      <c:catAx>
        <c:axId val="487714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18360"/>
        <c:crosses val="autoZero"/>
        <c:auto val="1"/>
        <c:lblAlgn val="ctr"/>
        <c:lblOffset val="100"/>
        <c:noMultiLvlLbl val="0"/>
      </c:catAx>
      <c:valAx>
        <c:axId val="48771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1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41</c:v>
                </c:pt>
                <c:pt idx="3">
                  <c:v>42</c:v>
                </c:pt>
                <c:pt idx="4">
                  <c:v>44</c:v>
                </c:pt>
                <c:pt idx="5">
                  <c:v>37</c:v>
                </c:pt>
                <c:pt idx="6">
                  <c:v>15</c:v>
                </c:pt>
                <c:pt idx="7">
                  <c:v>26</c:v>
                </c:pt>
                <c:pt idx="8">
                  <c:v>31</c:v>
                </c:pt>
                <c:pt idx="9">
                  <c:v>22</c:v>
                </c:pt>
                <c:pt idx="10">
                  <c:v>25</c:v>
                </c:pt>
                <c:pt idx="11">
                  <c:v>19</c:v>
                </c:pt>
              </c:numCache>
            </c:numRef>
          </c:val>
          <c:extLst>
            <c:ext xmlns:c16="http://schemas.microsoft.com/office/drawing/2014/chart" uri="{C3380CC4-5D6E-409C-BE32-E72D297353CC}">
              <c16:uniqueId val="{00000000-3044-4852-9890-3E8CE4FF2DE0}"/>
            </c:ext>
          </c:extLst>
        </c:ser>
        <c:dLbls>
          <c:showLegendKey val="0"/>
          <c:showVal val="0"/>
          <c:showCatName val="0"/>
          <c:showSerName val="0"/>
          <c:showPercent val="0"/>
          <c:showBubbleSize val="0"/>
        </c:dLbls>
        <c:gapWidth val="219"/>
        <c:overlap val="-27"/>
        <c:axId val="495888256"/>
        <c:axId val="495889896"/>
      </c:barChart>
      <c:dateAx>
        <c:axId val="49588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89896"/>
        <c:crosses val="autoZero"/>
        <c:auto val="1"/>
        <c:lblOffset val="100"/>
        <c:baseTimeUnit val="months"/>
      </c:dateAx>
      <c:valAx>
        <c:axId val="49588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8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53</c:v>
                </c:pt>
                <c:pt idx="2">
                  <c:v>32</c:v>
                </c:pt>
                <c:pt idx="3">
                  <c:v>68</c:v>
                </c:pt>
                <c:pt idx="4">
                  <c:v>33</c:v>
                </c:pt>
                <c:pt idx="5">
                  <c:v>26</c:v>
                </c:pt>
                <c:pt idx="6">
                  <c:v>38</c:v>
                </c:pt>
                <c:pt idx="7">
                  <c:v>61</c:v>
                </c:pt>
                <c:pt idx="8">
                  <c:v>38</c:v>
                </c:pt>
                <c:pt idx="9">
                  <c:v>40</c:v>
                </c:pt>
                <c:pt idx="10">
                  <c:v>49</c:v>
                </c:pt>
                <c:pt idx="11">
                  <c:v>35</c:v>
                </c:pt>
              </c:numCache>
            </c:numRef>
          </c:val>
          <c:extLst>
            <c:ext xmlns:c16="http://schemas.microsoft.com/office/drawing/2014/chart" uri="{C3380CC4-5D6E-409C-BE32-E72D297353CC}">
              <c16:uniqueId val="{00000000-C4A6-4785-842D-136FF8881ABE}"/>
            </c:ext>
          </c:extLst>
        </c:ser>
        <c:dLbls>
          <c:showLegendKey val="0"/>
          <c:showVal val="0"/>
          <c:showCatName val="0"/>
          <c:showSerName val="0"/>
          <c:showPercent val="0"/>
          <c:showBubbleSize val="0"/>
        </c:dLbls>
        <c:gapWidth val="219"/>
        <c:overlap val="-27"/>
        <c:axId val="495899408"/>
        <c:axId val="495900392"/>
      </c:barChart>
      <c:catAx>
        <c:axId val="49589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00392"/>
        <c:crosses val="autoZero"/>
        <c:auto val="1"/>
        <c:lblAlgn val="ctr"/>
        <c:lblOffset val="100"/>
        <c:noMultiLvlLbl val="0"/>
      </c:catAx>
      <c:valAx>
        <c:axId val="49590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9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239</c:v>
                </c:pt>
                <c:pt idx="1">
                  <c:v>477</c:v>
                </c:pt>
                <c:pt idx="2">
                  <c:v>263</c:v>
                </c:pt>
                <c:pt idx="3">
                  <c:v>680</c:v>
                </c:pt>
                <c:pt idx="4">
                  <c:v>399</c:v>
                </c:pt>
                <c:pt idx="5">
                  <c:v>183</c:v>
                </c:pt>
                <c:pt idx="6">
                  <c:v>231</c:v>
                </c:pt>
                <c:pt idx="7">
                  <c:v>488</c:v>
                </c:pt>
                <c:pt idx="8">
                  <c:v>270</c:v>
                </c:pt>
                <c:pt idx="9">
                  <c:v>527</c:v>
                </c:pt>
                <c:pt idx="10">
                  <c:v>396</c:v>
                </c:pt>
                <c:pt idx="11">
                  <c:v>421</c:v>
                </c:pt>
              </c:numCache>
            </c:numRef>
          </c:val>
          <c:extLst>
            <c:ext xmlns:c16="http://schemas.microsoft.com/office/drawing/2014/chart" uri="{C3380CC4-5D6E-409C-BE32-E72D297353CC}">
              <c16:uniqueId val="{00000000-B8C8-4D0E-8DD3-44AFB6163B64}"/>
            </c:ext>
          </c:extLst>
        </c:ser>
        <c:dLbls>
          <c:showLegendKey val="0"/>
          <c:showVal val="0"/>
          <c:showCatName val="0"/>
          <c:showSerName val="0"/>
          <c:showPercent val="0"/>
          <c:showBubbleSize val="0"/>
        </c:dLbls>
        <c:gapWidth val="219"/>
        <c:overlap val="-27"/>
        <c:axId val="495899080"/>
        <c:axId val="395911288"/>
      </c:barChart>
      <c:catAx>
        <c:axId val="495899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11288"/>
        <c:crosses val="autoZero"/>
        <c:auto val="1"/>
        <c:lblAlgn val="ctr"/>
        <c:lblOffset val="100"/>
        <c:noMultiLvlLbl val="0"/>
      </c:catAx>
      <c:valAx>
        <c:axId val="39591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9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181</c:v>
                </c:pt>
                <c:pt idx="1">
                  <c:v>9534</c:v>
                </c:pt>
                <c:pt idx="2">
                  <c:v>11856</c:v>
                </c:pt>
                <c:pt idx="3">
                  <c:v>10893</c:v>
                </c:pt>
                <c:pt idx="4">
                  <c:v>11525</c:v>
                </c:pt>
                <c:pt idx="5">
                  <c:v>15644</c:v>
                </c:pt>
                <c:pt idx="6">
                  <c:v>9887</c:v>
                </c:pt>
                <c:pt idx="7">
                  <c:v>6879</c:v>
                </c:pt>
                <c:pt idx="8">
                  <c:v>11748</c:v>
                </c:pt>
                <c:pt idx="9">
                  <c:v>10949</c:v>
                </c:pt>
                <c:pt idx="10">
                  <c:v>14798</c:v>
                </c:pt>
                <c:pt idx="11">
                  <c:v>10798</c:v>
                </c:pt>
                <c:pt idx="12">
                  <c:v>11453</c:v>
                </c:pt>
              </c:numCache>
            </c:numRef>
          </c:val>
          <c:extLst>
            <c:ext xmlns:c16="http://schemas.microsoft.com/office/drawing/2014/chart" uri="{C3380CC4-5D6E-409C-BE32-E72D297353CC}">
              <c16:uniqueId val="{00000000-0045-454E-89CE-E068D874958B}"/>
            </c:ext>
          </c:extLst>
        </c:ser>
        <c:dLbls>
          <c:showLegendKey val="0"/>
          <c:showVal val="0"/>
          <c:showCatName val="0"/>
          <c:showSerName val="0"/>
          <c:showPercent val="0"/>
          <c:showBubbleSize val="0"/>
        </c:dLbls>
        <c:gapWidth val="219"/>
        <c:overlap val="-27"/>
        <c:axId val="510764920"/>
        <c:axId val="510762624"/>
      </c:barChart>
      <c:catAx>
        <c:axId val="510764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762624"/>
        <c:crosses val="autoZero"/>
        <c:auto val="1"/>
        <c:lblAlgn val="ctr"/>
        <c:lblOffset val="100"/>
        <c:noMultiLvlLbl val="0"/>
      </c:catAx>
      <c:valAx>
        <c:axId val="51076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76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0</c:v>
                </c:pt>
                <c:pt idx="3">
                  <c:v>5</c:v>
                </c:pt>
                <c:pt idx="4">
                  <c:v>8</c:v>
                </c:pt>
                <c:pt idx="5">
                  <c:v>-1</c:v>
                </c:pt>
                <c:pt idx="6">
                  <c:v>41</c:v>
                </c:pt>
                <c:pt idx="7">
                  <c:v>3</c:v>
                </c:pt>
                <c:pt idx="8">
                  <c:v>-1</c:v>
                </c:pt>
                <c:pt idx="9">
                  <c:v>-1</c:v>
                </c:pt>
                <c:pt idx="10">
                  <c:v>7</c:v>
                </c:pt>
                <c:pt idx="11">
                  <c:v>1</c:v>
                </c:pt>
              </c:numCache>
            </c:numRef>
          </c:val>
          <c:extLst>
            <c:ext xmlns:c16="http://schemas.microsoft.com/office/drawing/2014/chart" uri="{C3380CC4-5D6E-409C-BE32-E72D297353CC}">
              <c16:uniqueId val="{00000000-91B1-4102-A214-6CA80F49FF30}"/>
            </c:ext>
          </c:extLst>
        </c:ser>
        <c:dLbls>
          <c:showLegendKey val="0"/>
          <c:showVal val="0"/>
          <c:showCatName val="0"/>
          <c:showSerName val="0"/>
          <c:showPercent val="0"/>
          <c:showBubbleSize val="0"/>
        </c:dLbls>
        <c:gapWidth val="219"/>
        <c:overlap val="-27"/>
        <c:axId val="481173400"/>
        <c:axId val="481171432"/>
      </c:barChart>
      <c:dateAx>
        <c:axId val="48117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71432"/>
        <c:crosses val="autoZero"/>
        <c:auto val="1"/>
        <c:lblOffset val="100"/>
        <c:baseTimeUnit val="months"/>
      </c:dateAx>
      <c:valAx>
        <c:axId val="48117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7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38</c:v>
                </c:pt>
                <c:pt idx="1">
                  <c:v>29</c:v>
                </c:pt>
                <c:pt idx="2">
                  <c:v>32</c:v>
                </c:pt>
                <c:pt idx="3">
                  <c:v>35</c:v>
                </c:pt>
                <c:pt idx="4">
                  <c:v>27</c:v>
                </c:pt>
                <c:pt idx="5">
                  <c:v>16</c:v>
                </c:pt>
                <c:pt idx="6">
                  <c:v>167</c:v>
                </c:pt>
                <c:pt idx="7">
                  <c:v>29</c:v>
                </c:pt>
                <c:pt idx="8">
                  <c:v>22</c:v>
                </c:pt>
                <c:pt idx="9">
                  <c:v>28</c:v>
                </c:pt>
                <c:pt idx="10">
                  <c:v>106</c:v>
                </c:pt>
                <c:pt idx="11">
                  <c:v>23</c:v>
                </c:pt>
              </c:numCache>
            </c:numRef>
          </c:val>
          <c:extLst>
            <c:ext xmlns:c16="http://schemas.microsoft.com/office/drawing/2014/chart" uri="{C3380CC4-5D6E-409C-BE32-E72D297353CC}">
              <c16:uniqueId val="{00000000-5589-4531-8FA2-2EF44C44AEB2}"/>
            </c:ext>
          </c:extLst>
        </c:ser>
        <c:dLbls>
          <c:showLegendKey val="0"/>
          <c:showVal val="0"/>
          <c:showCatName val="0"/>
          <c:showSerName val="0"/>
          <c:showPercent val="0"/>
          <c:showBubbleSize val="0"/>
        </c:dLbls>
        <c:gapWidth val="219"/>
        <c:overlap val="-27"/>
        <c:axId val="74953984"/>
        <c:axId val="74951688"/>
      </c:barChart>
      <c:dateAx>
        <c:axId val="74953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951688"/>
        <c:crosses val="autoZero"/>
        <c:auto val="1"/>
        <c:lblOffset val="100"/>
        <c:baseTimeUnit val="months"/>
      </c:dateAx>
      <c:valAx>
        <c:axId val="7495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95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76</c:v>
                </c:pt>
                <c:pt idx="1">
                  <c:v>176</c:v>
                </c:pt>
                <c:pt idx="2">
                  <c:v>162</c:v>
                </c:pt>
                <c:pt idx="3">
                  <c:v>318</c:v>
                </c:pt>
                <c:pt idx="4">
                  <c:v>192</c:v>
                </c:pt>
                <c:pt idx="5">
                  <c:v>113</c:v>
                </c:pt>
                <c:pt idx="6">
                  <c:v>502</c:v>
                </c:pt>
                <c:pt idx="7">
                  <c:v>146</c:v>
                </c:pt>
                <c:pt idx="8">
                  <c:v>66</c:v>
                </c:pt>
                <c:pt idx="9">
                  <c:v>226</c:v>
                </c:pt>
                <c:pt idx="10">
                  <c:v>639</c:v>
                </c:pt>
                <c:pt idx="11">
                  <c:v>93</c:v>
                </c:pt>
              </c:numCache>
            </c:numRef>
          </c:val>
          <c:extLst>
            <c:ext xmlns:c16="http://schemas.microsoft.com/office/drawing/2014/chart" uri="{C3380CC4-5D6E-409C-BE32-E72D297353CC}">
              <c16:uniqueId val="{00000000-48E5-43C8-B5BD-6DB0AF1F3127}"/>
            </c:ext>
          </c:extLst>
        </c:ser>
        <c:dLbls>
          <c:showLegendKey val="0"/>
          <c:showVal val="0"/>
          <c:showCatName val="0"/>
          <c:showSerName val="0"/>
          <c:showPercent val="0"/>
          <c:showBubbleSize val="0"/>
        </c:dLbls>
        <c:gapWidth val="219"/>
        <c:overlap val="-27"/>
        <c:axId val="74950704"/>
        <c:axId val="74951032"/>
      </c:barChart>
      <c:catAx>
        <c:axId val="7495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951032"/>
        <c:crosses val="autoZero"/>
        <c:auto val="1"/>
        <c:lblAlgn val="ctr"/>
        <c:lblOffset val="100"/>
        <c:noMultiLvlLbl val="0"/>
      </c:catAx>
      <c:valAx>
        <c:axId val="7495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95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970</c:v>
                </c:pt>
                <c:pt idx="1">
                  <c:v>2710</c:v>
                </c:pt>
                <c:pt idx="2">
                  <c:v>2433</c:v>
                </c:pt>
                <c:pt idx="3">
                  <c:v>3697</c:v>
                </c:pt>
                <c:pt idx="4">
                  <c:v>3373</c:v>
                </c:pt>
                <c:pt idx="5">
                  <c:v>0</c:v>
                </c:pt>
                <c:pt idx="6">
                  <c:v>4575</c:v>
                </c:pt>
                <c:pt idx="7">
                  <c:v>4249</c:v>
                </c:pt>
                <c:pt idx="8">
                  <c:v>2970</c:v>
                </c:pt>
                <c:pt idx="9">
                  <c:v>6931</c:v>
                </c:pt>
                <c:pt idx="10">
                  <c:v>4283</c:v>
                </c:pt>
                <c:pt idx="11">
                  <c:v>809</c:v>
                </c:pt>
              </c:numCache>
            </c:numRef>
          </c:val>
          <c:extLst>
            <c:ext xmlns:c16="http://schemas.microsoft.com/office/drawing/2014/chart" uri="{C3380CC4-5D6E-409C-BE32-E72D297353CC}">
              <c16:uniqueId val="{00000000-33D5-45D9-8488-308960B543EF}"/>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Sheet1!$C$2:$C$13</c:f>
              <c:numCache>
                <c:formatCode>General</c:formatCode>
                <c:ptCount val="12"/>
                <c:pt idx="0">
                  <c:v>782</c:v>
                </c:pt>
                <c:pt idx="1">
                  <c:v>1159</c:v>
                </c:pt>
                <c:pt idx="2">
                  <c:v>384</c:v>
                </c:pt>
                <c:pt idx="3">
                  <c:v>2354</c:v>
                </c:pt>
                <c:pt idx="4">
                  <c:v>2413</c:v>
                </c:pt>
                <c:pt idx="5">
                  <c:v>4434</c:v>
                </c:pt>
                <c:pt idx="6">
                  <c:v>1489</c:v>
                </c:pt>
                <c:pt idx="7">
                  <c:v>2462</c:v>
                </c:pt>
                <c:pt idx="8">
                  <c:v>0</c:v>
                </c:pt>
                <c:pt idx="9">
                  <c:v>2061</c:v>
                </c:pt>
                <c:pt idx="10">
                  <c:v>1211</c:v>
                </c:pt>
                <c:pt idx="11">
                  <c:v>1909</c:v>
                </c:pt>
              </c:numCache>
            </c:numRef>
          </c:val>
          <c:extLst>
            <c:ext xmlns:c16="http://schemas.microsoft.com/office/drawing/2014/chart" uri="{C3380CC4-5D6E-409C-BE32-E72D297353CC}">
              <c16:uniqueId val="{00000001-33D5-45D9-8488-308960B543EF}"/>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Sheet1!$D$2:$D$13</c:f>
              <c:numCache>
                <c:formatCode>General</c:formatCode>
                <c:ptCount val="12"/>
                <c:pt idx="0">
                  <c:v>1796</c:v>
                </c:pt>
                <c:pt idx="1">
                  <c:v>6578</c:v>
                </c:pt>
                <c:pt idx="2">
                  <c:v>2714</c:v>
                </c:pt>
                <c:pt idx="3">
                  <c:v>1424</c:v>
                </c:pt>
                <c:pt idx="4">
                  <c:v>3185</c:v>
                </c:pt>
                <c:pt idx="5">
                  <c:v>0</c:v>
                </c:pt>
                <c:pt idx="6">
                  <c:v>4667</c:v>
                </c:pt>
                <c:pt idx="7">
                  <c:v>4394</c:v>
                </c:pt>
                <c:pt idx="8">
                  <c:v>3006</c:v>
                </c:pt>
                <c:pt idx="9">
                  <c:v>4713</c:v>
                </c:pt>
                <c:pt idx="10">
                  <c:v>1646</c:v>
                </c:pt>
                <c:pt idx="11">
                  <c:v>6069</c:v>
                </c:pt>
              </c:numCache>
            </c:numRef>
          </c:val>
          <c:extLst>
            <c:ext xmlns:c16="http://schemas.microsoft.com/office/drawing/2014/chart" uri="{C3380CC4-5D6E-409C-BE32-E72D297353CC}">
              <c16:uniqueId val="{00000002-33D5-45D9-8488-308960B543EF}"/>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Sheet1!$E$2:$E$13</c:f>
              <c:numCache>
                <c:formatCode>General</c:formatCode>
                <c:ptCount val="12"/>
                <c:pt idx="0">
                  <c:v>0</c:v>
                </c:pt>
                <c:pt idx="1">
                  <c:v>634</c:v>
                </c:pt>
                <c:pt idx="2">
                  <c:v>856</c:v>
                </c:pt>
                <c:pt idx="3">
                  <c:v>1204</c:v>
                </c:pt>
                <c:pt idx="4">
                  <c:v>977</c:v>
                </c:pt>
                <c:pt idx="5">
                  <c:v>876</c:v>
                </c:pt>
                <c:pt idx="6">
                  <c:v>1055</c:v>
                </c:pt>
                <c:pt idx="7">
                  <c:v>1470</c:v>
                </c:pt>
                <c:pt idx="8">
                  <c:v>2118</c:v>
                </c:pt>
                <c:pt idx="9">
                  <c:v>1824</c:v>
                </c:pt>
                <c:pt idx="10">
                  <c:v>1067</c:v>
                </c:pt>
                <c:pt idx="11">
                  <c:v>684</c:v>
                </c:pt>
              </c:numCache>
            </c:numRef>
          </c:val>
          <c:extLst>
            <c:ext xmlns:c16="http://schemas.microsoft.com/office/drawing/2014/chart" uri="{C3380CC4-5D6E-409C-BE32-E72D297353CC}">
              <c16:uniqueId val="{00000003-33D5-45D9-8488-308960B543EF}"/>
            </c:ext>
          </c:extLst>
        </c:ser>
        <c:dLbls>
          <c:showLegendKey val="0"/>
          <c:showVal val="0"/>
          <c:showCatName val="0"/>
          <c:showSerName val="0"/>
          <c:showPercent val="0"/>
          <c:showBubbleSize val="0"/>
        </c:dLbls>
        <c:gapWidth val="219"/>
        <c:overlap val="-27"/>
        <c:axId val="481650752"/>
        <c:axId val="481651408"/>
      </c:barChart>
      <c:dateAx>
        <c:axId val="48165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651408"/>
        <c:crosses val="autoZero"/>
        <c:auto val="1"/>
        <c:lblOffset val="100"/>
        <c:baseTimeUnit val="months"/>
      </c:dateAx>
      <c:valAx>
        <c:axId val="48165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65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970</c:v>
                </c:pt>
                <c:pt idx="1">
                  <c:v>2710</c:v>
                </c:pt>
                <c:pt idx="2">
                  <c:v>2433</c:v>
                </c:pt>
                <c:pt idx="3">
                  <c:v>3697</c:v>
                </c:pt>
                <c:pt idx="4">
                  <c:v>3373</c:v>
                </c:pt>
                <c:pt idx="5">
                  <c:v>0</c:v>
                </c:pt>
                <c:pt idx="6">
                  <c:v>4575</c:v>
                </c:pt>
                <c:pt idx="7">
                  <c:v>4249</c:v>
                </c:pt>
                <c:pt idx="8">
                  <c:v>2970</c:v>
                </c:pt>
                <c:pt idx="9">
                  <c:v>6931</c:v>
                </c:pt>
                <c:pt idx="10">
                  <c:v>4283</c:v>
                </c:pt>
                <c:pt idx="11">
                  <c:v>809</c:v>
                </c:pt>
              </c:numCache>
            </c:numRef>
          </c:val>
          <c:extLst>
            <c:ext xmlns:c16="http://schemas.microsoft.com/office/drawing/2014/chart" uri="{C3380CC4-5D6E-409C-BE32-E72D297353CC}">
              <c16:uniqueId val="{00000000-B33F-4792-8151-D090D7F5F77C}"/>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Sheet1!$C$2:$C$13</c:f>
              <c:numCache>
                <c:formatCode>General</c:formatCode>
                <c:ptCount val="12"/>
                <c:pt idx="0">
                  <c:v>782</c:v>
                </c:pt>
                <c:pt idx="1">
                  <c:v>1159</c:v>
                </c:pt>
                <c:pt idx="2">
                  <c:v>384</c:v>
                </c:pt>
                <c:pt idx="3">
                  <c:v>2354</c:v>
                </c:pt>
                <c:pt idx="4">
                  <c:v>2413</c:v>
                </c:pt>
                <c:pt idx="5">
                  <c:v>4434</c:v>
                </c:pt>
                <c:pt idx="6">
                  <c:v>1489</c:v>
                </c:pt>
                <c:pt idx="7">
                  <c:v>2462</c:v>
                </c:pt>
                <c:pt idx="8">
                  <c:v>0</c:v>
                </c:pt>
                <c:pt idx="9">
                  <c:v>2061</c:v>
                </c:pt>
                <c:pt idx="10">
                  <c:v>1211</c:v>
                </c:pt>
                <c:pt idx="11">
                  <c:v>1909</c:v>
                </c:pt>
              </c:numCache>
            </c:numRef>
          </c:val>
          <c:extLst>
            <c:ext xmlns:c16="http://schemas.microsoft.com/office/drawing/2014/chart" uri="{C3380CC4-5D6E-409C-BE32-E72D297353CC}">
              <c16:uniqueId val="{00000001-B33F-4792-8151-D090D7F5F77C}"/>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Sheet1!$D$2:$D$13</c:f>
              <c:numCache>
                <c:formatCode>General</c:formatCode>
                <c:ptCount val="12"/>
                <c:pt idx="0">
                  <c:v>1796</c:v>
                </c:pt>
                <c:pt idx="1">
                  <c:v>6578</c:v>
                </c:pt>
                <c:pt idx="2">
                  <c:v>2714</c:v>
                </c:pt>
                <c:pt idx="3">
                  <c:v>1424</c:v>
                </c:pt>
                <c:pt idx="4">
                  <c:v>3185</c:v>
                </c:pt>
                <c:pt idx="5">
                  <c:v>0</c:v>
                </c:pt>
                <c:pt idx="6">
                  <c:v>4667</c:v>
                </c:pt>
                <c:pt idx="7">
                  <c:v>4394</c:v>
                </c:pt>
                <c:pt idx="8">
                  <c:v>3006</c:v>
                </c:pt>
                <c:pt idx="9">
                  <c:v>4713</c:v>
                </c:pt>
                <c:pt idx="10">
                  <c:v>1646</c:v>
                </c:pt>
                <c:pt idx="11">
                  <c:v>6069</c:v>
                </c:pt>
              </c:numCache>
            </c:numRef>
          </c:val>
          <c:extLst>
            <c:ext xmlns:c16="http://schemas.microsoft.com/office/drawing/2014/chart" uri="{C3380CC4-5D6E-409C-BE32-E72D297353CC}">
              <c16:uniqueId val="{00000002-B33F-4792-8151-D090D7F5F77C}"/>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Sheet1!$E$2:$E$13</c:f>
              <c:numCache>
                <c:formatCode>General</c:formatCode>
                <c:ptCount val="12"/>
                <c:pt idx="0">
                  <c:v>0</c:v>
                </c:pt>
                <c:pt idx="1">
                  <c:v>634</c:v>
                </c:pt>
                <c:pt idx="2">
                  <c:v>856</c:v>
                </c:pt>
                <c:pt idx="3">
                  <c:v>1204</c:v>
                </c:pt>
                <c:pt idx="4">
                  <c:v>977</c:v>
                </c:pt>
                <c:pt idx="5">
                  <c:v>876</c:v>
                </c:pt>
                <c:pt idx="6">
                  <c:v>1055</c:v>
                </c:pt>
                <c:pt idx="7">
                  <c:v>1470</c:v>
                </c:pt>
                <c:pt idx="8">
                  <c:v>2118</c:v>
                </c:pt>
                <c:pt idx="9">
                  <c:v>1824</c:v>
                </c:pt>
                <c:pt idx="10">
                  <c:v>1067</c:v>
                </c:pt>
                <c:pt idx="11">
                  <c:v>684</c:v>
                </c:pt>
              </c:numCache>
            </c:numRef>
          </c:val>
          <c:extLst>
            <c:ext xmlns:c16="http://schemas.microsoft.com/office/drawing/2014/chart" uri="{C3380CC4-5D6E-409C-BE32-E72D297353CC}">
              <c16:uniqueId val="{00000003-B33F-4792-8151-D090D7F5F77C}"/>
            </c:ext>
          </c:extLst>
        </c:ser>
        <c:dLbls>
          <c:showLegendKey val="0"/>
          <c:showVal val="0"/>
          <c:showCatName val="0"/>
          <c:showSerName val="0"/>
          <c:showPercent val="0"/>
          <c:showBubbleSize val="0"/>
        </c:dLbls>
        <c:gapWidth val="219"/>
        <c:overlap val="-27"/>
        <c:axId val="483036936"/>
        <c:axId val="483036608"/>
      </c:barChart>
      <c:dateAx>
        <c:axId val="483036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036608"/>
        <c:crosses val="autoZero"/>
        <c:auto val="1"/>
        <c:lblOffset val="100"/>
        <c:baseTimeUnit val="months"/>
      </c:dateAx>
      <c:valAx>
        <c:axId val="48303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03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F495C-6F23-470D-9779-E9935FA150A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BE919188-B287-4EE1-842D-C24E1CA763D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890593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C0463-A507-4009-93A8-8B97B5E1C510}"/>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6CE415B0-09CB-4C9A-AF7F-39B967057172}"/>
              </a:ext>
            </a:extLst>
          </p:cNvPr>
          <p:cNvGraphicFramePr>
            <a:graphicFrameLocks noGrp="1"/>
          </p:cNvGraphicFramePr>
          <p:nvPr>
            <p:ph type="chart" sz="quarter" idx="13"/>
            <p:extLst>
              <p:ext uri="{D42A27DB-BD31-4B8C-83A1-F6EECF244321}">
                <p14:modId xmlns:p14="http://schemas.microsoft.com/office/powerpoint/2010/main" val="1136336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A92DCF-3179-4B28-A197-C00A63C8A9C9}"/>
              </a:ext>
            </a:extLst>
          </p:cNvPr>
          <p:cNvSpPr>
            <a:spLocks noGrp="1"/>
          </p:cNvSpPr>
          <p:nvPr>
            <p:ph type="body" sz="quarter" idx="14"/>
          </p:nvPr>
        </p:nvSpPr>
        <p:spPr/>
        <p:txBody>
          <a:bodyPr/>
          <a:lstStyle/>
          <a:p>
            <a:r>
              <a:rPr lang="en-US"/>
              <a:t>01/01/2026 - 01/31/2026</a:t>
            </a:r>
          </a:p>
        </p:txBody>
      </p:sp>
      <p:sp>
        <p:nvSpPr>
          <p:cNvPr id="5" name="Footer Placeholder 4">
            <a:extLst>
              <a:ext uri="{FF2B5EF4-FFF2-40B4-BE49-F238E27FC236}">
                <a16:creationId xmlns:a16="http://schemas.microsoft.com/office/drawing/2014/main" id="{5B876327-A510-4F7F-97C8-1C6E8AD9D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0768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CFF45-F0F8-4129-B49B-5D86FCED8248}"/>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1F33F060-BA35-46F1-A51D-FBB2F5466AC1}"/>
              </a:ext>
            </a:extLst>
          </p:cNvPr>
          <p:cNvGraphicFramePr>
            <a:graphicFrameLocks noGrp="1"/>
          </p:cNvGraphicFramePr>
          <p:nvPr>
            <p:ph type="tbl" sz="quarter" idx="13"/>
            <p:extLst>
              <p:ext uri="{D42A27DB-BD31-4B8C-83A1-F6EECF244321}">
                <p14:modId xmlns:p14="http://schemas.microsoft.com/office/powerpoint/2010/main" val="331740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27230672"/>
                    </a:ext>
                  </a:extLst>
                </a:gridCol>
                <a:gridCol w="905256">
                  <a:extLst>
                    <a:ext uri="{9D8B030D-6E8A-4147-A177-3AD203B41FA5}">
                      <a16:colId xmlns:a16="http://schemas.microsoft.com/office/drawing/2014/main" val="1264712223"/>
                    </a:ext>
                  </a:extLst>
                </a:gridCol>
                <a:gridCol w="905256">
                  <a:extLst>
                    <a:ext uri="{9D8B030D-6E8A-4147-A177-3AD203B41FA5}">
                      <a16:colId xmlns:a16="http://schemas.microsoft.com/office/drawing/2014/main" val="3624974547"/>
                    </a:ext>
                  </a:extLst>
                </a:gridCol>
                <a:gridCol w="905256">
                  <a:extLst>
                    <a:ext uri="{9D8B030D-6E8A-4147-A177-3AD203B41FA5}">
                      <a16:colId xmlns:a16="http://schemas.microsoft.com/office/drawing/2014/main" val="1444923765"/>
                    </a:ext>
                  </a:extLst>
                </a:gridCol>
                <a:gridCol w="905256">
                  <a:extLst>
                    <a:ext uri="{9D8B030D-6E8A-4147-A177-3AD203B41FA5}">
                      <a16:colId xmlns:a16="http://schemas.microsoft.com/office/drawing/2014/main" val="607938007"/>
                    </a:ext>
                  </a:extLst>
                </a:gridCol>
                <a:gridCol w="905256">
                  <a:extLst>
                    <a:ext uri="{9D8B030D-6E8A-4147-A177-3AD203B41FA5}">
                      <a16:colId xmlns:a16="http://schemas.microsoft.com/office/drawing/2014/main" val="1274962446"/>
                    </a:ext>
                  </a:extLst>
                </a:gridCol>
                <a:gridCol w="905256">
                  <a:extLst>
                    <a:ext uri="{9D8B030D-6E8A-4147-A177-3AD203B41FA5}">
                      <a16:colId xmlns:a16="http://schemas.microsoft.com/office/drawing/2014/main" val="3528058921"/>
                    </a:ext>
                  </a:extLst>
                </a:gridCol>
                <a:gridCol w="905256">
                  <a:extLst>
                    <a:ext uri="{9D8B030D-6E8A-4147-A177-3AD203B41FA5}">
                      <a16:colId xmlns:a16="http://schemas.microsoft.com/office/drawing/2014/main" val="4121058109"/>
                    </a:ext>
                  </a:extLst>
                </a:gridCol>
                <a:gridCol w="905256">
                  <a:extLst>
                    <a:ext uri="{9D8B030D-6E8A-4147-A177-3AD203B41FA5}">
                      <a16:colId xmlns:a16="http://schemas.microsoft.com/office/drawing/2014/main" val="338782663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94806849"/>
                  </a:ext>
                </a:extLst>
              </a:tr>
              <a:tr h="370840">
                <a:tc>
                  <a:txBody>
                    <a:bodyPr/>
                    <a:lstStyle/>
                    <a:p>
                      <a:r>
                        <a:rPr lang="en-US" sz="1000"/>
                        <a:t>1940</a:t>
                      </a:r>
                    </a:p>
                  </a:txBody>
                  <a:tcPr/>
                </a:tc>
                <a:tc>
                  <a:txBody>
                    <a:bodyPr/>
                    <a:lstStyle/>
                    <a:p>
                      <a:r>
                        <a:rPr lang="en-US" sz="1000"/>
                        <a:t>-2</a:t>
                      </a:r>
                    </a:p>
                  </a:txBody>
                  <a:tcPr/>
                </a:tc>
                <a:tc>
                  <a:txBody>
                    <a:bodyPr/>
                    <a:lstStyle/>
                    <a:p>
                      <a:r>
                        <a:rPr lang="en-US" sz="1000"/>
                        <a:t>9</a:t>
                      </a:r>
                    </a:p>
                  </a:txBody>
                  <a:tcPr/>
                </a:tc>
                <a:tc>
                  <a:txBody>
                    <a:bodyPr/>
                    <a:lstStyle/>
                    <a:p>
                      <a:r>
                        <a:rPr lang="en-US" sz="1000"/>
                        <a:t>83</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0.4980 %</a:t>
                      </a:r>
                    </a:p>
                  </a:txBody>
                  <a:tcPr/>
                </a:tc>
                <a:tc>
                  <a:txBody>
                    <a:bodyPr/>
                    <a:lstStyle/>
                    <a:p>
                      <a:r>
                        <a:rPr lang="en-US" sz="1000"/>
                        <a:t>0.0 %</a:t>
                      </a:r>
                    </a:p>
                  </a:txBody>
                  <a:tcPr/>
                </a:tc>
                <a:extLst>
                  <a:ext uri="{0D108BD9-81ED-4DB2-BD59-A6C34878D82A}">
                    <a16:rowId xmlns:a16="http://schemas.microsoft.com/office/drawing/2014/main" val="3890688868"/>
                  </a:ext>
                </a:extLst>
              </a:tr>
            </a:tbl>
          </a:graphicData>
        </a:graphic>
      </p:graphicFrame>
      <p:sp>
        <p:nvSpPr>
          <p:cNvPr id="4" name="Text Placeholder 3">
            <a:extLst>
              <a:ext uri="{FF2B5EF4-FFF2-40B4-BE49-F238E27FC236}">
                <a16:creationId xmlns:a16="http://schemas.microsoft.com/office/drawing/2014/main" id="{162F7BD9-8074-4688-96F4-334E7A177AEF}"/>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202984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2B916-81AB-4193-AF22-959B94B2F532}"/>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72646D79-7B02-4451-923D-638CFE79848F}"/>
              </a:ext>
            </a:extLst>
          </p:cNvPr>
          <p:cNvGraphicFramePr>
            <a:graphicFrameLocks noGrp="1"/>
          </p:cNvGraphicFramePr>
          <p:nvPr>
            <p:ph type="chart" sz="quarter" idx="13"/>
            <p:extLst>
              <p:ext uri="{D42A27DB-BD31-4B8C-83A1-F6EECF244321}">
                <p14:modId xmlns:p14="http://schemas.microsoft.com/office/powerpoint/2010/main" val="1817546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E395C9-8F5E-4F5C-96ED-ED697BD9CA3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ABDB7C1-0EAB-4E4D-91E7-0E3DC83ABA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5097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E10EE-0ED7-40B8-B327-49E256603E9A}"/>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EF137ED6-D159-44DF-A1E1-F5FD953B017A}"/>
              </a:ext>
            </a:extLst>
          </p:cNvPr>
          <p:cNvGraphicFramePr>
            <a:graphicFrameLocks noGrp="1"/>
          </p:cNvGraphicFramePr>
          <p:nvPr>
            <p:ph type="chart" sz="quarter" idx="13"/>
            <p:extLst>
              <p:ext uri="{D42A27DB-BD31-4B8C-83A1-F6EECF244321}">
                <p14:modId xmlns:p14="http://schemas.microsoft.com/office/powerpoint/2010/main" val="2917183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CF6306-1F23-48E2-8D47-A5E5536DA3C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071C918-959F-4BB4-9520-1ADCE2F661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2842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7D42C-84FB-4308-9EDE-6B90D7B74C72}"/>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FC6F494E-0B34-49A6-A50C-770124B2EE9F}"/>
              </a:ext>
            </a:extLst>
          </p:cNvPr>
          <p:cNvGraphicFramePr>
            <a:graphicFrameLocks noGrp="1"/>
          </p:cNvGraphicFramePr>
          <p:nvPr>
            <p:ph type="chart" sz="quarter" idx="13"/>
            <p:extLst>
              <p:ext uri="{D42A27DB-BD31-4B8C-83A1-F6EECF244321}">
                <p14:modId xmlns:p14="http://schemas.microsoft.com/office/powerpoint/2010/main" val="1168057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0EA02C-DB0E-4F6B-A654-A772A6A05BB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0F24D76-E062-45D3-93A1-53540E9B9C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0767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BF3EC-5CC7-463B-9ED4-9BB34F761BE8}"/>
              </a:ext>
            </a:extLst>
          </p:cNvPr>
          <p:cNvSpPr>
            <a:spLocks noGrp="1"/>
          </p:cNvSpPr>
          <p:nvPr>
            <p:ph type="title"/>
          </p:nvPr>
        </p:nvSpPr>
        <p:spPr/>
        <p:txBody>
          <a:bodyPr/>
          <a:lstStyle/>
          <a:p>
            <a:r>
              <a:rPr lang="en-US"/>
              <a:t>Facebook Impressions or Page Media View | FICOH</a:t>
            </a:r>
          </a:p>
        </p:txBody>
      </p:sp>
      <p:graphicFrame>
        <p:nvGraphicFramePr>
          <p:cNvPr id="6" name="Chart Placeholder 5">
            <a:extLst>
              <a:ext uri="{FF2B5EF4-FFF2-40B4-BE49-F238E27FC236}">
                <a16:creationId xmlns:a16="http://schemas.microsoft.com/office/drawing/2014/main" id="{56CCF18A-CB8A-4DA1-B59C-CE20CBF1D4B4}"/>
              </a:ext>
            </a:extLst>
          </p:cNvPr>
          <p:cNvGraphicFramePr>
            <a:graphicFrameLocks noGrp="1"/>
          </p:cNvGraphicFramePr>
          <p:nvPr>
            <p:ph type="chart" sz="quarter" idx="13"/>
            <p:extLst>
              <p:ext uri="{D42A27DB-BD31-4B8C-83A1-F6EECF244321}">
                <p14:modId xmlns:p14="http://schemas.microsoft.com/office/powerpoint/2010/main" val="3804454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84D445-5302-463D-B44D-B1BEFBD6907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E14A838-A2BD-40A8-B79D-AF3E73128A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398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34E8A-86A3-4BFF-95DD-250D591CE2AB}"/>
              </a:ext>
            </a:extLst>
          </p:cNvPr>
          <p:cNvSpPr>
            <a:spLocks noGrp="1"/>
          </p:cNvSpPr>
          <p:nvPr>
            <p:ph type="title"/>
          </p:nvPr>
        </p:nvSpPr>
        <p:spPr/>
        <p:txBody>
          <a:bodyPr/>
          <a:lstStyle/>
          <a:p>
            <a:r>
              <a:rPr lang="en-US"/>
              <a:t>Facebook Original Own Posts Table | FICOH - 1 of 3</a:t>
            </a:r>
          </a:p>
        </p:txBody>
      </p:sp>
      <p:graphicFrame>
        <p:nvGraphicFramePr>
          <p:cNvPr id="5" name="Table Placeholder 4">
            <a:extLst>
              <a:ext uri="{FF2B5EF4-FFF2-40B4-BE49-F238E27FC236}">
                <a16:creationId xmlns:a16="http://schemas.microsoft.com/office/drawing/2014/main" id="{1AADC280-4BCE-4640-BF6E-56B502195768}"/>
              </a:ext>
            </a:extLst>
          </p:cNvPr>
          <p:cNvGraphicFramePr>
            <a:graphicFrameLocks noGrp="1"/>
          </p:cNvGraphicFramePr>
          <p:nvPr>
            <p:ph type="tbl" sz="quarter" idx="13"/>
            <p:extLst>
              <p:ext uri="{D42A27DB-BD31-4B8C-83A1-F6EECF244321}">
                <p14:modId xmlns:p14="http://schemas.microsoft.com/office/powerpoint/2010/main" val="959437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2204642489"/>
                    </a:ext>
                  </a:extLst>
                </a:gridCol>
                <a:gridCol w="493776">
                  <a:extLst>
                    <a:ext uri="{9D8B030D-6E8A-4147-A177-3AD203B41FA5}">
                      <a16:colId xmlns:a16="http://schemas.microsoft.com/office/drawing/2014/main" val="1200582164"/>
                    </a:ext>
                  </a:extLst>
                </a:gridCol>
                <a:gridCol w="493776">
                  <a:extLst>
                    <a:ext uri="{9D8B030D-6E8A-4147-A177-3AD203B41FA5}">
                      <a16:colId xmlns:a16="http://schemas.microsoft.com/office/drawing/2014/main" val="1830200164"/>
                    </a:ext>
                  </a:extLst>
                </a:gridCol>
                <a:gridCol w="493776">
                  <a:extLst>
                    <a:ext uri="{9D8B030D-6E8A-4147-A177-3AD203B41FA5}">
                      <a16:colId xmlns:a16="http://schemas.microsoft.com/office/drawing/2014/main" val="3992428518"/>
                    </a:ext>
                  </a:extLst>
                </a:gridCol>
                <a:gridCol w="493776">
                  <a:extLst>
                    <a:ext uri="{9D8B030D-6E8A-4147-A177-3AD203B41FA5}">
                      <a16:colId xmlns:a16="http://schemas.microsoft.com/office/drawing/2014/main" val="534784158"/>
                    </a:ext>
                  </a:extLst>
                </a:gridCol>
                <a:gridCol w="493776">
                  <a:extLst>
                    <a:ext uri="{9D8B030D-6E8A-4147-A177-3AD203B41FA5}">
                      <a16:colId xmlns:a16="http://schemas.microsoft.com/office/drawing/2014/main" val="4159575794"/>
                    </a:ext>
                  </a:extLst>
                </a:gridCol>
                <a:gridCol w="493776">
                  <a:extLst>
                    <a:ext uri="{9D8B030D-6E8A-4147-A177-3AD203B41FA5}">
                      <a16:colId xmlns:a16="http://schemas.microsoft.com/office/drawing/2014/main" val="2757340574"/>
                    </a:ext>
                  </a:extLst>
                </a:gridCol>
                <a:gridCol w="493776">
                  <a:extLst>
                    <a:ext uri="{9D8B030D-6E8A-4147-A177-3AD203B41FA5}">
                      <a16:colId xmlns:a16="http://schemas.microsoft.com/office/drawing/2014/main" val="888668077"/>
                    </a:ext>
                  </a:extLst>
                </a:gridCol>
                <a:gridCol w="493776">
                  <a:extLst>
                    <a:ext uri="{9D8B030D-6E8A-4147-A177-3AD203B41FA5}">
                      <a16:colId xmlns:a16="http://schemas.microsoft.com/office/drawing/2014/main" val="2280904962"/>
                    </a:ext>
                  </a:extLst>
                </a:gridCol>
                <a:gridCol w="493776">
                  <a:extLst>
                    <a:ext uri="{9D8B030D-6E8A-4147-A177-3AD203B41FA5}">
                      <a16:colId xmlns:a16="http://schemas.microsoft.com/office/drawing/2014/main" val="2019856343"/>
                    </a:ext>
                  </a:extLst>
                </a:gridCol>
                <a:gridCol w="493776">
                  <a:extLst>
                    <a:ext uri="{9D8B030D-6E8A-4147-A177-3AD203B41FA5}">
                      <a16:colId xmlns:a16="http://schemas.microsoft.com/office/drawing/2014/main" val="744370674"/>
                    </a:ext>
                  </a:extLst>
                </a:gridCol>
                <a:gridCol w="493776">
                  <a:extLst>
                    <a:ext uri="{9D8B030D-6E8A-4147-A177-3AD203B41FA5}">
                      <a16:colId xmlns:a16="http://schemas.microsoft.com/office/drawing/2014/main" val="881497831"/>
                    </a:ext>
                  </a:extLst>
                </a:gridCol>
                <a:gridCol w="493776">
                  <a:extLst>
                    <a:ext uri="{9D8B030D-6E8A-4147-A177-3AD203B41FA5}">
                      <a16:colId xmlns:a16="http://schemas.microsoft.com/office/drawing/2014/main" val="4129116596"/>
                    </a:ext>
                  </a:extLst>
                </a:gridCol>
                <a:gridCol w="493776">
                  <a:extLst>
                    <a:ext uri="{9D8B030D-6E8A-4147-A177-3AD203B41FA5}">
                      <a16:colId xmlns:a16="http://schemas.microsoft.com/office/drawing/2014/main" val="1840294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9411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- 2026-01-14 16:00:08</a:t>
                      </a:r>
                      <a:r>
                        <a:rPr kumimoji="0" lang="en-US" sz="1000" b="0" i="0" u="none" strike="noStrike" kern="1200" cap="none" spc="0" normalizeH="0" baseline="0" noProof="0">
                          <a:ln>
                            <a:noFill/>
                          </a:ln>
                          <a:solidFill>
                            <a:prstClr val="black"/>
                          </a:solidFill>
                          <a:effectLst/>
                          <a:uLnTx/>
                          <a:uFillTx/>
                          <a:latin typeface="Calibri"/>
                          <a:ea typeface="+mn-ea"/>
                          <a:cs typeface="+mn-cs"/>
                        </a:rPr>
                        <a:t>
 Yesterday, we gathered to honor Maggie H. from our Mailroom and Admin team, who celebrated her 55th work anniversary with First Insurance. Since joining in 1971, Maggie has worked alongside five FICOH CEOS and supported our company through many decades of growth and change. Thank you, Maggie, for your resilience, friendship, and unwavering dedication to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98805496"/>
                  </a:ext>
                </a:extLst>
              </a:tr>
            </a:tbl>
          </a:graphicData>
        </a:graphic>
      </p:graphicFrame>
      <p:sp>
        <p:nvSpPr>
          <p:cNvPr id="4" name="Text Placeholder 3">
            <a:extLst>
              <a:ext uri="{FF2B5EF4-FFF2-40B4-BE49-F238E27FC236}">
                <a16:creationId xmlns:a16="http://schemas.microsoft.com/office/drawing/2014/main" id="{2C12C4C0-1ECC-4F36-9B1B-01BFCF475C9D}"/>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608215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9B628-726F-467F-AC9F-6A197261C39F}"/>
              </a:ext>
            </a:extLst>
          </p:cNvPr>
          <p:cNvSpPr>
            <a:spLocks noGrp="1"/>
          </p:cNvSpPr>
          <p:nvPr>
            <p:ph type="title"/>
          </p:nvPr>
        </p:nvSpPr>
        <p:spPr/>
        <p:txBody>
          <a:bodyPr/>
          <a:lstStyle/>
          <a:p>
            <a:r>
              <a:rPr lang="en-US"/>
              <a:t>Facebook Original Own Posts Table | FICOH - 2 of 3</a:t>
            </a:r>
          </a:p>
        </p:txBody>
      </p:sp>
      <p:graphicFrame>
        <p:nvGraphicFramePr>
          <p:cNvPr id="5" name="Table Placeholder 4">
            <a:extLst>
              <a:ext uri="{FF2B5EF4-FFF2-40B4-BE49-F238E27FC236}">
                <a16:creationId xmlns:a16="http://schemas.microsoft.com/office/drawing/2014/main" id="{AA4C80C9-3B81-4F33-9D9B-A99E27A63CE6}"/>
              </a:ext>
            </a:extLst>
          </p:cNvPr>
          <p:cNvGraphicFramePr>
            <a:graphicFrameLocks noGrp="1"/>
          </p:cNvGraphicFramePr>
          <p:nvPr>
            <p:ph type="tbl" sz="quarter" idx="13"/>
            <p:extLst>
              <p:ext uri="{D42A27DB-BD31-4B8C-83A1-F6EECF244321}">
                <p14:modId xmlns:p14="http://schemas.microsoft.com/office/powerpoint/2010/main" val="1843435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711729455"/>
                    </a:ext>
                  </a:extLst>
                </a:gridCol>
                <a:gridCol w="493776">
                  <a:extLst>
                    <a:ext uri="{9D8B030D-6E8A-4147-A177-3AD203B41FA5}">
                      <a16:colId xmlns:a16="http://schemas.microsoft.com/office/drawing/2014/main" val="366225902"/>
                    </a:ext>
                  </a:extLst>
                </a:gridCol>
                <a:gridCol w="493776">
                  <a:extLst>
                    <a:ext uri="{9D8B030D-6E8A-4147-A177-3AD203B41FA5}">
                      <a16:colId xmlns:a16="http://schemas.microsoft.com/office/drawing/2014/main" val="4116367118"/>
                    </a:ext>
                  </a:extLst>
                </a:gridCol>
                <a:gridCol w="493776">
                  <a:extLst>
                    <a:ext uri="{9D8B030D-6E8A-4147-A177-3AD203B41FA5}">
                      <a16:colId xmlns:a16="http://schemas.microsoft.com/office/drawing/2014/main" val="1470669118"/>
                    </a:ext>
                  </a:extLst>
                </a:gridCol>
                <a:gridCol w="493776">
                  <a:extLst>
                    <a:ext uri="{9D8B030D-6E8A-4147-A177-3AD203B41FA5}">
                      <a16:colId xmlns:a16="http://schemas.microsoft.com/office/drawing/2014/main" val="1476546574"/>
                    </a:ext>
                  </a:extLst>
                </a:gridCol>
                <a:gridCol w="493776">
                  <a:extLst>
                    <a:ext uri="{9D8B030D-6E8A-4147-A177-3AD203B41FA5}">
                      <a16:colId xmlns:a16="http://schemas.microsoft.com/office/drawing/2014/main" val="4113870422"/>
                    </a:ext>
                  </a:extLst>
                </a:gridCol>
                <a:gridCol w="493776">
                  <a:extLst>
                    <a:ext uri="{9D8B030D-6E8A-4147-A177-3AD203B41FA5}">
                      <a16:colId xmlns:a16="http://schemas.microsoft.com/office/drawing/2014/main" val="2421831601"/>
                    </a:ext>
                  </a:extLst>
                </a:gridCol>
                <a:gridCol w="493776">
                  <a:extLst>
                    <a:ext uri="{9D8B030D-6E8A-4147-A177-3AD203B41FA5}">
                      <a16:colId xmlns:a16="http://schemas.microsoft.com/office/drawing/2014/main" val="3139500491"/>
                    </a:ext>
                  </a:extLst>
                </a:gridCol>
                <a:gridCol w="493776">
                  <a:extLst>
                    <a:ext uri="{9D8B030D-6E8A-4147-A177-3AD203B41FA5}">
                      <a16:colId xmlns:a16="http://schemas.microsoft.com/office/drawing/2014/main" val="1545591147"/>
                    </a:ext>
                  </a:extLst>
                </a:gridCol>
                <a:gridCol w="493776">
                  <a:extLst>
                    <a:ext uri="{9D8B030D-6E8A-4147-A177-3AD203B41FA5}">
                      <a16:colId xmlns:a16="http://schemas.microsoft.com/office/drawing/2014/main" val="3187412065"/>
                    </a:ext>
                  </a:extLst>
                </a:gridCol>
                <a:gridCol w="493776">
                  <a:extLst>
                    <a:ext uri="{9D8B030D-6E8A-4147-A177-3AD203B41FA5}">
                      <a16:colId xmlns:a16="http://schemas.microsoft.com/office/drawing/2014/main" val="4257412217"/>
                    </a:ext>
                  </a:extLst>
                </a:gridCol>
                <a:gridCol w="493776">
                  <a:extLst>
                    <a:ext uri="{9D8B030D-6E8A-4147-A177-3AD203B41FA5}">
                      <a16:colId xmlns:a16="http://schemas.microsoft.com/office/drawing/2014/main" val="1355386264"/>
                    </a:ext>
                  </a:extLst>
                </a:gridCol>
                <a:gridCol w="493776">
                  <a:extLst>
                    <a:ext uri="{9D8B030D-6E8A-4147-A177-3AD203B41FA5}">
                      <a16:colId xmlns:a16="http://schemas.microsoft.com/office/drawing/2014/main" val="2600442"/>
                    </a:ext>
                  </a:extLst>
                </a:gridCol>
                <a:gridCol w="493776">
                  <a:extLst>
                    <a:ext uri="{9D8B030D-6E8A-4147-A177-3AD203B41FA5}">
                      <a16:colId xmlns:a16="http://schemas.microsoft.com/office/drawing/2014/main" val="3779847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0673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- 2026-01-22 16:58:47</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came together as a team to reflect on Tokio Marine Group’s brand statement, “Inspiring Confidence. Accelerating Progress.” 
To bring that message to life, we hosted a gathering filled with local treats like poi mochi donuts from Liliha Bakery  and musubi from Mana Musubi (a.k.a. Mana Bu's), Fukubukuro bags, and two activities inspired by our digital mascots, Poincy and Nīele. Everyone was invited to “leaf” their mark by sharing what inspires them on paper leaves, and to set their sights on the future by writing down a 2026 goal, folding it into a paper airplane, and letting their “wings of progress” take flight.
The event was about connecting with the purpose that unites us as members of the Tokio Marine Group and expressing what Tokio Marine’s brand statement #InspiringConfidenceAcceleratingProgress means to us both individually and as a company as we work to be there for our customers and community in times of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92630713"/>
                  </a:ext>
                </a:extLst>
              </a:tr>
            </a:tbl>
          </a:graphicData>
        </a:graphic>
      </p:graphicFrame>
      <p:sp>
        <p:nvSpPr>
          <p:cNvPr id="4" name="Text Placeholder 3">
            <a:extLst>
              <a:ext uri="{FF2B5EF4-FFF2-40B4-BE49-F238E27FC236}">
                <a16:creationId xmlns:a16="http://schemas.microsoft.com/office/drawing/2014/main" id="{C1533536-FD8D-4A16-BC77-97C16EADE179}"/>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114333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C1940-2544-4927-8D6D-7FCE5AB1A6C6}"/>
              </a:ext>
            </a:extLst>
          </p:cNvPr>
          <p:cNvSpPr>
            <a:spLocks noGrp="1"/>
          </p:cNvSpPr>
          <p:nvPr>
            <p:ph type="title"/>
          </p:nvPr>
        </p:nvSpPr>
        <p:spPr/>
        <p:txBody>
          <a:bodyPr/>
          <a:lstStyle/>
          <a:p>
            <a:r>
              <a:rPr lang="en-US"/>
              <a:t>Facebook Original Own Posts Table | FICOH - 3 of 3</a:t>
            </a:r>
          </a:p>
        </p:txBody>
      </p:sp>
      <p:graphicFrame>
        <p:nvGraphicFramePr>
          <p:cNvPr id="5" name="Table Placeholder 4">
            <a:extLst>
              <a:ext uri="{FF2B5EF4-FFF2-40B4-BE49-F238E27FC236}">
                <a16:creationId xmlns:a16="http://schemas.microsoft.com/office/drawing/2014/main" id="{AAE594D0-10C1-497B-AA65-35133CFC23ED}"/>
              </a:ext>
            </a:extLst>
          </p:cNvPr>
          <p:cNvGraphicFramePr>
            <a:graphicFrameLocks noGrp="1"/>
          </p:cNvGraphicFramePr>
          <p:nvPr>
            <p:ph type="tbl" sz="quarter" idx="13"/>
            <p:extLst>
              <p:ext uri="{D42A27DB-BD31-4B8C-83A1-F6EECF244321}">
                <p14:modId xmlns:p14="http://schemas.microsoft.com/office/powerpoint/2010/main" val="2548904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376564578"/>
                    </a:ext>
                  </a:extLst>
                </a:gridCol>
                <a:gridCol w="493776">
                  <a:extLst>
                    <a:ext uri="{9D8B030D-6E8A-4147-A177-3AD203B41FA5}">
                      <a16:colId xmlns:a16="http://schemas.microsoft.com/office/drawing/2014/main" val="3107687774"/>
                    </a:ext>
                  </a:extLst>
                </a:gridCol>
                <a:gridCol w="493776">
                  <a:extLst>
                    <a:ext uri="{9D8B030D-6E8A-4147-A177-3AD203B41FA5}">
                      <a16:colId xmlns:a16="http://schemas.microsoft.com/office/drawing/2014/main" val="3478984983"/>
                    </a:ext>
                  </a:extLst>
                </a:gridCol>
                <a:gridCol w="493776">
                  <a:extLst>
                    <a:ext uri="{9D8B030D-6E8A-4147-A177-3AD203B41FA5}">
                      <a16:colId xmlns:a16="http://schemas.microsoft.com/office/drawing/2014/main" val="2009679195"/>
                    </a:ext>
                  </a:extLst>
                </a:gridCol>
                <a:gridCol w="493776">
                  <a:extLst>
                    <a:ext uri="{9D8B030D-6E8A-4147-A177-3AD203B41FA5}">
                      <a16:colId xmlns:a16="http://schemas.microsoft.com/office/drawing/2014/main" val="3802465423"/>
                    </a:ext>
                  </a:extLst>
                </a:gridCol>
                <a:gridCol w="493776">
                  <a:extLst>
                    <a:ext uri="{9D8B030D-6E8A-4147-A177-3AD203B41FA5}">
                      <a16:colId xmlns:a16="http://schemas.microsoft.com/office/drawing/2014/main" val="2725944765"/>
                    </a:ext>
                  </a:extLst>
                </a:gridCol>
                <a:gridCol w="493776">
                  <a:extLst>
                    <a:ext uri="{9D8B030D-6E8A-4147-A177-3AD203B41FA5}">
                      <a16:colId xmlns:a16="http://schemas.microsoft.com/office/drawing/2014/main" val="783869726"/>
                    </a:ext>
                  </a:extLst>
                </a:gridCol>
                <a:gridCol w="493776">
                  <a:extLst>
                    <a:ext uri="{9D8B030D-6E8A-4147-A177-3AD203B41FA5}">
                      <a16:colId xmlns:a16="http://schemas.microsoft.com/office/drawing/2014/main" val="4283171059"/>
                    </a:ext>
                  </a:extLst>
                </a:gridCol>
                <a:gridCol w="493776">
                  <a:extLst>
                    <a:ext uri="{9D8B030D-6E8A-4147-A177-3AD203B41FA5}">
                      <a16:colId xmlns:a16="http://schemas.microsoft.com/office/drawing/2014/main" val="2951201588"/>
                    </a:ext>
                  </a:extLst>
                </a:gridCol>
                <a:gridCol w="493776">
                  <a:extLst>
                    <a:ext uri="{9D8B030D-6E8A-4147-A177-3AD203B41FA5}">
                      <a16:colId xmlns:a16="http://schemas.microsoft.com/office/drawing/2014/main" val="1217890073"/>
                    </a:ext>
                  </a:extLst>
                </a:gridCol>
                <a:gridCol w="493776">
                  <a:extLst>
                    <a:ext uri="{9D8B030D-6E8A-4147-A177-3AD203B41FA5}">
                      <a16:colId xmlns:a16="http://schemas.microsoft.com/office/drawing/2014/main" val="2922650317"/>
                    </a:ext>
                  </a:extLst>
                </a:gridCol>
                <a:gridCol w="493776">
                  <a:extLst>
                    <a:ext uri="{9D8B030D-6E8A-4147-A177-3AD203B41FA5}">
                      <a16:colId xmlns:a16="http://schemas.microsoft.com/office/drawing/2014/main" val="2314640774"/>
                    </a:ext>
                  </a:extLst>
                </a:gridCol>
                <a:gridCol w="493776">
                  <a:extLst>
                    <a:ext uri="{9D8B030D-6E8A-4147-A177-3AD203B41FA5}">
                      <a16:colId xmlns:a16="http://schemas.microsoft.com/office/drawing/2014/main" val="3914860168"/>
                    </a:ext>
                  </a:extLst>
                </a:gridCol>
                <a:gridCol w="493776">
                  <a:extLst>
                    <a:ext uri="{9D8B030D-6E8A-4147-A177-3AD203B41FA5}">
                      <a16:colId xmlns:a16="http://schemas.microsoft.com/office/drawing/2014/main" val="2712205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6051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- 2026-01-20 15:59:02</a:t>
                      </a:r>
                      <a:r>
                        <a:rPr kumimoji="0" lang="en-US" sz="1000" b="0" i="0" u="none" strike="noStrike" kern="1200" cap="none" spc="0" normalizeH="0" baseline="0" noProof="0">
                          <a:ln>
                            <a:noFill/>
                          </a:ln>
                          <a:solidFill>
                            <a:prstClr val="black"/>
                          </a:solidFill>
                          <a:effectLst/>
                          <a:uLnTx/>
                          <a:uFillTx/>
                          <a:latin typeface="Calibri"/>
                          <a:ea typeface="+mn-ea"/>
                          <a:cs typeface="+mn-cs"/>
                        </a:rPr>
                        <a:t>
 Big mahalo to Mālama Learning Center (MLC) for welcoming us back to their Awawalei Food Forest site in Kunia! This past weekend, our volunteers rolled up their sleeves to clear weeds (and a few stubborn tree stumps!) along the entrance berm, then planted native species throughout the site. In time, that berm will feature a sign welcoming visitors to MLC’s thriving food forest. It was a beautiful morning of learning, doing, and seeing how much the site has grown since our last visit.
Loaned to them by the Hawaii Agriculture Research Center, MLC began revitalizing this space about five years ago and transforming it into a living model of polyculture, where diverse plants and trees nourish the land together. Today, they bring in students and community groups to inspire backyard sustainability, reduce our reliance on imports, and build a more resilient future for Hawaii.
We’re grateful to play even a small part in the growth and evolution of this special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68718963"/>
                  </a:ext>
                </a:extLst>
              </a:tr>
            </a:tbl>
          </a:graphicData>
        </a:graphic>
      </p:graphicFrame>
      <p:sp>
        <p:nvSpPr>
          <p:cNvPr id="4" name="Text Placeholder 3">
            <a:extLst>
              <a:ext uri="{FF2B5EF4-FFF2-40B4-BE49-F238E27FC236}">
                <a16:creationId xmlns:a16="http://schemas.microsoft.com/office/drawing/2014/main" id="{EAF0D2C3-9F00-4EF7-9F9F-3CF126AA5252}"/>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748331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A20A9-F4A9-4B06-8504-A9DADFD93104}"/>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B7E865DF-1CEC-48F5-9C10-4973E664657F}"/>
              </a:ext>
            </a:extLst>
          </p:cNvPr>
          <p:cNvGraphicFramePr>
            <a:graphicFrameLocks noGrp="1"/>
          </p:cNvGraphicFramePr>
          <p:nvPr>
            <p:ph type="tbl" sz="quarter" idx="13"/>
            <p:extLst>
              <p:ext uri="{D42A27DB-BD31-4B8C-83A1-F6EECF244321}">
                <p14:modId xmlns:p14="http://schemas.microsoft.com/office/powerpoint/2010/main" val="2524032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53621274"/>
                    </a:ext>
                  </a:extLst>
                </a:gridCol>
                <a:gridCol w="576072">
                  <a:extLst>
                    <a:ext uri="{9D8B030D-6E8A-4147-A177-3AD203B41FA5}">
                      <a16:colId xmlns:a16="http://schemas.microsoft.com/office/drawing/2014/main" val="4010388074"/>
                    </a:ext>
                  </a:extLst>
                </a:gridCol>
                <a:gridCol w="576072">
                  <a:extLst>
                    <a:ext uri="{9D8B030D-6E8A-4147-A177-3AD203B41FA5}">
                      <a16:colId xmlns:a16="http://schemas.microsoft.com/office/drawing/2014/main" val="93887864"/>
                    </a:ext>
                  </a:extLst>
                </a:gridCol>
                <a:gridCol w="576072">
                  <a:extLst>
                    <a:ext uri="{9D8B030D-6E8A-4147-A177-3AD203B41FA5}">
                      <a16:colId xmlns:a16="http://schemas.microsoft.com/office/drawing/2014/main" val="808635215"/>
                    </a:ext>
                  </a:extLst>
                </a:gridCol>
                <a:gridCol w="576072">
                  <a:extLst>
                    <a:ext uri="{9D8B030D-6E8A-4147-A177-3AD203B41FA5}">
                      <a16:colId xmlns:a16="http://schemas.microsoft.com/office/drawing/2014/main" val="3396309117"/>
                    </a:ext>
                  </a:extLst>
                </a:gridCol>
                <a:gridCol w="576072">
                  <a:extLst>
                    <a:ext uri="{9D8B030D-6E8A-4147-A177-3AD203B41FA5}">
                      <a16:colId xmlns:a16="http://schemas.microsoft.com/office/drawing/2014/main" val="2801946154"/>
                    </a:ext>
                  </a:extLst>
                </a:gridCol>
                <a:gridCol w="576072">
                  <a:extLst>
                    <a:ext uri="{9D8B030D-6E8A-4147-A177-3AD203B41FA5}">
                      <a16:colId xmlns:a16="http://schemas.microsoft.com/office/drawing/2014/main" val="91962421"/>
                    </a:ext>
                  </a:extLst>
                </a:gridCol>
                <a:gridCol w="576072">
                  <a:extLst>
                    <a:ext uri="{9D8B030D-6E8A-4147-A177-3AD203B41FA5}">
                      <a16:colId xmlns:a16="http://schemas.microsoft.com/office/drawing/2014/main" val="2823037985"/>
                    </a:ext>
                  </a:extLst>
                </a:gridCol>
                <a:gridCol w="576072">
                  <a:extLst>
                    <a:ext uri="{9D8B030D-6E8A-4147-A177-3AD203B41FA5}">
                      <a16:colId xmlns:a16="http://schemas.microsoft.com/office/drawing/2014/main" val="2649582032"/>
                    </a:ext>
                  </a:extLst>
                </a:gridCol>
                <a:gridCol w="576072">
                  <a:extLst>
                    <a:ext uri="{9D8B030D-6E8A-4147-A177-3AD203B41FA5}">
                      <a16:colId xmlns:a16="http://schemas.microsoft.com/office/drawing/2014/main" val="3323210252"/>
                    </a:ext>
                  </a:extLst>
                </a:gridCol>
                <a:gridCol w="576072">
                  <a:extLst>
                    <a:ext uri="{9D8B030D-6E8A-4147-A177-3AD203B41FA5}">
                      <a16:colId xmlns:a16="http://schemas.microsoft.com/office/drawing/2014/main" val="1907509521"/>
                    </a:ext>
                  </a:extLst>
                </a:gridCol>
                <a:gridCol w="576072">
                  <a:extLst>
                    <a:ext uri="{9D8B030D-6E8A-4147-A177-3AD203B41FA5}">
                      <a16:colId xmlns:a16="http://schemas.microsoft.com/office/drawing/2014/main" val="926218900"/>
                    </a:ext>
                  </a:extLst>
                </a:gridCol>
                <a:gridCol w="576072">
                  <a:extLst>
                    <a:ext uri="{9D8B030D-6E8A-4147-A177-3AD203B41FA5}">
                      <a16:colId xmlns:a16="http://schemas.microsoft.com/office/drawing/2014/main" val="405219982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67866082"/>
                  </a:ext>
                </a:extLst>
              </a:tr>
              <a:tr h="370840">
                <a:tc>
                  <a:txBody>
                    <a:bodyPr/>
                    <a:lstStyle/>
                    <a:p>
                      <a:r>
                        <a:rPr lang="en-US" sz="1000"/>
                        <a:t>1157</a:t>
                      </a:r>
                    </a:p>
                  </a:txBody>
                  <a:tcPr/>
                </a:tc>
                <a:tc>
                  <a:txBody>
                    <a:bodyPr/>
                    <a:lstStyle/>
                    <a:p>
                      <a:r>
                        <a:rPr lang="en-US" sz="1000"/>
                        <a:t>-1</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0.0864 %</a:t>
                      </a:r>
                    </a:p>
                  </a:txBody>
                  <a:tcPr/>
                </a:tc>
                <a:tc>
                  <a:txBody>
                    <a:bodyPr/>
                    <a:lstStyle/>
                    <a:p>
                      <a:r>
                        <a:rPr lang="en-US" sz="1000"/>
                        <a:t>0.0 %</a:t>
                      </a:r>
                    </a:p>
                  </a:txBody>
                  <a:tcPr/>
                </a:tc>
                <a:extLst>
                  <a:ext uri="{0D108BD9-81ED-4DB2-BD59-A6C34878D82A}">
                    <a16:rowId xmlns:a16="http://schemas.microsoft.com/office/drawing/2014/main" val="2490303083"/>
                  </a:ext>
                </a:extLst>
              </a:tr>
            </a:tbl>
          </a:graphicData>
        </a:graphic>
      </p:graphicFrame>
      <p:sp>
        <p:nvSpPr>
          <p:cNvPr id="4" name="Text Placeholder 3">
            <a:extLst>
              <a:ext uri="{FF2B5EF4-FFF2-40B4-BE49-F238E27FC236}">
                <a16:creationId xmlns:a16="http://schemas.microsoft.com/office/drawing/2014/main" id="{233A6A40-005A-4897-AD0B-DA57A964AEB8}"/>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607337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A24E2-6697-49C7-B7F8-3F0901C6A83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41C8B493-6A99-4AA2-9F99-08BFB1E6C075}"/>
              </a:ext>
            </a:extLst>
          </p:cNvPr>
          <p:cNvGraphicFramePr>
            <a:graphicFrameLocks noGrp="1"/>
          </p:cNvGraphicFramePr>
          <p:nvPr>
            <p:ph type="chart" sz="quarter" idx="13"/>
            <p:extLst>
              <p:ext uri="{D42A27DB-BD31-4B8C-83A1-F6EECF244321}">
                <p14:modId xmlns:p14="http://schemas.microsoft.com/office/powerpoint/2010/main" val="3715235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2E7ABE-A607-4126-9C35-2CCFE519EB4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FFEEA83-5293-48F3-9BE1-A8DD5EF43B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431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869C0-2309-4FE6-8219-7964DCC66E04}"/>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4A8B7236-46A8-46FF-ADCE-51FFC01379AE}"/>
              </a:ext>
            </a:extLst>
          </p:cNvPr>
          <p:cNvGraphicFramePr>
            <a:graphicFrameLocks noGrp="1"/>
          </p:cNvGraphicFramePr>
          <p:nvPr>
            <p:ph type="chart" sz="quarter" idx="13"/>
            <p:extLst>
              <p:ext uri="{D42A27DB-BD31-4B8C-83A1-F6EECF244321}">
                <p14:modId xmlns:p14="http://schemas.microsoft.com/office/powerpoint/2010/main" val="4238360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F6CAC1-960F-4177-B842-0892E143C51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2378262-A62D-45F4-9246-FAD50FB144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1981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0F3C5-7C40-490C-89F7-73ECB34082E9}"/>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9A0D1982-4F7B-4256-B07D-B0D5FAC44A2D}"/>
              </a:ext>
            </a:extLst>
          </p:cNvPr>
          <p:cNvGraphicFramePr>
            <a:graphicFrameLocks noGrp="1"/>
          </p:cNvGraphicFramePr>
          <p:nvPr>
            <p:ph type="chart" sz="quarter" idx="13"/>
            <p:extLst>
              <p:ext uri="{D42A27DB-BD31-4B8C-83A1-F6EECF244321}">
                <p14:modId xmlns:p14="http://schemas.microsoft.com/office/powerpoint/2010/main" val="1508793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017570-FA8B-4631-9FD1-1B1EF7AAA51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89BED38-8799-4BBE-969F-6D6313E7E6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3806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7F31-3576-4500-B227-05B5916C4CE3}"/>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128EEF92-2131-410A-BD67-0E402B78289C}"/>
              </a:ext>
            </a:extLst>
          </p:cNvPr>
          <p:cNvGraphicFramePr>
            <a:graphicFrameLocks noGrp="1"/>
          </p:cNvGraphicFramePr>
          <p:nvPr>
            <p:ph type="tbl" sz="quarter" idx="13"/>
            <p:extLst>
              <p:ext uri="{D42A27DB-BD31-4B8C-83A1-F6EECF244321}">
                <p14:modId xmlns:p14="http://schemas.microsoft.com/office/powerpoint/2010/main" val="1810448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01041107"/>
                    </a:ext>
                  </a:extLst>
                </a:gridCol>
                <a:gridCol w="1152144">
                  <a:extLst>
                    <a:ext uri="{9D8B030D-6E8A-4147-A177-3AD203B41FA5}">
                      <a16:colId xmlns:a16="http://schemas.microsoft.com/office/drawing/2014/main" val="209424127"/>
                    </a:ext>
                  </a:extLst>
                </a:gridCol>
                <a:gridCol w="1152144">
                  <a:extLst>
                    <a:ext uri="{9D8B030D-6E8A-4147-A177-3AD203B41FA5}">
                      <a16:colId xmlns:a16="http://schemas.microsoft.com/office/drawing/2014/main" val="1614802795"/>
                    </a:ext>
                  </a:extLst>
                </a:gridCol>
                <a:gridCol w="1152144">
                  <a:extLst>
                    <a:ext uri="{9D8B030D-6E8A-4147-A177-3AD203B41FA5}">
                      <a16:colId xmlns:a16="http://schemas.microsoft.com/office/drawing/2014/main" val="1486670892"/>
                    </a:ext>
                  </a:extLst>
                </a:gridCol>
                <a:gridCol w="1152144">
                  <a:extLst>
                    <a:ext uri="{9D8B030D-6E8A-4147-A177-3AD203B41FA5}">
                      <a16:colId xmlns:a16="http://schemas.microsoft.com/office/drawing/2014/main" val="3788771870"/>
                    </a:ext>
                  </a:extLst>
                </a:gridCol>
                <a:gridCol w="1152144">
                  <a:extLst>
                    <a:ext uri="{9D8B030D-6E8A-4147-A177-3AD203B41FA5}">
                      <a16:colId xmlns:a16="http://schemas.microsoft.com/office/drawing/2014/main" val="9368725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600471910"/>
                  </a:ext>
                </a:extLst>
              </a:tr>
              <a:tr h="370840">
                <a:tc>
                  <a:txBody>
                    <a:bodyPr/>
                    <a:lstStyle/>
                    <a:p>
                      <a:r>
                        <a:rPr lang="en-US" sz="1000" b="1"/>
                        <a:t>@FirstInsHI - 2026-01-14 14:00:35</a:t>
                      </a:r>
                      <a:r>
                        <a:rPr lang="en-US" sz="1000"/>
                        <a:t>
 Yesterday, we gathered to honor Maggie H. from our Mailroom and Admin team, who celebrated her 55th work anniversary with First Insurance. Thank you, Maggie, for your resilience, friendship, and unwavering dedication to FICOH. https://t.co/3DaXryqdS4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0.0864 %</a:t>
                      </a:r>
                    </a:p>
                  </a:txBody>
                  <a:tcPr/>
                </a:tc>
                <a:extLst>
                  <a:ext uri="{0D108BD9-81ED-4DB2-BD59-A6C34878D82A}">
                    <a16:rowId xmlns:a16="http://schemas.microsoft.com/office/drawing/2014/main" val="3778453669"/>
                  </a:ext>
                </a:extLst>
              </a:tr>
              <a:tr h="370840">
                <a:tc>
                  <a:txBody>
                    <a:bodyPr/>
                    <a:lstStyle/>
                    <a:p>
                      <a:r>
                        <a:rPr lang="en-US" sz="1000" b="1"/>
                        <a:t>@FirstInsHI - 2026-01-15 12:07:09</a:t>
                      </a:r>
                      <a:r>
                        <a:rPr lang="en-US" sz="1000"/>
                        <a:t>
 A new semester has begun at @ShidlerCollege, and we’re excited to welcome our newest class of interns! To break the ice, we asked them about their favorite late-night study snacks—here’s what they said.
We’re looking forward to working with them this semester! https://t.co/4mncW4dxnn</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0.0864 %</a:t>
                      </a:r>
                    </a:p>
                  </a:txBody>
                  <a:tcPr/>
                </a:tc>
                <a:extLst>
                  <a:ext uri="{0D108BD9-81ED-4DB2-BD59-A6C34878D82A}">
                    <a16:rowId xmlns:a16="http://schemas.microsoft.com/office/drawing/2014/main" val="4275884554"/>
                  </a:ext>
                </a:extLst>
              </a:tr>
            </a:tbl>
          </a:graphicData>
        </a:graphic>
      </p:graphicFrame>
      <p:sp>
        <p:nvSpPr>
          <p:cNvPr id="4" name="Text Placeholder 3">
            <a:extLst>
              <a:ext uri="{FF2B5EF4-FFF2-40B4-BE49-F238E27FC236}">
                <a16:creationId xmlns:a16="http://schemas.microsoft.com/office/drawing/2014/main" id="{B6ACF572-EA36-4E13-B298-A96AF736E4B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256647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3FD97-3876-42C7-A78F-2B7FAF0552D1}"/>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4E626AB4-972D-40EE-84A0-265882496BB1}"/>
              </a:ext>
            </a:extLst>
          </p:cNvPr>
          <p:cNvGraphicFramePr>
            <a:graphicFrameLocks noGrp="1"/>
          </p:cNvGraphicFramePr>
          <p:nvPr>
            <p:ph type="tbl" sz="quarter" idx="13"/>
            <p:extLst>
              <p:ext uri="{D42A27DB-BD31-4B8C-83A1-F6EECF244321}">
                <p14:modId xmlns:p14="http://schemas.microsoft.com/office/powerpoint/2010/main" val="3438727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08607118"/>
                    </a:ext>
                  </a:extLst>
                </a:gridCol>
                <a:gridCol w="576072">
                  <a:extLst>
                    <a:ext uri="{9D8B030D-6E8A-4147-A177-3AD203B41FA5}">
                      <a16:colId xmlns:a16="http://schemas.microsoft.com/office/drawing/2014/main" val="3832805485"/>
                    </a:ext>
                  </a:extLst>
                </a:gridCol>
                <a:gridCol w="576072">
                  <a:extLst>
                    <a:ext uri="{9D8B030D-6E8A-4147-A177-3AD203B41FA5}">
                      <a16:colId xmlns:a16="http://schemas.microsoft.com/office/drawing/2014/main" val="1698343024"/>
                    </a:ext>
                  </a:extLst>
                </a:gridCol>
                <a:gridCol w="576072">
                  <a:extLst>
                    <a:ext uri="{9D8B030D-6E8A-4147-A177-3AD203B41FA5}">
                      <a16:colId xmlns:a16="http://schemas.microsoft.com/office/drawing/2014/main" val="1948230987"/>
                    </a:ext>
                  </a:extLst>
                </a:gridCol>
                <a:gridCol w="576072">
                  <a:extLst>
                    <a:ext uri="{9D8B030D-6E8A-4147-A177-3AD203B41FA5}">
                      <a16:colId xmlns:a16="http://schemas.microsoft.com/office/drawing/2014/main" val="557881581"/>
                    </a:ext>
                  </a:extLst>
                </a:gridCol>
                <a:gridCol w="576072">
                  <a:extLst>
                    <a:ext uri="{9D8B030D-6E8A-4147-A177-3AD203B41FA5}">
                      <a16:colId xmlns:a16="http://schemas.microsoft.com/office/drawing/2014/main" val="1267225731"/>
                    </a:ext>
                  </a:extLst>
                </a:gridCol>
                <a:gridCol w="576072">
                  <a:extLst>
                    <a:ext uri="{9D8B030D-6E8A-4147-A177-3AD203B41FA5}">
                      <a16:colId xmlns:a16="http://schemas.microsoft.com/office/drawing/2014/main" val="3807707195"/>
                    </a:ext>
                  </a:extLst>
                </a:gridCol>
                <a:gridCol w="576072">
                  <a:extLst>
                    <a:ext uri="{9D8B030D-6E8A-4147-A177-3AD203B41FA5}">
                      <a16:colId xmlns:a16="http://schemas.microsoft.com/office/drawing/2014/main" val="220849511"/>
                    </a:ext>
                  </a:extLst>
                </a:gridCol>
                <a:gridCol w="576072">
                  <a:extLst>
                    <a:ext uri="{9D8B030D-6E8A-4147-A177-3AD203B41FA5}">
                      <a16:colId xmlns:a16="http://schemas.microsoft.com/office/drawing/2014/main" val="3064322359"/>
                    </a:ext>
                  </a:extLst>
                </a:gridCol>
                <a:gridCol w="576072">
                  <a:extLst>
                    <a:ext uri="{9D8B030D-6E8A-4147-A177-3AD203B41FA5}">
                      <a16:colId xmlns:a16="http://schemas.microsoft.com/office/drawing/2014/main" val="3588585572"/>
                    </a:ext>
                  </a:extLst>
                </a:gridCol>
                <a:gridCol w="576072">
                  <a:extLst>
                    <a:ext uri="{9D8B030D-6E8A-4147-A177-3AD203B41FA5}">
                      <a16:colId xmlns:a16="http://schemas.microsoft.com/office/drawing/2014/main" val="525250455"/>
                    </a:ext>
                  </a:extLst>
                </a:gridCol>
                <a:gridCol w="576072">
                  <a:extLst>
                    <a:ext uri="{9D8B030D-6E8A-4147-A177-3AD203B41FA5}">
                      <a16:colId xmlns:a16="http://schemas.microsoft.com/office/drawing/2014/main" val="4166054560"/>
                    </a:ext>
                  </a:extLst>
                </a:gridCol>
                <a:gridCol w="576072">
                  <a:extLst>
                    <a:ext uri="{9D8B030D-6E8A-4147-A177-3AD203B41FA5}">
                      <a16:colId xmlns:a16="http://schemas.microsoft.com/office/drawing/2014/main" val="3628618861"/>
                    </a:ext>
                  </a:extLst>
                </a:gridCol>
                <a:gridCol w="576072">
                  <a:extLst>
                    <a:ext uri="{9D8B030D-6E8A-4147-A177-3AD203B41FA5}">
                      <a16:colId xmlns:a16="http://schemas.microsoft.com/office/drawing/2014/main" val="318315631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389263133"/>
                  </a:ext>
                </a:extLst>
              </a:tr>
              <a:tr h="370840">
                <a:tc>
                  <a:txBody>
                    <a:bodyPr/>
                    <a:lstStyle/>
                    <a:p>
                      <a:r>
                        <a:rPr lang="en-US" sz="1000"/>
                        <a:t>5096</a:t>
                      </a:r>
                    </a:p>
                  </a:txBody>
                  <a:tcPr/>
                </a:tc>
                <a:tc>
                  <a:txBody>
                    <a:bodyPr/>
                    <a:lstStyle/>
                    <a:p>
                      <a:r>
                        <a:rPr lang="en-US" sz="1000"/>
                        <a:t>31</a:t>
                      </a:r>
                    </a:p>
                  </a:txBody>
                  <a:tcPr/>
                </a:tc>
                <a:tc>
                  <a:txBody>
                    <a:bodyPr/>
                    <a:lstStyle/>
                    <a:p>
                      <a:r>
                        <a:rPr lang="en-US" sz="1000"/>
                        <a:t>8</a:t>
                      </a:r>
                    </a:p>
                  </a:txBody>
                  <a:tcPr/>
                </a:tc>
                <a:tc>
                  <a:txBody>
                    <a:bodyPr/>
                    <a:lstStyle/>
                    <a:p>
                      <a:r>
                        <a:rPr lang="en-US" sz="1000"/>
                        <a:t>278</a:t>
                      </a:r>
                    </a:p>
                  </a:txBody>
                  <a:tcPr/>
                </a:tc>
                <a:tc>
                  <a:txBody>
                    <a:bodyPr/>
                    <a:lstStyle/>
                    <a:p>
                      <a:r>
                        <a:rPr lang="en-US" sz="1000"/>
                        <a:t>34.75</a:t>
                      </a:r>
                    </a:p>
                  </a:txBody>
                  <a:tcPr/>
                </a:tc>
                <a:tc>
                  <a:txBody>
                    <a:bodyPr/>
                    <a:lstStyle/>
                    <a:p>
                      <a:r>
                        <a:rPr lang="en-US" sz="1000"/>
                        <a:t>16</a:t>
                      </a:r>
                    </a:p>
                  </a:txBody>
                  <a:tcPr/>
                </a:tc>
                <a:tc>
                  <a:txBody>
                    <a:bodyPr/>
                    <a:lstStyle/>
                    <a:p>
                      <a:r>
                        <a:rPr lang="en-US" sz="1000"/>
                        <a:t>4</a:t>
                      </a:r>
                    </a:p>
                  </a:txBody>
                  <a:tcPr/>
                </a:tc>
                <a:tc>
                  <a:txBody>
                    <a:bodyPr/>
                    <a:lstStyle/>
                    <a:p>
                      <a:r>
                        <a:rPr lang="en-US" sz="1000"/>
                        <a:t>0.5</a:t>
                      </a:r>
                    </a:p>
                  </a:txBody>
                  <a:tcPr/>
                </a:tc>
                <a:tc>
                  <a:txBody>
                    <a:bodyPr/>
                    <a:lstStyle/>
                    <a:p>
                      <a:r>
                        <a:rPr lang="en-US" sz="1000"/>
                        <a:t>2306</a:t>
                      </a:r>
                    </a:p>
                  </a:txBody>
                  <a:tcPr/>
                </a:tc>
                <a:tc>
                  <a:txBody>
                    <a:bodyPr/>
                    <a:lstStyle/>
                    <a:p>
                      <a:r>
                        <a:rPr lang="en-US" sz="1000"/>
                        <a:t>288.25</a:t>
                      </a:r>
                    </a:p>
                  </a:txBody>
                  <a:tcPr/>
                </a:tc>
                <a:tc>
                  <a:txBody>
                    <a:bodyPr/>
                    <a:lstStyle/>
                    <a:p>
                      <a:r>
                        <a:rPr lang="en-US" sz="1000"/>
                        <a:t>9330</a:t>
                      </a:r>
                    </a:p>
                  </a:txBody>
                  <a:tcPr/>
                </a:tc>
                <a:tc>
                  <a:txBody>
                    <a:bodyPr/>
                    <a:lstStyle/>
                    <a:p>
                      <a:r>
                        <a:rPr lang="en-US" sz="1000"/>
                        <a:t>1166.25</a:t>
                      </a:r>
                    </a:p>
                  </a:txBody>
                  <a:tcPr/>
                </a:tc>
                <a:tc>
                  <a:txBody>
                    <a:bodyPr/>
                    <a:lstStyle/>
                    <a:p>
                      <a:r>
                        <a:rPr lang="en-US" sz="1000"/>
                        <a:t>24.892320381302 %</a:t>
                      </a:r>
                    </a:p>
                  </a:txBody>
                  <a:tcPr/>
                </a:tc>
                <a:tc>
                  <a:txBody>
                    <a:bodyPr/>
                    <a:lstStyle/>
                    <a:p>
                      <a:r>
                        <a:rPr lang="en-US" sz="1000"/>
                        <a:t>201</a:t>
                      </a:r>
                    </a:p>
                  </a:txBody>
                  <a:tcPr/>
                </a:tc>
                <a:extLst>
                  <a:ext uri="{0D108BD9-81ED-4DB2-BD59-A6C34878D82A}">
                    <a16:rowId xmlns:a16="http://schemas.microsoft.com/office/drawing/2014/main" val="694796132"/>
                  </a:ext>
                </a:extLst>
              </a:tr>
            </a:tbl>
          </a:graphicData>
        </a:graphic>
      </p:graphicFrame>
      <p:sp>
        <p:nvSpPr>
          <p:cNvPr id="4" name="Text Placeholder 3">
            <a:extLst>
              <a:ext uri="{FF2B5EF4-FFF2-40B4-BE49-F238E27FC236}">
                <a16:creationId xmlns:a16="http://schemas.microsoft.com/office/drawing/2014/main" id="{F2642A09-5159-41BD-A537-8D461CCAEFA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539224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A4A46-887F-4090-81C5-B9D986A4842C}"/>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ECCC73CE-65F8-4429-8923-22BE0D64E692}"/>
              </a:ext>
            </a:extLst>
          </p:cNvPr>
          <p:cNvGraphicFramePr>
            <a:graphicFrameLocks noGrp="1"/>
          </p:cNvGraphicFramePr>
          <p:nvPr>
            <p:ph type="chart" sz="quarter" idx="13"/>
            <p:extLst>
              <p:ext uri="{D42A27DB-BD31-4B8C-83A1-F6EECF244321}">
                <p14:modId xmlns:p14="http://schemas.microsoft.com/office/powerpoint/2010/main" val="1373398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250BEE-730D-410A-83B9-49ABEAE9A09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545606B-E956-44CC-97CC-C63CE78FA2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90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55CD4-6FB5-497F-8C70-B25FF5CB24B5}"/>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A957F651-D423-4A45-99FC-E611196FB879}"/>
              </a:ext>
            </a:extLst>
          </p:cNvPr>
          <p:cNvGraphicFramePr>
            <a:graphicFrameLocks noGrp="1"/>
          </p:cNvGraphicFramePr>
          <p:nvPr>
            <p:ph type="chart" sz="quarter" idx="13"/>
            <p:extLst>
              <p:ext uri="{D42A27DB-BD31-4B8C-83A1-F6EECF244321}">
                <p14:modId xmlns:p14="http://schemas.microsoft.com/office/powerpoint/2010/main" val="3575492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DDC8F3-06FB-46D5-B299-07B2C3EE982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CABA936-45B1-483D-9B41-122266163E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2738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88059-7EAC-4AEF-8EF0-9A972CDB6A13}"/>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18EF3861-F28F-4865-A685-E2D225AA03DA}"/>
              </a:ext>
            </a:extLst>
          </p:cNvPr>
          <p:cNvGraphicFramePr>
            <a:graphicFrameLocks noGrp="1"/>
          </p:cNvGraphicFramePr>
          <p:nvPr>
            <p:ph type="chart" sz="quarter" idx="13"/>
            <p:extLst>
              <p:ext uri="{D42A27DB-BD31-4B8C-83A1-F6EECF244321}">
                <p14:modId xmlns:p14="http://schemas.microsoft.com/office/powerpoint/2010/main" val="2383699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55C4A3-AD53-4EF1-BD3C-0779AD9C70B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20E5184-98F4-469C-A338-16D9FC757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9764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E20B6-AD03-4431-98DB-5251FA2638F9}"/>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F2A1B017-5DB8-468B-9F1A-BAC37FD7D606}"/>
              </a:ext>
            </a:extLst>
          </p:cNvPr>
          <p:cNvGraphicFramePr>
            <a:graphicFrameLocks noGrp="1"/>
          </p:cNvGraphicFramePr>
          <p:nvPr>
            <p:ph type="chart" sz="quarter" idx="13"/>
            <p:extLst>
              <p:ext uri="{D42A27DB-BD31-4B8C-83A1-F6EECF244321}">
                <p14:modId xmlns:p14="http://schemas.microsoft.com/office/powerpoint/2010/main" val="2658432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1B0866-C2DE-42C2-9895-756FEA874C7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3DA29C7-505D-4188-8F2A-F12CBD9592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1883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3D4B7-1194-4F80-9707-1561382D3126}"/>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5D24A52A-966F-4E40-B049-D18734BF7699}"/>
              </a:ext>
            </a:extLst>
          </p:cNvPr>
          <p:cNvGraphicFramePr>
            <a:graphicFrameLocks noGrp="1"/>
          </p:cNvGraphicFramePr>
          <p:nvPr>
            <p:ph type="tbl" sz="quarter" idx="13"/>
            <p:extLst>
              <p:ext uri="{D42A27DB-BD31-4B8C-83A1-F6EECF244321}">
                <p14:modId xmlns:p14="http://schemas.microsoft.com/office/powerpoint/2010/main" val="2102626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64843450"/>
                    </a:ext>
                  </a:extLst>
                </a:gridCol>
                <a:gridCol w="905256">
                  <a:extLst>
                    <a:ext uri="{9D8B030D-6E8A-4147-A177-3AD203B41FA5}">
                      <a16:colId xmlns:a16="http://schemas.microsoft.com/office/drawing/2014/main" val="1142847337"/>
                    </a:ext>
                  </a:extLst>
                </a:gridCol>
                <a:gridCol w="576072">
                  <a:extLst>
                    <a:ext uri="{9D8B030D-6E8A-4147-A177-3AD203B41FA5}">
                      <a16:colId xmlns:a16="http://schemas.microsoft.com/office/drawing/2014/main" val="3352013101"/>
                    </a:ext>
                  </a:extLst>
                </a:gridCol>
                <a:gridCol w="576072">
                  <a:extLst>
                    <a:ext uri="{9D8B030D-6E8A-4147-A177-3AD203B41FA5}">
                      <a16:colId xmlns:a16="http://schemas.microsoft.com/office/drawing/2014/main" val="4079464402"/>
                    </a:ext>
                  </a:extLst>
                </a:gridCol>
                <a:gridCol w="576072">
                  <a:extLst>
                    <a:ext uri="{9D8B030D-6E8A-4147-A177-3AD203B41FA5}">
                      <a16:colId xmlns:a16="http://schemas.microsoft.com/office/drawing/2014/main" val="3163591461"/>
                    </a:ext>
                  </a:extLst>
                </a:gridCol>
                <a:gridCol w="576072">
                  <a:extLst>
                    <a:ext uri="{9D8B030D-6E8A-4147-A177-3AD203B41FA5}">
                      <a16:colId xmlns:a16="http://schemas.microsoft.com/office/drawing/2014/main" val="1882527975"/>
                    </a:ext>
                  </a:extLst>
                </a:gridCol>
                <a:gridCol w="576072">
                  <a:extLst>
                    <a:ext uri="{9D8B030D-6E8A-4147-A177-3AD203B41FA5}">
                      <a16:colId xmlns:a16="http://schemas.microsoft.com/office/drawing/2014/main" val="3643562734"/>
                    </a:ext>
                  </a:extLst>
                </a:gridCol>
                <a:gridCol w="576072">
                  <a:extLst>
                    <a:ext uri="{9D8B030D-6E8A-4147-A177-3AD203B41FA5}">
                      <a16:colId xmlns:a16="http://schemas.microsoft.com/office/drawing/2014/main" val="647364359"/>
                    </a:ext>
                  </a:extLst>
                </a:gridCol>
                <a:gridCol w="576072">
                  <a:extLst>
                    <a:ext uri="{9D8B030D-6E8A-4147-A177-3AD203B41FA5}">
                      <a16:colId xmlns:a16="http://schemas.microsoft.com/office/drawing/2014/main" val="2835577833"/>
                    </a:ext>
                  </a:extLst>
                </a:gridCol>
                <a:gridCol w="576072">
                  <a:extLst>
                    <a:ext uri="{9D8B030D-6E8A-4147-A177-3AD203B41FA5}">
                      <a16:colId xmlns:a16="http://schemas.microsoft.com/office/drawing/2014/main" val="217978065"/>
                    </a:ext>
                  </a:extLst>
                </a:gridCol>
                <a:gridCol w="576072">
                  <a:extLst>
                    <a:ext uri="{9D8B030D-6E8A-4147-A177-3AD203B41FA5}">
                      <a16:colId xmlns:a16="http://schemas.microsoft.com/office/drawing/2014/main" val="3099345537"/>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232451897"/>
                  </a:ext>
                </a:extLst>
              </a:tr>
              <a:tr h="370840">
                <a:tc>
                  <a:txBody>
                    <a:bodyPr/>
                    <a:lstStyle/>
                    <a:p>
                      <a:r>
                        <a:rPr lang="en-US" sz="1000"/>
                        <a:t>01/14/2026 13:59:27</a:t>
                      </a:r>
                    </a:p>
                  </a:txBody>
                  <a:tcPr/>
                </a:tc>
                <a:tc>
                  <a:txBody>
                    <a:bodyPr/>
                    <a:lstStyle/>
                    <a:p>
                      <a:r>
                        <a:rPr lang="en-US" sz="1000"/>
                        <a:t>01/14/2026 13:59:27</a:t>
                      </a:r>
                    </a:p>
                  </a:txBody>
                  <a:tcPr/>
                </a:tc>
                <a:tc>
                  <a:txBody>
                    <a:bodyPr/>
                    <a:lstStyle/>
                    <a:p>
                      <a:r>
                        <a:rPr lang="en-US" sz="1000"/>
                        <a:t>Gallery</a:t>
                      </a:r>
                    </a:p>
                  </a:txBody>
                  <a:tcPr/>
                </a:tc>
                <a:tc>
                  <a:txBody>
                    <a:bodyPr/>
                    <a:lstStyle/>
                    <a:p>
                      <a:r>
                        <a:rPr lang="en-US" sz="1000"/>
                        <a:t>76</a:t>
                      </a:r>
                    </a:p>
                  </a:txBody>
                  <a:tcPr/>
                </a:tc>
                <a:tc>
                  <a:txBody>
                    <a:bodyPr/>
                    <a:lstStyle/>
                    <a:p>
                      <a:r>
                        <a:rPr lang="en-US" sz="1000"/>
                        <a:t>10</a:t>
                      </a:r>
                    </a:p>
                  </a:txBody>
                  <a:tcPr/>
                </a:tc>
                <a:tc>
                  <a:txBody>
                    <a:bodyPr/>
                    <a:lstStyle/>
                    <a:p>
                      <a:r>
                        <a:rPr lang="en-US" sz="1000"/>
                        <a:t>0</a:t>
                      </a:r>
                    </a:p>
                  </a:txBody>
                  <a:tcPr/>
                </a:tc>
                <a:tc>
                  <a:txBody>
                    <a:bodyPr/>
                    <a:lstStyle/>
                    <a:p>
                      <a:r>
                        <a:rPr lang="en-US" sz="1000"/>
                        <a:t>586</a:t>
                      </a:r>
                    </a:p>
                  </a:txBody>
                  <a:tcPr/>
                </a:tc>
                <a:tc>
                  <a:txBody>
                    <a:bodyPr/>
                    <a:lstStyle/>
                    <a:p>
                      <a:r>
                        <a:rPr lang="en-US" sz="1000"/>
                        <a:t>34.338272866633 %</a:t>
                      </a:r>
                    </a:p>
                  </a:txBody>
                  <a:tcPr/>
                </a:tc>
                <a:tc>
                  <a:txBody>
                    <a:bodyPr/>
                    <a:lstStyle/>
                    <a:p>
                      <a:r>
                        <a:rPr lang="en-US" sz="1000"/>
                        <a:t>1957</a:t>
                      </a:r>
                    </a:p>
                  </a:txBody>
                  <a:tcPr/>
                </a:tc>
                <a:tc>
                  <a:txBody>
                    <a:bodyPr/>
                    <a:lstStyle/>
                    <a:p>
                      <a:r>
                        <a:rPr lang="en-US" sz="1000"/>
                        <a:t>1020</a:t>
                      </a:r>
                    </a:p>
                  </a:txBody>
                  <a:tcPr/>
                </a:tc>
                <a:tc>
                  <a:txBody>
                    <a:bodyPr/>
                    <a:lstStyle/>
                    <a:p>
                      <a:r>
                        <a:rPr lang="en-US" sz="1000"/>
                        <a:t>n/a</a:t>
                      </a:r>
                    </a:p>
                  </a:txBody>
                  <a:tcPr/>
                </a:tc>
                <a:extLst>
                  <a:ext uri="{0D108BD9-81ED-4DB2-BD59-A6C34878D82A}">
                    <a16:rowId xmlns:a16="http://schemas.microsoft.com/office/drawing/2014/main" val="4117050458"/>
                  </a:ext>
                </a:extLst>
              </a:tr>
              <a:tr h="370840">
                <a:tc>
                  <a:txBody>
                    <a:bodyPr/>
                    <a:lstStyle/>
                    <a:p>
                      <a:r>
                        <a:rPr lang="en-US" sz="1000"/>
                        <a:t>01/15/2026 12:04:21</a:t>
                      </a:r>
                    </a:p>
                  </a:txBody>
                  <a:tcPr/>
                </a:tc>
                <a:tc>
                  <a:txBody>
                    <a:bodyPr/>
                    <a:lstStyle/>
                    <a:p>
                      <a:r>
                        <a:rPr lang="en-US" sz="1000"/>
                        <a:t>01/15/2026 12:04:21</a:t>
                      </a:r>
                    </a:p>
                  </a:txBody>
                  <a:tcPr/>
                </a:tc>
                <a:tc>
                  <a:txBody>
                    <a:bodyPr/>
                    <a:lstStyle/>
                    <a:p>
                      <a:r>
                        <a:rPr lang="en-US" sz="1000"/>
                        <a:t>Gallery</a:t>
                      </a:r>
                    </a:p>
                  </a:txBody>
                  <a:tcPr/>
                </a:tc>
                <a:tc>
                  <a:txBody>
                    <a:bodyPr/>
                    <a:lstStyle/>
                    <a:p>
                      <a:r>
                        <a:rPr lang="en-US" sz="1000"/>
                        <a:t>70</a:t>
                      </a:r>
                    </a:p>
                  </a:txBody>
                  <a:tcPr/>
                </a:tc>
                <a:tc>
                  <a:txBody>
                    <a:bodyPr/>
                    <a:lstStyle/>
                    <a:p>
                      <a:r>
                        <a:rPr lang="en-US" sz="1000"/>
                        <a:t>4</a:t>
                      </a:r>
                    </a:p>
                  </a:txBody>
                  <a:tcPr/>
                </a:tc>
                <a:tc>
                  <a:txBody>
                    <a:bodyPr/>
                    <a:lstStyle/>
                    <a:p>
                      <a:r>
                        <a:rPr lang="en-US" sz="1000"/>
                        <a:t>2</a:t>
                      </a:r>
                    </a:p>
                  </a:txBody>
                  <a:tcPr/>
                </a:tc>
                <a:tc>
                  <a:txBody>
                    <a:bodyPr/>
                    <a:lstStyle/>
                    <a:p>
                      <a:r>
                        <a:rPr lang="en-US" sz="1000"/>
                        <a:t>576</a:t>
                      </a:r>
                    </a:p>
                  </a:txBody>
                  <a:tcPr/>
                </a:tc>
                <a:tc>
                  <a:txBody>
                    <a:bodyPr/>
                    <a:lstStyle/>
                    <a:p>
                      <a:r>
                        <a:rPr lang="en-US" sz="1000"/>
                        <a:t>26.09043617447 %</a:t>
                      </a:r>
                    </a:p>
                  </a:txBody>
                  <a:tcPr/>
                </a:tc>
                <a:tc>
                  <a:txBody>
                    <a:bodyPr/>
                    <a:lstStyle/>
                    <a:p>
                      <a:r>
                        <a:rPr lang="en-US" sz="1000"/>
                        <a:t>2499</a:t>
                      </a:r>
                    </a:p>
                  </a:txBody>
                  <a:tcPr/>
                </a:tc>
                <a:tc>
                  <a:txBody>
                    <a:bodyPr/>
                    <a:lstStyle/>
                    <a:p>
                      <a:r>
                        <a:rPr lang="en-US" sz="1000"/>
                        <a:t>1315</a:t>
                      </a:r>
                    </a:p>
                  </a:txBody>
                  <a:tcPr/>
                </a:tc>
                <a:tc>
                  <a:txBody>
                    <a:bodyPr/>
                    <a:lstStyle/>
                    <a:p>
                      <a:r>
                        <a:rPr lang="en-US" sz="1000"/>
                        <a:t>n/a</a:t>
                      </a:r>
                    </a:p>
                  </a:txBody>
                  <a:tcPr/>
                </a:tc>
                <a:extLst>
                  <a:ext uri="{0D108BD9-81ED-4DB2-BD59-A6C34878D82A}">
                    <a16:rowId xmlns:a16="http://schemas.microsoft.com/office/drawing/2014/main" val="3245011514"/>
                  </a:ext>
                </a:extLst>
              </a:tr>
              <a:tr h="370840">
                <a:tc>
                  <a:txBody>
                    <a:bodyPr/>
                    <a:lstStyle/>
                    <a:p>
                      <a:r>
                        <a:rPr lang="en-US" sz="1000"/>
                        <a:t>01/22/2026 16:43:35</a:t>
                      </a:r>
                    </a:p>
                  </a:txBody>
                  <a:tcPr/>
                </a:tc>
                <a:tc>
                  <a:txBody>
                    <a:bodyPr/>
                    <a:lstStyle/>
                    <a:p>
                      <a:r>
                        <a:rPr lang="en-US" sz="1000"/>
                        <a:t>01/22/2026 16:43:35</a:t>
                      </a:r>
                    </a:p>
                  </a:txBody>
                  <a:tcPr/>
                </a:tc>
                <a:tc>
                  <a:txBody>
                    <a:bodyPr/>
                    <a:lstStyle/>
                    <a:p>
                      <a:r>
                        <a:rPr lang="en-US" sz="1000"/>
                        <a:t>Gallery</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792</a:t>
                      </a:r>
                    </a:p>
                  </a:txBody>
                  <a:tcPr/>
                </a:tc>
                <a:tc>
                  <a:txBody>
                    <a:bodyPr/>
                    <a:lstStyle/>
                    <a:p>
                      <a:r>
                        <a:rPr lang="en-US" sz="1000"/>
                        <a:t>31.114435302917 %</a:t>
                      </a:r>
                    </a:p>
                  </a:txBody>
                  <a:tcPr/>
                </a:tc>
                <a:tc>
                  <a:txBody>
                    <a:bodyPr/>
                    <a:lstStyle/>
                    <a:p>
                      <a:r>
                        <a:rPr lang="en-US" sz="1000"/>
                        <a:t>2674</a:t>
                      </a:r>
                    </a:p>
                  </a:txBody>
                  <a:tcPr/>
                </a:tc>
                <a:tc>
                  <a:txBody>
                    <a:bodyPr/>
                    <a:lstStyle/>
                    <a:p>
                      <a:r>
                        <a:rPr lang="en-US" sz="1000"/>
                        <a:t>1717</a:t>
                      </a:r>
                    </a:p>
                  </a:txBody>
                  <a:tcPr/>
                </a:tc>
                <a:tc>
                  <a:txBody>
                    <a:bodyPr/>
                    <a:lstStyle/>
                    <a:p>
                      <a:r>
                        <a:rPr lang="en-US" sz="1000"/>
                        <a:t>n/a</a:t>
                      </a:r>
                    </a:p>
                  </a:txBody>
                  <a:tcPr/>
                </a:tc>
                <a:extLst>
                  <a:ext uri="{0D108BD9-81ED-4DB2-BD59-A6C34878D82A}">
                    <a16:rowId xmlns:a16="http://schemas.microsoft.com/office/drawing/2014/main" val="3513494983"/>
                  </a:ext>
                </a:extLst>
              </a:tr>
            </a:tbl>
          </a:graphicData>
        </a:graphic>
      </p:graphicFrame>
      <p:sp>
        <p:nvSpPr>
          <p:cNvPr id="4" name="Text Placeholder 3">
            <a:extLst>
              <a:ext uri="{FF2B5EF4-FFF2-40B4-BE49-F238E27FC236}">
                <a16:creationId xmlns:a16="http://schemas.microsoft.com/office/drawing/2014/main" id="{F7E73E88-F048-48C6-99B3-124D32EAA0A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286944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B85C2-C11F-4731-8401-2A5B8A468CFB}"/>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885DE3D5-4C96-4CE2-8488-2FDB8ED85B46}"/>
              </a:ext>
            </a:extLst>
          </p:cNvPr>
          <p:cNvGraphicFramePr>
            <a:graphicFrameLocks noGrp="1"/>
          </p:cNvGraphicFramePr>
          <p:nvPr>
            <p:ph type="tbl" sz="quarter" idx="13"/>
            <p:extLst>
              <p:ext uri="{D42A27DB-BD31-4B8C-83A1-F6EECF244321}">
                <p14:modId xmlns:p14="http://schemas.microsoft.com/office/powerpoint/2010/main" val="3278229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4123517"/>
                    </a:ext>
                  </a:extLst>
                </a:gridCol>
                <a:gridCol w="658368">
                  <a:extLst>
                    <a:ext uri="{9D8B030D-6E8A-4147-A177-3AD203B41FA5}">
                      <a16:colId xmlns:a16="http://schemas.microsoft.com/office/drawing/2014/main" val="1005467957"/>
                    </a:ext>
                  </a:extLst>
                </a:gridCol>
                <a:gridCol w="658368">
                  <a:extLst>
                    <a:ext uri="{9D8B030D-6E8A-4147-A177-3AD203B41FA5}">
                      <a16:colId xmlns:a16="http://schemas.microsoft.com/office/drawing/2014/main" val="2605068784"/>
                    </a:ext>
                  </a:extLst>
                </a:gridCol>
                <a:gridCol w="658368">
                  <a:extLst>
                    <a:ext uri="{9D8B030D-6E8A-4147-A177-3AD203B41FA5}">
                      <a16:colId xmlns:a16="http://schemas.microsoft.com/office/drawing/2014/main" val="104595576"/>
                    </a:ext>
                  </a:extLst>
                </a:gridCol>
                <a:gridCol w="658368">
                  <a:extLst>
                    <a:ext uri="{9D8B030D-6E8A-4147-A177-3AD203B41FA5}">
                      <a16:colId xmlns:a16="http://schemas.microsoft.com/office/drawing/2014/main" val="334275856"/>
                    </a:ext>
                  </a:extLst>
                </a:gridCol>
                <a:gridCol w="658368">
                  <a:extLst>
                    <a:ext uri="{9D8B030D-6E8A-4147-A177-3AD203B41FA5}">
                      <a16:colId xmlns:a16="http://schemas.microsoft.com/office/drawing/2014/main" val="2437762276"/>
                    </a:ext>
                  </a:extLst>
                </a:gridCol>
                <a:gridCol w="658368">
                  <a:extLst>
                    <a:ext uri="{9D8B030D-6E8A-4147-A177-3AD203B41FA5}">
                      <a16:colId xmlns:a16="http://schemas.microsoft.com/office/drawing/2014/main" val="3935318900"/>
                    </a:ext>
                  </a:extLst>
                </a:gridCol>
                <a:gridCol w="658368">
                  <a:extLst>
                    <a:ext uri="{9D8B030D-6E8A-4147-A177-3AD203B41FA5}">
                      <a16:colId xmlns:a16="http://schemas.microsoft.com/office/drawing/2014/main" val="667268823"/>
                    </a:ext>
                  </a:extLst>
                </a:gridCol>
                <a:gridCol w="658368">
                  <a:extLst>
                    <a:ext uri="{9D8B030D-6E8A-4147-A177-3AD203B41FA5}">
                      <a16:colId xmlns:a16="http://schemas.microsoft.com/office/drawing/2014/main" val="1258767962"/>
                    </a:ext>
                  </a:extLst>
                </a:gridCol>
                <a:gridCol w="658368">
                  <a:extLst>
                    <a:ext uri="{9D8B030D-6E8A-4147-A177-3AD203B41FA5}">
                      <a16:colId xmlns:a16="http://schemas.microsoft.com/office/drawing/2014/main" val="27807685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826228381"/>
                  </a:ext>
                </a:extLst>
              </a:tr>
              <a:tr h="370840">
                <a:tc>
                  <a:txBody>
                    <a:bodyPr/>
                    <a:lstStyle/>
                    <a:p>
                      <a:r>
                        <a:rPr lang="en-US" sz="1000"/>
                        <a:t>firstinshi</a:t>
                      </a:r>
                    </a:p>
                  </a:txBody>
                  <a:tcPr/>
                </a:tc>
                <a:tc>
                  <a:txBody>
                    <a:bodyPr/>
                    <a:lstStyle/>
                    <a:p>
                      <a:r>
                        <a:rPr lang="en-US" sz="1000"/>
                        <a:t>3009</a:t>
                      </a:r>
                    </a:p>
                  </a:txBody>
                  <a:tcPr/>
                </a:tc>
                <a:tc>
                  <a:txBody>
                    <a:bodyPr/>
                    <a:lstStyle/>
                    <a:p>
                      <a:r>
                        <a:rPr lang="en-US" sz="1000"/>
                        <a:t>3</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2</a:t>
                      </a:r>
                    </a:p>
                  </a:txBody>
                  <a:tcPr/>
                </a:tc>
                <a:tc>
                  <a:txBody>
                    <a:bodyPr/>
                    <a:lstStyle/>
                    <a:p>
                      <a:r>
                        <a:rPr lang="en-US" sz="1000"/>
                        <a:t>9</a:t>
                      </a:r>
                    </a:p>
                  </a:txBody>
                  <a:tcPr/>
                </a:tc>
                <a:tc>
                  <a:txBody>
                    <a:bodyPr/>
                    <a:lstStyle/>
                    <a:p>
                      <a:r>
                        <a:rPr lang="en-US" sz="1000"/>
                        <a:t>177</a:t>
                      </a:r>
                    </a:p>
                  </a:txBody>
                  <a:tcPr/>
                </a:tc>
                <a:tc>
                  <a:txBody>
                    <a:bodyPr/>
                    <a:lstStyle/>
                    <a:p>
                      <a:r>
                        <a:rPr lang="en-US" sz="1000"/>
                        <a:t>5</a:t>
                      </a:r>
                    </a:p>
                  </a:txBody>
                  <a:tcPr/>
                </a:tc>
                <a:extLst>
                  <a:ext uri="{0D108BD9-81ED-4DB2-BD59-A6C34878D82A}">
                    <a16:rowId xmlns:a16="http://schemas.microsoft.com/office/drawing/2014/main" val="3135171877"/>
                  </a:ext>
                </a:extLst>
              </a:tr>
            </a:tbl>
          </a:graphicData>
        </a:graphic>
      </p:graphicFrame>
      <p:sp>
        <p:nvSpPr>
          <p:cNvPr id="4" name="Text Placeholder 3">
            <a:extLst>
              <a:ext uri="{FF2B5EF4-FFF2-40B4-BE49-F238E27FC236}">
                <a16:creationId xmlns:a16="http://schemas.microsoft.com/office/drawing/2014/main" id="{1A0F94DC-C9C7-4796-B733-B5FED3990B11}"/>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850913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A8A96-1E7D-4D6D-86F4-E83B203B17CE}"/>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8D556431-1AA2-4B89-9E37-69997F11858B}"/>
              </a:ext>
            </a:extLst>
          </p:cNvPr>
          <p:cNvGraphicFramePr>
            <a:graphicFrameLocks noGrp="1"/>
          </p:cNvGraphicFramePr>
          <p:nvPr>
            <p:ph type="chart" sz="quarter" idx="13"/>
            <p:extLst>
              <p:ext uri="{D42A27DB-BD31-4B8C-83A1-F6EECF244321}">
                <p14:modId xmlns:p14="http://schemas.microsoft.com/office/powerpoint/2010/main" val="1484473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6979C0-C963-482C-9B68-D1400A5935B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2F64711-189A-4F94-AD52-4472E08903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051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8626E-6A21-4688-B32B-BAF0AEA1379D}"/>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4D1A916B-0622-41F8-AA10-BC12655DC922}"/>
              </a:ext>
            </a:extLst>
          </p:cNvPr>
          <p:cNvGraphicFramePr>
            <a:graphicFrameLocks noGrp="1"/>
          </p:cNvGraphicFramePr>
          <p:nvPr>
            <p:ph type="chart" sz="quarter" idx="13"/>
            <p:extLst>
              <p:ext uri="{D42A27DB-BD31-4B8C-83A1-F6EECF244321}">
                <p14:modId xmlns:p14="http://schemas.microsoft.com/office/powerpoint/2010/main" val="123780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AE0F2B-5A76-4BA8-A2A0-05A49350721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51F9D7A-41F1-4721-B645-929F9CA0C8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5956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77975-F2C8-4A01-8B7C-F94A9A0BFF80}"/>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62675B82-F3C9-47DB-A87B-16613050D30E}"/>
              </a:ext>
            </a:extLst>
          </p:cNvPr>
          <p:cNvGraphicFramePr>
            <a:graphicFrameLocks noGrp="1"/>
          </p:cNvGraphicFramePr>
          <p:nvPr>
            <p:ph type="chart" sz="quarter" idx="13"/>
            <p:extLst>
              <p:ext uri="{D42A27DB-BD31-4B8C-83A1-F6EECF244321}">
                <p14:modId xmlns:p14="http://schemas.microsoft.com/office/powerpoint/2010/main" val="4211756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715AD4-C04C-48F9-91E1-7E446AFE584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4FD5F68-8EC3-4F6B-877D-0E22926E98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869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90388-08E2-4080-A9A4-3C880BD749AD}"/>
              </a:ext>
            </a:extLst>
          </p:cNvPr>
          <p:cNvSpPr>
            <a:spLocks noGrp="1"/>
          </p:cNvSpPr>
          <p:nvPr>
            <p:ph type="title"/>
          </p:nvPr>
        </p:nvSpPr>
        <p:spPr/>
        <p:txBody>
          <a:bodyPr/>
          <a:lstStyle/>
          <a:p>
            <a:r>
              <a:rPr lang="en-US"/>
              <a:t>Instagram Instagram Content Views by Post Type | FICOH</a:t>
            </a:r>
          </a:p>
        </p:txBody>
      </p:sp>
      <p:graphicFrame>
        <p:nvGraphicFramePr>
          <p:cNvPr id="6" name="Chart Placeholder 5">
            <a:extLst>
              <a:ext uri="{FF2B5EF4-FFF2-40B4-BE49-F238E27FC236}">
                <a16:creationId xmlns:a16="http://schemas.microsoft.com/office/drawing/2014/main" id="{AE504DC8-54B6-4F31-A528-A0453605F938}"/>
              </a:ext>
            </a:extLst>
          </p:cNvPr>
          <p:cNvGraphicFramePr>
            <a:graphicFrameLocks noGrp="1"/>
          </p:cNvGraphicFramePr>
          <p:nvPr>
            <p:ph type="chart" sz="quarter" idx="13"/>
            <p:extLst>
              <p:ext uri="{D42A27DB-BD31-4B8C-83A1-F6EECF244321}">
                <p14:modId xmlns:p14="http://schemas.microsoft.com/office/powerpoint/2010/main" val="1337861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89317C-21E0-496E-9DB6-FA1F2C91031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0D52231-E66C-487C-9FD0-71BD0DF804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0958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6F28B-ECB6-4868-B984-695B1E5A9072}"/>
              </a:ext>
            </a:extLst>
          </p:cNvPr>
          <p:cNvSpPr>
            <a:spLocks noGrp="1"/>
          </p:cNvSpPr>
          <p:nvPr>
            <p:ph type="title"/>
          </p:nvPr>
        </p:nvSpPr>
        <p:spPr/>
        <p:txBody>
          <a:bodyPr/>
          <a:lstStyle/>
          <a:p>
            <a:r>
              <a:rPr lang="en-US"/>
              <a:t>Instagram Instagram Content Views by Post Type: Reels | FICOH</a:t>
            </a:r>
          </a:p>
        </p:txBody>
      </p:sp>
      <p:graphicFrame>
        <p:nvGraphicFramePr>
          <p:cNvPr id="6" name="Chart Placeholder 5">
            <a:extLst>
              <a:ext uri="{FF2B5EF4-FFF2-40B4-BE49-F238E27FC236}">
                <a16:creationId xmlns:a16="http://schemas.microsoft.com/office/drawing/2014/main" id="{BD17FF37-DF6A-4B97-A786-2C3581C5EF4B}"/>
              </a:ext>
            </a:extLst>
          </p:cNvPr>
          <p:cNvGraphicFramePr>
            <a:graphicFrameLocks noGrp="1"/>
          </p:cNvGraphicFramePr>
          <p:nvPr>
            <p:ph type="chart" sz="quarter" idx="13"/>
            <p:extLst>
              <p:ext uri="{D42A27DB-BD31-4B8C-83A1-F6EECF244321}">
                <p14:modId xmlns:p14="http://schemas.microsoft.com/office/powerpoint/2010/main" val="3763692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275EA0-00DA-4B40-847A-6C13A39B9B5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292C522-9A29-447D-BF6F-8AA1AED1AC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2525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0029C-0A9B-4273-A754-7E1592424C6B}"/>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CC7A8CC5-EA84-4C02-A221-D5B3868A8BEF}"/>
              </a:ext>
            </a:extLst>
          </p:cNvPr>
          <p:cNvGraphicFramePr>
            <a:graphicFrameLocks noGrp="1"/>
          </p:cNvGraphicFramePr>
          <p:nvPr>
            <p:ph type="tbl" sz="quarter" idx="13"/>
            <p:extLst>
              <p:ext uri="{D42A27DB-BD31-4B8C-83A1-F6EECF244321}">
                <p14:modId xmlns:p14="http://schemas.microsoft.com/office/powerpoint/2010/main" val="2920530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06160986"/>
                    </a:ext>
                  </a:extLst>
                </a:gridCol>
                <a:gridCol w="822960">
                  <a:extLst>
                    <a:ext uri="{9D8B030D-6E8A-4147-A177-3AD203B41FA5}">
                      <a16:colId xmlns:a16="http://schemas.microsoft.com/office/drawing/2014/main" val="4103076884"/>
                    </a:ext>
                  </a:extLst>
                </a:gridCol>
                <a:gridCol w="411480">
                  <a:extLst>
                    <a:ext uri="{9D8B030D-6E8A-4147-A177-3AD203B41FA5}">
                      <a16:colId xmlns:a16="http://schemas.microsoft.com/office/drawing/2014/main" val="2716452984"/>
                    </a:ext>
                  </a:extLst>
                </a:gridCol>
                <a:gridCol w="411480">
                  <a:extLst>
                    <a:ext uri="{9D8B030D-6E8A-4147-A177-3AD203B41FA5}">
                      <a16:colId xmlns:a16="http://schemas.microsoft.com/office/drawing/2014/main" val="941682788"/>
                    </a:ext>
                  </a:extLst>
                </a:gridCol>
                <a:gridCol w="411480">
                  <a:extLst>
                    <a:ext uri="{9D8B030D-6E8A-4147-A177-3AD203B41FA5}">
                      <a16:colId xmlns:a16="http://schemas.microsoft.com/office/drawing/2014/main" val="480160190"/>
                    </a:ext>
                  </a:extLst>
                </a:gridCol>
                <a:gridCol w="411480">
                  <a:extLst>
                    <a:ext uri="{9D8B030D-6E8A-4147-A177-3AD203B41FA5}">
                      <a16:colId xmlns:a16="http://schemas.microsoft.com/office/drawing/2014/main" val="1640881336"/>
                    </a:ext>
                  </a:extLst>
                </a:gridCol>
                <a:gridCol w="411480">
                  <a:extLst>
                    <a:ext uri="{9D8B030D-6E8A-4147-A177-3AD203B41FA5}">
                      <a16:colId xmlns:a16="http://schemas.microsoft.com/office/drawing/2014/main" val="1300666491"/>
                    </a:ext>
                  </a:extLst>
                </a:gridCol>
                <a:gridCol w="411480">
                  <a:extLst>
                    <a:ext uri="{9D8B030D-6E8A-4147-A177-3AD203B41FA5}">
                      <a16:colId xmlns:a16="http://schemas.microsoft.com/office/drawing/2014/main" val="1959631082"/>
                    </a:ext>
                  </a:extLst>
                </a:gridCol>
                <a:gridCol w="411480">
                  <a:extLst>
                    <a:ext uri="{9D8B030D-6E8A-4147-A177-3AD203B41FA5}">
                      <a16:colId xmlns:a16="http://schemas.microsoft.com/office/drawing/2014/main" val="2346599361"/>
                    </a:ext>
                  </a:extLst>
                </a:gridCol>
                <a:gridCol w="411480">
                  <a:extLst>
                    <a:ext uri="{9D8B030D-6E8A-4147-A177-3AD203B41FA5}">
                      <a16:colId xmlns:a16="http://schemas.microsoft.com/office/drawing/2014/main" val="237220478"/>
                    </a:ext>
                  </a:extLst>
                </a:gridCol>
                <a:gridCol w="411480">
                  <a:extLst>
                    <a:ext uri="{9D8B030D-6E8A-4147-A177-3AD203B41FA5}">
                      <a16:colId xmlns:a16="http://schemas.microsoft.com/office/drawing/2014/main" val="842722693"/>
                    </a:ext>
                  </a:extLst>
                </a:gridCol>
                <a:gridCol w="411480">
                  <a:extLst>
                    <a:ext uri="{9D8B030D-6E8A-4147-A177-3AD203B41FA5}">
                      <a16:colId xmlns:a16="http://schemas.microsoft.com/office/drawing/2014/main" val="3392541931"/>
                    </a:ext>
                  </a:extLst>
                </a:gridCol>
                <a:gridCol w="411480">
                  <a:extLst>
                    <a:ext uri="{9D8B030D-6E8A-4147-A177-3AD203B41FA5}">
                      <a16:colId xmlns:a16="http://schemas.microsoft.com/office/drawing/2014/main" val="3709138150"/>
                    </a:ext>
                  </a:extLst>
                </a:gridCol>
                <a:gridCol w="411480">
                  <a:extLst>
                    <a:ext uri="{9D8B030D-6E8A-4147-A177-3AD203B41FA5}">
                      <a16:colId xmlns:a16="http://schemas.microsoft.com/office/drawing/2014/main" val="3193926268"/>
                    </a:ext>
                  </a:extLst>
                </a:gridCol>
                <a:gridCol w="411480">
                  <a:extLst>
                    <a:ext uri="{9D8B030D-6E8A-4147-A177-3AD203B41FA5}">
                      <a16:colId xmlns:a16="http://schemas.microsoft.com/office/drawing/2014/main" val="4269410911"/>
                    </a:ext>
                  </a:extLst>
                </a:gridCol>
                <a:gridCol w="411480">
                  <a:extLst>
                    <a:ext uri="{9D8B030D-6E8A-4147-A177-3AD203B41FA5}">
                      <a16:colId xmlns:a16="http://schemas.microsoft.com/office/drawing/2014/main" val="1364871113"/>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533383723"/>
                  </a:ext>
                </a:extLst>
              </a:tr>
              <a:tr h="370840">
                <a:tc>
                  <a:txBody>
                    <a:bodyPr/>
                    <a:lstStyle/>
                    <a:p>
                      <a:r>
                        <a:rPr lang="en-US" sz="1000"/>
                        <a:t>01/14/2026 16:00:09</a:t>
                      </a:r>
                    </a:p>
                  </a:txBody>
                  <a:tcPr/>
                </a:tc>
                <a:tc>
                  <a:txBody>
                    <a:bodyPr/>
                    <a:lstStyle/>
                    <a:p>
                      <a:r>
                        <a:rPr lang="en-US" sz="1000"/>
                        <a:t>01/14/2026 16:00:09</a:t>
                      </a:r>
                    </a:p>
                  </a:txBody>
                  <a:tcPr/>
                </a:tc>
                <a:tc>
                  <a:txBody>
                    <a:bodyPr/>
                    <a:lstStyle/>
                    <a:p>
                      <a:r>
                        <a:rPr lang="en-US" sz="1000"/>
                        <a:t>Carousel</a:t>
                      </a:r>
                    </a:p>
                  </a:txBody>
                  <a:tcPr/>
                </a:tc>
                <a:tc>
                  <a:txBody>
                    <a:bodyPr/>
                    <a:lstStyle/>
                    <a:p>
                      <a:r>
                        <a:rPr lang="en-US" sz="1000"/>
                        <a:t>714</a:t>
                      </a:r>
                    </a:p>
                  </a:txBody>
                  <a:tcPr/>
                </a:tc>
                <a:tc>
                  <a:txBody>
                    <a:bodyPr/>
                    <a:lstStyle/>
                    <a:p>
                      <a:r>
                        <a:rPr lang="en-US" sz="1000"/>
                        <a:t>40</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44</a:t>
                      </a:r>
                    </a:p>
                  </a:txBody>
                  <a:tcPr/>
                </a:tc>
                <a:tc>
                  <a:txBody>
                    <a:bodyPr/>
                    <a:lstStyle/>
                    <a:p>
                      <a:r>
                        <a:rPr lang="en-US" sz="1000"/>
                        <a:t>6.16 %</a:t>
                      </a:r>
                    </a:p>
                  </a:txBody>
                  <a:tcPr/>
                </a:tc>
                <a:tc>
                  <a:txBody>
                    <a:bodyPr/>
                    <a:lstStyle/>
                    <a:p>
                      <a:r>
                        <a:rPr lang="en-US" sz="1000"/>
                        <a:t>288</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956554746"/>
                  </a:ext>
                </a:extLst>
              </a:tr>
              <a:tr h="370840">
                <a:tc>
                  <a:txBody>
                    <a:bodyPr/>
                    <a:lstStyle/>
                    <a:p>
                      <a:r>
                        <a:rPr lang="en-US" sz="1000"/>
                        <a:t>01/22/2026 16:59:01</a:t>
                      </a:r>
                    </a:p>
                  </a:txBody>
                  <a:tcPr/>
                </a:tc>
                <a:tc>
                  <a:txBody>
                    <a:bodyPr/>
                    <a:lstStyle/>
                    <a:p>
                      <a:r>
                        <a:rPr lang="en-US" sz="1000"/>
                        <a:t>01/22/2026 16:59:01</a:t>
                      </a:r>
                    </a:p>
                  </a:txBody>
                  <a:tcPr/>
                </a:tc>
                <a:tc>
                  <a:txBody>
                    <a:bodyPr/>
                    <a:lstStyle/>
                    <a:p>
                      <a:r>
                        <a:rPr lang="en-US" sz="1000"/>
                        <a:t>Carousel</a:t>
                      </a:r>
                    </a:p>
                  </a:txBody>
                  <a:tcPr/>
                </a:tc>
                <a:tc>
                  <a:txBody>
                    <a:bodyPr/>
                    <a:lstStyle/>
                    <a:p>
                      <a:r>
                        <a:rPr lang="en-US" sz="1000"/>
                        <a:t>736</a:t>
                      </a:r>
                    </a:p>
                  </a:txBody>
                  <a:tcPr/>
                </a:tc>
                <a:tc>
                  <a:txBody>
                    <a:bodyPr/>
                    <a:lstStyle/>
                    <a:p>
                      <a:r>
                        <a:rPr lang="en-US" sz="1000"/>
                        <a:t>34</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36</a:t>
                      </a:r>
                    </a:p>
                  </a:txBody>
                  <a:tcPr/>
                </a:tc>
                <a:tc>
                  <a:txBody>
                    <a:bodyPr/>
                    <a:lstStyle/>
                    <a:p>
                      <a:r>
                        <a:rPr lang="en-US" sz="1000"/>
                        <a:t>4.89 %</a:t>
                      </a:r>
                    </a:p>
                  </a:txBody>
                  <a:tcPr/>
                </a:tc>
                <a:tc>
                  <a:txBody>
                    <a:bodyPr/>
                    <a:lstStyle/>
                    <a:p>
                      <a:r>
                        <a:rPr lang="en-US" sz="1000"/>
                        <a:t>280</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7311448"/>
                  </a:ext>
                </a:extLst>
              </a:tr>
              <a:tr h="370840">
                <a:tc>
                  <a:txBody>
                    <a:bodyPr/>
                    <a:lstStyle/>
                    <a:p>
                      <a:r>
                        <a:rPr lang="en-US" sz="1000"/>
                        <a:t>01/30/2026 16:00:12</a:t>
                      </a:r>
                    </a:p>
                  </a:txBody>
                  <a:tcPr/>
                </a:tc>
                <a:tc>
                  <a:txBody>
                    <a:bodyPr/>
                    <a:lstStyle/>
                    <a:p>
                      <a:r>
                        <a:rPr lang="en-US" sz="1000"/>
                        <a:t>01/30/2026 16:00:12</a:t>
                      </a:r>
                    </a:p>
                  </a:txBody>
                  <a:tcPr/>
                </a:tc>
                <a:tc>
                  <a:txBody>
                    <a:bodyPr/>
                    <a:lstStyle/>
                    <a:p>
                      <a:r>
                        <a:rPr lang="en-US" sz="1000"/>
                        <a:t>Carousel</a:t>
                      </a:r>
                    </a:p>
                  </a:txBody>
                  <a:tcPr/>
                </a:tc>
                <a:tc>
                  <a:txBody>
                    <a:bodyPr/>
                    <a:lstStyle/>
                    <a:p>
                      <a:r>
                        <a:rPr lang="en-US" sz="1000"/>
                        <a:t>721</a:t>
                      </a:r>
                    </a:p>
                  </a:txBody>
                  <a:tcPr/>
                </a:tc>
                <a:tc>
                  <a:txBody>
                    <a:bodyPr/>
                    <a:lstStyle/>
                    <a:p>
                      <a:r>
                        <a:rPr lang="en-US" sz="1000"/>
                        <a:t>20</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23</a:t>
                      </a:r>
                    </a:p>
                  </a:txBody>
                  <a:tcPr/>
                </a:tc>
                <a:tc>
                  <a:txBody>
                    <a:bodyPr/>
                    <a:lstStyle/>
                    <a:p>
                      <a:r>
                        <a:rPr lang="en-US" sz="1000"/>
                        <a:t>3.19 %</a:t>
                      </a:r>
                    </a:p>
                  </a:txBody>
                  <a:tcPr/>
                </a:tc>
                <a:tc>
                  <a:txBody>
                    <a:bodyPr/>
                    <a:lstStyle/>
                    <a:p>
                      <a:r>
                        <a:rPr lang="en-US" sz="1000"/>
                        <a:t>335</a:t>
                      </a:r>
                    </a:p>
                  </a:txBody>
                  <a:tcPr/>
                </a:tc>
                <a:tc>
                  <a:txBody>
                    <a:bodyPr/>
                    <a:lstStyle/>
                    <a:p>
                      <a:r>
                        <a:rPr lang="en-US" sz="1000"/>
                        <a:t>n/a</a:t>
                      </a:r>
                    </a:p>
                  </a:txBody>
                  <a:tcPr/>
                </a:tc>
                <a:tc>
                  <a:txBody>
                    <a:bodyPr/>
                    <a:lstStyle/>
                    <a:p>
                      <a:r>
                        <a:rPr lang="en-US" sz="1000"/>
                        <a:t>4</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3378299082"/>
                  </a:ext>
                </a:extLst>
              </a:tr>
            </a:tbl>
          </a:graphicData>
        </a:graphic>
      </p:graphicFrame>
      <p:sp>
        <p:nvSpPr>
          <p:cNvPr id="4" name="Text Placeholder 3">
            <a:extLst>
              <a:ext uri="{FF2B5EF4-FFF2-40B4-BE49-F238E27FC236}">
                <a16:creationId xmlns:a16="http://schemas.microsoft.com/office/drawing/2014/main" id="{209DA611-EEB3-44B0-9B99-889616B70C87}"/>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655321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086DB-FB39-4F27-86C7-2FF8D3C8963D}"/>
              </a:ext>
            </a:extLst>
          </p:cNvPr>
          <p:cNvSpPr>
            <a:spLocks noGrp="1"/>
          </p:cNvSpPr>
          <p:nvPr>
            <p:ph type="title"/>
          </p:nvPr>
        </p:nvSpPr>
        <p:spPr/>
        <p:txBody>
          <a:bodyPr/>
          <a:lstStyle/>
          <a:p>
            <a:r>
              <a:rPr lang="en-US"/>
              <a:t>Instagram Reels | FICOH</a:t>
            </a:r>
          </a:p>
        </p:txBody>
      </p:sp>
      <p:graphicFrame>
        <p:nvGraphicFramePr>
          <p:cNvPr id="5" name="Table Placeholder 4">
            <a:extLst>
              <a:ext uri="{FF2B5EF4-FFF2-40B4-BE49-F238E27FC236}">
                <a16:creationId xmlns:a16="http://schemas.microsoft.com/office/drawing/2014/main" id="{898DF357-F8C8-4434-A87F-412F01783984}"/>
              </a:ext>
            </a:extLst>
          </p:cNvPr>
          <p:cNvGraphicFramePr>
            <a:graphicFrameLocks noGrp="1"/>
          </p:cNvGraphicFramePr>
          <p:nvPr>
            <p:ph type="tbl" sz="quarter" idx="13"/>
            <p:extLst>
              <p:ext uri="{D42A27DB-BD31-4B8C-83A1-F6EECF244321}">
                <p14:modId xmlns:p14="http://schemas.microsoft.com/office/powerpoint/2010/main" val="1695841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25995284"/>
                    </a:ext>
                  </a:extLst>
                </a:gridCol>
                <a:gridCol w="658368">
                  <a:extLst>
                    <a:ext uri="{9D8B030D-6E8A-4147-A177-3AD203B41FA5}">
                      <a16:colId xmlns:a16="http://schemas.microsoft.com/office/drawing/2014/main" val="2679533791"/>
                    </a:ext>
                  </a:extLst>
                </a:gridCol>
                <a:gridCol w="411480">
                  <a:extLst>
                    <a:ext uri="{9D8B030D-6E8A-4147-A177-3AD203B41FA5}">
                      <a16:colId xmlns:a16="http://schemas.microsoft.com/office/drawing/2014/main" val="859679841"/>
                    </a:ext>
                  </a:extLst>
                </a:gridCol>
                <a:gridCol w="411480">
                  <a:extLst>
                    <a:ext uri="{9D8B030D-6E8A-4147-A177-3AD203B41FA5}">
                      <a16:colId xmlns:a16="http://schemas.microsoft.com/office/drawing/2014/main" val="553230277"/>
                    </a:ext>
                  </a:extLst>
                </a:gridCol>
                <a:gridCol w="411480">
                  <a:extLst>
                    <a:ext uri="{9D8B030D-6E8A-4147-A177-3AD203B41FA5}">
                      <a16:colId xmlns:a16="http://schemas.microsoft.com/office/drawing/2014/main" val="1217455661"/>
                    </a:ext>
                  </a:extLst>
                </a:gridCol>
                <a:gridCol w="411480">
                  <a:extLst>
                    <a:ext uri="{9D8B030D-6E8A-4147-A177-3AD203B41FA5}">
                      <a16:colId xmlns:a16="http://schemas.microsoft.com/office/drawing/2014/main" val="3649388926"/>
                    </a:ext>
                  </a:extLst>
                </a:gridCol>
                <a:gridCol w="411480">
                  <a:extLst>
                    <a:ext uri="{9D8B030D-6E8A-4147-A177-3AD203B41FA5}">
                      <a16:colId xmlns:a16="http://schemas.microsoft.com/office/drawing/2014/main" val="3541480535"/>
                    </a:ext>
                  </a:extLst>
                </a:gridCol>
                <a:gridCol w="411480">
                  <a:extLst>
                    <a:ext uri="{9D8B030D-6E8A-4147-A177-3AD203B41FA5}">
                      <a16:colId xmlns:a16="http://schemas.microsoft.com/office/drawing/2014/main" val="3198580610"/>
                    </a:ext>
                  </a:extLst>
                </a:gridCol>
                <a:gridCol w="411480">
                  <a:extLst>
                    <a:ext uri="{9D8B030D-6E8A-4147-A177-3AD203B41FA5}">
                      <a16:colId xmlns:a16="http://schemas.microsoft.com/office/drawing/2014/main" val="1684982898"/>
                    </a:ext>
                  </a:extLst>
                </a:gridCol>
                <a:gridCol w="411480">
                  <a:extLst>
                    <a:ext uri="{9D8B030D-6E8A-4147-A177-3AD203B41FA5}">
                      <a16:colId xmlns:a16="http://schemas.microsoft.com/office/drawing/2014/main" val="2538737089"/>
                    </a:ext>
                  </a:extLst>
                </a:gridCol>
                <a:gridCol w="411480">
                  <a:extLst>
                    <a:ext uri="{9D8B030D-6E8A-4147-A177-3AD203B41FA5}">
                      <a16:colId xmlns:a16="http://schemas.microsoft.com/office/drawing/2014/main" val="2990940570"/>
                    </a:ext>
                  </a:extLst>
                </a:gridCol>
                <a:gridCol w="411480">
                  <a:extLst>
                    <a:ext uri="{9D8B030D-6E8A-4147-A177-3AD203B41FA5}">
                      <a16:colId xmlns:a16="http://schemas.microsoft.com/office/drawing/2014/main" val="2887496123"/>
                    </a:ext>
                  </a:extLst>
                </a:gridCol>
                <a:gridCol w="411480">
                  <a:extLst>
                    <a:ext uri="{9D8B030D-6E8A-4147-A177-3AD203B41FA5}">
                      <a16:colId xmlns:a16="http://schemas.microsoft.com/office/drawing/2014/main" val="3033657869"/>
                    </a:ext>
                  </a:extLst>
                </a:gridCol>
                <a:gridCol w="411480">
                  <a:extLst>
                    <a:ext uri="{9D8B030D-6E8A-4147-A177-3AD203B41FA5}">
                      <a16:colId xmlns:a16="http://schemas.microsoft.com/office/drawing/2014/main" val="4216486253"/>
                    </a:ext>
                  </a:extLst>
                </a:gridCol>
                <a:gridCol w="411480">
                  <a:extLst>
                    <a:ext uri="{9D8B030D-6E8A-4147-A177-3AD203B41FA5}">
                      <a16:colId xmlns:a16="http://schemas.microsoft.com/office/drawing/2014/main" val="508454209"/>
                    </a:ext>
                  </a:extLst>
                </a:gridCol>
                <a:gridCol w="411480">
                  <a:extLst>
                    <a:ext uri="{9D8B030D-6E8A-4147-A177-3AD203B41FA5}">
                      <a16:colId xmlns:a16="http://schemas.microsoft.com/office/drawing/2014/main" val="503894052"/>
                    </a:ext>
                  </a:extLst>
                </a:gridCol>
              </a:tblGrid>
              <a:tr h="370840">
                <a:tc>
                  <a:txBody>
                    <a:bodyPr/>
                    <a:lstStyle/>
                    <a:p>
                      <a:r>
                        <a:rPr lang="en-US" sz="1000"/>
                        <a:t>Post</a:t>
                      </a:r>
                    </a:p>
                  </a:txBody>
                  <a:tcPr/>
                </a:tc>
                <a:tc>
                  <a:txBody>
                    <a:bodyPr/>
                    <a:lstStyle/>
                    <a:p>
                      <a:r>
                        <a:rPr lang="en-US" sz="1000"/>
                        <a:t>Published</a:t>
                      </a:r>
                    </a:p>
                  </a:txBody>
                  <a:tcPr/>
                </a:tc>
                <a:tc>
                  <a:txBody>
                    <a:bodyPr/>
                    <a:lstStyle/>
                    <a:p>
                      <a:r>
                        <a:rPr lang="en-US" sz="1000"/>
                        <a:t>Views</a:t>
                      </a:r>
                    </a:p>
                  </a:txBody>
                  <a:tcPr/>
                </a:tc>
                <a:tc>
                  <a:txBody>
                    <a:bodyPr/>
                    <a:lstStyle/>
                    <a:p>
                      <a:r>
                        <a:rPr lang="en-US" sz="1000"/>
                        <a:t>Reach (Organic)</a:t>
                      </a:r>
                    </a:p>
                  </a:txBody>
                  <a:tcPr/>
                </a:tc>
                <a:tc>
                  <a:txBody>
                    <a:bodyPr/>
                    <a:lstStyle/>
                    <a:p>
                      <a:r>
                        <a:rPr lang="en-US" sz="1000"/>
                        <a:t>Interactions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Shares (Organic)</a:t>
                      </a:r>
                    </a:p>
                  </a:txBody>
                  <a:tcPr/>
                </a:tc>
                <a:tc>
                  <a:txBody>
                    <a:bodyPr/>
                    <a:lstStyle/>
                    <a:p>
                      <a:r>
                        <a:rPr lang="en-US" sz="1000"/>
                        <a:t>Saves (Organic)</a:t>
                      </a:r>
                    </a:p>
                  </a:txBody>
                  <a:tcPr/>
                </a:tc>
                <a:tc>
                  <a:txBody>
                    <a:bodyPr/>
                    <a:lstStyle/>
                    <a:p>
                      <a:r>
                        <a:rPr lang="en-US" sz="1000"/>
                        <a:t>Interaction Rate (Organic)</a:t>
                      </a:r>
                    </a:p>
                  </a:txBody>
                  <a:tcPr/>
                </a:tc>
                <a:tc>
                  <a:txBody>
                    <a:bodyPr/>
                    <a:lstStyle/>
                    <a:p>
                      <a:r>
                        <a:rPr lang="en-US" sz="1000"/>
                        <a:t>Plays</a:t>
                      </a:r>
                    </a:p>
                  </a:txBody>
                  <a:tcPr/>
                </a:tc>
                <a:tc>
                  <a:txBody>
                    <a:bodyPr/>
                    <a:lstStyle/>
                    <a:p>
                      <a:r>
                        <a:rPr lang="en-US" sz="1000"/>
                        <a:t>Initial Plays</a:t>
                      </a:r>
                    </a:p>
                  </a:txBody>
                  <a:tcPr/>
                </a:tc>
                <a:tc>
                  <a:txBody>
                    <a:bodyPr/>
                    <a:lstStyle/>
                    <a:p>
                      <a:r>
                        <a:rPr lang="en-US" sz="1000"/>
                        <a:t>Replays</a:t>
                      </a:r>
                    </a:p>
                  </a:txBody>
                  <a:tcPr/>
                </a:tc>
                <a:tc>
                  <a:txBody>
                    <a:bodyPr/>
                    <a:lstStyle/>
                    <a:p>
                      <a:r>
                        <a:rPr lang="en-US" sz="1000"/>
                        <a:t>Avg. Watch Time (sec)</a:t>
                      </a:r>
                    </a:p>
                  </a:txBody>
                  <a:tcPr/>
                </a:tc>
                <a:tc>
                  <a:txBody>
                    <a:bodyPr/>
                    <a:lstStyle/>
                    <a:p>
                      <a:r>
                        <a:rPr lang="en-US" sz="1000"/>
                        <a:t>Watch Time (min)</a:t>
                      </a:r>
                    </a:p>
                  </a:txBody>
                  <a:tcPr/>
                </a:tc>
                <a:tc>
                  <a:txBody>
                    <a:bodyPr/>
                    <a:lstStyle/>
                    <a:p>
                      <a:r>
                        <a:rPr lang="en-US" sz="1000"/>
                        <a:t>Views</a:t>
                      </a:r>
                    </a:p>
                  </a:txBody>
                  <a:tcPr/>
                </a:tc>
                <a:extLst>
                  <a:ext uri="{0D108BD9-81ED-4DB2-BD59-A6C34878D82A}">
                    <a16:rowId xmlns:a16="http://schemas.microsoft.com/office/drawing/2014/main" val="2697231910"/>
                  </a:ext>
                </a:extLst>
              </a:tr>
              <a:tr h="370840">
                <a:tc>
                  <a:txBody>
                    <a:bodyPr/>
                    <a:lstStyle/>
                    <a:p>
                      <a:r>
                        <a:rPr lang="en-US" sz="1000"/>
                        <a:t>01/13/2026 16:01:04</a:t>
                      </a:r>
                    </a:p>
                  </a:txBody>
                  <a:tcPr/>
                </a:tc>
                <a:tc>
                  <a:txBody>
                    <a:bodyPr/>
                    <a:lstStyle/>
                    <a:p>
                      <a:r>
                        <a:rPr lang="en-US" sz="1000"/>
                        <a:t>01/13/2026 16:01:04</a:t>
                      </a:r>
                    </a:p>
                  </a:txBody>
                  <a:tcPr/>
                </a:tc>
                <a:tc>
                  <a:txBody>
                    <a:bodyPr/>
                    <a:lstStyle/>
                    <a:p>
                      <a:r>
                        <a:rPr lang="en-US" sz="1000"/>
                        <a:t>515</a:t>
                      </a:r>
                    </a:p>
                  </a:txBody>
                  <a:tcPr/>
                </a:tc>
                <a:tc>
                  <a:txBody>
                    <a:bodyPr/>
                    <a:lstStyle/>
                    <a:p>
                      <a:r>
                        <a:rPr lang="en-US" sz="1000"/>
                        <a:t>346</a:t>
                      </a:r>
                    </a:p>
                  </a:txBody>
                  <a:tcPr/>
                </a:tc>
                <a:tc>
                  <a:txBody>
                    <a:bodyPr/>
                    <a:lstStyle/>
                    <a:p>
                      <a:r>
                        <a:rPr lang="en-US" sz="1000"/>
                        <a:t>21</a:t>
                      </a:r>
                    </a:p>
                  </a:txBody>
                  <a:tcPr/>
                </a:tc>
                <a:tc>
                  <a:txBody>
                    <a:bodyPr/>
                    <a:lstStyle/>
                    <a:p>
                      <a:r>
                        <a:rPr lang="en-US" sz="1000"/>
                        <a:t>20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6.07 %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6.544</a:t>
                      </a:r>
                    </a:p>
                  </a:txBody>
                  <a:tcPr/>
                </a:tc>
                <a:tc>
                  <a:txBody>
                    <a:bodyPr/>
                    <a:lstStyle/>
                    <a:p>
                      <a:r>
                        <a:rPr lang="en-US" sz="1000"/>
                        <a:t>45.7059</a:t>
                      </a:r>
                    </a:p>
                  </a:txBody>
                  <a:tcPr/>
                </a:tc>
                <a:tc>
                  <a:txBody>
                    <a:bodyPr/>
                    <a:lstStyle/>
                    <a:p>
                      <a:r>
                        <a:rPr lang="en-US" sz="1000"/>
                        <a:t>515</a:t>
                      </a:r>
                    </a:p>
                  </a:txBody>
                  <a:tcPr/>
                </a:tc>
                <a:extLst>
                  <a:ext uri="{0D108BD9-81ED-4DB2-BD59-A6C34878D82A}">
                    <a16:rowId xmlns:a16="http://schemas.microsoft.com/office/drawing/2014/main" val="2829599067"/>
                  </a:ext>
                </a:extLst>
              </a:tr>
              <a:tr h="370840">
                <a:tc>
                  <a:txBody>
                    <a:bodyPr/>
                    <a:lstStyle/>
                    <a:p>
                      <a:r>
                        <a:rPr lang="en-US" sz="1000"/>
                        <a:t>01/06/2026 15:30:58</a:t>
                      </a:r>
                    </a:p>
                  </a:txBody>
                  <a:tcPr/>
                </a:tc>
                <a:tc>
                  <a:txBody>
                    <a:bodyPr/>
                    <a:lstStyle/>
                    <a:p>
                      <a:r>
                        <a:rPr lang="en-US" sz="1000"/>
                        <a:t>01/06/2026 15:30:58</a:t>
                      </a:r>
                    </a:p>
                  </a:txBody>
                  <a:tcPr/>
                </a:tc>
                <a:tc>
                  <a:txBody>
                    <a:bodyPr/>
                    <a:lstStyle/>
                    <a:p>
                      <a:r>
                        <a:rPr lang="en-US" sz="1000"/>
                        <a:t>480</a:t>
                      </a:r>
                    </a:p>
                  </a:txBody>
                  <a:tcPr/>
                </a:tc>
                <a:tc>
                  <a:txBody>
                    <a:bodyPr/>
                    <a:lstStyle/>
                    <a:p>
                      <a:r>
                        <a:rPr lang="en-US" sz="1000"/>
                        <a:t>321</a:t>
                      </a:r>
                    </a:p>
                  </a:txBody>
                  <a:tcPr/>
                </a:tc>
                <a:tc>
                  <a:txBody>
                    <a:bodyPr/>
                    <a:lstStyle/>
                    <a:p>
                      <a:r>
                        <a:rPr lang="en-US" sz="1000"/>
                        <a:t>12</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3.74 %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4.371</a:t>
                      </a:r>
                    </a:p>
                  </a:txBody>
                  <a:tcPr/>
                </a:tc>
                <a:tc>
                  <a:txBody>
                    <a:bodyPr/>
                    <a:lstStyle/>
                    <a:p>
                      <a:r>
                        <a:rPr lang="en-US" sz="1000"/>
                        <a:t>27.395333333333</a:t>
                      </a:r>
                    </a:p>
                  </a:txBody>
                  <a:tcPr/>
                </a:tc>
                <a:tc>
                  <a:txBody>
                    <a:bodyPr/>
                    <a:lstStyle/>
                    <a:p>
                      <a:r>
                        <a:rPr lang="en-US" sz="1000"/>
                        <a:t>480</a:t>
                      </a:r>
                    </a:p>
                  </a:txBody>
                  <a:tcPr/>
                </a:tc>
                <a:extLst>
                  <a:ext uri="{0D108BD9-81ED-4DB2-BD59-A6C34878D82A}">
                    <a16:rowId xmlns:a16="http://schemas.microsoft.com/office/drawing/2014/main" val="1953294641"/>
                  </a:ext>
                </a:extLst>
              </a:tr>
              <a:tr h="370840">
                <a:tc>
                  <a:txBody>
                    <a:bodyPr/>
                    <a:lstStyle/>
                    <a:p>
                      <a:r>
                        <a:rPr lang="en-US" sz="1000" b="1"/>
                        <a:t>Summary</a:t>
                      </a:r>
                    </a:p>
                  </a:txBody>
                  <a:tcPr/>
                </a:tc>
                <a:tc>
                  <a:txBody>
                    <a:bodyPr/>
                    <a:lstStyle/>
                    <a:p>
                      <a:r>
                        <a:rPr lang="en-US" sz="1000" b="1"/>
                        <a:t>Summary</a:t>
                      </a:r>
                    </a:p>
                  </a:txBody>
                  <a:tcPr/>
                </a:tc>
                <a:tc>
                  <a:txBody>
                    <a:bodyPr/>
                    <a:lstStyle/>
                    <a:p>
                      <a:r>
                        <a:rPr lang="el-GR" sz="1000" b="1"/>
                        <a:t>Σ = 995</a:t>
                      </a:r>
                      <a:endParaRPr lang="en-US" sz="1000" b="1"/>
                    </a:p>
                  </a:txBody>
                  <a:tcPr/>
                </a:tc>
                <a:tc>
                  <a:txBody>
                    <a:bodyPr/>
                    <a:lstStyle/>
                    <a:p>
                      <a:r>
                        <a:rPr lang="en-US" sz="1000" b="1"/>
                        <a:t>x̄ = 333.5</a:t>
                      </a:r>
                    </a:p>
                  </a:txBody>
                  <a:tcPr/>
                </a:tc>
                <a:tc>
                  <a:txBody>
                    <a:bodyPr/>
                    <a:lstStyle/>
                    <a:p>
                      <a:r>
                        <a:rPr lang="el-GR" sz="1000" b="1"/>
                        <a:t>Σ = 33</a:t>
                      </a:r>
                      <a:endParaRPr lang="en-US" sz="1000" b="1"/>
                    </a:p>
                  </a:txBody>
                  <a:tcPr/>
                </a:tc>
                <a:tc>
                  <a:txBody>
                    <a:bodyPr/>
                    <a:lstStyle/>
                    <a:p>
                      <a:r>
                        <a:rPr lang="el-GR" sz="1000" b="1"/>
                        <a:t>Σ = 30</a:t>
                      </a:r>
                      <a:endParaRPr lang="en-US" sz="1000" b="1"/>
                    </a:p>
                  </a:txBody>
                  <a:tcPr/>
                </a:tc>
                <a:tc>
                  <a:txBody>
                    <a:bodyPr/>
                    <a:lstStyle/>
                    <a:p>
                      <a:r>
                        <a:rPr lang="el-GR" sz="1000" b="1"/>
                        <a:t>Σ = 1</a:t>
                      </a:r>
                      <a:endParaRPr lang="en-US" sz="1000" b="1"/>
                    </a:p>
                  </a:txBody>
                  <a:tcPr/>
                </a:tc>
                <a:tc>
                  <a:txBody>
                    <a:bodyPr/>
                    <a:lstStyle/>
                    <a:p>
                      <a:r>
                        <a:rPr lang="el-GR" sz="1000" b="1"/>
                        <a:t>Σ = 1</a:t>
                      </a:r>
                      <a:endParaRPr lang="en-US" sz="1000" b="1"/>
                    </a:p>
                  </a:txBody>
                  <a:tcPr/>
                </a:tc>
                <a:tc>
                  <a:txBody>
                    <a:bodyPr/>
                    <a:lstStyle/>
                    <a:p>
                      <a:r>
                        <a:rPr lang="el-GR" sz="1000" b="1"/>
                        <a:t>Σ = 1</a:t>
                      </a:r>
                      <a:endParaRPr lang="en-US" sz="1000" b="1"/>
                    </a:p>
                  </a:txBody>
                  <a:tcPr/>
                </a:tc>
                <a:tc>
                  <a:txBody>
                    <a:bodyPr/>
                    <a:lstStyle/>
                    <a:p>
                      <a:r>
                        <a:rPr lang="en-US" sz="1000" b="1"/>
                        <a:t>x̄ = 4.91%</a:t>
                      </a:r>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n-US" sz="1000" b="1"/>
                        <a:t>x̄ = 5.46</a:t>
                      </a:r>
                    </a:p>
                  </a:txBody>
                  <a:tcPr/>
                </a:tc>
                <a:tc>
                  <a:txBody>
                    <a:bodyPr/>
                    <a:lstStyle/>
                    <a:p>
                      <a:r>
                        <a:rPr lang="el-GR" sz="1000" b="1"/>
                        <a:t>Σ = 73</a:t>
                      </a:r>
                      <a:endParaRPr lang="en-US" sz="1000" b="1"/>
                    </a:p>
                  </a:txBody>
                  <a:tcPr/>
                </a:tc>
                <a:tc>
                  <a:txBody>
                    <a:bodyPr/>
                    <a:lstStyle/>
                    <a:p>
                      <a:r>
                        <a:rPr lang="el-GR" sz="1000" b="1"/>
                        <a:t>Σ = 995</a:t>
                      </a:r>
                      <a:endParaRPr lang="en-US" sz="1000" b="1"/>
                    </a:p>
                  </a:txBody>
                  <a:tcPr/>
                </a:tc>
                <a:extLst>
                  <a:ext uri="{0D108BD9-81ED-4DB2-BD59-A6C34878D82A}">
                    <a16:rowId xmlns:a16="http://schemas.microsoft.com/office/drawing/2014/main" val="3768395391"/>
                  </a:ext>
                </a:extLst>
              </a:tr>
            </a:tbl>
          </a:graphicData>
        </a:graphic>
      </p:graphicFrame>
      <p:sp>
        <p:nvSpPr>
          <p:cNvPr id="4" name="Text Placeholder 3">
            <a:extLst>
              <a:ext uri="{FF2B5EF4-FFF2-40B4-BE49-F238E27FC236}">
                <a16:creationId xmlns:a16="http://schemas.microsoft.com/office/drawing/2014/main" id="{1CCF41A8-D724-4AD2-9291-170DA59E053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702844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40596-78C4-40F7-8B3A-7D8A49743C5B}"/>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16968D78-F25E-4223-8D8B-2368E329DC7D}"/>
              </a:ext>
            </a:extLst>
          </p:cNvPr>
          <p:cNvGraphicFramePr>
            <a:graphicFrameLocks noGrp="1"/>
          </p:cNvGraphicFramePr>
          <p:nvPr>
            <p:ph type="tbl" sz="quarter" idx="13"/>
            <p:extLst>
              <p:ext uri="{D42A27DB-BD31-4B8C-83A1-F6EECF244321}">
                <p14:modId xmlns:p14="http://schemas.microsoft.com/office/powerpoint/2010/main" val="590748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73709114"/>
                    </a:ext>
                  </a:extLst>
                </a:gridCol>
                <a:gridCol w="1069848">
                  <a:extLst>
                    <a:ext uri="{9D8B030D-6E8A-4147-A177-3AD203B41FA5}">
                      <a16:colId xmlns:a16="http://schemas.microsoft.com/office/drawing/2014/main" val="3970086794"/>
                    </a:ext>
                  </a:extLst>
                </a:gridCol>
                <a:gridCol w="493776">
                  <a:extLst>
                    <a:ext uri="{9D8B030D-6E8A-4147-A177-3AD203B41FA5}">
                      <a16:colId xmlns:a16="http://schemas.microsoft.com/office/drawing/2014/main" val="2415616918"/>
                    </a:ext>
                  </a:extLst>
                </a:gridCol>
                <a:gridCol w="1069848">
                  <a:extLst>
                    <a:ext uri="{9D8B030D-6E8A-4147-A177-3AD203B41FA5}">
                      <a16:colId xmlns:a16="http://schemas.microsoft.com/office/drawing/2014/main" val="2994578493"/>
                    </a:ext>
                  </a:extLst>
                </a:gridCol>
                <a:gridCol w="1069848">
                  <a:extLst>
                    <a:ext uri="{9D8B030D-6E8A-4147-A177-3AD203B41FA5}">
                      <a16:colId xmlns:a16="http://schemas.microsoft.com/office/drawing/2014/main" val="1254103155"/>
                    </a:ext>
                  </a:extLst>
                </a:gridCol>
                <a:gridCol w="1069848">
                  <a:extLst>
                    <a:ext uri="{9D8B030D-6E8A-4147-A177-3AD203B41FA5}">
                      <a16:colId xmlns:a16="http://schemas.microsoft.com/office/drawing/2014/main" val="1849983726"/>
                    </a:ext>
                  </a:extLst>
                </a:gridCol>
                <a:gridCol w="1069848">
                  <a:extLst>
                    <a:ext uri="{9D8B030D-6E8A-4147-A177-3AD203B41FA5}">
                      <a16:colId xmlns:a16="http://schemas.microsoft.com/office/drawing/2014/main" val="2920482889"/>
                    </a:ext>
                  </a:extLst>
                </a:gridCol>
                <a:gridCol w="1069848">
                  <a:extLst>
                    <a:ext uri="{9D8B030D-6E8A-4147-A177-3AD203B41FA5}">
                      <a16:colId xmlns:a16="http://schemas.microsoft.com/office/drawing/2014/main" val="136093146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717510636"/>
                  </a:ext>
                </a:extLst>
              </a:tr>
              <a:tr h="370840">
                <a:tc>
                  <a:txBody>
                    <a:bodyPr/>
                    <a:lstStyle/>
                    <a:p>
                      <a:r>
                        <a:rPr lang="en-US" sz="1000"/>
                        <a:t>151</a:t>
                      </a:r>
                    </a:p>
                  </a:txBody>
                  <a:tcPr/>
                </a:tc>
                <a:tc>
                  <a:txBody>
                    <a:bodyPr/>
                    <a:lstStyle/>
                    <a:p>
                      <a:r>
                        <a:rPr lang="en-US" sz="1000"/>
                        <a:t>0.6340 %</a:t>
                      </a:r>
                    </a:p>
                  </a:txBody>
                  <a:tcPr/>
                </a:tc>
                <a:tc>
                  <a:txBody>
                    <a:bodyPr/>
                    <a:lstStyle/>
                    <a:p>
                      <a:r>
                        <a:rPr lang="en-US" sz="1000"/>
                        <a:t>0.07</a:t>
                      </a:r>
                    </a:p>
                  </a:txBody>
                  <a:tcPr/>
                </a:tc>
                <a:tc>
                  <a:txBody>
                    <a:bodyPr/>
                    <a:lstStyle/>
                    <a:p>
                      <a:r>
                        <a:rPr lang="en-US" sz="1000"/>
                        <a:t>89.27</a:t>
                      </a:r>
                    </a:p>
                  </a:txBody>
                  <a:tcPr/>
                </a:tc>
                <a:tc>
                  <a:txBody>
                    <a:bodyPr/>
                    <a:lstStyle/>
                    <a:p>
                      <a:r>
                        <a:rPr lang="en-US" sz="1000"/>
                        <a:t>78.59</a:t>
                      </a:r>
                    </a:p>
                  </a:txBody>
                  <a:tcPr/>
                </a:tc>
                <a:tc>
                  <a:txBody>
                    <a:bodyPr/>
                    <a:lstStyle/>
                    <a:p>
                      <a:r>
                        <a:rPr lang="en-US" sz="1000"/>
                        <a:t>48.08</a:t>
                      </a:r>
                    </a:p>
                  </a:txBody>
                  <a:tcPr/>
                </a:tc>
                <a:tc>
                  <a:txBody>
                    <a:bodyPr/>
                    <a:lstStyle/>
                    <a:p>
                      <a:r>
                        <a:rPr lang="en-US" sz="1000"/>
                        <a:t>12765</a:t>
                      </a:r>
                    </a:p>
                  </a:txBody>
                  <a:tcPr/>
                </a:tc>
                <a:tc>
                  <a:txBody>
                    <a:bodyPr/>
                    <a:lstStyle/>
                    <a:p>
                      <a:r>
                        <a:rPr lang="en-US" sz="1000"/>
                        <a:t>7260</a:t>
                      </a:r>
                    </a:p>
                  </a:txBody>
                  <a:tcPr/>
                </a:tc>
                <a:extLst>
                  <a:ext uri="{0D108BD9-81ED-4DB2-BD59-A6C34878D82A}">
                    <a16:rowId xmlns:a16="http://schemas.microsoft.com/office/drawing/2014/main" val="1344449647"/>
                  </a:ext>
                </a:extLst>
              </a:tr>
            </a:tbl>
          </a:graphicData>
        </a:graphic>
      </p:graphicFrame>
      <p:sp>
        <p:nvSpPr>
          <p:cNvPr id="4" name="Text Placeholder 3">
            <a:extLst>
              <a:ext uri="{FF2B5EF4-FFF2-40B4-BE49-F238E27FC236}">
                <a16:creationId xmlns:a16="http://schemas.microsoft.com/office/drawing/2014/main" id="{43E2C06A-0FF2-4749-A330-199AE7699E48}"/>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92766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95B6C-65D6-4626-8F60-FF336E26664E}"/>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FB643A3B-6002-42F8-87F9-4ED7D5DCCB51}"/>
              </a:ext>
            </a:extLst>
          </p:cNvPr>
          <p:cNvGraphicFramePr>
            <a:graphicFrameLocks noGrp="1"/>
          </p:cNvGraphicFramePr>
          <p:nvPr>
            <p:ph type="tbl" sz="quarter" idx="13"/>
            <p:extLst>
              <p:ext uri="{D42A27DB-BD31-4B8C-83A1-F6EECF244321}">
                <p14:modId xmlns:p14="http://schemas.microsoft.com/office/powerpoint/2010/main" val="3360247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51405210"/>
                    </a:ext>
                  </a:extLst>
                </a:gridCol>
                <a:gridCol w="905256">
                  <a:extLst>
                    <a:ext uri="{9D8B030D-6E8A-4147-A177-3AD203B41FA5}">
                      <a16:colId xmlns:a16="http://schemas.microsoft.com/office/drawing/2014/main" val="677109934"/>
                    </a:ext>
                  </a:extLst>
                </a:gridCol>
                <a:gridCol w="411480">
                  <a:extLst>
                    <a:ext uri="{9D8B030D-6E8A-4147-A177-3AD203B41FA5}">
                      <a16:colId xmlns:a16="http://schemas.microsoft.com/office/drawing/2014/main" val="2498871898"/>
                    </a:ext>
                  </a:extLst>
                </a:gridCol>
                <a:gridCol w="905256">
                  <a:extLst>
                    <a:ext uri="{9D8B030D-6E8A-4147-A177-3AD203B41FA5}">
                      <a16:colId xmlns:a16="http://schemas.microsoft.com/office/drawing/2014/main" val="1965810532"/>
                    </a:ext>
                  </a:extLst>
                </a:gridCol>
                <a:gridCol w="905256">
                  <a:extLst>
                    <a:ext uri="{9D8B030D-6E8A-4147-A177-3AD203B41FA5}">
                      <a16:colId xmlns:a16="http://schemas.microsoft.com/office/drawing/2014/main" val="4007529421"/>
                    </a:ext>
                  </a:extLst>
                </a:gridCol>
                <a:gridCol w="905256">
                  <a:extLst>
                    <a:ext uri="{9D8B030D-6E8A-4147-A177-3AD203B41FA5}">
                      <a16:colId xmlns:a16="http://schemas.microsoft.com/office/drawing/2014/main" val="3707206744"/>
                    </a:ext>
                  </a:extLst>
                </a:gridCol>
                <a:gridCol w="905256">
                  <a:extLst>
                    <a:ext uri="{9D8B030D-6E8A-4147-A177-3AD203B41FA5}">
                      <a16:colId xmlns:a16="http://schemas.microsoft.com/office/drawing/2014/main" val="278591914"/>
                    </a:ext>
                  </a:extLst>
                </a:gridCol>
                <a:gridCol w="905256">
                  <a:extLst>
                    <a:ext uri="{9D8B030D-6E8A-4147-A177-3AD203B41FA5}">
                      <a16:colId xmlns:a16="http://schemas.microsoft.com/office/drawing/2014/main" val="766679782"/>
                    </a:ext>
                  </a:extLst>
                </a:gridCol>
                <a:gridCol w="905256">
                  <a:extLst>
                    <a:ext uri="{9D8B030D-6E8A-4147-A177-3AD203B41FA5}">
                      <a16:colId xmlns:a16="http://schemas.microsoft.com/office/drawing/2014/main" val="271591790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3877408715"/>
                  </a:ext>
                </a:extLst>
              </a:tr>
              <a:tr h="370840">
                <a:tc>
                  <a:txBody>
                    <a:bodyPr/>
                    <a:lstStyle/>
                    <a:p>
                      <a:r>
                        <a:rPr lang="en-US" sz="1000"/>
                        <a:t>8</a:t>
                      </a:r>
                    </a:p>
                  </a:txBody>
                  <a:tcPr/>
                </a:tc>
                <a:tc>
                  <a:txBody>
                    <a:bodyPr/>
                    <a:lstStyle/>
                    <a:p>
                      <a:r>
                        <a:rPr lang="en-US" sz="1000"/>
                        <a:t>0.6143 %</a:t>
                      </a:r>
                    </a:p>
                  </a:txBody>
                  <a:tcPr/>
                </a:tc>
                <a:tc>
                  <a:txBody>
                    <a:bodyPr/>
                    <a:lstStyle/>
                    <a:p>
                      <a:r>
                        <a:rPr lang="en-US" sz="1000"/>
                        <a:t>0.12</a:t>
                      </a:r>
                    </a:p>
                  </a:txBody>
                  <a:tcPr/>
                </a:tc>
                <a:tc>
                  <a:txBody>
                    <a:bodyPr/>
                    <a:lstStyle/>
                    <a:p>
                      <a:r>
                        <a:rPr lang="en-US" sz="1000"/>
                        <a:t>72.38</a:t>
                      </a:r>
                    </a:p>
                  </a:txBody>
                  <a:tcPr/>
                </a:tc>
                <a:tc>
                  <a:txBody>
                    <a:bodyPr/>
                    <a:lstStyle/>
                    <a:p>
                      <a:r>
                        <a:rPr lang="en-US" sz="1000"/>
                        <a:t>55.38</a:t>
                      </a:r>
                    </a:p>
                  </a:txBody>
                  <a:tcPr/>
                </a:tc>
                <a:tc>
                  <a:txBody>
                    <a:bodyPr/>
                    <a:lstStyle/>
                    <a:p>
                      <a:r>
                        <a:rPr lang="en-US" sz="1000"/>
                        <a:t>34.12</a:t>
                      </a:r>
                    </a:p>
                  </a:txBody>
                  <a:tcPr/>
                </a:tc>
                <a:tc>
                  <a:txBody>
                    <a:bodyPr/>
                    <a:lstStyle/>
                    <a:p>
                      <a:r>
                        <a:rPr lang="en-US" sz="1000"/>
                        <a:t>34.00</a:t>
                      </a:r>
                    </a:p>
                  </a:txBody>
                  <a:tcPr/>
                </a:tc>
                <a:tc>
                  <a:txBody>
                    <a:bodyPr/>
                    <a:lstStyle/>
                    <a:p>
                      <a:r>
                        <a:rPr lang="en-US" sz="1000"/>
                        <a:t>579</a:t>
                      </a:r>
                    </a:p>
                  </a:txBody>
                  <a:tcPr/>
                </a:tc>
                <a:tc>
                  <a:txBody>
                    <a:bodyPr/>
                    <a:lstStyle/>
                    <a:p>
                      <a:r>
                        <a:rPr lang="en-US" sz="1000"/>
                        <a:t>273</a:t>
                      </a:r>
                    </a:p>
                  </a:txBody>
                  <a:tcPr/>
                </a:tc>
                <a:extLst>
                  <a:ext uri="{0D108BD9-81ED-4DB2-BD59-A6C34878D82A}">
                    <a16:rowId xmlns:a16="http://schemas.microsoft.com/office/drawing/2014/main" val="2470572266"/>
                  </a:ext>
                </a:extLst>
              </a:tr>
            </a:tbl>
          </a:graphicData>
        </a:graphic>
      </p:graphicFrame>
      <p:sp>
        <p:nvSpPr>
          <p:cNvPr id="4" name="Text Placeholder 3">
            <a:extLst>
              <a:ext uri="{FF2B5EF4-FFF2-40B4-BE49-F238E27FC236}">
                <a16:creationId xmlns:a16="http://schemas.microsoft.com/office/drawing/2014/main" id="{BD05EA0D-077C-4EA7-BEFF-CF72D44F12C5}"/>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443663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B8684-E18E-433C-887B-BD45DF87269C}"/>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98160CCB-F884-4229-B2B0-428115E4BFA3}"/>
              </a:ext>
            </a:extLst>
          </p:cNvPr>
          <p:cNvGraphicFramePr>
            <a:graphicFrameLocks noGrp="1"/>
          </p:cNvGraphicFramePr>
          <p:nvPr>
            <p:ph type="tbl" sz="quarter" idx="13"/>
            <p:extLst>
              <p:ext uri="{D42A27DB-BD31-4B8C-83A1-F6EECF244321}">
                <p14:modId xmlns:p14="http://schemas.microsoft.com/office/powerpoint/2010/main" val="2693273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378672310"/>
                    </a:ext>
                  </a:extLst>
                </a:gridCol>
                <a:gridCol w="1152143">
                  <a:extLst>
                    <a:ext uri="{9D8B030D-6E8A-4147-A177-3AD203B41FA5}">
                      <a16:colId xmlns:a16="http://schemas.microsoft.com/office/drawing/2014/main" val="2460612387"/>
                    </a:ext>
                  </a:extLst>
                </a:gridCol>
                <a:gridCol w="576072">
                  <a:extLst>
                    <a:ext uri="{9D8B030D-6E8A-4147-A177-3AD203B41FA5}">
                      <a16:colId xmlns:a16="http://schemas.microsoft.com/office/drawing/2014/main" val="59096717"/>
                    </a:ext>
                  </a:extLst>
                </a:gridCol>
                <a:gridCol w="576072">
                  <a:extLst>
                    <a:ext uri="{9D8B030D-6E8A-4147-A177-3AD203B41FA5}">
                      <a16:colId xmlns:a16="http://schemas.microsoft.com/office/drawing/2014/main" val="2432180991"/>
                    </a:ext>
                  </a:extLst>
                </a:gridCol>
                <a:gridCol w="576072">
                  <a:extLst>
                    <a:ext uri="{9D8B030D-6E8A-4147-A177-3AD203B41FA5}">
                      <a16:colId xmlns:a16="http://schemas.microsoft.com/office/drawing/2014/main" val="2627743282"/>
                    </a:ext>
                  </a:extLst>
                </a:gridCol>
                <a:gridCol w="576072">
                  <a:extLst>
                    <a:ext uri="{9D8B030D-6E8A-4147-A177-3AD203B41FA5}">
                      <a16:colId xmlns:a16="http://schemas.microsoft.com/office/drawing/2014/main" val="3990331247"/>
                    </a:ext>
                  </a:extLst>
                </a:gridCol>
                <a:gridCol w="576072">
                  <a:extLst>
                    <a:ext uri="{9D8B030D-6E8A-4147-A177-3AD203B41FA5}">
                      <a16:colId xmlns:a16="http://schemas.microsoft.com/office/drawing/2014/main" val="2885776762"/>
                    </a:ext>
                  </a:extLst>
                </a:gridCol>
                <a:gridCol w="576072">
                  <a:extLst>
                    <a:ext uri="{9D8B030D-6E8A-4147-A177-3AD203B41FA5}">
                      <a16:colId xmlns:a16="http://schemas.microsoft.com/office/drawing/2014/main" val="3344295922"/>
                    </a:ext>
                  </a:extLst>
                </a:gridCol>
                <a:gridCol w="576072">
                  <a:extLst>
                    <a:ext uri="{9D8B030D-6E8A-4147-A177-3AD203B41FA5}">
                      <a16:colId xmlns:a16="http://schemas.microsoft.com/office/drawing/2014/main" val="875104643"/>
                    </a:ext>
                  </a:extLst>
                </a:gridCol>
                <a:gridCol w="576072">
                  <a:extLst>
                    <a:ext uri="{9D8B030D-6E8A-4147-A177-3AD203B41FA5}">
                      <a16:colId xmlns:a16="http://schemas.microsoft.com/office/drawing/2014/main" val="2898064416"/>
                    </a:ext>
                  </a:extLst>
                </a:gridCol>
                <a:gridCol w="576072">
                  <a:extLst>
                    <a:ext uri="{9D8B030D-6E8A-4147-A177-3AD203B41FA5}">
                      <a16:colId xmlns:a16="http://schemas.microsoft.com/office/drawing/2014/main" val="936506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9099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- 2026-01-30 16:27:40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https://quintly-eu-image-storage.s3.amazonaws.com/42a5b893a9726451877e4ab7634db126/28dd959b6d329c8f66939173a6e80a89.jpg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01/31/2026 16:06:39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251986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- 2026-01-29 16:04:13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https://quintly-eu-image-storage.s3.amazonaws.com/42a5b893a9726451877e4ab7634db126/e29b97d50cec9e3f59a3744ad6fb5277.jpg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01/30/2026 15:37:46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88624331"/>
                  </a:ext>
                </a:extLst>
              </a:tr>
            </a:tbl>
          </a:graphicData>
        </a:graphic>
      </p:graphicFrame>
      <p:sp>
        <p:nvSpPr>
          <p:cNvPr id="4" name="Text Placeholder 3">
            <a:extLst>
              <a:ext uri="{FF2B5EF4-FFF2-40B4-BE49-F238E27FC236}">
                <a16:creationId xmlns:a16="http://schemas.microsoft.com/office/drawing/2014/main" id="{E09792B7-BA2C-4A39-ABEB-ECDEF90E200B}"/>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862771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88A7-F68E-42A0-A6BC-1FC28B82F969}"/>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54B2117B-9EFE-4323-9309-57B03773597D}"/>
              </a:ext>
            </a:extLst>
          </p:cNvPr>
          <p:cNvGraphicFramePr>
            <a:graphicFrameLocks noGrp="1"/>
          </p:cNvGraphicFramePr>
          <p:nvPr>
            <p:ph type="tbl" sz="quarter" idx="13"/>
            <p:extLst>
              <p:ext uri="{D42A27DB-BD31-4B8C-83A1-F6EECF244321}">
                <p14:modId xmlns:p14="http://schemas.microsoft.com/office/powerpoint/2010/main" val="16925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237059947"/>
                    </a:ext>
                  </a:extLst>
                </a:gridCol>
                <a:gridCol w="1152143">
                  <a:extLst>
                    <a:ext uri="{9D8B030D-6E8A-4147-A177-3AD203B41FA5}">
                      <a16:colId xmlns:a16="http://schemas.microsoft.com/office/drawing/2014/main" val="1271737235"/>
                    </a:ext>
                  </a:extLst>
                </a:gridCol>
                <a:gridCol w="576072">
                  <a:extLst>
                    <a:ext uri="{9D8B030D-6E8A-4147-A177-3AD203B41FA5}">
                      <a16:colId xmlns:a16="http://schemas.microsoft.com/office/drawing/2014/main" val="373098507"/>
                    </a:ext>
                  </a:extLst>
                </a:gridCol>
                <a:gridCol w="576072">
                  <a:extLst>
                    <a:ext uri="{9D8B030D-6E8A-4147-A177-3AD203B41FA5}">
                      <a16:colId xmlns:a16="http://schemas.microsoft.com/office/drawing/2014/main" val="2615050750"/>
                    </a:ext>
                  </a:extLst>
                </a:gridCol>
                <a:gridCol w="576072">
                  <a:extLst>
                    <a:ext uri="{9D8B030D-6E8A-4147-A177-3AD203B41FA5}">
                      <a16:colId xmlns:a16="http://schemas.microsoft.com/office/drawing/2014/main" val="1251450577"/>
                    </a:ext>
                  </a:extLst>
                </a:gridCol>
                <a:gridCol w="576072">
                  <a:extLst>
                    <a:ext uri="{9D8B030D-6E8A-4147-A177-3AD203B41FA5}">
                      <a16:colId xmlns:a16="http://schemas.microsoft.com/office/drawing/2014/main" val="437978098"/>
                    </a:ext>
                  </a:extLst>
                </a:gridCol>
                <a:gridCol w="576072">
                  <a:extLst>
                    <a:ext uri="{9D8B030D-6E8A-4147-A177-3AD203B41FA5}">
                      <a16:colId xmlns:a16="http://schemas.microsoft.com/office/drawing/2014/main" val="2147995105"/>
                    </a:ext>
                  </a:extLst>
                </a:gridCol>
                <a:gridCol w="576072">
                  <a:extLst>
                    <a:ext uri="{9D8B030D-6E8A-4147-A177-3AD203B41FA5}">
                      <a16:colId xmlns:a16="http://schemas.microsoft.com/office/drawing/2014/main" val="3114757768"/>
                    </a:ext>
                  </a:extLst>
                </a:gridCol>
                <a:gridCol w="576072">
                  <a:extLst>
                    <a:ext uri="{9D8B030D-6E8A-4147-A177-3AD203B41FA5}">
                      <a16:colId xmlns:a16="http://schemas.microsoft.com/office/drawing/2014/main" val="616958397"/>
                    </a:ext>
                  </a:extLst>
                </a:gridCol>
                <a:gridCol w="576072">
                  <a:extLst>
                    <a:ext uri="{9D8B030D-6E8A-4147-A177-3AD203B41FA5}">
                      <a16:colId xmlns:a16="http://schemas.microsoft.com/office/drawing/2014/main" val="36920328"/>
                    </a:ext>
                  </a:extLst>
                </a:gridCol>
                <a:gridCol w="576072">
                  <a:extLst>
                    <a:ext uri="{9D8B030D-6E8A-4147-A177-3AD203B41FA5}">
                      <a16:colId xmlns:a16="http://schemas.microsoft.com/office/drawing/2014/main" val="717169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06607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- 2026-01-22 17:00:46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https://quintly-eu-image-storage.s3.amazonaws.com/42a5b893a9726451877e4ab7634db126/28029ed594b7ec9eddd77dfb22a22a71.jpg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16:38:00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4047864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- 2026-01-15 16:13:06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https://quintly-eu-image-storage.s3.amazonaws.com/42a5b893a9726451877e4ab7634db126/0457e08f7f6315e163b9ffc4204965e7.jpg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01/16/2026 16:07:02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224491447"/>
                  </a:ext>
                </a:extLst>
              </a:tr>
            </a:tbl>
          </a:graphicData>
        </a:graphic>
      </p:graphicFrame>
      <p:sp>
        <p:nvSpPr>
          <p:cNvPr id="4" name="Text Placeholder 3">
            <a:extLst>
              <a:ext uri="{FF2B5EF4-FFF2-40B4-BE49-F238E27FC236}">
                <a16:creationId xmlns:a16="http://schemas.microsoft.com/office/drawing/2014/main" id="{95F333C0-5DD5-42C7-A4BD-879408796758}"/>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596534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6302F-4160-45B5-901E-606BCF315421}"/>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D1290B5E-2E3F-4DB8-9FCE-2707B3409EB3}"/>
              </a:ext>
            </a:extLst>
          </p:cNvPr>
          <p:cNvGraphicFramePr>
            <a:graphicFrameLocks noGrp="1"/>
          </p:cNvGraphicFramePr>
          <p:nvPr>
            <p:ph type="tbl" sz="quarter" idx="13"/>
            <p:extLst>
              <p:ext uri="{D42A27DB-BD31-4B8C-83A1-F6EECF244321}">
                <p14:modId xmlns:p14="http://schemas.microsoft.com/office/powerpoint/2010/main" val="188242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86542502"/>
                    </a:ext>
                  </a:extLst>
                </a:gridCol>
                <a:gridCol w="1152143">
                  <a:extLst>
                    <a:ext uri="{9D8B030D-6E8A-4147-A177-3AD203B41FA5}">
                      <a16:colId xmlns:a16="http://schemas.microsoft.com/office/drawing/2014/main" val="3265385826"/>
                    </a:ext>
                  </a:extLst>
                </a:gridCol>
                <a:gridCol w="576072">
                  <a:extLst>
                    <a:ext uri="{9D8B030D-6E8A-4147-A177-3AD203B41FA5}">
                      <a16:colId xmlns:a16="http://schemas.microsoft.com/office/drawing/2014/main" val="1257220709"/>
                    </a:ext>
                  </a:extLst>
                </a:gridCol>
                <a:gridCol w="576072">
                  <a:extLst>
                    <a:ext uri="{9D8B030D-6E8A-4147-A177-3AD203B41FA5}">
                      <a16:colId xmlns:a16="http://schemas.microsoft.com/office/drawing/2014/main" val="2615587208"/>
                    </a:ext>
                  </a:extLst>
                </a:gridCol>
                <a:gridCol w="576072">
                  <a:extLst>
                    <a:ext uri="{9D8B030D-6E8A-4147-A177-3AD203B41FA5}">
                      <a16:colId xmlns:a16="http://schemas.microsoft.com/office/drawing/2014/main" val="4083187828"/>
                    </a:ext>
                  </a:extLst>
                </a:gridCol>
                <a:gridCol w="576072">
                  <a:extLst>
                    <a:ext uri="{9D8B030D-6E8A-4147-A177-3AD203B41FA5}">
                      <a16:colId xmlns:a16="http://schemas.microsoft.com/office/drawing/2014/main" val="1096648434"/>
                    </a:ext>
                  </a:extLst>
                </a:gridCol>
                <a:gridCol w="576072">
                  <a:extLst>
                    <a:ext uri="{9D8B030D-6E8A-4147-A177-3AD203B41FA5}">
                      <a16:colId xmlns:a16="http://schemas.microsoft.com/office/drawing/2014/main" val="2866841069"/>
                    </a:ext>
                  </a:extLst>
                </a:gridCol>
                <a:gridCol w="576072">
                  <a:extLst>
                    <a:ext uri="{9D8B030D-6E8A-4147-A177-3AD203B41FA5}">
                      <a16:colId xmlns:a16="http://schemas.microsoft.com/office/drawing/2014/main" val="1099123467"/>
                    </a:ext>
                  </a:extLst>
                </a:gridCol>
                <a:gridCol w="576072">
                  <a:extLst>
                    <a:ext uri="{9D8B030D-6E8A-4147-A177-3AD203B41FA5}">
                      <a16:colId xmlns:a16="http://schemas.microsoft.com/office/drawing/2014/main" val="3067626368"/>
                    </a:ext>
                  </a:extLst>
                </a:gridCol>
                <a:gridCol w="576072">
                  <a:extLst>
                    <a:ext uri="{9D8B030D-6E8A-4147-A177-3AD203B41FA5}">
                      <a16:colId xmlns:a16="http://schemas.microsoft.com/office/drawing/2014/main" val="4290466008"/>
                    </a:ext>
                  </a:extLst>
                </a:gridCol>
                <a:gridCol w="576072">
                  <a:extLst>
                    <a:ext uri="{9D8B030D-6E8A-4147-A177-3AD203B41FA5}">
                      <a16:colId xmlns:a16="http://schemas.microsoft.com/office/drawing/2014/main" val="1845559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154751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- 2026-01-14 16:37:10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https://quintly-eu-image-storage.s3.amazonaws.com/42a5b893a9726451877e4ab7634db126/f2307271ae4853a2e3a3d79dcd14a031.jpg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16:09:20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466798964"/>
                  </a:ext>
                </a:extLst>
              </a:tr>
            </a:tbl>
          </a:graphicData>
        </a:graphic>
      </p:graphicFrame>
      <p:sp>
        <p:nvSpPr>
          <p:cNvPr id="4" name="Text Placeholder 3">
            <a:extLst>
              <a:ext uri="{FF2B5EF4-FFF2-40B4-BE49-F238E27FC236}">
                <a16:creationId xmlns:a16="http://schemas.microsoft.com/office/drawing/2014/main" id="{D23C9E05-78C9-46B8-ACA3-B28020FB16FF}"/>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5944636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1892</Words>
  <Application>Microsoft Office PowerPoint</Application>
  <PresentationFormat>On-screen Show (4:3)</PresentationFormat>
  <Paragraphs>573</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Impressions or Page Media View | FICOH</vt:lpstr>
      <vt:lpstr>Facebook Original Own Posts Table | FICOH - 1 of 3</vt:lpstr>
      <vt:lpstr>Facebook Original Own Posts Table | FICOH - 2 of 3</vt:lpstr>
      <vt:lpstr>Facebook Original Own Posts Table | FICOH - 3 of 3</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Instagram Content Views by Post Type | FICOH</vt:lpstr>
      <vt:lpstr>Instagram Instagram Content Views by Post Type: Reels | FICOH</vt:lpstr>
      <vt:lpstr>Instagram Posts Table | FICOH</vt:lpstr>
      <vt:lpstr>Instagram Reels | FICOH</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2026-02-02T15:06:34Z</dcterms:created>
  <dcterms:modified xsi:type="dcterms:W3CDTF">2026-02-02T15:07:12Z</dcterms:modified>
</cp:coreProperties>
</file>