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Lst>
  <p:sldSz cx="9144000" cy="6858000" type="screen4x3"/>
  <p:notesSz cx="6858000" cy="9144000"/>
  <p:embeddedFontLst>
    <p:embeddedFont>
      <p:font typeface="Calibri" panose="020F0502020204030204" pitchFamily="34" charset="0"/>
      <p:regular r:id="rId6"/>
      <p:bold r:id="rId7"/>
      <p:italic r:id="rId8"/>
      <p:boldItalic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96426-1499-4763-8B3B-15461B326711}"/>
              </a:ext>
            </a:extLst>
          </p:cNvPr>
          <p:cNvSpPr>
            <a:spLocks noGrp="1"/>
          </p:cNvSpPr>
          <p:nvPr>
            <p:ph type="title"/>
          </p:nvPr>
        </p:nvSpPr>
        <p:spPr/>
        <p:txBody>
          <a:bodyPr/>
          <a:lstStyle/>
          <a:p>
            <a:r>
              <a:rPr lang="en-US"/>
              <a:t>Facebook Original Own Posts Table | FICOH - 1 of 4</a:t>
            </a:r>
          </a:p>
        </p:txBody>
      </p:sp>
      <p:graphicFrame>
        <p:nvGraphicFramePr>
          <p:cNvPr id="5" name="Table Placeholder 4">
            <a:extLst>
              <a:ext uri="{FF2B5EF4-FFF2-40B4-BE49-F238E27FC236}">
                <a16:creationId xmlns:a16="http://schemas.microsoft.com/office/drawing/2014/main" id="{55A5E13E-3007-4E0F-B6E8-ED466F657F36}"/>
              </a:ext>
            </a:extLst>
          </p:cNvPr>
          <p:cNvGraphicFramePr>
            <a:graphicFrameLocks noGrp="1"/>
          </p:cNvGraphicFramePr>
          <p:nvPr>
            <p:ph type="tbl" sz="quarter" idx="13"/>
            <p:extLst>
              <p:ext uri="{D42A27DB-BD31-4B8C-83A1-F6EECF244321}">
                <p14:modId xmlns:p14="http://schemas.microsoft.com/office/powerpoint/2010/main" val="590152518"/>
              </p:ext>
            </p:extLst>
          </p:nvPr>
        </p:nvGraphicFramePr>
        <p:xfrm>
          <a:off x="457200" y="1731963"/>
          <a:ext cx="7982713" cy="1005840"/>
        </p:xfrm>
        <a:graphic>
          <a:graphicData uri="http://schemas.openxmlformats.org/drawingml/2006/table">
            <a:tbl>
              <a:tblPr firstRow="1" bandRow="1">
                <a:tableStyleId>{5C22544A-7EE6-4342-B048-85BDC9FD1C3A}</a:tableStyleId>
              </a:tblPr>
              <a:tblGrid>
                <a:gridCol w="1563625">
                  <a:extLst>
                    <a:ext uri="{9D8B030D-6E8A-4147-A177-3AD203B41FA5}">
                      <a16:colId xmlns:a16="http://schemas.microsoft.com/office/drawing/2014/main" val="2165144535"/>
                    </a:ext>
                  </a:extLst>
                </a:gridCol>
                <a:gridCol w="493776">
                  <a:extLst>
                    <a:ext uri="{9D8B030D-6E8A-4147-A177-3AD203B41FA5}">
                      <a16:colId xmlns:a16="http://schemas.microsoft.com/office/drawing/2014/main" val="4170777220"/>
                    </a:ext>
                  </a:extLst>
                </a:gridCol>
                <a:gridCol w="493776">
                  <a:extLst>
                    <a:ext uri="{9D8B030D-6E8A-4147-A177-3AD203B41FA5}">
                      <a16:colId xmlns:a16="http://schemas.microsoft.com/office/drawing/2014/main" val="462892050"/>
                    </a:ext>
                  </a:extLst>
                </a:gridCol>
                <a:gridCol w="493776">
                  <a:extLst>
                    <a:ext uri="{9D8B030D-6E8A-4147-A177-3AD203B41FA5}">
                      <a16:colId xmlns:a16="http://schemas.microsoft.com/office/drawing/2014/main" val="3696408407"/>
                    </a:ext>
                  </a:extLst>
                </a:gridCol>
                <a:gridCol w="493776">
                  <a:extLst>
                    <a:ext uri="{9D8B030D-6E8A-4147-A177-3AD203B41FA5}">
                      <a16:colId xmlns:a16="http://schemas.microsoft.com/office/drawing/2014/main" val="418072520"/>
                    </a:ext>
                  </a:extLst>
                </a:gridCol>
                <a:gridCol w="493776">
                  <a:extLst>
                    <a:ext uri="{9D8B030D-6E8A-4147-A177-3AD203B41FA5}">
                      <a16:colId xmlns:a16="http://schemas.microsoft.com/office/drawing/2014/main" val="636439860"/>
                    </a:ext>
                  </a:extLst>
                </a:gridCol>
                <a:gridCol w="493776">
                  <a:extLst>
                    <a:ext uri="{9D8B030D-6E8A-4147-A177-3AD203B41FA5}">
                      <a16:colId xmlns:a16="http://schemas.microsoft.com/office/drawing/2014/main" val="4050995693"/>
                    </a:ext>
                  </a:extLst>
                </a:gridCol>
                <a:gridCol w="493776">
                  <a:extLst>
                    <a:ext uri="{9D8B030D-6E8A-4147-A177-3AD203B41FA5}">
                      <a16:colId xmlns:a16="http://schemas.microsoft.com/office/drawing/2014/main" val="3746532027"/>
                    </a:ext>
                  </a:extLst>
                </a:gridCol>
                <a:gridCol w="493776">
                  <a:extLst>
                    <a:ext uri="{9D8B030D-6E8A-4147-A177-3AD203B41FA5}">
                      <a16:colId xmlns:a16="http://schemas.microsoft.com/office/drawing/2014/main" val="1138931512"/>
                    </a:ext>
                  </a:extLst>
                </a:gridCol>
                <a:gridCol w="493776">
                  <a:extLst>
                    <a:ext uri="{9D8B030D-6E8A-4147-A177-3AD203B41FA5}">
                      <a16:colId xmlns:a16="http://schemas.microsoft.com/office/drawing/2014/main" val="3148433579"/>
                    </a:ext>
                  </a:extLst>
                </a:gridCol>
                <a:gridCol w="493776">
                  <a:extLst>
                    <a:ext uri="{9D8B030D-6E8A-4147-A177-3AD203B41FA5}">
                      <a16:colId xmlns:a16="http://schemas.microsoft.com/office/drawing/2014/main" val="1100326365"/>
                    </a:ext>
                  </a:extLst>
                </a:gridCol>
                <a:gridCol w="493776">
                  <a:extLst>
                    <a:ext uri="{9D8B030D-6E8A-4147-A177-3AD203B41FA5}">
                      <a16:colId xmlns:a16="http://schemas.microsoft.com/office/drawing/2014/main" val="1476060123"/>
                    </a:ext>
                  </a:extLst>
                </a:gridCol>
                <a:gridCol w="493776">
                  <a:extLst>
                    <a:ext uri="{9D8B030D-6E8A-4147-A177-3AD203B41FA5}">
                      <a16:colId xmlns:a16="http://schemas.microsoft.com/office/drawing/2014/main" val="3380005879"/>
                    </a:ext>
                  </a:extLst>
                </a:gridCol>
                <a:gridCol w="493776">
                  <a:extLst>
                    <a:ext uri="{9D8B030D-6E8A-4147-A177-3AD203B41FA5}">
                      <a16:colId xmlns:a16="http://schemas.microsoft.com/office/drawing/2014/main" val="18120756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87423220"/>
                  </a:ext>
                </a:extLst>
              </a:tr>
            </a:tbl>
          </a:graphicData>
        </a:graphic>
      </p:graphicFrame>
      <p:sp>
        <p:nvSpPr>
          <p:cNvPr id="4" name="Text Placeholder 3">
            <a:extLst>
              <a:ext uri="{FF2B5EF4-FFF2-40B4-BE49-F238E27FC236}">
                <a16:creationId xmlns:a16="http://schemas.microsoft.com/office/drawing/2014/main" id="{9A61F499-EAB3-48EF-97BF-52DE2B0ECAE7}"/>
              </a:ext>
            </a:extLst>
          </p:cNvPr>
          <p:cNvSpPr>
            <a:spLocks noGrp="1"/>
          </p:cNvSpPr>
          <p:nvPr>
            <p:ph type="body" sz="quarter" idx="14"/>
          </p:nvPr>
        </p:nvSpPr>
        <p:spPr/>
        <p:txBody>
          <a:bodyPr/>
          <a:lstStyle/>
          <a:p>
            <a:r>
              <a:rPr lang="en-US"/>
              <a:t>12/01/2025 - 12/31/2025</a:t>
            </a:r>
          </a:p>
        </p:txBody>
      </p:sp>
    </p:spTree>
    <p:extLst>
      <p:ext uri="{BB962C8B-B14F-4D97-AF65-F5344CB8AC3E}">
        <p14:creationId xmlns:p14="http://schemas.microsoft.com/office/powerpoint/2010/main" val="18045474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A54B9-2E42-41AB-A05E-2EABEA2D2E92}"/>
              </a:ext>
            </a:extLst>
          </p:cNvPr>
          <p:cNvSpPr>
            <a:spLocks noGrp="1"/>
          </p:cNvSpPr>
          <p:nvPr>
            <p:ph type="title"/>
          </p:nvPr>
        </p:nvSpPr>
        <p:spPr/>
        <p:txBody>
          <a:bodyPr/>
          <a:lstStyle/>
          <a:p>
            <a:r>
              <a:rPr lang="en-US"/>
              <a:t>Facebook Original Own Posts Table | FICOH - 2 of 4</a:t>
            </a:r>
          </a:p>
        </p:txBody>
      </p:sp>
      <p:graphicFrame>
        <p:nvGraphicFramePr>
          <p:cNvPr id="5" name="Table Placeholder 4">
            <a:extLst>
              <a:ext uri="{FF2B5EF4-FFF2-40B4-BE49-F238E27FC236}">
                <a16:creationId xmlns:a16="http://schemas.microsoft.com/office/drawing/2014/main" id="{CA8FB58F-350E-4883-B64C-FA136774F70E}"/>
              </a:ext>
            </a:extLst>
          </p:cNvPr>
          <p:cNvGraphicFramePr>
            <a:graphicFrameLocks noGrp="1"/>
          </p:cNvGraphicFramePr>
          <p:nvPr>
            <p:ph type="tbl" sz="quarter" idx="13"/>
            <p:extLst>
              <p:ext uri="{D42A27DB-BD31-4B8C-83A1-F6EECF244321}">
                <p14:modId xmlns:p14="http://schemas.microsoft.com/office/powerpoint/2010/main" val="1222187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5">
                  <a:extLst>
                    <a:ext uri="{9D8B030D-6E8A-4147-A177-3AD203B41FA5}">
                      <a16:colId xmlns:a16="http://schemas.microsoft.com/office/drawing/2014/main" val="1181615667"/>
                    </a:ext>
                  </a:extLst>
                </a:gridCol>
                <a:gridCol w="493776">
                  <a:extLst>
                    <a:ext uri="{9D8B030D-6E8A-4147-A177-3AD203B41FA5}">
                      <a16:colId xmlns:a16="http://schemas.microsoft.com/office/drawing/2014/main" val="284468552"/>
                    </a:ext>
                  </a:extLst>
                </a:gridCol>
                <a:gridCol w="493776">
                  <a:extLst>
                    <a:ext uri="{9D8B030D-6E8A-4147-A177-3AD203B41FA5}">
                      <a16:colId xmlns:a16="http://schemas.microsoft.com/office/drawing/2014/main" val="3717585196"/>
                    </a:ext>
                  </a:extLst>
                </a:gridCol>
                <a:gridCol w="493776">
                  <a:extLst>
                    <a:ext uri="{9D8B030D-6E8A-4147-A177-3AD203B41FA5}">
                      <a16:colId xmlns:a16="http://schemas.microsoft.com/office/drawing/2014/main" val="3626199940"/>
                    </a:ext>
                  </a:extLst>
                </a:gridCol>
                <a:gridCol w="493776">
                  <a:extLst>
                    <a:ext uri="{9D8B030D-6E8A-4147-A177-3AD203B41FA5}">
                      <a16:colId xmlns:a16="http://schemas.microsoft.com/office/drawing/2014/main" val="3414861284"/>
                    </a:ext>
                  </a:extLst>
                </a:gridCol>
                <a:gridCol w="493776">
                  <a:extLst>
                    <a:ext uri="{9D8B030D-6E8A-4147-A177-3AD203B41FA5}">
                      <a16:colId xmlns:a16="http://schemas.microsoft.com/office/drawing/2014/main" val="3256904499"/>
                    </a:ext>
                  </a:extLst>
                </a:gridCol>
                <a:gridCol w="493776">
                  <a:extLst>
                    <a:ext uri="{9D8B030D-6E8A-4147-A177-3AD203B41FA5}">
                      <a16:colId xmlns:a16="http://schemas.microsoft.com/office/drawing/2014/main" val="2608711230"/>
                    </a:ext>
                  </a:extLst>
                </a:gridCol>
                <a:gridCol w="493776">
                  <a:extLst>
                    <a:ext uri="{9D8B030D-6E8A-4147-A177-3AD203B41FA5}">
                      <a16:colId xmlns:a16="http://schemas.microsoft.com/office/drawing/2014/main" val="2824073548"/>
                    </a:ext>
                  </a:extLst>
                </a:gridCol>
                <a:gridCol w="493776">
                  <a:extLst>
                    <a:ext uri="{9D8B030D-6E8A-4147-A177-3AD203B41FA5}">
                      <a16:colId xmlns:a16="http://schemas.microsoft.com/office/drawing/2014/main" val="1900402622"/>
                    </a:ext>
                  </a:extLst>
                </a:gridCol>
                <a:gridCol w="493776">
                  <a:extLst>
                    <a:ext uri="{9D8B030D-6E8A-4147-A177-3AD203B41FA5}">
                      <a16:colId xmlns:a16="http://schemas.microsoft.com/office/drawing/2014/main" val="854881779"/>
                    </a:ext>
                  </a:extLst>
                </a:gridCol>
                <a:gridCol w="493776">
                  <a:extLst>
                    <a:ext uri="{9D8B030D-6E8A-4147-A177-3AD203B41FA5}">
                      <a16:colId xmlns:a16="http://schemas.microsoft.com/office/drawing/2014/main" val="1331512722"/>
                    </a:ext>
                  </a:extLst>
                </a:gridCol>
                <a:gridCol w="493776">
                  <a:extLst>
                    <a:ext uri="{9D8B030D-6E8A-4147-A177-3AD203B41FA5}">
                      <a16:colId xmlns:a16="http://schemas.microsoft.com/office/drawing/2014/main" val="1833176267"/>
                    </a:ext>
                  </a:extLst>
                </a:gridCol>
                <a:gridCol w="493776">
                  <a:extLst>
                    <a:ext uri="{9D8B030D-6E8A-4147-A177-3AD203B41FA5}">
                      <a16:colId xmlns:a16="http://schemas.microsoft.com/office/drawing/2014/main" val="2701024753"/>
                    </a:ext>
                  </a:extLst>
                </a:gridCol>
                <a:gridCol w="493776">
                  <a:extLst>
                    <a:ext uri="{9D8B030D-6E8A-4147-A177-3AD203B41FA5}">
                      <a16:colId xmlns:a16="http://schemas.microsoft.com/office/drawing/2014/main" val="18229695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76928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- 2025-12-16 12:10:09</a:t>
                      </a:r>
                      <a:r>
                        <a:rPr kumimoji="0" lang="en-US" sz="1000" b="0" i="0" u="none" strike="noStrike" kern="1200" cap="none" spc="0" normalizeH="0" baseline="0" noProof="0">
                          <a:ln>
                            <a:noFill/>
                          </a:ln>
                          <a:solidFill>
                            <a:prstClr val="black"/>
                          </a:solidFill>
                          <a:effectLst/>
                          <a:uLnTx/>
                          <a:uFillTx/>
                          <a:latin typeface="Calibri"/>
                          <a:ea typeface="+mn-ea"/>
                          <a:cs typeface="+mn-cs"/>
                        </a:rPr>
                        <a:t>
 Nothing rings in the holiday season like a FICOH celebration! Last week, we gathered at the Ala Moana Hotel by Mantra in our festive ugly sweaters for the annual holiday party. From exciting games to impromptu dancing and plenty of laughter, it was the perfect chance to reconnect and create new memories together.
A big mahalo to our amazing holiday committee for planning such a fun and festive event, and to our associates who donated supplies to the Hawai‘i Foodbank this holiday season.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313271090"/>
                  </a:ext>
                </a:extLst>
              </a:tr>
            </a:tbl>
          </a:graphicData>
        </a:graphic>
      </p:graphicFrame>
      <p:sp>
        <p:nvSpPr>
          <p:cNvPr id="4" name="Text Placeholder 3">
            <a:extLst>
              <a:ext uri="{FF2B5EF4-FFF2-40B4-BE49-F238E27FC236}">
                <a16:creationId xmlns:a16="http://schemas.microsoft.com/office/drawing/2014/main" id="{B1E7384D-D6AB-45FF-B94F-476BC9DA1286}"/>
              </a:ext>
            </a:extLst>
          </p:cNvPr>
          <p:cNvSpPr>
            <a:spLocks noGrp="1"/>
          </p:cNvSpPr>
          <p:nvPr>
            <p:ph type="body" sz="quarter" idx="14"/>
          </p:nvPr>
        </p:nvSpPr>
        <p:spPr/>
        <p:txBody>
          <a:bodyPr/>
          <a:lstStyle/>
          <a:p>
            <a:r>
              <a:rPr lang="en-US"/>
              <a:t>12/01/2025 - 12/31/2025</a:t>
            </a:r>
          </a:p>
        </p:txBody>
      </p:sp>
    </p:spTree>
    <p:extLst>
      <p:ext uri="{BB962C8B-B14F-4D97-AF65-F5344CB8AC3E}">
        <p14:creationId xmlns:p14="http://schemas.microsoft.com/office/powerpoint/2010/main" val="5552001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1A35F-5E6D-4F20-84B7-567C933699E4}"/>
              </a:ext>
            </a:extLst>
          </p:cNvPr>
          <p:cNvSpPr>
            <a:spLocks noGrp="1"/>
          </p:cNvSpPr>
          <p:nvPr>
            <p:ph type="title"/>
          </p:nvPr>
        </p:nvSpPr>
        <p:spPr/>
        <p:txBody>
          <a:bodyPr/>
          <a:lstStyle/>
          <a:p>
            <a:r>
              <a:rPr lang="en-US"/>
              <a:t>Facebook Original Own Posts Table | FICOH - 3 of 4</a:t>
            </a:r>
          </a:p>
        </p:txBody>
      </p:sp>
      <p:graphicFrame>
        <p:nvGraphicFramePr>
          <p:cNvPr id="5" name="Table Placeholder 4">
            <a:extLst>
              <a:ext uri="{FF2B5EF4-FFF2-40B4-BE49-F238E27FC236}">
                <a16:creationId xmlns:a16="http://schemas.microsoft.com/office/drawing/2014/main" id="{B0231836-0144-45C2-8FC1-722F03F35002}"/>
              </a:ext>
            </a:extLst>
          </p:cNvPr>
          <p:cNvGraphicFramePr>
            <a:graphicFrameLocks noGrp="1"/>
          </p:cNvGraphicFramePr>
          <p:nvPr>
            <p:ph type="tbl" sz="quarter" idx="13"/>
            <p:extLst>
              <p:ext uri="{D42A27DB-BD31-4B8C-83A1-F6EECF244321}">
                <p14:modId xmlns:p14="http://schemas.microsoft.com/office/powerpoint/2010/main" val="3530370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5">
                  <a:extLst>
                    <a:ext uri="{9D8B030D-6E8A-4147-A177-3AD203B41FA5}">
                      <a16:colId xmlns:a16="http://schemas.microsoft.com/office/drawing/2014/main" val="2507914458"/>
                    </a:ext>
                  </a:extLst>
                </a:gridCol>
                <a:gridCol w="493776">
                  <a:extLst>
                    <a:ext uri="{9D8B030D-6E8A-4147-A177-3AD203B41FA5}">
                      <a16:colId xmlns:a16="http://schemas.microsoft.com/office/drawing/2014/main" val="1224416039"/>
                    </a:ext>
                  </a:extLst>
                </a:gridCol>
                <a:gridCol w="493776">
                  <a:extLst>
                    <a:ext uri="{9D8B030D-6E8A-4147-A177-3AD203B41FA5}">
                      <a16:colId xmlns:a16="http://schemas.microsoft.com/office/drawing/2014/main" val="3456571365"/>
                    </a:ext>
                  </a:extLst>
                </a:gridCol>
                <a:gridCol w="493776">
                  <a:extLst>
                    <a:ext uri="{9D8B030D-6E8A-4147-A177-3AD203B41FA5}">
                      <a16:colId xmlns:a16="http://schemas.microsoft.com/office/drawing/2014/main" val="2242867491"/>
                    </a:ext>
                  </a:extLst>
                </a:gridCol>
                <a:gridCol w="493776">
                  <a:extLst>
                    <a:ext uri="{9D8B030D-6E8A-4147-A177-3AD203B41FA5}">
                      <a16:colId xmlns:a16="http://schemas.microsoft.com/office/drawing/2014/main" val="1364919447"/>
                    </a:ext>
                  </a:extLst>
                </a:gridCol>
                <a:gridCol w="493776">
                  <a:extLst>
                    <a:ext uri="{9D8B030D-6E8A-4147-A177-3AD203B41FA5}">
                      <a16:colId xmlns:a16="http://schemas.microsoft.com/office/drawing/2014/main" val="710426949"/>
                    </a:ext>
                  </a:extLst>
                </a:gridCol>
                <a:gridCol w="493776">
                  <a:extLst>
                    <a:ext uri="{9D8B030D-6E8A-4147-A177-3AD203B41FA5}">
                      <a16:colId xmlns:a16="http://schemas.microsoft.com/office/drawing/2014/main" val="2291279886"/>
                    </a:ext>
                  </a:extLst>
                </a:gridCol>
                <a:gridCol w="493776">
                  <a:extLst>
                    <a:ext uri="{9D8B030D-6E8A-4147-A177-3AD203B41FA5}">
                      <a16:colId xmlns:a16="http://schemas.microsoft.com/office/drawing/2014/main" val="394769757"/>
                    </a:ext>
                  </a:extLst>
                </a:gridCol>
                <a:gridCol w="493776">
                  <a:extLst>
                    <a:ext uri="{9D8B030D-6E8A-4147-A177-3AD203B41FA5}">
                      <a16:colId xmlns:a16="http://schemas.microsoft.com/office/drawing/2014/main" val="1065767221"/>
                    </a:ext>
                  </a:extLst>
                </a:gridCol>
                <a:gridCol w="493776">
                  <a:extLst>
                    <a:ext uri="{9D8B030D-6E8A-4147-A177-3AD203B41FA5}">
                      <a16:colId xmlns:a16="http://schemas.microsoft.com/office/drawing/2014/main" val="3046908869"/>
                    </a:ext>
                  </a:extLst>
                </a:gridCol>
                <a:gridCol w="493776">
                  <a:extLst>
                    <a:ext uri="{9D8B030D-6E8A-4147-A177-3AD203B41FA5}">
                      <a16:colId xmlns:a16="http://schemas.microsoft.com/office/drawing/2014/main" val="1491876525"/>
                    </a:ext>
                  </a:extLst>
                </a:gridCol>
                <a:gridCol w="493776">
                  <a:extLst>
                    <a:ext uri="{9D8B030D-6E8A-4147-A177-3AD203B41FA5}">
                      <a16:colId xmlns:a16="http://schemas.microsoft.com/office/drawing/2014/main" val="4035812640"/>
                    </a:ext>
                  </a:extLst>
                </a:gridCol>
                <a:gridCol w="493776">
                  <a:extLst>
                    <a:ext uri="{9D8B030D-6E8A-4147-A177-3AD203B41FA5}">
                      <a16:colId xmlns:a16="http://schemas.microsoft.com/office/drawing/2014/main" val="3220646547"/>
                    </a:ext>
                  </a:extLst>
                </a:gridCol>
                <a:gridCol w="493776">
                  <a:extLst>
                    <a:ext uri="{9D8B030D-6E8A-4147-A177-3AD203B41FA5}">
                      <a16:colId xmlns:a16="http://schemas.microsoft.com/office/drawing/2014/main" val="594499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70279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- 2025-12-09 19:22:42</a:t>
                      </a:r>
                      <a:r>
                        <a:rPr kumimoji="0" lang="en-US" sz="1000" b="0" i="0" u="none" strike="noStrike" kern="1200" cap="none" spc="0" normalizeH="0" baseline="0" noProof="0">
                          <a:ln>
                            <a:noFill/>
                          </a:ln>
                          <a:solidFill>
                            <a:prstClr val="black"/>
                          </a:solidFill>
                          <a:effectLst/>
                          <a:uLnTx/>
                          <a:uFillTx/>
                          <a:latin typeface="Calibri"/>
                          <a:ea typeface="+mn-ea"/>
                          <a:cs typeface="+mn-cs"/>
                        </a:rPr>
                        <a:t>
 FICOH associates celebrated the season local style during a festive lunch break! 🌺✨ In one hour, we turned rubbah slippahs into holiday ornaments, sipped hot cocoa, munched cookies, and sprinkled in plenty of creativity and laughter. 🎨☕🍪 #TeamFICOH #HolidayVibe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747831267"/>
                  </a:ext>
                </a:extLst>
              </a:tr>
            </a:tbl>
          </a:graphicData>
        </a:graphic>
      </p:graphicFrame>
      <p:sp>
        <p:nvSpPr>
          <p:cNvPr id="4" name="Text Placeholder 3">
            <a:extLst>
              <a:ext uri="{FF2B5EF4-FFF2-40B4-BE49-F238E27FC236}">
                <a16:creationId xmlns:a16="http://schemas.microsoft.com/office/drawing/2014/main" id="{4D5C3C92-5575-48BB-AC2E-7F5720E8E7C4}"/>
              </a:ext>
            </a:extLst>
          </p:cNvPr>
          <p:cNvSpPr>
            <a:spLocks noGrp="1"/>
          </p:cNvSpPr>
          <p:nvPr>
            <p:ph type="body" sz="quarter" idx="14"/>
          </p:nvPr>
        </p:nvSpPr>
        <p:spPr/>
        <p:txBody>
          <a:bodyPr/>
          <a:lstStyle/>
          <a:p>
            <a:r>
              <a:rPr lang="en-US"/>
              <a:t>12/01/2025 - 12/31/2025</a:t>
            </a:r>
          </a:p>
        </p:txBody>
      </p:sp>
    </p:spTree>
    <p:extLst>
      <p:ext uri="{BB962C8B-B14F-4D97-AF65-F5344CB8AC3E}">
        <p14:creationId xmlns:p14="http://schemas.microsoft.com/office/powerpoint/2010/main" val="26785879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951BD-075C-484B-8CF6-EE27FB523FDD}"/>
              </a:ext>
            </a:extLst>
          </p:cNvPr>
          <p:cNvSpPr>
            <a:spLocks noGrp="1"/>
          </p:cNvSpPr>
          <p:nvPr>
            <p:ph type="title"/>
          </p:nvPr>
        </p:nvSpPr>
        <p:spPr/>
        <p:txBody>
          <a:bodyPr/>
          <a:lstStyle/>
          <a:p>
            <a:r>
              <a:rPr lang="en-US"/>
              <a:t>Facebook Original Own Posts Table | FICOH - 4 of 4</a:t>
            </a:r>
          </a:p>
        </p:txBody>
      </p:sp>
      <p:graphicFrame>
        <p:nvGraphicFramePr>
          <p:cNvPr id="5" name="Table Placeholder 4">
            <a:extLst>
              <a:ext uri="{FF2B5EF4-FFF2-40B4-BE49-F238E27FC236}">
                <a16:creationId xmlns:a16="http://schemas.microsoft.com/office/drawing/2014/main" id="{D914C05E-B488-4C65-9F12-E2936791605B}"/>
              </a:ext>
            </a:extLst>
          </p:cNvPr>
          <p:cNvGraphicFramePr>
            <a:graphicFrameLocks noGrp="1"/>
          </p:cNvGraphicFramePr>
          <p:nvPr>
            <p:ph type="tbl" sz="quarter" idx="13"/>
            <p:extLst>
              <p:ext uri="{D42A27DB-BD31-4B8C-83A1-F6EECF244321}">
                <p14:modId xmlns:p14="http://schemas.microsoft.com/office/powerpoint/2010/main" val="967755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5">
                  <a:extLst>
                    <a:ext uri="{9D8B030D-6E8A-4147-A177-3AD203B41FA5}">
                      <a16:colId xmlns:a16="http://schemas.microsoft.com/office/drawing/2014/main" val="2230953424"/>
                    </a:ext>
                  </a:extLst>
                </a:gridCol>
                <a:gridCol w="493776">
                  <a:extLst>
                    <a:ext uri="{9D8B030D-6E8A-4147-A177-3AD203B41FA5}">
                      <a16:colId xmlns:a16="http://schemas.microsoft.com/office/drawing/2014/main" val="4076379890"/>
                    </a:ext>
                  </a:extLst>
                </a:gridCol>
                <a:gridCol w="493776">
                  <a:extLst>
                    <a:ext uri="{9D8B030D-6E8A-4147-A177-3AD203B41FA5}">
                      <a16:colId xmlns:a16="http://schemas.microsoft.com/office/drawing/2014/main" val="1862148911"/>
                    </a:ext>
                  </a:extLst>
                </a:gridCol>
                <a:gridCol w="493776">
                  <a:extLst>
                    <a:ext uri="{9D8B030D-6E8A-4147-A177-3AD203B41FA5}">
                      <a16:colId xmlns:a16="http://schemas.microsoft.com/office/drawing/2014/main" val="2254096919"/>
                    </a:ext>
                  </a:extLst>
                </a:gridCol>
                <a:gridCol w="493776">
                  <a:extLst>
                    <a:ext uri="{9D8B030D-6E8A-4147-A177-3AD203B41FA5}">
                      <a16:colId xmlns:a16="http://schemas.microsoft.com/office/drawing/2014/main" val="918039292"/>
                    </a:ext>
                  </a:extLst>
                </a:gridCol>
                <a:gridCol w="493776">
                  <a:extLst>
                    <a:ext uri="{9D8B030D-6E8A-4147-A177-3AD203B41FA5}">
                      <a16:colId xmlns:a16="http://schemas.microsoft.com/office/drawing/2014/main" val="1259649522"/>
                    </a:ext>
                  </a:extLst>
                </a:gridCol>
                <a:gridCol w="493776">
                  <a:extLst>
                    <a:ext uri="{9D8B030D-6E8A-4147-A177-3AD203B41FA5}">
                      <a16:colId xmlns:a16="http://schemas.microsoft.com/office/drawing/2014/main" val="2812593690"/>
                    </a:ext>
                  </a:extLst>
                </a:gridCol>
                <a:gridCol w="493776">
                  <a:extLst>
                    <a:ext uri="{9D8B030D-6E8A-4147-A177-3AD203B41FA5}">
                      <a16:colId xmlns:a16="http://schemas.microsoft.com/office/drawing/2014/main" val="478675022"/>
                    </a:ext>
                  </a:extLst>
                </a:gridCol>
                <a:gridCol w="493776">
                  <a:extLst>
                    <a:ext uri="{9D8B030D-6E8A-4147-A177-3AD203B41FA5}">
                      <a16:colId xmlns:a16="http://schemas.microsoft.com/office/drawing/2014/main" val="2601856363"/>
                    </a:ext>
                  </a:extLst>
                </a:gridCol>
                <a:gridCol w="493776">
                  <a:extLst>
                    <a:ext uri="{9D8B030D-6E8A-4147-A177-3AD203B41FA5}">
                      <a16:colId xmlns:a16="http://schemas.microsoft.com/office/drawing/2014/main" val="2082501031"/>
                    </a:ext>
                  </a:extLst>
                </a:gridCol>
                <a:gridCol w="493776">
                  <a:extLst>
                    <a:ext uri="{9D8B030D-6E8A-4147-A177-3AD203B41FA5}">
                      <a16:colId xmlns:a16="http://schemas.microsoft.com/office/drawing/2014/main" val="1254415252"/>
                    </a:ext>
                  </a:extLst>
                </a:gridCol>
                <a:gridCol w="493776">
                  <a:extLst>
                    <a:ext uri="{9D8B030D-6E8A-4147-A177-3AD203B41FA5}">
                      <a16:colId xmlns:a16="http://schemas.microsoft.com/office/drawing/2014/main" val="2087313114"/>
                    </a:ext>
                  </a:extLst>
                </a:gridCol>
                <a:gridCol w="493776">
                  <a:extLst>
                    <a:ext uri="{9D8B030D-6E8A-4147-A177-3AD203B41FA5}">
                      <a16:colId xmlns:a16="http://schemas.microsoft.com/office/drawing/2014/main" val="2516758780"/>
                    </a:ext>
                  </a:extLst>
                </a:gridCol>
                <a:gridCol w="493776">
                  <a:extLst>
                    <a:ext uri="{9D8B030D-6E8A-4147-A177-3AD203B41FA5}">
                      <a16:colId xmlns:a16="http://schemas.microsoft.com/office/drawing/2014/main" val="11644585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74731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- 2025-12-17 16:00:08</a:t>
                      </a:r>
                      <a:r>
                        <a:rPr kumimoji="0" lang="en-US" sz="1000" b="0" i="0" u="none" strike="noStrike" kern="1200" cap="none" spc="0" normalizeH="0" baseline="0" noProof="0">
                          <a:ln>
                            <a:noFill/>
                          </a:ln>
                          <a:solidFill>
                            <a:prstClr val="black"/>
                          </a:solidFill>
                          <a:effectLst/>
                          <a:uLnTx/>
                          <a:uFillTx/>
                          <a:latin typeface="Calibri"/>
                          <a:ea typeface="+mn-ea"/>
                          <a:cs typeface="+mn-cs"/>
                        </a:rPr>
                        <a:t>
 Last week, we hosted our annual Brunch with Santa, an event for associates and their families to enjoy a morning of holiday cheer! The event featured fun games, colorful balloon creations, and a special visit from Santa himself. Every keiki received a snowman ornament, a swirly lollipop, a keepsake photo and a delicious bento meal.
This tradition is a wonderful way for associates and their loved ones to come together and celebrate the holiday season. Mahalo to Terri S. from our HR department and her dedicated holiday committee for organizing and bringing the magic to 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832493903"/>
                  </a:ext>
                </a:extLst>
              </a:tr>
            </a:tbl>
          </a:graphicData>
        </a:graphic>
      </p:graphicFrame>
      <p:sp>
        <p:nvSpPr>
          <p:cNvPr id="4" name="Text Placeholder 3">
            <a:extLst>
              <a:ext uri="{FF2B5EF4-FFF2-40B4-BE49-F238E27FC236}">
                <a16:creationId xmlns:a16="http://schemas.microsoft.com/office/drawing/2014/main" id="{61FC2A61-FA09-45A5-A2F9-2CEF601D03E5}"/>
              </a:ext>
            </a:extLst>
          </p:cNvPr>
          <p:cNvSpPr>
            <a:spLocks noGrp="1"/>
          </p:cNvSpPr>
          <p:nvPr>
            <p:ph type="body" sz="quarter" idx="14"/>
          </p:nvPr>
        </p:nvSpPr>
        <p:spPr/>
        <p:txBody>
          <a:bodyPr/>
          <a:lstStyle/>
          <a:p>
            <a:r>
              <a:rPr lang="en-US"/>
              <a:t>12/01/2025 - 12/31/2025</a:t>
            </a:r>
          </a:p>
        </p:txBody>
      </p:sp>
    </p:spTree>
    <p:extLst>
      <p:ext uri="{BB962C8B-B14F-4D97-AF65-F5344CB8AC3E}">
        <p14:creationId xmlns:p14="http://schemas.microsoft.com/office/powerpoint/2010/main" val="323169009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513</Words>
  <Application>Microsoft Office PowerPoint</Application>
  <PresentationFormat>On-screen Show (4:3)</PresentationFormat>
  <Paragraphs>106</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Calibri</vt:lpstr>
      <vt:lpstr>Arial</vt:lpstr>
      <vt:lpstr>quintly_template</vt:lpstr>
      <vt:lpstr>Facebook Original Own Posts Table | FICOH - 1 of 4</vt:lpstr>
      <vt:lpstr>Facebook Original Own Posts Table | FICOH - 2 of 4</vt:lpstr>
      <vt:lpstr>Facebook Original Own Posts Table | FICOH - 3 of 4</vt:lpstr>
      <vt:lpstr>Facebook Original Own Posts Table | FICOH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Original Own Posts Table | FICOH - 1 of 4</dc:title>
  <dc:creator>Frederik Born</dc:creator>
  <cp:lastModifiedBy>Frederik Born</cp:lastModifiedBy>
  <cp:revision>1</cp:revision>
  <dcterms:created xsi:type="dcterms:W3CDTF">2026-01-14T03:47:38Z</dcterms:created>
  <dcterms:modified xsi:type="dcterms:W3CDTF">2026-01-14T03:47:53Z</dcterms:modified>
</cp:coreProperties>
</file>