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3B6F8-6F3A-4DBF-B27B-5DE3B1CEF965}"/>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E5DA14C7-A495-4454-9549-DC968EF12FA0}"/>
              </a:ext>
            </a:extLst>
          </p:cNvPr>
          <p:cNvGraphicFramePr>
            <a:graphicFrameLocks noGrp="1"/>
          </p:cNvGraphicFramePr>
          <p:nvPr>
            <p:ph type="tbl" sz="quarter" idx="13"/>
            <p:extLst>
              <p:ext uri="{D42A27DB-BD31-4B8C-83A1-F6EECF244321}">
                <p14:modId xmlns:p14="http://schemas.microsoft.com/office/powerpoint/2010/main" val="871413022"/>
              </p:ext>
            </p:extLst>
          </p:nvPr>
        </p:nvGraphicFramePr>
        <p:xfrm>
          <a:off x="457200" y="1731963"/>
          <a:ext cx="7406640" cy="1920240"/>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66410692"/>
                    </a:ext>
                  </a:extLst>
                </a:gridCol>
                <a:gridCol w="987552">
                  <a:extLst>
                    <a:ext uri="{9D8B030D-6E8A-4147-A177-3AD203B41FA5}">
                      <a16:colId xmlns:a16="http://schemas.microsoft.com/office/drawing/2014/main" val="3714201643"/>
                    </a:ext>
                  </a:extLst>
                </a:gridCol>
                <a:gridCol w="329184">
                  <a:extLst>
                    <a:ext uri="{9D8B030D-6E8A-4147-A177-3AD203B41FA5}">
                      <a16:colId xmlns:a16="http://schemas.microsoft.com/office/drawing/2014/main" val="3769690113"/>
                    </a:ext>
                  </a:extLst>
                </a:gridCol>
                <a:gridCol w="329184">
                  <a:extLst>
                    <a:ext uri="{9D8B030D-6E8A-4147-A177-3AD203B41FA5}">
                      <a16:colId xmlns:a16="http://schemas.microsoft.com/office/drawing/2014/main" val="1047570476"/>
                    </a:ext>
                  </a:extLst>
                </a:gridCol>
                <a:gridCol w="329184">
                  <a:extLst>
                    <a:ext uri="{9D8B030D-6E8A-4147-A177-3AD203B41FA5}">
                      <a16:colId xmlns:a16="http://schemas.microsoft.com/office/drawing/2014/main" val="3863182714"/>
                    </a:ext>
                  </a:extLst>
                </a:gridCol>
                <a:gridCol w="329184">
                  <a:extLst>
                    <a:ext uri="{9D8B030D-6E8A-4147-A177-3AD203B41FA5}">
                      <a16:colId xmlns:a16="http://schemas.microsoft.com/office/drawing/2014/main" val="1270922341"/>
                    </a:ext>
                  </a:extLst>
                </a:gridCol>
                <a:gridCol w="329184">
                  <a:extLst>
                    <a:ext uri="{9D8B030D-6E8A-4147-A177-3AD203B41FA5}">
                      <a16:colId xmlns:a16="http://schemas.microsoft.com/office/drawing/2014/main" val="640635014"/>
                    </a:ext>
                  </a:extLst>
                </a:gridCol>
                <a:gridCol w="329184">
                  <a:extLst>
                    <a:ext uri="{9D8B030D-6E8A-4147-A177-3AD203B41FA5}">
                      <a16:colId xmlns:a16="http://schemas.microsoft.com/office/drawing/2014/main" val="1200268715"/>
                    </a:ext>
                  </a:extLst>
                </a:gridCol>
                <a:gridCol w="329184">
                  <a:extLst>
                    <a:ext uri="{9D8B030D-6E8A-4147-A177-3AD203B41FA5}">
                      <a16:colId xmlns:a16="http://schemas.microsoft.com/office/drawing/2014/main" val="3496504588"/>
                    </a:ext>
                  </a:extLst>
                </a:gridCol>
                <a:gridCol w="329184">
                  <a:extLst>
                    <a:ext uri="{9D8B030D-6E8A-4147-A177-3AD203B41FA5}">
                      <a16:colId xmlns:a16="http://schemas.microsoft.com/office/drawing/2014/main" val="2752394539"/>
                    </a:ext>
                  </a:extLst>
                </a:gridCol>
                <a:gridCol w="329184">
                  <a:extLst>
                    <a:ext uri="{9D8B030D-6E8A-4147-A177-3AD203B41FA5}">
                      <a16:colId xmlns:a16="http://schemas.microsoft.com/office/drawing/2014/main" val="3812073050"/>
                    </a:ext>
                  </a:extLst>
                </a:gridCol>
                <a:gridCol w="329184">
                  <a:extLst>
                    <a:ext uri="{9D8B030D-6E8A-4147-A177-3AD203B41FA5}">
                      <a16:colId xmlns:a16="http://schemas.microsoft.com/office/drawing/2014/main" val="1360763002"/>
                    </a:ext>
                  </a:extLst>
                </a:gridCol>
                <a:gridCol w="329184">
                  <a:extLst>
                    <a:ext uri="{9D8B030D-6E8A-4147-A177-3AD203B41FA5}">
                      <a16:colId xmlns:a16="http://schemas.microsoft.com/office/drawing/2014/main" val="4209036257"/>
                    </a:ext>
                  </a:extLst>
                </a:gridCol>
                <a:gridCol w="329184">
                  <a:extLst>
                    <a:ext uri="{9D8B030D-6E8A-4147-A177-3AD203B41FA5}">
                      <a16:colId xmlns:a16="http://schemas.microsoft.com/office/drawing/2014/main" val="4241447067"/>
                    </a:ext>
                  </a:extLst>
                </a:gridCol>
                <a:gridCol w="329184">
                  <a:extLst>
                    <a:ext uri="{9D8B030D-6E8A-4147-A177-3AD203B41FA5}">
                      <a16:colId xmlns:a16="http://schemas.microsoft.com/office/drawing/2014/main" val="3584705802"/>
                    </a:ext>
                  </a:extLst>
                </a:gridCol>
                <a:gridCol w="329184">
                  <a:extLst>
                    <a:ext uri="{9D8B030D-6E8A-4147-A177-3AD203B41FA5}">
                      <a16:colId xmlns:a16="http://schemas.microsoft.com/office/drawing/2014/main" val="3105035724"/>
                    </a:ext>
                  </a:extLst>
                </a:gridCol>
                <a:gridCol w="329184">
                  <a:extLst>
                    <a:ext uri="{9D8B030D-6E8A-4147-A177-3AD203B41FA5}">
                      <a16:colId xmlns:a16="http://schemas.microsoft.com/office/drawing/2014/main" val="3902767144"/>
                    </a:ext>
                  </a:extLst>
                </a:gridCol>
                <a:gridCol w="329184">
                  <a:extLst>
                    <a:ext uri="{9D8B030D-6E8A-4147-A177-3AD203B41FA5}">
                      <a16:colId xmlns:a16="http://schemas.microsoft.com/office/drawing/2014/main" val="1176550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493476491"/>
                  </a:ext>
                </a:extLst>
              </a:tr>
            </a:tbl>
          </a:graphicData>
        </a:graphic>
      </p:graphicFrame>
      <p:sp>
        <p:nvSpPr>
          <p:cNvPr id="4" name="Text Placeholder 3">
            <a:extLst>
              <a:ext uri="{FF2B5EF4-FFF2-40B4-BE49-F238E27FC236}">
                <a16:creationId xmlns:a16="http://schemas.microsoft.com/office/drawing/2014/main" id="{397BDD25-AD4C-48F2-B807-582678820C99}"/>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287124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3332-6065-4D50-B088-A9DE353B70BE}"/>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5BB19741-2D79-4F88-9301-F95EE2B929ED}"/>
              </a:ext>
            </a:extLst>
          </p:cNvPr>
          <p:cNvGraphicFramePr>
            <a:graphicFrameLocks noGrp="1"/>
          </p:cNvGraphicFramePr>
          <p:nvPr>
            <p:ph type="tbl" sz="quarter" idx="13"/>
            <p:extLst>
              <p:ext uri="{D42A27DB-BD31-4B8C-83A1-F6EECF244321}">
                <p14:modId xmlns:p14="http://schemas.microsoft.com/office/powerpoint/2010/main" val="288505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84917304"/>
                    </a:ext>
                  </a:extLst>
                </a:gridCol>
                <a:gridCol w="987552">
                  <a:extLst>
                    <a:ext uri="{9D8B030D-6E8A-4147-A177-3AD203B41FA5}">
                      <a16:colId xmlns:a16="http://schemas.microsoft.com/office/drawing/2014/main" val="800819943"/>
                    </a:ext>
                  </a:extLst>
                </a:gridCol>
                <a:gridCol w="329184">
                  <a:extLst>
                    <a:ext uri="{9D8B030D-6E8A-4147-A177-3AD203B41FA5}">
                      <a16:colId xmlns:a16="http://schemas.microsoft.com/office/drawing/2014/main" val="2607006814"/>
                    </a:ext>
                  </a:extLst>
                </a:gridCol>
                <a:gridCol w="329184">
                  <a:extLst>
                    <a:ext uri="{9D8B030D-6E8A-4147-A177-3AD203B41FA5}">
                      <a16:colId xmlns:a16="http://schemas.microsoft.com/office/drawing/2014/main" val="289308560"/>
                    </a:ext>
                  </a:extLst>
                </a:gridCol>
                <a:gridCol w="329184">
                  <a:extLst>
                    <a:ext uri="{9D8B030D-6E8A-4147-A177-3AD203B41FA5}">
                      <a16:colId xmlns:a16="http://schemas.microsoft.com/office/drawing/2014/main" val="1887069778"/>
                    </a:ext>
                  </a:extLst>
                </a:gridCol>
                <a:gridCol w="329184">
                  <a:extLst>
                    <a:ext uri="{9D8B030D-6E8A-4147-A177-3AD203B41FA5}">
                      <a16:colId xmlns:a16="http://schemas.microsoft.com/office/drawing/2014/main" val="845674253"/>
                    </a:ext>
                  </a:extLst>
                </a:gridCol>
                <a:gridCol w="329184">
                  <a:extLst>
                    <a:ext uri="{9D8B030D-6E8A-4147-A177-3AD203B41FA5}">
                      <a16:colId xmlns:a16="http://schemas.microsoft.com/office/drawing/2014/main" val="872837445"/>
                    </a:ext>
                  </a:extLst>
                </a:gridCol>
                <a:gridCol w="329184">
                  <a:extLst>
                    <a:ext uri="{9D8B030D-6E8A-4147-A177-3AD203B41FA5}">
                      <a16:colId xmlns:a16="http://schemas.microsoft.com/office/drawing/2014/main" val="1088713039"/>
                    </a:ext>
                  </a:extLst>
                </a:gridCol>
                <a:gridCol w="329184">
                  <a:extLst>
                    <a:ext uri="{9D8B030D-6E8A-4147-A177-3AD203B41FA5}">
                      <a16:colId xmlns:a16="http://schemas.microsoft.com/office/drawing/2014/main" val="1842658941"/>
                    </a:ext>
                  </a:extLst>
                </a:gridCol>
                <a:gridCol w="329184">
                  <a:extLst>
                    <a:ext uri="{9D8B030D-6E8A-4147-A177-3AD203B41FA5}">
                      <a16:colId xmlns:a16="http://schemas.microsoft.com/office/drawing/2014/main" val="3155577050"/>
                    </a:ext>
                  </a:extLst>
                </a:gridCol>
                <a:gridCol w="329184">
                  <a:extLst>
                    <a:ext uri="{9D8B030D-6E8A-4147-A177-3AD203B41FA5}">
                      <a16:colId xmlns:a16="http://schemas.microsoft.com/office/drawing/2014/main" val="2396436291"/>
                    </a:ext>
                  </a:extLst>
                </a:gridCol>
                <a:gridCol w="329184">
                  <a:extLst>
                    <a:ext uri="{9D8B030D-6E8A-4147-A177-3AD203B41FA5}">
                      <a16:colId xmlns:a16="http://schemas.microsoft.com/office/drawing/2014/main" val="3725547848"/>
                    </a:ext>
                  </a:extLst>
                </a:gridCol>
                <a:gridCol w="329184">
                  <a:extLst>
                    <a:ext uri="{9D8B030D-6E8A-4147-A177-3AD203B41FA5}">
                      <a16:colId xmlns:a16="http://schemas.microsoft.com/office/drawing/2014/main" val="2446308380"/>
                    </a:ext>
                  </a:extLst>
                </a:gridCol>
                <a:gridCol w="329184">
                  <a:extLst>
                    <a:ext uri="{9D8B030D-6E8A-4147-A177-3AD203B41FA5}">
                      <a16:colId xmlns:a16="http://schemas.microsoft.com/office/drawing/2014/main" val="177780376"/>
                    </a:ext>
                  </a:extLst>
                </a:gridCol>
                <a:gridCol w="329184">
                  <a:extLst>
                    <a:ext uri="{9D8B030D-6E8A-4147-A177-3AD203B41FA5}">
                      <a16:colId xmlns:a16="http://schemas.microsoft.com/office/drawing/2014/main" val="3889584552"/>
                    </a:ext>
                  </a:extLst>
                </a:gridCol>
                <a:gridCol w="329184">
                  <a:extLst>
                    <a:ext uri="{9D8B030D-6E8A-4147-A177-3AD203B41FA5}">
                      <a16:colId xmlns:a16="http://schemas.microsoft.com/office/drawing/2014/main" val="1360981314"/>
                    </a:ext>
                  </a:extLst>
                </a:gridCol>
                <a:gridCol w="329184">
                  <a:extLst>
                    <a:ext uri="{9D8B030D-6E8A-4147-A177-3AD203B41FA5}">
                      <a16:colId xmlns:a16="http://schemas.microsoft.com/office/drawing/2014/main" val="530529727"/>
                    </a:ext>
                  </a:extLst>
                </a:gridCol>
                <a:gridCol w="329184">
                  <a:extLst>
                    <a:ext uri="{9D8B030D-6E8A-4147-A177-3AD203B41FA5}">
                      <a16:colId xmlns:a16="http://schemas.microsoft.com/office/drawing/2014/main" val="1693918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74337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- 2025-12-16 12:10:09</a:t>
                      </a:r>
                      <a:r>
                        <a:rPr kumimoji="0" lang="en-US" sz="1000" b="0" i="0" u="none" strike="noStrike" kern="1200" cap="none" spc="0" normalizeH="0" baseline="0" noProof="0">
                          <a:ln>
                            <a:noFill/>
                          </a:ln>
                          <a:solidFill>
                            <a:prstClr val="black"/>
                          </a:solidFill>
                          <a:effectLst/>
                          <a:uLnTx/>
                          <a:uFillTx/>
                          <a:latin typeface="Calibri"/>
                          <a:ea typeface="+mn-ea"/>
                          <a:cs typeface="+mn-cs"/>
                        </a:rPr>
                        <a:t>
 Nothing rings in the holiday season like a FICOH celebration! Last week, we gathered at the Ala Moana Hotel by Mantra in our festive ugly sweaters for the annual holiday party. From exciting games to impromptu dancing and plenty of laughter, it was the perfect chance to reconnect and create new memories together.
A big mahalo to our amazing holiday committee for planning such a fun and festive event, and to our associates who donated supplies to the Hawai‘i Foodbank this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23301114"/>
                  </a:ext>
                </a:extLst>
              </a:tr>
            </a:tbl>
          </a:graphicData>
        </a:graphic>
      </p:graphicFrame>
      <p:sp>
        <p:nvSpPr>
          <p:cNvPr id="4" name="Text Placeholder 3">
            <a:extLst>
              <a:ext uri="{FF2B5EF4-FFF2-40B4-BE49-F238E27FC236}">
                <a16:creationId xmlns:a16="http://schemas.microsoft.com/office/drawing/2014/main" id="{F788FD76-DD48-4C91-A081-5575646C6C0B}"/>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598378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A9A9-9728-4516-B698-35B6F98521ED}"/>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C1C900C3-8BD5-46E5-88C1-024A3F5ED3B3}"/>
              </a:ext>
            </a:extLst>
          </p:cNvPr>
          <p:cNvGraphicFramePr>
            <a:graphicFrameLocks noGrp="1"/>
          </p:cNvGraphicFramePr>
          <p:nvPr>
            <p:ph type="tbl" sz="quarter" idx="13"/>
            <p:extLst>
              <p:ext uri="{D42A27DB-BD31-4B8C-83A1-F6EECF244321}">
                <p14:modId xmlns:p14="http://schemas.microsoft.com/office/powerpoint/2010/main" val="3635132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50663954"/>
                    </a:ext>
                  </a:extLst>
                </a:gridCol>
                <a:gridCol w="987552">
                  <a:extLst>
                    <a:ext uri="{9D8B030D-6E8A-4147-A177-3AD203B41FA5}">
                      <a16:colId xmlns:a16="http://schemas.microsoft.com/office/drawing/2014/main" val="3306552277"/>
                    </a:ext>
                  </a:extLst>
                </a:gridCol>
                <a:gridCol w="329184">
                  <a:extLst>
                    <a:ext uri="{9D8B030D-6E8A-4147-A177-3AD203B41FA5}">
                      <a16:colId xmlns:a16="http://schemas.microsoft.com/office/drawing/2014/main" val="3715383628"/>
                    </a:ext>
                  </a:extLst>
                </a:gridCol>
                <a:gridCol w="329184">
                  <a:extLst>
                    <a:ext uri="{9D8B030D-6E8A-4147-A177-3AD203B41FA5}">
                      <a16:colId xmlns:a16="http://schemas.microsoft.com/office/drawing/2014/main" val="2451274618"/>
                    </a:ext>
                  </a:extLst>
                </a:gridCol>
                <a:gridCol w="329184">
                  <a:extLst>
                    <a:ext uri="{9D8B030D-6E8A-4147-A177-3AD203B41FA5}">
                      <a16:colId xmlns:a16="http://schemas.microsoft.com/office/drawing/2014/main" val="2133181573"/>
                    </a:ext>
                  </a:extLst>
                </a:gridCol>
                <a:gridCol w="329184">
                  <a:extLst>
                    <a:ext uri="{9D8B030D-6E8A-4147-A177-3AD203B41FA5}">
                      <a16:colId xmlns:a16="http://schemas.microsoft.com/office/drawing/2014/main" val="2872483535"/>
                    </a:ext>
                  </a:extLst>
                </a:gridCol>
                <a:gridCol w="329184">
                  <a:extLst>
                    <a:ext uri="{9D8B030D-6E8A-4147-A177-3AD203B41FA5}">
                      <a16:colId xmlns:a16="http://schemas.microsoft.com/office/drawing/2014/main" val="3742901015"/>
                    </a:ext>
                  </a:extLst>
                </a:gridCol>
                <a:gridCol w="329184">
                  <a:extLst>
                    <a:ext uri="{9D8B030D-6E8A-4147-A177-3AD203B41FA5}">
                      <a16:colId xmlns:a16="http://schemas.microsoft.com/office/drawing/2014/main" val="1729548067"/>
                    </a:ext>
                  </a:extLst>
                </a:gridCol>
                <a:gridCol w="329184">
                  <a:extLst>
                    <a:ext uri="{9D8B030D-6E8A-4147-A177-3AD203B41FA5}">
                      <a16:colId xmlns:a16="http://schemas.microsoft.com/office/drawing/2014/main" val="179860311"/>
                    </a:ext>
                  </a:extLst>
                </a:gridCol>
                <a:gridCol w="329184">
                  <a:extLst>
                    <a:ext uri="{9D8B030D-6E8A-4147-A177-3AD203B41FA5}">
                      <a16:colId xmlns:a16="http://schemas.microsoft.com/office/drawing/2014/main" val="2650210323"/>
                    </a:ext>
                  </a:extLst>
                </a:gridCol>
                <a:gridCol w="329184">
                  <a:extLst>
                    <a:ext uri="{9D8B030D-6E8A-4147-A177-3AD203B41FA5}">
                      <a16:colId xmlns:a16="http://schemas.microsoft.com/office/drawing/2014/main" val="1615327762"/>
                    </a:ext>
                  </a:extLst>
                </a:gridCol>
                <a:gridCol w="329184">
                  <a:extLst>
                    <a:ext uri="{9D8B030D-6E8A-4147-A177-3AD203B41FA5}">
                      <a16:colId xmlns:a16="http://schemas.microsoft.com/office/drawing/2014/main" val="3807067979"/>
                    </a:ext>
                  </a:extLst>
                </a:gridCol>
                <a:gridCol w="329184">
                  <a:extLst>
                    <a:ext uri="{9D8B030D-6E8A-4147-A177-3AD203B41FA5}">
                      <a16:colId xmlns:a16="http://schemas.microsoft.com/office/drawing/2014/main" val="3808839424"/>
                    </a:ext>
                  </a:extLst>
                </a:gridCol>
                <a:gridCol w="329184">
                  <a:extLst>
                    <a:ext uri="{9D8B030D-6E8A-4147-A177-3AD203B41FA5}">
                      <a16:colId xmlns:a16="http://schemas.microsoft.com/office/drawing/2014/main" val="3570215744"/>
                    </a:ext>
                  </a:extLst>
                </a:gridCol>
                <a:gridCol w="329184">
                  <a:extLst>
                    <a:ext uri="{9D8B030D-6E8A-4147-A177-3AD203B41FA5}">
                      <a16:colId xmlns:a16="http://schemas.microsoft.com/office/drawing/2014/main" val="3708129316"/>
                    </a:ext>
                  </a:extLst>
                </a:gridCol>
                <a:gridCol w="329184">
                  <a:extLst>
                    <a:ext uri="{9D8B030D-6E8A-4147-A177-3AD203B41FA5}">
                      <a16:colId xmlns:a16="http://schemas.microsoft.com/office/drawing/2014/main" val="2386484869"/>
                    </a:ext>
                  </a:extLst>
                </a:gridCol>
                <a:gridCol w="329184">
                  <a:extLst>
                    <a:ext uri="{9D8B030D-6E8A-4147-A177-3AD203B41FA5}">
                      <a16:colId xmlns:a16="http://schemas.microsoft.com/office/drawing/2014/main" val="1216402426"/>
                    </a:ext>
                  </a:extLst>
                </a:gridCol>
                <a:gridCol w="329184">
                  <a:extLst>
                    <a:ext uri="{9D8B030D-6E8A-4147-A177-3AD203B41FA5}">
                      <a16:colId xmlns:a16="http://schemas.microsoft.com/office/drawing/2014/main" val="1555669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89050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- 2025-12-09 19:22:42</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celebrated the season local style during a festive lunch break! 🌺✨ In one hour, we turned rubbah slippahs into holiday ornaments, sipped hot cocoa, munched cookies, and sprinkled in plenty of creativity and laughter. 🎨☕🍪 #TeamFICOH #HolidayVibe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112300"/>
                  </a:ext>
                </a:extLst>
              </a:tr>
            </a:tbl>
          </a:graphicData>
        </a:graphic>
      </p:graphicFrame>
      <p:sp>
        <p:nvSpPr>
          <p:cNvPr id="4" name="Text Placeholder 3">
            <a:extLst>
              <a:ext uri="{FF2B5EF4-FFF2-40B4-BE49-F238E27FC236}">
                <a16:creationId xmlns:a16="http://schemas.microsoft.com/office/drawing/2014/main" id="{A35C436C-F9DD-462E-859F-62067F81A28A}"/>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26707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4787-6971-45C7-91AA-8E0AFFA921F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83BE7336-188D-4F15-A86F-37BE18E632A9}"/>
              </a:ext>
            </a:extLst>
          </p:cNvPr>
          <p:cNvGraphicFramePr>
            <a:graphicFrameLocks noGrp="1"/>
          </p:cNvGraphicFramePr>
          <p:nvPr>
            <p:ph type="tbl" sz="quarter" idx="13"/>
            <p:extLst>
              <p:ext uri="{D42A27DB-BD31-4B8C-83A1-F6EECF244321}">
                <p14:modId xmlns:p14="http://schemas.microsoft.com/office/powerpoint/2010/main" val="3983562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25984789"/>
                    </a:ext>
                  </a:extLst>
                </a:gridCol>
                <a:gridCol w="987552">
                  <a:extLst>
                    <a:ext uri="{9D8B030D-6E8A-4147-A177-3AD203B41FA5}">
                      <a16:colId xmlns:a16="http://schemas.microsoft.com/office/drawing/2014/main" val="2434684278"/>
                    </a:ext>
                  </a:extLst>
                </a:gridCol>
                <a:gridCol w="329184">
                  <a:extLst>
                    <a:ext uri="{9D8B030D-6E8A-4147-A177-3AD203B41FA5}">
                      <a16:colId xmlns:a16="http://schemas.microsoft.com/office/drawing/2014/main" val="89202507"/>
                    </a:ext>
                  </a:extLst>
                </a:gridCol>
                <a:gridCol w="329184">
                  <a:extLst>
                    <a:ext uri="{9D8B030D-6E8A-4147-A177-3AD203B41FA5}">
                      <a16:colId xmlns:a16="http://schemas.microsoft.com/office/drawing/2014/main" val="1040770790"/>
                    </a:ext>
                  </a:extLst>
                </a:gridCol>
                <a:gridCol w="329184">
                  <a:extLst>
                    <a:ext uri="{9D8B030D-6E8A-4147-A177-3AD203B41FA5}">
                      <a16:colId xmlns:a16="http://schemas.microsoft.com/office/drawing/2014/main" val="3687372079"/>
                    </a:ext>
                  </a:extLst>
                </a:gridCol>
                <a:gridCol w="329184">
                  <a:extLst>
                    <a:ext uri="{9D8B030D-6E8A-4147-A177-3AD203B41FA5}">
                      <a16:colId xmlns:a16="http://schemas.microsoft.com/office/drawing/2014/main" val="1685275499"/>
                    </a:ext>
                  </a:extLst>
                </a:gridCol>
                <a:gridCol w="329184">
                  <a:extLst>
                    <a:ext uri="{9D8B030D-6E8A-4147-A177-3AD203B41FA5}">
                      <a16:colId xmlns:a16="http://schemas.microsoft.com/office/drawing/2014/main" val="2346367169"/>
                    </a:ext>
                  </a:extLst>
                </a:gridCol>
                <a:gridCol w="329184">
                  <a:extLst>
                    <a:ext uri="{9D8B030D-6E8A-4147-A177-3AD203B41FA5}">
                      <a16:colId xmlns:a16="http://schemas.microsoft.com/office/drawing/2014/main" val="2092899157"/>
                    </a:ext>
                  </a:extLst>
                </a:gridCol>
                <a:gridCol w="329184">
                  <a:extLst>
                    <a:ext uri="{9D8B030D-6E8A-4147-A177-3AD203B41FA5}">
                      <a16:colId xmlns:a16="http://schemas.microsoft.com/office/drawing/2014/main" val="788888556"/>
                    </a:ext>
                  </a:extLst>
                </a:gridCol>
                <a:gridCol w="329184">
                  <a:extLst>
                    <a:ext uri="{9D8B030D-6E8A-4147-A177-3AD203B41FA5}">
                      <a16:colId xmlns:a16="http://schemas.microsoft.com/office/drawing/2014/main" val="2901045920"/>
                    </a:ext>
                  </a:extLst>
                </a:gridCol>
                <a:gridCol w="329184">
                  <a:extLst>
                    <a:ext uri="{9D8B030D-6E8A-4147-A177-3AD203B41FA5}">
                      <a16:colId xmlns:a16="http://schemas.microsoft.com/office/drawing/2014/main" val="3227492644"/>
                    </a:ext>
                  </a:extLst>
                </a:gridCol>
                <a:gridCol w="329184">
                  <a:extLst>
                    <a:ext uri="{9D8B030D-6E8A-4147-A177-3AD203B41FA5}">
                      <a16:colId xmlns:a16="http://schemas.microsoft.com/office/drawing/2014/main" val="3581333145"/>
                    </a:ext>
                  </a:extLst>
                </a:gridCol>
                <a:gridCol w="329184">
                  <a:extLst>
                    <a:ext uri="{9D8B030D-6E8A-4147-A177-3AD203B41FA5}">
                      <a16:colId xmlns:a16="http://schemas.microsoft.com/office/drawing/2014/main" val="910645636"/>
                    </a:ext>
                  </a:extLst>
                </a:gridCol>
                <a:gridCol w="329184">
                  <a:extLst>
                    <a:ext uri="{9D8B030D-6E8A-4147-A177-3AD203B41FA5}">
                      <a16:colId xmlns:a16="http://schemas.microsoft.com/office/drawing/2014/main" val="4288881709"/>
                    </a:ext>
                  </a:extLst>
                </a:gridCol>
                <a:gridCol w="329184">
                  <a:extLst>
                    <a:ext uri="{9D8B030D-6E8A-4147-A177-3AD203B41FA5}">
                      <a16:colId xmlns:a16="http://schemas.microsoft.com/office/drawing/2014/main" val="40599159"/>
                    </a:ext>
                  </a:extLst>
                </a:gridCol>
                <a:gridCol w="329184">
                  <a:extLst>
                    <a:ext uri="{9D8B030D-6E8A-4147-A177-3AD203B41FA5}">
                      <a16:colId xmlns:a16="http://schemas.microsoft.com/office/drawing/2014/main" val="1145299971"/>
                    </a:ext>
                  </a:extLst>
                </a:gridCol>
                <a:gridCol w="329184">
                  <a:extLst>
                    <a:ext uri="{9D8B030D-6E8A-4147-A177-3AD203B41FA5}">
                      <a16:colId xmlns:a16="http://schemas.microsoft.com/office/drawing/2014/main" val="4135173030"/>
                    </a:ext>
                  </a:extLst>
                </a:gridCol>
                <a:gridCol w="329184">
                  <a:extLst>
                    <a:ext uri="{9D8B030D-6E8A-4147-A177-3AD203B41FA5}">
                      <a16:colId xmlns:a16="http://schemas.microsoft.com/office/drawing/2014/main" val="1170906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67094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- 2025-12-17 16:00:08</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hosted our annual Brunch with Santa, an event for associates and their families to enjoy a morning of holiday cheer! The event featured fun games, colorful balloon creations, and a special visit from Santa himself. Every keiki received a snowman ornament, a swirly lollipop, a keepsake photo and a delicious bento meal.
This tradition is a wonderful way for associates and their loved ones to come together and celebrate the holiday season. Mahalo to Terri S. from our HR department and her dedicated holiday committee for organizing and bringing the magic to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81613248"/>
                  </a:ext>
                </a:extLst>
              </a:tr>
            </a:tbl>
          </a:graphicData>
        </a:graphic>
      </p:graphicFrame>
      <p:sp>
        <p:nvSpPr>
          <p:cNvPr id="4" name="Text Placeholder 3">
            <a:extLst>
              <a:ext uri="{FF2B5EF4-FFF2-40B4-BE49-F238E27FC236}">
                <a16:creationId xmlns:a16="http://schemas.microsoft.com/office/drawing/2014/main" id="{648E1297-2D62-42B1-BF5E-1ED140FD176E}"/>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3748827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546</Words>
  <Application>Microsoft Office PowerPoint</Application>
  <PresentationFormat>On-screen Show (4:3)</PresentationFormat>
  <Paragraphs>131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Facebook Original Own Posts Table | FICOH - 1 of 4</vt:lpstr>
      <vt:lpstr>Facebook Original Own Posts Table | FICOH - 2 of 4</vt:lpstr>
      <vt:lpstr>Facebook Original Own Posts Table | FICOH - 3 of 4</vt:lpstr>
      <vt:lpstr>Facebook Original Own Posts Table | FICOH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FICOH - 1 of 4</dc:title>
  <dc:creator>Frederik Born</dc:creator>
  <cp:lastModifiedBy>Frederik Born</cp:lastModifiedBy>
  <cp:revision>1</cp:revision>
  <dcterms:created xsi:type="dcterms:W3CDTF">2026-01-13T22:49:52Z</dcterms:created>
  <dcterms:modified xsi:type="dcterms:W3CDTF">2026-01-13T22:50:14Z</dcterms:modified>
</cp:coreProperties>
</file>