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45992</c:v>
                </c:pt>
              </c:numCache>
            </c:numRef>
          </c:cat>
          <c:val>
            <c:numRef>
              <c:f>Sheet1!$B$2</c:f>
              <c:numCache>
                <c:formatCode>General</c:formatCode>
                <c:ptCount val="1"/>
                <c:pt idx="0">
                  <c:v>240</c:v>
                </c:pt>
              </c:numCache>
            </c:numRef>
          </c:val>
          <c:extLst>
            <c:ext xmlns:c16="http://schemas.microsoft.com/office/drawing/2014/chart" uri="{C3380CC4-5D6E-409C-BE32-E72D297353CC}">
              <c16:uniqueId val="{00000000-3BBF-448D-BB25-6553AE9F7D52}"/>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45992</c:v>
                </c:pt>
              </c:numCache>
            </c:numRef>
          </c:cat>
          <c:val>
            <c:numRef>
              <c:f>Sheet1!$C$2</c:f>
              <c:numCache>
                <c:formatCode>General</c:formatCode>
                <c:ptCount val="1"/>
                <c:pt idx="0">
                  <c:v>620</c:v>
                </c:pt>
              </c:numCache>
            </c:numRef>
          </c:val>
          <c:extLst>
            <c:ext xmlns:c16="http://schemas.microsoft.com/office/drawing/2014/chart" uri="{C3380CC4-5D6E-409C-BE32-E72D297353CC}">
              <c16:uniqueId val="{00000001-3BBF-448D-BB25-6553AE9F7D52}"/>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45992</c:v>
                </c:pt>
              </c:numCache>
            </c:numRef>
          </c:cat>
          <c:val>
            <c:numRef>
              <c:f>Sheet1!$D$2</c:f>
              <c:numCache>
                <c:formatCode>General</c:formatCode>
                <c:ptCount val="1"/>
                <c:pt idx="0">
                  <c:v>29925</c:v>
                </c:pt>
              </c:numCache>
            </c:numRef>
          </c:val>
          <c:extLst>
            <c:ext xmlns:c16="http://schemas.microsoft.com/office/drawing/2014/chart" uri="{C3380CC4-5D6E-409C-BE32-E72D297353CC}">
              <c16:uniqueId val="{00000002-3BBF-448D-BB25-6553AE9F7D52}"/>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45992</c:v>
                </c:pt>
              </c:numCache>
            </c:numRef>
          </c:cat>
          <c:val>
            <c:numRef>
              <c:f>Sheet1!$E$2</c:f>
              <c:numCache>
                <c:formatCode>General</c:formatCode>
                <c:ptCount val="1"/>
                <c:pt idx="0">
                  <c:v>198</c:v>
                </c:pt>
              </c:numCache>
            </c:numRef>
          </c:val>
          <c:extLst>
            <c:ext xmlns:c16="http://schemas.microsoft.com/office/drawing/2014/chart" uri="{C3380CC4-5D6E-409C-BE32-E72D297353CC}">
              <c16:uniqueId val="{00000003-3BBF-448D-BB25-6553AE9F7D52}"/>
            </c:ext>
          </c:extLst>
        </c:ser>
        <c:dLbls>
          <c:showLegendKey val="0"/>
          <c:showVal val="0"/>
          <c:showCatName val="0"/>
          <c:showSerName val="0"/>
          <c:showPercent val="0"/>
          <c:showBubbleSize val="0"/>
        </c:dLbls>
        <c:gapWidth val="219"/>
        <c:overlap val="-27"/>
        <c:axId val="400925768"/>
        <c:axId val="400926096"/>
      </c:barChart>
      <c:dateAx>
        <c:axId val="40092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26096"/>
        <c:crosses val="autoZero"/>
        <c:auto val="1"/>
        <c:lblOffset val="100"/>
        <c:baseTimeUnit val="days"/>
      </c:dateAx>
      <c:valAx>
        <c:axId val="40092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2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0</c:v>
                </c:pt>
                <c:pt idx="2">
                  <c:v>-1</c:v>
                </c:pt>
                <c:pt idx="3">
                  <c:v>0</c:v>
                </c:pt>
                <c:pt idx="4">
                  <c:v>1</c:v>
                </c:pt>
                <c:pt idx="5">
                  <c:v>0</c:v>
                </c:pt>
                <c:pt idx="6">
                  <c:v>0</c:v>
                </c:pt>
                <c:pt idx="7">
                  <c:v>38</c:v>
                </c:pt>
                <c:pt idx="8">
                  <c:v>0</c:v>
                </c:pt>
                <c:pt idx="9">
                  <c:v>1</c:v>
                </c:pt>
                <c:pt idx="10">
                  <c:v>5</c:v>
                </c:pt>
                <c:pt idx="11">
                  <c:v>-1</c:v>
                </c:pt>
              </c:numCache>
            </c:numRef>
          </c:val>
          <c:extLst>
            <c:ext xmlns:c16="http://schemas.microsoft.com/office/drawing/2014/chart" uri="{C3380CC4-5D6E-409C-BE32-E72D297353CC}">
              <c16:uniqueId val="{00000000-7F50-4413-A6D1-7BDC24D8179C}"/>
            </c:ext>
          </c:extLst>
        </c:ser>
        <c:dLbls>
          <c:showLegendKey val="0"/>
          <c:showVal val="0"/>
          <c:showCatName val="0"/>
          <c:showSerName val="0"/>
          <c:showPercent val="0"/>
          <c:showBubbleSize val="0"/>
        </c:dLbls>
        <c:gapWidth val="219"/>
        <c:overlap val="-27"/>
        <c:axId val="404339304"/>
        <c:axId val="404339632"/>
      </c:barChart>
      <c:dateAx>
        <c:axId val="40433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39632"/>
        <c:crosses val="autoZero"/>
        <c:auto val="1"/>
        <c:lblOffset val="100"/>
        <c:baseTimeUnit val="months"/>
      </c:dateAx>
      <c:valAx>
        <c:axId val="40433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3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2</c:v>
                </c:pt>
                <c:pt idx="3">
                  <c:v>4</c:v>
                </c:pt>
                <c:pt idx="4">
                  <c:v>6</c:v>
                </c:pt>
                <c:pt idx="5">
                  <c:v>9</c:v>
                </c:pt>
                <c:pt idx="6">
                  <c:v>5</c:v>
                </c:pt>
                <c:pt idx="7">
                  <c:v>5</c:v>
                </c:pt>
                <c:pt idx="8">
                  <c:v>3</c:v>
                </c:pt>
                <c:pt idx="9">
                  <c:v>4</c:v>
                </c:pt>
                <c:pt idx="10">
                  <c:v>5</c:v>
                </c:pt>
                <c:pt idx="11">
                  <c:v>5</c:v>
                </c:pt>
              </c:numCache>
            </c:numRef>
          </c:val>
          <c:extLst>
            <c:ext xmlns:c16="http://schemas.microsoft.com/office/drawing/2014/chart" uri="{C3380CC4-5D6E-409C-BE32-E72D297353CC}">
              <c16:uniqueId val="{00000000-7DB2-4402-BC11-CAEB0430275B}"/>
            </c:ext>
          </c:extLst>
        </c:ser>
        <c:dLbls>
          <c:showLegendKey val="0"/>
          <c:showVal val="0"/>
          <c:showCatName val="0"/>
          <c:showSerName val="0"/>
          <c:showPercent val="0"/>
          <c:showBubbleSize val="0"/>
        </c:dLbls>
        <c:gapWidth val="219"/>
        <c:overlap val="-27"/>
        <c:axId val="407672072"/>
        <c:axId val="407673056"/>
      </c:barChart>
      <c:dateAx>
        <c:axId val="407672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673056"/>
        <c:crosses val="autoZero"/>
        <c:auto val="1"/>
        <c:lblOffset val="100"/>
        <c:baseTimeUnit val="months"/>
      </c:dateAx>
      <c:valAx>
        <c:axId val="40767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67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557</c:v>
                </c:pt>
                <c:pt idx="3">
                  <c:v>1251</c:v>
                </c:pt>
                <c:pt idx="4">
                  <c:v>597</c:v>
                </c:pt>
                <c:pt idx="5">
                  <c:v>489</c:v>
                </c:pt>
                <c:pt idx="6">
                  <c:v>725</c:v>
                </c:pt>
                <c:pt idx="7">
                  <c:v>2022</c:v>
                </c:pt>
                <c:pt idx="8">
                  <c:v>741</c:v>
                </c:pt>
                <c:pt idx="9">
                  <c:v>671</c:v>
                </c:pt>
                <c:pt idx="10">
                  <c:v>2838</c:v>
                </c:pt>
                <c:pt idx="11">
                  <c:v>10306</c:v>
                </c:pt>
              </c:numCache>
            </c:numRef>
          </c:val>
          <c:extLst>
            <c:ext xmlns:c16="http://schemas.microsoft.com/office/drawing/2014/chart" uri="{C3380CC4-5D6E-409C-BE32-E72D297353CC}">
              <c16:uniqueId val="{00000000-0471-4D9F-A3C6-D3E11CD18016}"/>
            </c:ext>
          </c:extLst>
        </c:ser>
        <c:ser>
          <c:idx val="1"/>
          <c:order val="1"/>
          <c:tx>
            <c:strRef>
              <c:f>Sheet1!$C$1</c:f>
              <c:strCache>
                <c:ptCount val="1"/>
                <c:pt idx="0">
                  <c:v>First Insurance Company of Hawaii, LTD</c:v>
                </c:pt>
              </c:strCache>
            </c:strRef>
          </c:tx>
          <c:spPr>
            <a:solidFill>
              <a:schemeClr val="accent2"/>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Sheet1!$C$2:$C$13</c:f>
              <c:numCache>
                <c:formatCode>General</c:formatCode>
                <c:ptCount val="12"/>
                <c:pt idx="0">
                  <c:v>25</c:v>
                </c:pt>
                <c:pt idx="1">
                  <c:v>67</c:v>
                </c:pt>
                <c:pt idx="2">
                  <c:v>74</c:v>
                </c:pt>
                <c:pt idx="3">
                  <c:v>170</c:v>
                </c:pt>
                <c:pt idx="4">
                  <c:v>59</c:v>
                </c:pt>
                <c:pt idx="5">
                  <c:v>61</c:v>
                </c:pt>
                <c:pt idx="6">
                  <c:v>63</c:v>
                </c:pt>
                <c:pt idx="7">
                  <c:v>91</c:v>
                </c:pt>
                <c:pt idx="8">
                  <c:v>72</c:v>
                </c:pt>
                <c:pt idx="9">
                  <c:v>142</c:v>
                </c:pt>
                <c:pt idx="10">
                  <c:v>79</c:v>
                </c:pt>
                <c:pt idx="11">
                  <c:v>141</c:v>
                </c:pt>
              </c:numCache>
            </c:numRef>
          </c:val>
          <c:extLst>
            <c:ext xmlns:c16="http://schemas.microsoft.com/office/drawing/2014/chart" uri="{C3380CC4-5D6E-409C-BE32-E72D297353CC}">
              <c16:uniqueId val="{00000001-0471-4D9F-A3C6-D3E11CD18016}"/>
            </c:ext>
          </c:extLst>
        </c:ser>
        <c:ser>
          <c:idx val="2"/>
          <c:order val="2"/>
          <c:tx>
            <c:strRef>
              <c:f>Sheet1!$D$1</c:f>
              <c:strCache>
                <c:ptCount val="1"/>
                <c:pt idx="0">
                  <c:v>Tokio Marine America</c:v>
                </c:pt>
              </c:strCache>
            </c:strRef>
          </c:tx>
          <c:spPr>
            <a:solidFill>
              <a:schemeClr val="accent3"/>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Sheet1!$D$2:$D$13</c:f>
              <c:numCache>
                <c:formatCode>General</c:formatCode>
                <c:ptCount val="12"/>
                <c:pt idx="0">
                  <c:v>31</c:v>
                </c:pt>
                <c:pt idx="1">
                  <c:v>18</c:v>
                </c:pt>
                <c:pt idx="2">
                  <c:v>39</c:v>
                </c:pt>
                <c:pt idx="3">
                  <c:v>42</c:v>
                </c:pt>
                <c:pt idx="4">
                  <c:v>62</c:v>
                </c:pt>
                <c:pt idx="5">
                  <c:v>31</c:v>
                </c:pt>
                <c:pt idx="6">
                  <c:v>44</c:v>
                </c:pt>
                <c:pt idx="7">
                  <c:v>40</c:v>
                </c:pt>
                <c:pt idx="8">
                  <c:v>49</c:v>
                </c:pt>
                <c:pt idx="9">
                  <c:v>50</c:v>
                </c:pt>
                <c:pt idx="10">
                  <c:v>35</c:v>
                </c:pt>
                <c:pt idx="11">
                  <c:v>72</c:v>
                </c:pt>
              </c:numCache>
            </c:numRef>
          </c:val>
          <c:extLst>
            <c:ext xmlns:c16="http://schemas.microsoft.com/office/drawing/2014/chart" uri="{C3380CC4-5D6E-409C-BE32-E72D297353CC}">
              <c16:uniqueId val="{00000002-0471-4D9F-A3C6-D3E11CD18016}"/>
            </c:ext>
          </c:extLst>
        </c:ser>
        <c:ser>
          <c:idx val="3"/>
          <c:order val="3"/>
          <c:tx>
            <c:strRef>
              <c:f>Sheet1!$E$1</c:f>
              <c:strCache>
                <c:ptCount val="1"/>
                <c:pt idx="0">
                  <c:v>Tokio Marine North America Services</c:v>
                </c:pt>
              </c:strCache>
            </c:strRef>
          </c:tx>
          <c:spPr>
            <a:solidFill>
              <a:schemeClr val="accent4"/>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Sheet1!$E$2:$E$13</c:f>
              <c:numCache>
                <c:formatCode>General</c:formatCode>
                <c:ptCount val="12"/>
                <c:pt idx="0">
                  <c:v>12</c:v>
                </c:pt>
                <c:pt idx="1">
                  <c:v>24</c:v>
                </c:pt>
                <c:pt idx="2">
                  <c:v>16</c:v>
                </c:pt>
                <c:pt idx="3">
                  <c:v>34</c:v>
                </c:pt>
                <c:pt idx="4">
                  <c:v>85</c:v>
                </c:pt>
                <c:pt idx="5">
                  <c:v>19</c:v>
                </c:pt>
                <c:pt idx="6">
                  <c:v>32</c:v>
                </c:pt>
                <c:pt idx="7">
                  <c:v>44</c:v>
                </c:pt>
                <c:pt idx="8">
                  <c:v>37</c:v>
                </c:pt>
                <c:pt idx="9">
                  <c:v>73</c:v>
                </c:pt>
                <c:pt idx="10">
                  <c:v>68</c:v>
                </c:pt>
                <c:pt idx="11">
                  <c:v>58</c:v>
                </c:pt>
              </c:numCache>
            </c:numRef>
          </c:val>
          <c:extLst>
            <c:ext xmlns:c16="http://schemas.microsoft.com/office/drawing/2014/chart" uri="{C3380CC4-5D6E-409C-BE32-E72D297353CC}">
              <c16:uniqueId val="{00000003-0471-4D9F-A3C6-D3E11CD18016}"/>
            </c:ext>
          </c:extLst>
        </c:ser>
        <c:dLbls>
          <c:showLegendKey val="0"/>
          <c:showVal val="0"/>
          <c:showCatName val="0"/>
          <c:showSerName val="0"/>
          <c:showPercent val="0"/>
          <c:showBubbleSize val="0"/>
        </c:dLbls>
        <c:gapWidth val="219"/>
        <c:overlap val="-27"/>
        <c:axId val="399612056"/>
        <c:axId val="399612384"/>
      </c:barChart>
      <c:catAx>
        <c:axId val="39961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12384"/>
        <c:crosses val="autoZero"/>
        <c:auto val="1"/>
        <c:lblAlgn val="ctr"/>
        <c:lblOffset val="100"/>
        <c:noMultiLvlLbl val="0"/>
      </c:catAx>
      <c:valAx>
        <c:axId val="39961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1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971</c:v>
                </c:pt>
                <c:pt idx="1">
                  <c:v>781</c:v>
                </c:pt>
                <c:pt idx="2">
                  <c:v>598</c:v>
                </c:pt>
                <c:pt idx="3">
                  <c:v>765</c:v>
                </c:pt>
                <c:pt idx="4">
                  <c:v>1457</c:v>
                </c:pt>
                <c:pt idx="5">
                  <c:v>1335</c:v>
                </c:pt>
                <c:pt idx="6">
                  <c:v>632</c:v>
                </c:pt>
                <c:pt idx="7">
                  <c:v>1308</c:v>
                </c:pt>
                <c:pt idx="8">
                  <c:v>795</c:v>
                </c:pt>
                <c:pt idx="9">
                  <c:v>848</c:v>
                </c:pt>
                <c:pt idx="10">
                  <c:v>593</c:v>
                </c:pt>
                <c:pt idx="11">
                  <c:v>0</c:v>
                </c:pt>
              </c:numCache>
            </c:numRef>
          </c:val>
          <c:extLst>
            <c:ext xmlns:c16="http://schemas.microsoft.com/office/drawing/2014/chart" uri="{C3380CC4-5D6E-409C-BE32-E72D297353CC}">
              <c16:uniqueId val="{00000000-AC8C-40FC-BC45-EBFC12F61F10}"/>
            </c:ext>
          </c:extLst>
        </c:ser>
        <c:dLbls>
          <c:showLegendKey val="0"/>
          <c:showVal val="0"/>
          <c:showCatName val="0"/>
          <c:showSerName val="0"/>
          <c:showPercent val="0"/>
          <c:showBubbleSize val="0"/>
        </c:dLbls>
        <c:gapWidth val="219"/>
        <c:overlap val="-27"/>
        <c:axId val="399608448"/>
        <c:axId val="399610416"/>
      </c:barChart>
      <c:dateAx>
        <c:axId val="399608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10416"/>
        <c:crosses val="autoZero"/>
        <c:auto val="1"/>
        <c:lblOffset val="100"/>
        <c:baseTimeUnit val="months"/>
      </c:dateAx>
      <c:valAx>
        <c:axId val="39961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0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-2</c:v>
                </c:pt>
                <c:pt idx="2">
                  <c:v>-1</c:v>
                </c:pt>
                <c:pt idx="3">
                  <c:v>1</c:v>
                </c:pt>
                <c:pt idx="4">
                  <c:v>-2</c:v>
                </c:pt>
                <c:pt idx="5">
                  <c:v>1</c:v>
                </c:pt>
                <c:pt idx="6">
                  <c:v>4</c:v>
                </c:pt>
                <c:pt idx="7">
                  <c:v>-2</c:v>
                </c:pt>
                <c:pt idx="8">
                  <c:v>1</c:v>
                </c:pt>
                <c:pt idx="9">
                  <c:v>1</c:v>
                </c:pt>
                <c:pt idx="10">
                  <c:v>0</c:v>
                </c:pt>
                <c:pt idx="11">
                  <c:v>0</c:v>
                </c:pt>
              </c:numCache>
            </c:numRef>
          </c:val>
          <c:extLst>
            <c:ext xmlns:c16="http://schemas.microsoft.com/office/drawing/2014/chart" uri="{C3380CC4-5D6E-409C-BE32-E72D297353CC}">
              <c16:uniqueId val="{00000000-AE33-4C5F-8816-1DDE0913F44B}"/>
            </c:ext>
          </c:extLst>
        </c:ser>
        <c:dLbls>
          <c:showLegendKey val="0"/>
          <c:showVal val="0"/>
          <c:showCatName val="0"/>
          <c:showSerName val="0"/>
          <c:showPercent val="0"/>
          <c:showBubbleSize val="0"/>
        </c:dLbls>
        <c:gapWidth val="219"/>
        <c:overlap val="-27"/>
        <c:axId val="490064624"/>
        <c:axId val="490064952"/>
      </c:barChart>
      <c:dateAx>
        <c:axId val="490064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064952"/>
        <c:crosses val="autoZero"/>
        <c:auto val="1"/>
        <c:lblOffset val="100"/>
        <c:baseTimeUnit val="months"/>
      </c:dateAx>
      <c:valAx>
        <c:axId val="49006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06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1</c:v>
                </c:pt>
                <c:pt idx="2">
                  <c:v>1</c:v>
                </c:pt>
                <c:pt idx="3">
                  <c:v>1</c:v>
                </c:pt>
                <c:pt idx="4">
                  <c:v>0</c:v>
                </c:pt>
                <c:pt idx="5">
                  <c:v>1</c:v>
                </c:pt>
                <c:pt idx="6">
                  <c:v>1</c:v>
                </c:pt>
                <c:pt idx="7">
                  <c:v>0</c:v>
                </c:pt>
                <c:pt idx="8">
                  <c:v>0</c:v>
                </c:pt>
                <c:pt idx="9">
                  <c:v>1</c:v>
                </c:pt>
                <c:pt idx="10">
                  <c:v>1</c:v>
                </c:pt>
                <c:pt idx="11">
                  <c:v>0</c:v>
                </c:pt>
              </c:numCache>
            </c:numRef>
          </c:val>
          <c:extLst>
            <c:ext xmlns:c16="http://schemas.microsoft.com/office/drawing/2014/chart" uri="{C3380CC4-5D6E-409C-BE32-E72D297353CC}">
              <c16:uniqueId val="{00000000-6E91-4E16-ABA6-18142298EE97}"/>
            </c:ext>
          </c:extLst>
        </c:ser>
        <c:dLbls>
          <c:showLegendKey val="0"/>
          <c:showVal val="0"/>
          <c:showCatName val="0"/>
          <c:showSerName val="0"/>
          <c:showPercent val="0"/>
          <c:showBubbleSize val="0"/>
        </c:dLbls>
        <c:gapWidth val="219"/>
        <c:overlap val="-27"/>
        <c:axId val="490069216"/>
        <c:axId val="490065280"/>
      </c:barChart>
      <c:dateAx>
        <c:axId val="49006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065280"/>
        <c:crosses val="autoZero"/>
        <c:auto val="1"/>
        <c:lblOffset val="100"/>
        <c:baseTimeUnit val="months"/>
      </c:dateAx>
      <c:valAx>
        <c:axId val="49006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0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c:v>
                </c:pt>
                <c:pt idx="1">
                  <c:v>8</c:v>
                </c:pt>
                <c:pt idx="2">
                  <c:v>8</c:v>
                </c:pt>
                <c:pt idx="3">
                  <c:v>11</c:v>
                </c:pt>
                <c:pt idx="4">
                  <c:v>9</c:v>
                </c:pt>
                <c:pt idx="5">
                  <c:v>2</c:v>
                </c:pt>
                <c:pt idx="6">
                  <c:v>6</c:v>
                </c:pt>
                <c:pt idx="7">
                  <c:v>7</c:v>
                </c:pt>
                <c:pt idx="8">
                  <c:v>5</c:v>
                </c:pt>
                <c:pt idx="9">
                  <c:v>12</c:v>
                </c:pt>
                <c:pt idx="10">
                  <c:v>11</c:v>
                </c:pt>
                <c:pt idx="11">
                  <c:v>9</c:v>
                </c:pt>
              </c:numCache>
            </c:numRef>
          </c:val>
          <c:extLst>
            <c:ext xmlns:c16="http://schemas.microsoft.com/office/drawing/2014/chart" uri="{C3380CC4-5D6E-409C-BE32-E72D297353CC}">
              <c16:uniqueId val="{00000000-CEA9-455D-BCF9-2241698B438B}"/>
            </c:ext>
          </c:extLst>
        </c:ser>
        <c:dLbls>
          <c:showLegendKey val="0"/>
          <c:showVal val="0"/>
          <c:showCatName val="0"/>
          <c:showSerName val="0"/>
          <c:showPercent val="0"/>
          <c:showBubbleSize val="0"/>
        </c:dLbls>
        <c:gapWidth val="219"/>
        <c:overlap val="-27"/>
        <c:axId val="490369072"/>
        <c:axId val="490375632"/>
      </c:barChart>
      <c:catAx>
        <c:axId val="49036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75632"/>
        <c:crosses val="autoZero"/>
        <c:auto val="1"/>
        <c:lblAlgn val="ctr"/>
        <c:lblOffset val="100"/>
        <c:noMultiLvlLbl val="0"/>
      </c:catAx>
      <c:valAx>
        <c:axId val="49037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6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772</c:v>
                </c:pt>
                <c:pt idx="4">
                  <c:v>566</c:v>
                </c:pt>
                <c:pt idx="5">
                  <c:v>651</c:v>
                </c:pt>
                <c:pt idx="6">
                  <c:v>711</c:v>
                </c:pt>
                <c:pt idx="7">
                  <c:v>759</c:v>
                </c:pt>
                <c:pt idx="8">
                  <c:v>710</c:v>
                </c:pt>
                <c:pt idx="9">
                  <c:v>826</c:v>
                </c:pt>
                <c:pt idx="10">
                  <c:v>718</c:v>
                </c:pt>
                <c:pt idx="11">
                  <c:v>505</c:v>
                </c:pt>
              </c:numCache>
            </c:numRef>
          </c:val>
          <c:extLst>
            <c:ext xmlns:c16="http://schemas.microsoft.com/office/drawing/2014/chart" uri="{C3380CC4-5D6E-409C-BE32-E72D297353CC}">
              <c16:uniqueId val="{00000000-E29D-4581-A2B8-B64FF3D4C55B}"/>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Sheet1!$C$2:$C$13</c:f>
              <c:numCache>
                <c:formatCode>General</c:formatCode>
                <c:ptCount val="12"/>
                <c:pt idx="0">
                  <c:v>28</c:v>
                </c:pt>
                <c:pt idx="1">
                  <c:v>20</c:v>
                </c:pt>
                <c:pt idx="2">
                  <c:v>41</c:v>
                </c:pt>
                <c:pt idx="3">
                  <c:v>42</c:v>
                </c:pt>
                <c:pt idx="4">
                  <c:v>44</c:v>
                </c:pt>
                <c:pt idx="5">
                  <c:v>37</c:v>
                </c:pt>
                <c:pt idx="6">
                  <c:v>15</c:v>
                </c:pt>
                <c:pt idx="7">
                  <c:v>26</c:v>
                </c:pt>
                <c:pt idx="8">
                  <c:v>31</c:v>
                </c:pt>
                <c:pt idx="9">
                  <c:v>22</c:v>
                </c:pt>
                <c:pt idx="10">
                  <c:v>25</c:v>
                </c:pt>
                <c:pt idx="11">
                  <c:v>19</c:v>
                </c:pt>
              </c:numCache>
            </c:numRef>
          </c:val>
          <c:extLst>
            <c:ext xmlns:c16="http://schemas.microsoft.com/office/drawing/2014/chart" uri="{C3380CC4-5D6E-409C-BE32-E72D297353CC}">
              <c16:uniqueId val="{00000001-E29D-4581-A2B8-B64FF3D4C55B}"/>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Sheet1!$D$2:$D$13</c:f>
              <c:numCache>
                <c:formatCode>General</c:formatCode>
                <c:ptCount val="12"/>
                <c:pt idx="0">
                  <c:v>335</c:v>
                </c:pt>
                <c:pt idx="1">
                  <c:v>266</c:v>
                </c:pt>
                <c:pt idx="2">
                  <c:v>1174</c:v>
                </c:pt>
                <c:pt idx="3">
                  <c:v>394</c:v>
                </c:pt>
                <c:pt idx="4">
                  <c:v>498</c:v>
                </c:pt>
                <c:pt idx="5">
                  <c:v>465</c:v>
                </c:pt>
                <c:pt idx="6">
                  <c:v>736</c:v>
                </c:pt>
                <c:pt idx="7">
                  <c:v>651</c:v>
                </c:pt>
                <c:pt idx="8">
                  <c:v>319</c:v>
                </c:pt>
                <c:pt idx="9">
                  <c:v>249</c:v>
                </c:pt>
                <c:pt idx="10">
                  <c:v>60</c:v>
                </c:pt>
                <c:pt idx="11">
                  <c:v>64</c:v>
                </c:pt>
              </c:numCache>
            </c:numRef>
          </c:val>
          <c:extLst>
            <c:ext xmlns:c16="http://schemas.microsoft.com/office/drawing/2014/chart" uri="{C3380CC4-5D6E-409C-BE32-E72D297353CC}">
              <c16:uniqueId val="{00000002-E29D-4581-A2B8-B64FF3D4C55B}"/>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Sheet1!$E$2:$E$13</c:f>
              <c:numCache>
                <c:formatCode>General</c:formatCode>
                <c:ptCount val="12"/>
                <c:pt idx="0">
                  <c:v>96</c:v>
                </c:pt>
                <c:pt idx="1">
                  <c:v>97</c:v>
                </c:pt>
                <c:pt idx="2">
                  <c:v>141</c:v>
                </c:pt>
                <c:pt idx="3">
                  <c:v>177</c:v>
                </c:pt>
                <c:pt idx="4">
                  <c:v>217</c:v>
                </c:pt>
                <c:pt idx="5">
                  <c:v>197</c:v>
                </c:pt>
                <c:pt idx="6">
                  <c:v>184</c:v>
                </c:pt>
                <c:pt idx="7">
                  <c:v>279</c:v>
                </c:pt>
                <c:pt idx="8">
                  <c:v>214</c:v>
                </c:pt>
                <c:pt idx="9">
                  <c:v>167</c:v>
                </c:pt>
                <c:pt idx="10">
                  <c:v>100</c:v>
                </c:pt>
                <c:pt idx="11">
                  <c:v>225</c:v>
                </c:pt>
              </c:numCache>
            </c:numRef>
          </c:val>
          <c:extLst>
            <c:ext xmlns:c16="http://schemas.microsoft.com/office/drawing/2014/chart" uri="{C3380CC4-5D6E-409C-BE32-E72D297353CC}">
              <c16:uniqueId val="{00000003-E29D-4581-A2B8-B64FF3D4C55B}"/>
            </c:ext>
          </c:extLst>
        </c:ser>
        <c:dLbls>
          <c:showLegendKey val="0"/>
          <c:showVal val="0"/>
          <c:showCatName val="0"/>
          <c:showSerName val="0"/>
          <c:showPercent val="0"/>
          <c:showBubbleSize val="0"/>
        </c:dLbls>
        <c:gapWidth val="219"/>
        <c:overlap val="-27"/>
        <c:axId val="514274792"/>
        <c:axId val="514271512"/>
      </c:barChart>
      <c:dateAx>
        <c:axId val="51427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271512"/>
        <c:crosses val="autoZero"/>
        <c:auto val="1"/>
        <c:lblOffset val="100"/>
        <c:baseTimeUnit val="months"/>
      </c:dateAx>
      <c:valAx>
        <c:axId val="51427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27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98</c:v>
                </c:pt>
                <c:pt idx="1">
                  <c:v>99</c:v>
                </c:pt>
                <c:pt idx="2">
                  <c:v>84</c:v>
                </c:pt>
                <c:pt idx="3">
                  <c:v>93</c:v>
                </c:pt>
                <c:pt idx="4">
                  <c:v>100</c:v>
                </c:pt>
                <c:pt idx="5">
                  <c:v>193</c:v>
                </c:pt>
                <c:pt idx="6">
                  <c:v>158</c:v>
                </c:pt>
                <c:pt idx="7">
                  <c:v>89</c:v>
                </c:pt>
                <c:pt idx="8">
                  <c:v>120</c:v>
                </c:pt>
                <c:pt idx="9">
                  <c:v>141</c:v>
                </c:pt>
                <c:pt idx="10">
                  <c:v>112</c:v>
                </c:pt>
                <c:pt idx="11">
                  <c:v>84</c:v>
                </c:pt>
              </c:numCache>
            </c:numRef>
          </c:val>
          <c:extLst>
            <c:ext xmlns:c16="http://schemas.microsoft.com/office/drawing/2014/chart" uri="{C3380CC4-5D6E-409C-BE32-E72D297353CC}">
              <c16:uniqueId val="{00000000-8DA4-4D35-ADF0-A386E26641E6}"/>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Sheet1!$C$2:$C$13</c:f>
              <c:numCache>
                <c:formatCode>General</c:formatCode>
                <c:ptCount val="12"/>
                <c:pt idx="0">
                  <c:v>47</c:v>
                </c:pt>
                <c:pt idx="1">
                  <c:v>53</c:v>
                </c:pt>
                <c:pt idx="2">
                  <c:v>32</c:v>
                </c:pt>
                <c:pt idx="3">
                  <c:v>68</c:v>
                </c:pt>
                <c:pt idx="4">
                  <c:v>33</c:v>
                </c:pt>
                <c:pt idx="5">
                  <c:v>26</c:v>
                </c:pt>
                <c:pt idx="6">
                  <c:v>38</c:v>
                </c:pt>
                <c:pt idx="7">
                  <c:v>61</c:v>
                </c:pt>
                <c:pt idx="8">
                  <c:v>38</c:v>
                </c:pt>
                <c:pt idx="9">
                  <c:v>40</c:v>
                </c:pt>
                <c:pt idx="10">
                  <c:v>49</c:v>
                </c:pt>
                <c:pt idx="11">
                  <c:v>34</c:v>
                </c:pt>
              </c:numCache>
            </c:numRef>
          </c:val>
          <c:extLst>
            <c:ext xmlns:c16="http://schemas.microsoft.com/office/drawing/2014/chart" uri="{C3380CC4-5D6E-409C-BE32-E72D297353CC}">
              <c16:uniqueId val="{00000001-8DA4-4D35-ADF0-A386E26641E6}"/>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Sheet1!$D$2:$D$13</c:f>
              <c:numCache>
                <c:formatCode>General</c:formatCode>
                <c:ptCount val="12"/>
                <c:pt idx="0">
                  <c:v>48</c:v>
                </c:pt>
                <c:pt idx="1">
                  <c:v>58</c:v>
                </c:pt>
                <c:pt idx="2">
                  <c:v>37</c:v>
                </c:pt>
                <c:pt idx="3">
                  <c:v>57</c:v>
                </c:pt>
                <c:pt idx="4">
                  <c:v>77</c:v>
                </c:pt>
                <c:pt idx="5">
                  <c:v>162</c:v>
                </c:pt>
                <c:pt idx="6">
                  <c:v>89</c:v>
                </c:pt>
                <c:pt idx="7">
                  <c:v>98</c:v>
                </c:pt>
                <c:pt idx="8">
                  <c:v>55</c:v>
                </c:pt>
                <c:pt idx="9">
                  <c:v>88</c:v>
                </c:pt>
                <c:pt idx="10">
                  <c:v>88</c:v>
                </c:pt>
                <c:pt idx="11">
                  <c:v>67</c:v>
                </c:pt>
              </c:numCache>
            </c:numRef>
          </c:val>
          <c:extLst>
            <c:ext xmlns:c16="http://schemas.microsoft.com/office/drawing/2014/chart" uri="{C3380CC4-5D6E-409C-BE32-E72D297353CC}">
              <c16:uniqueId val="{00000002-8DA4-4D35-ADF0-A386E26641E6}"/>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Sheet1!$E$2:$E$13</c:f>
              <c:numCache>
                <c:formatCode>General</c:formatCode>
                <c:ptCount val="12"/>
                <c:pt idx="0">
                  <c:v>30</c:v>
                </c:pt>
                <c:pt idx="1">
                  <c:v>45</c:v>
                </c:pt>
                <c:pt idx="2">
                  <c:v>47</c:v>
                </c:pt>
                <c:pt idx="3">
                  <c:v>69</c:v>
                </c:pt>
                <c:pt idx="4">
                  <c:v>70</c:v>
                </c:pt>
                <c:pt idx="5">
                  <c:v>53</c:v>
                </c:pt>
                <c:pt idx="6">
                  <c:v>60</c:v>
                </c:pt>
                <c:pt idx="7">
                  <c:v>63</c:v>
                </c:pt>
                <c:pt idx="8">
                  <c:v>52</c:v>
                </c:pt>
                <c:pt idx="9">
                  <c:v>59</c:v>
                </c:pt>
                <c:pt idx="10">
                  <c:v>33</c:v>
                </c:pt>
                <c:pt idx="11">
                  <c:v>58</c:v>
                </c:pt>
              </c:numCache>
            </c:numRef>
          </c:val>
          <c:extLst>
            <c:ext xmlns:c16="http://schemas.microsoft.com/office/drawing/2014/chart" uri="{C3380CC4-5D6E-409C-BE32-E72D297353CC}">
              <c16:uniqueId val="{00000003-8DA4-4D35-ADF0-A386E26641E6}"/>
            </c:ext>
          </c:extLst>
        </c:ser>
        <c:dLbls>
          <c:showLegendKey val="0"/>
          <c:showVal val="0"/>
          <c:showCatName val="0"/>
          <c:showSerName val="0"/>
          <c:showPercent val="0"/>
          <c:showBubbleSize val="0"/>
        </c:dLbls>
        <c:gapWidth val="219"/>
        <c:overlap val="-27"/>
        <c:axId val="515489384"/>
        <c:axId val="515485120"/>
      </c:barChart>
      <c:catAx>
        <c:axId val="51548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85120"/>
        <c:crosses val="autoZero"/>
        <c:auto val="1"/>
        <c:lblAlgn val="ctr"/>
        <c:lblOffset val="100"/>
        <c:noMultiLvlLbl val="0"/>
      </c:catAx>
      <c:valAx>
        <c:axId val="51548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8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1977</c:v>
                </c:pt>
                <c:pt idx="1">
                  <c:v>1997</c:v>
                </c:pt>
                <c:pt idx="2">
                  <c:v>1946</c:v>
                </c:pt>
                <c:pt idx="3">
                  <c:v>2792</c:v>
                </c:pt>
                <c:pt idx="4">
                  <c:v>2208</c:v>
                </c:pt>
                <c:pt idx="5">
                  <c:v>1939</c:v>
                </c:pt>
                <c:pt idx="6">
                  <c:v>2844</c:v>
                </c:pt>
                <c:pt idx="7">
                  <c:v>2243</c:v>
                </c:pt>
                <c:pt idx="8">
                  <c:v>2774</c:v>
                </c:pt>
                <c:pt idx="9">
                  <c:v>3257</c:v>
                </c:pt>
                <c:pt idx="10">
                  <c:v>2017</c:v>
                </c:pt>
                <c:pt idx="11">
                  <c:v>1764</c:v>
                </c:pt>
              </c:numCache>
            </c:numRef>
          </c:val>
          <c:extLst>
            <c:ext xmlns:c16="http://schemas.microsoft.com/office/drawing/2014/chart" uri="{C3380CC4-5D6E-409C-BE32-E72D297353CC}">
              <c16:uniqueId val="{00000000-68F6-41AF-8FC9-396CB654CFF2}"/>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Sheet1!$C$2:$C$13</c:f>
              <c:numCache>
                <c:formatCode>General</c:formatCode>
                <c:ptCount val="12"/>
                <c:pt idx="0">
                  <c:v>239</c:v>
                </c:pt>
                <c:pt idx="1">
                  <c:v>477</c:v>
                </c:pt>
                <c:pt idx="2">
                  <c:v>263</c:v>
                </c:pt>
                <c:pt idx="3">
                  <c:v>680</c:v>
                </c:pt>
                <c:pt idx="4">
                  <c:v>399</c:v>
                </c:pt>
                <c:pt idx="5">
                  <c:v>183</c:v>
                </c:pt>
                <c:pt idx="6">
                  <c:v>231</c:v>
                </c:pt>
                <c:pt idx="7">
                  <c:v>488</c:v>
                </c:pt>
                <c:pt idx="8">
                  <c:v>270</c:v>
                </c:pt>
                <c:pt idx="9">
                  <c:v>527</c:v>
                </c:pt>
                <c:pt idx="10">
                  <c:v>396</c:v>
                </c:pt>
                <c:pt idx="11">
                  <c:v>412</c:v>
                </c:pt>
              </c:numCache>
            </c:numRef>
          </c:val>
          <c:extLst>
            <c:ext xmlns:c16="http://schemas.microsoft.com/office/drawing/2014/chart" uri="{C3380CC4-5D6E-409C-BE32-E72D297353CC}">
              <c16:uniqueId val="{00000001-68F6-41AF-8FC9-396CB654CFF2}"/>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Sheet1!$D$2:$D$13</c:f>
              <c:numCache>
                <c:formatCode>General</c:formatCode>
                <c:ptCount val="12"/>
                <c:pt idx="0">
                  <c:v>339</c:v>
                </c:pt>
                <c:pt idx="1">
                  <c:v>464</c:v>
                </c:pt>
                <c:pt idx="2">
                  <c:v>303</c:v>
                </c:pt>
                <c:pt idx="3">
                  <c:v>513</c:v>
                </c:pt>
                <c:pt idx="4">
                  <c:v>1011</c:v>
                </c:pt>
                <c:pt idx="5">
                  <c:v>325</c:v>
                </c:pt>
                <c:pt idx="6">
                  <c:v>534</c:v>
                </c:pt>
                <c:pt idx="7">
                  <c:v>787</c:v>
                </c:pt>
                <c:pt idx="8">
                  <c:v>555</c:v>
                </c:pt>
                <c:pt idx="9">
                  <c:v>1058</c:v>
                </c:pt>
                <c:pt idx="10">
                  <c:v>888</c:v>
                </c:pt>
                <c:pt idx="11">
                  <c:v>745</c:v>
                </c:pt>
              </c:numCache>
            </c:numRef>
          </c:val>
          <c:extLst>
            <c:ext xmlns:c16="http://schemas.microsoft.com/office/drawing/2014/chart" uri="{C3380CC4-5D6E-409C-BE32-E72D297353CC}">
              <c16:uniqueId val="{00000002-68F6-41AF-8FC9-396CB654CFF2}"/>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Sheet1!$E$2:$E$13</c:f>
              <c:numCache>
                <c:formatCode>General</c:formatCode>
                <c:ptCount val="12"/>
                <c:pt idx="0">
                  <c:v>397</c:v>
                </c:pt>
                <c:pt idx="1">
                  <c:v>541</c:v>
                </c:pt>
                <c:pt idx="2">
                  <c:v>618</c:v>
                </c:pt>
                <c:pt idx="3">
                  <c:v>906</c:v>
                </c:pt>
                <c:pt idx="4">
                  <c:v>913</c:v>
                </c:pt>
                <c:pt idx="5">
                  <c:v>482</c:v>
                </c:pt>
                <c:pt idx="6">
                  <c:v>781</c:v>
                </c:pt>
                <c:pt idx="7">
                  <c:v>830</c:v>
                </c:pt>
                <c:pt idx="8">
                  <c:v>741</c:v>
                </c:pt>
                <c:pt idx="9">
                  <c:v>830</c:v>
                </c:pt>
                <c:pt idx="10">
                  <c:v>432</c:v>
                </c:pt>
                <c:pt idx="11">
                  <c:v>998</c:v>
                </c:pt>
              </c:numCache>
            </c:numRef>
          </c:val>
          <c:extLst>
            <c:ext xmlns:c16="http://schemas.microsoft.com/office/drawing/2014/chart" uri="{C3380CC4-5D6E-409C-BE32-E72D297353CC}">
              <c16:uniqueId val="{00000003-68F6-41AF-8FC9-396CB654CFF2}"/>
            </c:ext>
          </c:extLst>
        </c:ser>
        <c:dLbls>
          <c:showLegendKey val="0"/>
          <c:showVal val="0"/>
          <c:showCatName val="0"/>
          <c:showSerName val="0"/>
          <c:showPercent val="0"/>
          <c:showBubbleSize val="0"/>
        </c:dLbls>
        <c:gapWidth val="219"/>
        <c:overlap val="-27"/>
        <c:axId val="515486432"/>
        <c:axId val="515490040"/>
      </c:barChart>
      <c:catAx>
        <c:axId val="51548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90040"/>
        <c:crosses val="autoZero"/>
        <c:auto val="1"/>
        <c:lblAlgn val="ctr"/>
        <c:lblOffset val="100"/>
        <c:noMultiLvlLbl val="0"/>
      </c:catAx>
      <c:valAx>
        <c:axId val="51549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8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62668</c:v>
                </c:pt>
                <c:pt idx="5">
                  <c:v>60207</c:v>
                </c:pt>
                <c:pt idx="6">
                  <c:v>122524</c:v>
                </c:pt>
                <c:pt idx="7">
                  <c:v>93721</c:v>
                </c:pt>
                <c:pt idx="8">
                  <c:v>77788</c:v>
                </c:pt>
                <c:pt idx="9">
                  <c:v>94953</c:v>
                </c:pt>
                <c:pt idx="10">
                  <c:v>87008</c:v>
                </c:pt>
                <c:pt idx="11">
                  <c:v>97476</c:v>
                </c:pt>
                <c:pt idx="12">
                  <c:v>62336</c:v>
                </c:pt>
              </c:numCache>
            </c:numRef>
          </c:val>
          <c:extLst>
            <c:ext xmlns:c16="http://schemas.microsoft.com/office/drawing/2014/chart" uri="{C3380CC4-5D6E-409C-BE32-E72D297353CC}">
              <c16:uniqueId val="{00000000-FD93-46D9-9712-AE8A9FD6524F}"/>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Sheet1!$C$2:$C$14</c:f>
              <c:numCache>
                <c:formatCode>General</c:formatCode>
                <c:ptCount val="13"/>
                <c:pt idx="0">
                  <c:v>181</c:v>
                </c:pt>
                <c:pt idx="1">
                  <c:v>9534</c:v>
                </c:pt>
                <c:pt idx="2">
                  <c:v>11856</c:v>
                </c:pt>
                <c:pt idx="3">
                  <c:v>10893</c:v>
                </c:pt>
                <c:pt idx="4">
                  <c:v>11525</c:v>
                </c:pt>
                <c:pt idx="5">
                  <c:v>15644</c:v>
                </c:pt>
                <c:pt idx="6">
                  <c:v>9887</c:v>
                </c:pt>
                <c:pt idx="7">
                  <c:v>6879</c:v>
                </c:pt>
                <c:pt idx="8">
                  <c:v>11748</c:v>
                </c:pt>
                <c:pt idx="9">
                  <c:v>10949</c:v>
                </c:pt>
                <c:pt idx="10">
                  <c:v>14798</c:v>
                </c:pt>
                <c:pt idx="11">
                  <c:v>10798</c:v>
                </c:pt>
                <c:pt idx="12">
                  <c:v>11453</c:v>
                </c:pt>
              </c:numCache>
            </c:numRef>
          </c:val>
          <c:extLst>
            <c:ext xmlns:c16="http://schemas.microsoft.com/office/drawing/2014/chart" uri="{C3380CC4-5D6E-409C-BE32-E72D297353CC}">
              <c16:uniqueId val="{00000001-FD93-46D9-9712-AE8A9FD6524F}"/>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Sheet1!$D$2:$D$14</c:f>
              <c:numCache>
                <c:formatCode>General</c:formatCode>
                <c:ptCount val="13"/>
                <c:pt idx="0">
                  <c:v>472</c:v>
                </c:pt>
                <c:pt idx="1">
                  <c:v>14180</c:v>
                </c:pt>
                <c:pt idx="2">
                  <c:v>13576</c:v>
                </c:pt>
                <c:pt idx="3">
                  <c:v>10606</c:v>
                </c:pt>
                <c:pt idx="4">
                  <c:v>15033</c:v>
                </c:pt>
                <c:pt idx="5">
                  <c:v>31732</c:v>
                </c:pt>
                <c:pt idx="6">
                  <c:v>22376</c:v>
                </c:pt>
                <c:pt idx="7">
                  <c:v>16788</c:v>
                </c:pt>
                <c:pt idx="8">
                  <c:v>29881</c:v>
                </c:pt>
                <c:pt idx="9">
                  <c:v>22692</c:v>
                </c:pt>
                <c:pt idx="10">
                  <c:v>30402</c:v>
                </c:pt>
                <c:pt idx="11">
                  <c:v>37123</c:v>
                </c:pt>
                <c:pt idx="12">
                  <c:v>32544</c:v>
                </c:pt>
              </c:numCache>
            </c:numRef>
          </c:val>
          <c:extLst>
            <c:ext xmlns:c16="http://schemas.microsoft.com/office/drawing/2014/chart" uri="{C3380CC4-5D6E-409C-BE32-E72D297353CC}">
              <c16:uniqueId val="{00000002-FD93-46D9-9712-AE8A9FD6524F}"/>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Sheet1!$E$2:$E$14</c:f>
              <c:numCache>
                <c:formatCode>General</c:formatCode>
                <c:ptCount val="13"/>
                <c:pt idx="0">
                  <c:v>568</c:v>
                </c:pt>
                <c:pt idx="1">
                  <c:v>19492</c:v>
                </c:pt>
                <c:pt idx="2">
                  <c:v>15168</c:v>
                </c:pt>
                <c:pt idx="3">
                  <c:v>18809</c:v>
                </c:pt>
                <c:pt idx="4">
                  <c:v>23244</c:v>
                </c:pt>
                <c:pt idx="5">
                  <c:v>31537</c:v>
                </c:pt>
                <c:pt idx="6">
                  <c:v>28465</c:v>
                </c:pt>
                <c:pt idx="7">
                  <c:v>29908</c:v>
                </c:pt>
                <c:pt idx="8">
                  <c:v>26396</c:v>
                </c:pt>
                <c:pt idx="9">
                  <c:v>26445</c:v>
                </c:pt>
                <c:pt idx="10">
                  <c:v>33863</c:v>
                </c:pt>
                <c:pt idx="11">
                  <c:v>16104</c:v>
                </c:pt>
                <c:pt idx="12">
                  <c:v>35778</c:v>
                </c:pt>
              </c:numCache>
            </c:numRef>
          </c:val>
          <c:extLst>
            <c:ext xmlns:c16="http://schemas.microsoft.com/office/drawing/2014/chart" uri="{C3380CC4-5D6E-409C-BE32-E72D297353CC}">
              <c16:uniqueId val="{00000003-FD93-46D9-9712-AE8A9FD6524F}"/>
            </c:ext>
          </c:extLst>
        </c:ser>
        <c:dLbls>
          <c:showLegendKey val="0"/>
          <c:showVal val="0"/>
          <c:showCatName val="0"/>
          <c:showSerName val="0"/>
          <c:showPercent val="0"/>
          <c:showBubbleSize val="0"/>
        </c:dLbls>
        <c:gapWidth val="219"/>
        <c:overlap val="-27"/>
        <c:axId val="515491024"/>
        <c:axId val="515492992"/>
      </c:barChart>
      <c:catAx>
        <c:axId val="51549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92992"/>
        <c:crosses val="autoZero"/>
        <c:auto val="1"/>
        <c:lblAlgn val="ctr"/>
        <c:lblOffset val="100"/>
        <c:noMultiLvlLbl val="0"/>
      </c:catAx>
      <c:valAx>
        <c:axId val="51549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9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48</c:v>
                </c:pt>
                <c:pt idx="1">
                  <c:v>90</c:v>
                </c:pt>
                <c:pt idx="2">
                  <c:v>36</c:v>
                </c:pt>
                <c:pt idx="3">
                  <c:v>13</c:v>
                </c:pt>
                <c:pt idx="4">
                  <c:v>48</c:v>
                </c:pt>
                <c:pt idx="5">
                  <c:v>12</c:v>
                </c:pt>
                <c:pt idx="6">
                  <c:v>35</c:v>
                </c:pt>
                <c:pt idx="7">
                  <c:v>95</c:v>
                </c:pt>
                <c:pt idx="8">
                  <c:v>94</c:v>
                </c:pt>
                <c:pt idx="9">
                  <c:v>119</c:v>
                </c:pt>
                <c:pt idx="10">
                  <c:v>86</c:v>
                </c:pt>
                <c:pt idx="11">
                  <c:v>2965</c:v>
                </c:pt>
              </c:numCache>
            </c:numRef>
          </c:val>
          <c:extLst>
            <c:ext xmlns:c16="http://schemas.microsoft.com/office/drawing/2014/chart" uri="{C3380CC4-5D6E-409C-BE32-E72D297353CC}">
              <c16:uniqueId val="{00000000-7296-4F12-9588-F8A2FD3EC2B8}"/>
            </c:ext>
          </c:extLst>
        </c:ser>
        <c:ser>
          <c:idx val="1"/>
          <c:order val="1"/>
          <c:tx>
            <c:strRef>
              <c:f>Sheet1!$C$1</c:f>
              <c:strCache>
                <c:ptCount val="1"/>
                <c:pt idx="0">
                  <c:v>firstinshi</c:v>
                </c:pt>
              </c:strCache>
            </c:strRef>
          </c:tx>
          <c:spPr>
            <a:solidFill>
              <a:schemeClr val="accent2"/>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Sheet1!$C$2:$C$13</c:f>
              <c:numCache>
                <c:formatCode>General</c:formatCode>
                <c:ptCount val="12"/>
                <c:pt idx="0">
                  <c:v>-3</c:v>
                </c:pt>
                <c:pt idx="1">
                  <c:v>4</c:v>
                </c:pt>
                <c:pt idx="2">
                  <c:v>0</c:v>
                </c:pt>
                <c:pt idx="3">
                  <c:v>5</c:v>
                </c:pt>
                <c:pt idx="4">
                  <c:v>8</c:v>
                </c:pt>
                <c:pt idx="5">
                  <c:v>-1</c:v>
                </c:pt>
                <c:pt idx="6">
                  <c:v>41</c:v>
                </c:pt>
                <c:pt idx="7">
                  <c:v>3</c:v>
                </c:pt>
                <c:pt idx="8">
                  <c:v>-1</c:v>
                </c:pt>
                <c:pt idx="9">
                  <c:v>-1</c:v>
                </c:pt>
                <c:pt idx="10">
                  <c:v>7</c:v>
                </c:pt>
                <c:pt idx="11">
                  <c:v>1</c:v>
                </c:pt>
              </c:numCache>
            </c:numRef>
          </c:val>
          <c:extLst>
            <c:ext xmlns:c16="http://schemas.microsoft.com/office/drawing/2014/chart" uri="{C3380CC4-5D6E-409C-BE32-E72D297353CC}">
              <c16:uniqueId val="{00000001-7296-4F12-9588-F8A2FD3EC2B8}"/>
            </c:ext>
          </c:extLst>
        </c:ser>
        <c:ser>
          <c:idx val="2"/>
          <c:order val="2"/>
          <c:tx>
            <c:strRef>
              <c:f>Sheet1!$D$1</c:f>
              <c:strCache>
                <c:ptCount val="1"/>
                <c:pt idx="0">
                  <c:v>phlyinsurance</c:v>
                </c:pt>
              </c:strCache>
            </c:strRef>
          </c:tx>
          <c:spPr>
            <a:solidFill>
              <a:schemeClr val="accent3"/>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Sheet1!$D$2:$D$13</c:f>
              <c:numCache>
                <c:formatCode>General</c:formatCode>
                <c:ptCount val="12"/>
                <c:pt idx="0">
                  <c:v>16</c:v>
                </c:pt>
                <c:pt idx="1">
                  <c:v>17</c:v>
                </c:pt>
                <c:pt idx="2">
                  <c:v>21</c:v>
                </c:pt>
                <c:pt idx="3">
                  <c:v>133</c:v>
                </c:pt>
                <c:pt idx="4">
                  <c:v>39</c:v>
                </c:pt>
                <c:pt idx="5">
                  <c:v>38</c:v>
                </c:pt>
                <c:pt idx="6">
                  <c:v>21</c:v>
                </c:pt>
                <c:pt idx="7">
                  <c:v>55</c:v>
                </c:pt>
                <c:pt idx="8">
                  <c:v>97</c:v>
                </c:pt>
                <c:pt idx="9">
                  <c:v>23</c:v>
                </c:pt>
                <c:pt idx="10">
                  <c:v>137</c:v>
                </c:pt>
                <c:pt idx="11">
                  <c:v>238</c:v>
                </c:pt>
              </c:numCache>
            </c:numRef>
          </c:val>
          <c:extLst>
            <c:ext xmlns:c16="http://schemas.microsoft.com/office/drawing/2014/chart" uri="{C3380CC4-5D6E-409C-BE32-E72D297353CC}">
              <c16:uniqueId val="{00000002-7296-4F12-9588-F8A2FD3EC2B8}"/>
            </c:ext>
          </c:extLst>
        </c:ser>
        <c:ser>
          <c:idx val="3"/>
          <c:order val="3"/>
          <c:tx>
            <c:strRef>
              <c:f>Sheet1!$E$1</c:f>
              <c:strCache>
                <c:ptCount val="1"/>
                <c:pt idx="0">
                  <c:v>tmna_services</c:v>
                </c:pt>
              </c:strCache>
            </c:strRef>
          </c:tx>
          <c:spPr>
            <a:solidFill>
              <a:schemeClr val="accent4"/>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Sheet1!$E$2:$E$13</c:f>
              <c:numCache>
                <c:formatCode>General</c:formatCode>
                <c:ptCount val="12"/>
                <c:pt idx="0">
                  <c:v>3</c:v>
                </c:pt>
                <c:pt idx="1">
                  <c:v>1</c:v>
                </c:pt>
                <c:pt idx="2">
                  <c:v>3</c:v>
                </c:pt>
                <c:pt idx="3">
                  <c:v>-3</c:v>
                </c:pt>
                <c:pt idx="4">
                  <c:v>4</c:v>
                </c:pt>
                <c:pt idx="5">
                  <c:v>7</c:v>
                </c:pt>
                <c:pt idx="6">
                  <c:v>6</c:v>
                </c:pt>
                <c:pt idx="7">
                  <c:v>0</c:v>
                </c:pt>
                <c:pt idx="8">
                  <c:v>0</c:v>
                </c:pt>
                <c:pt idx="9">
                  <c:v>0</c:v>
                </c:pt>
                <c:pt idx="10">
                  <c:v>6</c:v>
                </c:pt>
                <c:pt idx="11">
                  <c:v>2</c:v>
                </c:pt>
              </c:numCache>
            </c:numRef>
          </c:val>
          <c:extLst>
            <c:ext xmlns:c16="http://schemas.microsoft.com/office/drawing/2014/chart" uri="{C3380CC4-5D6E-409C-BE32-E72D297353CC}">
              <c16:uniqueId val="{00000003-7296-4F12-9588-F8A2FD3EC2B8}"/>
            </c:ext>
          </c:extLst>
        </c:ser>
        <c:ser>
          <c:idx val="4"/>
          <c:order val="4"/>
          <c:tx>
            <c:strRef>
              <c:f>Sheet1!$F$1</c:f>
              <c:strCache>
                <c:ptCount val="1"/>
                <c:pt idx="0">
                  <c:v>thehartford</c:v>
                </c:pt>
              </c:strCache>
            </c:strRef>
          </c:tx>
          <c:spPr>
            <a:solidFill>
              <a:schemeClr val="accent5"/>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Sheet1!$F$2:$F$13</c:f>
              <c:numCache>
                <c:formatCode>General</c:formatCode>
                <c:ptCount val="12"/>
                <c:pt idx="0">
                  <c:v>28</c:v>
                </c:pt>
                <c:pt idx="1">
                  <c:v>153</c:v>
                </c:pt>
                <c:pt idx="2">
                  <c:v>120</c:v>
                </c:pt>
                <c:pt idx="3">
                  <c:v>141</c:v>
                </c:pt>
                <c:pt idx="4">
                  <c:v>167</c:v>
                </c:pt>
                <c:pt idx="5">
                  <c:v>147</c:v>
                </c:pt>
                <c:pt idx="6">
                  <c:v>140</c:v>
                </c:pt>
                <c:pt idx="7">
                  <c:v>164</c:v>
                </c:pt>
                <c:pt idx="8">
                  <c:v>148</c:v>
                </c:pt>
                <c:pt idx="9">
                  <c:v>168</c:v>
                </c:pt>
                <c:pt idx="10">
                  <c:v>160</c:v>
                </c:pt>
                <c:pt idx="11">
                  <c:v>516</c:v>
                </c:pt>
              </c:numCache>
            </c:numRef>
          </c:val>
          <c:extLst>
            <c:ext xmlns:c16="http://schemas.microsoft.com/office/drawing/2014/chart" uri="{C3380CC4-5D6E-409C-BE32-E72D297353CC}">
              <c16:uniqueId val="{00000004-7296-4F12-9588-F8A2FD3EC2B8}"/>
            </c:ext>
          </c:extLst>
        </c:ser>
        <c:ser>
          <c:idx val="5"/>
          <c:order val="5"/>
          <c:tx>
            <c:strRef>
              <c:f>Sheet1!$G$1</c:f>
              <c:strCache>
                <c:ptCount val="1"/>
                <c:pt idx="0">
                  <c:v>tmamerica</c:v>
                </c:pt>
              </c:strCache>
            </c:strRef>
          </c:tx>
          <c:spPr>
            <a:solidFill>
              <a:schemeClr val="accent6"/>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Sheet1!$G$2:$G$13</c:f>
              <c:numCache>
                <c:formatCode>General</c:formatCode>
                <c:ptCount val="12"/>
                <c:pt idx="0">
                  <c:v>3</c:v>
                </c:pt>
                <c:pt idx="1">
                  <c:v>4</c:v>
                </c:pt>
                <c:pt idx="2">
                  <c:v>2</c:v>
                </c:pt>
                <c:pt idx="3">
                  <c:v>2</c:v>
                </c:pt>
                <c:pt idx="4">
                  <c:v>9</c:v>
                </c:pt>
                <c:pt idx="5">
                  <c:v>7</c:v>
                </c:pt>
                <c:pt idx="6">
                  <c:v>10</c:v>
                </c:pt>
                <c:pt idx="7">
                  <c:v>12</c:v>
                </c:pt>
                <c:pt idx="8">
                  <c:v>13</c:v>
                </c:pt>
                <c:pt idx="9">
                  <c:v>28</c:v>
                </c:pt>
                <c:pt idx="10">
                  <c:v>13</c:v>
                </c:pt>
                <c:pt idx="11">
                  <c:v>11</c:v>
                </c:pt>
              </c:numCache>
            </c:numRef>
          </c:val>
          <c:extLst>
            <c:ext xmlns:c16="http://schemas.microsoft.com/office/drawing/2014/chart" uri="{C3380CC4-5D6E-409C-BE32-E72D297353CC}">
              <c16:uniqueId val="{00000005-7296-4F12-9588-F8A2FD3EC2B8}"/>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Sheet1!$H$2:$H$13</c:f>
              <c:numCache>
                <c:formatCode>General</c:formatCode>
                <c:ptCount val="12"/>
                <c:pt idx="0">
                  <c:v>82</c:v>
                </c:pt>
                <c:pt idx="1">
                  <c:v>246</c:v>
                </c:pt>
                <c:pt idx="2">
                  <c:v>258</c:v>
                </c:pt>
                <c:pt idx="3">
                  <c:v>164</c:v>
                </c:pt>
                <c:pt idx="4">
                  <c:v>145</c:v>
                </c:pt>
                <c:pt idx="5">
                  <c:v>224</c:v>
                </c:pt>
                <c:pt idx="6">
                  <c:v>203</c:v>
                </c:pt>
                <c:pt idx="7">
                  <c:v>171</c:v>
                </c:pt>
                <c:pt idx="8">
                  <c:v>130</c:v>
                </c:pt>
                <c:pt idx="9">
                  <c:v>174</c:v>
                </c:pt>
                <c:pt idx="10">
                  <c:v>222</c:v>
                </c:pt>
                <c:pt idx="11">
                  <c:v>203</c:v>
                </c:pt>
              </c:numCache>
            </c:numRef>
          </c:val>
          <c:extLst>
            <c:ext xmlns:c16="http://schemas.microsoft.com/office/drawing/2014/chart" uri="{C3380CC4-5D6E-409C-BE32-E72D297353CC}">
              <c16:uniqueId val="{00000006-7296-4F12-9588-F8A2FD3EC2B8}"/>
            </c:ext>
          </c:extLst>
        </c:ser>
        <c:dLbls>
          <c:showLegendKey val="0"/>
          <c:showVal val="0"/>
          <c:showCatName val="0"/>
          <c:showSerName val="0"/>
          <c:showPercent val="0"/>
          <c:showBubbleSize val="0"/>
        </c:dLbls>
        <c:gapWidth val="219"/>
        <c:overlap val="-27"/>
        <c:axId val="525181512"/>
        <c:axId val="525175936"/>
      </c:barChart>
      <c:dateAx>
        <c:axId val="52518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75936"/>
        <c:crosses val="autoZero"/>
        <c:auto val="1"/>
        <c:lblOffset val="100"/>
        <c:baseTimeUnit val="months"/>
      </c:dateAx>
      <c:valAx>
        <c:axId val="52517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8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62</c:v>
                </c:pt>
                <c:pt idx="1">
                  <c:v>43</c:v>
                </c:pt>
                <c:pt idx="2">
                  <c:v>27</c:v>
                </c:pt>
                <c:pt idx="3">
                  <c:v>17</c:v>
                </c:pt>
                <c:pt idx="4">
                  <c:v>57</c:v>
                </c:pt>
                <c:pt idx="5">
                  <c:v>27</c:v>
                </c:pt>
                <c:pt idx="6">
                  <c:v>23</c:v>
                </c:pt>
                <c:pt idx="7">
                  <c:v>91</c:v>
                </c:pt>
                <c:pt idx="8">
                  <c:v>64</c:v>
                </c:pt>
                <c:pt idx="9">
                  <c:v>52</c:v>
                </c:pt>
                <c:pt idx="10">
                  <c:v>33</c:v>
                </c:pt>
                <c:pt idx="11">
                  <c:v>91</c:v>
                </c:pt>
              </c:numCache>
            </c:numRef>
          </c:val>
          <c:extLst>
            <c:ext xmlns:c16="http://schemas.microsoft.com/office/drawing/2014/chart" uri="{C3380CC4-5D6E-409C-BE32-E72D297353CC}">
              <c16:uniqueId val="{00000000-4E86-4ED9-A221-C3AF4FFAAAB5}"/>
            </c:ext>
          </c:extLst>
        </c:ser>
        <c:ser>
          <c:idx val="1"/>
          <c:order val="1"/>
          <c:tx>
            <c:strRef>
              <c:f>Sheet1!$C$1</c:f>
              <c:strCache>
                <c:ptCount val="1"/>
                <c:pt idx="0">
                  <c:v>firstinshi</c:v>
                </c:pt>
              </c:strCache>
            </c:strRef>
          </c:tx>
          <c:spPr>
            <a:solidFill>
              <a:schemeClr val="accent2"/>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Sheet1!$C$2:$C$13</c:f>
              <c:numCache>
                <c:formatCode>General</c:formatCode>
                <c:ptCount val="12"/>
                <c:pt idx="0">
                  <c:v>26</c:v>
                </c:pt>
                <c:pt idx="1">
                  <c:v>36</c:v>
                </c:pt>
                <c:pt idx="2">
                  <c:v>25</c:v>
                </c:pt>
                <c:pt idx="3">
                  <c:v>34</c:v>
                </c:pt>
                <c:pt idx="4">
                  <c:v>25</c:v>
                </c:pt>
                <c:pt idx="5">
                  <c:v>16</c:v>
                </c:pt>
                <c:pt idx="6">
                  <c:v>91</c:v>
                </c:pt>
                <c:pt idx="7">
                  <c:v>28</c:v>
                </c:pt>
                <c:pt idx="8">
                  <c:v>25</c:v>
                </c:pt>
                <c:pt idx="9">
                  <c:v>27</c:v>
                </c:pt>
                <c:pt idx="10">
                  <c:v>80</c:v>
                </c:pt>
                <c:pt idx="11">
                  <c:v>25</c:v>
                </c:pt>
              </c:numCache>
            </c:numRef>
          </c:val>
          <c:extLst>
            <c:ext xmlns:c16="http://schemas.microsoft.com/office/drawing/2014/chart" uri="{C3380CC4-5D6E-409C-BE32-E72D297353CC}">
              <c16:uniqueId val="{00000001-4E86-4ED9-A221-C3AF4FFAAAB5}"/>
            </c:ext>
          </c:extLst>
        </c:ser>
        <c:ser>
          <c:idx val="2"/>
          <c:order val="2"/>
          <c:tx>
            <c:strRef>
              <c:f>Sheet1!$D$1</c:f>
              <c:strCache>
                <c:ptCount val="1"/>
                <c:pt idx="0">
                  <c:v>phlyinsurance</c:v>
                </c:pt>
              </c:strCache>
            </c:strRef>
          </c:tx>
          <c:spPr>
            <a:solidFill>
              <a:schemeClr val="accent3"/>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Sheet1!$D$2:$D$13</c:f>
              <c:numCache>
                <c:formatCode>General</c:formatCode>
                <c:ptCount val="12"/>
                <c:pt idx="0">
                  <c:v>32</c:v>
                </c:pt>
                <c:pt idx="1">
                  <c:v>36</c:v>
                </c:pt>
                <c:pt idx="2">
                  <c:v>31</c:v>
                </c:pt>
                <c:pt idx="3">
                  <c:v>32</c:v>
                </c:pt>
                <c:pt idx="4">
                  <c:v>32</c:v>
                </c:pt>
                <c:pt idx="5">
                  <c:v>43</c:v>
                </c:pt>
                <c:pt idx="6">
                  <c:v>35</c:v>
                </c:pt>
                <c:pt idx="7">
                  <c:v>25</c:v>
                </c:pt>
                <c:pt idx="8">
                  <c:v>39</c:v>
                </c:pt>
                <c:pt idx="9">
                  <c:v>27</c:v>
                </c:pt>
                <c:pt idx="10">
                  <c:v>36</c:v>
                </c:pt>
                <c:pt idx="11">
                  <c:v>28</c:v>
                </c:pt>
              </c:numCache>
            </c:numRef>
          </c:val>
          <c:extLst>
            <c:ext xmlns:c16="http://schemas.microsoft.com/office/drawing/2014/chart" uri="{C3380CC4-5D6E-409C-BE32-E72D297353CC}">
              <c16:uniqueId val="{00000002-4E86-4ED9-A221-C3AF4FFAAAB5}"/>
            </c:ext>
          </c:extLst>
        </c:ser>
        <c:ser>
          <c:idx val="3"/>
          <c:order val="3"/>
          <c:tx>
            <c:strRef>
              <c:f>Sheet1!$E$1</c:f>
              <c:strCache>
                <c:ptCount val="1"/>
                <c:pt idx="0">
                  <c:v>tmna_services</c:v>
                </c:pt>
              </c:strCache>
            </c:strRef>
          </c:tx>
          <c:spPr>
            <a:solidFill>
              <a:schemeClr val="accent4"/>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Sheet1!$E$2:$E$13</c:f>
              <c:numCache>
                <c:formatCode>General</c:formatCode>
                <c:ptCount val="12"/>
                <c:pt idx="0">
                  <c:v>13</c:v>
                </c:pt>
                <c:pt idx="1">
                  <c:v>19</c:v>
                </c:pt>
                <c:pt idx="2">
                  <c:v>18</c:v>
                </c:pt>
                <c:pt idx="3">
                  <c:v>23</c:v>
                </c:pt>
                <c:pt idx="4">
                  <c:v>23</c:v>
                </c:pt>
                <c:pt idx="5">
                  <c:v>30</c:v>
                </c:pt>
                <c:pt idx="6">
                  <c:v>22</c:v>
                </c:pt>
                <c:pt idx="7">
                  <c:v>23</c:v>
                </c:pt>
                <c:pt idx="8">
                  <c:v>16</c:v>
                </c:pt>
                <c:pt idx="9">
                  <c:v>13</c:v>
                </c:pt>
                <c:pt idx="10">
                  <c:v>20</c:v>
                </c:pt>
                <c:pt idx="11">
                  <c:v>15</c:v>
                </c:pt>
              </c:numCache>
            </c:numRef>
          </c:val>
          <c:extLst>
            <c:ext xmlns:c16="http://schemas.microsoft.com/office/drawing/2014/chart" uri="{C3380CC4-5D6E-409C-BE32-E72D297353CC}">
              <c16:uniqueId val="{00000003-4E86-4ED9-A221-C3AF4FFAAAB5}"/>
            </c:ext>
          </c:extLst>
        </c:ser>
        <c:ser>
          <c:idx val="4"/>
          <c:order val="4"/>
          <c:tx>
            <c:strRef>
              <c:f>Sheet1!$F$1</c:f>
              <c:strCache>
                <c:ptCount val="1"/>
                <c:pt idx="0">
                  <c:v>thehartford</c:v>
                </c:pt>
              </c:strCache>
            </c:strRef>
          </c:tx>
          <c:spPr>
            <a:solidFill>
              <a:schemeClr val="accent5"/>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Sheet1!$F$2:$F$13</c:f>
              <c:numCache>
                <c:formatCode>General</c:formatCode>
                <c:ptCount val="12"/>
                <c:pt idx="0">
                  <c:v>29</c:v>
                </c:pt>
                <c:pt idx="1">
                  <c:v>169</c:v>
                </c:pt>
                <c:pt idx="2">
                  <c:v>64</c:v>
                </c:pt>
                <c:pt idx="3">
                  <c:v>64</c:v>
                </c:pt>
                <c:pt idx="4">
                  <c:v>58</c:v>
                </c:pt>
                <c:pt idx="5">
                  <c:v>69</c:v>
                </c:pt>
                <c:pt idx="6">
                  <c:v>40</c:v>
                </c:pt>
                <c:pt idx="7">
                  <c:v>95</c:v>
                </c:pt>
                <c:pt idx="8">
                  <c:v>78</c:v>
                </c:pt>
                <c:pt idx="9">
                  <c:v>54</c:v>
                </c:pt>
                <c:pt idx="10">
                  <c:v>42</c:v>
                </c:pt>
                <c:pt idx="11">
                  <c:v>64</c:v>
                </c:pt>
              </c:numCache>
            </c:numRef>
          </c:val>
          <c:extLst>
            <c:ext xmlns:c16="http://schemas.microsoft.com/office/drawing/2014/chart" uri="{C3380CC4-5D6E-409C-BE32-E72D297353CC}">
              <c16:uniqueId val="{00000004-4E86-4ED9-A221-C3AF4FFAAAB5}"/>
            </c:ext>
          </c:extLst>
        </c:ser>
        <c:ser>
          <c:idx val="5"/>
          <c:order val="5"/>
          <c:tx>
            <c:strRef>
              <c:f>Sheet1!$G$1</c:f>
              <c:strCache>
                <c:ptCount val="1"/>
                <c:pt idx="0">
                  <c:v>tmamerica</c:v>
                </c:pt>
              </c:strCache>
            </c:strRef>
          </c:tx>
          <c:spPr>
            <a:solidFill>
              <a:schemeClr val="accent6"/>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Sheet1!$G$2:$G$13</c:f>
              <c:numCache>
                <c:formatCode>General</c:formatCode>
                <c:ptCount val="12"/>
                <c:pt idx="0">
                  <c:v>3</c:v>
                </c:pt>
                <c:pt idx="1">
                  <c:v>5</c:v>
                </c:pt>
                <c:pt idx="2">
                  <c:v>6</c:v>
                </c:pt>
                <c:pt idx="3">
                  <c:v>7</c:v>
                </c:pt>
                <c:pt idx="4">
                  <c:v>9</c:v>
                </c:pt>
                <c:pt idx="5">
                  <c:v>7</c:v>
                </c:pt>
                <c:pt idx="6">
                  <c:v>10</c:v>
                </c:pt>
                <c:pt idx="7">
                  <c:v>7</c:v>
                </c:pt>
                <c:pt idx="8">
                  <c:v>7</c:v>
                </c:pt>
                <c:pt idx="9">
                  <c:v>7</c:v>
                </c:pt>
                <c:pt idx="10">
                  <c:v>6</c:v>
                </c:pt>
                <c:pt idx="11">
                  <c:v>11</c:v>
                </c:pt>
              </c:numCache>
            </c:numRef>
          </c:val>
          <c:extLst>
            <c:ext xmlns:c16="http://schemas.microsoft.com/office/drawing/2014/chart" uri="{C3380CC4-5D6E-409C-BE32-E72D297353CC}">
              <c16:uniqueId val="{00000005-4E86-4ED9-A221-C3AF4FFAAAB5}"/>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Sheet1!$H$2:$H$13</c:f>
              <c:numCache>
                <c:formatCode>General</c:formatCode>
                <c:ptCount val="12"/>
                <c:pt idx="0">
                  <c:v>63</c:v>
                </c:pt>
                <c:pt idx="1">
                  <c:v>58</c:v>
                </c:pt>
                <c:pt idx="2">
                  <c:v>54</c:v>
                </c:pt>
                <c:pt idx="3">
                  <c:v>72</c:v>
                </c:pt>
                <c:pt idx="4">
                  <c:v>65</c:v>
                </c:pt>
                <c:pt idx="5">
                  <c:v>82</c:v>
                </c:pt>
                <c:pt idx="6">
                  <c:v>48</c:v>
                </c:pt>
                <c:pt idx="7">
                  <c:v>43</c:v>
                </c:pt>
                <c:pt idx="8">
                  <c:v>48</c:v>
                </c:pt>
                <c:pt idx="9">
                  <c:v>38</c:v>
                </c:pt>
                <c:pt idx="10">
                  <c:v>61</c:v>
                </c:pt>
                <c:pt idx="11">
                  <c:v>41</c:v>
                </c:pt>
              </c:numCache>
            </c:numRef>
          </c:val>
          <c:extLst>
            <c:ext xmlns:c16="http://schemas.microsoft.com/office/drawing/2014/chart" uri="{C3380CC4-5D6E-409C-BE32-E72D297353CC}">
              <c16:uniqueId val="{00000006-4E86-4ED9-A221-C3AF4FFAAAB5}"/>
            </c:ext>
          </c:extLst>
        </c:ser>
        <c:dLbls>
          <c:showLegendKey val="0"/>
          <c:showVal val="0"/>
          <c:showCatName val="0"/>
          <c:showSerName val="0"/>
          <c:showPercent val="0"/>
          <c:showBubbleSize val="0"/>
        </c:dLbls>
        <c:gapWidth val="219"/>
        <c:overlap val="-27"/>
        <c:axId val="525182496"/>
        <c:axId val="525174624"/>
      </c:barChart>
      <c:dateAx>
        <c:axId val="52518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74624"/>
        <c:crosses val="autoZero"/>
        <c:auto val="1"/>
        <c:lblOffset val="100"/>
        <c:baseTimeUnit val="months"/>
      </c:dateAx>
      <c:valAx>
        <c:axId val="52517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8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180</c:v>
                </c:pt>
                <c:pt idx="1">
                  <c:v>401</c:v>
                </c:pt>
                <c:pt idx="2">
                  <c:v>59</c:v>
                </c:pt>
                <c:pt idx="3">
                  <c:v>0</c:v>
                </c:pt>
                <c:pt idx="4">
                  <c:v>51</c:v>
                </c:pt>
                <c:pt idx="5">
                  <c:v>0</c:v>
                </c:pt>
                <c:pt idx="6">
                  <c:v>23</c:v>
                </c:pt>
                <c:pt idx="7">
                  <c:v>943</c:v>
                </c:pt>
                <c:pt idx="8">
                  <c:v>416</c:v>
                </c:pt>
                <c:pt idx="9">
                  <c:v>361</c:v>
                </c:pt>
                <c:pt idx="10">
                  <c:v>196</c:v>
                </c:pt>
                <c:pt idx="11">
                  <c:v>336</c:v>
                </c:pt>
              </c:numCache>
            </c:numRef>
          </c:val>
          <c:extLst>
            <c:ext xmlns:c16="http://schemas.microsoft.com/office/drawing/2014/chart" uri="{C3380CC4-5D6E-409C-BE32-E72D297353CC}">
              <c16:uniqueId val="{00000000-2B6C-4D64-B7F6-12CE67E43EBA}"/>
            </c:ext>
          </c:extLst>
        </c:ser>
        <c:ser>
          <c:idx val="1"/>
          <c:order val="1"/>
          <c:tx>
            <c:strRef>
              <c:f>Sheet1!$C$1</c:f>
              <c:strCache>
                <c:ptCount val="1"/>
                <c:pt idx="0">
                  <c:v>firstinshi</c:v>
                </c:pt>
              </c:strCache>
            </c:strRef>
          </c:tx>
          <c:spPr>
            <a:solidFill>
              <a:schemeClr val="accent2"/>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Sheet1!$C$2:$C$13</c:f>
              <c:numCache>
                <c:formatCode>General</c:formatCode>
                <c:ptCount val="12"/>
                <c:pt idx="0">
                  <c:v>76</c:v>
                </c:pt>
                <c:pt idx="1">
                  <c:v>176</c:v>
                </c:pt>
                <c:pt idx="2">
                  <c:v>162</c:v>
                </c:pt>
                <c:pt idx="3">
                  <c:v>318</c:v>
                </c:pt>
                <c:pt idx="4">
                  <c:v>192</c:v>
                </c:pt>
                <c:pt idx="5">
                  <c:v>113</c:v>
                </c:pt>
                <c:pt idx="6">
                  <c:v>502</c:v>
                </c:pt>
                <c:pt idx="7">
                  <c:v>146</c:v>
                </c:pt>
                <c:pt idx="8">
                  <c:v>66</c:v>
                </c:pt>
                <c:pt idx="9">
                  <c:v>226</c:v>
                </c:pt>
                <c:pt idx="10">
                  <c:v>639</c:v>
                </c:pt>
                <c:pt idx="11">
                  <c:v>92</c:v>
                </c:pt>
              </c:numCache>
            </c:numRef>
          </c:val>
          <c:extLst>
            <c:ext xmlns:c16="http://schemas.microsoft.com/office/drawing/2014/chart" uri="{C3380CC4-5D6E-409C-BE32-E72D297353CC}">
              <c16:uniqueId val="{00000001-2B6C-4D64-B7F6-12CE67E43EBA}"/>
            </c:ext>
          </c:extLst>
        </c:ser>
        <c:ser>
          <c:idx val="2"/>
          <c:order val="2"/>
          <c:tx>
            <c:strRef>
              <c:f>Sheet1!$D$1</c:f>
              <c:strCache>
                <c:ptCount val="1"/>
                <c:pt idx="0">
                  <c:v>phlyinsurance</c:v>
                </c:pt>
              </c:strCache>
            </c:strRef>
          </c:tx>
          <c:spPr>
            <a:solidFill>
              <a:schemeClr val="accent3"/>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Sheet1!$D$2:$D$13</c:f>
              <c:numCache>
                <c:formatCode>General</c:formatCode>
                <c:ptCount val="12"/>
                <c:pt idx="0">
                  <c:v>544</c:v>
                </c:pt>
                <c:pt idx="1">
                  <c:v>537</c:v>
                </c:pt>
                <c:pt idx="2">
                  <c:v>560</c:v>
                </c:pt>
                <c:pt idx="3">
                  <c:v>426</c:v>
                </c:pt>
                <c:pt idx="4">
                  <c:v>618</c:v>
                </c:pt>
                <c:pt idx="5">
                  <c:v>212</c:v>
                </c:pt>
                <c:pt idx="6">
                  <c:v>597</c:v>
                </c:pt>
                <c:pt idx="7">
                  <c:v>459</c:v>
                </c:pt>
                <c:pt idx="8">
                  <c:v>848</c:v>
                </c:pt>
                <c:pt idx="9">
                  <c:v>610</c:v>
                </c:pt>
                <c:pt idx="10">
                  <c:v>698</c:v>
                </c:pt>
                <c:pt idx="11">
                  <c:v>574</c:v>
                </c:pt>
              </c:numCache>
            </c:numRef>
          </c:val>
          <c:extLst>
            <c:ext xmlns:c16="http://schemas.microsoft.com/office/drawing/2014/chart" uri="{C3380CC4-5D6E-409C-BE32-E72D297353CC}">
              <c16:uniqueId val="{00000002-2B6C-4D64-B7F6-12CE67E43EBA}"/>
            </c:ext>
          </c:extLst>
        </c:ser>
        <c:ser>
          <c:idx val="3"/>
          <c:order val="3"/>
          <c:tx>
            <c:strRef>
              <c:f>Sheet1!$E$1</c:f>
              <c:strCache>
                <c:ptCount val="1"/>
                <c:pt idx="0">
                  <c:v>tmna_services</c:v>
                </c:pt>
              </c:strCache>
            </c:strRef>
          </c:tx>
          <c:spPr>
            <a:solidFill>
              <a:schemeClr val="accent4"/>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Sheet1!$E$2:$E$13</c:f>
              <c:numCache>
                <c:formatCode>General</c:formatCode>
                <c:ptCount val="12"/>
                <c:pt idx="0">
                  <c:v>77</c:v>
                </c:pt>
                <c:pt idx="1">
                  <c:v>90</c:v>
                </c:pt>
                <c:pt idx="2">
                  <c:v>110</c:v>
                </c:pt>
                <c:pt idx="3">
                  <c:v>132</c:v>
                </c:pt>
                <c:pt idx="4">
                  <c:v>176</c:v>
                </c:pt>
                <c:pt idx="5">
                  <c:v>61</c:v>
                </c:pt>
                <c:pt idx="6">
                  <c:v>74</c:v>
                </c:pt>
                <c:pt idx="7">
                  <c:v>191</c:v>
                </c:pt>
                <c:pt idx="8">
                  <c:v>147</c:v>
                </c:pt>
                <c:pt idx="9">
                  <c:v>164</c:v>
                </c:pt>
                <c:pt idx="10">
                  <c:v>202</c:v>
                </c:pt>
                <c:pt idx="11">
                  <c:v>166</c:v>
                </c:pt>
              </c:numCache>
            </c:numRef>
          </c:val>
          <c:extLst>
            <c:ext xmlns:c16="http://schemas.microsoft.com/office/drawing/2014/chart" uri="{C3380CC4-5D6E-409C-BE32-E72D297353CC}">
              <c16:uniqueId val="{00000003-2B6C-4D64-B7F6-12CE67E43EBA}"/>
            </c:ext>
          </c:extLst>
        </c:ser>
        <c:ser>
          <c:idx val="4"/>
          <c:order val="4"/>
          <c:tx>
            <c:strRef>
              <c:f>Sheet1!$F$1</c:f>
              <c:strCache>
                <c:ptCount val="1"/>
                <c:pt idx="0">
                  <c:v>thehartford</c:v>
                </c:pt>
              </c:strCache>
            </c:strRef>
          </c:tx>
          <c:spPr>
            <a:solidFill>
              <a:schemeClr val="accent5"/>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Sheet1!$F$2:$F$13</c:f>
              <c:numCache>
                <c:formatCode>General</c:formatCode>
                <c:ptCount val="12"/>
                <c:pt idx="0">
                  <c:v>450</c:v>
                </c:pt>
                <c:pt idx="1">
                  <c:v>2734</c:v>
                </c:pt>
                <c:pt idx="2">
                  <c:v>498</c:v>
                </c:pt>
                <c:pt idx="3">
                  <c:v>515</c:v>
                </c:pt>
                <c:pt idx="4">
                  <c:v>713</c:v>
                </c:pt>
                <c:pt idx="5">
                  <c:v>598</c:v>
                </c:pt>
                <c:pt idx="6">
                  <c:v>297</c:v>
                </c:pt>
                <c:pt idx="7">
                  <c:v>658</c:v>
                </c:pt>
                <c:pt idx="8">
                  <c:v>777</c:v>
                </c:pt>
                <c:pt idx="9">
                  <c:v>511</c:v>
                </c:pt>
                <c:pt idx="10">
                  <c:v>500</c:v>
                </c:pt>
                <c:pt idx="11">
                  <c:v>886</c:v>
                </c:pt>
              </c:numCache>
            </c:numRef>
          </c:val>
          <c:extLst>
            <c:ext xmlns:c16="http://schemas.microsoft.com/office/drawing/2014/chart" uri="{C3380CC4-5D6E-409C-BE32-E72D297353CC}">
              <c16:uniqueId val="{00000004-2B6C-4D64-B7F6-12CE67E43EBA}"/>
            </c:ext>
          </c:extLst>
        </c:ser>
        <c:ser>
          <c:idx val="5"/>
          <c:order val="5"/>
          <c:tx>
            <c:strRef>
              <c:f>Sheet1!$G$1</c:f>
              <c:strCache>
                <c:ptCount val="1"/>
                <c:pt idx="0">
                  <c:v>tmamerica</c:v>
                </c:pt>
              </c:strCache>
            </c:strRef>
          </c:tx>
          <c:spPr>
            <a:solidFill>
              <a:schemeClr val="accent6"/>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Sheet1!$G$2:$G$13</c:f>
              <c:numCache>
                <c:formatCode>General</c:formatCode>
                <c:ptCount val="12"/>
                <c:pt idx="0">
                  <c:v>47</c:v>
                </c:pt>
                <c:pt idx="1">
                  <c:v>49</c:v>
                </c:pt>
                <c:pt idx="2">
                  <c:v>82</c:v>
                </c:pt>
                <c:pt idx="3">
                  <c:v>85</c:v>
                </c:pt>
                <c:pt idx="4">
                  <c:v>123</c:v>
                </c:pt>
                <c:pt idx="5">
                  <c:v>50</c:v>
                </c:pt>
                <c:pt idx="6">
                  <c:v>122</c:v>
                </c:pt>
                <c:pt idx="7">
                  <c:v>97</c:v>
                </c:pt>
                <c:pt idx="8">
                  <c:v>110</c:v>
                </c:pt>
                <c:pt idx="9">
                  <c:v>97</c:v>
                </c:pt>
                <c:pt idx="10">
                  <c:v>85</c:v>
                </c:pt>
                <c:pt idx="11">
                  <c:v>167</c:v>
                </c:pt>
              </c:numCache>
            </c:numRef>
          </c:val>
          <c:extLst>
            <c:ext xmlns:c16="http://schemas.microsoft.com/office/drawing/2014/chart" uri="{C3380CC4-5D6E-409C-BE32-E72D297353CC}">
              <c16:uniqueId val="{00000005-2B6C-4D64-B7F6-12CE67E43EBA}"/>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Sheet1!$H$2:$H$13</c:f>
              <c:numCache>
                <c:formatCode>General</c:formatCode>
                <c:ptCount val="12"/>
                <c:pt idx="0">
                  <c:v>940</c:v>
                </c:pt>
                <c:pt idx="1">
                  <c:v>455</c:v>
                </c:pt>
                <c:pt idx="2">
                  <c:v>443</c:v>
                </c:pt>
                <c:pt idx="3">
                  <c:v>850</c:v>
                </c:pt>
                <c:pt idx="4">
                  <c:v>831</c:v>
                </c:pt>
                <c:pt idx="5">
                  <c:v>1097</c:v>
                </c:pt>
                <c:pt idx="6">
                  <c:v>368</c:v>
                </c:pt>
                <c:pt idx="7">
                  <c:v>423</c:v>
                </c:pt>
                <c:pt idx="8">
                  <c:v>714</c:v>
                </c:pt>
                <c:pt idx="9">
                  <c:v>180</c:v>
                </c:pt>
                <c:pt idx="10">
                  <c:v>621</c:v>
                </c:pt>
                <c:pt idx="11">
                  <c:v>320</c:v>
                </c:pt>
              </c:numCache>
            </c:numRef>
          </c:val>
          <c:extLst>
            <c:ext xmlns:c16="http://schemas.microsoft.com/office/drawing/2014/chart" uri="{C3380CC4-5D6E-409C-BE32-E72D297353CC}">
              <c16:uniqueId val="{00000006-2B6C-4D64-B7F6-12CE67E43EBA}"/>
            </c:ext>
          </c:extLst>
        </c:ser>
        <c:dLbls>
          <c:showLegendKey val="0"/>
          <c:showVal val="0"/>
          <c:showCatName val="0"/>
          <c:showSerName val="0"/>
          <c:showPercent val="0"/>
          <c:showBubbleSize val="0"/>
        </c:dLbls>
        <c:gapWidth val="219"/>
        <c:overlap val="-27"/>
        <c:axId val="525182824"/>
        <c:axId val="525176592"/>
      </c:barChart>
      <c:catAx>
        <c:axId val="525182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76592"/>
        <c:crosses val="autoZero"/>
        <c:auto val="1"/>
        <c:lblAlgn val="ctr"/>
        <c:lblOffset val="100"/>
        <c:noMultiLvlLbl val="0"/>
      </c:catAx>
      <c:valAx>
        <c:axId val="52517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18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C900F-601C-4592-818C-8C2ABE6F1E35}"/>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B0D0404A-E66F-41FC-A4DD-D266D6A7405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62220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154D6-2B39-4BDE-AD82-5A4A94B4C08B}"/>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3F6D75FF-771A-4454-A07F-EDCCA62DEBF9}"/>
              </a:ext>
            </a:extLst>
          </p:cNvPr>
          <p:cNvGraphicFramePr>
            <a:graphicFrameLocks noGrp="1"/>
          </p:cNvGraphicFramePr>
          <p:nvPr>
            <p:ph type="chart" sz="quarter" idx="13"/>
            <p:extLst>
              <p:ext uri="{D42A27DB-BD31-4B8C-83A1-F6EECF244321}">
                <p14:modId xmlns:p14="http://schemas.microsoft.com/office/powerpoint/2010/main" val="11615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780359-64A3-46BD-BAB7-DBCBB681415D}"/>
              </a:ext>
            </a:extLst>
          </p:cNvPr>
          <p:cNvSpPr>
            <a:spLocks noGrp="1"/>
          </p:cNvSpPr>
          <p:nvPr>
            <p:ph type="body" sz="quarter" idx="14"/>
          </p:nvPr>
        </p:nvSpPr>
        <p:spPr/>
        <p:txBody>
          <a:bodyPr/>
          <a:lstStyle/>
          <a:p>
            <a:r>
              <a:rPr lang="en-US"/>
              <a:t>12/01/2025 - 12/31/2025</a:t>
            </a:r>
          </a:p>
        </p:txBody>
      </p:sp>
      <p:sp>
        <p:nvSpPr>
          <p:cNvPr id="5" name="Footer Placeholder 4">
            <a:extLst>
              <a:ext uri="{FF2B5EF4-FFF2-40B4-BE49-F238E27FC236}">
                <a16:creationId xmlns:a16="http://schemas.microsoft.com/office/drawing/2014/main" id="{FE7ED0AC-173E-458E-A45E-DB50BA60FB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1908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B4EF7-1D7E-4552-A7BB-340E0AB05BAB}"/>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6316DC36-A3AD-4B0F-AF2E-DB1F496D01DF}"/>
              </a:ext>
            </a:extLst>
          </p:cNvPr>
          <p:cNvGraphicFramePr>
            <a:graphicFrameLocks noGrp="1"/>
          </p:cNvGraphicFramePr>
          <p:nvPr>
            <p:ph type="tbl" sz="quarter" idx="13"/>
            <p:extLst>
              <p:ext uri="{D42A27DB-BD31-4B8C-83A1-F6EECF244321}">
                <p14:modId xmlns:p14="http://schemas.microsoft.com/office/powerpoint/2010/main" val="1368909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85680816"/>
                    </a:ext>
                  </a:extLst>
                </a:gridCol>
                <a:gridCol w="905256">
                  <a:extLst>
                    <a:ext uri="{9D8B030D-6E8A-4147-A177-3AD203B41FA5}">
                      <a16:colId xmlns:a16="http://schemas.microsoft.com/office/drawing/2014/main" val="809417657"/>
                    </a:ext>
                  </a:extLst>
                </a:gridCol>
                <a:gridCol w="905256">
                  <a:extLst>
                    <a:ext uri="{9D8B030D-6E8A-4147-A177-3AD203B41FA5}">
                      <a16:colId xmlns:a16="http://schemas.microsoft.com/office/drawing/2014/main" val="1359433059"/>
                    </a:ext>
                  </a:extLst>
                </a:gridCol>
                <a:gridCol w="905256">
                  <a:extLst>
                    <a:ext uri="{9D8B030D-6E8A-4147-A177-3AD203B41FA5}">
                      <a16:colId xmlns:a16="http://schemas.microsoft.com/office/drawing/2014/main" val="4079238518"/>
                    </a:ext>
                  </a:extLst>
                </a:gridCol>
                <a:gridCol w="905256">
                  <a:extLst>
                    <a:ext uri="{9D8B030D-6E8A-4147-A177-3AD203B41FA5}">
                      <a16:colId xmlns:a16="http://schemas.microsoft.com/office/drawing/2014/main" val="3400118576"/>
                    </a:ext>
                  </a:extLst>
                </a:gridCol>
                <a:gridCol w="905256">
                  <a:extLst>
                    <a:ext uri="{9D8B030D-6E8A-4147-A177-3AD203B41FA5}">
                      <a16:colId xmlns:a16="http://schemas.microsoft.com/office/drawing/2014/main" val="2563780114"/>
                    </a:ext>
                  </a:extLst>
                </a:gridCol>
                <a:gridCol w="905256">
                  <a:extLst>
                    <a:ext uri="{9D8B030D-6E8A-4147-A177-3AD203B41FA5}">
                      <a16:colId xmlns:a16="http://schemas.microsoft.com/office/drawing/2014/main" val="427172315"/>
                    </a:ext>
                  </a:extLst>
                </a:gridCol>
                <a:gridCol w="905256">
                  <a:extLst>
                    <a:ext uri="{9D8B030D-6E8A-4147-A177-3AD203B41FA5}">
                      <a16:colId xmlns:a16="http://schemas.microsoft.com/office/drawing/2014/main" val="4020867675"/>
                    </a:ext>
                  </a:extLst>
                </a:gridCol>
                <a:gridCol w="905256">
                  <a:extLst>
                    <a:ext uri="{9D8B030D-6E8A-4147-A177-3AD203B41FA5}">
                      <a16:colId xmlns:a16="http://schemas.microsoft.com/office/drawing/2014/main" val="39070894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79362746"/>
                  </a:ext>
                </a:extLst>
              </a:tr>
              <a:tr h="370840">
                <a:tc>
                  <a:txBody>
                    <a:bodyPr/>
                    <a:lstStyle/>
                    <a:p>
                      <a:r>
                        <a:rPr lang="en-US" sz="1000"/>
                        <a:t>235</a:t>
                      </a:r>
                    </a:p>
                  </a:txBody>
                  <a:tcPr/>
                </a:tc>
                <a:tc>
                  <a:txBody>
                    <a:bodyPr/>
                    <a:lstStyle/>
                    <a:p>
                      <a:r>
                        <a:rPr lang="en-US" sz="1000"/>
                        <a:t>41</a:t>
                      </a:r>
                    </a:p>
                  </a:txBody>
                  <a:tcPr/>
                </a:tc>
                <a:tc>
                  <a:txBody>
                    <a:bodyPr/>
                    <a:lstStyle/>
                    <a:p>
                      <a:r>
                        <a:rPr lang="en-US" sz="1000"/>
                        <a:t>66</a:t>
                      </a:r>
                    </a:p>
                  </a:txBody>
                  <a:tcPr/>
                </a:tc>
                <a:tc>
                  <a:txBody>
                    <a:bodyPr/>
                    <a:lstStyle/>
                    <a:p>
                      <a:r>
                        <a:rPr lang="en-US" sz="1000"/>
                        <a:t>290</a:t>
                      </a:r>
                    </a:p>
                  </a:txBody>
                  <a:tcPr/>
                </a:tc>
                <a:tc>
                  <a:txBody>
                    <a:bodyPr/>
                    <a:lstStyle/>
                    <a:p>
                      <a:r>
                        <a:rPr lang="en-US" sz="1000"/>
                        <a:t>5</a:t>
                      </a:r>
                    </a:p>
                  </a:txBody>
                  <a:tcPr/>
                </a:tc>
                <a:tc>
                  <a:txBody>
                    <a:bodyPr/>
                    <a:lstStyle/>
                    <a:p>
                      <a:r>
                        <a:rPr lang="en-US" sz="1000"/>
                        <a:t>8</a:t>
                      </a:r>
                    </a:p>
                  </a:txBody>
                  <a:tcPr/>
                </a:tc>
                <a:tc>
                  <a:txBody>
                    <a:bodyPr/>
                    <a:lstStyle/>
                    <a:p>
                      <a:r>
                        <a:rPr lang="en-US" sz="1000"/>
                        <a:t>0</a:t>
                      </a:r>
                    </a:p>
                  </a:txBody>
                  <a:tcPr/>
                </a:tc>
                <a:tc>
                  <a:txBody>
                    <a:bodyPr/>
                    <a:lstStyle/>
                    <a:p>
                      <a:r>
                        <a:rPr lang="en-US" sz="1000"/>
                        <a:t>2.1453 %</a:t>
                      </a:r>
                    </a:p>
                  </a:txBody>
                  <a:tcPr/>
                </a:tc>
                <a:tc>
                  <a:txBody>
                    <a:bodyPr/>
                    <a:lstStyle/>
                    <a:p>
                      <a:r>
                        <a:rPr lang="en-US" sz="1000"/>
                        <a:t>0.0 %</a:t>
                      </a:r>
                    </a:p>
                  </a:txBody>
                  <a:tcPr/>
                </a:tc>
                <a:extLst>
                  <a:ext uri="{0D108BD9-81ED-4DB2-BD59-A6C34878D82A}">
                    <a16:rowId xmlns:a16="http://schemas.microsoft.com/office/drawing/2014/main" val="1528593836"/>
                  </a:ext>
                </a:extLst>
              </a:tr>
            </a:tbl>
          </a:graphicData>
        </a:graphic>
      </p:graphicFrame>
      <p:sp>
        <p:nvSpPr>
          <p:cNvPr id="4" name="Text Placeholder 3">
            <a:extLst>
              <a:ext uri="{FF2B5EF4-FFF2-40B4-BE49-F238E27FC236}">
                <a16:creationId xmlns:a16="http://schemas.microsoft.com/office/drawing/2014/main" id="{FEFDAB48-5361-4FAA-99DE-7012F9B0F5C0}"/>
              </a:ext>
            </a:extLst>
          </p:cNvPr>
          <p:cNvSpPr>
            <a:spLocks noGrp="1"/>
          </p:cNvSpPr>
          <p:nvPr>
            <p:ph type="body" sz="quarter" idx="14"/>
          </p:nvPr>
        </p:nvSpPr>
        <p:spPr/>
        <p:txBody>
          <a:bodyPr/>
          <a:lstStyle/>
          <a:p>
            <a:r>
              <a:rPr lang="en-US"/>
              <a:t>01/01/2025 - 09/30/2025</a:t>
            </a:r>
          </a:p>
        </p:txBody>
      </p:sp>
    </p:spTree>
    <p:extLst>
      <p:ext uri="{BB962C8B-B14F-4D97-AF65-F5344CB8AC3E}">
        <p14:creationId xmlns:p14="http://schemas.microsoft.com/office/powerpoint/2010/main" val="1334153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A4C51-2ADD-4BBD-99CF-A661118CE64E}"/>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B084BCBD-7469-441B-830A-4DE40706C609}"/>
              </a:ext>
            </a:extLst>
          </p:cNvPr>
          <p:cNvGraphicFramePr>
            <a:graphicFrameLocks noGrp="1"/>
          </p:cNvGraphicFramePr>
          <p:nvPr>
            <p:ph type="chart" sz="quarter" idx="13"/>
            <p:extLst>
              <p:ext uri="{D42A27DB-BD31-4B8C-83A1-F6EECF244321}">
                <p14:modId xmlns:p14="http://schemas.microsoft.com/office/powerpoint/2010/main" val="3741741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EA51A9-7015-4AB5-9F83-1462C63AEE5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D570FF4-7533-4382-A2B0-57F941EA39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093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FFBD1-901F-4412-8F67-16F4FC412C75}"/>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6D3BF73C-40FB-48FB-B275-A8D742D53398}"/>
              </a:ext>
            </a:extLst>
          </p:cNvPr>
          <p:cNvGraphicFramePr>
            <a:graphicFrameLocks noGrp="1"/>
          </p:cNvGraphicFramePr>
          <p:nvPr>
            <p:ph type="chart" sz="quarter" idx="13"/>
            <p:extLst>
              <p:ext uri="{D42A27DB-BD31-4B8C-83A1-F6EECF244321}">
                <p14:modId xmlns:p14="http://schemas.microsoft.com/office/powerpoint/2010/main" val="3740765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87826C-5045-44FD-A8C0-7DAA9512535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B1DDCBA-D97A-40CA-8BB7-FB785A7BE3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9743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9C219-BF84-4D16-A103-07C325EA7DE0}"/>
              </a:ext>
            </a:extLst>
          </p:cNvPr>
          <p:cNvSpPr>
            <a:spLocks noGrp="1"/>
          </p:cNvSpPr>
          <p:nvPr>
            <p:ph type="title"/>
          </p:nvPr>
        </p:nvSpPr>
        <p:spPr/>
        <p:txBody>
          <a:bodyPr/>
          <a:lstStyle/>
          <a:p>
            <a:r>
              <a:rPr lang="en-US"/>
              <a:t>Facebook Total Interactions Per Month | All profiles</a:t>
            </a:r>
          </a:p>
        </p:txBody>
      </p:sp>
      <p:graphicFrame>
        <p:nvGraphicFramePr>
          <p:cNvPr id="6" name="Chart Placeholder 5">
            <a:extLst>
              <a:ext uri="{FF2B5EF4-FFF2-40B4-BE49-F238E27FC236}">
                <a16:creationId xmlns:a16="http://schemas.microsoft.com/office/drawing/2014/main" id="{69D4E124-C0E0-4582-A225-376588669EEE}"/>
              </a:ext>
            </a:extLst>
          </p:cNvPr>
          <p:cNvGraphicFramePr>
            <a:graphicFrameLocks noGrp="1"/>
          </p:cNvGraphicFramePr>
          <p:nvPr>
            <p:ph type="chart" sz="quarter" idx="13"/>
            <p:extLst>
              <p:ext uri="{D42A27DB-BD31-4B8C-83A1-F6EECF244321}">
                <p14:modId xmlns:p14="http://schemas.microsoft.com/office/powerpoint/2010/main" val="2270418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ECB09A-90F3-4515-B441-2328E40BAF6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A709CCC-3C82-4D11-BEDD-D5E002EEA8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7902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4CC63-2551-4964-9AD5-72D8718EA1B6}"/>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E722C88F-A0A3-428F-89E1-0DF0AEF2272D}"/>
              </a:ext>
            </a:extLst>
          </p:cNvPr>
          <p:cNvGraphicFramePr>
            <a:graphicFrameLocks noGrp="1"/>
          </p:cNvGraphicFramePr>
          <p:nvPr>
            <p:ph type="chart" sz="quarter" idx="13"/>
            <p:extLst>
              <p:ext uri="{D42A27DB-BD31-4B8C-83A1-F6EECF244321}">
                <p14:modId xmlns:p14="http://schemas.microsoft.com/office/powerpoint/2010/main" val="1221988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315118-3C20-4D47-AC35-ADD1E392DDB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7F89935-A404-48B5-85B7-D04B272ED1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0506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1C650-BF82-43EA-B450-3F40D667AB32}"/>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3FE19F86-CC70-4151-AB37-C8AB8288BC71}"/>
              </a:ext>
            </a:extLst>
          </p:cNvPr>
          <p:cNvGraphicFramePr>
            <a:graphicFrameLocks noGrp="1"/>
          </p:cNvGraphicFramePr>
          <p:nvPr>
            <p:ph type="tbl" sz="quarter" idx="13"/>
            <p:extLst>
              <p:ext uri="{D42A27DB-BD31-4B8C-83A1-F6EECF244321}">
                <p14:modId xmlns:p14="http://schemas.microsoft.com/office/powerpoint/2010/main" val="4192911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9816244"/>
                    </a:ext>
                  </a:extLst>
                </a:gridCol>
                <a:gridCol w="822960">
                  <a:extLst>
                    <a:ext uri="{9D8B030D-6E8A-4147-A177-3AD203B41FA5}">
                      <a16:colId xmlns:a16="http://schemas.microsoft.com/office/drawing/2014/main" val="347421535"/>
                    </a:ext>
                  </a:extLst>
                </a:gridCol>
                <a:gridCol w="822960">
                  <a:extLst>
                    <a:ext uri="{9D8B030D-6E8A-4147-A177-3AD203B41FA5}">
                      <a16:colId xmlns:a16="http://schemas.microsoft.com/office/drawing/2014/main" val="4084070038"/>
                    </a:ext>
                  </a:extLst>
                </a:gridCol>
                <a:gridCol w="822960">
                  <a:extLst>
                    <a:ext uri="{9D8B030D-6E8A-4147-A177-3AD203B41FA5}">
                      <a16:colId xmlns:a16="http://schemas.microsoft.com/office/drawing/2014/main" val="3243300861"/>
                    </a:ext>
                  </a:extLst>
                </a:gridCol>
                <a:gridCol w="822960">
                  <a:extLst>
                    <a:ext uri="{9D8B030D-6E8A-4147-A177-3AD203B41FA5}">
                      <a16:colId xmlns:a16="http://schemas.microsoft.com/office/drawing/2014/main" val="3665103455"/>
                    </a:ext>
                  </a:extLst>
                </a:gridCol>
                <a:gridCol w="822960">
                  <a:extLst>
                    <a:ext uri="{9D8B030D-6E8A-4147-A177-3AD203B41FA5}">
                      <a16:colId xmlns:a16="http://schemas.microsoft.com/office/drawing/2014/main" val="306757220"/>
                    </a:ext>
                  </a:extLst>
                </a:gridCol>
                <a:gridCol w="822960">
                  <a:extLst>
                    <a:ext uri="{9D8B030D-6E8A-4147-A177-3AD203B41FA5}">
                      <a16:colId xmlns:a16="http://schemas.microsoft.com/office/drawing/2014/main" val="346127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35285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- 2025-10-09 15:55:08</a:t>
                      </a:r>
                      <a:r>
                        <a:rPr kumimoji="0" lang="en-US" sz="1000" b="0" i="0" u="none" strike="noStrike" kern="1200" cap="none" spc="0" normalizeH="0" baseline="0" noProof="0">
                          <a:ln>
                            <a:noFill/>
                          </a:ln>
                          <a:solidFill>
                            <a:prstClr val="black"/>
                          </a:solidFill>
                          <a:effectLst/>
                          <a:uLnTx/>
                          <a:uFillTx/>
                          <a:latin typeface="Calibri"/>
                          <a:ea typeface="+mn-ea"/>
                          <a:cs typeface="+mn-cs"/>
                        </a:rPr>
                        <a:t>
 TMNAS held a special grand opening ceremony for our new Little Free Library on our Bala Cynwyd Campus, dedicated in memory of Cheryl Cantafio, a beloved member of our IT team who unexpectedly passed away in June. 
Cheryl left an incredible mark on our organization. During her 10 years with TMNAS, she served as a Senior Business Relationship Manager, co-founded our Women in IT Employee Resource Group, and was a valued member of our Diversity, Equity, Inclusion and Belonging Council and TMNAS Book Club. Cheryl inspired so many through her leadership, kindness, and passion for helping others grow. 
Cheryl was an avid writer and reader and she even had a Little Free Library outside of her own home. We are honored to keep her memory alive through this new space and are so excited for our employees to enjoy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75428245"/>
                  </a:ext>
                </a:extLst>
              </a:tr>
            </a:tbl>
          </a:graphicData>
        </a:graphic>
      </p:graphicFrame>
      <p:sp>
        <p:nvSpPr>
          <p:cNvPr id="4" name="Text Placeholder 3">
            <a:extLst>
              <a:ext uri="{FF2B5EF4-FFF2-40B4-BE49-F238E27FC236}">
                <a16:creationId xmlns:a16="http://schemas.microsoft.com/office/drawing/2014/main" id="{1F416B2F-3B5B-4188-8DB2-FBD96A023511}"/>
              </a:ext>
            </a:extLst>
          </p:cNvPr>
          <p:cNvSpPr>
            <a:spLocks noGrp="1"/>
          </p:cNvSpPr>
          <p:nvPr>
            <p:ph type="body" sz="quarter" idx="14"/>
          </p:nvPr>
        </p:nvSpPr>
        <p:spPr/>
        <p:txBody>
          <a:bodyPr/>
          <a:lstStyle/>
          <a:p>
            <a:r>
              <a:rPr lang="en-US"/>
              <a:t>10/01/2025 - 12/31/2025</a:t>
            </a:r>
          </a:p>
        </p:txBody>
      </p:sp>
    </p:spTree>
    <p:extLst>
      <p:ext uri="{BB962C8B-B14F-4D97-AF65-F5344CB8AC3E}">
        <p14:creationId xmlns:p14="http://schemas.microsoft.com/office/powerpoint/2010/main" val="139557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0756-6830-4457-9BA2-DAB58741298E}"/>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04E430C1-9798-4910-9A6E-B116B28BE545}"/>
              </a:ext>
            </a:extLst>
          </p:cNvPr>
          <p:cNvGraphicFramePr>
            <a:graphicFrameLocks noGrp="1"/>
          </p:cNvGraphicFramePr>
          <p:nvPr>
            <p:ph type="tbl" sz="quarter" idx="13"/>
            <p:extLst>
              <p:ext uri="{D42A27DB-BD31-4B8C-83A1-F6EECF244321}">
                <p14:modId xmlns:p14="http://schemas.microsoft.com/office/powerpoint/2010/main" val="2649299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69370478"/>
                    </a:ext>
                  </a:extLst>
                </a:gridCol>
                <a:gridCol w="822960">
                  <a:extLst>
                    <a:ext uri="{9D8B030D-6E8A-4147-A177-3AD203B41FA5}">
                      <a16:colId xmlns:a16="http://schemas.microsoft.com/office/drawing/2014/main" val="1462557046"/>
                    </a:ext>
                  </a:extLst>
                </a:gridCol>
                <a:gridCol w="822960">
                  <a:extLst>
                    <a:ext uri="{9D8B030D-6E8A-4147-A177-3AD203B41FA5}">
                      <a16:colId xmlns:a16="http://schemas.microsoft.com/office/drawing/2014/main" val="2471706679"/>
                    </a:ext>
                  </a:extLst>
                </a:gridCol>
                <a:gridCol w="822960">
                  <a:extLst>
                    <a:ext uri="{9D8B030D-6E8A-4147-A177-3AD203B41FA5}">
                      <a16:colId xmlns:a16="http://schemas.microsoft.com/office/drawing/2014/main" val="2660512447"/>
                    </a:ext>
                  </a:extLst>
                </a:gridCol>
                <a:gridCol w="822960">
                  <a:extLst>
                    <a:ext uri="{9D8B030D-6E8A-4147-A177-3AD203B41FA5}">
                      <a16:colId xmlns:a16="http://schemas.microsoft.com/office/drawing/2014/main" val="931994614"/>
                    </a:ext>
                  </a:extLst>
                </a:gridCol>
                <a:gridCol w="822960">
                  <a:extLst>
                    <a:ext uri="{9D8B030D-6E8A-4147-A177-3AD203B41FA5}">
                      <a16:colId xmlns:a16="http://schemas.microsoft.com/office/drawing/2014/main" val="396942004"/>
                    </a:ext>
                  </a:extLst>
                </a:gridCol>
                <a:gridCol w="822960">
                  <a:extLst>
                    <a:ext uri="{9D8B030D-6E8A-4147-A177-3AD203B41FA5}">
                      <a16:colId xmlns:a16="http://schemas.microsoft.com/office/drawing/2014/main" val="3475588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1072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- 2025-10-30 16:38:02</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North America (TMNA) employees recently had the opportunity to join CEO John Glomb for a powerful session on Tokio Marine’s investor and shareholder relations strategy.
The discussion shed light on Tokio Marine Holdings' global approach, its connection to capital markets, and how TMNA plays a vital role within the Group.
The session helped deepen understanding of how our work drives global impact and empowered attendees to speak confidently about Tokio Marine’s strategy, leadership, and purpose.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9147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- 2025-12-03 16:33:00</a:t>
                      </a:r>
                      <a:r>
                        <a:rPr kumimoji="0" lang="en-US" sz="1000" b="0" i="0" u="none" strike="noStrike" kern="1200" cap="none" spc="0" normalizeH="0" baseline="0" noProof="0">
                          <a:ln>
                            <a:noFill/>
                          </a:ln>
                          <a:solidFill>
                            <a:prstClr val="black"/>
                          </a:solidFill>
                          <a:effectLst/>
                          <a:uLnTx/>
                          <a:uFillTx/>
                          <a:latin typeface="Calibri"/>
                          <a:ea typeface="+mn-ea"/>
                          <a:cs typeface="+mn-cs"/>
                        </a:rPr>
                        <a:t>
 Our Women’s Collective Employee Resource Group closed out 2025 with their End of Year Holiday Luncheon!✨ Over good food and great company, members reflected on their accomplishments, reminisced on 2025 events, and shared bold ideas for the year ahead.
Wishing everyone continued growth and new opportunities in 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68636213"/>
                  </a:ext>
                </a:extLst>
              </a:tr>
            </a:tbl>
          </a:graphicData>
        </a:graphic>
      </p:graphicFrame>
      <p:sp>
        <p:nvSpPr>
          <p:cNvPr id="4" name="Text Placeholder 3">
            <a:extLst>
              <a:ext uri="{FF2B5EF4-FFF2-40B4-BE49-F238E27FC236}">
                <a16:creationId xmlns:a16="http://schemas.microsoft.com/office/drawing/2014/main" id="{816A1467-E8DD-43FB-8B05-A6190BF7DE24}"/>
              </a:ext>
            </a:extLst>
          </p:cNvPr>
          <p:cNvSpPr>
            <a:spLocks noGrp="1"/>
          </p:cNvSpPr>
          <p:nvPr>
            <p:ph type="body" sz="quarter" idx="14"/>
          </p:nvPr>
        </p:nvSpPr>
        <p:spPr/>
        <p:txBody>
          <a:bodyPr/>
          <a:lstStyle/>
          <a:p>
            <a:r>
              <a:rPr lang="en-US"/>
              <a:t>10/01/2025 - 12/31/2025</a:t>
            </a:r>
          </a:p>
        </p:txBody>
      </p:sp>
    </p:spTree>
    <p:extLst>
      <p:ext uri="{BB962C8B-B14F-4D97-AF65-F5344CB8AC3E}">
        <p14:creationId xmlns:p14="http://schemas.microsoft.com/office/powerpoint/2010/main" val="959776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C53B-599D-4DF1-A770-781BA3C1E0AC}"/>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A44C8B2B-9466-4BF0-9D9A-3275431718AD}"/>
              </a:ext>
            </a:extLst>
          </p:cNvPr>
          <p:cNvGraphicFramePr>
            <a:graphicFrameLocks noGrp="1"/>
          </p:cNvGraphicFramePr>
          <p:nvPr>
            <p:ph type="tbl" sz="quarter" idx="13"/>
            <p:extLst>
              <p:ext uri="{D42A27DB-BD31-4B8C-83A1-F6EECF244321}">
                <p14:modId xmlns:p14="http://schemas.microsoft.com/office/powerpoint/2010/main" val="3608078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232400"/>
                    </a:ext>
                  </a:extLst>
                </a:gridCol>
                <a:gridCol w="822960">
                  <a:extLst>
                    <a:ext uri="{9D8B030D-6E8A-4147-A177-3AD203B41FA5}">
                      <a16:colId xmlns:a16="http://schemas.microsoft.com/office/drawing/2014/main" val="3555642016"/>
                    </a:ext>
                  </a:extLst>
                </a:gridCol>
                <a:gridCol w="822960">
                  <a:extLst>
                    <a:ext uri="{9D8B030D-6E8A-4147-A177-3AD203B41FA5}">
                      <a16:colId xmlns:a16="http://schemas.microsoft.com/office/drawing/2014/main" val="1550356245"/>
                    </a:ext>
                  </a:extLst>
                </a:gridCol>
                <a:gridCol w="822960">
                  <a:extLst>
                    <a:ext uri="{9D8B030D-6E8A-4147-A177-3AD203B41FA5}">
                      <a16:colId xmlns:a16="http://schemas.microsoft.com/office/drawing/2014/main" val="1048611598"/>
                    </a:ext>
                  </a:extLst>
                </a:gridCol>
                <a:gridCol w="822960">
                  <a:extLst>
                    <a:ext uri="{9D8B030D-6E8A-4147-A177-3AD203B41FA5}">
                      <a16:colId xmlns:a16="http://schemas.microsoft.com/office/drawing/2014/main" val="3789603598"/>
                    </a:ext>
                  </a:extLst>
                </a:gridCol>
                <a:gridCol w="822960">
                  <a:extLst>
                    <a:ext uri="{9D8B030D-6E8A-4147-A177-3AD203B41FA5}">
                      <a16:colId xmlns:a16="http://schemas.microsoft.com/office/drawing/2014/main" val="1230287359"/>
                    </a:ext>
                  </a:extLst>
                </a:gridCol>
                <a:gridCol w="822960">
                  <a:extLst>
                    <a:ext uri="{9D8B030D-6E8A-4147-A177-3AD203B41FA5}">
                      <a16:colId xmlns:a16="http://schemas.microsoft.com/office/drawing/2014/main" val="81011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2779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- 2025-11-12 16:20:10</a:t>
                      </a:r>
                      <a:r>
                        <a:rPr kumimoji="0" lang="en-US" sz="1000" b="0" i="0" u="none" strike="noStrike" kern="1200" cap="none" spc="0" normalizeH="0" baseline="0" noProof="0">
                          <a:ln>
                            <a:noFill/>
                          </a:ln>
                          <a:solidFill>
                            <a:prstClr val="black"/>
                          </a:solidFill>
                          <a:effectLst/>
                          <a:uLnTx/>
                          <a:uFillTx/>
                          <a:latin typeface="Calibri"/>
                          <a:ea typeface="+mn-ea"/>
                          <a:cs typeface="+mn-cs"/>
                        </a:rPr>
                        <a:t>
 Big News: Our Team Keeps Getting Stronger! 🌟
We’re thrilled to introduce a fantastic group of new hires who have just completed New Hire Orientation! They had the opportunity to connect with each other, engage with our leadership team, and immerse themselves in our mission and values.
Please join us in giving them a warm welcome as they begin their journey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80972413"/>
                  </a:ext>
                </a:extLst>
              </a:tr>
            </a:tbl>
          </a:graphicData>
        </a:graphic>
      </p:graphicFrame>
      <p:sp>
        <p:nvSpPr>
          <p:cNvPr id="4" name="Text Placeholder 3">
            <a:extLst>
              <a:ext uri="{FF2B5EF4-FFF2-40B4-BE49-F238E27FC236}">
                <a16:creationId xmlns:a16="http://schemas.microsoft.com/office/drawing/2014/main" id="{87A45BC7-2C51-488D-B496-E1663DC7ACE2}"/>
              </a:ext>
            </a:extLst>
          </p:cNvPr>
          <p:cNvSpPr>
            <a:spLocks noGrp="1"/>
          </p:cNvSpPr>
          <p:nvPr>
            <p:ph type="body" sz="quarter" idx="14"/>
          </p:nvPr>
        </p:nvSpPr>
        <p:spPr/>
        <p:txBody>
          <a:bodyPr/>
          <a:lstStyle/>
          <a:p>
            <a:r>
              <a:rPr lang="en-US"/>
              <a:t>10/01/2025 - 12/31/2025</a:t>
            </a:r>
          </a:p>
        </p:txBody>
      </p:sp>
    </p:spTree>
    <p:extLst>
      <p:ext uri="{BB962C8B-B14F-4D97-AF65-F5344CB8AC3E}">
        <p14:creationId xmlns:p14="http://schemas.microsoft.com/office/powerpoint/2010/main" val="2674612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5CF4-84F2-4A4B-889A-4858AF63F6CA}"/>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77CA12C6-BD69-4F9F-A7A3-814C2627F6EB}"/>
              </a:ext>
            </a:extLst>
          </p:cNvPr>
          <p:cNvGraphicFramePr>
            <a:graphicFrameLocks noGrp="1"/>
          </p:cNvGraphicFramePr>
          <p:nvPr>
            <p:ph type="tbl" sz="quarter" idx="13"/>
            <p:extLst>
              <p:ext uri="{D42A27DB-BD31-4B8C-83A1-F6EECF244321}">
                <p14:modId xmlns:p14="http://schemas.microsoft.com/office/powerpoint/2010/main" val="162326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6042971"/>
                    </a:ext>
                  </a:extLst>
                </a:gridCol>
                <a:gridCol w="822960">
                  <a:extLst>
                    <a:ext uri="{9D8B030D-6E8A-4147-A177-3AD203B41FA5}">
                      <a16:colId xmlns:a16="http://schemas.microsoft.com/office/drawing/2014/main" val="881118574"/>
                    </a:ext>
                  </a:extLst>
                </a:gridCol>
                <a:gridCol w="822960">
                  <a:extLst>
                    <a:ext uri="{9D8B030D-6E8A-4147-A177-3AD203B41FA5}">
                      <a16:colId xmlns:a16="http://schemas.microsoft.com/office/drawing/2014/main" val="2101072811"/>
                    </a:ext>
                  </a:extLst>
                </a:gridCol>
                <a:gridCol w="822960">
                  <a:extLst>
                    <a:ext uri="{9D8B030D-6E8A-4147-A177-3AD203B41FA5}">
                      <a16:colId xmlns:a16="http://schemas.microsoft.com/office/drawing/2014/main" val="14528505"/>
                    </a:ext>
                  </a:extLst>
                </a:gridCol>
                <a:gridCol w="822960">
                  <a:extLst>
                    <a:ext uri="{9D8B030D-6E8A-4147-A177-3AD203B41FA5}">
                      <a16:colId xmlns:a16="http://schemas.microsoft.com/office/drawing/2014/main" val="2050844593"/>
                    </a:ext>
                  </a:extLst>
                </a:gridCol>
                <a:gridCol w="822960">
                  <a:extLst>
                    <a:ext uri="{9D8B030D-6E8A-4147-A177-3AD203B41FA5}">
                      <a16:colId xmlns:a16="http://schemas.microsoft.com/office/drawing/2014/main" val="1188424933"/>
                    </a:ext>
                  </a:extLst>
                </a:gridCol>
                <a:gridCol w="822960">
                  <a:extLst>
                    <a:ext uri="{9D8B030D-6E8A-4147-A177-3AD203B41FA5}">
                      <a16:colId xmlns:a16="http://schemas.microsoft.com/office/drawing/2014/main" val="4148542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4784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- 2025-11-13 16:52:16</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Philadelphia Insurance Companies employees proudly joined the Alzheimer's Association Philadelphia Walk to End Alzheimer’s at Citizens Bank Park! Together with the national Tokio Marine Group team, we’re raising awareness and vital funds for Alzheimer’s care, support, and research. Thanks to the incredible generosity of our Pennsylvania team, we’ve raised ,500 so far!
On World Kindness Day, we’re reminded that every act of kindness matters. Let’s keep spreading hope and working toward a future free from Alzheimer’s. 
There’s still time to make a difference—donate today!
👉 https://bit.ly/3TyDHTM
#WorldKindnessDay #WalkToEndAl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61225706"/>
                  </a:ext>
                </a:extLst>
              </a:tr>
            </a:tbl>
          </a:graphicData>
        </a:graphic>
      </p:graphicFrame>
      <p:sp>
        <p:nvSpPr>
          <p:cNvPr id="4" name="Text Placeholder 3">
            <a:extLst>
              <a:ext uri="{FF2B5EF4-FFF2-40B4-BE49-F238E27FC236}">
                <a16:creationId xmlns:a16="http://schemas.microsoft.com/office/drawing/2014/main" id="{07C679C0-A46B-4A4A-ACC3-4C614015B625}"/>
              </a:ext>
            </a:extLst>
          </p:cNvPr>
          <p:cNvSpPr>
            <a:spLocks noGrp="1"/>
          </p:cNvSpPr>
          <p:nvPr>
            <p:ph type="body" sz="quarter" idx="14"/>
          </p:nvPr>
        </p:nvSpPr>
        <p:spPr/>
        <p:txBody>
          <a:bodyPr/>
          <a:lstStyle/>
          <a:p>
            <a:r>
              <a:rPr lang="en-US"/>
              <a:t>10/01/2025 - 12/31/2025</a:t>
            </a:r>
          </a:p>
        </p:txBody>
      </p:sp>
    </p:spTree>
    <p:extLst>
      <p:ext uri="{BB962C8B-B14F-4D97-AF65-F5344CB8AC3E}">
        <p14:creationId xmlns:p14="http://schemas.microsoft.com/office/powerpoint/2010/main" val="3805879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960C2-E054-4B17-9F90-4D7DC850785F}"/>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49C9AD24-6DA3-4970-A178-C9406EDC5595}"/>
              </a:ext>
            </a:extLst>
          </p:cNvPr>
          <p:cNvGraphicFramePr>
            <a:graphicFrameLocks noGrp="1"/>
          </p:cNvGraphicFramePr>
          <p:nvPr>
            <p:ph type="tbl" sz="quarter" idx="13"/>
            <p:extLst>
              <p:ext uri="{D42A27DB-BD31-4B8C-83A1-F6EECF244321}">
                <p14:modId xmlns:p14="http://schemas.microsoft.com/office/powerpoint/2010/main" val="2753390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699641255"/>
                    </a:ext>
                  </a:extLst>
                </a:gridCol>
                <a:gridCol w="576072">
                  <a:extLst>
                    <a:ext uri="{9D8B030D-6E8A-4147-A177-3AD203B41FA5}">
                      <a16:colId xmlns:a16="http://schemas.microsoft.com/office/drawing/2014/main" val="3469019604"/>
                    </a:ext>
                  </a:extLst>
                </a:gridCol>
                <a:gridCol w="576072">
                  <a:extLst>
                    <a:ext uri="{9D8B030D-6E8A-4147-A177-3AD203B41FA5}">
                      <a16:colId xmlns:a16="http://schemas.microsoft.com/office/drawing/2014/main" val="145483287"/>
                    </a:ext>
                  </a:extLst>
                </a:gridCol>
                <a:gridCol w="576072">
                  <a:extLst>
                    <a:ext uri="{9D8B030D-6E8A-4147-A177-3AD203B41FA5}">
                      <a16:colId xmlns:a16="http://schemas.microsoft.com/office/drawing/2014/main" val="155008809"/>
                    </a:ext>
                  </a:extLst>
                </a:gridCol>
                <a:gridCol w="576072">
                  <a:extLst>
                    <a:ext uri="{9D8B030D-6E8A-4147-A177-3AD203B41FA5}">
                      <a16:colId xmlns:a16="http://schemas.microsoft.com/office/drawing/2014/main" val="2439711460"/>
                    </a:ext>
                  </a:extLst>
                </a:gridCol>
                <a:gridCol w="576072">
                  <a:extLst>
                    <a:ext uri="{9D8B030D-6E8A-4147-A177-3AD203B41FA5}">
                      <a16:colId xmlns:a16="http://schemas.microsoft.com/office/drawing/2014/main" val="2854455471"/>
                    </a:ext>
                  </a:extLst>
                </a:gridCol>
                <a:gridCol w="576072">
                  <a:extLst>
                    <a:ext uri="{9D8B030D-6E8A-4147-A177-3AD203B41FA5}">
                      <a16:colId xmlns:a16="http://schemas.microsoft.com/office/drawing/2014/main" val="1890408926"/>
                    </a:ext>
                  </a:extLst>
                </a:gridCol>
                <a:gridCol w="576072">
                  <a:extLst>
                    <a:ext uri="{9D8B030D-6E8A-4147-A177-3AD203B41FA5}">
                      <a16:colId xmlns:a16="http://schemas.microsoft.com/office/drawing/2014/main" val="2508384004"/>
                    </a:ext>
                  </a:extLst>
                </a:gridCol>
                <a:gridCol w="576072">
                  <a:extLst>
                    <a:ext uri="{9D8B030D-6E8A-4147-A177-3AD203B41FA5}">
                      <a16:colId xmlns:a16="http://schemas.microsoft.com/office/drawing/2014/main" val="2280577951"/>
                    </a:ext>
                  </a:extLst>
                </a:gridCol>
                <a:gridCol w="576072">
                  <a:extLst>
                    <a:ext uri="{9D8B030D-6E8A-4147-A177-3AD203B41FA5}">
                      <a16:colId xmlns:a16="http://schemas.microsoft.com/office/drawing/2014/main" val="2673330982"/>
                    </a:ext>
                  </a:extLst>
                </a:gridCol>
                <a:gridCol w="576072">
                  <a:extLst>
                    <a:ext uri="{9D8B030D-6E8A-4147-A177-3AD203B41FA5}">
                      <a16:colId xmlns:a16="http://schemas.microsoft.com/office/drawing/2014/main" val="1540175238"/>
                    </a:ext>
                  </a:extLst>
                </a:gridCol>
                <a:gridCol w="576072">
                  <a:extLst>
                    <a:ext uri="{9D8B030D-6E8A-4147-A177-3AD203B41FA5}">
                      <a16:colId xmlns:a16="http://schemas.microsoft.com/office/drawing/2014/main" val="2866415067"/>
                    </a:ext>
                  </a:extLst>
                </a:gridCol>
                <a:gridCol w="576072">
                  <a:extLst>
                    <a:ext uri="{9D8B030D-6E8A-4147-A177-3AD203B41FA5}">
                      <a16:colId xmlns:a16="http://schemas.microsoft.com/office/drawing/2014/main" val="345507478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77999825"/>
                  </a:ext>
                </a:extLst>
              </a:tr>
              <a:tr h="370840">
                <a:tc>
                  <a:txBody>
                    <a:bodyPr/>
                    <a:lstStyle/>
                    <a:p>
                      <a:r>
                        <a:rPr lang="en-US" sz="1000"/>
                        <a:t>198</a:t>
                      </a:r>
                    </a:p>
                  </a:txBody>
                  <a:tcPr/>
                </a:tc>
                <a:tc>
                  <a:txBody>
                    <a:bodyPr/>
                    <a:lstStyle/>
                    <a:p>
                      <a:r>
                        <a:rPr lang="en-US" sz="1000"/>
                        <a:t>0</a:t>
                      </a:r>
                    </a:p>
                  </a:txBody>
                  <a:tcPr/>
                </a:tc>
                <a:tc>
                  <a:txBody>
                    <a:bodyPr/>
                    <a:lstStyle/>
                    <a:p>
                      <a:r>
                        <a:rPr lang="en-US" sz="1000"/>
                        <a:t>204</a:t>
                      </a:r>
                    </a:p>
                  </a:txBody>
                  <a:tcPr/>
                </a:tc>
                <a:tc>
                  <a:txBody>
                    <a:bodyPr/>
                    <a:lstStyle/>
                    <a:p>
                      <a:r>
                        <a:rPr lang="en-US" sz="1000"/>
                        <a:t>98</a:t>
                      </a:r>
                    </a:p>
                  </a:txBody>
                  <a:tcPr/>
                </a:tc>
                <a:tc>
                  <a:txBody>
                    <a:bodyPr/>
                    <a:lstStyle/>
                    <a:p>
                      <a:r>
                        <a:rPr lang="en-US" sz="1000"/>
                        <a:t>0</a:t>
                      </a:r>
                    </a:p>
                  </a:txBody>
                  <a:tcPr/>
                </a:tc>
                <a:tc>
                  <a:txBody>
                    <a:bodyPr/>
                    <a:lstStyle/>
                    <a:p>
                      <a:r>
                        <a:rPr lang="en-US" sz="1000"/>
                        <a:t>106</a:t>
                      </a:r>
                    </a:p>
                  </a:txBody>
                  <a:tcPr/>
                </a:tc>
                <a:tc>
                  <a:txBody>
                    <a:bodyPr/>
                    <a:lstStyle/>
                    <a:p>
                      <a:r>
                        <a:rPr lang="en-US" sz="1000"/>
                        <a:t>4</a:t>
                      </a:r>
                    </a:p>
                  </a:txBody>
                  <a:tcPr/>
                </a:tc>
                <a:tc>
                  <a:txBody>
                    <a:bodyPr/>
                    <a:lstStyle/>
                    <a:p>
                      <a:r>
                        <a:rPr lang="en-US" sz="1000"/>
                        <a:t>2</a:t>
                      </a:r>
                    </a:p>
                  </a:txBody>
                  <a:tcPr/>
                </a:tc>
                <a:tc>
                  <a:txBody>
                    <a:bodyPr/>
                    <a:lstStyle/>
                    <a:p>
                      <a:r>
                        <a:rPr lang="en-US" sz="1000"/>
                        <a:t>28</a:t>
                      </a:r>
                    </a:p>
                  </a:txBody>
                  <a:tcPr/>
                </a:tc>
                <a:tc>
                  <a:txBody>
                    <a:bodyPr/>
                    <a:lstStyle/>
                    <a:p>
                      <a:r>
                        <a:rPr lang="en-US" sz="1000"/>
                        <a:t>65</a:t>
                      </a:r>
                    </a:p>
                  </a:txBody>
                  <a:tcPr/>
                </a:tc>
                <a:tc>
                  <a:txBody>
                    <a:bodyPr/>
                    <a:lstStyle/>
                    <a:p>
                      <a:r>
                        <a:rPr lang="en-US" sz="1000"/>
                        <a:t>9</a:t>
                      </a:r>
                    </a:p>
                  </a:txBody>
                  <a:tcPr/>
                </a:tc>
                <a:tc>
                  <a:txBody>
                    <a:bodyPr/>
                    <a:lstStyle/>
                    <a:p>
                      <a:r>
                        <a:rPr lang="en-US" sz="1000"/>
                        <a:t>0.4896 %</a:t>
                      </a:r>
                    </a:p>
                  </a:txBody>
                  <a:tcPr/>
                </a:tc>
                <a:tc>
                  <a:txBody>
                    <a:bodyPr/>
                    <a:lstStyle/>
                    <a:p>
                      <a:r>
                        <a:rPr lang="en-US" sz="1000"/>
                        <a:t>0.0 %</a:t>
                      </a:r>
                    </a:p>
                  </a:txBody>
                  <a:tcPr/>
                </a:tc>
                <a:extLst>
                  <a:ext uri="{0D108BD9-81ED-4DB2-BD59-A6C34878D82A}">
                    <a16:rowId xmlns:a16="http://schemas.microsoft.com/office/drawing/2014/main" val="926449404"/>
                  </a:ext>
                </a:extLst>
              </a:tr>
            </a:tbl>
          </a:graphicData>
        </a:graphic>
      </p:graphicFrame>
      <p:sp>
        <p:nvSpPr>
          <p:cNvPr id="4" name="Text Placeholder 3">
            <a:extLst>
              <a:ext uri="{FF2B5EF4-FFF2-40B4-BE49-F238E27FC236}">
                <a16:creationId xmlns:a16="http://schemas.microsoft.com/office/drawing/2014/main" id="{81ED8C99-ADE5-4613-9983-823E0EB89870}"/>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689812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A8876-52F4-4A47-917D-C8391C7DE9DB}"/>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25FC9198-A74C-4627-B10D-BCDA4387265D}"/>
              </a:ext>
            </a:extLst>
          </p:cNvPr>
          <p:cNvGraphicFramePr>
            <a:graphicFrameLocks noGrp="1"/>
          </p:cNvGraphicFramePr>
          <p:nvPr>
            <p:ph type="chart" sz="quarter" idx="13"/>
            <p:extLst>
              <p:ext uri="{D42A27DB-BD31-4B8C-83A1-F6EECF244321}">
                <p14:modId xmlns:p14="http://schemas.microsoft.com/office/powerpoint/2010/main" val="2513166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771D57-FECA-4274-9464-BEB52466E0E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8F40D58-F453-4877-8F68-E21F6E499B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0439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29164-802A-4312-92AA-4DD037CBA7DE}"/>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9CF60328-6C3C-4DF6-A52C-0A9081C1E965}"/>
              </a:ext>
            </a:extLst>
          </p:cNvPr>
          <p:cNvGraphicFramePr>
            <a:graphicFrameLocks noGrp="1"/>
          </p:cNvGraphicFramePr>
          <p:nvPr>
            <p:ph type="chart" sz="quarter" idx="13"/>
            <p:extLst>
              <p:ext uri="{D42A27DB-BD31-4B8C-83A1-F6EECF244321}">
                <p14:modId xmlns:p14="http://schemas.microsoft.com/office/powerpoint/2010/main" val="628663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24D4DE-0683-4168-B96A-571AD298F3A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1F90ED9-009C-498B-8592-85B99EA0F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2206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7D7F4-F207-42F0-8437-CE19B769CDCF}"/>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66B56B8E-1B13-411D-A138-C4AE51989263}"/>
              </a:ext>
            </a:extLst>
          </p:cNvPr>
          <p:cNvGraphicFramePr>
            <a:graphicFrameLocks noGrp="1"/>
          </p:cNvGraphicFramePr>
          <p:nvPr>
            <p:ph type="chart" sz="quarter" idx="13"/>
            <p:extLst>
              <p:ext uri="{D42A27DB-BD31-4B8C-83A1-F6EECF244321}">
                <p14:modId xmlns:p14="http://schemas.microsoft.com/office/powerpoint/2010/main" val="1842761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3E66AF-9D24-464B-B71E-D9D3DC46994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257A435-D2AE-4927-B1B6-63EE4DB4BE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9122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B386A-0BE6-4BB6-9C74-5E3D4B7D6AFC}"/>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9F2F7899-CDAF-4024-981C-27247CEA0E80}"/>
              </a:ext>
            </a:extLst>
          </p:cNvPr>
          <p:cNvGraphicFramePr>
            <a:graphicFrameLocks noGrp="1"/>
          </p:cNvGraphicFramePr>
          <p:nvPr>
            <p:ph type="tbl" sz="quarter" idx="13"/>
            <p:extLst>
              <p:ext uri="{D42A27DB-BD31-4B8C-83A1-F6EECF244321}">
                <p14:modId xmlns:p14="http://schemas.microsoft.com/office/powerpoint/2010/main" val="2267277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75878195"/>
                    </a:ext>
                  </a:extLst>
                </a:gridCol>
                <a:gridCol w="1152144">
                  <a:extLst>
                    <a:ext uri="{9D8B030D-6E8A-4147-A177-3AD203B41FA5}">
                      <a16:colId xmlns:a16="http://schemas.microsoft.com/office/drawing/2014/main" val="2246090957"/>
                    </a:ext>
                  </a:extLst>
                </a:gridCol>
                <a:gridCol w="1152144">
                  <a:extLst>
                    <a:ext uri="{9D8B030D-6E8A-4147-A177-3AD203B41FA5}">
                      <a16:colId xmlns:a16="http://schemas.microsoft.com/office/drawing/2014/main" val="2533225336"/>
                    </a:ext>
                  </a:extLst>
                </a:gridCol>
                <a:gridCol w="1152144">
                  <a:extLst>
                    <a:ext uri="{9D8B030D-6E8A-4147-A177-3AD203B41FA5}">
                      <a16:colId xmlns:a16="http://schemas.microsoft.com/office/drawing/2014/main" val="3674909067"/>
                    </a:ext>
                  </a:extLst>
                </a:gridCol>
                <a:gridCol w="1152144">
                  <a:extLst>
                    <a:ext uri="{9D8B030D-6E8A-4147-A177-3AD203B41FA5}">
                      <a16:colId xmlns:a16="http://schemas.microsoft.com/office/drawing/2014/main" val="364713507"/>
                    </a:ext>
                  </a:extLst>
                </a:gridCol>
                <a:gridCol w="1152144">
                  <a:extLst>
                    <a:ext uri="{9D8B030D-6E8A-4147-A177-3AD203B41FA5}">
                      <a16:colId xmlns:a16="http://schemas.microsoft.com/office/drawing/2014/main" val="35104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21004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- 2025-11-24 15:47:02</a:t>
                      </a:r>
                      <a:r>
                        <a:rPr kumimoji="0" lang="en-US" sz="1000" b="0" i="0" u="none" strike="noStrike" kern="1200" cap="none" spc="0" normalizeH="0" baseline="0" noProof="0">
                          <a:ln>
                            <a:noFill/>
                          </a:ln>
                          <a:solidFill>
                            <a:prstClr val="black"/>
                          </a:solidFill>
                          <a:effectLst/>
                          <a:uLnTx/>
                          <a:uFillTx/>
                          <a:latin typeface="Calibri"/>
                          <a:ea typeface="+mn-ea"/>
                          <a:cs typeface="+mn-cs"/>
                        </a:rPr>
                        <a:t>
 🚨 GIVEAWAY ALERT! 🚨 
Swipe through our Thanksgiving This or That carousel and choose your favorites! 🍂 
Comment your favorites for a chance to WIN a  Amazon Gift Card!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1.5306 %</a:t>
                      </a:r>
                    </a:p>
                  </a:txBody>
                  <a:tcPr/>
                </a:tc>
                <a:extLst>
                  <a:ext uri="{0D108BD9-81ED-4DB2-BD59-A6C34878D82A}">
                    <a16:rowId xmlns:a16="http://schemas.microsoft.com/office/drawing/2014/main" val="371824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- 2025-10-02 09:13:39</a:t>
                      </a:r>
                      <a:r>
                        <a:rPr kumimoji="0" lang="en-US" sz="1000" b="0" i="0" u="none" strike="noStrike" kern="1200" cap="none" spc="0" normalizeH="0" baseline="0" noProof="0">
                          <a:ln>
                            <a:noFill/>
                          </a:ln>
                          <a:solidFill>
                            <a:prstClr val="black"/>
                          </a:solidFill>
                          <a:effectLst/>
                          <a:uLnTx/>
                          <a:uFillTx/>
                          <a:latin typeface="Calibri"/>
                          <a:ea typeface="+mn-ea"/>
                          <a:cs typeface="+mn-cs"/>
                        </a:rPr>
                        <a:t>
 We had an amazing time at the Tokio Marine Group golf outing at High Bridge Hills Golf Club in New Jersey!
Fifty-nine golfers from TMNAS, PHLY, TMA, and PURE Insurance, along with family members, came out for a fun day of friendly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2717603896"/>
                  </a:ext>
                </a:extLst>
              </a:tr>
            </a:tbl>
          </a:graphicData>
        </a:graphic>
      </p:graphicFrame>
      <p:sp>
        <p:nvSpPr>
          <p:cNvPr id="4" name="Text Placeholder 3">
            <a:extLst>
              <a:ext uri="{FF2B5EF4-FFF2-40B4-BE49-F238E27FC236}">
                <a16:creationId xmlns:a16="http://schemas.microsoft.com/office/drawing/2014/main" id="{6B88BC48-FDEF-4AD7-AC83-ECA807E61D4B}"/>
              </a:ext>
            </a:extLst>
          </p:cNvPr>
          <p:cNvSpPr>
            <a:spLocks noGrp="1"/>
          </p:cNvSpPr>
          <p:nvPr>
            <p:ph type="body" sz="quarter" idx="14"/>
          </p:nvPr>
        </p:nvSpPr>
        <p:spPr/>
        <p:txBody>
          <a:bodyPr/>
          <a:lstStyle/>
          <a:p>
            <a:r>
              <a:rPr lang="en-US"/>
              <a:t>10/01/2025 - 12/31/2025</a:t>
            </a:r>
          </a:p>
        </p:txBody>
      </p:sp>
    </p:spTree>
    <p:extLst>
      <p:ext uri="{BB962C8B-B14F-4D97-AF65-F5344CB8AC3E}">
        <p14:creationId xmlns:p14="http://schemas.microsoft.com/office/powerpoint/2010/main" val="1488945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089EA-B077-45BD-827C-478274D61E5A}"/>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8FB11CAF-59D8-4EE8-A48C-C52540304CD6}"/>
              </a:ext>
            </a:extLst>
          </p:cNvPr>
          <p:cNvGraphicFramePr>
            <a:graphicFrameLocks noGrp="1"/>
          </p:cNvGraphicFramePr>
          <p:nvPr>
            <p:ph type="tbl" sz="quarter" idx="13"/>
            <p:extLst>
              <p:ext uri="{D42A27DB-BD31-4B8C-83A1-F6EECF244321}">
                <p14:modId xmlns:p14="http://schemas.microsoft.com/office/powerpoint/2010/main" val="1908251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48855434"/>
                    </a:ext>
                  </a:extLst>
                </a:gridCol>
                <a:gridCol w="1152144">
                  <a:extLst>
                    <a:ext uri="{9D8B030D-6E8A-4147-A177-3AD203B41FA5}">
                      <a16:colId xmlns:a16="http://schemas.microsoft.com/office/drawing/2014/main" val="73992873"/>
                    </a:ext>
                  </a:extLst>
                </a:gridCol>
                <a:gridCol w="1152144">
                  <a:extLst>
                    <a:ext uri="{9D8B030D-6E8A-4147-A177-3AD203B41FA5}">
                      <a16:colId xmlns:a16="http://schemas.microsoft.com/office/drawing/2014/main" val="2605151071"/>
                    </a:ext>
                  </a:extLst>
                </a:gridCol>
                <a:gridCol w="1152144">
                  <a:extLst>
                    <a:ext uri="{9D8B030D-6E8A-4147-A177-3AD203B41FA5}">
                      <a16:colId xmlns:a16="http://schemas.microsoft.com/office/drawing/2014/main" val="2376993896"/>
                    </a:ext>
                  </a:extLst>
                </a:gridCol>
                <a:gridCol w="1152144">
                  <a:extLst>
                    <a:ext uri="{9D8B030D-6E8A-4147-A177-3AD203B41FA5}">
                      <a16:colId xmlns:a16="http://schemas.microsoft.com/office/drawing/2014/main" val="2983609824"/>
                    </a:ext>
                  </a:extLst>
                </a:gridCol>
                <a:gridCol w="1152144">
                  <a:extLst>
                    <a:ext uri="{9D8B030D-6E8A-4147-A177-3AD203B41FA5}">
                      <a16:colId xmlns:a16="http://schemas.microsoft.com/office/drawing/2014/main" val="3674271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03973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- 2025-10-07 14:57:39</a:t>
                      </a:r>
                      <a:r>
                        <a:rPr kumimoji="0" lang="en-US" sz="1000" b="0" i="0" u="none" strike="noStrike" kern="1200" cap="none" spc="0" normalizeH="0" baseline="0" noProof="0">
                          <a:ln>
                            <a:noFill/>
                          </a:ln>
                          <a:solidFill>
                            <a:prstClr val="black"/>
                          </a:solidFill>
                          <a:effectLst/>
                          <a:uLnTx/>
                          <a:uFillTx/>
                          <a:latin typeface="Calibri"/>
                          <a:ea typeface="+mn-ea"/>
                          <a:cs typeface="+mn-cs"/>
                        </a:rPr>
                        <a:t>
 Hey students! 👋 Just a quick reminder ⬇️
TMNAS is actively recruiting for internships and entry-level roles.
We’ll be at Drexel tonight and Penn State in a few weeks—come meet our Recruiting team, ask questions, and learn why TMNAS is a great place to launch your career.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422161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- 2025-11-12 16:23:22</a:t>
                      </a:r>
                      <a:r>
                        <a:rPr kumimoji="0" lang="en-US" sz="1000" b="0" i="0" u="none" strike="noStrike" kern="1200" cap="none" spc="0" normalizeH="0" baseline="0" noProof="0">
                          <a:ln>
                            <a:noFill/>
                          </a:ln>
                          <a:solidFill>
                            <a:prstClr val="black"/>
                          </a:solidFill>
                          <a:effectLst/>
                          <a:uLnTx/>
                          <a:uFillTx/>
                          <a:latin typeface="Calibri"/>
                          <a:ea typeface="+mn-ea"/>
                          <a:cs typeface="+mn-cs"/>
                        </a:rPr>
                        <a:t>
 Big News: Our Team Keeps Getting Stronger! 🌟
We’re thrilled to introduce a fantastic group of new hires who have just completed New Hire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1029271632"/>
                  </a:ext>
                </a:extLst>
              </a:tr>
            </a:tbl>
          </a:graphicData>
        </a:graphic>
      </p:graphicFrame>
      <p:sp>
        <p:nvSpPr>
          <p:cNvPr id="4" name="Text Placeholder 3">
            <a:extLst>
              <a:ext uri="{FF2B5EF4-FFF2-40B4-BE49-F238E27FC236}">
                <a16:creationId xmlns:a16="http://schemas.microsoft.com/office/drawing/2014/main" id="{19ADB5E3-D88A-4A83-B2A5-4B101BB1F262}"/>
              </a:ext>
            </a:extLst>
          </p:cNvPr>
          <p:cNvSpPr>
            <a:spLocks noGrp="1"/>
          </p:cNvSpPr>
          <p:nvPr>
            <p:ph type="body" sz="quarter" idx="14"/>
          </p:nvPr>
        </p:nvSpPr>
        <p:spPr/>
        <p:txBody>
          <a:bodyPr/>
          <a:lstStyle/>
          <a:p>
            <a:r>
              <a:rPr lang="en-US"/>
              <a:t>10/01/2025 - 12/31/2025</a:t>
            </a:r>
          </a:p>
        </p:txBody>
      </p:sp>
    </p:spTree>
    <p:extLst>
      <p:ext uri="{BB962C8B-B14F-4D97-AF65-F5344CB8AC3E}">
        <p14:creationId xmlns:p14="http://schemas.microsoft.com/office/powerpoint/2010/main" val="217945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A20F1-1FBB-4C1A-AF49-0307C72E566F}"/>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F2D13DB6-1BA3-4EBB-A4BA-0D18086D5CD1}"/>
              </a:ext>
            </a:extLst>
          </p:cNvPr>
          <p:cNvGraphicFramePr>
            <a:graphicFrameLocks noGrp="1"/>
          </p:cNvGraphicFramePr>
          <p:nvPr>
            <p:ph type="tbl" sz="quarter" idx="13"/>
            <p:extLst>
              <p:ext uri="{D42A27DB-BD31-4B8C-83A1-F6EECF244321}">
                <p14:modId xmlns:p14="http://schemas.microsoft.com/office/powerpoint/2010/main" val="75820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71129370"/>
                    </a:ext>
                  </a:extLst>
                </a:gridCol>
                <a:gridCol w="1152144">
                  <a:extLst>
                    <a:ext uri="{9D8B030D-6E8A-4147-A177-3AD203B41FA5}">
                      <a16:colId xmlns:a16="http://schemas.microsoft.com/office/drawing/2014/main" val="432901565"/>
                    </a:ext>
                  </a:extLst>
                </a:gridCol>
                <a:gridCol w="1152144">
                  <a:extLst>
                    <a:ext uri="{9D8B030D-6E8A-4147-A177-3AD203B41FA5}">
                      <a16:colId xmlns:a16="http://schemas.microsoft.com/office/drawing/2014/main" val="3133466216"/>
                    </a:ext>
                  </a:extLst>
                </a:gridCol>
                <a:gridCol w="1152144">
                  <a:extLst>
                    <a:ext uri="{9D8B030D-6E8A-4147-A177-3AD203B41FA5}">
                      <a16:colId xmlns:a16="http://schemas.microsoft.com/office/drawing/2014/main" val="352784848"/>
                    </a:ext>
                  </a:extLst>
                </a:gridCol>
                <a:gridCol w="1152144">
                  <a:extLst>
                    <a:ext uri="{9D8B030D-6E8A-4147-A177-3AD203B41FA5}">
                      <a16:colId xmlns:a16="http://schemas.microsoft.com/office/drawing/2014/main" val="833140139"/>
                    </a:ext>
                  </a:extLst>
                </a:gridCol>
                <a:gridCol w="1152144">
                  <a:extLst>
                    <a:ext uri="{9D8B030D-6E8A-4147-A177-3AD203B41FA5}">
                      <a16:colId xmlns:a16="http://schemas.microsoft.com/office/drawing/2014/main" val="2240327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1133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- 2025-11-13 16:45:55</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@PHLYINS employees proudly joined the @alzassociation Philadelphia Walk to End Alzheimer’s at Citizens Bank Park! Together with the national Tokio Marine Group team, we’re raising awareness and vital funds for Alzheimer’s care, support, and 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615316440"/>
                  </a:ext>
                </a:extLst>
              </a:tr>
            </a:tbl>
          </a:graphicData>
        </a:graphic>
      </p:graphicFrame>
      <p:sp>
        <p:nvSpPr>
          <p:cNvPr id="4" name="Text Placeholder 3">
            <a:extLst>
              <a:ext uri="{FF2B5EF4-FFF2-40B4-BE49-F238E27FC236}">
                <a16:creationId xmlns:a16="http://schemas.microsoft.com/office/drawing/2014/main" id="{336E490B-6DC5-48DB-A933-1F0B6D7A302F}"/>
              </a:ext>
            </a:extLst>
          </p:cNvPr>
          <p:cNvSpPr>
            <a:spLocks noGrp="1"/>
          </p:cNvSpPr>
          <p:nvPr>
            <p:ph type="body" sz="quarter" idx="14"/>
          </p:nvPr>
        </p:nvSpPr>
        <p:spPr/>
        <p:txBody>
          <a:bodyPr/>
          <a:lstStyle/>
          <a:p>
            <a:r>
              <a:rPr lang="en-US"/>
              <a:t>10/01/2025 - 12/31/2025</a:t>
            </a:r>
          </a:p>
        </p:txBody>
      </p:sp>
    </p:spTree>
    <p:extLst>
      <p:ext uri="{BB962C8B-B14F-4D97-AF65-F5344CB8AC3E}">
        <p14:creationId xmlns:p14="http://schemas.microsoft.com/office/powerpoint/2010/main" val="1621598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DBD7-7CBA-481F-84EC-8D377826A7BD}"/>
              </a:ext>
            </a:extLst>
          </p:cNvPr>
          <p:cNvSpPr>
            <a:spLocks noGrp="1"/>
          </p:cNvSpPr>
          <p:nvPr>
            <p:ph type="title"/>
          </p:nvPr>
        </p:nvSpPr>
        <p:spPr/>
        <p:txBody>
          <a:bodyPr/>
          <a:lstStyle/>
          <a:p>
            <a:r>
              <a:rPr lang="en-US"/>
              <a:t>LinkedIn Key Metrics Table | All profiles</a:t>
            </a:r>
          </a:p>
        </p:txBody>
      </p:sp>
      <p:graphicFrame>
        <p:nvGraphicFramePr>
          <p:cNvPr id="5" name="Table Placeholder 4">
            <a:extLst>
              <a:ext uri="{FF2B5EF4-FFF2-40B4-BE49-F238E27FC236}">
                <a16:creationId xmlns:a16="http://schemas.microsoft.com/office/drawing/2014/main" id="{96DD617F-C103-4E88-9F4E-22807652B927}"/>
              </a:ext>
            </a:extLst>
          </p:cNvPr>
          <p:cNvGraphicFramePr>
            <a:graphicFrameLocks noGrp="1"/>
          </p:cNvGraphicFramePr>
          <p:nvPr>
            <p:ph type="tbl" sz="quarter" idx="13"/>
            <p:extLst>
              <p:ext uri="{D42A27DB-BD31-4B8C-83A1-F6EECF244321}">
                <p14:modId xmlns:p14="http://schemas.microsoft.com/office/powerpoint/2010/main" val="3752982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660943281"/>
                    </a:ext>
                  </a:extLst>
                </a:gridCol>
                <a:gridCol w="493776">
                  <a:extLst>
                    <a:ext uri="{9D8B030D-6E8A-4147-A177-3AD203B41FA5}">
                      <a16:colId xmlns:a16="http://schemas.microsoft.com/office/drawing/2014/main" val="27493196"/>
                    </a:ext>
                  </a:extLst>
                </a:gridCol>
                <a:gridCol w="493776">
                  <a:extLst>
                    <a:ext uri="{9D8B030D-6E8A-4147-A177-3AD203B41FA5}">
                      <a16:colId xmlns:a16="http://schemas.microsoft.com/office/drawing/2014/main" val="3690687745"/>
                    </a:ext>
                  </a:extLst>
                </a:gridCol>
                <a:gridCol w="493776">
                  <a:extLst>
                    <a:ext uri="{9D8B030D-6E8A-4147-A177-3AD203B41FA5}">
                      <a16:colId xmlns:a16="http://schemas.microsoft.com/office/drawing/2014/main" val="2553848899"/>
                    </a:ext>
                  </a:extLst>
                </a:gridCol>
                <a:gridCol w="493776">
                  <a:extLst>
                    <a:ext uri="{9D8B030D-6E8A-4147-A177-3AD203B41FA5}">
                      <a16:colId xmlns:a16="http://schemas.microsoft.com/office/drawing/2014/main" val="3903087480"/>
                    </a:ext>
                  </a:extLst>
                </a:gridCol>
                <a:gridCol w="493776">
                  <a:extLst>
                    <a:ext uri="{9D8B030D-6E8A-4147-A177-3AD203B41FA5}">
                      <a16:colId xmlns:a16="http://schemas.microsoft.com/office/drawing/2014/main" val="3214200966"/>
                    </a:ext>
                  </a:extLst>
                </a:gridCol>
                <a:gridCol w="493776">
                  <a:extLst>
                    <a:ext uri="{9D8B030D-6E8A-4147-A177-3AD203B41FA5}">
                      <a16:colId xmlns:a16="http://schemas.microsoft.com/office/drawing/2014/main" val="4172939718"/>
                    </a:ext>
                  </a:extLst>
                </a:gridCol>
                <a:gridCol w="493776">
                  <a:extLst>
                    <a:ext uri="{9D8B030D-6E8A-4147-A177-3AD203B41FA5}">
                      <a16:colId xmlns:a16="http://schemas.microsoft.com/office/drawing/2014/main" val="4263607749"/>
                    </a:ext>
                  </a:extLst>
                </a:gridCol>
                <a:gridCol w="493776">
                  <a:extLst>
                    <a:ext uri="{9D8B030D-6E8A-4147-A177-3AD203B41FA5}">
                      <a16:colId xmlns:a16="http://schemas.microsoft.com/office/drawing/2014/main" val="2297351747"/>
                    </a:ext>
                  </a:extLst>
                </a:gridCol>
                <a:gridCol w="493776">
                  <a:extLst>
                    <a:ext uri="{9D8B030D-6E8A-4147-A177-3AD203B41FA5}">
                      <a16:colId xmlns:a16="http://schemas.microsoft.com/office/drawing/2014/main" val="3293014599"/>
                    </a:ext>
                  </a:extLst>
                </a:gridCol>
                <a:gridCol w="493776">
                  <a:extLst>
                    <a:ext uri="{9D8B030D-6E8A-4147-A177-3AD203B41FA5}">
                      <a16:colId xmlns:a16="http://schemas.microsoft.com/office/drawing/2014/main" val="1127413362"/>
                    </a:ext>
                  </a:extLst>
                </a:gridCol>
                <a:gridCol w="493776">
                  <a:extLst>
                    <a:ext uri="{9D8B030D-6E8A-4147-A177-3AD203B41FA5}">
                      <a16:colId xmlns:a16="http://schemas.microsoft.com/office/drawing/2014/main" val="2727892549"/>
                    </a:ext>
                  </a:extLst>
                </a:gridCol>
                <a:gridCol w="493776">
                  <a:extLst>
                    <a:ext uri="{9D8B030D-6E8A-4147-A177-3AD203B41FA5}">
                      <a16:colId xmlns:a16="http://schemas.microsoft.com/office/drawing/2014/main" val="2833307161"/>
                    </a:ext>
                  </a:extLst>
                </a:gridCol>
                <a:gridCol w="493776">
                  <a:extLst>
                    <a:ext uri="{9D8B030D-6E8A-4147-A177-3AD203B41FA5}">
                      <a16:colId xmlns:a16="http://schemas.microsoft.com/office/drawing/2014/main" val="4049716346"/>
                    </a:ext>
                  </a:extLst>
                </a:gridCol>
                <a:gridCol w="493776">
                  <a:extLst>
                    <a:ext uri="{9D8B030D-6E8A-4147-A177-3AD203B41FA5}">
                      <a16:colId xmlns:a16="http://schemas.microsoft.com/office/drawing/2014/main" val="117117583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694156221"/>
                  </a:ext>
                </a:extLst>
              </a:tr>
              <a:tr h="370840">
                <a:tc>
                  <a:txBody>
                    <a:bodyPr/>
                    <a:lstStyle/>
                    <a:p>
                      <a:r>
                        <a:rPr lang="en-US" sz="1000"/>
                        <a:t>53923</a:t>
                      </a:r>
                    </a:p>
                  </a:txBody>
                  <a:tcPr/>
                </a:tc>
                <a:tc>
                  <a:txBody>
                    <a:bodyPr/>
                    <a:lstStyle/>
                    <a:p>
                      <a:r>
                        <a:rPr lang="en-US" sz="1000"/>
                        <a:t>7655</a:t>
                      </a:r>
                    </a:p>
                  </a:txBody>
                  <a:tcPr/>
                </a:tc>
                <a:tc>
                  <a:txBody>
                    <a:bodyPr/>
                    <a:lstStyle/>
                    <a:p>
                      <a:r>
                        <a:rPr lang="en-US" sz="1000"/>
                        <a:t>253</a:t>
                      </a:r>
                    </a:p>
                  </a:txBody>
                  <a:tcPr/>
                </a:tc>
                <a:tc>
                  <a:txBody>
                    <a:bodyPr/>
                    <a:lstStyle/>
                    <a:p>
                      <a:r>
                        <a:rPr lang="en-US" sz="1000"/>
                        <a:t>25165</a:t>
                      </a:r>
                    </a:p>
                  </a:txBody>
                  <a:tcPr/>
                </a:tc>
                <a:tc>
                  <a:txBody>
                    <a:bodyPr/>
                    <a:lstStyle/>
                    <a:p>
                      <a:r>
                        <a:rPr lang="en-US" sz="1000"/>
                        <a:t>99.466403162055</a:t>
                      </a:r>
                    </a:p>
                  </a:txBody>
                  <a:tcPr/>
                </a:tc>
                <a:tc>
                  <a:txBody>
                    <a:bodyPr/>
                    <a:lstStyle/>
                    <a:p>
                      <a:r>
                        <a:rPr lang="en-US" sz="1000"/>
                        <a:t>466</a:t>
                      </a:r>
                    </a:p>
                  </a:txBody>
                  <a:tcPr/>
                </a:tc>
                <a:tc>
                  <a:txBody>
                    <a:bodyPr/>
                    <a:lstStyle/>
                    <a:p>
                      <a:r>
                        <a:rPr lang="en-US" sz="1000"/>
                        <a:t>1.8418972332016</a:t>
                      </a:r>
                    </a:p>
                  </a:txBody>
                  <a:tcPr/>
                </a:tc>
                <a:tc>
                  <a:txBody>
                    <a:bodyPr/>
                    <a:lstStyle/>
                    <a:p>
                      <a:r>
                        <a:rPr lang="en-US" sz="1000"/>
                        <a:t>2127</a:t>
                      </a:r>
                    </a:p>
                  </a:txBody>
                  <a:tcPr/>
                </a:tc>
                <a:tc>
                  <a:txBody>
                    <a:bodyPr/>
                    <a:lstStyle/>
                    <a:p>
                      <a:r>
                        <a:rPr lang="en-US" sz="1000"/>
                        <a:t>8.4071146245059</a:t>
                      </a:r>
                    </a:p>
                  </a:txBody>
                  <a:tcPr/>
                </a:tc>
                <a:tc>
                  <a:txBody>
                    <a:bodyPr/>
                    <a:lstStyle/>
                    <a:p>
                      <a:r>
                        <a:rPr lang="en-US" sz="1000"/>
                        <a:t>110334</a:t>
                      </a:r>
                    </a:p>
                  </a:txBody>
                  <a:tcPr/>
                </a:tc>
                <a:tc>
                  <a:txBody>
                    <a:bodyPr/>
                    <a:lstStyle/>
                    <a:p>
                      <a:r>
                        <a:rPr lang="en-US" sz="1000"/>
                        <a:t>436.10276679842</a:t>
                      </a:r>
                    </a:p>
                  </a:txBody>
                  <a:tcPr/>
                </a:tc>
                <a:tc>
                  <a:txBody>
                    <a:bodyPr/>
                    <a:lstStyle/>
                    <a:p>
                      <a:r>
                        <a:rPr lang="en-US" sz="1000"/>
                        <a:t>887526</a:t>
                      </a:r>
                    </a:p>
                  </a:txBody>
                  <a:tcPr/>
                </a:tc>
                <a:tc>
                  <a:txBody>
                    <a:bodyPr/>
                    <a:lstStyle/>
                    <a:p>
                      <a:r>
                        <a:rPr lang="en-US" sz="1000"/>
                        <a:t>3508.0079051383</a:t>
                      </a:r>
                    </a:p>
                  </a:txBody>
                  <a:tcPr/>
                </a:tc>
                <a:tc>
                  <a:txBody>
                    <a:bodyPr/>
                    <a:lstStyle/>
                    <a:p>
                      <a:r>
                        <a:rPr lang="en-US" sz="1000"/>
                        <a:t>14.973175732746 %</a:t>
                      </a:r>
                    </a:p>
                  </a:txBody>
                  <a:tcPr/>
                </a:tc>
                <a:tc>
                  <a:txBody>
                    <a:bodyPr/>
                    <a:lstStyle/>
                    <a:p>
                      <a:r>
                        <a:rPr lang="en-US" sz="1000"/>
                        <a:t>32880</a:t>
                      </a:r>
                    </a:p>
                  </a:txBody>
                  <a:tcPr/>
                </a:tc>
                <a:extLst>
                  <a:ext uri="{0D108BD9-81ED-4DB2-BD59-A6C34878D82A}">
                    <a16:rowId xmlns:a16="http://schemas.microsoft.com/office/drawing/2014/main" val="1526387841"/>
                  </a:ext>
                </a:extLst>
              </a:tr>
              <a:tr h="370840">
                <a:tc>
                  <a:txBody>
                    <a:bodyPr/>
                    <a:lstStyle/>
                    <a:p>
                      <a:r>
                        <a:rPr lang="en-US" sz="1000"/>
                        <a:t>29925</a:t>
                      </a:r>
                    </a:p>
                  </a:txBody>
                  <a:tcPr/>
                </a:tc>
                <a:tc>
                  <a:txBody>
                    <a:bodyPr/>
                    <a:lstStyle/>
                    <a:p>
                      <a:r>
                        <a:rPr lang="en-US" sz="1000"/>
                        <a:t>5211</a:t>
                      </a:r>
                    </a:p>
                  </a:txBody>
                  <a:tcPr/>
                </a:tc>
                <a:tc>
                  <a:txBody>
                    <a:bodyPr/>
                    <a:lstStyle/>
                    <a:p>
                      <a:r>
                        <a:rPr lang="en-US" sz="1000"/>
                        <a:t>104</a:t>
                      </a:r>
                    </a:p>
                  </a:txBody>
                  <a:tcPr/>
                </a:tc>
                <a:tc>
                  <a:txBody>
                    <a:bodyPr/>
                    <a:lstStyle/>
                    <a:p>
                      <a:r>
                        <a:rPr lang="en-US" sz="1000"/>
                        <a:t>7298</a:t>
                      </a:r>
                    </a:p>
                  </a:txBody>
                  <a:tcPr/>
                </a:tc>
                <a:tc>
                  <a:txBody>
                    <a:bodyPr/>
                    <a:lstStyle/>
                    <a:p>
                      <a:r>
                        <a:rPr lang="en-US" sz="1000"/>
                        <a:t>70.854368932039</a:t>
                      </a:r>
                    </a:p>
                  </a:txBody>
                  <a:tcPr/>
                </a:tc>
                <a:tc>
                  <a:txBody>
                    <a:bodyPr/>
                    <a:lstStyle/>
                    <a:p>
                      <a:r>
                        <a:rPr lang="en-US" sz="1000"/>
                        <a:t>117</a:t>
                      </a:r>
                    </a:p>
                  </a:txBody>
                  <a:tcPr/>
                </a:tc>
                <a:tc>
                  <a:txBody>
                    <a:bodyPr/>
                    <a:lstStyle/>
                    <a:p>
                      <a:r>
                        <a:rPr lang="en-US" sz="1000"/>
                        <a:t>1.1359223300971</a:t>
                      </a:r>
                    </a:p>
                  </a:txBody>
                  <a:tcPr/>
                </a:tc>
                <a:tc>
                  <a:txBody>
                    <a:bodyPr/>
                    <a:lstStyle/>
                    <a:p>
                      <a:r>
                        <a:rPr lang="en-US" sz="1000"/>
                        <a:t>107</a:t>
                      </a:r>
                    </a:p>
                  </a:txBody>
                  <a:tcPr/>
                </a:tc>
                <a:tc>
                  <a:txBody>
                    <a:bodyPr/>
                    <a:lstStyle/>
                    <a:p>
                      <a:r>
                        <a:rPr lang="en-US" sz="1000"/>
                        <a:t>1.0388349514563</a:t>
                      </a:r>
                    </a:p>
                  </a:txBody>
                  <a:tcPr/>
                </a:tc>
                <a:tc>
                  <a:txBody>
                    <a:bodyPr/>
                    <a:lstStyle/>
                    <a:p>
                      <a:r>
                        <a:rPr lang="en-US" sz="1000"/>
                        <a:t>32596</a:t>
                      </a:r>
                    </a:p>
                  </a:txBody>
                  <a:tcPr/>
                </a:tc>
                <a:tc>
                  <a:txBody>
                    <a:bodyPr/>
                    <a:lstStyle/>
                    <a:p>
                      <a:r>
                        <a:rPr lang="en-US" sz="1000"/>
                        <a:t>316.46601941748</a:t>
                      </a:r>
                    </a:p>
                  </a:txBody>
                  <a:tcPr/>
                </a:tc>
                <a:tc>
                  <a:txBody>
                    <a:bodyPr/>
                    <a:lstStyle/>
                    <a:p>
                      <a:r>
                        <a:rPr lang="en-US" sz="1000"/>
                        <a:t>270481</a:t>
                      </a:r>
                    </a:p>
                  </a:txBody>
                  <a:tcPr/>
                </a:tc>
                <a:tc>
                  <a:txBody>
                    <a:bodyPr/>
                    <a:lstStyle/>
                    <a:p>
                      <a:r>
                        <a:rPr lang="en-US" sz="1000"/>
                        <a:t>2626.0291262136</a:t>
                      </a:r>
                    </a:p>
                  </a:txBody>
                  <a:tcPr/>
                </a:tc>
                <a:tc>
                  <a:txBody>
                    <a:bodyPr/>
                    <a:lstStyle/>
                    <a:p>
                      <a:r>
                        <a:rPr lang="en-US" sz="1000"/>
                        <a:t>12.428037755733 %</a:t>
                      </a:r>
                    </a:p>
                  </a:txBody>
                  <a:tcPr/>
                </a:tc>
                <a:tc>
                  <a:txBody>
                    <a:bodyPr/>
                    <a:lstStyle/>
                    <a:p>
                      <a:r>
                        <a:rPr lang="en-US" sz="1000"/>
                        <a:t>13266</a:t>
                      </a:r>
                    </a:p>
                  </a:txBody>
                  <a:tcPr/>
                </a:tc>
                <a:extLst>
                  <a:ext uri="{0D108BD9-81ED-4DB2-BD59-A6C34878D82A}">
                    <a16:rowId xmlns:a16="http://schemas.microsoft.com/office/drawing/2014/main" val="3602174878"/>
                  </a:ext>
                </a:extLst>
              </a:tr>
              <a:tr h="370840">
                <a:tc>
                  <a:txBody>
                    <a:bodyPr/>
                    <a:lstStyle/>
                    <a:p>
                      <a:r>
                        <a:rPr lang="en-US" sz="1000"/>
                        <a:t>25876</a:t>
                      </a:r>
                    </a:p>
                  </a:txBody>
                  <a:tcPr/>
                </a:tc>
                <a:tc>
                  <a:txBody>
                    <a:bodyPr/>
                    <a:lstStyle/>
                    <a:p>
                      <a:r>
                        <a:rPr lang="en-US" sz="1000"/>
                        <a:t>2094</a:t>
                      </a:r>
                    </a:p>
                  </a:txBody>
                  <a:tcPr/>
                </a:tc>
                <a:tc>
                  <a:txBody>
                    <a:bodyPr/>
                    <a:lstStyle/>
                    <a:p>
                      <a:r>
                        <a:rPr lang="en-US" sz="1000"/>
                        <a:t>157</a:t>
                      </a:r>
                    </a:p>
                  </a:txBody>
                  <a:tcPr/>
                </a:tc>
                <a:tc>
                  <a:txBody>
                    <a:bodyPr/>
                    <a:lstStyle/>
                    <a:p>
                      <a:r>
                        <a:rPr lang="en-US" sz="1000"/>
                        <a:t>8188</a:t>
                      </a:r>
                    </a:p>
                  </a:txBody>
                  <a:tcPr/>
                </a:tc>
                <a:tc>
                  <a:txBody>
                    <a:bodyPr/>
                    <a:lstStyle/>
                    <a:p>
                      <a:r>
                        <a:rPr lang="en-US" sz="1000"/>
                        <a:t>52.152866242038</a:t>
                      </a:r>
                    </a:p>
                  </a:txBody>
                  <a:tcPr/>
                </a:tc>
                <a:tc>
                  <a:txBody>
                    <a:bodyPr/>
                    <a:lstStyle/>
                    <a:p>
                      <a:r>
                        <a:rPr lang="en-US" sz="1000"/>
                        <a:t>185</a:t>
                      </a:r>
                    </a:p>
                  </a:txBody>
                  <a:tcPr/>
                </a:tc>
                <a:tc>
                  <a:txBody>
                    <a:bodyPr/>
                    <a:lstStyle/>
                    <a:p>
                      <a:r>
                        <a:rPr lang="en-US" sz="1000"/>
                        <a:t>1.1783439490446</a:t>
                      </a:r>
                    </a:p>
                  </a:txBody>
                  <a:tcPr/>
                </a:tc>
                <a:tc>
                  <a:txBody>
                    <a:bodyPr/>
                    <a:lstStyle/>
                    <a:p>
                      <a:r>
                        <a:rPr lang="en-US" sz="1000"/>
                        <a:t>96</a:t>
                      </a:r>
                    </a:p>
                  </a:txBody>
                  <a:tcPr/>
                </a:tc>
                <a:tc>
                  <a:txBody>
                    <a:bodyPr/>
                    <a:lstStyle/>
                    <a:p>
                      <a:r>
                        <a:rPr lang="en-US" sz="1000"/>
                        <a:t>0.61146496815287</a:t>
                      </a:r>
                    </a:p>
                  </a:txBody>
                  <a:tcPr/>
                </a:tc>
                <a:tc>
                  <a:txBody>
                    <a:bodyPr/>
                    <a:lstStyle/>
                    <a:p>
                      <a:r>
                        <a:rPr lang="en-US" sz="1000"/>
                        <a:t>45044</a:t>
                      </a:r>
                    </a:p>
                  </a:txBody>
                  <a:tcPr/>
                </a:tc>
                <a:tc>
                  <a:txBody>
                    <a:bodyPr/>
                    <a:lstStyle/>
                    <a:p>
                      <a:r>
                        <a:rPr lang="en-US" sz="1000"/>
                        <a:t>286.90445859873</a:t>
                      </a:r>
                    </a:p>
                  </a:txBody>
                  <a:tcPr/>
                </a:tc>
                <a:tc>
                  <a:txBody>
                    <a:bodyPr/>
                    <a:lstStyle/>
                    <a:p>
                      <a:r>
                        <a:rPr lang="en-US" sz="1000"/>
                        <a:t>301566</a:t>
                      </a:r>
                    </a:p>
                  </a:txBody>
                  <a:tcPr/>
                </a:tc>
                <a:tc>
                  <a:txBody>
                    <a:bodyPr/>
                    <a:lstStyle/>
                    <a:p>
                      <a:r>
                        <a:rPr lang="en-US" sz="1000"/>
                        <a:t>1920.8025477707</a:t>
                      </a:r>
                    </a:p>
                  </a:txBody>
                  <a:tcPr/>
                </a:tc>
                <a:tc>
                  <a:txBody>
                    <a:bodyPr/>
                    <a:lstStyle/>
                    <a:p>
                      <a:r>
                        <a:rPr lang="en-US" sz="1000"/>
                        <a:t>12.601373360436 %</a:t>
                      </a:r>
                    </a:p>
                  </a:txBody>
                  <a:tcPr/>
                </a:tc>
                <a:tc>
                  <a:txBody>
                    <a:bodyPr/>
                    <a:lstStyle/>
                    <a:p>
                      <a:r>
                        <a:rPr lang="en-US" sz="1000"/>
                        <a:t>4720</a:t>
                      </a:r>
                    </a:p>
                  </a:txBody>
                  <a:tcPr/>
                </a:tc>
                <a:extLst>
                  <a:ext uri="{0D108BD9-81ED-4DB2-BD59-A6C34878D82A}">
                    <a16:rowId xmlns:a16="http://schemas.microsoft.com/office/drawing/2014/main" val="2254810383"/>
                  </a:ext>
                </a:extLst>
              </a:tr>
              <a:tr h="370840">
                <a:tc>
                  <a:txBody>
                    <a:bodyPr/>
                    <a:lstStyle/>
                    <a:p>
                      <a:r>
                        <a:rPr lang="en-US" sz="1000"/>
                        <a:t>5065</a:t>
                      </a:r>
                    </a:p>
                  </a:txBody>
                  <a:tcPr/>
                </a:tc>
                <a:tc>
                  <a:txBody>
                    <a:bodyPr/>
                    <a:lstStyle/>
                    <a:p>
                      <a:r>
                        <a:rPr lang="en-US" sz="1000"/>
                        <a:t>350</a:t>
                      </a:r>
                    </a:p>
                  </a:txBody>
                  <a:tcPr/>
                </a:tc>
                <a:tc>
                  <a:txBody>
                    <a:bodyPr/>
                    <a:lstStyle/>
                    <a:p>
                      <a:r>
                        <a:rPr lang="en-US" sz="1000"/>
                        <a:t>105</a:t>
                      </a:r>
                    </a:p>
                  </a:txBody>
                  <a:tcPr/>
                </a:tc>
                <a:tc>
                  <a:txBody>
                    <a:bodyPr/>
                    <a:lstStyle/>
                    <a:p>
                      <a:r>
                        <a:rPr lang="en-US" sz="1000"/>
                        <a:t>4349</a:t>
                      </a:r>
                    </a:p>
                  </a:txBody>
                  <a:tcPr/>
                </a:tc>
                <a:tc>
                  <a:txBody>
                    <a:bodyPr/>
                    <a:lstStyle/>
                    <a:p>
                      <a:r>
                        <a:rPr lang="en-US" sz="1000"/>
                        <a:t>41.419047619048</a:t>
                      </a:r>
                    </a:p>
                  </a:txBody>
                  <a:tcPr/>
                </a:tc>
                <a:tc>
                  <a:txBody>
                    <a:bodyPr/>
                    <a:lstStyle/>
                    <a:p>
                      <a:r>
                        <a:rPr lang="en-US" sz="1000"/>
                        <a:t>185</a:t>
                      </a:r>
                    </a:p>
                  </a:txBody>
                  <a:tcPr/>
                </a:tc>
                <a:tc>
                  <a:txBody>
                    <a:bodyPr/>
                    <a:lstStyle/>
                    <a:p>
                      <a:r>
                        <a:rPr lang="en-US" sz="1000"/>
                        <a:t>1.7619047619048</a:t>
                      </a:r>
                    </a:p>
                  </a:txBody>
                  <a:tcPr/>
                </a:tc>
                <a:tc>
                  <a:txBody>
                    <a:bodyPr/>
                    <a:lstStyle/>
                    <a:p>
                      <a:r>
                        <a:rPr lang="en-US" sz="1000"/>
                        <a:t>31</a:t>
                      </a:r>
                    </a:p>
                  </a:txBody>
                  <a:tcPr/>
                </a:tc>
                <a:tc>
                  <a:txBody>
                    <a:bodyPr/>
                    <a:lstStyle/>
                    <a:p>
                      <a:r>
                        <a:rPr lang="en-US" sz="1000"/>
                        <a:t>0.2952380952381</a:t>
                      </a:r>
                    </a:p>
                  </a:txBody>
                  <a:tcPr/>
                </a:tc>
                <a:tc>
                  <a:txBody>
                    <a:bodyPr/>
                    <a:lstStyle/>
                    <a:p>
                      <a:r>
                        <a:rPr lang="en-US" sz="1000"/>
                        <a:t>18188</a:t>
                      </a:r>
                    </a:p>
                  </a:txBody>
                  <a:tcPr/>
                </a:tc>
                <a:tc>
                  <a:txBody>
                    <a:bodyPr/>
                    <a:lstStyle/>
                    <a:p>
                      <a:r>
                        <a:rPr lang="en-US" sz="1000"/>
                        <a:t>173.21904761905</a:t>
                      </a:r>
                    </a:p>
                  </a:txBody>
                  <a:tcPr/>
                </a:tc>
                <a:tc>
                  <a:txBody>
                    <a:bodyPr/>
                    <a:lstStyle/>
                    <a:p>
                      <a:r>
                        <a:rPr lang="en-US" sz="1000"/>
                        <a:t>129902</a:t>
                      </a:r>
                    </a:p>
                  </a:txBody>
                  <a:tcPr/>
                </a:tc>
                <a:tc>
                  <a:txBody>
                    <a:bodyPr/>
                    <a:lstStyle/>
                    <a:p>
                      <a:r>
                        <a:rPr lang="en-US" sz="1000"/>
                        <a:t>1237.1619047619</a:t>
                      </a:r>
                    </a:p>
                  </a:txBody>
                  <a:tcPr/>
                </a:tc>
                <a:tc>
                  <a:txBody>
                    <a:bodyPr/>
                    <a:lstStyle/>
                    <a:p>
                      <a:r>
                        <a:rPr lang="en-US" sz="1000"/>
                        <a:t>16.115180642093 %</a:t>
                      </a:r>
                    </a:p>
                  </a:txBody>
                  <a:tcPr/>
                </a:tc>
                <a:tc>
                  <a:txBody>
                    <a:bodyPr/>
                    <a:lstStyle/>
                    <a:p>
                      <a:r>
                        <a:rPr lang="en-US" sz="1000"/>
                        <a:t>15950</a:t>
                      </a:r>
                    </a:p>
                  </a:txBody>
                  <a:tcPr/>
                </a:tc>
                <a:extLst>
                  <a:ext uri="{0D108BD9-81ED-4DB2-BD59-A6C34878D82A}">
                    <a16:rowId xmlns:a16="http://schemas.microsoft.com/office/drawing/2014/main" val="1543758925"/>
                  </a:ext>
                </a:extLst>
              </a:tr>
            </a:tbl>
          </a:graphicData>
        </a:graphic>
      </p:graphicFrame>
      <p:sp>
        <p:nvSpPr>
          <p:cNvPr id="4" name="Text Placeholder 3">
            <a:extLst>
              <a:ext uri="{FF2B5EF4-FFF2-40B4-BE49-F238E27FC236}">
                <a16:creationId xmlns:a16="http://schemas.microsoft.com/office/drawing/2014/main" id="{0A8FD2B2-8A7F-48FC-BBB6-A64F8AD066E8}"/>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4121802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7FB37-ADD8-47F5-989C-DF4C17BE63B0}"/>
              </a:ext>
            </a:extLst>
          </p:cNvPr>
          <p:cNvSpPr>
            <a:spLocks noGrp="1"/>
          </p:cNvSpPr>
          <p:nvPr>
            <p:ph type="title"/>
          </p:nvPr>
        </p:nvSpPr>
        <p:spPr/>
        <p:txBody>
          <a:bodyPr/>
          <a:lstStyle/>
          <a:p>
            <a:r>
              <a:rPr lang="en-US"/>
              <a:t>LinkedIn LinkedIn Followers Change | All profiles</a:t>
            </a:r>
          </a:p>
        </p:txBody>
      </p:sp>
      <p:graphicFrame>
        <p:nvGraphicFramePr>
          <p:cNvPr id="6" name="Chart Placeholder 5">
            <a:extLst>
              <a:ext uri="{FF2B5EF4-FFF2-40B4-BE49-F238E27FC236}">
                <a16:creationId xmlns:a16="http://schemas.microsoft.com/office/drawing/2014/main" id="{6ECB5382-C816-48B6-82DE-9AFB875F0319}"/>
              </a:ext>
            </a:extLst>
          </p:cNvPr>
          <p:cNvGraphicFramePr>
            <a:graphicFrameLocks noGrp="1"/>
          </p:cNvGraphicFramePr>
          <p:nvPr>
            <p:ph type="chart" sz="quarter" idx="13"/>
            <p:extLst>
              <p:ext uri="{D42A27DB-BD31-4B8C-83A1-F6EECF244321}">
                <p14:modId xmlns:p14="http://schemas.microsoft.com/office/powerpoint/2010/main" val="3637435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C005A3-1DCA-4063-B288-086DCB32529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C943ABE-52B0-4753-B207-8198E60084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292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E4BB4-40BA-4031-85CF-0DBC57483087}"/>
              </a:ext>
            </a:extLst>
          </p:cNvPr>
          <p:cNvSpPr>
            <a:spLocks noGrp="1"/>
          </p:cNvSpPr>
          <p:nvPr>
            <p:ph type="title"/>
          </p:nvPr>
        </p:nvSpPr>
        <p:spPr/>
        <p:txBody>
          <a:bodyPr/>
          <a:lstStyle/>
          <a:p>
            <a:r>
              <a:rPr lang="en-US"/>
              <a:t>LinkedIn Average Interactions Per LinkedIn Update | All profiles</a:t>
            </a:r>
          </a:p>
        </p:txBody>
      </p:sp>
      <p:graphicFrame>
        <p:nvGraphicFramePr>
          <p:cNvPr id="6" name="Chart Placeholder 5">
            <a:extLst>
              <a:ext uri="{FF2B5EF4-FFF2-40B4-BE49-F238E27FC236}">
                <a16:creationId xmlns:a16="http://schemas.microsoft.com/office/drawing/2014/main" id="{1661A7F4-C0D8-4DB8-90CE-8382B9FF6AD1}"/>
              </a:ext>
            </a:extLst>
          </p:cNvPr>
          <p:cNvGraphicFramePr>
            <a:graphicFrameLocks noGrp="1"/>
          </p:cNvGraphicFramePr>
          <p:nvPr>
            <p:ph type="chart" sz="quarter" idx="13"/>
            <p:extLst>
              <p:ext uri="{D42A27DB-BD31-4B8C-83A1-F6EECF244321}">
                <p14:modId xmlns:p14="http://schemas.microsoft.com/office/powerpoint/2010/main" val="1578237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67D79-A94C-4AA9-981A-63A49D30008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9788068-E032-4CC7-906F-92F958D29B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0876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8F503-20D8-4B39-8F88-EDAE58507EEF}"/>
              </a:ext>
            </a:extLst>
          </p:cNvPr>
          <p:cNvSpPr>
            <a:spLocks noGrp="1"/>
          </p:cNvSpPr>
          <p:nvPr>
            <p:ph type="title"/>
          </p:nvPr>
        </p:nvSpPr>
        <p:spPr/>
        <p:txBody>
          <a:bodyPr/>
          <a:lstStyle/>
          <a:p>
            <a:r>
              <a:rPr lang="en-US"/>
              <a:t>LinkedIn Total Interactions Per Month | All profiles</a:t>
            </a:r>
          </a:p>
        </p:txBody>
      </p:sp>
      <p:graphicFrame>
        <p:nvGraphicFramePr>
          <p:cNvPr id="6" name="Chart Placeholder 5">
            <a:extLst>
              <a:ext uri="{FF2B5EF4-FFF2-40B4-BE49-F238E27FC236}">
                <a16:creationId xmlns:a16="http://schemas.microsoft.com/office/drawing/2014/main" id="{B7E79C8F-4934-412D-839B-61323522C309}"/>
              </a:ext>
            </a:extLst>
          </p:cNvPr>
          <p:cNvGraphicFramePr>
            <a:graphicFrameLocks noGrp="1"/>
          </p:cNvGraphicFramePr>
          <p:nvPr>
            <p:ph type="chart" sz="quarter" idx="13"/>
            <p:extLst>
              <p:ext uri="{D42A27DB-BD31-4B8C-83A1-F6EECF244321}">
                <p14:modId xmlns:p14="http://schemas.microsoft.com/office/powerpoint/2010/main" val="833900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C8CE73-ECED-4154-B335-B0D9FD2F1C2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BDAF72B-4BD6-416B-9BC4-E2AC2D83B0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5815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717D8-E3DD-488E-9B00-064E3A6DB294}"/>
              </a:ext>
            </a:extLst>
          </p:cNvPr>
          <p:cNvSpPr>
            <a:spLocks noGrp="1"/>
          </p:cNvSpPr>
          <p:nvPr>
            <p:ph type="title"/>
          </p:nvPr>
        </p:nvSpPr>
        <p:spPr/>
        <p:txBody>
          <a:bodyPr/>
          <a:lstStyle/>
          <a:p>
            <a:r>
              <a:rPr lang="en-US"/>
              <a:t>LinkedIn Post Impressions | All profiles</a:t>
            </a:r>
          </a:p>
        </p:txBody>
      </p:sp>
      <p:graphicFrame>
        <p:nvGraphicFramePr>
          <p:cNvPr id="6" name="Chart Placeholder 5">
            <a:extLst>
              <a:ext uri="{FF2B5EF4-FFF2-40B4-BE49-F238E27FC236}">
                <a16:creationId xmlns:a16="http://schemas.microsoft.com/office/drawing/2014/main" id="{3AA5D30E-9B6C-4817-B7AD-A37A8FFB80C6}"/>
              </a:ext>
            </a:extLst>
          </p:cNvPr>
          <p:cNvGraphicFramePr>
            <a:graphicFrameLocks noGrp="1"/>
          </p:cNvGraphicFramePr>
          <p:nvPr>
            <p:ph type="chart" sz="quarter" idx="13"/>
            <p:extLst>
              <p:ext uri="{D42A27DB-BD31-4B8C-83A1-F6EECF244321}">
                <p14:modId xmlns:p14="http://schemas.microsoft.com/office/powerpoint/2010/main" val="1375872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26BA61-5DB9-48FE-AE3D-28641506A70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B830826-A4F7-4D60-A308-7CD0023C07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3795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998E4-CAF3-4372-A6D5-5DCE4FC1251C}"/>
              </a:ext>
            </a:extLst>
          </p:cNvPr>
          <p:cNvSpPr>
            <a:spLocks noGrp="1"/>
          </p:cNvSpPr>
          <p:nvPr>
            <p:ph type="title"/>
          </p:nvPr>
        </p:nvSpPr>
        <p:spPr/>
        <p:txBody>
          <a:bodyPr/>
          <a:lstStyle/>
          <a:p>
            <a:r>
              <a:rPr lang="en-US"/>
              <a:t>LinkedIn Posts Table | All profiles</a:t>
            </a:r>
          </a:p>
        </p:txBody>
      </p:sp>
      <p:graphicFrame>
        <p:nvGraphicFramePr>
          <p:cNvPr id="5" name="Table Placeholder 4">
            <a:extLst>
              <a:ext uri="{FF2B5EF4-FFF2-40B4-BE49-F238E27FC236}">
                <a16:creationId xmlns:a16="http://schemas.microsoft.com/office/drawing/2014/main" id="{C80D1355-4ACE-4336-AD9F-EFF55C5D9E1E}"/>
              </a:ext>
            </a:extLst>
          </p:cNvPr>
          <p:cNvGraphicFramePr>
            <a:graphicFrameLocks noGrp="1"/>
          </p:cNvGraphicFramePr>
          <p:nvPr>
            <p:ph type="tbl" sz="quarter" idx="13"/>
            <p:extLst>
              <p:ext uri="{D42A27DB-BD31-4B8C-83A1-F6EECF244321}">
                <p14:modId xmlns:p14="http://schemas.microsoft.com/office/powerpoint/2010/main" val="2468321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0461634"/>
                    </a:ext>
                  </a:extLst>
                </a:gridCol>
                <a:gridCol w="905256">
                  <a:extLst>
                    <a:ext uri="{9D8B030D-6E8A-4147-A177-3AD203B41FA5}">
                      <a16:colId xmlns:a16="http://schemas.microsoft.com/office/drawing/2014/main" val="2006290081"/>
                    </a:ext>
                  </a:extLst>
                </a:gridCol>
                <a:gridCol w="576072">
                  <a:extLst>
                    <a:ext uri="{9D8B030D-6E8A-4147-A177-3AD203B41FA5}">
                      <a16:colId xmlns:a16="http://schemas.microsoft.com/office/drawing/2014/main" val="3591618736"/>
                    </a:ext>
                  </a:extLst>
                </a:gridCol>
                <a:gridCol w="576072">
                  <a:extLst>
                    <a:ext uri="{9D8B030D-6E8A-4147-A177-3AD203B41FA5}">
                      <a16:colId xmlns:a16="http://schemas.microsoft.com/office/drawing/2014/main" val="1535778383"/>
                    </a:ext>
                  </a:extLst>
                </a:gridCol>
                <a:gridCol w="576072">
                  <a:extLst>
                    <a:ext uri="{9D8B030D-6E8A-4147-A177-3AD203B41FA5}">
                      <a16:colId xmlns:a16="http://schemas.microsoft.com/office/drawing/2014/main" val="2666201907"/>
                    </a:ext>
                  </a:extLst>
                </a:gridCol>
                <a:gridCol w="576072">
                  <a:extLst>
                    <a:ext uri="{9D8B030D-6E8A-4147-A177-3AD203B41FA5}">
                      <a16:colId xmlns:a16="http://schemas.microsoft.com/office/drawing/2014/main" val="1224409536"/>
                    </a:ext>
                  </a:extLst>
                </a:gridCol>
                <a:gridCol w="576072">
                  <a:extLst>
                    <a:ext uri="{9D8B030D-6E8A-4147-A177-3AD203B41FA5}">
                      <a16:colId xmlns:a16="http://schemas.microsoft.com/office/drawing/2014/main" val="4199079226"/>
                    </a:ext>
                  </a:extLst>
                </a:gridCol>
                <a:gridCol w="576072">
                  <a:extLst>
                    <a:ext uri="{9D8B030D-6E8A-4147-A177-3AD203B41FA5}">
                      <a16:colId xmlns:a16="http://schemas.microsoft.com/office/drawing/2014/main" val="1287371825"/>
                    </a:ext>
                  </a:extLst>
                </a:gridCol>
                <a:gridCol w="576072">
                  <a:extLst>
                    <a:ext uri="{9D8B030D-6E8A-4147-A177-3AD203B41FA5}">
                      <a16:colId xmlns:a16="http://schemas.microsoft.com/office/drawing/2014/main" val="1166203356"/>
                    </a:ext>
                  </a:extLst>
                </a:gridCol>
                <a:gridCol w="576072">
                  <a:extLst>
                    <a:ext uri="{9D8B030D-6E8A-4147-A177-3AD203B41FA5}">
                      <a16:colId xmlns:a16="http://schemas.microsoft.com/office/drawing/2014/main" val="2462979486"/>
                    </a:ext>
                  </a:extLst>
                </a:gridCol>
                <a:gridCol w="576072">
                  <a:extLst>
                    <a:ext uri="{9D8B030D-6E8A-4147-A177-3AD203B41FA5}">
                      <a16:colId xmlns:a16="http://schemas.microsoft.com/office/drawing/2014/main" val="1001879534"/>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4085271846"/>
                  </a:ext>
                </a:extLst>
              </a:tr>
              <a:tr h="370840">
                <a:tc>
                  <a:txBody>
                    <a:bodyPr/>
                    <a:lstStyle/>
                    <a:p>
                      <a:r>
                        <a:rPr lang="en-US" sz="1000"/>
                        <a:t>10/31/2025 17:13:11</a:t>
                      </a:r>
                    </a:p>
                  </a:txBody>
                  <a:tcPr/>
                </a:tc>
                <a:tc>
                  <a:txBody>
                    <a:bodyPr/>
                    <a:lstStyle/>
                    <a:p>
                      <a:r>
                        <a:rPr lang="en-US" sz="1000"/>
                        <a:t>10/31/2025 17:13:11</a:t>
                      </a:r>
                    </a:p>
                  </a:txBody>
                  <a:tcPr/>
                </a:tc>
                <a:tc>
                  <a:txBody>
                    <a:bodyPr/>
                    <a:lstStyle/>
                    <a:p>
                      <a:r>
                        <a:rPr lang="en-US" sz="1000"/>
                        <a:t>Status</a:t>
                      </a:r>
                    </a:p>
                  </a:txBody>
                  <a:tcPr/>
                </a:tc>
                <a:tc>
                  <a:txBody>
                    <a:bodyPr/>
                    <a:lstStyle/>
                    <a:p>
                      <a:r>
                        <a:rPr lang="en-US" sz="1000"/>
                        <a:t>864</a:t>
                      </a:r>
                    </a:p>
                  </a:txBody>
                  <a:tcPr/>
                </a:tc>
                <a:tc>
                  <a:txBody>
                    <a:bodyPr/>
                    <a:lstStyle/>
                    <a:p>
                      <a:r>
                        <a:rPr lang="en-US" sz="1000"/>
                        <a:t>16</a:t>
                      </a:r>
                    </a:p>
                  </a:txBody>
                  <a:tcPr/>
                </a:tc>
                <a:tc>
                  <a:txBody>
                    <a:bodyPr/>
                    <a:lstStyle/>
                    <a:p>
                      <a:r>
                        <a:rPr lang="en-US" sz="1000"/>
                        <a:t>68</a:t>
                      </a:r>
                    </a:p>
                  </a:txBody>
                  <a:tcPr/>
                </a:tc>
                <a:tc>
                  <a:txBody>
                    <a:bodyPr/>
                    <a:lstStyle/>
                    <a:p>
                      <a:r>
                        <a:rPr lang="en-US" sz="1000"/>
                        <a:t>1447</a:t>
                      </a:r>
                    </a:p>
                  </a:txBody>
                  <a:tcPr/>
                </a:tc>
                <a:tc>
                  <a:txBody>
                    <a:bodyPr/>
                    <a:lstStyle/>
                    <a:p>
                      <a:r>
                        <a:rPr lang="en-US" sz="1000"/>
                        <a:t>5.0601085969027 %</a:t>
                      </a:r>
                    </a:p>
                  </a:txBody>
                  <a:tcPr/>
                </a:tc>
                <a:tc>
                  <a:txBody>
                    <a:bodyPr/>
                    <a:lstStyle/>
                    <a:p>
                      <a:r>
                        <a:rPr lang="en-US" sz="1000"/>
                        <a:t>47331</a:t>
                      </a:r>
                    </a:p>
                  </a:txBody>
                  <a:tcPr/>
                </a:tc>
                <a:tc>
                  <a:txBody>
                    <a:bodyPr/>
                    <a:lstStyle/>
                    <a:p>
                      <a:r>
                        <a:rPr lang="en-US" sz="1000"/>
                        <a:t>27847</a:t>
                      </a:r>
                    </a:p>
                  </a:txBody>
                  <a:tcPr/>
                </a:tc>
                <a:tc>
                  <a:txBody>
                    <a:bodyPr/>
                    <a:lstStyle/>
                    <a:p>
                      <a:r>
                        <a:rPr lang="en-US" sz="1000"/>
                        <a:t>n/a</a:t>
                      </a:r>
                    </a:p>
                  </a:txBody>
                  <a:tcPr/>
                </a:tc>
                <a:extLst>
                  <a:ext uri="{0D108BD9-81ED-4DB2-BD59-A6C34878D82A}">
                    <a16:rowId xmlns:a16="http://schemas.microsoft.com/office/drawing/2014/main" val="62235294"/>
                  </a:ext>
                </a:extLst>
              </a:tr>
              <a:tr h="370840">
                <a:tc>
                  <a:txBody>
                    <a:bodyPr/>
                    <a:lstStyle/>
                    <a:p>
                      <a:r>
                        <a:rPr lang="en-US" sz="1000"/>
                        <a:t>10/24/2025 09:24:51</a:t>
                      </a:r>
                    </a:p>
                  </a:txBody>
                  <a:tcPr/>
                </a:tc>
                <a:tc>
                  <a:txBody>
                    <a:bodyPr/>
                    <a:lstStyle/>
                    <a:p>
                      <a:r>
                        <a:rPr lang="en-US" sz="1000"/>
                        <a:t>10/24/2025 09:24:51</a:t>
                      </a:r>
                    </a:p>
                  </a:txBody>
                  <a:tcPr/>
                </a:tc>
                <a:tc>
                  <a:txBody>
                    <a:bodyPr/>
                    <a:lstStyle/>
                    <a:p>
                      <a:r>
                        <a:rPr lang="en-US" sz="1000"/>
                        <a:t>Image</a:t>
                      </a:r>
                    </a:p>
                  </a:txBody>
                  <a:tcPr/>
                </a:tc>
                <a:tc>
                  <a:txBody>
                    <a:bodyPr/>
                    <a:lstStyle/>
                    <a:p>
                      <a:r>
                        <a:rPr lang="en-US" sz="1000"/>
                        <a:t>318</a:t>
                      </a:r>
                    </a:p>
                  </a:txBody>
                  <a:tcPr/>
                </a:tc>
                <a:tc>
                  <a:txBody>
                    <a:bodyPr/>
                    <a:lstStyle/>
                    <a:p>
                      <a:r>
                        <a:rPr lang="en-US" sz="1000"/>
                        <a:t>2</a:t>
                      </a:r>
                    </a:p>
                  </a:txBody>
                  <a:tcPr/>
                </a:tc>
                <a:tc>
                  <a:txBody>
                    <a:bodyPr/>
                    <a:lstStyle/>
                    <a:p>
                      <a:r>
                        <a:rPr lang="en-US" sz="1000"/>
                        <a:t>53</a:t>
                      </a:r>
                    </a:p>
                  </a:txBody>
                  <a:tcPr/>
                </a:tc>
                <a:tc>
                  <a:txBody>
                    <a:bodyPr/>
                    <a:lstStyle/>
                    <a:p>
                      <a:r>
                        <a:rPr lang="en-US" sz="1000"/>
                        <a:t>116</a:t>
                      </a:r>
                    </a:p>
                  </a:txBody>
                  <a:tcPr/>
                </a:tc>
                <a:tc>
                  <a:txBody>
                    <a:bodyPr/>
                    <a:lstStyle/>
                    <a:p>
                      <a:r>
                        <a:rPr lang="en-US" sz="1000"/>
                        <a:t>6.3888163051999 %</a:t>
                      </a:r>
                    </a:p>
                  </a:txBody>
                  <a:tcPr/>
                </a:tc>
                <a:tc>
                  <a:txBody>
                    <a:bodyPr/>
                    <a:lstStyle/>
                    <a:p>
                      <a:r>
                        <a:rPr lang="en-US" sz="1000"/>
                        <a:t>7654</a:t>
                      </a:r>
                    </a:p>
                  </a:txBody>
                  <a:tcPr/>
                </a:tc>
                <a:tc>
                  <a:txBody>
                    <a:bodyPr/>
                    <a:lstStyle/>
                    <a:p>
                      <a:r>
                        <a:rPr lang="en-US" sz="1000"/>
                        <a:t>4986</a:t>
                      </a:r>
                    </a:p>
                  </a:txBody>
                  <a:tcPr/>
                </a:tc>
                <a:tc>
                  <a:txBody>
                    <a:bodyPr/>
                    <a:lstStyle/>
                    <a:p>
                      <a:r>
                        <a:rPr lang="en-US" sz="1000"/>
                        <a:t>n/a</a:t>
                      </a:r>
                    </a:p>
                  </a:txBody>
                  <a:tcPr/>
                </a:tc>
                <a:extLst>
                  <a:ext uri="{0D108BD9-81ED-4DB2-BD59-A6C34878D82A}">
                    <a16:rowId xmlns:a16="http://schemas.microsoft.com/office/drawing/2014/main" val="489770589"/>
                  </a:ext>
                </a:extLst>
              </a:tr>
              <a:tr h="370840">
                <a:tc>
                  <a:txBody>
                    <a:bodyPr/>
                    <a:lstStyle/>
                    <a:p>
                      <a:r>
                        <a:rPr lang="en-US" sz="1000"/>
                        <a:t>10/30/2025 16:37:12</a:t>
                      </a:r>
                    </a:p>
                  </a:txBody>
                  <a:tcPr/>
                </a:tc>
                <a:tc>
                  <a:txBody>
                    <a:bodyPr/>
                    <a:lstStyle/>
                    <a:p>
                      <a:r>
                        <a:rPr lang="en-US" sz="1000"/>
                        <a:t>10/30/2025 16:37:12</a:t>
                      </a:r>
                    </a:p>
                  </a:txBody>
                  <a:tcPr/>
                </a:tc>
                <a:tc>
                  <a:txBody>
                    <a:bodyPr/>
                    <a:lstStyle/>
                    <a:p>
                      <a:r>
                        <a:rPr lang="en-US" sz="1000"/>
                        <a:t>Image</a:t>
                      </a:r>
                    </a:p>
                  </a:txBody>
                  <a:tcPr/>
                </a:tc>
                <a:tc>
                  <a:txBody>
                    <a:bodyPr/>
                    <a:lstStyle/>
                    <a:p>
                      <a:r>
                        <a:rPr lang="en-US" sz="1000"/>
                        <a:t>317</a:t>
                      </a:r>
                    </a:p>
                  </a:txBody>
                  <a:tcPr/>
                </a:tc>
                <a:tc>
                  <a:txBody>
                    <a:bodyPr/>
                    <a:lstStyle/>
                    <a:p>
                      <a:r>
                        <a:rPr lang="en-US" sz="1000"/>
                        <a:t>0</a:t>
                      </a:r>
                    </a:p>
                  </a:txBody>
                  <a:tcPr/>
                </a:tc>
                <a:tc>
                  <a:txBody>
                    <a:bodyPr/>
                    <a:lstStyle/>
                    <a:p>
                      <a:r>
                        <a:rPr lang="en-US" sz="1000"/>
                        <a:t>2</a:t>
                      </a:r>
                    </a:p>
                  </a:txBody>
                  <a:tcPr/>
                </a:tc>
                <a:tc>
                  <a:txBody>
                    <a:bodyPr/>
                    <a:lstStyle/>
                    <a:p>
                      <a:r>
                        <a:rPr lang="en-US" sz="1000"/>
                        <a:t>466</a:t>
                      </a:r>
                    </a:p>
                  </a:txBody>
                  <a:tcPr/>
                </a:tc>
                <a:tc>
                  <a:txBody>
                    <a:bodyPr/>
                    <a:lstStyle/>
                    <a:p>
                      <a:r>
                        <a:rPr lang="en-US" sz="1000"/>
                        <a:t>7.9429323080036 %</a:t>
                      </a:r>
                    </a:p>
                  </a:txBody>
                  <a:tcPr/>
                </a:tc>
                <a:tc>
                  <a:txBody>
                    <a:bodyPr/>
                    <a:lstStyle/>
                    <a:p>
                      <a:r>
                        <a:rPr lang="en-US" sz="1000"/>
                        <a:t>9883</a:t>
                      </a:r>
                    </a:p>
                  </a:txBody>
                  <a:tcPr/>
                </a:tc>
                <a:tc>
                  <a:txBody>
                    <a:bodyPr/>
                    <a:lstStyle/>
                    <a:p>
                      <a:r>
                        <a:rPr lang="en-US" sz="1000"/>
                        <a:t>6491</a:t>
                      </a:r>
                    </a:p>
                  </a:txBody>
                  <a:tcPr/>
                </a:tc>
                <a:tc>
                  <a:txBody>
                    <a:bodyPr/>
                    <a:lstStyle/>
                    <a:p>
                      <a:r>
                        <a:rPr lang="en-US" sz="1000"/>
                        <a:t>n/a</a:t>
                      </a:r>
                    </a:p>
                  </a:txBody>
                  <a:tcPr/>
                </a:tc>
                <a:extLst>
                  <a:ext uri="{0D108BD9-81ED-4DB2-BD59-A6C34878D82A}">
                    <a16:rowId xmlns:a16="http://schemas.microsoft.com/office/drawing/2014/main" val="1271440505"/>
                  </a:ext>
                </a:extLst>
              </a:tr>
              <a:tr h="370840">
                <a:tc>
                  <a:txBody>
                    <a:bodyPr/>
                    <a:lstStyle/>
                    <a:p>
                      <a:r>
                        <a:rPr lang="en-US" sz="1000"/>
                        <a:t>11/20/2025 08:45:09</a:t>
                      </a:r>
                    </a:p>
                  </a:txBody>
                  <a:tcPr/>
                </a:tc>
                <a:tc>
                  <a:txBody>
                    <a:bodyPr/>
                    <a:lstStyle/>
                    <a:p>
                      <a:r>
                        <a:rPr lang="en-US" sz="1000"/>
                        <a:t>11/20/2025 08:45:09</a:t>
                      </a:r>
                    </a:p>
                  </a:txBody>
                  <a:tcPr/>
                </a:tc>
                <a:tc>
                  <a:txBody>
                    <a:bodyPr/>
                    <a:lstStyle/>
                    <a:p>
                      <a:r>
                        <a:rPr lang="en-US" sz="1000"/>
                        <a:t>Gallery</a:t>
                      </a:r>
                    </a:p>
                  </a:txBody>
                  <a:tcPr/>
                </a:tc>
                <a:tc>
                  <a:txBody>
                    <a:bodyPr/>
                    <a:lstStyle/>
                    <a:p>
                      <a:r>
                        <a:rPr lang="en-US" sz="1000"/>
                        <a:t>264</a:t>
                      </a:r>
                    </a:p>
                  </a:txBody>
                  <a:tcPr/>
                </a:tc>
                <a:tc>
                  <a:txBody>
                    <a:bodyPr/>
                    <a:lstStyle/>
                    <a:p>
                      <a:r>
                        <a:rPr lang="en-US" sz="1000"/>
                        <a:t>5</a:t>
                      </a:r>
                    </a:p>
                  </a:txBody>
                  <a:tcPr/>
                </a:tc>
                <a:tc>
                  <a:txBody>
                    <a:bodyPr/>
                    <a:lstStyle/>
                    <a:p>
                      <a:r>
                        <a:rPr lang="en-US" sz="1000"/>
                        <a:t>9</a:t>
                      </a:r>
                    </a:p>
                  </a:txBody>
                  <a:tcPr/>
                </a:tc>
                <a:tc>
                  <a:txBody>
                    <a:bodyPr/>
                    <a:lstStyle/>
                    <a:p>
                      <a:r>
                        <a:rPr lang="en-US" sz="1000"/>
                        <a:t>3669</a:t>
                      </a:r>
                    </a:p>
                  </a:txBody>
                  <a:tcPr/>
                </a:tc>
                <a:tc>
                  <a:txBody>
                    <a:bodyPr/>
                    <a:lstStyle/>
                    <a:p>
                      <a:r>
                        <a:rPr lang="en-US" sz="1000"/>
                        <a:t>41.824732436156 %</a:t>
                      </a:r>
                    </a:p>
                  </a:txBody>
                  <a:tcPr/>
                </a:tc>
                <a:tc>
                  <a:txBody>
                    <a:bodyPr/>
                    <a:lstStyle/>
                    <a:p>
                      <a:r>
                        <a:rPr lang="en-US" sz="1000"/>
                        <a:t>9437</a:t>
                      </a:r>
                    </a:p>
                  </a:txBody>
                  <a:tcPr/>
                </a:tc>
                <a:tc>
                  <a:txBody>
                    <a:bodyPr/>
                    <a:lstStyle/>
                    <a:p>
                      <a:r>
                        <a:rPr lang="en-US" sz="1000"/>
                        <a:t>4181</a:t>
                      </a:r>
                    </a:p>
                  </a:txBody>
                  <a:tcPr/>
                </a:tc>
                <a:tc>
                  <a:txBody>
                    <a:bodyPr/>
                    <a:lstStyle/>
                    <a:p>
                      <a:r>
                        <a:rPr lang="en-US" sz="1000"/>
                        <a:t>n/a</a:t>
                      </a:r>
                    </a:p>
                  </a:txBody>
                  <a:tcPr/>
                </a:tc>
                <a:extLst>
                  <a:ext uri="{0D108BD9-81ED-4DB2-BD59-A6C34878D82A}">
                    <a16:rowId xmlns:a16="http://schemas.microsoft.com/office/drawing/2014/main" val="834006946"/>
                  </a:ext>
                </a:extLst>
              </a:tr>
              <a:tr h="370840">
                <a:tc>
                  <a:txBody>
                    <a:bodyPr/>
                    <a:lstStyle/>
                    <a:p>
                      <a:r>
                        <a:rPr lang="en-US" sz="1000"/>
                        <a:t>10/29/2025 10:56:40</a:t>
                      </a:r>
                    </a:p>
                  </a:txBody>
                  <a:tcPr/>
                </a:tc>
                <a:tc>
                  <a:txBody>
                    <a:bodyPr/>
                    <a:lstStyle/>
                    <a:p>
                      <a:r>
                        <a:rPr lang="en-US" sz="1000"/>
                        <a:t>10/29/2025 10:56:40</a:t>
                      </a:r>
                    </a:p>
                  </a:txBody>
                  <a:tcPr/>
                </a:tc>
                <a:tc>
                  <a:txBody>
                    <a:bodyPr/>
                    <a:lstStyle/>
                    <a:p>
                      <a:r>
                        <a:rPr lang="en-US" sz="1000"/>
                        <a:t>Image</a:t>
                      </a:r>
                    </a:p>
                  </a:txBody>
                  <a:tcPr/>
                </a:tc>
                <a:tc>
                  <a:txBody>
                    <a:bodyPr/>
                    <a:lstStyle/>
                    <a:p>
                      <a:r>
                        <a:rPr lang="en-US" sz="1000"/>
                        <a:t>263</a:t>
                      </a:r>
                    </a:p>
                  </a:txBody>
                  <a:tcPr/>
                </a:tc>
                <a:tc>
                  <a:txBody>
                    <a:bodyPr/>
                    <a:lstStyle/>
                    <a:p>
                      <a:r>
                        <a:rPr lang="en-US" sz="1000"/>
                        <a:t>5</a:t>
                      </a:r>
                    </a:p>
                  </a:txBody>
                  <a:tcPr/>
                </a:tc>
                <a:tc>
                  <a:txBody>
                    <a:bodyPr/>
                    <a:lstStyle/>
                    <a:p>
                      <a:r>
                        <a:rPr lang="en-US" sz="1000"/>
                        <a:t>30</a:t>
                      </a:r>
                    </a:p>
                  </a:txBody>
                  <a:tcPr/>
                </a:tc>
                <a:tc>
                  <a:txBody>
                    <a:bodyPr/>
                    <a:lstStyle/>
                    <a:p>
                      <a:r>
                        <a:rPr lang="en-US" sz="1000"/>
                        <a:t>263</a:t>
                      </a:r>
                    </a:p>
                  </a:txBody>
                  <a:tcPr/>
                </a:tc>
                <a:tc>
                  <a:txBody>
                    <a:bodyPr/>
                    <a:lstStyle/>
                    <a:p>
                      <a:r>
                        <a:rPr lang="en-US" sz="1000"/>
                        <a:t>7.4078964743167 %</a:t>
                      </a:r>
                    </a:p>
                  </a:txBody>
                  <a:tcPr/>
                </a:tc>
                <a:tc>
                  <a:txBody>
                    <a:bodyPr/>
                    <a:lstStyle/>
                    <a:p>
                      <a:r>
                        <a:rPr lang="en-US" sz="1000"/>
                        <a:t>7573</a:t>
                      </a:r>
                    </a:p>
                  </a:txBody>
                  <a:tcPr/>
                </a:tc>
                <a:tc>
                  <a:txBody>
                    <a:bodyPr/>
                    <a:lstStyle/>
                    <a:p>
                      <a:r>
                        <a:rPr lang="en-US" sz="1000"/>
                        <a:t>4575</a:t>
                      </a:r>
                    </a:p>
                  </a:txBody>
                  <a:tcPr/>
                </a:tc>
                <a:tc>
                  <a:txBody>
                    <a:bodyPr/>
                    <a:lstStyle/>
                    <a:p>
                      <a:r>
                        <a:rPr lang="en-US" sz="1000"/>
                        <a:t>n/a</a:t>
                      </a:r>
                    </a:p>
                  </a:txBody>
                  <a:tcPr/>
                </a:tc>
                <a:extLst>
                  <a:ext uri="{0D108BD9-81ED-4DB2-BD59-A6C34878D82A}">
                    <a16:rowId xmlns:a16="http://schemas.microsoft.com/office/drawing/2014/main" val="2958254561"/>
                  </a:ext>
                </a:extLst>
              </a:tr>
            </a:tbl>
          </a:graphicData>
        </a:graphic>
      </p:graphicFrame>
      <p:sp>
        <p:nvSpPr>
          <p:cNvPr id="4" name="Text Placeholder 3">
            <a:extLst>
              <a:ext uri="{FF2B5EF4-FFF2-40B4-BE49-F238E27FC236}">
                <a16:creationId xmlns:a16="http://schemas.microsoft.com/office/drawing/2014/main" id="{8C681CC8-4A26-4D87-96AE-7664B1CE629E}"/>
              </a:ext>
            </a:extLst>
          </p:cNvPr>
          <p:cNvSpPr>
            <a:spLocks noGrp="1"/>
          </p:cNvSpPr>
          <p:nvPr>
            <p:ph type="body" sz="quarter" idx="14"/>
          </p:nvPr>
        </p:nvSpPr>
        <p:spPr/>
        <p:txBody>
          <a:bodyPr/>
          <a:lstStyle/>
          <a:p>
            <a:r>
              <a:rPr lang="en-US"/>
              <a:t>10/01/2025 - 12/31/2025</a:t>
            </a:r>
          </a:p>
        </p:txBody>
      </p:sp>
    </p:spTree>
    <p:extLst>
      <p:ext uri="{BB962C8B-B14F-4D97-AF65-F5344CB8AC3E}">
        <p14:creationId xmlns:p14="http://schemas.microsoft.com/office/powerpoint/2010/main" val="2113300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BE03-D260-4387-834F-4EC30095CDA3}"/>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F170A9FB-0C2B-455B-AFA9-6119CF3001B9}"/>
              </a:ext>
            </a:extLst>
          </p:cNvPr>
          <p:cNvGraphicFramePr>
            <a:graphicFrameLocks noGrp="1"/>
          </p:cNvGraphicFramePr>
          <p:nvPr>
            <p:ph type="tbl" sz="quarter" idx="13"/>
            <p:extLst>
              <p:ext uri="{D42A27DB-BD31-4B8C-83A1-F6EECF244321}">
                <p14:modId xmlns:p14="http://schemas.microsoft.com/office/powerpoint/2010/main" val="2184328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14049912"/>
                    </a:ext>
                  </a:extLst>
                </a:gridCol>
                <a:gridCol w="576072">
                  <a:extLst>
                    <a:ext uri="{9D8B030D-6E8A-4147-A177-3AD203B41FA5}">
                      <a16:colId xmlns:a16="http://schemas.microsoft.com/office/drawing/2014/main" val="2962101257"/>
                    </a:ext>
                  </a:extLst>
                </a:gridCol>
                <a:gridCol w="576072">
                  <a:extLst>
                    <a:ext uri="{9D8B030D-6E8A-4147-A177-3AD203B41FA5}">
                      <a16:colId xmlns:a16="http://schemas.microsoft.com/office/drawing/2014/main" val="448654903"/>
                    </a:ext>
                  </a:extLst>
                </a:gridCol>
                <a:gridCol w="576072">
                  <a:extLst>
                    <a:ext uri="{9D8B030D-6E8A-4147-A177-3AD203B41FA5}">
                      <a16:colId xmlns:a16="http://schemas.microsoft.com/office/drawing/2014/main" val="1282779280"/>
                    </a:ext>
                  </a:extLst>
                </a:gridCol>
                <a:gridCol w="576072">
                  <a:extLst>
                    <a:ext uri="{9D8B030D-6E8A-4147-A177-3AD203B41FA5}">
                      <a16:colId xmlns:a16="http://schemas.microsoft.com/office/drawing/2014/main" val="4052704387"/>
                    </a:ext>
                  </a:extLst>
                </a:gridCol>
                <a:gridCol w="576072">
                  <a:extLst>
                    <a:ext uri="{9D8B030D-6E8A-4147-A177-3AD203B41FA5}">
                      <a16:colId xmlns:a16="http://schemas.microsoft.com/office/drawing/2014/main" val="535011263"/>
                    </a:ext>
                  </a:extLst>
                </a:gridCol>
                <a:gridCol w="576072">
                  <a:extLst>
                    <a:ext uri="{9D8B030D-6E8A-4147-A177-3AD203B41FA5}">
                      <a16:colId xmlns:a16="http://schemas.microsoft.com/office/drawing/2014/main" val="1999676577"/>
                    </a:ext>
                  </a:extLst>
                </a:gridCol>
                <a:gridCol w="576072">
                  <a:extLst>
                    <a:ext uri="{9D8B030D-6E8A-4147-A177-3AD203B41FA5}">
                      <a16:colId xmlns:a16="http://schemas.microsoft.com/office/drawing/2014/main" val="3764389274"/>
                    </a:ext>
                  </a:extLst>
                </a:gridCol>
                <a:gridCol w="576072">
                  <a:extLst>
                    <a:ext uri="{9D8B030D-6E8A-4147-A177-3AD203B41FA5}">
                      <a16:colId xmlns:a16="http://schemas.microsoft.com/office/drawing/2014/main" val="1448388618"/>
                    </a:ext>
                  </a:extLst>
                </a:gridCol>
                <a:gridCol w="576072">
                  <a:extLst>
                    <a:ext uri="{9D8B030D-6E8A-4147-A177-3AD203B41FA5}">
                      <a16:colId xmlns:a16="http://schemas.microsoft.com/office/drawing/2014/main" val="1694119933"/>
                    </a:ext>
                  </a:extLst>
                </a:gridCol>
                <a:gridCol w="576072">
                  <a:extLst>
                    <a:ext uri="{9D8B030D-6E8A-4147-A177-3AD203B41FA5}">
                      <a16:colId xmlns:a16="http://schemas.microsoft.com/office/drawing/2014/main" val="38854128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081196418"/>
                  </a:ext>
                </a:extLst>
              </a:tr>
              <a:tr h="370840">
                <a:tc>
                  <a:txBody>
                    <a:bodyPr/>
                    <a:lstStyle/>
                    <a:p>
                      <a:r>
                        <a:rPr lang="en-US" sz="1000"/>
                        <a:t>travelersinsurance</a:t>
                      </a:r>
                    </a:p>
                  </a:txBody>
                  <a:tcPr/>
                </a:tc>
                <a:tc>
                  <a:txBody>
                    <a:bodyPr/>
                    <a:lstStyle/>
                    <a:p>
                      <a:r>
                        <a:rPr lang="en-US" sz="1000"/>
                        <a:t>20739</a:t>
                      </a:r>
                    </a:p>
                  </a:txBody>
                  <a:tcPr/>
                </a:tc>
                <a:tc>
                  <a:txBody>
                    <a:bodyPr/>
                    <a:lstStyle/>
                    <a:p>
                      <a:r>
                        <a:rPr lang="en-US" sz="1000"/>
                        <a:t>2222</a:t>
                      </a:r>
                    </a:p>
                  </a:txBody>
                  <a:tcPr/>
                </a:tc>
                <a:tc>
                  <a:txBody>
                    <a:bodyPr/>
                    <a:lstStyle/>
                    <a:p>
                      <a:r>
                        <a:rPr lang="en-US" sz="1000"/>
                        <a:t>79</a:t>
                      </a:r>
                    </a:p>
                  </a:txBody>
                  <a:tcPr/>
                </a:tc>
                <a:tc>
                  <a:txBody>
                    <a:bodyPr/>
                    <a:lstStyle/>
                    <a:p>
                      <a:r>
                        <a:rPr lang="en-US" sz="1000"/>
                        <a:t>40</a:t>
                      </a:r>
                    </a:p>
                  </a:txBody>
                  <a:tcPr/>
                </a:tc>
                <a:tc>
                  <a:txBody>
                    <a:bodyPr/>
                    <a:lstStyle/>
                    <a:p>
                      <a:r>
                        <a:rPr lang="en-US" sz="1000"/>
                        <a:t>0</a:t>
                      </a:r>
                    </a:p>
                  </a:txBody>
                  <a:tcPr/>
                </a:tc>
                <a:tc>
                  <a:txBody>
                    <a:bodyPr/>
                    <a:lstStyle/>
                    <a:p>
                      <a:r>
                        <a:rPr lang="en-US" sz="1000"/>
                        <a:t>79</a:t>
                      </a:r>
                    </a:p>
                  </a:txBody>
                  <a:tcPr/>
                </a:tc>
                <a:tc>
                  <a:txBody>
                    <a:bodyPr/>
                    <a:lstStyle/>
                    <a:p>
                      <a:r>
                        <a:rPr lang="en-US" sz="1000"/>
                        <a:t>198</a:t>
                      </a:r>
                    </a:p>
                  </a:txBody>
                  <a:tcPr/>
                </a:tc>
                <a:tc>
                  <a:txBody>
                    <a:bodyPr/>
                    <a:lstStyle/>
                    <a:p>
                      <a:r>
                        <a:rPr lang="en-US" sz="1000"/>
                        <a:t>11309</a:t>
                      </a:r>
                    </a:p>
                  </a:txBody>
                  <a:tcPr/>
                </a:tc>
                <a:tc>
                  <a:txBody>
                    <a:bodyPr/>
                    <a:lstStyle/>
                    <a:p>
                      <a:r>
                        <a:rPr lang="en-US" sz="1000"/>
                        <a:t>381</a:t>
                      </a:r>
                    </a:p>
                  </a:txBody>
                  <a:tcPr/>
                </a:tc>
                <a:tc>
                  <a:txBody>
                    <a:bodyPr/>
                    <a:lstStyle/>
                    <a:p>
                      <a:r>
                        <a:rPr lang="en-US" sz="1000"/>
                        <a:t>0.3008 %</a:t>
                      </a:r>
                    </a:p>
                  </a:txBody>
                  <a:tcPr/>
                </a:tc>
                <a:extLst>
                  <a:ext uri="{0D108BD9-81ED-4DB2-BD59-A6C34878D82A}">
                    <a16:rowId xmlns:a16="http://schemas.microsoft.com/office/drawing/2014/main" val="2857556292"/>
                  </a:ext>
                </a:extLst>
              </a:tr>
              <a:tr h="370840">
                <a:tc>
                  <a:txBody>
                    <a:bodyPr/>
                    <a:lstStyle/>
                    <a:p>
                      <a:r>
                        <a:rPr lang="en-US" sz="1000"/>
                        <a:t>thehartford</a:t>
                      </a:r>
                    </a:p>
                  </a:txBody>
                  <a:tcPr/>
                </a:tc>
                <a:tc>
                  <a:txBody>
                    <a:bodyPr/>
                    <a:lstStyle/>
                    <a:p>
                      <a:r>
                        <a:rPr lang="en-US" sz="1000"/>
                        <a:t>13151</a:t>
                      </a:r>
                    </a:p>
                  </a:txBody>
                  <a:tcPr/>
                </a:tc>
                <a:tc>
                  <a:txBody>
                    <a:bodyPr/>
                    <a:lstStyle/>
                    <a:p>
                      <a:r>
                        <a:rPr lang="en-US" sz="1000"/>
                        <a:t>2052</a:t>
                      </a:r>
                    </a:p>
                  </a:txBody>
                  <a:tcPr/>
                </a:tc>
                <a:tc>
                  <a:txBody>
                    <a:bodyPr/>
                    <a:lstStyle/>
                    <a:p>
                      <a:r>
                        <a:rPr lang="en-US" sz="1000"/>
                        <a:t>87</a:t>
                      </a:r>
                    </a:p>
                  </a:txBody>
                  <a:tcPr/>
                </a:tc>
                <a:tc>
                  <a:txBody>
                    <a:bodyPr/>
                    <a:lstStyle/>
                    <a:p>
                      <a:r>
                        <a:rPr lang="en-US" sz="1000"/>
                        <a:t>73</a:t>
                      </a:r>
                    </a:p>
                  </a:txBody>
                  <a:tcPr/>
                </a:tc>
                <a:tc>
                  <a:txBody>
                    <a:bodyPr/>
                    <a:lstStyle/>
                    <a:p>
                      <a:r>
                        <a:rPr lang="en-US" sz="1000"/>
                        <a:t>0</a:t>
                      </a:r>
                    </a:p>
                  </a:txBody>
                  <a:tcPr/>
                </a:tc>
                <a:tc>
                  <a:txBody>
                    <a:bodyPr/>
                    <a:lstStyle/>
                    <a:p>
                      <a:r>
                        <a:rPr lang="en-US" sz="1000"/>
                        <a:t>68</a:t>
                      </a:r>
                    </a:p>
                  </a:txBody>
                  <a:tcPr/>
                </a:tc>
                <a:tc>
                  <a:txBody>
                    <a:bodyPr/>
                    <a:lstStyle/>
                    <a:p>
                      <a:r>
                        <a:rPr lang="en-US" sz="1000"/>
                        <a:t>228</a:t>
                      </a:r>
                    </a:p>
                  </a:txBody>
                  <a:tcPr/>
                </a:tc>
                <a:tc>
                  <a:txBody>
                    <a:bodyPr/>
                    <a:lstStyle/>
                    <a:p>
                      <a:r>
                        <a:rPr lang="en-US" sz="1000"/>
                        <a:t>15915</a:t>
                      </a:r>
                    </a:p>
                  </a:txBody>
                  <a:tcPr/>
                </a:tc>
                <a:tc>
                  <a:txBody>
                    <a:bodyPr/>
                    <a:lstStyle/>
                    <a:p>
                      <a:r>
                        <a:rPr lang="en-US" sz="1000"/>
                        <a:t>406</a:t>
                      </a:r>
                    </a:p>
                  </a:txBody>
                  <a:tcPr/>
                </a:tc>
                <a:tc>
                  <a:txBody>
                    <a:bodyPr/>
                    <a:lstStyle/>
                    <a:p>
                      <a:r>
                        <a:rPr lang="en-US" sz="1000"/>
                        <a:t>0.5904 %</a:t>
                      </a:r>
                    </a:p>
                  </a:txBody>
                  <a:tcPr/>
                </a:tc>
                <a:extLst>
                  <a:ext uri="{0D108BD9-81ED-4DB2-BD59-A6C34878D82A}">
                    <a16:rowId xmlns:a16="http://schemas.microsoft.com/office/drawing/2014/main" val="1197017809"/>
                  </a:ext>
                </a:extLst>
              </a:tr>
              <a:tr h="370840">
                <a:tc>
                  <a:txBody>
                    <a:bodyPr/>
                    <a:lstStyle/>
                    <a:p>
                      <a:r>
                        <a:rPr lang="en-US" sz="1000"/>
                        <a:t>chubbna</a:t>
                      </a:r>
                    </a:p>
                  </a:txBody>
                  <a:tcPr/>
                </a:tc>
                <a:tc>
                  <a:txBody>
                    <a:bodyPr/>
                    <a:lstStyle/>
                    <a:p>
                      <a:r>
                        <a:rPr lang="en-US" sz="1000"/>
                        <a:t>11797</a:t>
                      </a:r>
                    </a:p>
                  </a:txBody>
                  <a:tcPr/>
                </a:tc>
                <a:tc>
                  <a:txBody>
                    <a:bodyPr/>
                    <a:lstStyle/>
                    <a:p>
                      <a:r>
                        <a:rPr lang="en-US" sz="1000"/>
                        <a:t>3641</a:t>
                      </a:r>
                    </a:p>
                  </a:txBody>
                  <a:tcPr/>
                </a:tc>
                <a:tc>
                  <a:txBody>
                    <a:bodyPr/>
                    <a:lstStyle/>
                    <a:p>
                      <a:r>
                        <a:rPr lang="en-US" sz="1000"/>
                        <a:t>23</a:t>
                      </a:r>
                    </a:p>
                  </a:txBody>
                  <a:tcPr/>
                </a:tc>
                <a:tc>
                  <a:txBody>
                    <a:bodyPr/>
                    <a:lstStyle/>
                    <a:p>
                      <a:r>
                        <a:rPr lang="en-US" sz="1000"/>
                        <a:t>21</a:t>
                      </a:r>
                    </a:p>
                  </a:txBody>
                  <a:tcPr/>
                </a:tc>
                <a:tc>
                  <a:txBody>
                    <a:bodyPr/>
                    <a:lstStyle/>
                    <a:p>
                      <a:r>
                        <a:rPr lang="en-US" sz="1000"/>
                        <a:t>1</a:t>
                      </a:r>
                    </a:p>
                  </a:txBody>
                  <a:tcPr/>
                </a:tc>
                <a:tc>
                  <a:txBody>
                    <a:bodyPr/>
                    <a:lstStyle/>
                    <a:p>
                      <a:r>
                        <a:rPr lang="en-US" sz="1000"/>
                        <a:t>63</a:t>
                      </a:r>
                    </a:p>
                  </a:txBody>
                  <a:tcPr/>
                </a:tc>
                <a:tc>
                  <a:txBody>
                    <a:bodyPr/>
                    <a:lstStyle/>
                    <a:p>
                      <a:r>
                        <a:rPr lang="en-US" sz="1000"/>
                        <a:t>108</a:t>
                      </a:r>
                    </a:p>
                  </a:txBody>
                  <a:tcPr/>
                </a:tc>
                <a:tc>
                  <a:txBody>
                    <a:bodyPr/>
                    <a:lstStyle/>
                    <a:p>
                      <a:r>
                        <a:rPr lang="en-US" sz="1000"/>
                        <a:t>6546</a:t>
                      </a:r>
                    </a:p>
                  </a:txBody>
                  <a:tcPr/>
                </a:tc>
                <a:tc>
                  <a:txBody>
                    <a:bodyPr/>
                    <a:lstStyle/>
                    <a:p>
                      <a:r>
                        <a:rPr lang="en-US" sz="1000"/>
                        <a:t>248</a:t>
                      </a:r>
                    </a:p>
                  </a:txBody>
                  <a:tcPr/>
                </a:tc>
                <a:tc>
                  <a:txBody>
                    <a:bodyPr/>
                    <a:lstStyle/>
                    <a:p>
                      <a:r>
                        <a:rPr lang="en-US" sz="1000"/>
                        <a:t>0.6306 %</a:t>
                      </a:r>
                    </a:p>
                  </a:txBody>
                  <a:tcPr/>
                </a:tc>
                <a:extLst>
                  <a:ext uri="{0D108BD9-81ED-4DB2-BD59-A6C34878D82A}">
                    <a16:rowId xmlns:a16="http://schemas.microsoft.com/office/drawing/2014/main" val="3696091932"/>
                  </a:ext>
                </a:extLst>
              </a:tr>
              <a:tr h="370840">
                <a:tc>
                  <a:txBody>
                    <a:bodyPr/>
                    <a:lstStyle/>
                    <a:p>
                      <a:r>
                        <a:rPr lang="en-US" sz="1000"/>
                        <a:t>phlyinsurance</a:t>
                      </a:r>
                    </a:p>
                  </a:txBody>
                  <a:tcPr/>
                </a:tc>
                <a:tc>
                  <a:txBody>
                    <a:bodyPr/>
                    <a:lstStyle/>
                    <a:p>
                      <a:r>
                        <a:rPr lang="en-US" sz="1000"/>
                        <a:t>4685</a:t>
                      </a:r>
                    </a:p>
                  </a:txBody>
                  <a:tcPr/>
                </a:tc>
                <a:tc>
                  <a:txBody>
                    <a:bodyPr/>
                    <a:lstStyle/>
                    <a:p>
                      <a:r>
                        <a:rPr lang="en-US" sz="1000"/>
                        <a:t>835</a:t>
                      </a:r>
                    </a:p>
                  </a:txBody>
                  <a:tcPr/>
                </a:tc>
                <a:tc>
                  <a:txBody>
                    <a:bodyPr/>
                    <a:lstStyle/>
                    <a:p>
                      <a:r>
                        <a:rPr lang="en-US" sz="1000"/>
                        <a:t>124</a:t>
                      </a:r>
                    </a:p>
                  </a:txBody>
                  <a:tcPr/>
                </a:tc>
                <a:tc>
                  <a:txBody>
                    <a:bodyPr/>
                    <a:lstStyle/>
                    <a:p>
                      <a:r>
                        <a:rPr lang="en-US" sz="1000"/>
                        <a:t>84</a:t>
                      </a:r>
                    </a:p>
                  </a:txBody>
                  <a:tcPr/>
                </a:tc>
                <a:tc>
                  <a:txBody>
                    <a:bodyPr/>
                    <a:lstStyle/>
                    <a:p>
                      <a:r>
                        <a:rPr lang="en-US" sz="1000"/>
                        <a:t>0</a:t>
                      </a:r>
                    </a:p>
                  </a:txBody>
                  <a:tcPr/>
                </a:tc>
                <a:tc>
                  <a:txBody>
                    <a:bodyPr/>
                    <a:lstStyle/>
                    <a:p>
                      <a:r>
                        <a:rPr lang="en-US" sz="1000"/>
                        <a:t>24</a:t>
                      </a:r>
                    </a:p>
                  </a:txBody>
                  <a:tcPr/>
                </a:tc>
                <a:tc>
                  <a:txBody>
                    <a:bodyPr/>
                    <a:lstStyle/>
                    <a:p>
                      <a:r>
                        <a:rPr lang="en-US" sz="1000"/>
                        <a:t>232</a:t>
                      </a:r>
                    </a:p>
                  </a:txBody>
                  <a:tcPr/>
                </a:tc>
                <a:tc>
                  <a:txBody>
                    <a:bodyPr/>
                    <a:lstStyle/>
                    <a:p>
                      <a:r>
                        <a:rPr lang="en-US" sz="1000"/>
                        <a:t>7419</a:t>
                      </a:r>
                    </a:p>
                  </a:txBody>
                  <a:tcPr/>
                </a:tc>
                <a:tc>
                  <a:txBody>
                    <a:bodyPr/>
                    <a:lstStyle/>
                    <a:p>
                      <a:r>
                        <a:rPr lang="en-US" sz="1000"/>
                        <a:t>169</a:t>
                      </a:r>
                    </a:p>
                  </a:txBody>
                  <a:tcPr/>
                </a:tc>
                <a:tc>
                  <a:txBody>
                    <a:bodyPr/>
                    <a:lstStyle/>
                    <a:p>
                      <a:r>
                        <a:rPr lang="en-US" sz="1000"/>
                        <a:t>0.7665 %</a:t>
                      </a:r>
                    </a:p>
                  </a:txBody>
                  <a:tcPr/>
                </a:tc>
                <a:extLst>
                  <a:ext uri="{0D108BD9-81ED-4DB2-BD59-A6C34878D82A}">
                    <a16:rowId xmlns:a16="http://schemas.microsoft.com/office/drawing/2014/main" val="4182047574"/>
                  </a:ext>
                </a:extLst>
              </a:tr>
              <a:tr h="370840">
                <a:tc>
                  <a:txBody>
                    <a:bodyPr/>
                    <a:lstStyle/>
                    <a:p>
                      <a:r>
                        <a:rPr lang="en-US" sz="1000"/>
                        <a:t>firstinshi</a:t>
                      </a:r>
                    </a:p>
                  </a:txBody>
                  <a:tcPr/>
                </a:tc>
                <a:tc>
                  <a:txBody>
                    <a:bodyPr/>
                    <a:lstStyle/>
                    <a:p>
                      <a:r>
                        <a:rPr lang="en-US" sz="1000"/>
                        <a:t>3006</a:t>
                      </a:r>
                    </a:p>
                  </a:txBody>
                  <a:tcPr/>
                </a:tc>
                <a:tc>
                  <a:txBody>
                    <a:bodyPr/>
                    <a:lstStyle/>
                    <a:p>
                      <a:r>
                        <a:rPr lang="en-US" sz="1000"/>
                        <a:t>63</a:t>
                      </a:r>
                    </a:p>
                  </a:txBody>
                  <a:tcPr/>
                </a:tc>
                <a:tc>
                  <a:txBody>
                    <a:bodyPr/>
                    <a:lstStyle/>
                    <a:p>
                      <a:r>
                        <a:rPr lang="en-US" sz="1000"/>
                        <a:t>27</a:t>
                      </a:r>
                    </a:p>
                  </a:txBody>
                  <a:tcPr/>
                </a:tc>
                <a:tc>
                  <a:txBody>
                    <a:bodyPr/>
                    <a:lstStyle/>
                    <a:p>
                      <a:r>
                        <a:rPr lang="en-US" sz="1000"/>
                        <a:t>38</a:t>
                      </a:r>
                    </a:p>
                  </a:txBody>
                  <a:tcPr/>
                </a:tc>
                <a:tc>
                  <a:txBody>
                    <a:bodyPr/>
                    <a:lstStyle/>
                    <a:p>
                      <a:r>
                        <a:rPr lang="en-US" sz="1000"/>
                        <a:t>0</a:t>
                      </a:r>
                    </a:p>
                  </a:txBody>
                  <a:tcPr/>
                </a:tc>
                <a:tc>
                  <a:txBody>
                    <a:bodyPr/>
                    <a:lstStyle/>
                    <a:p>
                      <a:r>
                        <a:rPr lang="en-US" sz="1000"/>
                        <a:t>45</a:t>
                      </a:r>
                    </a:p>
                  </a:txBody>
                  <a:tcPr/>
                </a:tc>
                <a:tc>
                  <a:txBody>
                    <a:bodyPr/>
                    <a:lstStyle/>
                    <a:p>
                      <a:r>
                        <a:rPr lang="en-US" sz="1000"/>
                        <a:t>110</a:t>
                      </a:r>
                    </a:p>
                  </a:txBody>
                  <a:tcPr/>
                </a:tc>
                <a:tc>
                  <a:txBody>
                    <a:bodyPr/>
                    <a:lstStyle/>
                    <a:p>
                      <a:r>
                        <a:rPr lang="en-US" sz="1000"/>
                        <a:t>3114</a:t>
                      </a:r>
                    </a:p>
                  </a:txBody>
                  <a:tcPr/>
                </a:tc>
                <a:tc>
                  <a:txBody>
                    <a:bodyPr/>
                    <a:lstStyle/>
                    <a:p>
                      <a:r>
                        <a:rPr lang="en-US" sz="1000"/>
                        <a:t>821</a:t>
                      </a:r>
                    </a:p>
                  </a:txBody>
                  <a:tcPr/>
                </a:tc>
                <a:tc>
                  <a:txBody>
                    <a:bodyPr/>
                    <a:lstStyle/>
                    <a:p>
                      <a:r>
                        <a:rPr lang="en-US" sz="1000"/>
                        <a:t>1.2028 %</a:t>
                      </a:r>
                    </a:p>
                  </a:txBody>
                  <a:tcPr/>
                </a:tc>
                <a:extLst>
                  <a:ext uri="{0D108BD9-81ED-4DB2-BD59-A6C34878D82A}">
                    <a16:rowId xmlns:a16="http://schemas.microsoft.com/office/drawing/2014/main" val="375395953"/>
                  </a:ext>
                </a:extLst>
              </a:tr>
              <a:tr h="370840">
                <a:tc>
                  <a:txBody>
                    <a:bodyPr/>
                    <a:lstStyle/>
                    <a:p>
                      <a:r>
                        <a:rPr lang="en-US" sz="1000"/>
                        <a:t>tmamerica</a:t>
                      </a:r>
                    </a:p>
                  </a:txBody>
                  <a:tcPr/>
                </a:tc>
                <a:tc>
                  <a:txBody>
                    <a:bodyPr/>
                    <a:lstStyle/>
                    <a:p>
                      <a:r>
                        <a:rPr lang="en-US" sz="1000"/>
                        <a:t>702</a:t>
                      </a:r>
                    </a:p>
                  </a:txBody>
                  <a:tcPr/>
                </a:tc>
                <a:tc>
                  <a:txBody>
                    <a:bodyPr/>
                    <a:lstStyle/>
                    <a:p>
                      <a:r>
                        <a:rPr lang="en-US" sz="1000"/>
                        <a:t>114</a:t>
                      </a:r>
                    </a:p>
                  </a:txBody>
                  <a:tcPr/>
                </a:tc>
                <a:tc>
                  <a:txBody>
                    <a:bodyPr/>
                    <a:lstStyle/>
                    <a:p>
                      <a:r>
                        <a:rPr lang="en-US" sz="1000"/>
                        <a:t>74</a:t>
                      </a:r>
                    </a:p>
                  </a:txBody>
                  <a:tcPr/>
                </a:tc>
                <a:tc>
                  <a:txBody>
                    <a:bodyPr/>
                    <a:lstStyle/>
                    <a:p>
                      <a:r>
                        <a:rPr lang="en-US" sz="1000"/>
                        <a:t>71</a:t>
                      </a:r>
                    </a:p>
                  </a:txBody>
                  <a:tcPr/>
                </a:tc>
                <a:tc>
                  <a:txBody>
                    <a:bodyPr/>
                    <a:lstStyle/>
                    <a:p>
                      <a:r>
                        <a:rPr lang="en-US" sz="1000"/>
                        <a:t>0</a:t>
                      </a:r>
                    </a:p>
                  </a:txBody>
                  <a:tcPr/>
                </a:tc>
                <a:tc>
                  <a:txBody>
                    <a:bodyPr/>
                    <a:lstStyle/>
                    <a:p>
                      <a:r>
                        <a:rPr lang="en-US" sz="1000"/>
                        <a:t>7</a:t>
                      </a:r>
                    </a:p>
                  </a:txBody>
                  <a:tcPr/>
                </a:tc>
                <a:tc>
                  <a:txBody>
                    <a:bodyPr/>
                    <a:lstStyle/>
                    <a:p>
                      <a:r>
                        <a:rPr lang="en-US" sz="1000"/>
                        <a:t>152</a:t>
                      </a:r>
                    </a:p>
                  </a:txBody>
                  <a:tcPr/>
                </a:tc>
                <a:tc>
                  <a:txBody>
                    <a:bodyPr/>
                    <a:lstStyle/>
                    <a:p>
                      <a:r>
                        <a:rPr lang="en-US" sz="1000"/>
                        <a:t>1140</a:t>
                      </a:r>
                    </a:p>
                  </a:txBody>
                  <a:tcPr/>
                </a:tc>
                <a:tc>
                  <a:txBody>
                    <a:bodyPr/>
                    <a:lstStyle/>
                    <a:p>
                      <a:r>
                        <a:rPr lang="en-US" sz="1000"/>
                        <a:t>17</a:t>
                      </a:r>
                    </a:p>
                  </a:txBody>
                  <a:tcPr/>
                </a:tc>
                <a:tc>
                  <a:txBody>
                    <a:bodyPr/>
                    <a:lstStyle/>
                    <a:p>
                      <a:r>
                        <a:rPr lang="en-US" sz="1000"/>
                        <a:t>1.1801 %</a:t>
                      </a:r>
                    </a:p>
                  </a:txBody>
                  <a:tcPr/>
                </a:tc>
                <a:extLst>
                  <a:ext uri="{0D108BD9-81ED-4DB2-BD59-A6C34878D82A}">
                    <a16:rowId xmlns:a16="http://schemas.microsoft.com/office/drawing/2014/main" val="1290665660"/>
                  </a:ext>
                </a:extLst>
              </a:tr>
              <a:tr h="370840">
                <a:tc>
                  <a:txBody>
                    <a:bodyPr/>
                    <a:lstStyle/>
                    <a:p>
                      <a:r>
                        <a:rPr lang="en-US" sz="1000"/>
                        <a:t>tmna_services</a:t>
                      </a:r>
                    </a:p>
                  </a:txBody>
                  <a:tcPr/>
                </a:tc>
                <a:tc>
                  <a:txBody>
                    <a:bodyPr/>
                    <a:lstStyle/>
                    <a:p>
                      <a:r>
                        <a:rPr lang="en-US" sz="1000"/>
                        <a:t>620</a:t>
                      </a:r>
                    </a:p>
                  </a:txBody>
                  <a:tcPr/>
                </a:tc>
                <a:tc>
                  <a:txBody>
                    <a:bodyPr/>
                    <a:lstStyle/>
                    <a:p>
                      <a:r>
                        <a:rPr lang="en-US" sz="1000"/>
                        <a:t>29</a:t>
                      </a:r>
                    </a:p>
                  </a:txBody>
                  <a:tcPr/>
                </a:tc>
                <a:tc>
                  <a:txBody>
                    <a:bodyPr/>
                    <a:lstStyle/>
                    <a:p>
                      <a:r>
                        <a:rPr lang="en-US" sz="1000"/>
                        <a:t>58</a:t>
                      </a:r>
                    </a:p>
                  </a:txBody>
                  <a:tcPr/>
                </a:tc>
                <a:tc>
                  <a:txBody>
                    <a:bodyPr/>
                    <a:lstStyle/>
                    <a:p>
                      <a:r>
                        <a:rPr lang="en-US" sz="1000"/>
                        <a:t>27</a:t>
                      </a:r>
                    </a:p>
                  </a:txBody>
                  <a:tcPr/>
                </a:tc>
                <a:tc>
                  <a:txBody>
                    <a:bodyPr/>
                    <a:lstStyle/>
                    <a:p>
                      <a:r>
                        <a:rPr lang="en-US" sz="1000"/>
                        <a:t>0</a:t>
                      </a:r>
                    </a:p>
                  </a:txBody>
                  <a:tcPr/>
                </a:tc>
                <a:tc>
                  <a:txBody>
                    <a:bodyPr/>
                    <a:lstStyle/>
                    <a:p>
                      <a:r>
                        <a:rPr lang="en-US" sz="1000"/>
                        <a:t>14</a:t>
                      </a:r>
                    </a:p>
                  </a:txBody>
                  <a:tcPr/>
                </a:tc>
                <a:tc>
                  <a:txBody>
                    <a:bodyPr/>
                    <a:lstStyle/>
                    <a:p>
                      <a:r>
                        <a:rPr lang="en-US" sz="1000"/>
                        <a:t>99</a:t>
                      </a:r>
                    </a:p>
                  </a:txBody>
                  <a:tcPr/>
                </a:tc>
                <a:tc>
                  <a:txBody>
                    <a:bodyPr/>
                    <a:lstStyle/>
                    <a:p>
                      <a:r>
                        <a:rPr lang="en-US" sz="1000"/>
                        <a:t>1864</a:t>
                      </a:r>
                    </a:p>
                  </a:txBody>
                  <a:tcPr/>
                </a:tc>
                <a:tc>
                  <a:txBody>
                    <a:bodyPr/>
                    <a:lstStyle/>
                    <a:p>
                      <a:r>
                        <a:rPr lang="en-US" sz="1000"/>
                        <a:t>29</a:t>
                      </a:r>
                    </a:p>
                  </a:txBody>
                  <a:tcPr/>
                </a:tc>
                <a:tc>
                  <a:txBody>
                    <a:bodyPr/>
                    <a:lstStyle/>
                    <a:p>
                      <a:r>
                        <a:rPr lang="en-US" sz="1000"/>
                        <a:t>3.1605 %</a:t>
                      </a:r>
                    </a:p>
                  </a:txBody>
                  <a:tcPr/>
                </a:tc>
                <a:extLst>
                  <a:ext uri="{0D108BD9-81ED-4DB2-BD59-A6C34878D82A}">
                    <a16:rowId xmlns:a16="http://schemas.microsoft.com/office/drawing/2014/main" val="993919909"/>
                  </a:ext>
                </a:extLst>
              </a:tr>
            </a:tbl>
          </a:graphicData>
        </a:graphic>
      </p:graphicFrame>
      <p:sp>
        <p:nvSpPr>
          <p:cNvPr id="4" name="Text Placeholder 3">
            <a:extLst>
              <a:ext uri="{FF2B5EF4-FFF2-40B4-BE49-F238E27FC236}">
                <a16:creationId xmlns:a16="http://schemas.microsoft.com/office/drawing/2014/main" id="{F266980E-BF41-4B52-AFD4-7F874A0EBD10}"/>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561640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22C2-9556-4A80-B925-630F57E96B01}"/>
              </a:ext>
            </a:extLst>
          </p:cNvPr>
          <p:cNvSpPr>
            <a:spLocks noGrp="1"/>
          </p:cNvSpPr>
          <p:nvPr>
            <p:ph type="title"/>
          </p:nvPr>
        </p:nvSpPr>
        <p:spPr/>
        <p:txBody>
          <a:bodyPr/>
          <a:lstStyle/>
          <a:p>
            <a:r>
              <a:rPr lang="en-US"/>
              <a:t>Instagram Followers Change | All profiles</a:t>
            </a:r>
          </a:p>
        </p:txBody>
      </p:sp>
      <p:graphicFrame>
        <p:nvGraphicFramePr>
          <p:cNvPr id="6" name="Chart Placeholder 5">
            <a:extLst>
              <a:ext uri="{FF2B5EF4-FFF2-40B4-BE49-F238E27FC236}">
                <a16:creationId xmlns:a16="http://schemas.microsoft.com/office/drawing/2014/main" id="{6079A583-6ADC-4883-A502-F71E8011E5FA}"/>
              </a:ext>
            </a:extLst>
          </p:cNvPr>
          <p:cNvGraphicFramePr>
            <a:graphicFrameLocks noGrp="1"/>
          </p:cNvGraphicFramePr>
          <p:nvPr>
            <p:ph type="chart" sz="quarter" idx="13"/>
            <p:extLst>
              <p:ext uri="{D42A27DB-BD31-4B8C-83A1-F6EECF244321}">
                <p14:modId xmlns:p14="http://schemas.microsoft.com/office/powerpoint/2010/main" val="731099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254E64-4889-4CC1-9B3A-BF70F88120B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D76D89D-0F8E-45BF-BFA6-C432290F7B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376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EC97A-E498-4DBB-A55B-3A2120DCD3EF}"/>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F9E3A320-A6EE-49AA-BE30-F4756956FCEB}"/>
              </a:ext>
            </a:extLst>
          </p:cNvPr>
          <p:cNvGraphicFramePr>
            <a:graphicFrameLocks noGrp="1"/>
          </p:cNvGraphicFramePr>
          <p:nvPr>
            <p:ph type="chart" sz="quarter" idx="13"/>
            <p:extLst>
              <p:ext uri="{D42A27DB-BD31-4B8C-83A1-F6EECF244321}">
                <p14:modId xmlns:p14="http://schemas.microsoft.com/office/powerpoint/2010/main" val="4165143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834583-CC87-42F5-A327-36C55B488FB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B840D68-5423-49DF-8F3B-2BEBDE1567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3909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A5E1F-F16B-4D29-B6A3-242E61FBF354}"/>
              </a:ext>
            </a:extLst>
          </p:cNvPr>
          <p:cNvSpPr>
            <a:spLocks noGrp="1"/>
          </p:cNvSpPr>
          <p:nvPr>
            <p:ph type="title"/>
          </p:nvPr>
        </p:nvSpPr>
        <p:spPr/>
        <p:txBody>
          <a:bodyPr/>
          <a:lstStyle/>
          <a:p>
            <a:r>
              <a:rPr lang="en-US"/>
              <a:t>Instagram Total Interactions Per Month | All profiles</a:t>
            </a:r>
          </a:p>
        </p:txBody>
      </p:sp>
      <p:graphicFrame>
        <p:nvGraphicFramePr>
          <p:cNvPr id="6" name="Chart Placeholder 5">
            <a:extLst>
              <a:ext uri="{FF2B5EF4-FFF2-40B4-BE49-F238E27FC236}">
                <a16:creationId xmlns:a16="http://schemas.microsoft.com/office/drawing/2014/main" id="{9C906550-0904-4603-A25E-F894D5A36F1E}"/>
              </a:ext>
            </a:extLst>
          </p:cNvPr>
          <p:cNvGraphicFramePr>
            <a:graphicFrameLocks noGrp="1"/>
          </p:cNvGraphicFramePr>
          <p:nvPr>
            <p:ph type="chart" sz="quarter" idx="13"/>
            <p:extLst>
              <p:ext uri="{D42A27DB-BD31-4B8C-83A1-F6EECF244321}">
                <p14:modId xmlns:p14="http://schemas.microsoft.com/office/powerpoint/2010/main" val="549019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BD88C2-6DEE-4BA2-932B-89117D54525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710FEC7-FDB0-48CB-AC36-C1A20044F3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5273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867FE-E790-4EEE-8145-8772FEB5D98D}"/>
              </a:ext>
            </a:extLst>
          </p:cNvPr>
          <p:cNvSpPr>
            <a:spLocks noGrp="1"/>
          </p:cNvSpPr>
          <p:nvPr>
            <p:ph type="title"/>
          </p:nvPr>
        </p:nvSpPr>
        <p:spPr/>
        <p:txBody>
          <a:bodyPr/>
          <a:lstStyle/>
          <a:p>
            <a:r>
              <a:rPr lang="en-US"/>
              <a:t>Instagram Posts Table | TMNAS - 1 of 2</a:t>
            </a:r>
          </a:p>
        </p:txBody>
      </p:sp>
      <p:graphicFrame>
        <p:nvGraphicFramePr>
          <p:cNvPr id="5" name="Table Placeholder 4">
            <a:extLst>
              <a:ext uri="{FF2B5EF4-FFF2-40B4-BE49-F238E27FC236}">
                <a16:creationId xmlns:a16="http://schemas.microsoft.com/office/drawing/2014/main" id="{C334DA74-BAEC-4D5C-A0E0-43589528A34B}"/>
              </a:ext>
            </a:extLst>
          </p:cNvPr>
          <p:cNvGraphicFramePr>
            <a:graphicFrameLocks noGrp="1"/>
          </p:cNvGraphicFramePr>
          <p:nvPr>
            <p:ph type="tbl" sz="quarter" idx="13"/>
            <p:extLst>
              <p:ext uri="{D42A27DB-BD31-4B8C-83A1-F6EECF244321}">
                <p14:modId xmlns:p14="http://schemas.microsoft.com/office/powerpoint/2010/main" val="2144909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02865950"/>
                    </a:ext>
                  </a:extLst>
                </a:gridCol>
                <a:gridCol w="740664">
                  <a:extLst>
                    <a:ext uri="{9D8B030D-6E8A-4147-A177-3AD203B41FA5}">
                      <a16:colId xmlns:a16="http://schemas.microsoft.com/office/drawing/2014/main" val="4246485222"/>
                    </a:ext>
                  </a:extLst>
                </a:gridCol>
                <a:gridCol w="329184">
                  <a:extLst>
                    <a:ext uri="{9D8B030D-6E8A-4147-A177-3AD203B41FA5}">
                      <a16:colId xmlns:a16="http://schemas.microsoft.com/office/drawing/2014/main" val="1401185220"/>
                    </a:ext>
                  </a:extLst>
                </a:gridCol>
                <a:gridCol w="329184">
                  <a:extLst>
                    <a:ext uri="{9D8B030D-6E8A-4147-A177-3AD203B41FA5}">
                      <a16:colId xmlns:a16="http://schemas.microsoft.com/office/drawing/2014/main" val="1716011096"/>
                    </a:ext>
                  </a:extLst>
                </a:gridCol>
                <a:gridCol w="329184">
                  <a:extLst>
                    <a:ext uri="{9D8B030D-6E8A-4147-A177-3AD203B41FA5}">
                      <a16:colId xmlns:a16="http://schemas.microsoft.com/office/drawing/2014/main" val="2438675778"/>
                    </a:ext>
                  </a:extLst>
                </a:gridCol>
                <a:gridCol w="329184">
                  <a:extLst>
                    <a:ext uri="{9D8B030D-6E8A-4147-A177-3AD203B41FA5}">
                      <a16:colId xmlns:a16="http://schemas.microsoft.com/office/drawing/2014/main" val="3822905181"/>
                    </a:ext>
                  </a:extLst>
                </a:gridCol>
                <a:gridCol w="329184">
                  <a:extLst>
                    <a:ext uri="{9D8B030D-6E8A-4147-A177-3AD203B41FA5}">
                      <a16:colId xmlns:a16="http://schemas.microsoft.com/office/drawing/2014/main" val="3921166580"/>
                    </a:ext>
                  </a:extLst>
                </a:gridCol>
                <a:gridCol w="329184">
                  <a:extLst>
                    <a:ext uri="{9D8B030D-6E8A-4147-A177-3AD203B41FA5}">
                      <a16:colId xmlns:a16="http://schemas.microsoft.com/office/drawing/2014/main" val="2300634609"/>
                    </a:ext>
                  </a:extLst>
                </a:gridCol>
                <a:gridCol w="329184">
                  <a:extLst>
                    <a:ext uri="{9D8B030D-6E8A-4147-A177-3AD203B41FA5}">
                      <a16:colId xmlns:a16="http://schemas.microsoft.com/office/drawing/2014/main" val="2737253843"/>
                    </a:ext>
                  </a:extLst>
                </a:gridCol>
                <a:gridCol w="329184">
                  <a:extLst>
                    <a:ext uri="{9D8B030D-6E8A-4147-A177-3AD203B41FA5}">
                      <a16:colId xmlns:a16="http://schemas.microsoft.com/office/drawing/2014/main" val="768929951"/>
                    </a:ext>
                  </a:extLst>
                </a:gridCol>
                <a:gridCol w="329184">
                  <a:extLst>
                    <a:ext uri="{9D8B030D-6E8A-4147-A177-3AD203B41FA5}">
                      <a16:colId xmlns:a16="http://schemas.microsoft.com/office/drawing/2014/main" val="3798630393"/>
                    </a:ext>
                  </a:extLst>
                </a:gridCol>
                <a:gridCol w="329184">
                  <a:extLst>
                    <a:ext uri="{9D8B030D-6E8A-4147-A177-3AD203B41FA5}">
                      <a16:colId xmlns:a16="http://schemas.microsoft.com/office/drawing/2014/main" val="2886780183"/>
                    </a:ext>
                  </a:extLst>
                </a:gridCol>
                <a:gridCol w="329184">
                  <a:extLst>
                    <a:ext uri="{9D8B030D-6E8A-4147-A177-3AD203B41FA5}">
                      <a16:colId xmlns:a16="http://schemas.microsoft.com/office/drawing/2014/main" val="3697614815"/>
                    </a:ext>
                  </a:extLst>
                </a:gridCol>
                <a:gridCol w="329184">
                  <a:extLst>
                    <a:ext uri="{9D8B030D-6E8A-4147-A177-3AD203B41FA5}">
                      <a16:colId xmlns:a16="http://schemas.microsoft.com/office/drawing/2014/main" val="4172206586"/>
                    </a:ext>
                  </a:extLst>
                </a:gridCol>
                <a:gridCol w="329184">
                  <a:extLst>
                    <a:ext uri="{9D8B030D-6E8A-4147-A177-3AD203B41FA5}">
                      <a16:colId xmlns:a16="http://schemas.microsoft.com/office/drawing/2014/main" val="2203300923"/>
                    </a:ext>
                  </a:extLst>
                </a:gridCol>
                <a:gridCol w="329184">
                  <a:extLst>
                    <a:ext uri="{9D8B030D-6E8A-4147-A177-3AD203B41FA5}">
                      <a16:colId xmlns:a16="http://schemas.microsoft.com/office/drawing/2014/main" val="2655355656"/>
                    </a:ext>
                  </a:extLst>
                </a:gridCol>
                <a:gridCol w="329184">
                  <a:extLst>
                    <a:ext uri="{9D8B030D-6E8A-4147-A177-3AD203B41FA5}">
                      <a16:colId xmlns:a16="http://schemas.microsoft.com/office/drawing/2014/main" val="1305828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extLst>
                  <a:ext uri="{0D108BD9-81ED-4DB2-BD59-A6C34878D82A}">
                    <a16:rowId xmlns:a16="http://schemas.microsoft.com/office/drawing/2014/main" val="41287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11/20/2025 08:47:12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11/20/2025 08:47:12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21728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12/03/2025 16:29:14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12/03/2025 16:29:14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64970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10/09/2025 15:53:23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10/09/2025 15:53:23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86256429"/>
                  </a:ext>
                </a:extLst>
              </a:tr>
            </a:tbl>
          </a:graphicData>
        </a:graphic>
      </p:graphicFrame>
      <p:sp>
        <p:nvSpPr>
          <p:cNvPr id="4" name="Text Placeholder 3">
            <a:extLst>
              <a:ext uri="{FF2B5EF4-FFF2-40B4-BE49-F238E27FC236}">
                <a16:creationId xmlns:a16="http://schemas.microsoft.com/office/drawing/2014/main" id="{D0235EDB-5CEB-46C6-94DA-7315D42E4601}"/>
              </a:ext>
            </a:extLst>
          </p:cNvPr>
          <p:cNvSpPr>
            <a:spLocks noGrp="1"/>
          </p:cNvSpPr>
          <p:nvPr>
            <p:ph type="body" sz="quarter" idx="14"/>
          </p:nvPr>
        </p:nvSpPr>
        <p:spPr/>
        <p:txBody>
          <a:bodyPr/>
          <a:lstStyle/>
          <a:p>
            <a:r>
              <a:rPr lang="en-US"/>
              <a:t>10/01/2025 - 12/31/2025</a:t>
            </a:r>
          </a:p>
        </p:txBody>
      </p:sp>
    </p:spTree>
    <p:extLst>
      <p:ext uri="{BB962C8B-B14F-4D97-AF65-F5344CB8AC3E}">
        <p14:creationId xmlns:p14="http://schemas.microsoft.com/office/powerpoint/2010/main" val="2084959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2A32F-F6AF-4EEA-B4ED-33D998B5C0D0}"/>
              </a:ext>
            </a:extLst>
          </p:cNvPr>
          <p:cNvSpPr>
            <a:spLocks noGrp="1"/>
          </p:cNvSpPr>
          <p:nvPr>
            <p:ph type="title"/>
          </p:nvPr>
        </p:nvSpPr>
        <p:spPr/>
        <p:txBody>
          <a:bodyPr/>
          <a:lstStyle/>
          <a:p>
            <a:r>
              <a:rPr lang="en-US"/>
              <a:t>Instagram Posts Table | TMNAS - 2 of 2</a:t>
            </a:r>
          </a:p>
        </p:txBody>
      </p:sp>
      <p:graphicFrame>
        <p:nvGraphicFramePr>
          <p:cNvPr id="5" name="Table Placeholder 4">
            <a:extLst>
              <a:ext uri="{FF2B5EF4-FFF2-40B4-BE49-F238E27FC236}">
                <a16:creationId xmlns:a16="http://schemas.microsoft.com/office/drawing/2014/main" id="{D57CB238-6EDD-4CE5-9D6B-5CF2796DF586}"/>
              </a:ext>
            </a:extLst>
          </p:cNvPr>
          <p:cNvGraphicFramePr>
            <a:graphicFrameLocks noGrp="1"/>
          </p:cNvGraphicFramePr>
          <p:nvPr>
            <p:ph type="tbl" sz="quarter" idx="13"/>
            <p:extLst>
              <p:ext uri="{D42A27DB-BD31-4B8C-83A1-F6EECF244321}">
                <p14:modId xmlns:p14="http://schemas.microsoft.com/office/powerpoint/2010/main" val="967851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15958476"/>
                    </a:ext>
                  </a:extLst>
                </a:gridCol>
                <a:gridCol w="740664">
                  <a:extLst>
                    <a:ext uri="{9D8B030D-6E8A-4147-A177-3AD203B41FA5}">
                      <a16:colId xmlns:a16="http://schemas.microsoft.com/office/drawing/2014/main" val="925654322"/>
                    </a:ext>
                  </a:extLst>
                </a:gridCol>
                <a:gridCol w="329184">
                  <a:extLst>
                    <a:ext uri="{9D8B030D-6E8A-4147-A177-3AD203B41FA5}">
                      <a16:colId xmlns:a16="http://schemas.microsoft.com/office/drawing/2014/main" val="1595535401"/>
                    </a:ext>
                  </a:extLst>
                </a:gridCol>
                <a:gridCol w="329184">
                  <a:extLst>
                    <a:ext uri="{9D8B030D-6E8A-4147-A177-3AD203B41FA5}">
                      <a16:colId xmlns:a16="http://schemas.microsoft.com/office/drawing/2014/main" val="51104874"/>
                    </a:ext>
                  </a:extLst>
                </a:gridCol>
                <a:gridCol w="329184">
                  <a:extLst>
                    <a:ext uri="{9D8B030D-6E8A-4147-A177-3AD203B41FA5}">
                      <a16:colId xmlns:a16="http://schemas.microsoft.com/office/drawing/2014/main" val="1159128127"/>
                    </a:ext>
                  </a:extLst>
                </a:gridCol>
                <a:gridCol w="329184">
                  <a:extLst>
                    <a:ext uri="{9D8B030D-6E8A-4147-A177-3AD203B41FA5}">
                      <a16:colId xmlns:a16="http://schemas.microsoft.com/office/drawing/2014/main" val="3943764186"/>
                    </a:ext>
                  </a:extLst>
                </a:gridCol>
                <a:gridCol w="329184">
                  <a:extLst>
                    <a:ext uri="{9D8B030D-6E8A-4147-A177-3AD203B41FA5}">
                      <a16:colId xmlns:a16="http://schemas.microsoft.com/office/drawing/2014/main" val="1211191833"/>
                    </a:ext>
                  </a:extLst>
                </a:gridCol>
                <a:gridCol w="329184">
                  <a:extLst>
                    <a:ext uri="{9D8B030D-6E8A-4147-A177-3AD203B41FA5}">
                      <a16:colId xmlns:a16="http://schemas.microsoft.com/office/drawing/2014/main" val="4265638174"/>
                    </a:ext>
                  </a:extLst>
                </a:gridCol>
                <a:gridCol w="329184">
                  <a:extLst>
                    <a:ext uri="{9D8B030D-6E8A-4147-A177-3AD203B41FA5}">
                      <a16:colId xmlns:a16="http://schemas.microsoft.com/office/drawing/2014/main" val="98070580"/>
                    </a:ext>
                  </a:extLst>
                </a:gridCol>
                <a:gridCol w="329184">
                  <a:extLst>
                    <a:ext uri="{9D8B030D-6E8A-4147-A177-3AD203B41FA5}">
                      <a16:colId xmlns:a16="http://schemas.microsoft.com/office/drawing/2014/main" val="3565688924"/>
                    </a:ext>
                  </a:extLst>
                </a:gridCol>
                <a:gridCol w="329184">
                  <a:extLst>
                    <a:ext uri="{9D8B030D-6E8A-4147-A177-3AD203B41FA5}">
                      <a16:colId xmlns:a16="http://schemas.microsoft.com/office/drawing/2014/main" val="3531890609"/>
                    </a:ext>
                  </a:extLst>
                </a:gridCol>
                <a:gridCol w="329184">
                  <a:extLst>
                    <a:ext uri="{9D8B030D-6E8A-4147-A177-3AD203B41FA5}">
                      <a16:colId xmlns:a16="http://schemas.microsoft.com/office/drawing/2014/main" val="216899907"/>
                    </a:ext>
                  </a:extLst>
                </a:gridCol>
                <a:gridCol w="329184">
                  <a:extLst>
                    <a:ext uri="{9D8B030D-6E8A-4147-A177-3AD203B41FA5}">
                      <a16:colId xmlns:a16="http://schemas.microsoft.com/office/drawing/2014/main" val="2277357562"/>
                    </a:ext>
                  </a:extLst>
                </a:gridCol>
                <a:gridCol w="329184">
                  <a:extLst>
                    <a:ext uri="{9D8B030D-6E8A-4147-A177-3AD203B41FA5}">
                      <a16:colId xmlns:a16="http://schemas.microsoft.com/office/drawing/2014/main" val="562571363"/>
                    </a:ext>
                  </a:extLst>
                </a:gridCol>
                <a:gridCol w="329184">
                  <a:extLst>
                    <a:ext uri="{9D8B030D-6E8A-4147-A177-3AD203B41FA5}">
                      <a16:colId xmlns:a16="http://schemas.microsoft.com/office/drawing/2014/main" val="3746730245"/>
                    </a:ext>
                  </a:extLst>
                </a:gridCol>
                <a:gridCol w="329184">
                  <a:extLst>
                    <a:ext uri="{9D8B030D-6E8A-4147-A177-3AD203B41FA5}">
                      <a16:colId xmlns:a16="http://schemas.microsoft.com/office/drawing/2014/main" val="1435512082"/>
                    </a:ext>
                  </a:extLst>
                </a:gridCol>
                <a:gridCol w="329184">
                  <a:extLst>
                    <a:ext uri="{9D8B030D-6E8A-4147-A177-3AD203B41FA5}">
                      <a16:colId xmlns:a16="http://schemas.microsoft.com/office/drawing/2014/main" val="2760697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extLst>
                  <a:ext uri="{0D108BD9-81ED-4DB2-BD59-A6C34878D82A}">
                    <a16:rowId xmlns:a16="http://schemas.microsoft.com/office/drawing/2014/main" val="1660146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11/24/2025 15:46:15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11/24/2025 15:46:15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6090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11/12/2025 16:21:18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11/12/2025 16:21:18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13948752"/>
                  </a:ext>
                </a:extLst>
              </a:tr>
            </a:tbl>
          </a:graphicData>
        </a:graphic>
      </p:graphicFrame>
      <p:sp>
        <p:nvSpPr>
          <p:cNvPr id="4" name="Text Placeholder 3">
            <a:extLst>
              <a:ext uri="{FF2B5EF4-FFF2-40B4-BE49-F238E27FC236}">
                <a16:creationId xmlns:a16="http://schemas.microsoft.com/office/drawing/2014/main" id="{A87765C9-7ABD-40EB-B8A8-CF755B53CBD9}"/>
              </a:ext>
            </a:extLst>
          </p:cNvPr>
          <p:cNvSpPr>
            <a:spLocks noGrp="1"/>
          </p:cNvSpPr>
          <p:nvPr>
            <p:ph type="body" sz="quarter" idx="14"/>
          </p:nvPr>
        </p:nvSpPr>
        <p:spPr/>
        <p:txBody>
          <a:bodyPr/>
          <a:lstStyle/>
          <a:p>
            <a:r>
              <a:rPr lang="en-US"/>
              <a:t>10/01/2025 - 12/31/2025</a:t>
            </a:r>
          </a:p>
        </p:txBody>
      </p:sp>
    </p:spTree>
    <p:extLst>
      <p:ext uri="{BB962C8B-B14F-4D97-AF65-F5344CB8AC3E}">
        <p14:creationId xmlns:p14="http://schemas.microsoft.com/office/powerpoint/2010/main" val="7749127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86180-C3D5-4239-9342-D85C9AEEF90C}"/>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9FC7CDD6-91E4-4862-88F4-94D1132595B7}"/>
              </a:ext>
            </a:extLst>
          </p:cNvPr>
          <p:cNvGraphicFramePr>
            <a:graphicFrameLocks noGrp="1"/>
          </p:cNvGraphicFramePr>
          <p:nvPr>
            <p:ph type="tbl" sz="quarter" idx="13"/>
            <p:extLst>
              <p:ext uri="{D42A27DB-BD31-4B8C-83A1-F6EECF244321}">
                <p14:modId xmlns:p14="http://schemas.microsoft.com/office/powerpoint/2010/main" val="1080487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99535110"/>
                    </a:ext>
                  </a:extLst>
                </a:gridCol>
                <a:gridCol w="1234440">
                  <a:extLst>
                    <a:ext uri="{9D8B030D-6E8A-4147-A177-3AD203B41FA5}">
                      <a16:colId xmlns:a16="http://schemas.microsoft.com/office/drawing/2014/main" val="3498808200"/>
                    </a:ext>
                  </a:extLst>
                </a:gridCol>
                <a:gridCol w="576072">
                  <a:extLst>
                    <a:ext uri="{9D8B030D-6E8A-4147-A177-3AD203B41FA5}">
                      <a16:colId xmlns:a16="http://schemas.microsoft.com/office/drawing/2014/main" val="4195376749"/>
                    </a:ext>
                  </a:extLst>
                </a:gridCol>
                <a:gridCol w="1234440">
                  <a:extLst>
                    <a:ext uri="{9D8B030D-6E8A-4147-A177-3AD203B41FA5}">
                      <a16:colId xmlns:a16="http://schemas.microsoft.com/office/drawing/2014/main" val="4203455067"/>
                    </a:ext>
                  </a:extLst>
                </a:gridCol>
                <a:gridCol w="1234440">
                  <a:extLst>
                    <a:ext uri="{9D8B030D-6E8A-4147-A177-3AD203B41FA5}">
                      <a16:colId xmlns:a16="http://schemas.microsoft.com/office/drawing/2014/main" val="3406807848"/>
                    </a:ext>
                  </a:extLst>
                </a:gridCol>
                <a:gridCol w="1234440">
                  <a:extLst>
                    <a:ext uri="{9D8B030D-6E8A-4147-A177-3AD203B41FA5}">
                      <a16:colId xmlns:a16="http://schemas.microsoft.com/office/drawing/2014/main" val="34800510"/>
                    </a:ext>
                  </a:extLst>
                </a:gridCol>
                <a:gridCol w="1234440">
                  <a:extLst>
                    <a:ext uri="{9D8B030D-6E8A-4147-A177-3AD203B41FA5}">
                      <a16:colId xmlns:a16="http://schemas.microsoft.com/office/drawing/2014/main" val="209055208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164353407"/>
                  </a:ext>
                </a:extLst>
              </a:tr>
              <a:tr h="370840">
                <a:tc>
                  <a:txBody>
                    <a:bodyPr/>
                    <a:lstStyle/>
                    <a:p>
                      <a:r>
                        <a:rPr lang="en-US" sz="1000"/>
                        <a:t>210</a:t>
                      </a:r>
                    </a:p>
                  </a:txBody>
                  <a:tcPr/>
                </a:tc>
                <a:tc>
                  <a:txBody>
                    <a:bodyPr/>
                    <a:lstStyle/>
                    <a:p>
                      <a:r>
                        <a:rPr lang="en-US" sz="1000"/>
                        <a:t>0.7555 %</a:t>
                      </a:r>
                    </a:p>
                  </a:txBody>
                  <a:tcPr/>
                </a:tc>
                <a:tc>
                  <a:txBody>
                    <a:bodyPr/>
                    <a:lstStyle/>
                    <a:p>
                      <a:r>
                        <a:rPr lang="en-US" sz="1000"/>
                        <a:t>0.34</a:t>
                      </a:r>
                    </a:p>
                  </a:txBody>
                  <a:tcPr/>
                </a:tc>
                <a:tc>
                  <a:txBody>
                    <a:bodyPr/>
                    <a:lstStyle/>
                    <a:p>
                      <a:r>
                        <a:rPr lang="en-US" sz="1000"/>
                        <a:t>n/a</a:t>
                      </a:r>
                    </a:p>
                  </a:txBody>
                  <a:tcPr/>
                </a:tc>
                <a:tc>
                  <a:txBody>
                    <a:bodyPr/>
                    <a:lstStyle/>
                    <a:p>
                      <a:r>
                        <a:rPr lang="en-US" sz="1000"/>
                        <a:t>49.56</a:t>
                      </a:r>
                    </a:p>
                  </a:txBody>
                  <a:tcPr/>
                </a:tc>
                <a:tc>
                  <a:txBody>
                    <a:bodyPr/>
                    <a:lstStyle/>
                    <a:p>
                      <a:r>
                        <a:rPr lang="en-US" sz="1000"/>
                        <a:t>n/a</a:t>
                      </a:r>
                    </a:p>
                  </a:txBody>
                  <a:tcPr/>
                </a:tc>
                <a:tc>
                  <a:txBody>
                    <a:bodyPr/>
                    <a:lstStyle/>
                    <a:p>
                      <a:r>
                        <a:rPr lang="en-US" sz="1000"/>
                        <a:t>10408</a:t>
                      </a:r>
                    </a:p>
                  </a:txBody>
                  <a:tcPr/>
                </a:tc>
                <a:extLst>
                  <a:ext uri="{0D108BD9-81ED-4DB2-BD59-A6C34878D82A}">
                    <a16:rowId xmlns:a16="http://schemas.microsoft.com/office/drawing/2014/main" val="2746770030"/>
                  </a:ext>
                </a:extLst>
              </a:tr>
              <a:tr h="370840">
                <a:tc>
                  <a:txBody>
                    <a:bodyPr/>
                    <a:lstStyle/>
                    <a:p>
                      <a:r>
                        <a:rPr lang="en-US" sz="1000"/>
                        <a:t>212</a:t>
                      </a:r>
                    </a:p>
                  </a:txBody>
                  <a:tcPr/>
                </a:tc>
                <a:tc>
                  <a:txBody>
                    <a:bodyPr/>
                    <a:lstStyle/>
                    <a:p>
                      <a:r>
                        <a:rPr lang="en-US" sz="1000"/>
                        <a:t>0.7204 %</a:t>
                      </a:r>
                    </a:p>
                  </a:txBody>
                  <a:tcPr/>
                </a:tc>
                <a:tc>
                  <a:txBody>
                    <a:bodyPr/>
                    <a:lstStyle/>
                    <a:p>
                      <a:r>
                        <a:rPr lang="en-US" sz="1000"/>
                        <a:t>0.11</a:t>
                      </a:r>
                    </a:p>
                  </a:txBody>
                  <a:tcPr/>
                </a:tc>
                <a:tc>
                  <a:txBody>
                    <a:bodyPr/>
                    <a:lstStyle/>
                    <a:p>
                      <a:r>
                        <a:rPr lang="en-US" sz="1000"/>
                        <a:t>n/a</a:t>
                      </a:r>
                    </a:p>
                  </a:txBody>
                  <a:tcPr/>
                </a:tc>
                <a:tc>
                  <a:txBody>
                    <a:bodyPr/>
                    <a:lstStyle/>
                    <a:p>
                      <a:r>
                        <a:rPr lang="en-US" sz="1000"/>
                        <a:t>97.39</a:t>
                      </a:r>
                    </a:p>
                  </a:txBody>
                  <a:tcPr/>
                </a:tc>
                <a:tc>
                  <a:txBody>
                    <a:bodyPr/>
                    <a:lstStyle/>
                    <a:p>
                      <a:r>
                        <a:rPr lang="en-US" sz="1000"/>
                        <a:t>n/a</a:t>
                      </a:r>
                    </a:p>
                  </a:txBody>
                  <a:tcPr/>
                </a:tc>
                <a:tc>
                  <a:txBody>
                    <a:bodyPr/>
                    <a:lstStyle/>
                    <a:p>
                      <a:r>
                        <a:rPr lang="en-US" sz="1000"/>
                        <a:t>20646</a:t>
                      </a:r>
                    </a:p>
                  </a:txBody>
                  <a:tcPr/>
                </a:tc>
                <a:extLst>
                  <a:ext uri="{0D108BD9-81ED-4DB2-BD59-A6C34878D82A}">
                    <a16:rowId xmlns:a16="http://schemas.microsoft.com/office/drawing/2014/main" val="950192388"/>
                  </a:ext>
                </a:extLst>
              </a:tr>
              <a:tr h="370840">
                <a:tc>
                  <a:txBody>
                    <a:bodyPr/>
                    <a:lstStyle/>
                    <a:p>
                      <a:r>
                        <a:rPr lang="en-US" sz="1000"/>
                        <a:t>116</a:t>
                      </a:r>
                    </a:p>
                  </a:txBody>
                  <a:tcPr/>
                </a:tc>
                <a:tc>
                  <a:txBody>
                    <a:bodyPr/>
                    <a:lstStyle/>
                    <a:p>
                      <a:r>
                        <a:rPr lang="en-US" sz="1000"/>
                        <a:t>0.7094 %</a:t>
                      </a:r>
                    </a:p>
                  </a:txBody>
                  <a:tcPr/>
                </a:tc>
                <a:tc>
                  <a:txBody>
                    <a:bodyPr/>
                    <a:lstStyle/>
                    <a:p>
                      <a:r>
                        <a:rPr lang="en-US" sz="1000"/>
                        <a:t>0.07</a:t>
                      </a:r>
                    </a:p>
                  </a:txBody>
                  <a:tcPr/>
                </a:tc>
                <a:tc>
                  <a:txBody>
                    <a:bodyPr/>
                    <a:lstStyle/>
                    <a:p>
                      <a:r>
                        <a:rPr lang="en-US" sz="1000"/>
                        <a:t>n/a</a:t>
                      </a:r>
                    </a:p>
                  </a:txBody>
                  <a:tcPr/>
                </a:tc>
                <a:tc>
                  <a:txBody>
                    <a:bodyPr/>
                    <a:lstStyle/>
                    <a:p>
                      <a:r>
                        <a:rPr lang="en-US" sz="1000"/>
                        <a:t>55.83</a:t>
                      </a:r>
                    </a:p>
                  </a:txBody>
                  <a:tcPr/>
                </a:tc>
                <a:tc>
                  <a:txBody>
                    <a:bodyPr/>
                    <a:lstStyle/>
                    <a:p>
                      <a:r>
                        <a:rPr lang="en-US" sz="1000"/>
                        <a:t>n/a</a:t>
                      </a:r>
                    </a:p>
                  </a:txBody>
                  <a:tcPr/>
                </a:tc>
                <a:tc>
                  <a:txBody>
                    <a:bodyPr/>
                    <a:lstStyle/>
                    <a:p>
                      <a:r>
                        <a:rPr lang="en-US" sz="1000"/>
                        <a:t>6476</a:t>
                      </a:r>
                    </a:p>
                  </a:txBody>
                  <a:tcPr/>
                </a:tc>
                <a:extLst>
                  <a:ext uri="{0D108BD9-81ED-4DB2-BD59-A6C34878D82A}">
                    <a16:rowId xmlns:a16="http://schemas.microsoft.com/office/drawing/2014/main" val="4258151418"/>
                  </a:ext>
                </a:extLst>
              </a:tr>
              <a:tr h="370840">
                <a:tc>
                  <a:txBody>
                    <a:bodyPr/>
                    <a:lstStyle/>
                    <a:p>
                      <a:r>
                        <a:rPr lang="en-US" sz="1000"/>
                        <a:t>11</a:t>
                      </a:r>
                    </a:p>
                  </a:txBody>
                  <a:tcPr/>
                </a:tc>
                <a:tc>
                  <a:txBody>
                    <a:bodyPr/>
                    <a:lstStyle/>
                    <a:p>
                      <a:r>
                        <a:rPr lang="en-US" sz="1000"/>
                        <a:t>0.5879 %</a:t>
                      </a:r>
                    </a:p>
                  </a:txBody>
                  <a:tcPr/>
                </a:tc>
                <a:tc>
                  <a:txBody>
                    <a:bodyPr/>
                    <a:lstStyle/>
                    <a:p>
                      <a:r>
                        <a:rPr lang="en-US" sz="1000"/>
                        <a:t>0.09</a:t>
                      </a:r>
                    </a:p>
                  </a:txBody>
                  <a:tcPr/>
                </a:tc>
                <a:tc>
                  <a:txBody>
                    <a:bodyPr/>
                    <a:lstStyle/>
                    <a:p>
                      <a:r>
                        <a:rPr lang="en-US" sz="1000"/>
                        <a:t>n/a</a:t>
                      </a:r>
                    </a:p>
                  </a:txBody>
                  <a:tcPr/>
                </a:tc>
                <a:tc>
                  <a:txBody>
                    <a:bodyPr/>
                    <a:lstStyle/>
                    <a:p>
                      <a:r>
                        <a:rPr lang="en-US" sz="1000"/>
                        <a:t>48.91</a:t>
                      </a:r>
                    </a:p>
                  </a:txBody>
                  <a:tcPr/>
                </a:tc>
                <a:tc>
                  <a:txBody>
                    <a:bodyPr/>
                    <a:lstStyle/>
                    <a:p>
                      <a:r>
                        <a:rPr lang="en-US" sz="1000"/>
                        <a:t>n/a</a:t>
                      </a:r>
                    </a:p>
                  </a:txBody>
                  <a:tcPr/>
                </a:tc>
                <a:tc>
                  <a:txBody>
                    <a:bodyPr/>
                    <a:lstStyle/>
                    <a:p>
                      <a:r>
                        <a:rPr lang="en-US" sz="1000"/>
                        <a:t>538</a:t>
                      </a:r>
                    </a:p>
                  </a:txBody>
                  <a:tcPr/>
                </a:tc>
                <a:extLst>
                  <a:ext uri="{0D108BD9-81ED-4DB2-BD59-A6C34878D82A}">
                    <a16:rowId xmlns:a16="http://schemas.microsoft.com/office/drawing/2014/main" val="3783906974"/>
                  </a:ext>
                </a:extLst>
              </a:tr>
            </a:tbl>
          </a:graphicData>
        </a:graphic>
      </p:graphicFrame>
      <p:sp>
        <p:nvSpPr>
          <p:cNvPr id="4" name="Text Placeholder 3">
            <a:extLst>
              <a:ext uri="{FF2B5EF4-FFF2-40B4-BE49-F238E27FC236}">
                <a16:creationId xmlns:a16="http://schemas.microsoft.com/office/drawing/2014/main" id="{2C0EF95C-69C6-4805-B895-4DF825DC71C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0527823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1953</Words>
  <Application>Microsoft Office PowerPoint</Application>
  <PresentationFormat>On-screen Show (4:3)</PresentationFormat>
  <Paragraphs>615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All profiles</vt:lpstr>
      <vt:lpstr>Facebook Facebook Impressions | TMNAS</vt:lpstr>
      <vt:lpstr>Facebook Own Posts Table | TMNAS - 1 of 4</vt:lpstr>
      <vt:lpstr>Facebook Own Posts Table | TMNAS - 2 of 4</vt:lpstr>
      <vt:lpstr>Facebook Own Posts Table | TMNAS - 3 of 4</vt:lpstr>
      <vt:lpstr>Facebook Own Posts Table | TMNAS - 4 of 4</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All profiles</vt:lpstr>
      <vt:lpstr>LinkedIn LinkedIn Followers Change | All profiles</vt:lpstr>
      <vt:lpstr>LinkedIn Average Interactions Per LinkedIn Update | All profiles</vt:lpstr>
      <vt:lpstr>LinkedIn Total Interactions Per Month | All profiles</vt:lpstr>
      <vt:lpstr>LinkedIn Post Impressions | All profiles</vt:lpstr>
      <vt:lpstr>LinkedIn Posts Table | All profiles</vt:lpstr>
      <vt:lpstr>Instagram Key Metrics Table | All profiles</vt:lpstr>
      <vt:lpstr>Instagram Followers Change | All profiles</vt:lpstr>
      <vt:lpstr>Instagram Average Interactions Per Post | All profiles</vt:lpstr>
      <vt:lpstr>Instagram Total Interactions Per Month | All profiles</vt:lpstr>
      <vt:lpstr>Instagram Posts Table | TMNAS - 1 of 2</vt:lpstr>
      <vt:lpstr>Instagram Posts Table | TMNAS - 2 of 2</vt:lpstr>
      <vt:lpstr>Instagram Stories Key Metrics Table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2026-01-12T16:48:05Z</dcterms:created>
  <dcterms:modified xsi:type="dcterms:W3CDTF">2026-01-12T16:48:44Z</dcterms:modified>
</cp:coreProperties>
</file>