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3" r:id="rId36"/>
    <p:sldId id="294" r:id="rId3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</c:numCache>
            </c:num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7563</c:v>
                </c:pt>
                <c:pt idx="1">
                  <c:v>7559</c:v>
                </c:pt>
                <c:pt idx="2">
                  <c:v>7549</c:v>
                </c:pt>
                <c:pt idx="3">
                  <c:v>7512</c:v>
                </c:pt>
                <c:pt idx="4">
                  <c:v>7518</c:v>
                </c:pt>
                <c:pt idx="5">
                  <c:v>7534</c:v>
                </c:pt>
                <c:pt idx="6">
                  <c:v>7526</c:v>
                </c:pt>
                <c:pt idx="7">
                  <c:v>7534</c:v>
                </c:pt>
                <c:pt idx="8">
                  <c:v>7530</c:v>
                </c:pt>
                <c:pt idx="9">
                  <c:v>7536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BD-4954-B8F5-53D98A5803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</c:numCache>
            </c:num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3942</c:v>
                </c:pt>
                <c:pt idx="1">
                  <c:v>3939</c:v>
                </c:pt>
                <c:pt idx="2">
                  <c:v>3951</c:v>
                </c:pt>
                <c:pt idx="3">
                  <c:v>3947</c:v>
                </c:pt>
                <c:pt idx="4">
                  <c:v>3936</c:v>
                </c:pt>
                <c:pt idx="5">
                  <c:v>3955</c:v>
                </c:pt>
                <c:pt idx="6">
                  <c:v>3948</c:v>
                </c:pt>
                <c:pt idx="7">
                  <c:v>3951</c:v>
                </c:pt>
                <c:pt idx="8">
                  <c:v>3957</c:v>
                </c:pt>
                <c:pt idx="9">
                  <c:v>3956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BD-4954-B8F5-53D98A5803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</c:numCache>
            </c:num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8BD-4954-B8F5-53D98A5803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</c:numCache>
            </c:num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46705</c:v>
                </c:pt>
                <c:pt idx="1">
                  <c:v>47141</c:v>
                </c:pt>
                <c:pt idx="2">
                  <c:v>47705</c:v>
                </c:pt>
                <c:pt idx="3">
                  <c:v>48477</c:v>
                </c:pt>
                <c:pt idx="4">
                  <c:v>49043</c:v>
                </c:pt>
                <c:pt idx="5">
                  <c:v>49694</c:v>
                </c:pt>
                <c:pt idx="6">
                  <c:v>50405</c:v>
                </c:pt>
                <c:pt idx="7">
                  <c:v>51164</c:v>
                </c:pt>
                <c:pt idx="8">
                  <c:v>51874</c:v>
                </c:pt>
                <c:pt idx="9">
                  <c:v>52700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78BD-4954-B8F5-53D98A58034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Sheet1!$A$2:$A$11</c:f>
              <c:numCache>
                <c:formatCode>m/d/yyyy</c:formatCode>
                <c:ptCount val="10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</c:numCache>
            </c:numRef>
          </c:cat>
          <c:val>
            <c:numRef>
              <c:f>Sheet1!$F$2:$F$11</c:f>
              <c:numCache>
                <c:formatCode>General</c:formatCode>
                <c:ptCount val="10"/>
                <c:pt idx="0">
                  <c:v>3866</c:v>
                </c:pt>
                <c:pt idx="1">
                  <c:v>3883</c:v>
                </c:pt>
                <c:pt idx="2">
                  <c:v>3904</c:v>
                </c:pt>
                <c:pt idx="3">
                  <c:v>4037</c:v>
                </c:pt>
                <c:pt idx="4">
                  <c:v>4076</c:v>
                </c:pt>
                <c:pt idx="5">
                  <c:v>4114</c:v>
                </c:pt>
                <c:pt idx="6">
                  <c:v>4135</c:v>
                </c:pt>
                <c:pt idx="7">
                  <c:v>4190</c:v>
                </c:pt>
                <c:pt idx="8">
                  <c:v>4287</c:v>
                </c:pt>
                <c:pt idx="9">
                  <c:v>4310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8BD-4954-B8F5-53D98A5803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276744"/>
        <c:axId val="378674064"/>
      </c:lineChart>
      <c:dateAx>
        <c:axId val="337276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674064"/>
        <c:crosses val="autoZero"/>
        <c:auto val="1"/>
        <c:lblOffset val="100"/>
        <c:baseTimeUnit val="months"/>
      </c:dateAx>
      <c:valAx>
        <c:axId val="37867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276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17</c:v>
                </c:pt>
                <c:pt idx="1">
                  <c:v>27</c:v>
                </c:pt>
                <c:pt idx="2">
                  <c:v>15</c:v>
                </c:pt>
                <c:pt idx="3">
                  <c:v>22</c:v>
                </c:pt>
                <c:pt idx="4">
                  <c:v>14</c:v>
                </c:pt>
                <c:pt idx="5">
                  <c:v>35</c:v>
                </c:pt>
                <c:pt idx="6">
                  <c:v>17</c:v>
                </c:pt>
                <c:pt idx="7">
                  <c:v>16</c:v>
                </c:pt>
                <c:pt idx="8">
                  <c:v>17</c:v>
                </c:pt>
                <c:pt idx="9">
                  <c:v>24</c:v>
                </c:pt>
                <c:pt idx="10">
                  <c:v>14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88-46E4-B9D2-FFEEDF1061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084368"/>
        <c:axId val="388077480"/>
      </c:barChart>
      <c:dateAx>
        <c:axId val="388084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77480"/>
        <c:crosses val="autoZero"/>
        <c:auto val="1"/>
        <c:lblOffset val="100"/>
        <c:baseTimeUnit val="months"/>
      </c:dateAx>
      <c:valAx>
        <c:axId val="388077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84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25</c:v>
                </c:pt>
                <c:pt idx="1">
                  <c:v>25</c:v>
                </c:pt>
                <c:pt idx="2">
                  <c:v>22</c:v>
                </c:pt>
                <c:pt idx="3">
                  <c:v>53</c:v>
                </c:pt>
                <c:pt idx="4">
                  <c:v>23</c:v>
                </c:pt>
                <c:pt idx="5">
                  <c:v>46</c:v>
                </c:pt>
                <c:pt idx="6">
                  <c:v>34</c:v>
                </c:pt>
                <c:pt idx="7">
                  <c:v>87</c:v>
                </c:pt>
                <c:pt idx="8">
                  <c:v>28</c:v>
                </c:pt>
                <c:pt idx="9">
                  <c:v>25</c:v>
                </c:pt>
                <c:pt idx="10">
                  <c:v>125</c:v>
                </c:pt>
                <c:pt idx="11">
                  <c:v>451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8B-46FF-825C-C2C6FDB657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8077808"/>
        <c:axId val="388081416"/>
      </c:barChart>
      <c:dateAx>
        <c:axId val="388077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81416"/>
        <c:crosses val="autoZero"/>
        <c:auto val="1"/>
        <c:lblOffset val="100"/>
        <c:baseTimeUnit val="months"/>
      </c:dateAx>
      <c:valAx>
        <c:axId val="38808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07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2025-01</c:v>
                </c:pt>
                <c:pt idx="1">
                  <c:v>2025-02</c:v>
                </c:pt>
                <c:pt idx="2">
                  <c:v>2025-03</c:v>
                </c:pt>
                <c:pt idx="3">
                  <c:v>2025-04</c:v>
                </c:pt>
                <c:pt idx="4">
                  <c:v>2025-05</c:v>
                </c:pt>
                <c:pt idx="5">
                  <c:v>2025-06</c:v>
                </c:pt>
                <c:pt idx="6">
                  <c:v>2025-07</c:v>
                </c:pt>
                <c:pt idx="7">
                  <c:v>2025-08</c:v>
                </c:pt>
                <c:pt idx="8">
                  <c:v>2025-09</c:v>
                </c:pt>
                <c:pt idx="9">
                  <c:v>2025-10</c:v>
                </c:pt>
                <c:pt idx="10">
                  <c:v>2025-11</c:v>
                </c:pt>
                <c:pt idx="11">
                  <c:v>2025-12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559</c:v>
                </c:pt>
                <c:pt idx="1">
                  <c:v>565</c:v>
                </c:pt>
                <c:pt idx="2">
                  <c:v>557</c:v>
                </c:pt>
                <c:pt idx="3">
                  <c:v>1251</c:v>
                </c:pt>
                <c:pt idx="4">
                  <c:v>597</c:v>
                </c:pt>
                <c:pt idx="5">
                  <c:v>489</c:v>
                </c:pt>
                <c:pt idx="6">
                  <c:v>725</c:v>
                </c:pt>
                <c:pt idx="7">
                  <c:v>2022</c:v>
                </c:pt>
                <c:pt idx="8">
                  <c:v>741</c:v>
                </c:pt>
                <c:pt idx="9">
                  <c:v>671</c:v>
                </c:pt>
                <c:pt idx="10">
                  <c:v>2838</c:v>
                </c:pt>
                <c:pt idx="11">
                  <c:v>10308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55-45C6-AF84-7A0C10BDE4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828056"/>
        <c:axId val="389824120"/>
      </c:barChart>
      <c:catAx>
        <c:axId val="389828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24120"/>
        <c:crosses val="autoZero"/>
        <c:auto val="1"/>
        <c:lblAlgn val="ctr"/>
        <c:lblOffset val="100"/>
        <c:noMultiLvlLbl val="0"/>
      </c:catAx>
      <c:valAx>
        <c:axId val="38982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28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16429</c:v>
                </c:pt>
                <c:pt idx="1">
                  <c:v>19110</c:v>
                </c:pt>
                <c:pt idx="2">
                  <c:v>12735</c:v>
                </c:pt>
                <c:pt idx="3">
                  <c:v>115608</c:v>
                </c:pt>
                <c:pt idx="4">
                  <c:v>37540</c:v>
                </c:pt>
                <c:pt idx="5">
                  <c:v>47627</c:v>
                </c:pt>
                <c:pt idx="6">
                  <c:v>46356</c:v>
                </c:pt>
                <c:pt idx="7">
                  <c:v>79034</c:v>
                </c:pt>
                <c:pt idx="8">
                  <c:v>82736</c:v>
                </c:pt>
                <c:pt idx="9">
                  <c:v>25601</c:v>
                </c:pt>
                <c:pt idx="10">
                  <c:v>122374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13-4B5A-827A-6111D7A20F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9830352"/>
        <c:axId val="389831008"/>
      </c:barChart>
      <c:dateAx>
        <c:axId val="389830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31008"/>
        <c:crosses val="autoZero"/>
        <c:auto val="1"/>
        <c:lblOffset val="100"/>
        <c:baseTimeUnit val="months"/>
      </c:dateAx>
      <c:valAx>
        <c:axId val="389831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83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</c:v>
                </c:pt>
                <c:pt idx="1">
                  <c:v>263</c:v>
                </c:pt>
                <c:pt idx="2">
                  <c:v>460</c:v>
                </c:pt>
                <c:pt idx="3">
                  <c:v>412</c:v>
                </c:pt>
                <c:pt idx="4">
                  <c:v>375</c:v>
                </c:pt>
                <c:pt idx="5">
                  <c:v>354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D6-4E77-83AA-42CA3DE1BE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35-44</c:v>
                </c:pt>
                <c:pt idx="3">
                  <c:v>45-54</c:v>
                </c:pt>
                <c:pt idx="4">
                  <c:v>55-64</c:v>
                </c:pt>
                <c:pt idx="5">
                  <c:v>65+</c:v>
                </c:pt>
                <c:pt idx="6">
                  <c:v>13-17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26</c:v>
                </c:pt>
                <c:pt idx="1">
                  <c:v>306</c:v>
                </c:pt>
                <c:pt idx="2">
                  <c:v>621</c:v>
                </c:pt>
                <c:pt idx="3">
                  <c:v>684</c:v>
                </c:pt>
                <c:pt idx="4">
                  <c:v>640</c:v>
                </c:pt>
                <c:pt idx="5">
                  <c:v>503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D6-4E77-83AA-42CA3DE1BE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0927104"/>
        <c:axId val="490932024"/>
      </c:barChart>
      <c:catAx>
        <c:axId val="490927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932024"/>
        <c:crosses val="autoZero"/>
        <c:auto val="1"/>
        <c:lblAlgn val="ctr"/>
        <c:lblOffset val="100"/>
        <c:noMultiLvlLbl val="0"/>
      </c:catAx>
      <c:valAx>
        <c:axId val="49093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0927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-3</c:v>
                </c:pt>
                <c:pt idx="2">
                  <c:v>12</c:v>
                </c:pt>
                <c:pt idx="3">
                  <c:v>-4</c:v>
                </c:pt>
                <c:pt idx="4">
                  <c:v>-11</c:v>
                </c:pt>
                <c:pt idx="5">
                  <c:v>19</c:v>
                </c:pt>
                <c:pt idx="6">
                  <c:v>-7</c:v>
                </c:pt>
                <c:pt idx="7">
                  <c:v>3</c:v>
                </c:pt>
                <c:pt idx="8">
                  <c:v>6</c:v>
                </c:pt>
                <c:pt idx="9">
                  <c:v>-1</c:v>
                </c:pt>
                <c:pt idx="10">
                  <c:v>-9</c:v>
                </c:pt>
                <c:pt idx="11">
                  <c:v>-11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16-44DB-9E21-03A375090B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1386880"/>
        <c:axId val="491386552"/>
      </c:barChart>
      <c:dateAx>
        <c:axId val="491386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386552"/>
        <c:crosses val="autoZero"/>
        <c:auto val="1"/>
        <c:lblOffset val="100"/>
        <c:baseTimeUnit val="months"/>
      </c:dateAx>
      <c:valAx>
        <c:axId val="491386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38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B2-46DC-BDEE-6E9CE00194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1387208"/>
        <c:axId val="491387864"/>
      </c:barChart>
      <c:dateAx>
        <c:axId val="491387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387864"/>
        <c:crosses val="autoZero"/>
        <c:auto val="1"/>
        <c:lblOffset val="100"/>
        <c:baseTimeUnit val="months"/>
      </c:dateAx>
      <c:valAx>
        <c:axId val="49138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38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2025-01</c:v>
                </c:pt>
                <c:pt idx="1">
                  <c:v>2025-02</c:v>
                </c:pt>
                <c:pt idx="2">
                  <c:v>2025-03</c:v>
                </c:pt>
                <c:pt idx="3">
                  <c:v>2025-04</c:v>
                </c:pt>
                <c:pt idx="4">
                  <c:v>2025-05</c:v>
                </c:pt>
                <c:pt idx="5">
                  <c:v>2025-06</c:v>
                </c:pt>
                <c:pt idx="6">
                  <c:v>2025-07</c:v>
                </c:pt>
                <c:pt idx="7">
                  <c:v>2025-08</c:v>
                </c:pt>
                <c:pt idx="8">
                  <c:v>2025-09</c:v>
                </c:pt>
                <c:pt idx="9">
                  <c:v>2025-10</c:v>
                </c:pt>
                <c:pt idx="10">
                  <c:v>2025-11</c:v>
                </c:pt>
                <c:pt idx="11">
                  <c:v>2025-12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58</c:v>
                </c:pt>
                <c:pt idx="1">
                  <c:v>55</c:v>
                </c:pt>
                <c:pt idx="2">
                  <c:v>37</c:v>
                </c:pt>
                <c:pt idx="3">
                  <c:v>30</c:v>
                </c:pt>
                <c:pt idx="4">
                  <c:v>39</c:v>
                </c:pt>
                <c:pt idx="5">
                  <c:v>16</c:v>
                </c:pt>
                <c:pt idx="6">
                  <c:v>49</c:v>
                </c:pt>
                <c:pt idx="7">
                  <c:v>23</c:v>
                </c:pt>
                <c:pt idx="8">
                  <c:v>44</c:v>
                </c:pt>
                <c:pt idx="9">
                  <c:v>33</c:v>
                </c:pt>
                <c:pt idx="10">
                  <c:v>30</c:v>
                </c:pt>
                <c:pt idx="11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D6C-45D6-84C7-3F19E60BFC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1396720"/>
        <c:axId val="491392128"/>
      </c:barChart>
      <c:catAx>
        <c:axId val="49139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392128"/>
        <c:crosses val="autoZero"/>
        <c:auto val="1"/>
        <c:lblAlgn val="ctr"/>
        <c:lblOffset val="100"/>
        <c:noMultiLvlLbl val="0"/>
      </c:catAx>
      <c:valAx>
        <c:axId val="49139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39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@PHLYINS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</c:v>
                </c:pt>
                <c:pt idx="1">
                  <c:v>8</c:v>
                </c:pt>
                <c:pt idx="2">
                  <c:v>4</c:v>
                </c:pt>
                <c:pt idx="3">
                  <c:v>5</c:v>
                </c:pt>
                <c:pt idx="4">
                  <c:v>23</c:v>
                </c:pt>
                <c:pt idx="5">
                  <c:v>63</c:v>
                </c:pt>
                <c:pt idx="6">
                  <c:v>10</c:v>
                </c:pt>
                <c:pt idx="7">
                  <c:v>22</c:v>
                </c:pt>
                <c:pt idx="8">
                  <c:v>32</c:v>
                </c:pt>
                <c:pt idx="9">
                  <c:v>7</c:v>
                </c:pt>
                <c:pt idx="10">
                  <c:v>9</c:v>
                </c:pt>
                <c:pt idx="1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9B-49D4-9B32-BF5EB1E677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1389504"/>
        <c:axId val="491389832"/>
      </c:barChart>
      <c:dateAx>
        <c:axId val="491389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389832"/>
        <c:crosses val="autoZero"/>
        <c:auto val="1"/>
        <c:lblOffset val="100"/>
        <c:baseTimeUnit val="months"/>
      </c:dateAx>
      <c:valAx>
        <c:axId val="491389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38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437</c:v>
                </c:pt>
                <c:pt idx="1">
                  <c:v>436</c:v>
                </c:pt>
                <c:pt idx="2">
                  <c:v>564</c:v>
                </c:pt>
                <c:pt idx="3">
                  <c:v>772</c:v>
                </c:pt>
                <c:pt idx="4">
                  <c:v>566</c:v>
                </c:pt>
                <c:pt idx="5">
                  <c:v>651</c:v>
                </c:pt>
                <c:pt idx="6">
                  <c:v>711</c:v>
                </c:pt>
                <c:pt idx="7">
                  <c:v>759</c:v>
                </c:pt>
                <c:pt idx="8">
                  <c:v>710</c:v>
                </c:pt>
                <c:pt idx="9">
                  <c:v>826</c:v>
                </c:pt>
                <c:pt idx="10">
                  <c:v>718</c:v>
                </c:pt>
                <c:pt idx="11">
                  <c:v>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FC-498D-B49D-1BF8790670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2146736"/>
        <c:axId val="502136896"/>
      </c:barChart>
      <c:dateAx>
        <c:axId val="502146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136896"/>
        <c:crosses val="autoZero"/>
        <c:auto val="1"/>
        <c:lblOffset val="100"/>
        <c:baseTimeUnit val="months"/>
      </c:dateAx>
      <c:valAx>
        <c:axId val="50213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14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2025-01</c:v>
                </c:pt>
                <c:pt idx="1">
                  <c:v>2025-02</c:v>
                </c:pt>
                <c:pt idx="2">
                  <c:v>2025-03</c:v>
                </c:pt>
                <c:pt idx="3">
                  <c:v>2025-04</c:v>
                </c:pt>
                <c:pt idx="4">
                  <c:v>2025-05</c:v>
                </c:pt>
                <c:pt idx="5">
                  <c:v>2025-06</c:v>
                </c:pt>
                <c:pt idx="6">
                  <c:v>2025-07</c:v>
                </c:pt>
                <c:pt idx="7">
                  <c:v>2025-08</c:v>
                </c:pt>
                <c:pt idx="8">
                  <c:v>2025-09</c:v>
                </c:pt>
                <c:pt idx="9">
                  <c:v>2025-10</c:v>
                </c:pt>
                <c:pt idx="10">
                  <c:v>2025-11</c:v>
                </c:pt>
                <c:pt idx="11">
                  <c:v>2025-12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98</c:v>
                </c:pt>
                <c:pt idx="1">
                  <c:v>99</c:v>
                </c:pt>
                <c:pt idx="2">
                  <c:v>84</c:v>
                </c:pt>
                <c:pt idx="3">
                  <c:v>93</c:v>
                </c:pt>
                <c:pt idx="4">
                  <c:v>100</c:v>
                </c:pt>
                <c:pt idx="5">
                  <c:v>193</c:v>
                </c:pt>
                <c:pt idx="6">
                  <c:v>158</c:v>
                </c:pt>
                <c:pt idx="7">
                  <c:v>89</c:v>
                </c:pt>
                <c:pt idx="8">
                  <c:v>120</c:v>
                </c:pt>
                <c:pt idx="9">
                  <c:v>141</c:v>
                </c:pt>
                <c:pt idx="10">
                  <c:v>112</c:v>
                </c:pt>
                <c:pt idx="11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A7-41BB-80A7-311838F18F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2154936"/>
        <c:axId val="502155264"/>
      </c:barChart>
      <c:catAx>
        <c:axId val="502154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155264"/>
        <c:crosses val="autoZero"/>
        <c:auto val="1"/>
        <c:lblAlgn val="ctr"/>
        <c:lblOffset val="100"/>
        <c:noMultiLvlLbl val="0"/>
      </c:catAx>
      <c:valAx>
        <c:axId val="50215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2154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2025-01</c:v>
                </c:pt>
                <c:pt idx="1">
                  <c:v>2025-02</c:v>
                </c:pt>
                <c:pt idx="2">
                  <c:v>2025-03</c:v>
                </c:pt>
                <c:pt idx="3">
                  <c:v>2025-04</c:v>
                </c:pt>
                <c:pt idx="4">
                  <c:v>2025-05</c:v>
                </c:pt>
                <c:pt idx="5">
                  <c:v>2025-06</c:v>
                </c:pt>
                <c:pt idx="6">
                  <c:v>2025-07</c:v>
                </c:pt>
                <c:pt idx="7">
                  <c:v>2025-08</c:v>
                </c:pt>
                <c:pt idx="8">
                  <c:v>2025-09</c:v>
                </c:pt>
                <c:pt idx="9">
                  <c:v>2025-10</c:v>
                </c:pt>
                <c:pt idx="10">
                  <c:v>2025-11</c:v>
                </c:pt>
                <c:pt idx="11">
                  <c:v>2025-12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1977</c:v>
                </c:pt>
                <c:pt idx="1">
                  <c:v>1997</c:v>
                </c:pt>
                <c:pt idx="2">
                  <c:v>1946</c:v>
                </c:pt>
                <c:pt idx="3">
                  <c:v>2792</c:v>
                </c:pt>
                <c:pt idx="4">
                  <c:v>2208</c:v>
                </c:pt>
                <c:pt idx="5">
                  <c:v>1939</c:v>
                </c:pt>
                <c:pt idx="6">
                  <c:v>2844</c:v>
                </c:pt>
                <c:pt idx="7">
                  <c:v>2243</c:v>
                </c:pt>
                <c:pt idx="8">
                  <c:v>2775</c:v>
                </c:pt>
                <c:pt idx="9">
                  <c:v>3258</c:v>
                </c:pt>
                <c:pt idx="10">
                  <c:v>2017</c:v>
                </c:pt>
                <c:pt idx="11">
                  <c:v>1747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39-44FB-8A24-9B1CC019E7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652928"/>
        <c:axId val="67651944"/>
      </c:barChart>
      <c:catAx>
        <c:axId val="6765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651944"/>
        <c:crosses val="autoZero"/>
        <c:auto val="1"/>
        <c:lblAlgn val="ctr"/>
        <c:lblOffset val="100"/>
        <c:noMultiLvlLbl val="0"/>
      </c:catAx>
      <c:valAx>
        <c:axId val="6765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652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Philadelphia Insurance Companies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Sheet1!$A$2:$A$14</c:f>
              <c:strCache>
                <c:ptCount val="13"/>
                <c:pt idx="0">
                  <c:v>2024-12</c:v>
                </c:pt>
                <c:pt idx="1">
                  <c:v>2025-01</c:v>
                </c:pt>
                <c:pt idx="2">
                  <c:v>2025-02</c:v>
                </c:pt>
                <c:pt idx="3">
                  <c:v>2025-03</c:v>
                </c:pt>
                <c:pt idx="4">
                  <c:v>2025-04</c:v>
                </c:pt>
                <c:pt idx="5">
                  <c:v>2025-05</c:v>
                </c:pt>
                <c:pt idx="6">
                  <c:v>2025-06</c:v>
                </c:pt>
                <c:pt idx="7">
                  <c:v>2025-07</c:v>
                </c:pt>
                <c:pt idx="8">
                  <c:v>2025-08</c:v>
                </c:pt>
                <c:pt idx="9">
                  <c:v>2025-09</c:v>
                </c:pt>
                <c:pt idx="10">
                  <c:v>2025-10</c:v>
                </c:pt>
                <c:pt idx="11">
                  <c:v>2025-11</c:v>
                </c:pt>
                <c:pt idx="12">
                  <c:v>2025-12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1230</c:v>
                </c:pt>
                <c:pt idx="1">
                  <c:v>58494</c:v>
                </c:pt>
                <c:pt idx="2">
                  <c:v>51817</c:v>
                </c:pt>
                <c:pt idx="3">
                  <c:v>46792</c:v>
                </c:pt>
                <c:pt idx="4">
                  <c:v>62668</c:v>
                </c:pt>
                <c:pt idx="5">
                  <c:v>60207</c:v>
                </c:pt>
                <c:pt idx="6">
                  <c:v>122524</c:v>
                </c:pt>
                <c:pt idx="7">
                  <c:v>93721</c:v>
                </c:pt>
                <c:pt idx="8">
                  <c:v>77788</c:v>
                </c:pt>
                <c:pt idx="9">
                  <c:v>94953</c:v>
                </c:pt>
                <c:pt idx="10">
                  <c:v>87008</c:v>
                </c:pt>
                <c:pt idx="11">
                  <c:v>97476</c:v>
                </c:pt>
                <c:pt idx="12">
                  <c:v>62339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B3-49F3-91AC-95765A7540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7647024"/>
        <c:axId val="67639808"/>
      </c:barChart>
      <c:catAx>
        <c:axId val="67647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639808"/>
        <c:crosses val="autoZero"/>
        <c:auto val="1"/>
        <c:lblAlgn val="ctr"/>
        <c:lblOffset val="100"/>
        <c:noMultiLvlLbl val="0"/>
      </c:catAx>
      <c:valAx>
        <c:axId val="6763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647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16</c:v>
                </c:pt>
                <c:pt idx="1">
                  <c:v>17</c:v>
                </c:pt>
                <c:pt idx="2">
                  <c:v>21</c:v>
                </c:pt>
                <c:pt idx="3">
                  <c:v>133</c:v>
                </c:pt>
                <c:pt idx="4">
                  <c:v>39</c:v>
                </c:pt>
                <c:pt idx="5">
                  <c:v>38</c:v>
                </c:pt>
                <c:pt idx="6">
                  <c:v>21</c:v>
                </c:pt>
                <c:pt idx="7">
                  <c:v>55</c:v>
                </c:pt>
                <c:pt idx="8">
                  <c:v>97</c:v>
                </c:pt>
                <c:pt idx="9">
                  <c:v>23</c:v>
                </c:pt>
                <c:pt idx="10">
                  <c:v>137</c:v>
                </c:pt>
                <c:pt idx="11">
                  <c:v>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41-4068-A681-A3E9C1A63C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4705216"/>
        <c:axId val="474699312"/>
      </c:barChart>
      <c:dateAx>
        <c:axId val="474705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699312"/>
        <c:crosses val="autoZero"/>
        <c:auto val="1"/>
        <c:lblOffset val="100"/>
        <c:baseTimeUnit val="months"/>
      </c:dateAx>
      <c:valAx>
        <c:axId val="47469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70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  <c:pt idx="5">
                  <c:v>45809</c:v>
                </c:pt>
                <c:pt idx="6">
                  <c:v>45839</c:v>
                </c:pt>
                <c:pt idx="7">
                  <c:v>45870</c:v>
                </c:pt>
                <c:pt idx="8">
                  <c:v>45901</c:v>
                </c:pt>
                <c:pt idx="9">
                  <c:v>45931</c:v>
                </c:pt>
                <c:pt idx="10">
                  <c:v>45962</c:v>
                </c:pt>
                <c:pt idx="11">
                  <c:v>45992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30</c:v>
                </c:pt>
                <c:pt idx="1">
                  <c:v>33</c:v>
                </c:pt>
                <c:pt idx="2">
                  <c:v>29</c:v>
                </c:pt>
                <c:pt idx="3">
                  <c:v>28</c:v>
                </c:pt>
                <c:pt idx="4">
                  <c:v>32</c:v>
                </c:pt>
                <c:pt idx="5">
                  <c:v>42</c:v>
                </c:pt>
                <c:pt idx="6">
                  <c:v>37</c:v>
                </c:pt>
                <c:pt idx="7">
                  <c:v>25</c:v>
                </c:pt>
                <c:pt idx="8">
                  <c:v>40</c:v>
                </c:pt>
                <c:pt idx="9">
                  <c:v>27</c:v>
                </c:pt>
                <c:pt idx="10">
                  <c:v>36</c:v>
                </c:pt>
                <c:pt idx="11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EE-44E8-9F9F-A0E0521A48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4698656"/>
        <c:axId val="474702920"/>
      </c:barChart>
      <c:dateAx>
        <c:axId val="474698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702920"/>
        <c:crosses val="autoZero"/>
        <c:auto val="1"/>
        <c:lblOffset val="100"/>
        <c:baseTimeUnit val="months"/>
      </c:dateAx>
      <c:valAx>
        <c:axId val="47470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698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phlyinsurance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2025-01</c:v>
                </c:pt>
                <c:pt idx="1">
                  <c:v>2025-02</c:v>
                </c:pt>
                <c:pt idx="2">
                  <c:v>2025-03</c:v>
                </c:pt>
                <c:pt idx="3">
                  <c:v>2025-04</c:v>
                </c:pt>
                <c:pt idx="4">
                  <c:v>2025-05</c:v>
                </c:pt>
                <c:pt idx="5">
                  <c:v>2025-06</c:v>
                </c:pt>
                <c:pt idx="6">
                  <c:v>2025-07</c:v>
                </c:pt>
                <c:pt idx="7">
                  <c:v>2025-08</c:v>
                </c:pt>
                <c:pt idx="8">
                  <c:v>2025-09</c:v>
                </c:pt>
                <c:pt idx="9">
                  <c:v>2025-10</c:v>
                </c:pt>
                <c:pt idx="10">
                  <c:v>2025-11</c:v>
                </c:pt>
                <c:pt idx="11">
                  <c:v>2025-12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544</c:v>
                </c:pt>
                <c:pt idx="1">
                  <c:v>537</c:v>
                </c:pt>
                <c:pt idx="2">
                  <c:v>560</c:v>
                </c:pt>
                <c:pt idx="3">
                  <c:v>426</c:v>
                </c:pt>
                <c:pt idx="4">
                  <c:v>618</c:v>
                </c:pt>
                <c:pt idx="5">
                  <c:v>212</c:v>
                </c:pt>
                <c:pt idx="6">
                  <c:v>597</c:v>
                </c:pt>
                <c:pt idx="7">
                  <c:v>459</c:v>
                </c:pt>
                <c:pt idx="8">
                  <c:v>848</c:v>
                </c:pt>
                <c:pt idx="9">
                  <c:v>610</c:v>
                </c:pt>
                <c:pt idx="10">
                  <c:v>698</c:v>
                </c:pt>
                <c:pt idx="11">
                  <c:v>573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70-4078-8FF9-FE947C18B7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4700296"/>
        <c:axId val="474709808"/>
      </c:barChart>
      <c:catAx>
        <c:axId val="474700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709808"/>
        <c:crosses val="autoZero"/>
        <c:auto val="1"/>
        <c:lblAlgn val="ctr"/>
        <c:lblOffset val="100"/>
        <c:noMultiLvlLbl val="0"/>
      </c:catAx>
      <c:valAx>
        <c:axId val="47470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700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332E5-7D16-4595-9444-6D78D12936F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PHLY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9272371-D3A5-4754-B31A-7A69413DC6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630311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336A7-B0AC-4A8C-87E0-C57AFE32C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955774-5470-476E-93F8-DC20647E49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154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F8AD3-BF13-4378-A7ED-884ED851DF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01/01/2025 - 10/31/2025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F9D83-0CD9-4F6E-A8DB-034DFA98B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6877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F50B9-1EEA-433A-827D-575936CF8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Key Metrics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42C16F-CADC-4EDF-9B5D-BB860B58F6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779488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8378439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8519422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8217392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527592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3741873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726671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880043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528679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71337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807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7531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6.5152 %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5506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FB02A-C5C0-448C-A2EB-8B9F2A76C6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4234771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C4883-17A0-470F-87C1-17A14C590C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Gained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A5C9BE-6417-4FD1-9788-341DCD335C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05609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A63117-5F88-42E1-B3F2-6272AA7414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3585AF-0F9B-4B60-AAEE-552B8287F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9571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A1DC0-DB84-4001-9A2C-6AD47C622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Facebook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A34DB9-4F06-4699-A591-CCD530FD29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7348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22FC40-1491-43DD-B62E-40434F78C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7BEA41-C597-463F-BECF-68BD5F812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117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7D56A-6B41-46E4-87FC-A5E633E60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CB5EE2-CEA8-406C-A619-C35365FC43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87719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EF057-E2B9-4B1A-B9D7-DC0CF1D5D3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2F8889-5912-49D3-93DD-2E53189F7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1880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21A137-1863-423C-92C8-59983DD16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0D43C2-2F30-43D4-B7FE-9577E67C9F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12362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838828-E546-4040-B310-9D14B4C63C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98FD82-9C74-44FB-8941-2F7E013EB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10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CB23D6-1EBC-46DE-91A8-257836B902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7375FA-8377-4B70-8C21-9843E58FCB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87353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22648820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34500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5820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2992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6068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8659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2694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4114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7191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7356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9575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8832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42658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6722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96058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3441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422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5DDECA-6F15-4371-8D24-5570FDE80C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1566782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1A6DA-0B0B-402A-B47A-96E9264C5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540372-99E0-42B3-9326-50E4FA5286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979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13257048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0052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6226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0134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2777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69124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8378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1612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6662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2377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685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03520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8888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2036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0844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4105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4520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- 2025-12-03 19:00:18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Home Office Claims team spent the day #volunteering at Courtesy Stable, a historic equestrian facility that connects horses, humans, and habitat through riding lessons, boarding, and community programs. 
From tree planting to painting the stables, #TEAMPHLY helped enhance the grounds to support their mission of preserving the natural beauty of the Wissahickon Valley while caring for horses and creating a friendly environment for riders of all levels. 💪🐴
We’re proud to support local initiatives that make a difference!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https://quintly-eu-image-storage.s3.amazonaws.com/d123f9c23f3abec6e562a564c92f236a/40809abfaba8e5b5e9ec77c1bbb61e21.jpg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03195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4EF31-55DC-4D97-A0E1-EA0E2FECCA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240316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AD0CE-49E9-462A-8DB4-D3640BF64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7BCAB8-9654-42DB-ADE5-3A1B5B6765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7430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5917991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86691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3502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6077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635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5206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94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1634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625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0924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69218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98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5599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05411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4612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392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948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- 2025-12-15 14:23:44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We’re excited to announce that PHLY ranked #11 on the list of large companies nominated this year for Best Places to Work in PA! 🏆👏🏼
A great team makes all the difference, and we’re proud to be recognized as a top employer where employees thrive and make an impact every day. Want to join #TEAMPHLY? Check out our nationwide opportunities: bit.ly/WorkAtPHLY 🚀 #BestPlacestoWork #insurance #insurancecareers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https://quintly-eu-image-storage.s3.amazonaws.com/d123f9c23f3abec6e562a564c92f236a/e9e7e2a4d9aded5cc11246ac431fff9b.jpg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9596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B8BDA2-E63D-4EB7-9A02-615AEC6565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10904277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2AA86-C26C-4230-AD12-BC6C535CF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F17460-5A96-4AF6-9556-6ED44C6F30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01103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31563171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39521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8200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0836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416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03056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799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66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98997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1139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7025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637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2315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2911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6162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2399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385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- 2025-12-24 09:33:01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preparation for the #Christmas holiday, PHLY offices are closing at 12 p.m. today and will be closed on Thursday, December 25th. Regular business hours resume on Friday, December 26th. Everyone on #TEAMPHLY wishes you a safe and happy holiday!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https://quintly-eu-image-storage.s3.amazonaws.com/d123f9c23f3abec6e562a564c92f236a/bec4921567f52cc93d113b9470bdf4da.jpg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266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37380B-E914-4A9F-BFCF-8A9A1AFEC2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1052984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C67C5-4F02-4C24-A1C6-0173398CD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4AF8EB-84CD-425F-953A-D1B868D58B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20190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3750388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63096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5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7405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4810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6028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0692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0204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066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3791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38392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24216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6383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2357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9736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62000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233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- 2025-12-19 13:04:24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#TEAMPHLY struck up some fun together at Brooklyn Bowl Philadelphia! 🎳
Home Office employees, along with their family and friends, celebrated the #holidayseason with bowling, great food, and entertainment at this year’s company outing. 
📸 Check out these snapshots from the event! #happyholidays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https://quintly-eu-image-storage.s3.amazonaws.com/d123f9c23f3abec6e562a564c92f236a/2c9a22f406a045d53a4f6108cfa1845f.jpg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79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C7A0EE-F520-4D0C-BF3C-815CBEF8D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1061273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5C3B0-31D7-4437-A8F9-5A823D40B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Philadelphia Insurance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DE1A6E-2288-465A-A8A0-AF13537077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492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05345211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94451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2005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4162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1011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74435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3109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7870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4755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4720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3289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3690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86605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9865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9779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8889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Organic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Paid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644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Philadelphia Insurance Companies - 2025-12-23 11:37:03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Plano, TX team paid tribute to National Wreaths Across America Day by placing remembrance wreaths on veterans' headstones at Pecan Grove Cemetery. In partnership with Wreaths Across America, #TEAMPHLY proudly supports their mission to remember the fallen, honor those who serve, and impart the value of freedom to the next generation. 🙌🕊️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https://quintly-eu-image-storage.s3.amazonaws.com/d123f9c23f3abec6e562a564c92f236a/12597a1565c51589f820e5460742b990.jpg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929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08192-E156-4038-AEBC-DE9848087C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2500598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B1443-1940-48A4-B25C-0F608FB0F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0F783C-2B83-4805-BBC1-8CCD4D1FF5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26806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9F35D9-BA80-4B44-B4C1-6BD2D7EE49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85A21-A8D7-4280-B16C-1AC501244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602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BA423-B18C-42CD-98EB-AD826C4F8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AB8AD3-CD3B-433C-B09F-C116794300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2376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2861935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30383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489628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1927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91059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60023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075296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2802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24745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30449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427090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8547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9743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274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1924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7AC766-66A0-4FE8-877F-D5840E06CB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10046222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D257A-E1E7-4AFF-8AEB-6588E1AA7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9C3C65-F7A3-4721-BCBD-829483A385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40187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240B4-4735-4188-A22C-3C4F3949E2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F7B22-BD95-473F-B3C2-F5CBB9865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55096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C4A60-B020-431A-A4C2-CF80A71CD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Tweet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23B4F8-2E1F-4F88-B429-C48637F079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56473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87EF0D-2761-44BA-B6CC-79F7253508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F5885-8022-4919-8405-6F8D59A7C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7731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94762-5F25-4D51-8F30-EDFE74E5A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2B9636-DD8E-401F-B86D-B6D82D27FD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06050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E9F6A-D075-4F90-B22A-5D4041FD56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F50E1-2B3F-4271-9E37-D30B31095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27841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04CC75-F2D9-43F4-8289-7DD8BE7A8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PHLY Twitter Mentions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C177F0-02DE-4FE7-98AC-5422E7545E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4485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34B89-9811-47ED-A306-E078BD4B0C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BC1F27-6261-42D4-A0C1-B50E14A79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47116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5E9D4-DD85-4909-AD72-CE0417C42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2C67CD-B614-4FDF-A936-0ACA2545BB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96048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33315404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547173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787499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58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@BTPhilly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173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@valleymom909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880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@WheeziestSoup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@PHLYINS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075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523DA6-C392-45CD-BA84-A0B0FA997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20355264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E6D47-A12B-4617-9A45-3D8081CBC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1607F7-DEB7-481A-BECF-BC1263EFDC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3723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0072050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536734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9167861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268713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131465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031664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903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- 2025-12-12 13:25:43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What an inspiring day! We were excited to sponsor @CityYearPhilly’s 11th Annual Women’s Leadership Luncheon, supporting the incredible work of City Year Success Coaches. 💼🍎 #TEAMPHLY 
🧵 https://t.co/O1njZKZEK7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435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- 2025-12-17 14:05:12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PHLY is proud to be the Presenting Sponsor of the Philadelphia @Eagles Community RedZone program for the 2025 – 2026 season! 🏈🦅
🧵 https://t.co/4mhauNklmX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586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- 2025-12-03 12:50:33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Our Home Office Claims team spent the day #volunteering at Courtesy Stable, a historic equestrian facility that connects horses, humans, and habitat through riding lessons, boarding, and community programs. 
🧵 https://t.co/yNSloTCp0n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1364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E1E249-75B9-4244-9B02-3E4C5214DA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36355329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FCB43-ADE6-43A5-909E-04ABC7D23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Philadelphia Insurance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072053-52D7-41A4-8F0A-906CE415DA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7531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6439624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5529227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0955947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999918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4897978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483080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755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- 2025-12-29 09:37:00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Ready to make 2026 your year? 🚀 Now's the perfect time to make a career move that excites you! If you want to ring in the new year with a new job, visit https://t.co/Cexwug2YIY to explore opportunities with #TEAMPHLY. 💼 https://t.co/Ftyxk82gxe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155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@PHLYINS - 2025-12-30 11:11:00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The holidays shine a little brighter this year thanks to #TEAMPHLY! ✨Home Office employees volunteered at @RMHCPhilly to string lights, add festive décor, &amp;amp; spread cheer—bringing warmth &amp;amp; joy to families each year. We're proud to be part of this tradition! 💙🎄 https://t.co/u5ZGmWOCiz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7735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155332-2512-4DBA-9A91-D6CB4C5E3F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284101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56ED1-C9D7-487C-9B2C-7643C4642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A19953-C544-4C73-A04A-60C4A7E799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35133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2602434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41601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05218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31492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92453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66310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12721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07286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10247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37138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6972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17082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99773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127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53923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77.047619047619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600.95238095238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2693.380952381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19.37625587577 %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537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90A31-2397-4501-A445-30B3EBDEF8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344079114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0E52E-5EFA-4935-ACDF-A9A0C14D7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60CE25-C9C9-40CB-9087-D6B6298AF5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99293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5F9B50-ED94-4ECC-B538-447C0D1B1B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C63E51-6BF2-40CE-B154-3BF927B47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77501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73EC3C-F923-44A7-BC52-B53D55BD9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Average Interactions Per LinkedIn Update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2E7027-1903-4B76-8C83-F75418B1E66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84390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37CB92-5686-44FF-91B0-752163B0C3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83997-D766-4A1C-88D8-0C15D0BD5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8235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47DBD-902F-4986-8732-8F77B4666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5A4D41-E1EA-495C-95C8-FF12A609E3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80768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1D3E5-4303-41E2-9A0B-7B331B1C1D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D4AE1-3D6B-4733-B34C-B71C0727B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0785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E1AD3-F834-4646-96E2-E3174C9E1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3407BE-E7D7-480F-A928-9D1BF96F9E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29518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CED588-AD4A-4220-B607-F3B6E480FE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9CEEF2-6070-4544-AC01-2F26B1914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80008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013D6-F7AB-459E-8670-593DB30F6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8573F6-B935-4B8D-9F0D-28327721AD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10051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5630114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245087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16964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51978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07000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09419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647686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9904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08516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65528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096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226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12/15/2025 14:21:54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12/15/2025 14:21:54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10.411233701103 %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589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12/19/2025 12:21:02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12/19/2025 12:21:02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136.92104829405 %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07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12/24/2025 09:30:57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12/24/2025 09:30:57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6.7449563384523 %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822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12/12/2025 14:15:02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12/12/2025 14:15:02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210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12/31/2025 09:15:05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12/31/2025 09:15:05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6.3395415472779 %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6083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E0B88-A9E5-4DC1-B511-BF565FA787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28903923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39625C-0A3A-4F16-A9E0-0153141054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C52BE6-76B8-4F1E-8A0D-4A704DF9BD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0394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7">
                  <a:extLst>
                    <a:ext uri="{9D8B030D-6E8A-4147-A177-3AD203B41FA5}">
                      <a16:colId xmlns:a16="http://schemas.microsoft.com/office/drawing/2014/main" val="6649659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672284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6864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85247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4238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686893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60029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94079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2390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5468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51557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7486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phlyinsurance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0.6320 %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542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FA15E-C875-4CF0-B2AD-2878011190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14161443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19530-BEAC-4232-A746-E6C3714AE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Followers Change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6CEBE9-5813-4EE5-A452-5835A4EF59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1314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08A4F-4EFF-4498-903F-0846E4681C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231FEA-D553-40CC-93BC-12071BF12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6427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E1967-9083-4AA0-8534-0942C2982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Instagram Post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F03591-739E-41D8-8969-2BBC69788F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8147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2779B5-F5EA-4E3A-AE0A-D3764FA08A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A4E47-0E4D-48DB-8707-F3CC45163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4040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C1DBB-BAF0-4AEB-BC48-5B8DD1A43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Per Month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E616E7-D273-4A84-8AFF-FFF1AD6930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034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C479E8-59B3-4D46-A13B-1C468EF4EF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1288CE-0974-406F-89A3-CA1D6F56A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6063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3A609-1AC0-4DB1-BE00-25977A8FC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00EE44-85B5-4362-8C0E-E2F1732D56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9108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6">
                  <a:extLst>
                    <a:ext uri="{9D8B030D-6E8A-4147-A177-3AD203B41FA5}">
                      <a16:colId xmlns:a16="http://schemas.microsoft.com/office/drawing/2014/main" val="1151783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2848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9518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8094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05086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6253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77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49366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71803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7377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9209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8932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3642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7044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36289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5102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activity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Profile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taps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64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12/19/2025 12:57:27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12/19/2025 12:57:27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776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12/15/2025 14:27:16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12/15/2025 14:27:16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463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12/12/2025 15:03:04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12/12/2025 15:03:04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236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12/05/2025 12:51:40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12/05/2025 12:51:40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807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12/08/2025 13:31:44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12/08/2025 13:31:44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4678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793DCF-7AAE-4176-9E22-13662FAF0F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40554665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3B758-0715-4629-8E18-551FEFCE6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55F69A-9807-4EC2-9DD8-97703688A0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24006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36506613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35360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84420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063174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379275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210505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025662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2427242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8149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846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173.50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93.17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7210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3A1207-1C58-4F48-9413-F6D0BFA109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116168092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1405E-0CA2-40D3-9D52-B45479904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A69D47-D91B-4D7A-8E86-C9EF739FCE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0374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5078092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4782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7486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1471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27652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30851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6429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0514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08372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5955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921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- 2025-12-19 16:53:07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https://quintly-eu-image-storage.s3.amazonaws.com/c303562b672a3318c686cfcc37b7e67a/f8eb2ccf5e735df6f006c4a1e3ef83b6.jpg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873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- 2025-12-16 10:47:55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https://quintly-eu-image-storage.s3.amazonaws.com/c303562b672a3318c686cfcc37b7e67a/0c59b9bc1f99b5123f17401afb975f25.jpg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6281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- 2025-12-08 13:50:57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https://quintly-eu-image-storage.s3.amazonaws.com/c303562b672a3318c686cfcc37b7e67a/854dfcd000aa0f8934843215c4e9fa0e.jpg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307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52D416-E46C-4D7B-A222-0E05457A54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25953756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D5B9C-C602-4C09-97A3-38796141D7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Philadelphia Insurance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C65644-E731-4514-8030-FB58DB0AC5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32730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4213227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806168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8839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56255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2765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5397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99758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111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560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5082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355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- 2025-12-05 14:57:09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https://quintly-eu-image-storage.s3.amazonaws.com/c303562b672a3318c686cfcc37b7e67a/43c17a9dd23374723cd2320471e99793.jpg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497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phlyinsurance - 2025-12-05 14:51:09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https://quintly-eu-image-storage.s3.amazonaws.com/c303562b672a3318c686cfcc37b7e67a/b5f69b0b640fc0a06ad0836a2a24ee20.jpg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9616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F82246-2931-479E-8303-50BCDC1E6C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24077887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2169</Words>
  <Application>Microsoft Office PowerPoint</Application>
  <PresentationFormat>On-screen Show (4:3)</PresentationFormat>
  <Paragraphs>661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Calibri</vt:lpstr>
      <vt:lpstr>Arial</vt:lpstr>
      <vt:lpstr>quintly_template</vt:lpstr>
      <vt:lpstr>PHLY Social Media</vt:lpstr>
      <vt:lpstr>Overall Overall Audience | Philadelphia Insurance</vt:lpstr>
      <vt:lpstr>Facebook Facebook Key Metrics | Philadelphia Insurance</vt:lpstr>
      <vt:lpstr>Facebook Fans Gained | Philadelphia Insurance</vt:lpstr>
      <vt:lpstr>Facebook Average Interactions Per Facebook Post | Philadelphia Insurance</vt:lpstr>
      <vt:lpstr>Facebook Total Interactions Per Month | Philadelphia Insurance</vt:lpstr>
      <vt:lpstr>Facebook Facebook Impressions | Philadelphia Insurance</vt:lpstr>
      <vt:lpstr>Facebook Original Own Posts Table | Philadelphia Insurance - 1 of 6</vt:lpstr>
      <vt:lpstr>Facebook Original Own Posts Table | Philadelphia Insurance - 2 of 6</vt:lpstr>
      <vt:lpstr>Facebook Original Own Posts Table | Philadelphia Insurance - 3 of 6</vt:lpstr>
      <vt:lpstr>Facebook Original Own Posts Table | Philadelphia Insurance - 4 of 6</vt:lpstr>
      <vt:lpstr>Facebook Original Own Posts Table | Philadelphia Insurance - 5 of 6</vt:lpstr>
      <vt:lpstr>Facebook Original Own Posts Table | Philadelphia Insurance - 6 of 6</vt:lpstr>
      <vt:lpstr>Facebook Fan Demographics | Philadelphia Insurance</vt:lpstr>
      <vt:lpstr>Twitter Key Metrics Table | Philadelphia Insurance</vt:lpstr>
      <vt:lpstr>Twitter Twitter Followers Change | Philadelphia Insurance</vt:lpstr>
      <vt:lpstr>Twitter Average Interactions Per Tweet | Philadelphia Insurance</vt:lpstr>
      <vt:lpstr>Twitter Total Interactions Per Month | Philadelphia Insurance</vt:lpstr>
      <vt:lpstr>Twitter PHLY Twitter Mentions | Philadelphia Insurance</vt:lpstr>
      <vt:lpstr>Twitter Key Influencers | Philadelphia Insurance</vt:lpstr>
      <vt:lpstr>Twitter Own and Retweeted Tweets Table | Philadelphia Insurance - 1 of 2</vt:lpstr>
      <vt:lpstr>Twitter Own and Retweeted Tweets Table | Philadelphia Insurance - 2 of 2</vt:lpstr>
      <vt:lpstr>LinkedIn Key Metrics Table | Philadelphia Insurance</vt:lpstr>
      <vt:lpstr>LinkedIn LinkedIn Followers Change | Philadelphia Insurance</vt:lpstr>
      <vt:lpstr>LinkedIn Average Interactions Per LinkedIn Update | Philadelphia Insurance</vt:lpstr>
      <vt:lpstr>LinkedIn Total Interactions Per Month | Philadelphia Insurance</vt:lpstr>
      <vt:lpstr>LinkedIn Post Impressions | Philadelphia Insurance</vt:lpstr>
      <vt:lpstr>LinkedIn Posts Table | Philadelphia Insurance</vt:lpstr>
      <vt:lpstr>Instagram Key Metrics Table | Philadelphia Insurance</vt:lpstr>
      <vt:lpstr>Instagram Instagram Followers Change | Philadelphia Insurance</vt:lpstr>
      <vt:lpstr>Instagram Average Interactions Per Instagram Post | Philadelphia Insurance</vt:lpstr>
      <vt:lpstr>Instagram Total Interactions Per Month | Philadelphia Insurance</vt:lpstr>
      <vt:lpstr>Instagram Posts Table | Philadelphia Insurance</vt:lpstr>
      <vt:lpstr>Instagram Stories Key Metrics Table | Philadelphia Insurance</vt:lpstr>
      <vt:lpstr>Instagram Stories Table  | Philadelphia Insurance - 1 of 2</vt:lpstr>
      <vt:lpstr>Instagram Stories Table  | Philadelphia Insurance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PHLY Social Media</dc:title>
  <dc:creator>Frederik Born</dc:creator>
  <cp:lastModifiedBy>Frederik Born</cp:lastModifiedBy>
  <cp:revision>1</cp:revision>
  <dcterms:created xsi:type="dcterms:W3CDTF">2026-01-08T15:50:19Z</dcterms:created>
  <dcterms:modified xsi:type="dcterms:W3CDTF">2026-01-08T15:50:57Z</dcterms:modified>
</cp:coreProperties>
</file>