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Sheet1!$B$2:$B$11</c:f>
              <c:numCache>
                <c:formatCode>General</c:formatCode>
                <c:ptCount val="10"/>
                <c:pt idx="0">
                  <c:v>7563</c:v>
                </c:pt>
                <c:pt idx="1">
                  <c:v>7559</c:v>
                </c:pt>
                <c:pt idx="2">
                  <c:v>7549</c:v>
                </c:pt>
                <c:pt idx="3">
                  <c:v>7512</c:v>
                </c:pt>
                <c:pt idx="4">
                  <c:v>7518</c:v>
                </c:pt>
                <c:pt idx="5">
                  <c:v>7534</c:v>
                </c:pt>
                <c:pt idx="6">
                  <c:v>7526</c:v>
                </c:pt>
                <c:pt idx="7">
                  <c:v>7534</c:v>
                </c:pt>
                <c:pt idx="8">
                  <c:v>7530</c:v>
                </c:pt>
                <c:pt idx="9">
                  <c:v>7536</c:v>
                </c:pt>
              </c:numCache>
            </c:numRef>
          </c:val>
          <c:smooth val="0"/>
          <c:extLst>
            <c:ext xmlns:c16="http://schemas.microsoft.com/office/drawing/2014/chart" uri="{C3380CC4-5D6E-409C-BE32-E72D297353CC}">
              <c16:uniqueId val="{00000000-10C4-4839-AE61-663D82C2E607}"/>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Sheet1!$C$2:$C$11</c:f>
              <c:numCache>
                <c:formatCode>General</c:formatCode>
                <c:ptCount val="10"/>
                <c:pt idx="0">
                  <c:v>3942</c:v>
                </c:pt>
                <c:pt idx="1">
                  <c:v>3939</c:v>
                </c:pt>
                <c:pt idx="2">
                  <c:v>3951</c:v>
                </c:pt>
                <c:pt idx="3">
                  <c:v>3947</c:v>
                </c:pt>
                <c:pt idx="4">
                  <c:v>3936</c:v>
                </c:pt>
                <c:pt idx="5">
                  <c:v>3955</c:v>
                </c:pt>
                <c:pt idx="6">
                  <c:v>3948</c:v>
                </c:pt>
                <c:pt idx="7">
                  <c:v>3951</c:v>
                </c:pt>
                <c:pt idx="8">
                  <c:v>3957</c:v>
                </c:pt>
                <c:pt idx="9">
                  <c:v>3956</c:v>
                </c:pt>
              </c:numCache>
            </c:numRef>
          </c:val>
          <c:smooth val="0"/>
          <c:extLst>
            <c:ext xmlns:c16="http://schemas.microsoft.com/office/drawing/2014/chart" uri="{C3380CC4-5D6E-409C-BE32-E72D297353CC}">
              <c16:uniqueId val="{00000001-10C4-4839-AE61-663D82C2E607}"/>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Sheet1!$D$2:$D$11</c:f>
              <c:numCache>
                <c:formatCode>General</c:formatCode>
                <c:ptCount val="10"/>
                <c:pt idx="0">
                  <c:v>0</c:v>
                </c:pt>
                <c:pt idx="1">
                  <c:v>0</c:v>
                </c:pt>
                <c:pt idx="2">
                  <c:v>0</c:v>
                </c:pt>
                <c:pt idx="3">
                  <c:v>0</c:v>
                </c:pt>
                <c:pt idx="4">
                  <c:v>0</c:v>
                </c:pt>
                <c:pt idx="5">
                  <c:v>0</c:v>
                </c:pt>
                <c:pt idx="6">
                  <c:v>0</c:v>
                </c:pt>
                <c:pt idx="7">
                  <c:v>0</c:v>
                </c:pt>
                <c:pt idx="8">
                  <c:v>0</c:v>
                </c:pt>
                <c:pt idx="9">
                  <c:v>0</c:v>
                </c:pt>
              </c:numCache>
            </c:numRef>
          </c:val>
          <c:smooth val="0"/>
          <c:extLst>
            <c:ext xmlns:c16="http://schemas.microsoft.com/office/drawing/2014/chart" uri="{C3380CC4-5D6E-409C-BE32-E72D297353CC}">
              <c16:uniqueId val="{00000002-10C4-4839-AE61-663D82C2E607}"/>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Sheet1!$E$2:$E$11</c:f>
              <c:numCache>
                <c:formatCode>General</c:formatCode>
                <c:ptCount val="10"/>
                <c:pt idx="0">
                  <c:v>46705</c:v>
                </c:pt>
                <c:pt idx="1">
                  <c:v>47141</c:v>
                </c:pt>
                <c:pt idx="2">
                  <c:v>47705</c:v>
                </c:pt>
                <c:pt idx="3">
                  <c:v>48477</c:v>
                </c:pt>
                <c:pt idx="4">
                  <c:v>49043</c:v>
                </c:pt>
                <c:pt idx="5">
                  <c:v>49694</c:v>
                </c:pt>
                <c:pt idx="6">
                  <c:v>50405</c:v>
                </c:pt>
                <c:pt idx="7">
                  <c:v>51164</c:v>
                </c:pt>
                <c:pt idx="8">
                  <c:v>51874</c:v>
                </c:pt>
                <c:pt idx="9">
                  <c:v>52700</c:v>
                </c:pt>
              </c:numCache>
            </c:numRef>
          </c:val>
          <c:smooth val="0"/>
          <c:extLst>
            <c:ext xmlns:c16="http://schemas.microsoft.com/office/drawing/2014/chart" uri="{C3380CC4-5D6E-409C-BE32-E72D297353CC}">
              <c16:uniqueId val="{00000003-10C4-4839-AE61-663D82C2E607}"/>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Sheet1!$F$2:$F$11</c:f>
              <c:numCache>
                <c:formatCode>General</c:formatCode>
                <c:ptCount val="10"/>
                <c:pt idx="0">
                  <c:v>3866</c:v>
                </c:pt>
                <c:pt idx="1">
                  <c:v>3883</c:v>
                </c:pt>
                <c:pt idx="2">
                  <c:v>3904</c:v>
                </c:pt>
                <c:pt idx="3">
                  <c:v>4037</c:v>
                </c:pt>
                <c:pt idx="4">
                  <c:v>4076</c:v>
                </c:pt>
                <c:pt idx="5">
                  <c:v>4114</c:v>
                </c:pt>
                <c:pt idx="6">
                  <c:v>4135</c:v>
                </c:pt>
                <c:pt idx="7">
                  <c:v>4190</c:v>
                </c:pt>
                <c:pt idx="8">
                  <c:v>4287</c:v>
                </c:pt>
                <c:pt idx="9">
                  <c:v>4310</c:v>
                </c:pt>
              </c:numCache>
            </c:numRef>
          </c:val>
          <c:smooth val="0"/>
          <c:extLst>
            <c:ext xmlns:c16="http://schemas.microsoft.com/office/drawing/2014/chart" uri="{C3380CC4-5D6E-409C-BE32-E72D297353CC}">
              <c16:uniqueId val="{00000004-10C4-4839-AE61-663D82C2E607}"/>
            </c:ext>
          </c:extLst>
        </c:ser>
        <c:dLbls>
          <c:showLegendKey val="0"/>
          <c:showVal val="0"/>
          <c:showCatName val="0"/>
          <c:showSerName val="0"/>
          <c:showPercent val="0"/>
          <c:showBubbleSize val="0"/>
        </c:dLbls>
        <c:smooth val="0"/>
        <c:axId val="372669120"/>
        <c:axId val="372666168"/>
      </c:lineChart>
      <c:dateAx>
        <c:axId val="372669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66168"/>
        <c:crosses val="autoZero"/>
        <c:auto val="1"/>
        <c:lblOffset val="100"/>
        <c:baseTimeUnit val="months"/>
      </c:dateAx>
      <c:valAx>
        <c:axId val="37266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6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27</c:v>
                </c:pt>
                <c:pt idx="2">
                  <c:v>15</c:v>
                </c:pt>
                <c:pt idx="3">
                  <c:v>22</c:v>
                </c:pt>
                <c:pt idx="4">
                  <c:v>14</c:v>
                </c:pt>
                <c:pt idx="5">
                  <c:v>35</c:v>
                </c:pt>
                <c:pt idx="6">
                  <c:v>17</c:v>
                </c:pt>
                <c:pt idx="7">
                  <c:v>16</c:v>
                </c:pt>
                <c:pt idx="8">
                  <c:v>17</c:v>
                </c:pt>
                <c:pt idx="9">
                  <c:v>24</c:v>
                </c:pt>
                <c:pt idx="10">
                  <c:v>14</c:v>
                </c:pt>
                <c:pt idx="11">
                  <c:v>0</c:v>
                </c:pt>
              </c:numCache>
            </c:numRef>
          </c:val>
          <c:extLst>
            <c:ext xmlns:c16="http://schemas.microsoft.com/office/drawing/2014/chart" uri="{C3380CC4-5D6E-409C-BE32-E72D297353CC}">
              <c16:uniqueId val="{00000000-5914-4085-A48A-D62CE39838DA}"/>
            </c:ext>
          </c:extLst>
        </c:ser>
        <c:dLbls>
          <c:showLegendKey val="0"/>
          <c:showVal val="0"/>
          <c:showCatName val="0"/>
          <c:showSerName val="0"/>
          <c:showPercent val="0"/>
          <c:showBubbleSize val="0"/>
        </c:dLbls>
        <c:gapWidth val="219"/>
        <c:overlap val="-27"/>
        <c:axId val="381001128"/>
        <c:axId val="381000472"/>
      </c:barChart>
      <c:dateAx>
        <c:axId val="381001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000472"/>
        <c:crosses val="autoZero"/>
        <c:auto val="1"/>
        <c:lblOffset val="100"/>
        <c:baseTimeUnit val="months"/>
      </c:dateAx>
      <c:valAx>
        <c:axId val="38100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00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25</c:v>
                </c:pt>
                <c:pt idx="2">
                  <c:v>22</c:v>
                </c:pt>
                <c:pt idx="3">
                  <c:v>53</c:v>
                </c:pt>
                <c:pt idx="4">
                  <c:v>23</c:v>
                </c:pt>
                <c:pt idx="5">
                  <c:v>46</c:v>
                </c:pt>
                <c:pt idx="6">
                  <c:v>34</c:v>
                </c:pt>
                <c:pt idx="7">
                  <c:v>87</c:v>
                </c:pt>
                <c:pt idx="8">
                  <c:v>28</c:v>
                </c:pt>
                <c:pt idx="9">
                  <c:v>25</c:v>
                </c:pt>
                <c:pt idx="10">
                  <c:v>125</c:v>
                </c:pt>
                <c:pt idx="11">
                  <c:v>638</c:v>
                </c:pt>
              </c:numCache>
            </c:numRef>
          </c:val>
          <c:extLst>
            <c:ext xmlns:c16="http://schemas.microsoft.com/office/drawing/2014/chart" uri="{C3380CC4-5D6E-409C-BE32-E72D297353CC}">
              <c16:uniqueId val="{00000000-2217-44A7-A2AF-8CA79846123A}"/>
            </c:ext>
          </c:extLst>
        </c:ser>
        <c:dLbls>
          <c:showLegendKey val="0"/>
          <c:showVal val="0"/>
          <c:showCatName val="0"/>
          <c:showSerName val="0"/>
          <c:showPercent val="0"/>
          <c:showBubbleSize val="0"/>
        </c:dLbls>
        <c:gapWidth val="219"/>
        <c:overlap val="-27"/>
        <c:axId val="380998504"/>
        <c:axId val="380998176"/>
      </c:barChart>
      <c:dateAx>
        <c:axId val="38099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98176"/>
        <c:crosses val="autoZero"/>
        <c:auto val="1"/>
        <c:lblOffset val="100"/>
        <c:baseTimeUnit val="months"/>
      </c:dateAx>
      <c:valAx>
        <c:axId val="38099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9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565</c:v>
                </c:pt>
                <c:pt idx="2">
                  <c:v>557</c:v>
                </c:pt>
                <c:pt idx="3">
                  <c:v>1251</c:v>
                </c:pt>
                <c:pt idx="4">
                  <c:v>597</c:v>
                </c:pt>
                <c:pt idx="5">
                  <c:v>489</c:v>
                </c:pt>
                <c:pt idx="6">
                  <c:v>725</c:v>
                </c:pt>
                <c:pt idx="7">
                  <c:v>2022</c:v>
                </c:pt>
                <c:pt idx="8">
                  <c:v>741</c:v>
                </c:pt>
                <c:pt idx="9">
                  <c:v>671</c:v>
                </c:pt>
                <c:pt idx="10">
                  <c:v>2838</c:v>
                </c:pt>
                <c:pt idx="11">
                  <c:v>9707</c:v>
                </c:pt>
              </c:numCache>
            </c:numRef>
          </c:val>
          <c:extLst>
            <c:ext xmlns:c16="http://schemas.microsoft.com/office/drawing/2014/chart" uri="{C3380CC4-5D6E-409C-BE32-E72D297353CC}">
              <c16:uniqueId val="{00000000-789E-4C7E-9468-0DEB9D812512}"/>
            </c:ext>
          </c:extLst>
        </c:ser>
        <c:dLbls>
          <c:showLegendKey val="0"/>
          <c:showVal val="0"/>
          <c:showCatName val="0"/>
          <c:showSerName val="0"/>
          <c:showPercent val="0"/>
          <c:showBubbleSize val="0"/>
        </c:dLbls>
        <c:gapWidth val="219"/>
        <c:overlap val="-27"/>
        <c:axId val="383280176"/>
        <c:axId val="383279848"/>
      </c:barChart>
      <c:catAx>
        <c:axId val="38328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79848"/>
        <c:crosses val="autoZero"/>
        <c:auto val="1"/>
        <c:lblAlgn val="ctr"/>
        <c:lblOffset val="100"/>
        <c:noMultiLvlLbl val="0"/>
      </c:catAx>
      <c:valAx>
        <c:axId val="38327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8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19110</c:v>
                </c:pt>
                <c:pt idx="2">
                  <c:v>12735</c:v>
                </c:pt>
                <c:pt idx="3">
                  <c:v>115608</c:v>
                </c:pt>
                <c:pt idx="4">
                  <c:v>37540</c:v>
                </c:pt>
                <c:pt idx="5">
                  <c:v>47627</c:v>
                </c:pt>
                <c:pt idx="6">
                  <c:v>46356</c:v>
                </c:pt>
                <c:pt idx="7">
                  <c:v>79034</c:v>
                </c:pt>
                <c:pt idx="8">
                  <c:v>82736</c:v>
                </c:pt>
                <c:pt idx="9">
                  <c:v>25601</c:v>
                </c:pt>
                <c:pt idx="10">
                  <c:v>122374</c:v>
                </c:pt>
                <c:pt idx="11">
                  <c:v>0</c:v>
                </c:pt>
              </c:numCache>
            </c:numRef>
          </c:val>
          <c:extLst>
            <c:ext xmlns:c16="http://schemas.microsoft.com/office/drawing/2014/chart" uri="{C3380CC4-5D6E-409C-BE32-E72D297353CC}">
              <c16:uniqueId val="{00000000-75A1-41A2-A4D7-4BDA7053CA23}"/>
            </c:ext>
          </c:extLst>
        </c:ser>
        <c:dLbls>
          <c:showLegendKey val="0"/>
          <c:showVal val="0"/>
          <c:showCatName val="0"/>
          <c:showSerName val="0"/>
          <c:showPercent val="0"/>
          <c:showBubbleSize val="0"/>
        </c:dLbls>
        <c:gapWidth val="219"/>
        <c:overlap val="-27"/>
        <c:axId val="383276568"/>
        <c:axId val="240691352"/>
      </c:barChart>
      <c:dateAx>
        <c:axId val="383276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91352"/>
        <c:crosses val="autoZero"/>
        <c:auto val="1"/>
        <c:lblOffset val="100"/>
        <c:baseTimeUnit val="months"/>
      </c:dateAx>
      <c:valAx>
        <c:axId val="24069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7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874C-4372-9ED7-E689BB66518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874C-4372-9ED7-E689BB665189}"/>
            </c:ext>
          </c:extLst>
        </c:ser>
        <c:dLbls>
          <c:showLegendKey val="0"/>
          <c:showVal val="0"/>
          <c:showCatName val="0"/>
          <c:showSerName val="0"/>
          <c:showPercent val="0"/>
          <c:showBubbleSize val="0"/>
        </c:dLbls>
        <c:gapWidth val="219"/>
        <c:overlap val="-27"/>
        <c:axId val="479633760"/>
        <c:axId val="479634088"/>
      </c:barChart>
      <c:catAx>
        <c:axId val="47963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634088"/>
        <c:crosses val="autoZero"/>
        <c:auto val="1"/>
        <c:lblAlgn val="ctr"/>
        <c:lblOffset val="100"/>
        <c:noMultiLvlLbl val="0"/>
      </c:catAx>
      <c:valAx>
        <c:axId val="47963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63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-3</c:v>
                </c:pt>
                <c:pt idx="2">
                  <c:v>12</c:v>
                </c:pt>
                <c:pt idx="3">
                  <c:v>-4</c:v>
                </c:pt>
                <c:pt idx="4">
                  <c:v>-11</c:v>
                </c:pt>
                <c:pt idx="5">
                  <c:v>19</c:v>
                </c:pt>
                <c:pt idx="6">
                  <c:v>-7</c:v>
                </c:pt>
                <c:pt idx="7">
                  <c:v>3</c:v>
                </c:pt>
                <c:pt idx="8">
                  <c:v>6</c:v>
                </c:pt>
                <c:pt idx="9">
                  <c:v>-1</c:v>
                </c:pt>
                <c:pt idx="10">
                  <c:v>-9</c:v>
                </c:pt>
                <c:pt idx="11">
                  <c:v>2</c:v>
                </c:pt>
              </c:numCache>
            </c:numRef>
          </c:val>
          <c:extLst>
            <c:ext xmlns:c16="http://schemas.microsoft.com/office/drawing/2014/chart" uri="{C3380CC4-5D6E-409C-BE32-E72D297353CC}">
              <c16:uniqueId val="{00000000-15CC-483B-8F69-4100B1F4F67F}"/>
            </c:ext>
          </c:extLst>
        </c:ser>
        <c:dLbls>
          <c:showLegendKey val="0"/>
          <c:showVal val="0"/>
          <c:showCatName val="0"/>
          <c:showSerName val="0"/>
          <c:showPercent val="0"/>
          <c:showBubbleSize val="0"/>
        </c:dLbls>
        <c:gapWidth val="219"/>
        <c:overlap val="-27"/>
        <c:axId val="478769208"/>
        <c:axId val="478773800"/>
      </c:barChart>
      <c:dateAx>
        <c:axId val="47876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773800"/>
        <c:crosses val="autoZero"/>
        <c:auto val="1"/>
        <c:lblOffset val="100"/>
        <c:baseTimeUnit val="months"/>
      </c:dateAx>
      <c:valAx>
        <c:axId val="47877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76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2</c:v>
                </c:pt>
                <c:pt idx="2">
                  <c:v>1</c:v>
                </c:pt>
                <c:pt idx="3">
                  <c:v>1</c:v>
                </c:pt>
                <c:pt idx="4">
                  <c:v>1</c:v>
                </c:pt>
                <c:pt idx="5">
                  <c:v>2</c:v>
                </c:pt>
                <c:pt idx="6">
                  <c:v>2</c:v>
                </c:pt>
                <c:pt idx="7">
                  <c:v>1</c:v>
                </c:pt>
                <c:pt idx="8">
                  <c:v>2</c:v>
                </c:pt>
                <c:pt idx="9">
                  <c:v>1</c:v>
                </c:pt>
                <c:pt idx="10">
                  <c:v>1</c:v>
                </c:pt>
                <c:pt idx="11">
                  <c:v>1</c:v>
                </c:pt>
              </c:numCache>
            </c:numRef>
          </c:val>
          <c:extLst>
            <c:ext xmlns:c16="http://schemas.microsoft.com/office/drawing/2014/chart" uri="{C3380CC4-5D6E-409C-BE32-E72D297353CC}">
              <c16:uniqueId val="{00000000-9D7B-4410-848B-CA3EFDF15F20}"/>
            </c:ext>
          </c:extLst>
        </c:ser>
        <c:dLbls>
          <c:showLegendKey val="0"/>
          <c:showVal val="0"/>
          <c:showCatName val="0"/>
          <c:showSerName val="0"/>
          <c:showPercent val="0"/>
          <c:showBubbleSize val="0"/>
        </c:dLbls>
        <c:gapWidth val="219"/>
        <c:overlap val="-27"/>
        <c:axId val="374060176"/>
        <c:axId val="374060832"/>
      </c:barChart>
      <c:dateAx>
        <c:axId val="374060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60832"/>
        <c:crosses val="autoZero"/>
        <c:auto val="1"/>
        <c:lblOffset val="100"/>
        <c:baseTimeUnit val="months"/>
      </c:dateAx>
      <c:valAx>
        <c:axId val="37406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6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55</c:v>
                </c:pt>
                <c:pt idx="2">
                  <c:v>37</c:v>
                </c:pt>
                <c:pt idx="3">
                  <c:v>30</c:v>
                </c:pt>
                <c:pt idx="4">
                  <c:v>39</c:v>
                </c:pt>
                <c:pt idx="5">
                  <c:v>16</c:v>
                </c:pt>
                <c:pt idx="6">
                  <c:v>49</c:v>
                </c:pt>
                <c:pt idx="7">
                  <c:v>23</c:v>
                </c:pt>
                <c:pt idx="8">
                  <c:v>44</c:v>
                </c:pt>
                <c:pt idx="9">
                  <c:v>33</c:v>
                </c:pt>
                <c:pt idx="10">
                  <c:v>30</c:v>
                </c:pt>
                <c:pt idx="11">
                  <c:v>15</c:v>
                </c:pt>
              </c:numCache>
            </c:numRef>
          </c:val>
          <c:extLst>
            <c:ext xmlns:c16="http://schemas.microsoft.com/office/drawing/2014/chart" uri="{C3380CC4-5D6E-409C-BE32-E72D297353CC}">
              <c16:uniqueId val="{00000000-E96B-444A-A615-F1147389F964}"/>
            </c:ext>
          </c:extLst>
        </c:ser>
        <c:dLbls>
          <c:showLegendKey val="0"/>
          <c:showVal val="0"/>
          <c:showCatName val="0"/>
          <c:showSerName val="0"/>
          <c:showPercent val="0"/>
          <c:showBubbleSize val="0"/>
        </c:dLbls>
        <c:gapWidth val="219"/>
        <c:overlap val="-27"/>
        <c:axId val="482983512"/>
        <c:axId val="482986136"/>
      </c:barChart>
      <c:catAx>
        <c:axId val="482983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986136"/>
        <c:crosses val="autoZero"/>
        <c:auto val="1"/>
        <c:lblAlgn val="ctr"/>
        <c:lblOffset val="100"/>
        <c:noMultiLvlLbl val="0"/>
      </c:catAx>
      <c:valAx>
        <c:axId val="48298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98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8</c:v>
                </c:pt>
                <c:pt idx="2">
                  <c:v>4</c:v>
                </c:pt>
                <c:pt idx="3">
                  <c:v>5</c:v>
                </c:pt>
                <c:pt idx="4">
                  <c:v>23</c:v>
                </c:pt>
                <c:pt idx="5">
                  <c:v>63</c:v>
                </c:pt>
                <c:pt idx="6">
                  <c:v>10</c:v>
                </c:pt>
                <c:pt idx="7">
                  <c:v>22</c:v>
                </c:pt>
                <c:pt idx="8">
                  <c:v>32</c:v>
                </c:pt>
                <c:pt idx="9">
                  <c:v>7</c:v>
                </c:pt>
                <c:pt idx="10">
                  <c:v>9</c:v>
                </c:pt>
                <c:pt idx="11">
                  <c:v>3</c:v>
                </c:pt>
              </c:numCache>
            </c:numRef>
          </c:val>
          <c:extLst>
            <c:ext xmlns:c16="http://schemas.microsoft.com/office/drawing/2014/chart" uri="{C3380CC4-5D6E-409C-BE32-E72D297353CC}">
              <c16:uniqueId val="{00000000-FFAD-4749-8316-08205E34417F}"/>
            </c:ext>
          </c:extLst>
        </c:ser>
        <c:dLbls>
          <c:showLegendKey val="0"/>
          <c:showVal val="0"/>
          <c:showCatName val="0"/>
          <c:showSerName val="0"/>
          <c:showPercent val="0"/>
          <c:showBubbleSize val="0"/>
        </c:dLbls>
        <c:gapWidth val="219"/>
        <c:overlap val="-27"/>
        <c:axId val="482981544"/>
        <c:axId val="482985480"/>
      </c:barChart>
      <c:dateAx>
        <c:axId val="482981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985480"/>
        <c:crosses val="autoZero"/>
        <c:auto val="1"/>
        <c:lblOffset val="100"/>
        <c:baseTimeUnit val="months"/>
      </c:dateAx>
      <c:valAx>
        <c:axId val="48298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98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564</c:v>
                </c:pt>
                <c:pt idx="3">
                  <c:v>772</c:v>
                </c:pt>
                <c:pt idx="4">
                  <c:v>566</c:v>
                </c:pt>
                <c:pt idx="5">
                  <c:v>651</c:v>
                </c:pt>
                <c:pt idx="6">
                  <c:v>711</c:v>
                </c:pt>
                <c:pt idx="7">
                  <c:v>759</c:v>
                </c:pt>
                <c:pt idx="8">
                  <c:v>710</c:v>
                </c:pt>
                <c:pt idx="9">
                  <c:v>826</c:v>
                </c:pt>
                <c:pt idx="10">
                  <c:v>718</c:v>
                </c:pt>
                <c:pt idx="11">
                  <c:v>354</c:v>
                </c:pt>
              </c:numCache>
            </c:numRef>
          </c:val>
          <c:extLst>
            <c:ext xmlns:c16="http://schemas.microsoft.com/office/drawing/2014/chart" uri="{C3380CC4-5D6E-409C-BE32-E72D297353CC}">
              <c16:uniqueId val="{00000000-A297-4A82-9F2B-237CDDC5D08B}"/>
            </c:ext>
          </c:extLst>
        </c:ser>
        <c:dLbls>
          <c:showLegendKey val="0"/>
          <c:showVal val="0"/>
          <c:showCatName val="0"/>
          <c:showSerName val="0"/>
          <c:showPercent val="0"/>
          <c:showBubbleSize val="0"/>
        </c:dLbls>
        <c:gapWidth val="219"/>
        <c:overlap val="-27"/>
        <c:axId val="479461072"/>
        <c:axId val="479461400"/>
      </c:barChart>
      <c:dateAx>
        <c:axId val="479461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61400"/>
        <c:crosses val="autoZero"/>
        <c:auto val="1"/>
        <c:lblOffset val="100"/>
        <c:baseTimeUnit val="months"/>
      </c:dateAx>
      <c:valAx>
        <c:axId val="47946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6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98</c:v>
                </c:pt>
                <c:pt idx="1">
                  <c:v>99</c:v>
                </c:pt>
                <c:pt idx="2">
                  <c:v>84</c:v>
                </c:pt>
                <c:pt idx="3">
                  <c:v>93</c:v>
                </c:pt>
                <c:pt idx="4">
                  <c:v>100</c:v>
                </c:pt>
                <c:pt idx="5">
                  <c:v>193</c:v>
                </c:pt>
                <c:pt idx="6">
                  <c:v>158</c:v>
                </c:pt>
                <c:pt idx="7">
                  <c:v>89</c:v>
                </c:pt>
                <c:pt idx="8">
                  <c:v>120</c:v>
                </c:pt>
                <c:pt idx="9">
                  <c:v>141</c:v>
                </c:pt>
                <c:pt idx="10">
                  <c:v>111</c:v>
                </c:pt>
                <c:pt idx="11">
                  <c:v>62</c:v>
                </c:pt>
              </c:numCache>
            </c:numRef>
          </c:val>
          <c:extLst>
            <c:ext xmlns:c16="http://schemas.microsoft.com/office/drawing/2014/chart" uri="{C3380CC4-5D6E-409C-BE32-E72D297353CC}">
              <c16:uniqueId val="{00000000-3E11-43C2-B003-BC3961D75C43}"/>
            </c:ext>
          </c:extLst>
        </c:ser>
        <c:dLbls>
          <c:showLegendKey val="0"/>
          <c:showVal val="0"/>
          <c:showCatName val="0"/>
          <c:showSerName val="0"/>
          <c:showPercent val="0"/>
          <c:showBubbleSize val="0"/>
        </c:dLbls>
        <c:gapWidth val="219"/>
        <c:overlap val="-27"/>
        <c:axId val="383279192"/>
        <c:axId val="521104712"/>
      </c:barChart>
      <c:catAx>
        <c:axId val="38327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104712"/>
        <c:crosses val="autoZero"/>
        <c:auto val="1"/>
        <c:lblAlgn val="ctr"/>
        <c:lblOffset val="100"/>
        <c:noMultiLvlLbl val="0"/>
      </c:catAx>
      <c:valAx>
        <c:axId val="52110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7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1977</c:v>
                </c:pt>
                <c:pt idx="1">
                  <c:v>1997</c:v>
                </c:pt>
                <c:pt idx="2">
                  <c:v>1946</c:v>
                </c:pt>
                <c:pt idx="3">
                  <c:v>2792</c:v>
                </c:pt>
                <c:pt idx="4">
                  <c:v>2208</c:v>
                </c:pt>
                <c:pt idx="5">
                  <c:v>1939</c:v>
                </c:pt>
                <c:pt idx="6">
                  <c:v>2844</c:v>
                </c:pt>
                <c:pt idx="7">
                  <c:v>2243</c:v>
                </c:pt>
                <c:pt idx="8">
                  <c:v>2775</c:v>
                </c:pt>
                <c:pt idx="9">
                  <c:v>3250</c:v>
                </c:pt>
                <c:pt idx="10">
                  <c:v>2007</c:v>
                </c:pt>
                <c:pt idx="11">
                  <c:v>876</c:v>
                </c:pt>
              </c:numCache>
            </c:numRef>
          </c:val>
          <c:extLst>
            <c:ext xmlns:c16="http://schemas.microsoft.com/office/drawing/2014/chart" uri="{C3380CC4-5D6E-409C-BE32-E72D297353CC}">
              <c16:uniqueId val="{00000000-3763-4FD4-B003-6F09C4D9AA1C}"/>
            </c:ext>
          </c:extLst>
        </c:ser>
        <c:dLbls>
          <c:showLegendKey val="0"/>
          <c:showVal val="0"/>
          <c:showCatName val="0"/>
          <c:showSerName val="0"/>
          <c:showPercent val="0"/>
          <c:showBubbleSize val="0"/>
        </c:dLbls>
        <c:gapWidth val="219"/>
        <c:overlap val="-27"/>
        <c:axId val="521098808"/>
        <c:axId val="521096184"/>
      </c:barChart>
      <c:catAx>
        <c:axId val="521098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096184"/>
        <c:crosses val="autoZero"/>
        <c:auto val="1"/>
        <c:lblAlgn val="ctr"/>
        <c:lblOffset val="100"/>
        <c:noMultiLvlLbl val="0"/>
      </c:catAx>
      <c:valAx>
        <c:axId val="52109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09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46792</c:v>
                </c:pt>
                <c:pt idx="4">
                  <c:v>62668</c:v>
                </c:pt>
                <c:pt idx="5">
                  <c:v>60207</c:v>
                </c:pt>
                <c:pt idx="6">
                  <c:v>122524</c:v>
                </c:pt>
                <c:pt idx="7">
                  <c:v>93721</c:v>
                </c:pt>
                <c:pt idx="8">
                  <c:v>77788</c:v>
                </c:pt>
                <c:pt idx="9">
                  <c:v>94953</c:v>
                </c:pt>
                <c:pt idx="10">
                  <c:v>87008</c:v>
                </c:pt>
                <c:pt idx="11">
                  <c:v>97477</c:v>
                </c:pt>
                <c:pt idx="12">
                  <c:v>31645</c:v>
                </c:pt>
              </c:numCache>
            </c:numRef>
          </c:val>
          <c:extLst>
            <c:ext xmlns:c16="http://schemas.microsoft.com/office/drawing/2014/chart" uri="{C3380CC4-5D6E-409C-BE32-E72D297353CC}">
              <c16:uniqueId val="{00000000-BE49-433C-868B-FAED6AB6F101}"/>
            </c:ext>
          </c:extLst>
        </c:ser>
        <c:dLbls>
          <c:showLegendKey val="0"/>
          <c:showVal val="0"/>
          <c:showCatName val="0"/>
          <c:showSerName val="0"/>
          <c:showPercent val="0"/>
          <c:showBubbleSize val="0"/>
        </c:dLbls>
        <c:gapWidth val="219"/>
        <c:overlap val="-27"/>
        <c:axId val="521097824"/>
        <c:axId val="521098152"/>
      </c:barChart>
      <c:catAx>
        <c:axId val="52109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098152"/>
        <c:crosses val="autoZero"/>
        <c:auto val="1"/>
        <c:lblAlgn val="ctr"/>
        <c:lblOffset val="100"/>
        <c:noMultiLvlLbl val="0"/>
      </c:catAx>
      <c:valAx>
        <c:axId val="52109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09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17</c:v>
                </c:pt>
                <c:pt idx="2">
                  <c:v>21</c:v>
                </c:pt>
                <c:pt idx="3">
                  <c:v>133</c:v>
                </c:pt>
                <c:pt idx="4">
                  <c:v>39</c:v>
                </c:pt>
                <c:pt idx="5">
                  <c:v>38</c:v>
                </c:pt>
                <c:pt idx="6">
                  <c:v>21</c:v>
                </c:pt>
                <c:pt idx="7">
                  <c:v>55</c:v>
                </c:pt>
                <c:pt idx="8">
                  <c:v>97</c:v>
                </c:pt>
                <c:pt idx="9">
                  <c:v>23</c:v>
                </c:pt>
                <c:pt idx="10">
                  <c:v>137</c:v>
                </c:pt>
                <c:pt idx="11">
                  <c:v>74</c:v>
                </c:pt>
              </c:numCache>
            </c:numRef>
          </c:val>
          <c:extLst>
            <c:ext xmlns:c16="http://schemas.microsoft.com/office/drawing/2014/chart" uri="{C3380CC4-5D6E-409C-BE32-E72D297353CC}">
              <c16:uniqueId val="{00000000-228D-4524-ACB2-2789CEB6A524}"/>
            </c:ext>
          </c:extLst>
        </c:ser>
        <c:dLbls>
          <c:showLegendKey val="0"/>
          <c:showVal val="0"/>
          <c:showCatName val="0"/>
          <c:showSerName val="0"/>
          <c:showPercent val="0"/>
          <c:showBubbleSize val="0"/>
        </c:dLbls>
        <c:gapWidth val="219"/>
        <c:overlap val="-27"/>
        <c:axId val="240692008"/>
        <c:axId val="240692664"/>
      </c:barChart>
      <c:dateAx>
        <c:axId val="24069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92664"/>
        <c:crosses val="autoZero"/>
        <c:auto val="1"/>
        <c:lblOffset val="100"/>
        <c:baseTimeUnit val="months"/>
      </c:dateAx>
      <c:valAx>
        <c:axId val="24069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9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30</c:v>
                </c:pt>
                <c:pt idx="1">
                  <c:v>33</c:v>
                </c:pt>
                <c:pt idx="2">
                  <c:v>29</c:v>
                </c:pt>
                <c:pt idx="3">
                  <c:v>28</c:v>
                </c:pt>
                <c:pt idx="4">
                  <c:v>32</c:v>
                </c:pt>
                <c:pt idx="5">
                  <c:v>42</c:v>
                </c:pt>
                <c:pt idx="6">
                  <c:v>37</c:v>
                </c:pt>
                <c:pt idx="7">
                  <c:v>25</c:v>
                </c:pt>
                <c:pt idx="8">
                  <c:v>40</c:v>
                </c:pt>
                <c:pt idx="9">
                  <c:v>27</c:v>
                </c:pt>
                <c:pt idx="10">
                  <c:v>36</c:v>
                </c:pt>
                <c:pt idx="11">
                  <c:v>25</c:v>
                </c:pt>
              </c:numCache>
            </c:numRef>
          </c:val>
          <c:extLst>
            <c:ext xmlns:c16="http://schemas.microsoft.com/office/drawing/2014/chart" uri="{C3380CC4-5D6E-409C-BE32-E72D297353CC}">
              <c16:uniqueId val="{00000000-4329-49A4-92B8-F010CFF95D52}"/>
            </c:ext>
          </c:extLst>
        </c:ser>
        <c:dLbls>
          <c:showLegendKey val="0"/>
          <c:showVal val="0"/>
          <c:showCatName val="0"/>
          <c:showSerName val="0"/>
          <c:showPercent val="0"/>
          <c:showBubbleSize val="0"/>
        </c:dLbls>
        <c:gapWidth val="219"/>
        <c:overlap val="-27"/>
        <c:axId val="521089624"/>
        <c:axId val="374061816"/>
      </c:barChart>
      <c:dateAx>
        <c:axId val="521089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61816"/>
        <c:crosses val="autoZero"/>
        <c:auto val="1"/>
        <c:lblOffset val="100"/>
        <c:baseTimeUnit val="months"/>
      </c:dateAx>
      <c:valAx>
        <c:axId val="374061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08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544</c:v>
                </c:pt>
                <c:pt idx="1">
                  <c:v>537</c:v>
                </c:pt>
                <c:pt idx="2">
                  <c:v>560</c:v>
                </c:pt>
                <c:pt idx="3">
                  <c:v>426</c:v>
                </c:pt>
                <c:pt idx="4">
                  <c:v>618</c:v>
                </c:pt>
                <c:pt idx="5">
                  <c:v>212</c:v>
                </c:pt>
                <c:pt idx="6">
                  <c:v>597</c:v>
                </c:pt>
                <c:pt idx="7">
                  <c:v>459</c:v>
                </c:pt>
                <c:pt idx="8">
                  <c:v>848</c:v>
                </c:pt>
                <c:pt idx="9">
                  <c:v>605</c:v>
                </c:pt>
                <c:pt idx="10">
                  <c:v>689</c:v>
                </c:pt>
                <c:pt idx="11">
                  <c:v>326</c:v>
                </c:pt>
              </c:numCache>
            </c:numRef>
          </c:val>
          <c:extLst>
            <c:ext xmlns:c16="http://schemas.microsoft.com/office/drawing/2014/chart" uri="{C3380CC4-5D6E-409C-BE32-E72D297353CC}">
              <c16:uniqueId val="{00000000-0536-46AC-A136-D7241BC7BF30}"/>
            </c:ext>
          </c:extLst>
        </c:ser>
        <c:dLbls>
          <c:showLegendKey val="0"/>
          <c:showVal val="0"/>
          <c:showCatName val="0"/>
          <c:showSerName val="0"/>
          <c:showPercent val="0"/>
          <c:showBubbleSize val="0"/>
        </c:dLbls>
        <c:gapWidth val="219"/>
        <c:overlap val="-27"/>
        <c:axId val="462249704"/>
        <c:axId val="462252000"/>
      </c:barChart>
      <c:catAx>
        <c:axId val="46224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252000"/>
        <c:crosses val="autoZero"/>
        <c:auto val="1"/>
        <c:lblAlgn val="ctr"/>
        <c:lblOffset val="100"/>
        <c:noMultiLvlLbl val="0"/>
      </c:catAx>
      <c:valAx>
        <c:axId val="46225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24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EEF55-8C52-4614-B34C-F7CEBA8D63D5}"/>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886D03BE-F612-48B2-8E3E-A39F87D404C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24767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BC759-E0C6-4C11-A6AF-F999B6C69499}"/>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634FC632-D5FD-4E5A-A14C-3DD4EDDF7771}"/>
              </a:ext>
            </a:extLst>
          </p:cNvPr>
          <p:cNvGraphicFramePr>
            <a:graphicFrameLocks noGrp="1"/>
          </p:cNvGraphicFramePr>
          <p:nvPr>
            <p:ph type="chart" sz="quarter" idx="13"/>
            <p:extLst>
              <p:ext uri="{D42A27DB-BD31-4B8C-83A1-F6EECF244321}">
                <p14:modId xmlns:p14="http://schemas.microsoft.com/office/powerpoint/2010/main" val="8045518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6EDB43-0C41-44C2-BF51-53EA89742812}"/>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94461D3D-C40E-4E12-A712-02595B1CEC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2578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0C05E-0FE4-4CD9-9C0F-ACDBAEF79F78}"/>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C79521F6-21BC-4EC7-92F6-DC4D68B8BB2E}"/>
              </a:ext>
            </a:extLst>
          </p:cNvPr>
          <p:cNvGraphicFramePr>
            <a:graphicFrameLocks noGrp="1"/>
          </p:cNvGraphicFramePr>
          <p:nvPr>
            <p:ph type="tbl" sz="quarter" idx="13"/>
            <p:extLst>
              <p:ext uri="{D42A27DB-BD31-4B8C-83A1-F6EECF244321}">
                <p14:modId xmlns:p14="http://schemas.microsoft.com/office/powerpoint/2010/main" val="175728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479829342"/>
                    </a:ext>
                  </a:extLst>
                </a:gridCol>
                <a:gridCol w="905256">
                  <a:extLst>
                    <a:ext uri="{9D8B030D-6E8A-4147-A177-3AD203B41FA5}">
                      <a16:colId xmlns:a16="http://schemas.microsoft.com/office/drawing/2014/main" val="2203708750"/>
                    </a:ext>
                  </a:extLst>
                </a:gridCol>
                <a:gridCol w="905256">
                  <a:extLst>
                    <a:ext uri="{9D8B030D-6E8A-4147-A177-3AD203B41FA5}">
                      <a16:colId xmlns:a16="http://schemas.microsoft.com/office/drawing/2014/main" val="3510786606"/>
                    </a:ext>
                  </a:extLst>
                </a:gridCol>
                <a:gridCol w="905256">
                  <a:extLst>
                    <a:ext uri="{9D8B030D-6E8A-4147-A177-3AD203B41FA5}">
                      <a16:colId xmlns:a16="http://schemas.microsoft.com/office/drawing/2014/main" val="2796189521"/>
                    </a:ext>
                  </a:extLst>
                </a:gridCol>
                <a:gridCol w="905256">
                  <a:extLst>
                    <a:ext uri="{9D8B030D-6E8A-4147-A177-3AD203B41FA5}">
                      <a16:colId xmlns:a16="http://schemas.microsoft.com/office/drawing/2014/main" val="3896183113"/>
                    </a:ext>
                  </a:extLst>
                </a:gridCol>
                <a:gridCol w="905256">
                  <a:extLst>
                    <a:ext uri="{9D8B030D-6E8A-4147-A177-3AD203B41FA5}">
                      <a16:colId xmlns:a16="http://schemas.microsoft.com/office/drawing/2014/main" val="1476290982"/>
                    </a:ext>
                  </a:extLst>
                </a:gridCol>
                <a:gridCol w="905256">
                  <a:extLst>
                    <a:ext uri="{9D8B030D-6E8A-4147-A177-3AD203B41FA5}">
                      <a16:colId xmlns:a16="http://schemas.microsoft.com/office/drawing/2014/main" val="96907986"/>
                    </a:ext>
                  </a:extLst>
                </a:gridCol>
                <a:gridCol w="905256">
                  <a:extLst>
                    <a:ext uri="{9D8B030D-6E8A-4147-A177-3AD203B41FA5}">
                      <a16:colId xmlns:a16="http://schemas.microsoft.com/office/drawing/2014/main" val="1095021974"/>
                    </a:ext>
                  </a:extLst>
                </a:gridCol>
                <a:gridCol w="905256">
                  <a:extLst>
                    <a:ext uri="{9D8B030D-6E8A-4147-A177-3AD203B41FA5}">
                      <a16:colId xmlns:a16="http://schemas.microsoft.com/office/drawing/2014/main" val="351768272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28207715"/>
                  </a:ext>
                </a:extLst>
              </a:tr>
              <a:tr h="370840">
                <a:tc>
                  <a:txBody>
                    <a:bodyPr/>
                    <a:lstStyle/>
                    <a:p>
                      <a:r>
                        <a:rPr lang="en-US" sz="1000"/>
                        <a:t>7538</a:t>
                      </a:r>
                    </a:p>
                  </a:txBody>
                  <a:tcPr/>
                </a:tc>
                <a:tc>
                  <a:txBody>
                    <a:bodyPr/>
                    <a:lstStyle/>
                    <a:p>
                      <a:r>
                        <a:rPr lang="en-US" sz="1000"/>
                        <a:t>2</a:t>
                      </a:r>
                    </a:p>
                  </a:txBody>
                  <a:tcPr/>
                </a:tc>
                <a:tc>
                  <a:txBody>
                    <a:bodyPr/>
                    <a:lstStyle/>
                    <a:p>
                      <a:r>
                        <a:rPr lang="en-US" sz="1000"/>
                        <a:t>20</a:t>
                      </a:r>
                    </a:p>
                  </a:txBody>
                  <a:tcPr/>
                </a:tc>
                <a:tc>
                  <a:txBody>
                    <a:bodyPr/>
                    <a:lstStyle/>
                    <a:p>
                      <a:r>
                        <a:rPr lang="en-US" sz="1000"/>
                        <a:t>2682</a:t>
                      </a:r>
                    </a:p>
                  </a:txBody>
                  <a:tcPr/>
                </a:tc>
                <a:tc>
                  <a:txBody>
                    <a:bodyPr/>
                    <a:lstStyle/>
                    <a:p>
                      <a:r>
                        <a:rPr lang="en-US" sz="1000"/>
                        <a:t>104</a:t>
                      </a:r>
                    </a:p>
                  </a:txBody>
                  <a:tcPr/>
                </a:tc>
                <a:tc>
                  <a:txBody>
                    <a:bodyPr/>
                    <a:lstStyle/>
                    <a:p>
                      <a:r>
                        <a:rPr lang="en-US" sz="1000"/>
                        <a:t>52</a:t>
                      </a:r>
                    </a:p>
                  </a:txBody>
                  <a:tcPr/>
                </a:tc>
                <a:tc>
                  <a:txBody>
                    <a:bodyPr/>
                    <a:lstStyle/>
                    <a:p>
                      <a:r>
                        <a:rPr lang="en-US" sz="1000"/>
                        <a:t>0</a:t>
                      </a:r>
                    </a:p>
                  </a:txBody>
                  <a:tcPr/>
                </a:tc>
                <a:tc>
                  <a:txBody>
                    <a:bodyPr/>
                    <a:lstStyle/>
                    <a:p>
                      <a:r>
                        <a:rPr lang="en-US" sz="1000"/>
                        <a:t>1.8827 %</a:t>
                      </a:r>
                    </a:p>
                  </a:txBody>
                  <a:tcPr/>
                </a:tc>
                <a:tc>
                  <a:txBody>
                    <a:bodyPr/>
                    <a:lstStyle/>
                    <a:p>
                      <a:r>
                        <a:rPr lang="en-US" sz="1000"/>
                        <a:t>0.0 %</a:t>
                      </a:r>
                    </a:p>
                  </a:txBody>
                  <a:tcPr/>
                </a:tc>
                <a:extLst>
                  <a:ext uri="{0D108BD9-81ED-4DB2-BD59-A6C34878D82A}">
                    <a16:rowId xmlns:a16="http://schemas.microsoft.com/office/drawing/2014/main" val="448846945"/>
                  </a:ext>
                </a:extLst>
              </a:tr>
            </a:tbl>
          </a:graphicData>
        </a:graphic>
      </p:graphicFrame>
      <p:sp>
        <p:nvSpPr>
          <p:cNvPr id="4" name="Text Placeholder 3">
            <a:extLst>
              <a:ext uri="{FF2B5EF4-FFF2-40B4-BE49-F238E27FC236}">
                <a16:creationId xmlns:a16="http://schemas.microsoft.com/office/drawing/2014/main" id="{E4DDD1A0-CA41-49A7-A125-E5CAF07537F4}"/>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637901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7B0CA-B019-4606-B23E-24ABA755405E}"/>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1EA4AC19-2CBD-4EFC-90E3-62C61A69CC0F}"/>
              </a:ext>
            </a:extLst>
          </p:cNvPr>
          <p:cNvGraphicFramePr>
            <a:graphicFrameLocks noGrp="1"/>
          </p:cNvGraphicFramePr>
          <p:nvPr>
            <p:ph type="chart" sz="quarter" idx="13"/>
            <p:extLst>
              <p:ext uri="{D42A27DB-BD31-4B8C-83A1-F6EECF244321}">
                <p14:modId xmlns:p14="http://schemas.microsoft.com/office/powerpoint/2010/main" val="1824190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1E873E-988D-4911-B395-876B9D33278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A5E10C2-9C6C-4D27-B16D-D1373EC305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3168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1E1E-E109-4B03-8A51-CA8D4318EF92}"/>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35B94A4F-48E8-4D51-B1DF-FC6B0A032BE2}"/>
              </a:ext>
            </a:extLst>
          </p:cNvPr>
          <p:cNvGraphicFramePr>
            <a:graphicFrameLocks noGrp="1"/>
          </p:cNvGraphicFramePr>
          <p:nvPr>
            <p:ph type="chart" sz="quarter" idx="13"/>
            <p:extLst>
              <p:ext uri="{D42A27DB-BD31-4B8C-83A1-F6EECF244321}">
                <p14:modId xmlns:p14="http://schemas.microsoft.com/office/powerpoint/2010/main" val="1164941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163097-BE98-42F2-AF8D-12555530D9D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BF86BAF-183A-4BE5-9FEF-C7AB1B5727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9772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3888A-B71B-45BE-A65B-4553BF0452C7}"/>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D024798F-A747-4978-8BF7-9D3E9E14E592}"/>
              </a:ext>
            </a:extLst>
          </p:cNvPr>
          <p:cNvGraphicFramePr>
            <a:graphicFrameLocks noGrp="1"/>
          </p:cNvGraphicFramePr>
          <p:nvPr>
            <p:ph type="chart" sz="quarter" idx="13"/>
            <p:extLst>
              <p:ext uri="{D42A27DB-BD31-4B8C-83A1-F6EECF244321}">
                <p14:modId xmlns:p14="http://schemas.microsoft.com/office/powerpoint/2010/main" val="4073767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5F254A-9D50-4453-B96A-C189CAD6B08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9F0CA21-C200-4255-ABB6-CC9924B09D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5081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BF067-04FF-46D2-BD07-C0AEEFC3B96F}"/>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F27912FF-8FE3-4620-99D6-6C9B650F2DD0}"/>
              </a:ext>
            </a:extLst>
          </p:cNvPr>
          <p:cNvGraphicFramePr>
            <a:graphicFrameLocks noGrp="1"/>
          </p:cNvGraphicFramePr>
          <p:nvPr>
            <p:ph type="chart" sz="quarter" idx="13"/>
            <p:extLst>
              <p:ext uri="{D42A27DB-BD31-4B8C-83A1-F6EECF244321}">
                <p14:modId xmlns:p14="http://schemas.microsoft.com/office/powerpoint/2010/main" val="381929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7CBF98-ADDE-4F0B-B15D-7A793FF3556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E9AF555-8E45-497D-87DF-DFA54AF94D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1322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7B124-175D-4516-A02C-F2509B4D6599}"/>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7E8B0A8A-1FE5-47E5-AF3D-3F565822D137}"/>
              </a:ext>
            </a:extLst>
          </p:cNvPr>
          <p:cNvGraphicFramePr>
            <a:graphicFrameLocks noGrp="1"/>
          </p:cNvGraphicFramePr>
          <p:nvPr>
            <p:ph type="tbl" sz="quarter" idx="13"/>
            <p:extLst>
              <p:ext uri="{D42A27DB-BD31-4B8C-83A1-F6EECF244321}">
                <p14:modId xmlns:p14="http://schemas.microsoft.com/office/powerpoint/2010/main" val="2963357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92156537"/>
                    </a:ext>
                  </a:extLst>
                </a:gridCol>
                <a:gridCol w="1481328">
                  <a:extLst>
                    <a:ext uri="{9D8B030D-6E8A-4147-A177-3AD203B41FA5}">
                      <a16:colId xmlns:a16="http://schemas.microsoft.com/office/drawing/2014/main" val="324312308"/>
                    </a:ext>
                  </a:extLst>
                </a:gridCol>
                <a:gridCol w="329184">
                  <a:extLst>
                    <a:ext uri="{9D8B030D-6E8A-4147-A177-3AD203B41FA5}">
                      <a16:colId xmlns:a16="http://schemas.microsoft.com/office/drawing/2014/main" val="3567137862"/>
                    </a:ext>
                  </a:extLst>
                </a:gridCol>
                <a:gridCol w="329184">
                  <a:extLst>
                    <a:ext uri="{9D8B030D-6E8A-4147-A177-3AD203B41FA5}">
                      <a16:colId xmlns:a16="http://schemas.microsoft.com/office/drawing/2014/main" val="591070951"/>
                    </a:ext>
                  </a:extLst>
                </a:gridCol>
                <a:gridCol w="329184">
                  <a:extLst>
                    <a:ext uri="{9D8B030D-6E8A-4147-A177-3AD203B41FA5}">
                      <a16:colId xmlns:a16="http://schemas.microsoft.com/office/drawing/2014/main" val="1472303875"/>
                    </a:ext>
                  </a:extLst>
                </a:gridCol>
                <a:gridCol w="329184">
                  <a:extLst>
                    <a:ext uri="{9D8B030D-6E8A-4147-A177-3AD203B41FA5}">
                      <a16:colId xmlns:a16="http://schemas.microsoft.com/office/drawing/2014/main" val="2558256036"/>
                    </a:ext>
                  </a:extLst>
                </a:gridCol>
                <a:gridCol w="329184">
                  <a:extLst>
                    <a:ext uri="{9D8B030D-6E8A-4147-A177-3AD203B41FA5}">
                      <a16:colId xmlns:a16="http://schemas.microsoft.com/office/drawing/2014/main" val="200917431"/>
                    </a:ext>
                  </a:extLst>
                </a:gridCol>
                <a:gridCol w="329184">
                  <a:extLst>
                    <a:ext uri="{9D8B030D-6E8A-4147-A177-3AD203B41FA5}">
                      <a16:colId xmlns:a16="http://schemas.microsoft.com/office/drawing/2014/main" val="1214552268"/>
                    </a:ext>
                  </a:extLst>
                </a:gridCol>
                <a:gridCol w="329184">
                  <a:extLst>
                    <a:ext uri="{9D8B030D-6E8A-4147-A177-3AD203B41FA5}">
                      <a16:colId xmlns:a16="http://schemas.microsoft.com/office/drawing/2014/main" val="244543323"/>
                    </a:ext>
                  </a:extLst>
                </a:gridCol>
                <a:gridCol w="329184">
                  <a:extLst>
                    <a:ext uri="{9D8B030D-6E8A-4147-A177-3AD203B41FA5}">
                      <a16:colId xmlns:a16="http://schemas.microsoft.com/office/drawing/2014/main" val="1559254216"/>
                    </a:ext>
                  </a:extLst>
                </a:gridCol>
                <a:gridCol w="329184">
                  <a:extLst>
                    <a:ext uri="{9D8B030D-6E8A-4147-A177-3AD203B41FA5}">
                      <a16:colId xmlns:a16="http://schemas.microsoft.com/office/drawing/2014/main" val="4149452039"/>
                    </a:ext>
                  </a:extLst>
                </a:gridCol>
                <a:gridCol w="329184">
                  <a:extLst>
                    <a:ext uri="{9D8B030D-6E8A-4147-A177-3AD203B41FA5}">
                      <a16:colId xmlns:a16="http://schemas.microsoft.com/office/drawing/2014/main" val="2599254568"/>
                    </a:ext>
                  </a:extLst>
                </a:gridCol>
                <a:gridCol w="329184">
                  <a:extLst>
                    <a:ext uri="{9D8B030D-6E8A-4147-A177-3AD203B41FA5}">
                      <a16:colId xmlns:a16="http://schemas.microsoft.com/office/drawing/2014/main" val="184354323"/>
                    </a:ext>
                  </a:extLst>
                </a:gridCol>
                <a:gridCol w="329184">
                  <a:extLst>
                    <a:ext uri="{9D8B030D-6E8A-4147-A177-3AD203B41FA5}">
                      <a16:colId xmlns:a16="http://schemas.microsoft.com/office/drawing/2014/main" val="2887596897"/>
                    </a:ext>
                  </a:extLst>
                </a:gridCol>
                <a:gridCol w="329184">
                  <a:extLst>
                    <a:ext uri="{9D8B030D-6E8A-4147-A177-3AD203B41FA5}">
                      <a16:colId xmlns:a16="http://schemas.microsoft.com/office/drawing/2014/main" val="3595920227"/>
                    </a:ext>
                  </a:extLst>
                </a:gridCol>
                <a:gridCol w="329184">
                  <a:extLst>
                    <a:ext uri="{9D8B030D-6E8A-4147-A177-3AD203B41FA5}">
                      <a16:colId xmlns:a16="http://schemas.microsoft.com/office/drawing/2014/main" val="3346675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13931445"/>
                  </a:ext>
                </a:extLst>
              </a:tr>
            </a:tbl>
          </a:graphicData>
        </a:graphic>
      </p:graphicFrame>
      <p:sp>
        <p:nvSpPr>
          <p:cNvPr id="4" name="Text Placeholder 3">
            <a:extLst>
              <a:ext uri="{FF2B5EF4-FFF2-40B4-BE49-F238E27FC236}">
                <a16:creationId xmlns:a16="http://schemas.microsoft.com/office/drawing/2014/main" id="{C5BE9C20-CC72-4CF2-A8FE-0ED701CD923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918711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B5394-2543-4921-B270-3FAD26D2007F}"/>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6036CFFF-0E6D-4AAF-917B-7182E8E0E9B1}"/>
              </a:ext>
            </a:extLst>
          </p:cNvPr>
          <p:cNvGraphicFramePr>
            <a:graphicFrameLocks noGrp="1"/>
          </p:cNvGraphicFramePr>
          <p:nvPr>
            <p:ph type="tbl" sz="quarter" idx="13"/>
            <p:extLst>
              <p:ext uri="{D42A27DB-BD31-4B8C-83A1-F6EECF244321}">
                <p14:modId xmlns:p14="http://schemas.microsoft.com/office/powerpoint/2010/main" val="1308723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18525689"/>
                    </a:ext>
                  </a:extLst>
                </a:gridCol>
                <a:gridCol w="1481328">
                  <a:extLst>
                    <a:ext uri="{9D8B030D-6E8A-4147-A177-3AD203B41FA5}">
                      <a16:colId xmlns:a16="http://schemas.microsoft.com/office/drawing/2014/main" val="2899958930"/>
                    </a:ext>
                  </a:extLst>
                </a:gridCol>
                <a:gridCol w="329184">
                  <a:extLst>
                    <a:ext uri="{9D8B030D-6E8A-4147-A177-3AD203B41FA5}">
                      <a16:colId xmlns:a16="http://schemas.microsoft.com/office/drawing/2014/main" val="1089489458"/>
                    </a:ext>
                  </a:extLst>
                </a:gridCol>
                <a:gridCol w="329184">
                  <a:extLst>
                    <a:ext uri="{9D8B030D-6E8A-4147-A177-3AD203B41FA5}">
                      <a16:colId xmlns:a16="http://schemas.microsoft.com/office/drawing/2014/main" val="74681141"/>
                    </a:ext>
                  </a:extLst>
                </a:gridCol>
                <a:gridCol w="329184">
                  <a:extLst>
                    <a:ext uri="{9D8B030D-6E8A-4147-A177-3AD203B41FA5}">
                      <a16:colId xmlns:a16="http://schemas.microsoft.com/office/drawing/2014/main" val="1549066282"/>
                    </a:ext>
                  </a:extLst>
                </a:gridCol>
                <a:gridCol w="329184">
                  <a:extLst>
                    <a:ext uri="{9D8B030D-6E8A-4147-A177-3AD203B41FA5}">
                      <a16:colId xmlns:a16="http://schemas.microsoft.com/office/drawing/2014/main" val="1688350585"/>
                    </a:ext>
                  </a:extLst>
                </a:gridCol>
                <a:gridCol w="329184">
                  <a:extLst>
                    <a:ext uri="{9D8B030D-6E8A-4147-A177-3AD203B41FA5}">
                      <a16:colId xmlns:a16="http://schemas.microsoft.com/office/drawing/2014/main" val="2161013645"/>
                    </a:ext>
                  </a:extLst>
                </a:gridCol>
                <a:gridCol w="329184">
                  <a:extLst>
                    <a:ext uri="{9D8B030D-6E8A-4147-A177-3AD203B41FA5}">
                      <a16:colId xmlns:a16="http://schemas.microsoft.com/office/drawing/2014/main" val="4076731443"/>
                    </a:ext>
                  </a:extLst>
                </a:gridCol>
                <a:gridCol w="329184">
                  <a:extLst>
                    <a:ext uri="{9D8B030D-6E8A-4147-A177-3AD203B41FA5}">
                      <a16:colId xmlns:a16="http://schemas.microsoft.com/office/drawing/2014/main" val="1577362346"/>
                    </a:ext>
                  </a:extLst>
                </a:gridCol>
                <a:gridCol w="329184">
                  <a:extLst>
                    <a:ext uri="{9D8B030D-6E8A-4147-A177-3AD203B41FA5}">
                      <a16:colId xmlns:a16="http://schemas.microsoft.com/office/drawing/2014/main" val="376735793"/>
                    </a:ext>
                  </a:extLst>
                </a:gridCol>
                <a:gridCol w="329184">
                  <a:extLst>
                    <a:ext uri="{9D8B030D-6E8A-4147-A177-3AD203B41FA5}">
                      <a16:colId xmlns:a16="http://schemas.microsoft.com/office/drawing/2014/main" val="2790529472"/>
                    </a:ext>
                  </a:extLst>
                </a:gridCol>
                <a:gridCol w="329184">
                  <a:extLst>
                    <a:ext uri="{9D8B030D-6E8A-4147-A177-3AD203B41FA5}">
                      <a16:colId xmlns:a16="http://schemas.microsoft.com/office/drawing/2014/main" val="1542251215"/>
                    </a:ext>
                  </a:extLst>
                </a:gridCol>
                <a:gridCol w="329184">
                  <a:extLst>
                    <a:ext uri="{9D8B030D-6E8A-4147-A177-3AD203B41FA5}">
                      <a16:colId xmlns:a16="http://schemas.microsoft.com/office/drawing/2014/main" val="1828401749"/>
                    </a:ext>
                  </a:extLst>
                </a:gridCol>
                <a:gridCol w="329184">
                  <a:extLst>
                    <a:ext uri="{9D8B030D-6E8A-4147-A177-3AD203B41FA5}">
                      <a16:colId xmlns:a16="http://schemas.microsoft.com/office/drawing/2014/main" val="3372059326"/>
                    </a:ext>
                  </a:extLst>
                </a:gridCol>
                <a:gridCol w="329184">
                  <a:extLst>
                    <a:ext uri="{9D8B030D-6E8A-4147-A177-3AD203B41FA5}">
                      <a16:colId xmlns:a16="http://schemas.microsoft.com/office/drawing/2014/main" val="3344814808"/>
                    </a:ext>
                  </a:extLst>
                </a:gridCol>
                <a:gridCol w="329184">
                  <a:extLst>
                    <a:ext uri="{9D8B030D-6E8A-4147-A177-3AD203B41FA5}">
                      <a16:colId xmlns:a16="http://schemas.microsoft.com/office/drawing/2014/main" val="2250326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5443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- 2025-11-06 19:00:39</a:t>
                      </a:r>
                      <a:r>
                        <a:rPr kumimoji="0" lang="en-US" sz="1000" b="0" i="0" u="none" strike="noStrike" kern="1200" cap="none" spc="0" normalizeH="0" baseline="0" noProof="0">
                          <a:ln>
                            <a:noFill/>
                          </a:ln>
                          <a:solidFill>
                            <a:prstClr val="black"/>
                          </a:solidFill>
                          <a:effectLst/>
                          <a:uLnTx/>
                          <a:uFillTx/>
                          <a:latin typeface="Calibri"/>
                          <a:ea typeface="+mn-ea"/>
                          <a:cs typeface="+mn-cs"/>
                        </a:rPr>
                        <a:t>
 🌳 #TEAMPHLY returned to Texas this week for our 10th anniversary of the #PHLY80KTrees initiative, bringing together 40 employees from across the country for a community tree planting event in Austin.
Yesterday, our team rolled up their sleeves at TreeFolks’ nursery to prep seedlings, then toured Bastrop State Park to witness the forest we helped replant 10 years ago after devastating wildfires. 
Today, we planted trees 🌿 along the Ann &amp; Roy Butler Trail to restore canopy lost to Winter Storm Mara, protect water quality, and provide shade for the community.
This milestone marks a decade of partnership with the Arbor Day Foundation, with more than 200 PHLY volunteers planting 80,000 trees annually to restore forests and strengthen communities nationwide. 🌱 #insurancecareers #volunteering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https://quintly-eu-image-storage.s3.amazonaws.com/d123f9c23f3abec6e562a564c92f236a/574571f81d17cca2f24eea6b7bf10266.jpg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67599027"/>
                  </a:ext>
                </a:extLst>
              </a:tr>
            </a:tbl>
          </a:graphicData>
        </a:graphic>
      </p:graphicFrame>
      <p:sp>
        <p:nvSpPr>
          <p:cNvPr id="4" name="Text Placeholder 3">
            <a:extLst>
              <a:ext uri="{FF2B5EF4-FFF2-40B4-BE49-F238E27FC236}">
                <a16:creationId xmlns:a16="http://schemas.microsoft.com/office/drawing/2014/main" id="{6EA03EFC-96D3-4982-AA0A-6FC2F1EB0605}"/>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108794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6B04F-1156-4835-B536-91961A1801C7}"/>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C12B945B-51C5-4F6F-952C-83F5972CACF7}"/>
              </a:ext>
            </a:extLst>
          </p:cNvPr>
          <p:cNvGraphicFramePr>
            <a:graphicFrameLocks noGrp="1"/>
          </p:cNvGraphicFramePr>
          <p:nvPr>
            <p:ph type="tbl" sz="quarter" idx="13"/>
            <p:extLst>
              <p:ext uri="{D42A27DB-BD31-4B8C-83A1-F6EECF244321}">
                <p14:modId xmlns:p14="http://schemas.microsoft.com/office/powerpoint/2010/main" val="1232051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60860042"/>
                    </a:ext>
                  </a:extLst>
                </a:gridCol>
                <a:gridCol w="1481328">
                  <a:extLst>
                    <a:ext uri="{9D8B030D-6E8A-4147-A177-3AD203B41FA5}">
                      <a16:colId xmlns:a16="http://schemas.microsoft.com/office/drawing/2014/main" val="2979285918"/>
                    </a:ext>
                  </a:extLst>
                </a:gridCol>
                <a:gridCol w="329184">
                  <a:extLst>
                    <a:ext uri="{9D8B030D-6E8A-4147-A177-3AD203B41FA5}">
                      <a16:colId xmlns:a16="http://schemas.microsoft.com/office/drawing/2014/main" val="526400362"/>
                    </a:ext>
                  </a:extLst>
                </a:gridCol>
                <a:gridCol w="329184">
                  <a:extLst>
                    <a:ext uri="{9D8B030D-6E8A-4147-A177-3AD203B41FA5}">
                      <a16:colId xmlns:a16="http://schemas.microsoft.com/office/drawing/2014/main" val="2835261233"/>
                    </a:ext>
                  </a:extLst>
                </a:gridCol>
                <a:gridCol w="329184">
                  <a:extLst>
                    <a:ext uri="{9D8B030D-6E8A-4147-A177-3AD203B41FA5}">
                      <a16:colId xmlns:a16="http://schemas.microsoft.com/office/drawing/2014/main" val="2891087961"/>
                    </a:ext>
                  </a:extLst>
                </a:gridCol>
                <a:gridCol w="329184">
                  <a:extLst>
                    <a:ext uri="{9D8B030D-6E8A-4147-A177-3AD203B41FA5}">
                      <a16:colId xmlns:a16="http://schemas.microsoft.com/office/drawing/2014/main" val="773779445"/>
                    </a:ext>
                  </a:extLst>
                </a:gridCol>
                <a:gridCol w="329184">
                  <a:extLst>
                    <a:ext uri="{9D8B030D-6E8A-4147-A177-3AD203B41FA5}">
                      <a16:colId xmlns:a16="http://schemas.microsoft.com/office/drawing/2014/main" val="3577279434"/>
                    </a:ext>
                  </a:extLst>
                </a:gridCol>
                <a:gridCol w="329184">
                  <a:extLst>
                    <a:ext uri="{9D8B030D-6E8A-4147-A177-3AD203B41FA5}">
                      <a16:colId xmlns:a16="http://schemas.microsoft.com/office/drawing/2014/main" val="623709103"/>
                    </a:ext>
                  </a:extLst>
                </a:gridCol>
                <a:gridCol w="329184">
                  <a:extLst>
                    <a:ext uri="{9D8B030D-6E8A-4147-A177-3AD203B41FA5}">
                      <a16:colId xmlns:a16="http://schemas.microsoft.com/office/drawing/2014/main" val="1644686097"/>
                    </a:ext>
                  </a:extLst>
                </a:gridCol>
                <a:gridCol w="329184">
                  <a:extLst>
                    <a:ext uri="{9D8B030D-6E8A-4147-A177-3AD203B41FA5}">
                      <a16:colId xmlns:a16="http://schemas.microsoft.com/office/drawing/2014/main" val="4290878957"/>
                    </a:ext>
                  </a:extLst>
                </a:gridCol>
                <a:gridCol w="329184">
                  <a:extLst>
                    <a:ext uri="{9D8B030D-6E8A-4147-A177-3AD203B41FA5}">
                      <a16:colId xmlns:a16="http://schemas.microsoft.com/office/drawing/2014/main" val="3583480653"/>
                    </a:ext>
                  </a:extLst>
                </a:gridCol>
                <a:gridCol w="329184">
                  <a:extLst>
                    <a:ext uri="{9D8B030D-6E8A-4147-A177-3AD203B41FA5}">
                      <a16:colId xmlns:a16="http://schemas.microsoft.com/office/drawing/2014/main" val="3526234362"/>
                    </a:ext>
                  </a:extLst>
                </a:gridCol>
                <a:gridCol w="329184">
                  <a:extLst>
                    <a:ext uri="{9D8B030D-6E8A-4147-A177-3AD203B41FA5}">
                      <a16:colId xmlns:a16="http://schemas.microsoft.com/office/drawing/2014/main" val="2954779595"/>
                    </a:ext>
                  </a:extLst>
                </a:gridCol>
                <a:gridCol w="329184">
                  <a:extLst>
                    <a:ext uri="{9D8B030D-6E8A-4147-A177-3AD203B41FA5}">
                      <a16:colId xmlns:a16="http://schemas.microsoft.com/office/drawing/2014/main" val="3440731383"/>
                    </a:ext>
                  </a:extLst>
                </a:gridCol>
                <a:gridCol w="329184">
                  <a:extLst>
                    <a:ext uri="{9D8B030D-6E8A-4147-A177-3AD203B41FA5}">
                      <a16:colId xmlns:a16="http://schemas.microsoft.com/office/drawing/2014/main" val="2555938784"/>
                    </a:ext>
                  </a:extLst>
                </a:gridCol>
                <a:gridCol w="329184">
                  <a:extLst>
                    <a:ext uri="{9D8B030D-6E8A-4147-A177-3AD203B41FA5}">
                      <a16:colId xmlns:a16="http://schemas.microsoft.com/office/drawing/2014/main" val="607825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399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- 2025-11-27 11:54:54</a:t>
                      </a:r>
                      <a:r>
                        <a:rPr kumimoji="0" lang="en-US" sz="1000" b="0" i="0" u="none" strike="noStrike" kern="1200" cap="none" spc="0" normalizeH="0" baseline="0" noProof="0">
                          <a:ln>
                            <a:noFill/>
                          </a:ln>
                          <a:solidFill>
                            <a:prstClr val="black"/>
                          </a:solidFill>
                          <a:effectLst/>
                          <a:uLnTx/>
                          <a:uFillTx/>
                          <a:latin typeface="Calibri"/>
                          <a:ea typeface="+mn-ea"/>
                          <a:cs typeface="+mn-cs"/>
                        </a:rPr>
                        <a:t>
 #TEAMPHLY hit the pavement for the 33rd annual Philadelphia Insurance Companies Turkey Trot, one of the longest-running turkey trots in the #Philadelphia area! 🏃‍♂️🏃‍♀️🦃 This 5-mile race has become a #Thanksgiving morning staple for more than 1,000 participants and 75 sponsors, raising over  million for Face to Face Germantown.
The local #nonprofit serves 30,000 free meals each year to families and individuals in need—making every mile count.
From all of us at PHLY, Happy Thanksgiving!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https://quintly-eu-image-storage.s3.amazonaws.com/d123f9c23f3abec6e562a564c92f236a/9b38329b7b0fabfc17d1076c6246cbb5.jpg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60359311"/>
                  </a:ext>
                </a:extLst>
              </a:tr>
            </a:tbl>
          </a:graphicData>
        </a:graphic>
      </p:graphicFrame>
      <p:sp>
        <p:nvSpPr>
          <p:cNvPr id="4" name="Text Placeholder 3">
            <a:extLst>
              <a:ext uri="{FF2B5EF4-FFF2-40B4-BE49-F238E27FC236}">
                <a16:creationId xmlns:a16="http://schemas.microsoft.com/office/drawing/2014/main" id="{C92B7A87-9863-414E-B81A-A4D17D2C324B}"/>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512971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995B9-FDC7-4DF6-886A-CBB93B6B91A8}"/>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833F9B13-0967-4D2B-98E1-925E2D73E6A8}"/>
              </a:ext>
            </a:extLst>
          </p:cNvPr>
          <p:cNvGraphicFramePr>
            <a:graphicFrameLocks noGrp="1"/>
          </p:cNvGraphicFramePr>
          <p:nvPr>
            <p:ph type="tbl" sz="quarter" idx="13"/>
            <p:extLst>
              <p:ext uri="{D42A27DB-BD31-4B8C-83A1-F6EECF244321}">
                <p14:modId xmlns:p14="http://schemas.microsoft.com/office/powerpoint/2010/main" val="3548805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76619785"/>
                    </a:ext>
                  </a:extLst>
                </a:gridCol>
                <a:gridCol w="1481328">
                  <a:extLst>
                    <a:ext uri="{9D8B030D-6E8A-4147-A177-3AD203B41FA5}">
                      <a16:colId xmlns:a16="http://schemas.microsoft.com/office/drawing/2014/main" val="725366809"/>
                    </a:ext>
                  </a:extLst>
                </a:gridCol>
                <a:gridCol w="329184">
                  <a:extLst>
                    <a:ext uri="{9D8B030D-6E8A-4147-A177-3AD203B41FA5}">
                      <a16:colId xmlns:a16="http://schemas.microsoft.com/office/drawing/2014/main" val="680373395"/>
                    </a:ext>
                  </a:extLst>
                </a:gridCol>
                <a:gridCol w="329184">
                  <a:extLst>
                    <a:ext uri="{9D8B030D-6E8A-4147-A177-3AD203B41FA5}">
                      <a16:colId xmlns:a16="http://schemas.microsoft.com/office/drawing/2014/main" val="2181227672"/>
                    </a:ext>
                  </a:extLst>
                </a:gridCol>
                <a:gridCol w="329184">
                  <a:extLst>
                    <a:ext uri="{9D8B030D-6E8A-4147-A177-3AD203B41FA5}">
                      <a16:colId xmlns:a16="http://schemas.microsoft.com/office/drawing/2014/main" val="1318922524"/>
                    </a:ext>
                  </a:extLst>
                </a:gridCol>
                <a:gridCol w="329184">
                  <a:extLst>
                    <a:ext uri="{9D8B030D-6E8A-4147-A177-3AD203B41FA5}">
                      <a16:colId xmlns:a16="http://schemas.microsoft.com/office/drawing/2014/main" val="2343160698"/>
                    </a:ext>
                  </a:extLst>
                </a:gridCol>
                <a:gridCol w="329184">
                  <a:extLst>
                    <a:ext uri="{9D8B030D-6E8A-4147-A177-3AD203B41FA5}">
                      <a16:colId xmlns:a16="http://schemas.microsoft.com/office/drawing/2014/main" val="476411967"/>
                    </a:ext>
                  </a:extLst>
                </a:gridCol>
                <a:gridCol w="329184">
                  <a:extLst>
                    <a:ext uri="{9D8B030D-6E8A-4147-A177-3AD203B41FA5}">
                      <a16:colId xmlns:a16="http://schemas.microsoft.com/office/drawing/2014/main" val="1613976965"/>
                    </a:ext>
                  </a:extLst>
                </a:gridCol>
                <a:gridCol w="329184">
                  <a:extLst>
                    <a:ext uri="{9D8B030D-6E8A-4147-A177-3AD203B41FA5}">
                      <a16:colId xmlns:a16="http://schemas.microsoft.com/office/drawing/2014/main" val="1003208023"/>
                    </a:ext>
                  </a:extLst>
                </a:gridCol>
                <a:gridCol w="329184">
                  <a:extLst>
                    <a:ext uri="{9D8B030D-6E8A-4147-A177-3AD203B41FA5}">
                      <a16:colId xmlns:a16="http://schemas.microsoft.com/office/drawing/2014/main" val="2566339745"/>
                    </a:ext>
                  </a:extLst>
                </a:gridCol>
                <a:gridCol w="329184">
                  <a:extLst>
                    <a:ext uri="{9D8B030D-6E8A-4147-A177-3AD203B41FA5}">
                      <a16:colId xmlns:a16="http://schemas.microsoft.com/office/drawing/2014/main" val="1890329312"/>
                    </a:ext>
                  </a:extLst>
                </a:gridCol>
                <a:gridCol w="329184">
                  <a:extLst>
                    <a:ext uri="{9D8B030D-6E8A-4147-A177-3AD203B41FA5}">
                      <a16:colId xmlns:a16="http://schemas.microsoft.com/office/drawing/2014/main" val="1570053385"/>
                    </a:ext>
                  </a:extLst>
                </a:gridCol>
                <a:gridCol w="329184">
                  <a:extLst>
                    <a:ext uri="{9D8B030D-6E8A-4147-A177-3AD203B41FA5}">
                      <a16:colId xmlns:a16="http://schemas.microsoft.com/office/drawing/2014/main" val="241623331"/>
                    </a:ext>
                  </a:extLst>
                </a:gridCol>
                <a:gridCol w="329184">
                  <a:extLst>
                    <a:ext uri="{9D8B030D-6E8A-4147-A177-3AD203B41FA5}">
                      <a16:colId xmlns:a16="http://schemas.microsoft.com/office/drawing/2014/main" val="878365250"/>
                    </a:ext>
                  </a:extLst>
                </a:gridCol>
                <a:gridCol w="329184">
                  <a:extLst>
                    <a:ext uri="{9D8B030D-6E8A-4147-A177-3AD203B41FA5}">
                      <a16:colId xmlns:a16="http://schemas.microsoft.com/office/drawing/2014/main" val="174129433"/>
                    </a:ext>
                  </a:extLst>
                </a:gridCol>
                <a:gridCol w="329184">
                  <a:extLst>
                    <a:ext uri="{9D8B030D-6E8A-4147-A177-3AD203B41FA5}">
                      <a16:colId xmlns:a16="http://schemas.microsoft.com/office/drawing/2014/main" val="3174782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95125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- 2025-11-03 14:25:20</a:t>
                      </a:r>
                      <a:r>
                        <a:rPr kumimoji="0" lang="en-US" sz="1000" b="0" i="0" u="none" strike="noStrike" kern="1200" cap="none" spc="0" normalizeH="0" baseline="0" noProof="0">
                          <a:ln>
                            <a:noFill/>
                          </a:ln>
                          <a:solidFill>
                            <a:prstClr val="black"/>
                          </a:solidFill>
                          <a:effectLst/>
                          <a:uLnTx/>
                          <a:uFillTx/>
                          <a:latin typeface="Calibri"/>
                          <a:ea typeface="+mn-ea"/>
                          <a:cs typeface="+mn-cs"/>
                        </a:rPr>
                        <a:t>
 🗳️🎃🐾𝗖𝗮𝘀𝘁 𝘆𝗼𝘂𝗿 𝘃𝗼𝘁𝗲 𝘁𝗼 𝗵𝗲𝗹𝗽 𝘂𝘀 𝗽𝗶𝗰𝗸 𝗼𝘂𝗿 𝘄𝗶𝗻𝗻𝗶𝗻𝗴 𝗽𝗲𝘁𝘀!
We challenged #TEAMPHLY to a pet #Halloween costume contest for a chance to win a prize. We’ve narrowed down the submissions to 10 finalists, and now it's time for YOU to help us choose the winner! 🏆 
Check out these paws-itively adorable pets and comment with the number of your favorite to cast your VOTE! 👇👻 #PHLYHalloweenContes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https://quintly-eu-image-storage.s3.amazonaws.com/d123f9c23f3abec6e562a564c92f236a/3b2a035bd18aa6336226792d41f70fda.jpg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13773788"/>
                  </a:ext>
                </a:extLst>
              </a:tr>
            </a:tbl>
          </a:graphicData>
        </a:graphic>
      </p:graphicFrame>
      <p:sp>
        <p:nvSpPr>
          <p:cNvPr id="4" name="Text Placeholder 3">
            <a:extLst>
              <a:ext uri="{FF2B5EF4-FFF2-40B4-BE49-F238E27FC236}">
                <a16:creationId xmlns:a16="http://schemas.microsoft.com/office/drawing/2014/main" id="{EE0C9469-80F2-4958-90C8-7DC21DE4E64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4233538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4449-4897-45B9-89C6-AEF5A2B42FD3}"/>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14BEDB6A-71A3-4DC3-B46B-21C43DA91F63}"/>
              </a:ext>
            </a:extLst>
          </p:cNvPr>
          <p:cNvGraphicFramePr>
            <a:graphicFrameLocks noGrp="1"/>
          </p:cNvGraphicFramePr>
          <p:nvPr>
            <p:ph type="tbl" sz="quarter" idx="13"/>
            <p:extLst>
              <p:ext uri="{D42A27DB-BD31-4B8C-83A1-F6EECF244321}">
                <p14:modId xmlns:p14="http://schemas.microsoft.com/office/powerpoint/2010/main" val="2223493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00244907"/>
                    </a:ext>
                  </a:extLst>
                </a:gridCol>
                <a:gridCol w="1481328">
                  <a:extLst>
                    <a:ext uri="{9D8B030D-6E8A-4147-A177-3AD203B41FA5}">
                      <a16:colId xmlns:a16="http://schemas.microsoft.com/office/drawing/2014/main" val="898762746"/>
                    </a:ext>
                  </a:extLst>
                </a:gridCol>
                <a:gridCol w="329184">
                  <a:extLst>
                    <a:ext uri="{9D8B030D-6E8A-4147-A177-3AD203B41FA5}">
                      <a16:colId xmlns:a16="http://schemas.microsoft.com/office/drawing/2014/main" val="2823858859"/>
                    </a:ext>
                  </a:extLst>
                </a:gridCol>
                <a:gridCol w="329184">
                  <a:extLst>
                    <a:ext uri="{9D8B030D-6E8A-4147-A177-3AD203B41FA5}">
                      <a16:colId xmlns:a16="http://schemas.microsoft.com/office/drawing/2014/main" val="3474249338"/>
                    </a:ext>
                  </a:extLst>
                </a:gridCol>
                <a:gridCol w="329184">
                  <a:extLst>
                    <a:ext uri="{9D8B030D-6E8A-4147-A177-3AD203B41FA5}">
                      <a16:colId xmlns:a16="http://schemas.microsoft.com/office/drawing/2014/main" val="2847498985"/>
                    </a:ext>
                  </a:extLst>
                </a:gridCol>
                <a:gridCol w="329184">
                  <a:extLst>
                    <a:ext uri="{9D8B030D-6E8A-4147-A177-3AD203B41FA5}">
                      <a16:colId xmlns:a16="http://schemas.microsoft.com/office/drawing/2014/main" val="2239385759"/>
                    </a:ext>
                  </a:extLst>
                </a:gridCol>
                <a:gridCol w="329184">
                  <a:extLst>
                    <a:ext uri="{9D8B030D-6E8A-4147-A177-3AD203B41FA5}">
                      <a16:colId xmlns:a16="http://schemas.microsoft.com/office/drawing/2014/main" val="2507834166"/>
                    </a:ext>
                  </a:extLst>
                </a:gridCol>
                <a:gridCol w="329184">
                  <a:extLst>
                    <a:ext uri="{9D8B030D-6E8A-4147-A177-3AD203B41FA5}">
                      <a16:colId xmlns:a16="http://schemas.microsoft.com/office/drawing/2014/main" val="406572269"/>
                    </a:ext>
                  </a:extLst>
                </a:gridCol>
                <a:gridCol w="329184">
                  <a:extLst>
                    <a:ext uri="{9D8B030D-6E8A-4147-A177-3AD203B41FA5}">
                      <a16:colId xmlns:a16="http://schemas.microsoft.com/office/drawing/2014/main" val="3730691887"/>
                    </a:ext>
                  </a:extLst>
                </a:gridCol>
                <a:gridCol w="329184">
                  <a:extLst>
                    <a:ext uri="{9D8B030D-6E8A-4147-A177-3AD203B41FA5}">
                      <a16:colId xmlns:a16="http://schemas.microsoft.com/office/drawing/2014/main" val="3613263851"/>
                    </a:ext>
                  </a:extLst>
                </a:gridCol>
                <a:gridCol w="329184">
                  <a:extLst>
                    <a:ext uri="{9D8B030D-6E8A-4147-A177-3AD203B41FA5}">
                      <a16:colId xmlns:a16="http://schemas.microsoft.com/office/drawing/2014/main" val="4155023306"/>
                    </a:ext>
                  </a:extLst>
                </a:gridCol>
                <a:gridCol w="329184">
                  <a:extLst>
                    <a:ext uri="{9D8B030D-6E8A-4147-A177-3AD203B41FA5}">
                      <a16:colId xmlns:a16="http://schemas.microsoft.com/office/drawing/2014/main" val="3681228173"/>
                    </a:ext>
                  </a:extLst>
                </a:gridCol>
                <a:gridCol w="329184">
                  <a:extLst>
                    <a:ext uri="{9D8B030D-6E8A-4147-A177-3AD203B41FA5}">
                      <a16:colId xmlns:a16="http://schemas.microsoft.com/office/drawing/2014/main" val="1719545994"/>
                    </a:ext>
                  </a:extLst>
                </a:gridCol>
                <a:gridCol w="329184">
                  <a:extLst>
                    <a:ext uri="{9D8B030D-6E8A-4147-A177-3AD203B41FA5}">
                      <a16:colId xmlns:a16="http://schemas.microsoft.com/office/drawing/2014/main" val="217095751"/>
                    </a:ext>
                  </a:extLst>
                </a:gridCol>
                <a:gridCol w="329184">
                  <a:extLst>
                    <a:ext uri="{9D8B030D-6E8A-4147-A177-3AD203B41FA5}">
                      <a16:colId xmlns:a16="http://schemas.microsoft.com/office/drawing/2014/main" val="3514870220"/>
                    </a:ext>
                  </a:extLst>
                </a:gridCol>
                <a:gridCol w="329184">
                  <a:extLst>
                    <a:ext uri="{9D8B030D-6E8A-4147-A177-3AD203B41FA5}">
                      <a16:colId xmlns:a16="http://schemas.microsoft.com/office/drawing/2014/main" val="2278631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89476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- 2025-11-25 13:11:04</a:t>
                      </a:r>
                      <a:r>
                        <a:rPr kumimoji="0" lang="en-US" sz="1000" b="0" i="0" u="none" strike="noStrike" kern="1200" cap="none" spc="0" normalizeH="0" baseline="0" noProof="0">
                          <a:ln>
                            <a:noFill/>
                          </a:ln>
                          <a:solidFill>
                            <a:prstClr val="black"/>
                          </a:solidFill>
                          <a:effectLst/>
                          <a:uLnTx/>
                          <a:uFillTx/>
                          <a:latin typeface="Calibri"/>
                          <a:ea typeface="+mn-ea"/>
                          <a:cs typeface="+mn-cs"/>
                        </a:rPr>
                        <a:t>
 To show appreciation for #TEAMPHLY and kick off the #holidayseason, our Executive Leadership team hosted a festive brunch in our Home Office.
The event brought together departments and regions from across the country to enjoy a hot breakfast catered by Drexelbrook Catering, while connecting and celebrating the season. 🥞🍳
Adding to the holiday spirit, our Home Office Marketing team hosted a PHLY Yard Sale during the brunch—raising over ,000 for a local #charity!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https://quintly-eu-image-storage.s3.amazonaws.com/d123f9c23f3abec6e562a564c92f236a/9002febbde8fb7e50a1ba905abc77eed.jpg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80541611"/>
                  </a:ext>
                </a:extLst>
              </a:tr>
            </a:tbl>
          </a:graphicData>
        </a:graphic>
      </p:graphicFrame>
      <p:sp>
        <p:nvSpPr>
          <p:cNvPr id="4" name="Text Placeholder 3">
            <a:extLst>
              <a:ext uri="{FF2B5EF4-FFF2-40B4-BE49-F238E27FC236}">
                <a16:creationId xmlns:a16="http://schemas.microsoft.com/office/drawing/2014/main" id="{B14788A0-BAF3-4D95-A075-3DB60B8FDE34}"/>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238017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379E-0308-46E9-AA5C-16913F72F74E}"/>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3B1C1AF8-FADF-4209-A984-32B95513D3DF}"/>
              </a:ext>
            </a:extLst>
          </p:cNvPr>
          <p:cNvGraphicFramePr>
            <a:graphicFrameLocks noGrp="1"/>
          </p:cNvGraphicFramePr>
          <p:nvPr>
            <p:ph type="tbl" sz="quarter" idx="13"/>
            <p:extLst>
              <p:ext uri="{D42A27DB-BD31-4B8C-83A1-F6EECF244321}">
                <p14:modId xmlns:p14="http://schemas.microsoft.com/office/powerpoint/2010/main" val="2226601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37582240"/>
                    </a:ext>
                  </a:extLst>
                </a:gridCol>
                <a:gridCol w="1481328">
                  <a:extLst>
                    <a:ext uri="{9D8B030D-6E8A-4147-A177-3AD203B41FA5}">
                      <a16:colId xmlns:a16="http://schemas.microsoft.com/office/drawing/2014/main" val="2318512942"/>
                    </a:ext>
                  </a:extLst>
                </a:gridCol>
                <a:gridCol w="329184">
                  <a:extLst>
                    <a:ext uri="{9D8B030D-6E8A-4147-A177-3AD203B41FA5}">
                      <a16:colId xmlns:a16="http://schemas.microsoft.com/office/drawing/2014/main" val="4263837855"/>
                    </a:ext>
                  </a:extLst>
                </a:gridCol>
                <a:gridCol w="329184">
                  <a:extLst>
                    <a:ext uri="{9D8B030D-6E8A-4147-A177-3AD203B41FA5}">
                      <a16:colId xmlns:a16="http://schemas.microsoft.com/office/drawing/2014/main" val="3443510830"/>
                    </a:ext>
                  </a:extLst>
                </a:gridCol>
                <a:gridCol w="329184">
                  <a:extLst>
                    <a:ext uri="{9D8B030D-6E8A-4147-A177-3AD203B41FA5}">
                      <a16:colId xmlns:a16="http://schemas.microsoft.com/office/drawing/2014/main" val="3851867899"/>
                    </a:ext>
                  </a:extLst>
                </a:gridCol>
                <a:gridCol w="329184">
                  <a:extLst>
                    <a:ext uri="{9D8B030D-6E8A-4147-A177-3AD203B41FA5}">
                      <a16:colId xmlns:a16="http://schemas.microsoft.com/office/drawing/2014/main" val="2616214986"/>
                    </a:ext>
                  </a:extLst>
                </a:gridCol>
                <a:gridCol w="329184">
                  <a:extLst>
                    <a:ext uri="{9D8B030D-6E8A-4147-A177-3AD203B41FA5}">
                      <a16:colId xmlns:a16="http://schemas.microsoft.com/office/drawing/2014/main" val="784842755"/>
                    </a:ext>
                  </a:extLst>
                </a:gridCol>
                <a:gridCol w="329184">
                  <a:extLst>
                    <a:ext uri="{9D8B030D-6E8A-4147-A177-3AD203B41FA5}">
                      <a16:colId xmlns:a16="http://schemas.microsoft.com/office/drawing/2014/main" val="940876748"/>
                    </a:ext>
                  </a:extLst>
                </a:gridCol>
                <a:gridCol w="329184">
                  <a:extLst>
                    <a:ext uri="{9D8B030D-6E8A-4147-A177-3AD203B41FA5}">
                      <a16:colId xmlns:a16="http://schemas.microsoft.com/office/drawing/2014/main" val="448555646"/>
                    </a:ext>
                  </a:extLst>
                </a:gridCol>
                <a:gridCol w="329184">
                  <a:extLst>
                    <a:ext uri="{9D8B030D-6E8A-4147-A177-3AD203B41FA5}">
                      <a16:colId xmlns:a16="http://schemas.microsoft.com/office/drawing/2014/main" val="3032840328"/>
                    </a:ext>
                  </a:extLst>
                </a:gridCol>
                <a:gridCol w="329184">
                  <a:extLst>
                    <a:ext uri="{9D8B030D-6E8A-4147-A177-3AD203B41FA5}">
                      <a16:colId xmlns:a16="http://schemas.microsoft.com/office/drawing/2014/main" val="1679035416"/>
                    </a:ext>
                  </a:extLst>
                </a:gridCol>
                <a:gridCol w="329184">
                  <a:extLst>
                    <a:ext uri="{9D8B030D-6E8A-4147-A177-3AD203B41FA5}">
                      <a16:colId xmlns:a16="http://schemas.microsoft.com/office/drawing/2014/main" val="1418592225"/>
                    </a:ext>
                  </a:extLst>
                </a:gridCol>
                <a:gridCol w="329184">
                  <a:extLst>
                    <a:ext uri="{9D8B030D-6E8A-4147-A177-3AD203B41FA5}">
                      <a16:colId xmlns:a16="http://schemas.microsoft.com/office/drawing/2014/main" val="555229558"/>
                    </a:ext>
                  </a:extLst>
                </a:gridCol>
                <a:gridCol w="329184">
                  <a:extLst>
                    <a:ext uri="{9D8B030D-6E8A-4147-A177-3AD203B41FA5}">
                      <a16:colId xmlns:a16="http://schemas.microsoft.com/office/drawing/2014/main" val="1762302472"/>
                    </a:ext>
                  </a:extLst>
                </a:gridCol>
                <a:gridCol w="329184">
                  <a:extLst>
                    <a:ext uri="{9D8B030D-6E8A-4147-A177-3AD203B41FA5}">
                      <a16:colId xmlns:a16="http://schemas.microsoft.com/office/drawing/2014/main" val="524146758"/>
                    </a:ext>
                  </a:extLst>
                </a:gridCol>
                <a:gridCol w="329184">
                  <a:extLst>
                    <a:ext uri="{9D8B030D-6E8A-4147-A177-3AD203B41FA5}">
                      <a16:colId xmlns:a16="http://schemas.microsoft.com/office/drawing/2014/main" val="1110711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4883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- 2025-11-20 13:02:27</a:t>
                      </a:r>
                      <a:r>
                        <a:rPr kumimoji="0" lang="en-US" sz="1000" b="0" i="0" u="none" strike="noStrike" kern="1200" cap="none" spc="0" normalizeH="0" baseline="0" noProof="0">
                          <a:ln>
                            <a:noFill/>
                          </a:ln>
                          <a:solidFill>
                            <a:prstClr val="black"/>
                          </a:solidFill>
                          <a:effectLst/>
                          <a:uLnTx/>
                          <a:uFillTx/>
                          <a:latin typeface="Calibri"/>
                          <a:ea typeface="+mn-ea"/>
                          <a:cs typeface="+mn-cs"/>
                        </a:rPr>
                        <a:t>
 #TEAMPHLY was excited to join supporters at the Madelyn James Pediatric Cancer Foundation Bow Bash, an inspiring event that raised over K to support families facing #pediatriccancer. 🎀✨
This celebration honors the foundation’s mission to bring access and equity to pediatric #cancer care. Founded in memory of Madelyn, a patient at Children's Hospital of Philadelphia, their work helps ease the journey for families navigating a diagnosis and brings hope when it’s needed most. 🤝
We’re especially honored that PHLY President &amp; CEO John Glomb was recognized among the evening’s honorees for his friendship, partnership, and commitment to this cause. Together, we’re bringing hope and relief to families who need it most.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https://quintly-eu-image-storage.s3.amazonaws.com/d123f9c23f3abec6e562a564c92f236a/23d4e6cea2763a1cf8de39ca4ad00448.jpg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07879053"/>
                  </a:ext>
                </a:extLst>
              </a:tr>
            </a:tbl>
          </a:graphicData>
        </a:graphic>
      </p:graphicFrame>
      <p:sp>
        <p:nvSpPr>
          <p:cNvPr id="4" name="Text Placeholder 3">
            <a:extLst>
              <a:ext uri="{FF2B5EF4-FFF2-40B4-BE49-F238E27FC236}">
                <a16:creationId xmlns:a16="http://schemas.microsoft.com/office/drawing/2014/main" id="{90B2D0EF-76D2-41DF-8100-564D390E0E1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404252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FF3D-A864-4791-A6DF-773A0D83AABA}"/>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DF3DDC5F-D71A-4A4E-8741-9E68FE5D4942}"/>
              </a:ext>
            </a:extLst>
          </p:cNvPr>
          <p:cNvGraphicFramePr>
            <a:graphicFrameLocks noGrp="1"/>
          </p:cNvGraphicFramePr>
          <p:nvPr>
            <p:ph type="chart" sz="quarter" idx="13"/>
            <p:extLst>
              <p:ext uri="{D42A27DB-BD31-4B8C-83A1-F6EECF244321}">
                <p14:modId xmlns:p14="http://schemas.microsoft.com/office/powerpoint/2010/main" val="3420372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C1C18F-BF30-4779-A237-750DF9B75B27}"/>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458580E2-FD24-4FB7-9428-BBE4FC502C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4803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06179-79E7-4DA7-ADD7-D6912A47B19D}"/>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43FAA35B-E608-4572-9446-7E5311F5914C}"/>
              </a:ext>
            </a:extLst>
          </p:cNvPr>
          <p:cNvGraphicFramePr>
            <a:graphicFrameLocks noGrp="1"/>
          </p:cNvGraphicFramePr>
          <p:nvPr>
            <p:ph type="tbl" sz="quarter" idx="13"/>
            <p:extLst>
              <p:ext uri="{D42A27DB-BD31-4B8C-83A1-F6EECF244321}">
                <p14:modId xmlns:p14="http://schemas.microsoft.com/office/powerpoint/2010/main" val="1967095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43777994"/>
                    </a:ext>
                  </a:extLst>
                </a:gridCol>
                <a:gridCol w="576072">
                  <a:extLst>
                    <a:ext uri="{9D8B030D-6E8A-4147-A177-3AD203B41FA5}">
                      <a16:colId xmlns:a16="http://schemas.microsoft.com/office/drawing/2014/main" val="3488879957"/>
                    </a:ext>
                  </a:extLst>
                </a:gridCol>
                <a:gridCol w="576072">
                  <a:extLst>
                    <a:ext uri="{9D8B030D-6E8A-4147-A177-3AD203B41FA5}">
                      <a16:colId xmlns:a16="http://schemas.microsoft.com/office/drawing/2014/main" val="4292780432"/>
                    </a:ext>
                  </a:extLst>
                </a:gridCol>
                <a:gridCol w="576072">
                  <a:extLst>
                    <a:ext uri="{9D8B030D-6E8A-4147-A177-3AD203B41FA5}">
                      <a16:colId xmlns:a16="http://schemas.microsoft.com/office/drawing/2014/main" val="689025835"/>
                    </a:ext>
                  </a:extLst>
                </a:gridCol>
                <a:gridCol w="576072">
                  <a:extLst>
                    <a:ext uri="{9D8B030D-6E8A-4147-A177-3AD203B41FA5}">
                      <a16:colId xmlns:a16="http://schemas.microsoft.com/office/drawing/2014/main" val="258906913"/>
                    </a:ext>
                  </a:extLst>
                </a:gridCol>
                <a:gridCol w="576072">
                  <a:extLst>
                    <a:ext uri="{9D8B030D-6E8A-4147-A177-3AD203B41FA5}">
                      <a16:colId xmlns:a16="http://schemas.microsoft.com/office/drawing/2014/main" val="2029621752"/>
                    </a:ext>
                  </a:extLst>
                </a:gridCol>
                <a:gridCol w="576072">
                  <a:extLst>
                    <a:ext uri="{9D8B030D-6E8A-4147-A177-3AD203B41FA5}">
                      <a16:colId xmlns:a16="http://schemas.microsoft.com/office/drawing/2014/main" val="3448415118"/>
                    </a:ext>
                  </a:extLst>
                </a:gridCol>
                <a:gridCol w="576072">
                  <a:extLst>
                    <a:ext uri="{9D8B030D-6E8A-4147-A177-3AD203B41FA5}">
                      <a16:colId xmlns:a16="http://schemas.microsoft.com/office/drawing/2014/main" val="545336793"/>
                    </a:ext>
                  </a:extLst>
                </a:gridCol>
                <a:gridCol w="576072">
                  <a:extLst>
                    <a:ext uri="{9D8B030D-6E8A-4147-A177-3AD203B41FA5}">
                      <a16:colId xmlns:a16="http://schemas.microsoft.com/office/drawing/2014/main" val="2805632254"/>
                    </a:ext>
                  </a:extLst>
                </a:gridCol>
                <a:gridCol w="576072">
                  <a:extLst>
                    <a:ext uri="{9D8B030D-6E8A-4147-A177-3AD203B41FA5}">
                      <a16:colId xmlns:a16="http://schemas.microsoft.com/office/drawing/2014/main" val="3280478612"/>
                    </a:ext>
                  </a:extLst>
                </a:gridCol>
                <a:gridCol w="576072">
                  <a:extLst>
                    <a:ext uri="{9D8B030D-6E8A-4147-A177-3AD203B41FA5}">
                      <a16:colId xmlns:a16="http://schemas.microsoft.com/office/drawing/2014/main" val="1955125402"/>
                    </a:ext>
                  </a:extLst>
                </a:gridCol>
                <a:gridCol w="576072">
                  <a:extLst>
                    <a:ext uri="{9D8B030D-6E8A-4147-A177-3AD203B41FA5}">
                      <a16:colId xmlns:a16="http://schemas.microsoft.com/office/drawing/2014/main" val="1044982295"/>
                    </a:ext>
                  </a:extLst>
                </a:gridCol>
                <a:gridCol w="576072">
                  <a:extLst>
                    <a:ext uri="{9D8B030D-6E8A-4147-A177-3AD203B41FA5}">
                      <a16:colId xmlns:a16="http://schemas.microsoft.com/office/drawing/2014/main" val="20136878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03964284"/>
                  </a:ext>
                </a:extLst>
              </a:tr>
              <a:tr h="370840">
                <a:tc>
                  <a:txBody>
                    <a:bodyPr/>
                    <a:lstStyle/>
                    <a:p>
                      <a:r>
                        <a:rPr lang="en-US" sz="1000"/>
                        <a:t>3947</a:t>
                      </a:r>
                    </a:p>
                  </a:txBody>
                  <a:tcPr/>
                </a:tc>
                <a:tc>
                  <a:txBody>
                    <a:bodyPr/>
                    <a:lstStyle/>
                    <a:p>
                      <a:r>
                        <a:rPr lang="en-US" sz="1000"/>
                        <a:t>-9</a:t>
                      </a:r>
                    </a:p>
                  </a:txBody>
                  <a:tcPr/>
                </a:tc>
                <a:tc>
                  <a:txBody>
                    <a:bodyPr/>
                    <a:lstStyle/>
                    <a:p>
                      <a:r>
                        <a:rPr lang="en-US" sz="1000"/>
                        <a:t>39</a:t>
                      </a:r>
                    </a:p>
                  </a:txBody>
                  <a:tcPr/>
                </a:tc>
                <a:tc>
                  <a:txBody>
                    <a:bodyPr/>
                    <a:lstStyle/>
                    <a:p>
                      <a:r>
                        <a:rPr lang="en-US" sz="1000"/>
                        <a:t>18</a:t>
                      </a:r>
                    </a:p>
                  </a:txBody>
                  <a:tcPr/>
                </a:tc>
                <a:tc>
                  <a:txBody>
                    <a:bodyPr/>
                    <a:lstStyle/>
                    <a:p>
                      <a:r>
                        <a:rPr lang="en-US" sz="1000"/>
                        <a:t>1</a:t>
                      </a:r>
                    </a:p>
                  </a:txBody>
                  <a:tcPr/>
                </a:tc>
                <a:tc>
                  <a:txBody>
                    <a:bodyPr/>
                    <a:lstStyle/>
                    <a:p>
                      <a:r>
                        <a:rPr lang="en-US" sz="1000"/>
                        <a:t>20</a:t>
                      </a:r>
                    </a:p>
                  </a:txBody>
                  <a:tcPr/>
                </a:tc>
                <a:tc>
                  <a:txBody>
                    <a:bodyPr/>
                    <a:lstStyle/>
                    <a:p>
                      <a:r>
                        <a:rPr lang="en-US" sz="1000"/>
                        <a:t>5</a:t>
                      </a:r>
                    </a:p>
                  </a:txBody>
                  <a:tcPr/>
                </a:tc>
                <a:tc>
                  <a:txBody>
                    <a:bodyPr/>
                    <a:lstStyle/>
                    <a:p>
                      <a:r>
                        <a:rPr lang="en-US" sz="1000"/>
                        <a:t>3</a:t>
                      </a:r>
                    </a:p>
                  </a:txBody>
                  <a:tcPr/>
                </a:tc>
                <a:tc>
                  <a:txBody>
                    <a:bodyPr/>
                    <a:lstStyle/>
                    <a:p>
                      <a:r>
                        <a:rPr lang="en-US" sz="1000"/>
                        <a:t>15</a:t>
                      </a:r>
                    </a:p>
                  </a:txBody>
                  <a:tcPr/>
                </a:tc>
                <a:tc>
                  <a:txBody>
                    <a:bodyPr/>
                    <a:lstStyle/>
                    <a:p>
                      <a:r>
                        <a:rPr lang="en-US" sz="1000"/>
                        <a:t>12</a:t>
                      </a:r>
                    </a:p>
                  </a:txBody>
                  <a:tcPr/>
                </a:tc>
                <a:tc>
                  <a:txBody>
                    <a:bodyPr/>
                    <a:lstStyle/>
                    <a:p>
                      <a:r>
                        <a:rPr lang="en-US" sz="1000"/>
                        <a:t>9</a:t>
                      </a:r>
                    </a:p>
                  </a:txBody>
                  <a:tcPr/>
                </a:tc>
                <a:tc>
                  <a:txBody>
                    <a:bodyPr/>
                    <a:lstStyle/>
                    <a:p>
                      <a:r>
                        <a:rPr lang="en-US" sz="1000"/>
                        <a:t>0.0422 %</a:t>
                      </a:r>
                    </a:p>
                  </a:txBody>
                  <a:tcPr/>
                </a:tc>
                <a:tc>
                  <a:txBody>
                    <a:bodyPr/>
                    <a:lstStyle/>
                    <a:p>
                      <a:r>
                        <a:rPr lang="en-US" sz="1000"/>
                        <a:t>0.0 %</a:t>
                      </a:r>
                    </a:p>
                  </a:txBody>
                  <a:tcPr/>
                </a:tc>
                <a:extLst>
                  <a:ext uri="{0D108BD9-81ED-4DB2-BD59-A6C34878D82A}">
                    <a16:rowId xmlns:a16="http://schemas.microsoft.com/office/drawing/2014/main" val="2271282658"/>
                  </a:ext>
                </a:extLst>
              </a:tr>
            </a:tbl>
          </a:graphicData>
        </a:graphic>
      </p:graphicFrame>
      <p:sp>
        <p:nvSpPr>
          <p:cNvPr id="4" name="Text Placeholder 3">
            <a:extLst>
              <a:ext uri="{FF2B5EF4-FFF2-40B4-BE49-F238E27FC236}">
                <a16:creationId xmlns:a16="http://schemas.microsoft.com/office/drawing/2014/main" id="{A8357661-349F-45BD-A762-1C83FBEF931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660128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4454F-E3BE-4A93-A61E-4F6193F29718}"/>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FE2729B2-A938-4F46-A489-03E1BD49D01C}"/>
              </a:ext>
            </a:extLst>
          </p:cNvPr>
          <p:cNvGraphicFramePr>
            <a:graphicFrameLocks noGrp="1"/>
          </p:cNvGraphicFramePr>
          <p:nvPr>
            <p:ph type="chart" sz="quarter" idx="13"/>
            <p:extLst>
              <p:ext uri="{D42A27DB-BD31-4B8C-83A1-F6EECF244321}">
                <p14:modId xmlns:p14="http://schemas.microsoft.com/office/powerpoint/2010/main" val="3990213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0643FC-9760-44D7-B6AA-AB23324EC79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CA9E572-2083-4AD4-BAF8-E6CE465ADA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5602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17926-3633-45BF-8BC3-6E0FD44B1B6F}"/>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3944E834-FE40-448F-86D8-F4903CFE6D15}"/>
              </a:ext>
            </a:extLst>
          </p:cNvPr>
          <p:cNvGraphicFramePr>
            <a:graphicFrameLocks noGrp="1"/>
          </p:cNvGraphicFramePr>
          <p:nvPr>
            <p:ph type="chart" sz="quarter" idx="13"/>
            <p:extLst>
              <p:ext uri="{D42A27DB-BD31-4B8C-83A1-F6EECF244321}">
                <p14:modId xmlns:p14="http://schemas.microsoft.com/office/powerpoint/2010/main" val="3645706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AFC874-04E0-43FD-B53D-EF2450D9E2A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2821B82-285D-4871-A5A6-0E82402DD8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3420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B158A-DC65-44AC-B13A-8CA68BCB72A3}"/>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1B703181-49FE-4963-ACF1-207A5DC3D64B}"/>
              </a:ext>
            </a:extLst>
          </p:cNvPr>
          <p:cNvGraphicFramePr>
            <a:graphicFrameLocks noGrp="1"/>
          </p:cNvGraphicFramePr>
          <p:nvPr>
            <p:ph type="chart" sz="quarter" idx="13"/>
            <p:extLst>
              <p:ext uri="{D42A27DB-BD31-4B8C-83A1-F6EECF244321}">
                <p14:modId xmlns:p14="http://schemas.microsoft.com/office/powerpoint/2010/main" val="168361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B8A015-338A-43AE-92E9-C8966A4CFBE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AC290CC-0BD0-4D83-B495-00E4E719E8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6687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A7D55-F23A-4BA5-8B84-30F95F018F8F}"/>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E66CC6B4-4431-4AFA-B5C1-73EFBE0D3611}"/>
              </a:ext>
            </a:extLst>
          </p:cNvPr>
          <p:cNvGraphicFramePr>
            <a:graphicFrameLocks noGrp="1"/>
          </p:cNvGraphicFramePr>
          <p:nvPr>
            <p:ph type="chart" sz="quarter" idx="13"/>
            <p:extLst>
              <p:ext uri="{D42A27DB-BD31-4B8C-83A1-F6EECF244321}">
                <p14:modId xmlns:p14="http://schemas.microsoft.com/office/powerpoint/2010/main" val="3211339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5B09F1-1446-4862-96A7-991FD378240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D363E08-2ECC-4DFE-A5B9-538FFF93EC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7747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BFF4D-256F-44C9-BF3A-0B80DB40FC54}"/>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732C5346-5618-4954-B0F9-F4D5931E35E7}"/>
              </a:ext>
            </a:extLst>
          </p:cNvPr>
          <p:cNvGraphicFramePr>
            <a:graphicFrameLocks noGrp="1"/>
          </p:cNvGraphicFramePr>
          <p:nvPr>
            <p:ph type="tbl" sz="quarter" idx="13"/>
            <p:extLst>
              <p:ext uri="{D42A27DB-BD31-4B8C-83A1-F6EECF244321}">
                <p14:modId xmlns:p14="http://schemas.microsoft.com/office/powerpoint/2010/main" val="1708763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113478751"/>
                    </a:ext>
                  </a:extLst>
                </a:gridCol>
                <a:gridCol w="2468880">
                  <a:extLst>
                    <a:ext uri="{9D8B030D-6E8A-4147-A177-3AD203B41FA5}">
                      <a16:colId xmlns:a16="http://schemas.microsoft.com/office/drawing/2014/main" val="937698438"/>
                    </a:ext>
                  </a:extLst>
                </a:gridCol>
                <a:gridCol w="2468880">
                  <a:extLst>
                    <a:ext uri="{9D8B030D-6E8A-4147-A177-3AD203B41FA5}">
                      <a16:colId xmlns:a16="http://schemas.microsoft.com/office/drawing/2014/main" val="1369943506"/>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290813010"/>
                  </a:ext>
                </a:extLst>
              </a:tr>
              <a:tr h="370840">
                <a:tc>
                  <a:txBody>
                    <a:bodyPr/>
                    <a:lstStyle/>
                    <a:p>
                      <a:r>
                        <a:rPr lang="en-US" sz="1000" b="1"/>
                        <a:t>@BusInsMagazine</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2377414005"/>
                  </a:ext>
                </a:extLst>
              </a:tr>
              <a:tr h="370840">
                <a:tc>
                  <a:txBody>
                    <a:bodyPr/>
                    <a:lstStyle/>
                    <a:p>
                      <a:r>
                        <a:rPr lang="en-US" sz="1000" b="1"/>
                        <a:t>@MarshMMAMidwest</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091805082"/>
                  </a:ext>
                </a:extLst>
              </a:tr>
              <a:tr h="370840">
                <a:tc>
                  <a:txBody>
                    <a:bodyPr/>
                    <a:lstStyle/>
                    <a:p>
                      <a:r>
                        <a:rPr lang="en-US" sz="1000" b="1"/>
                        <a:t>@TMNA_Services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229691101"/>
                  </a:ext>
                </a:extLst>
              </a:tr>
              <a:tr h="370840">
                <a:tc>
                  <a:txBody>
                    <a:bodyPr/>
                    <a:lstStyle/>
                    <a:p>
                      <a:r>
                        <a:rPr lang="en-US" sz="1000" b="1"/>
                        <a:t>@CAFoundation</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429893623"/>
                  </a:ext>
                </a:extLst>
              </a:tr>
              <a:tr h="370840">
                <a:tc>
                  <a:txBody>
                    <a:bodyPr/>
                    <a:lstStyle/>
                    <a:p>
                      <a:r>
                        <a:rPr lang="en-US" sz="1000" b="1"/>
                        <a:t>@ParalympicIn</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424230761"/>
                  </a:ext>
                </a:extLst>
              </a:tr>
              <a:tr h="370840">
                <a:tc>
                  <a:txBody>
                    <a:bodyPr/>
                    <a:lstStyle/>
                    <a:p>
                      <a:r>
                        <a:rPr lang="en-US" sz="1000" b="1"/>
                        <a:t>@YAPInc</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337325850"/>
                  </a:ext>
                </a:extLst>
              </a:tr>
              <a:tr h="370840">
                <a:tc>
                  <a:txBody>
                    <a:bodyPr/>
                    <a:lstStyle/>
                    <a:p>
                      <a:r>
                        <a:rPr lang="en-US" sz="1000" b="1"/>
                        <a:t>@StoneHouse_Inc</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265787683"/>
                  </a:ext>
                </a:extLst>
              </a:tr>
              <a:tr h="370840">
                <a:tc>
                  <a:txBody>
                    <a:bodyPr/>
                    <a:lstStyle/>
                    <a:p>
                      <a:r>
                        <a:rPr lang="en-US" sz="1000" b="1"/>
                        <a:t>@SalArmyPhilly</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861507885"/>
                  </a:ext>
                </a:extLst>
              </a:tr>
            </a:tbl>
          </a:graphicData>
        </a:graphic>
      </p:graphicFrame>
      <p:sp>
        <p:nvSpPr>
          <p:cNvPr id="4" name="Text Placeholder 3">
            <a:extLst>
              <a:ext uri="{FF2B5EF4-FFF2-40B4-BE49-F238E27FC236}">
                <a16:creationId xmlns:a16="http://schemas.microsoft.com/office/drawing/2014/main" id="{B3B62856-C110-45A6-9628-4F90FFF3D52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492768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D9AC-9A46-48FB-9685-230349A02880}"/>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1FDE90BB-C616-4FDA-BFFC-59D168724844}"/>
              </a:ext>
            </a:extLst>
          </p:cNvPr>
          <p:cNvGraphicFramePr>
            <a:graphicFrameLocks noGrp="1"/>
          </p:cNvGraphicFramePr>
          <p:nvPr>
            <p:ph type="tbl" sz="quarter" idx="13"/>
            <p:extLst>
              <p:ext uri="{D42A27DB-BD31-4B8C-83A1-F6EECF244321}">
                <p14:modId xmlns:p14="http://schemas.microsoft.com/office/powerpoint/2010/main" val="3849251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80099798"/>
                    </a:ext>
                  </a:extLst>
                </a:gridCol>
                <a:gridCol w="1152144">
                  <a:extLst>
                    <a:ext uri="{9D8B030D-6E8A-4147-A177-3AD203B41FA5}">
                      <a16:colId xmlns:a16="http://schemas.microsoft.com/office/drawing/2014/main" val="2748899571"/>
                    </a:ext>
                  </a:extLst>
                </a:gridCol>
                <a:gridCol w="1152144">
                  <a:extLst>
                    <a:ext uri="{9D8B030D-6E8A-4147-A177-3AD203B41FA5}">
                      <a16:colId xmlns:a16="http://schemas.microsoft.com/office/drawing/2014/main" val="3791088950"/>
                    </a:ext>
                  </a:extLst>
                </a:gridCol>
                <a:gridCol w="1152144">
                  <a:extLst>
                    <a:ext uri="{9D8B030D-6E8A-4147-A177-3AD203B41FA5}">
                      <a16:colId xmlns:a16="http://schemas.microsoft.com/office/drawing/2014/main" val="3787766536"/>
                    </a:ext>
                  </a:extLst>
                </a:gridCol>
                <a:gridCol w="1152144">
                  <a:extLst>
                    <a:ext uri="{9D8B030D-6E8A-4147-A177-3AD203B41FA5}">
                      <a16:colId xmlns:a16="http://schemas.microsoft.com/office/drawing/2014/main" val="2785054302"/>
                    </a:ext>
                  </a:extLst>
                </a:gridCol>
                <a:gridCol w="1152144">
                  <a:extLst>
                    <a:ext uri="{9D8B030D-6E8A-4147-A177-3AD203B41FA5}">
                      <a16:colId xmlns:a16="http://schemas.microsoft.com/office/drawing/2014/main" val="339123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2133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- 2025-11-11 09:54:13</a:t>
                      </a:r>
                      <a:r>
                        <a:rPr kumimoji="0" lang="en-US" sz="1000" b="0" i="0" u="none" strike="noStrike" kern="1200" cap="none" spc="0" normalizeH="0" baseline="0" noProof="0">
                          <a:ln>
                            <a:noFill/>
                          </a:ln>
                          <a:solidFill>
                            <a:prstClr val="black"/>
                          </a:solidFill>
                          <a:effectLst/>
                          <a:uLnTx/>
                          <a:uFillTx/>
                          <a:latin typeface="Calibri"/>
                          <a:ea typeface="+mn-ea"/>
                          <a:cs typeface="+mn-cs"/>
                        </a:rPr>
                        <a:t>
 Smiles. Cheers. Unstoppable energy. 💙 We were excited to sponsor @SOPennsylvania's 37th Fall Festival — the largest student-run Special Olympics event in the world, hosted by @VillanovaU.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0.2020 %</a:t>
                      </a:r>
                    </a:p>
                  </a:txBody>
                  <a:tcPr/>
                </a:tc>
                <a:extLst>
                  <a:ext uri="{0D108BD9-81ED-4DB2-BD59-A6C34878D82A}">
                    <a16:rowId xmlns:a16="http://schemas.microsoft.com/office/drawing/2014/main" val="2992807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- 2025-11-17 15:45:00</a:t>
                      </a:r>
                      <a:r>
                        <a:rPr kumimoji="0" lang="en-US" sz="1000" b="0" i="0" u="none" strike="noStrike" kern="1200" cap="none" spc="0" normalizeH="0" baseline="0" noProof="0">
                          <a:ln>
                            <a:noFill/>
                          </a:ln>
                          <a:solidFill>
                            <a:prstClr val="black"/>
                          </a:solidFill>
                          <a:effectLst/>
                          <a:uLnTx/>
                          <a:uFillTx/>
                          <a:latin typeface="Calibri"/>
                          <a:ea typeface="+mn-ea"/>
                          <a:cs typeface="+mn-cs"/>
                        </a:rPr>
                        <a:t>
 #TEAMPHLY was proud to sponsor and attend the @cpcusociety's In2Risk Annual Conference! This event brings together insurance industry leaders from around the world for professional development and networking to discuss emerging trends and challenges in risk management. https://t.co/T8EZCK7Fjh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0.0758 %</a:t>
                      </a:r>
                    </a:p>
                  </a:txBody>
                  <a:tcPr/>
                </a:tc>
                <a:extLst>
                  <a:ext uri="{0D108BD9-81ED-4DB2-BD59-A6C34878D82A}">
                    <a16:rowId xmlns:a16="http://schemas.microsoft.com/office/drawing/2014/main" val="3682528393"/>
                  </a:ext>
                </a:extLst>
              </a:tr>
            </a:tbl>
          </a:graphicData>
        </a:graphic>
      </p:graphicFrame>
      <p:sp>
        <p:nvSpPr>
          <p:cNvPr id="4" name="Text Placeholder 3">
            <a:extLst>
              <a:ext uri="{FF2B5EF4-FFF2-40B4-BE49-F238E27FC236}">
                <a16:creationId xmlns:a16="http://schemas.microsoft.com/office/drawing/2014/main" id="{5F10652D-9012-4FCC-8643-52C2CB083A7F}"/>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617482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AE68F-07D8-4FF8-B46F-34BE45E6C0B6}"/>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EBC39921-69C8-4C00-976D-95904CE54B62}"/>
              </a:ext>
            </a:extLst>
          </p:cNvPr>
          <p:cNvGraphicFramePr>
            <a:graphicFrameLocks noGrp="1"/>
          </p:cNvGraphicFramePr>
          <p:nvPr>
            <p:ph type="tbl" sz="quarter" idx="13"/>
            <p:extLst>
              <p:ext uri="{D42A27DB-BD31-4B8C-83A1-F6EECF244321}">
                <p14:modId xmlns:p14="http://schemas.microsoft.com/office/powerpoint/2010/main" val="154951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71093911"/>
                    </a:ext>
                  </a:extLst>
                </a:gridCol>
                <a:gridCol w="1152144">
                  <a:extLst>
                    <a:ext uri="{9D8B030D-6E8A-4147-A177-3AD203B41FA5}">
                      <a16:colId xmlns:a16="http://schemas.microsoft.com/office/drawing/2014/main" val="3385596061"/>
                    </a:ext>
                  </a:extLst>
                </a:gridCol>
                <a:gridCol w="1152144">
                  <a:extLst>
                    <a:ext uri="{9D8B030D-6E8A-4147-A177-3AD203B41FA5}">
                      <a16:colId xmlns:a16="http://schemas.microsoft.com/office/drawing/2014/main" val="1806929599"/>
                    </a:ext>
                  </a:extLst>
                </a:gridCol>
                <a:gridCol w="1152144">
                  <a:extLst>
                    <a:ext uri="{9D8B030D-6E8A-4147-A177-3AD203B41FA5}">
                      <a16:colId xmlns:a16="http://schemas.microsoft.com/office/drawing/2014/main" val="3455910764"/>
                    </a:ext>
                  </a:extLst>
                </a:gridCol>
                <a:gridCol w="1152144">
                  <a:extLst>
                    <a:ext uri="{9D8B030D-6E8A-4147-A177-3AD203B41FA5}">
                      <a16:colId xmlns:a16="http://schemas.microsoft.com/office/drawing/2014/main" val="3431721295"/>
                    </a:ext>
                  </a:extLst>
                </a:gridCol>
                <a:gridCol w="1152144">
                  <a:extLst>
                    <a:ext uri="{9D8B030D-6E8A-4147-A177-3AD203B41FA5}">
                      <a16:colId xmlns:a16="http://schemas.microsoft.com/office/drawing/2014/main" val="2634574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007985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- 2025-11-05 15:00:38</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be the Presenting Sponsor of the @Eagles Community RedZone program for the 2025 – 2026 season! Throughout the season, we're partnering with the Eagles to highlight #nonprofits doing great work in the community before each home game. 
🧵 https://t.co/04DlxcBjjK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0.0506 %</a:t>
                      </a:r>
                    </a:p>
                  </a:txBody>
                  <a:tcPr/>
                </a:tc>
                <a:extLst>
                  <a:ext uri="{0D108BD9-81ED-4DB2-BD59-A6C34878D82A}">
                    <a16:rowId xmlns:a16="http://schemas.microsoft.com/office/drawing/2014/main" val="3946332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- 2025-11-21 12:49:55</a:t>
                      </a:r>
                      <a:r>
                        <a:rPr kumimoji="0" lang="en-US" sz="1000" b="0" i="0" u="none" strike="noStrike" kern="1200" cap="none" spc="0" normalizeH="0" baseline="0" noProof="0">
                          <a:ln>
                            <a:noFill/>
                          </a:ln>
                          <a:solidFill>
                            <a:prstClr val="black"/>
                          </a:solidFill>
                          <a:effectLst/>
                          <a:uLnTx/>
                          <a:uFillTx/>
                          <a:latin typeface="Calibri"/>
                          <a:ea typeface="+mn-ea"/>
                          <a:cs typeface="+mn-cs"/>
                        </a:rPr>
                        <a:t>
 Wishing our partners, the @PhilaUnion, the best of luck in their playoff match this weekend!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0.0506 %</a:t>
                      </a:r>
                    </a:p>
                  </a:txBody>
                  <a:tcPr/>
                </a:tc>
                <a:extLst>
                  <a:ext uri="{0D108BD9-81ED-4DB2-BD59-A6C34878D82A}">
                    <a16:rowId xmlns:a16="http://schemas.microsoft.com/office/drawing/2014/main" val="1502919661"/>
                  </a:ext>
                </a:extLst>
              </a:tr>
            </a:tbl>
          </a:graphicData>
        </a:graphic>
      </p:graphicFrame>
      <p:sp>
        <p:nvSpPr>
          <p:cNvPr id="4" name="Text Placeholder 3">
            <a:extLst>
              <a:ext uri="{FF2B5EF4-FFF2-40B4-BE49-F238E27FC236}">
                <a16:creationId xmlns:a16="http://schemas.microsoft.com/office/drawing/2014/main" id="{BB9D530D-DE7B-406A-9BF1-06D9B0524F29}"/>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32745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26C05-9385-484A-A870-0A26CA320054}"/>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7D32451F-EA5F-4714-958B-129DE5759765}"/>
              </a:ext>
            </a:extLst>
          </p:cNvPr>
          <p:cNvGraphicFramePr>
            <a:graphicFrameLocks noGrp="1"/>
          </p:cNvGraphicFramePr>
          <p:nvPr>
            <p:ph type="tbl" sz="quarter" idx="13"/>
            <p:extLst>
              <p:ext uri="{D42A27DB-BD31-4B8C-83A1-F6EECF244321}">
                <p14:modId xmlns:p14="http://schemas.microsoft.com/office/powerpoint/2010/main" val="1224549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76158061"/>
                    </a:ext>
                  </a:extLst>
                </a:gridCol>
                <a:gridCol w="1152144">
                  <a:extLst>
                    <a:ext uri="{9D8B030D-6E8A-4147-A177-3AD203B41FA5}">
                      <a16:colId xmlns:a16="http://schemas.microsoft.com/office/drawing/2014/main" val="3561028214"/>
                    </a:ext>
                  </a:extLst>
                </a:gridCol>
                <a:gridCol w="1152144">
                  <a:extLst>
                    <a:ext uri="{9D8B030D-6E8A-4147-A177-3AD203B41FA5}">
                      <a16:colId xmlns:a16="http://schemas.microsoft.com/office/drawing/2014/main" val="2368036049"/>
                    </a:ext>
                  </a:extLst>
                </a:gridCol>
                <a:gridCol w="1152144">
                  <a:extLst>
                    <a:ext uri="{9D8B030D-6E8A-4147-A177-3AD203B41FA5}">
                      <a16:colId xmlns:a16="http://schemas.microsoft.com/office/drawing/2014/main" val="2280768191"/>
                    </a:ext>
                  </a:extLst>
                </a:gridCol>
                <a:gridCol w="1152144">
                  <a:extLst>
                    <a:ext uri="{9D8B030D-6E8A-4147-A177-3AD203B41FA5}">
                      <a16:colId xmlns:a16="http://schemas.microsoft.com/office/drawing/2014/main" val="3040891481"/>
                    </a:ext>
                  </a:extLst>
                </a:gridCol>
                <a:gridCol w="1152144">
                  <a:extLst>
                    <a:ext uri="{9D8B030D-6E8A-4147-A177-3AD203B41FA5}">
                      <a16:colId xmlns:a16="http://schemas.microsoft.com/office/drawing/2014/main" val="2945258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39297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- 2025-11-24 16:44:16</a:t>
                      </a:r>
                      <a:r>
                        <a:rPr kumimoji="0" lang="en-US" sz="1000" b="0" i="0" u="none" strike="noStrike" kern="1200" cap="none" spc="0" normalizeH="0" baseline="0" noProof="0">
                          <a:ln>
                            <a:noFill/>
                          </a:ln>
                          <a:solidFill>
                            <a:prstClr val="black"/>
                          </a:solidFill>
                          <a:effectLst/>
                          <a:uLnTx/>
                          <a:uFillTx/>
                          <a:latin typeface="Calibri"/>
                          <a:ea typeface="+mn-ea"/>
                          <a:cs typeface="+mn-cs"/>
                        </a:rPr>
                        <a:t>
 💬 Don't just take our word for it - see what insurance agents are saying about PHLYBOP! Our online portal makes it easy to quote, bind, &amp;amp; issue comprehensive #smallbusiness insurance. 
Learn more: https://t.co/HkWl03aF6x
#BusinessOwnersPolicy #SmallBusinessInsurance https://t.co/zbcENrUcbV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0.0506 %</a:t>
                      </a:r>
                    </a:p>
                  </a:txBody>
                  <a:tcPr/>
                </a:tc>
                <a:extLst>
                  <a:ext uri="{0D108BD9-81ED-4DB2-BD59-A6C34878D82A}">
                    <a16:rowId xmlns:a16="http://schemas.microsoft.com/office/drawing/2014/main" val="3740617311"/>
                  </a:ext>
                </a:extLst>
              </a:tr>
            </a:tbl>
          </a:graphicData>
        </a:graphic>
      </p:graphicFrame>
      <p:sp>
        <p:nvSpPr>
          <p:cNvPr id="4" name="Text Placeholder 3">
            <a:extLst>
              <a:ext uri="{FF2B5EF4-FFF2-40B4-BE49-F238E27FC236}">
                <a16:creationId xmlns:a16="http://schemas.microsoft.com/office/drawing/2014/main" id="{74136B7F-6D58-42ED-A900-8A3F3ADAEE5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344489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D7C8B-9132-4CA7-A8E1-7F148625139A}"/>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B8C91DD0-B197-46BC-87F2-838C6C0AD688}"/>
              </a:ext>
            </a:extLst>
          </p:cNvPr>
          <p:cNvGraphicFramePr>
            <a:graphicFrameLocks noGrp="1"/>
          </p:cNvGraphicFramePr>
          <p:nvPr>
            <p:ph type="tbl" sz="quarter" idx="13"/>
            <p:extLst>
              <p:ext uri="{D42A27DB-BD31-4B8C-83A1-F6EECF244321}">
                <p14:modId xmlns:p14="http://schemas.microsoft.com/office/powerpoint/2010/main" val="2604683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8788931"/>
                    </a:ext>
                  </a:extLst>
                </a:gridCol>
                <a:gridCol w="576072">
                  <a:extLst>
                    <a:ext uri="{9D8B030D-6E8A-4147-A177-3AD203B41FA5}">
                      <a16:colId xmlns:a16="http://schemas.microsoft.com/office/drawing/2014/main" val="1244657523"/>
                    </a:ext>
                  </a:extLst>
                </a:gridCol>
                <a:gridCol w="576072">
                  <a:extLst>
                    <a:ext uri="{9D8B030D-6E8A-4147-A177-3AD203B41FA5}">
                      <a16:colId xmlns:a16="http://schemas.microsoft.com/office/drawing/2014/main" val="4049371551"/>
                    </a:ext>
                  </a:extLst>
                </a:gridCol>
                <a:gridCol w="576072">
                  <a:extLst>
                    <a:ext uri="{9D8B030D-6E8A-4147-A177-3AD203B41FA5}">
                      <a16:colId xmlns:a16="http://schemas.microsoft.com/office/drawing/2014/main" val="2612784849"/>
                    </a:ext>
                  </a:extLst>
                </a:gridCol>
                <a:gridCol w="576072">
                  <a:extLst>
                    <a:ext uri="{9D8B030D-6E8A-4147-A177-3AD203B41FA5}">
                      <a16:colId xmlns:a16="http://schemas.microsoft.com/office/drawing/2014/main" val="1063300378"/>
                    </a:ext>
                  </a:extLst>
                </a:gridCol>
                <a:gridCol w="576072">
                  <a:extLst>
                    <a:ext uri="{9D8B030D-6E8A-4147-A177-3AD203B41FA5}">
                      <a16:colId xmlns:a16="http://schemas.microsoft.com/office/drawing/2014/main" val="1392633968"/>
                    </a:ext>
                  </a:extLst>
                </a:gridCol>
                <a:gridCol w="576072">
                  <a:extLst>
                    <a:ext uri="{9D8B030D-6E8A-4147-A177-3AD203B41FA5}">
                      <a16:colId xmlns:a16="http://schemas.microsoft.com/office/drawing/2014/main" val="157395029"/>
                    </a:ext>
                  </a:extLst>
                </a:gridCol>
                <a:gridCol w="576072">
                  <a:extLst>
                    <a:ext uri="{9D8B030D-6E8A-4147-A177-3AD203B41FA5}">
                      <a16:colId xmlns:a16="http://schemas.microsoft.com/office/drawing/2014/main" val="4176575773"/>
                    </a:ext>
                  </a:extLst>
                </a:gridCol>
                <a:gridCol w="576072">
                  <a:extLst>
                    <a:ext uri="{9D8B030D-6E8A-4147-A177-3AD203B41FA5}">
                      <a16:colId xmlns:a16="http://schemas.microsoft.com/office/drawing/2014/main" val="15950444"/>
                    </a:ext>
                  </a:extLst>
                </a:gridCol>
                <a:gridCol w="576072">
                  <a:extLst>
                    <a:ext uri="{9D8B030D-6E8A-4147-A177-3AD203B41FA5}">
                      <a16:colId xmlns:a16="http://schemas.microsoft.com/office/drawing/2014/main" val="1132192238"/>
                    </a:ext>
                  </a:extLst>
                </a:gridCol>
                <a:gridCol w="576072">
                  <a:extLst>
                    <a:ext uri="{9D8B030D-6E8A-4147-A177-3AD203B41FA5}">
                      <a16:colId xmlns:a16="http://schemas.microsoft.com/office/drawing/2014/main" val="289736194"/>
                    </a:ext>
                  </a:extLst>
                </a:gridCol>
                <a:gridCol w="576072">
                  <a:extLst>
                    <a:ext uri="{9D8B030D-6E8A-4147-A177-3AD203B41FA5}">
                      <a16:colId xmlns:a16="http://schemas.microsoft.com/office/drawing/2014/main" val="4245287798"/>
                    </a:ext>
                  </a:extLst>
                </a:gridCol>
                <a:gridCol w="576072">
                  <a:extLst>
                    <a:ext uri="{9D8B030D-6E8A-4147-A177-3AD203B41FA5}">
                      <a16:colId xmlns:a16="http://schemas.microsoft.com/office/drawing/2014/main" val="177311182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595535445"/>
                  </a:ext>
                </a:extLst>
              </a:tr>
              <a:tr h="370840">
                <a:tc>
                  <a:txBody>
                    <a:bodyPr/>
                    <a:lstStyle/>
                    <a:p>
                      <a:r>
                        <a:rPr lang="en-US" sz="1000"/>
                        <a:t>53418</a:t>
                      </a:r>
                    </a:p>
                  </a:txBody>
                  <a:tcPr/>
                </a:tc>
                <a:tc>
                  <a:txBody>
                    <a:bodyPr/>
                    <a:lstStyle/>
                    <a:p>
                      <a:r>
                        <a:rPr lang="en-US" sz="1000"/>
                        <a:t>718</a:t>
                      </a:r>
                    </a:p>
                  </a:txBody>
                  <a:tcPr/>
                </a:tc>
                <a:tc>
                  <a:txBody>
                    <a:bodyPr/>
                    <a:lstStyle/>
                    <a:p>
                      <a:r>
                        <a:rPr lang="en-US" sz="1000"/>
                        <a:t>18</a:t>
                      </a:r>
                    </a:p>
                  </a:txBody>
                  <a:tcPr/>
                </a:tc>
                <a:tc>
                  <a:txBody>
                    <a:bodyPr/>
                    <a:lstStyle/>
                    <a:p>
                      <a:r>
                        <a:rPr lang="en-US" sz="1000"/>
                        <a:t>1890</a:t>
                      </a:r>
                    </a:p>
                  </a:txBody>
                  <a:tcPr/>
                </a:tc>
                <a:tc>
                  <a:txBody>
                    <a:bodyPr/>
                    <a:lstStyle/>
                    <a:p>
                      <a:r>
                        <a:rPr lang="en-US" sz="1000"/>
                        <a:t>105</a:t>
                      </a:r>
                    </a:p>
                  </a:txBody>
                  <a:tcPr/>
                </a:tc>
                <a:tc>
                  <a:txBody>
                    <a:bodyPr/>
                    <a:lstStyle/>
                    <a:p>
                      <a:r>
                        <a:rPr lang="en-US" sz="1000"/>
                        <a:t>20</a:t>
                      </a:r>
                    </a:p>
                  </a:txBody>
                  <a:tcPr/>
                </a:tc>
                <a:tc>
                  <a:txBody>
                    <a:bodyPr/>
                    <a:lstStyle/>
                    <a:p>
                      <a:r>
                        <a:rPr lang="en-US" sz="1000"/>
                        <a:t>97</a:t>
                      </a:r>
                    </a:p>
                  </a:txBody>
                  <a:tcPr/>
                </a:tc>
                <a:tc>
                  <a:txBody>
                    <a:bodyPr/>
                    <a:lstStyle/>
                    <a:p>
                      <a:r>
                        <a:rPr lang="en-US" sz="1000"/>
                        <a:t>5.3888888888889</a:t>
                      </a:r>
                    </a:p>
                  </a:txBody>
                  <a:tcPr/>
                </a:tc>
                <a:tc>
                  <a:txBody>
                    <a:bodyPr/>
                    <a:lstStyle/>
                    <a:p>
                      <a:r>
                        <a:rPr lang="en-US" sz="1000"/>
                        <a:t>14661</a:t>
                      </a:r>
                    </a:p>
                  </a:txBody>
                  <a:tcPr/>
                </a:tc>
                <a:tc>
                  <a:txBody>
                    <a:bodyPr/>
                    <a:lstStyle/>
                    <a:p>
                      <a:r>
                        <a:rPr lang="en-US" sz="1000"/>
                        <a:t>814.5</a:t>
                      </a:r>
                    </a:p>
                  </a:txBody>
                  <a:tcPr/>
                </a:tc>
                <a:tc>
                  <a:txBody>
                    <a:bodyPr/>
                    <a:lstStyle/>
                    <a:p>
                      <a:r>
                        <a:rPr lang="en-US" sz="1000"/>
                        <a:t>54630</a:t>
                      </a:r>
                    </a:p>
                  </a:txBody>
                  <a:tcPr/>
                </a:tc>
                <a:tc>
                  <a:txBody>
                    <a:bodyPr/>
                    <a:lstStyle/>
                    <a:p>
                      <a:r>
                        <a:rPr lang="en-US" sz="1000"/>
                        <a:t>3035</a:t>
                      </a:r>
                    </a:p>
                  </a:txBody>
                  <a:tcPr/>
                </a:tc>
                <a:tc>
                  <a:txBody>
                    <a:bodyPr/>
                    <a:lstStyle/>
                    <a:p>
                      <a:r>
                        <a:rPr lang="en-US" sz="1000"/>
                        <a:t>21.006865662769 %</a:t>
                      </a:r>
                    </a:p>
                  </a:txBody>
                  <a:tcPr/>
                </a:tc>
                <a:extLst>
                  <a:ext uri="{0D108BD9-81ED-4DB2-BD59-A6C34878D82A}">
                    <a16:rowId xmlns:a16="http://schemas.microsoft.com/office/drawing/2014/main" val="2829557035"/>
                  </a:ext>
                </a:extLst>
              </a:tr>
            </a:tbl>
          </a:graphicData>
        </a:graphic>
      </p:graphicFrame>
      <p:sp>
        <p:nvSpPr>
          <p:cNvPr id="4" name="Text Placeholder 3">
            <a:extLst>
              <a:ext uri="{FF2B5EF4-FFF2-40B4-BE49-F238E27FC236}">
                <a16:creationId xmlns:a16="http://schemas.microsoft.com/office/drawing/2014/main" id="{9D3D9188-EF23-4B01-8D72-40D7C56E3E4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9471700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6E01B-22C1-453F-9805-C5E0518CAB8E}"/>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6762CE6B-4DE4-447F-821F-B41E3B90C724}"/>
              </a:ext>
            </a:extLst>
          </p:cNvPr>
          <p:cNvGraphicFramePr>
            <a:graphicFrameLocks noGrp="1"/>
          </p:cNvGraphicFramePr>
          <p:nvPr>
            <p:ph type="chart" sz="quarter" idx="13"/>
            <p:extLst>
              <p:ext uri="{D42A27DB-BD31-4B8C-83A1-F6EECF244321}">
                <p14:modId xmlns:p14="http://schemas.microsoft.com/office/powerpoint/2010/main" val="384899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C0D6E5-20B0-459A-9D88-F5AB0988CC6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AD29FE6-4FD1-43F1-AEB0-A05CFD9322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5458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76C62-FB76-465C-90B0-FEC3A3F8DB55}"/>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B1FF3E67-733D-4FBC-96F1-BD7133742A69}"/>
              </a:ext>
            </a:extLst>
          </p:cNvPr>
          <p:cNvGraphicFramePr>
            <a:graphicFrameLocks noGrp="1"/>
          </p:cNvGraphicFramePr>
          <p:nvPr>
            <p:ph type="chart" sz="quarter" idx="13"/>
            <p:extLst>
              <p:ext uri="{D42A27DB-BD31-4B8C-83A1-F6EECF244321}">
                <p14:modId xmlns:p14="http://schemas.microsoft.com/office/powerpoint/2010/main" val="4166126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6B05EF-A0DB-46D8-AE8D-4F491303577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0C550C8-DE98-4292-A5DF-EF409A1F0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0840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AF478-292D-4BDE-B3A7-1F1B4A50CCA6}"/>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30191483-3851-4AA9-A106-8830240FCFB2}"/>
              </a:ext>
            </a:extLst>
          </p:cNvPr>
          <p:cNvGraphicFramePr>
            <a:graphicFrameLocks noGrp="1"/>
          </p:cNvGraphicFramePr>
          <p:nvPr>
            <p:ph type="chart" sz="quarter" idx="13"/>
            <p:extLst>
              <p:ext uri="{D42A27DB-BD31-4B8C-83A1-F6EECF244321}">
                <p14:modId xmlns:p14="http://schemas.microsoft.com/office/powerpoint/2010/main" val="3732836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547619-460E-4B9C-B701-2CEB3C6EA20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9D3D4D3-5415-4B32-9C85-72344878A1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6288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011F2-C20C-4D7A-B671-59321D1D139B}"/>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1BDCDE3E-1942-45E7-9A44-B6F7BE898A33}"/>
              </a:ext>
            </a:extLst>
          </p:cNvPr>
          <p:cNvGraphicFramePr>
            <a:graphicFrameLocks noGrp="1"/>
          </p:cNvGraphicFramePr>
          <p:nvPr>
            <p:ph type="chart" sz="quarter" idx="13"/>
            <p:extLst>
              <p:ext uri="{D42A27DB-BD31-4B8C-83A1-F6EECF244321}">
                <p14:modId xmlns:p14="http://schemas.microsoft.com/office/powerpoint/2010/main" val="3830529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506684-9662-4F8C-A695-C10D585EC20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91BBBE2-865E-4A5F-868E-9CCC672C94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5683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636B7-2BAD-42A6-8CA0-8837B77867F7}"/>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3C97F619-A42F-4694-9EE3-049829D3CD4C}"/>
              </a:ext>
            </a:extLst>
          </p:cNvPr>
          <p:cNvGraphicFramePr>
            <a:graphicFrameLocks noGrp="1"/>
          </p:cNvGraphicFramePr>
          <p:nvPr>
            <p:ph type="tbl" sz="quarter" idx="13"/>
            <p:extLst>
              <p:ext uri="{D42A27DB-BD31-4B8C-83A1-F6EECF244321}">
                <p14:modId xmlns:p14="http://schemas.microsoft.com/office/powerpoint/2010/main" val="763330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11363296"/>
                    </a:ext>
                  </a:extLst>
                </a:gridCol>
                <a:gridCol w="905256">
                  <a:extLst>
                    <a:ext uri="{9D8B030D-6E8A-4147-A177-3AD203B41FA5}">
                      <a16:colId xmlns:a16="http://schemas.microsoft.com/office/drawing/2014/main" val="3171078364"/>
                    </a:ext>
                  </a:extLst>
                </a:gridCol>
                <a:gridCol w="576072">
                  <a:extLst>
                    <a:ext uri="{9D8B030D-6E8A-4147-A177-3AD203B41FA5}">
                      <a16:colId xmlns:a16="http://schemas.microsoft.com/office/drawing/2014/main" val="4104247880"/>
                    </a:ext>
                  </a:extLst>
                </a:gridCol>
                <a:gridCol w="576072">
                  <a:extLst>
                    <a:ext uri="{9D8B030D-6E8A-4147-A177-3AD203B41FA5}">
                      <a16:colId xmlns:a16="http://schemas.microsoft.com/office/drawing/2014/main" val="3593846445"/>
                    </a:ext>
                  </a:extLst>
                </a:gridCol>
                <a:gridCol w="576072">
                  <a:extLst>
                    <a:ext uri="{9D8B030D-6E8A-4147-A177-3AD203B41FA5}">
                      <a16:colId xmlns:a16="http://schemas.microsoft.com/office/drawing/2014/main" val="2952028322"/>
                    </a:ext>
                  </a:extLst>
                </a:gridCol>
                <a:gridCol w="576072">
                  <a:extLst>
                    <a:ext uri="{9D8B030D-6E8A-4147-A177-3AD203B41FA5}">
                      <a16:colId xmlns:a16="http://schemas.microsoft.com/office/drawing/2014/main" val="915035979"/>
                    </a:ext>
                  </a:extLst>
                </a:gridCol>
                <a:gridCol w="576072">
                  <a:extLst>
                    <a:ext uri="{9D8B030D-6E8A-4147-A177-3AD203B41FA5}">
                      <a16:colId xmlns:a16="http://schemas.microsoft.com/office/drawing/2014/main" val="2191374166"/>
                    </a:ext>
                  </a:extLst>
                </a:gridCol>
                <a:gridCol w="576072">
                  <a:extLst>
                    <a:ext uri="{9D8B030D-6E8A-4147-A177-3AD203B41FA5}">
                      <a16:colId xmlns:a16="http://schemas.microsoft.com/office/drawing/2014/main" val="2646138111"/>
                    </a:ext>
                  </a:extLst>
                </a:gridCol>
                <a:gridCol w="576072">
                  <a:extLst>
                    <a:ext uri="{9D8B030D-6E8A-4147-A177-3AD203B41FA5}">
                      <a16:colId xmlns:a16="http://schemas.microsoft.com/office/drawing/2014/main" val="3103299005"/>
                    </a:ext>
                  </a:extLst>
                </a:gridCol>
                <a:gridCol w="576072">
                  <a:extLst>
                    <a:ext uri="{9D8B030D-6E8A-4147-A177-3AD203B41FA5}">
                      <a16:colId xmlns:a16="http://schemas.microsoft.com/office/drawing/2014/main" val="1465752425"/>
                    </a:ext>
                  </a:extLst>
                </a:gridCol>
                <a:gridCol w="576072">
                  <a:extLst>
                    <a:ext uri="{9D8B030D-6E8A-4147-A177-3AD203B41FA5}">
                      <a16:colId xmlns:a16="http://schemas.microsoft.com/office/drawing/2014/main" val="595792002"/>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1006115690"/>
                  </a:ext>
                </a:extLst>
              </a:tr>
              <a:tr h="370840">
                <a:tc>
                  <a:txBody>
                    <a:bodyPr/>
                    <a:lstStyle/>
                    <a:p>
                      <a:r>
                        <a:rPr lang="en-US" sz="1000"/>
                        <a:t>11/06/2025 16:16:13</a:t>
                      </a:r>
                    </a:p>
                  </a:txBody>
                  <a:tcPr/>
                </a:tc>
                <a:tc>
                  <a:txBody>
                    <a:bodyPr/>
                    <a:lstStyle/>
                    <a:p>
                      <a:r>
                        <a:rPr lang="en-US" sz="1000"/>
                        <a:t>11/06/2025 16:16:13</a:t>
                      </a:r>
                    </a:p>
                  </a:txBody>
                  <a:tcPr/>
                </a:tc>
                <a:tc>
                  <a:txBody>
                    <a:bodyPr/>
                    <a:lstStyle/>
                    <a:p>
                      <a:r>
                        <a:rPr lang="en-US" sz="1000"/>
                        <a:t>Gallery</a:t>
                      </a:r>
                    </a:p>
                  </a:txBody>
                  <a:tcPr/>
                </a:tc>
                <a:tc>
                  <a:txBody>
                    <a:bodyPr/>
                    <a:lstStyle/>
                    <a:p>
                      <a:r>
                        <a:rPr lang="en-US" sz="1000"/>
                        <a:t>206</a:t>
                      </a:r>
                    </a:p>
                  </a:txBody>
                  <a:tcPr/>
                </a:tc>
                <a:tc>
                  <a:txBody>
                    <a:bodyPr/>
                    <a:lstStyle/>
                    <a:p>
                      <a:r>
                        <a:rPr lang="en-US" sz="1000"/>
                        <a:t>4</a:t>
                      </a:r>
                    </a:p>
                  </a:txBody>
                  <a:tcPr/>
                </a:tc>
                <a:tc>
                  <a:txBody>
                    <a:bodyPr/>
                    <a:lstStyle/>
                    <a:p>
                      <a:r>
                        <a:rPr lang="en-US" sz="1000"/>
                        <a:t>6</a:t>
                      </a:r>
                    </a:p>
                  </a:txBody>
                  <a:tcPr/>
                </a:tc>
                <a:tc>
                  <a:txBody>
                    <a:bodyPr/>
                    <a:lstStyle/>
                    <a:p>
                      <a:r>
                        <a:rPr lang="en-US" sz="1000"/>
                        <a:t>1310</a:t>
                      </a:r>
                    </a:p>
                  </a:txBody>
                  <a:tcPr/>
                </a:tc>
                <a:tc>
                  <a:txBody>
                    <a:bodyPr/>
                    <a:lstStyle/>
                    <a:p>
                      <a:r>
                        <a:rPr lang="en-US" sz="1000"/>
                        <a:t>30.685702795094 %</a:t>
                      </a:r>
                    </a:p>
                  </a:txBody>
                  <a:tcPr/>
                </a:tc>
                <a:tc>
                  <a:txBody>
                    <a:bodyPr/>
                    <a:lstStyle/>
                    <a:p>
                      <a:r>
                        <a:rPr lang="en-US" sz="1000"/>
                        <a:t>4973</a:t>
                      </a:r>
                    </a:p>
                  </a:txBody>
                  <a:tcPr/>
                </a:tc>
                <a:tc>
                  <a:txBody>
                    <a:bodyPr/>
                    <a:lstStyle/>
                    <a:p>
                      <a:r>
                        <a:rPr lang="en-US" sz="1000"/>
                        <a:t>2823</a:t>
                      </a:r>
                    </a:p>
                  </a:txBody>
                  <a:tcPr/>
                </a:tc>
                <a:tc>
                  <a:txBody>
                    <a:bodyPr/>
                    <a:lstStyle/>
                    <a:p>
                      <a:r>
                        <a:rPr lang="en-US" sz="1000"/>
                        <a:t>n/a</a:t>
                      </a:r>
                    </a:p>
                  </a:txBody>
                  <a:tcPr/>
                </a:tc>
                <a:extLst>
                  <a:ext uri="{0D108BD9-81ED-4DB2-BD59-A6C34878D82A}">
                    <a16:rowId xmlns:a16="http://schemas.microsoft.com/office/drawing/2014/main" val="1318816230"/>
                  </a:ext>
                </a:extLst>
              </a:tr>
              <a:tr h="370840">
                <a:tc>
                  <a:txBody>
                    <a:bodyPr/>
                    <a:lstStyle/>
                    <a:p>
                      <a:r>
                        <a:rPr lang="en-US" sz="1000"/>
                        <a:t>11/12/2025 14:58:10</a:t>
                      </a:r>
                    </a:p>
                  </a:txBody>
                  <a:tcPr/>
                </a:tc>
                <a:tc>
                  <a:txBody>
                    <a:bodyPr/>
                    <a:lstStyle/>
                    <a:p>
                      <a:r>
                        <a:rPr lang="en-US" sz="1000"/>
                        <a:t>11/12/2025 14:58:10</a:t>
                      </a:r>
                    </a:p>
                  </a:txBody>
                  <a:tcPr/>
                </a:tc>
                <a:tc>
                  <a:txBody>
                    <a:bodyPr/>
                    <a:lstStyle/>
                    <a:p>
                      <a:r>
                        <a:rPr lang="en-US" sz="1000"/>
                        <a:t>Gallery</a:t>
                      </a:r>
                    </a:p>
                  </a:txBody>
                  <a:tcPr/>
                </a:tc>
                <a:tc>
                  <a:txBody>
                    <a:bodyPr/>
                    <a:lstStyle/>
                    <a:p>
                      <a:r>
                        <a:rPr lang="en-US" sz="1000"/>
                        <a:t>170</a:t>
                      </a:r>
                    </a:p>
                  </a:txBody>
                  <a:tcPr/>
                </a:tc>
                <a:tc>
                  <a:txBody>
                    <a:bodyPr/>
                    <a:lstStyle/>
                    <a:p>
                      <a:r>
                        <a:rPr lang="en-US" sz="1000"/>
                        <a:t>1</a:t>
                      </a:r>
                    </a:p>
                  </a:txBody>
                  <a:tcPr/>
                </a:tc>
                <a:tc>
                  <a:txBody>
                    <a:bodyPr/>
                    <a:lstStyle/>
                    <a:p>
                      <a:r>
                        <a:rPr lang="en-US" sz="1000"/>
                        <a:t>2</a:t>
                      </a:r>
                    </a:p>
                  </a:txBody>
                  <a:tcPr/>
                </a:tc>
                <a:tc>
                  <a:txBody>
                    <a:bodyPr/>
                    <a:lstStyle/>
                    <a:p>
                      <a:r>
                        <a:rPr lang="en-US" sz="1000"/>
                        <a:t>3316</a:t>
                      </a:r>
                    </a:p>
                  </a:txBody>
                  <a:tcPr/>
                </a:tc>
                <a:tc>
                  <a:txBody>
                    <a:bodyPr/>
                    <a:lstStyle/>
                    <a:p>
                      <a:r>
                        <a:rPr lang="en-US" sz="1000"/>
                        <a:t>38.497186362132 %</a:t>
                      </a:r>
                    </a:p>
                  </a:txBody>
                  <a:tcPr/>
                </a:tc>
                <a:tc>
                  <a:txBody>
                    <a:bodyPr/>
                    <a:lstStyle/>
                    <a:p>
                      <a:r>
                        <a:rPr lang="en-US" sz="1000"/>
                        <a:t>9063</a:t>
                      </a:r>
                    </a:p>
                  </a:txBody>
                  <a:tcPr/>
                </a:tc>
                <a:tc>
                  <a:txBody>
                    <a:bodyPr/>
                    <a:lstStyle/>
                    <a:p>
                      <a:r>
                        <a:rPr lang="en-US" sz="1000"/>
                        <a:t>4501</a:t>
                      </a:r>
                    </a:p>
                  </a:txBody>
                  <a:tcPr/>
                </a:tc>
                <a:tc>
                  <a:txBody>
                    <a:bodyPr/>
                    <a:lstStyle/>
                    <a:p>
                      <a:r>
                        <a:rPr lang="en-US" sz="1000"/>
                        <a:t>n/a</a:t>
                      </a:r>
                    </a:p>
                  </a:txBody>
                  <a:tcPr/>
                </a:tc>
                <a:extLst>
                  <a:ext uri="{0D108BD9-81ED-4DB2-BD59-A6C34878D82A}">
                    <a16:rowId xmlns:a16="http://schemas.microsoft.com/office/drawing/2014/main" val="1986636636"/>
                  </a:ext>
                </a:extLst>
              </a:tr>
              <a:tr h="370840">
                <a:tc>
                  <a:txBody>
                    <a:bodyPr/>
                    <a:lstStyle/>
                    <a:p>
                      <a:r>
                        <a:rPr lang="en-US" sz="1000"/>
                        <a:t>11/20/2025 12:52:42</a:t>
                      </a:r>
                    </a:p>
                  </a:txBody>
                  <a:tcPr/>
                </a:tc>
                <a:tc>
                  <a:txBody>
                    <a:bodyPr/>
                    <a:lstStyle/>
                    <a:p>
                      <a:r>
                        <a:rPr lang="en-US" sz="1000"/>
                        <a:t>11/20/2025 12:52:42</a:t>
                      </a:r>
                    </a:p>
                  </a:txBody>
                  <a:tcPr/>
                </a:tc>
                <a:tc>
                  <a:txBody>
                    <a:bodyPr/>
                    <a:lstStyle/>
                    <a:p>
                      <a:r>
                        <a:rPr lang="en-US" sz="1000"/>
                        <a:t>Gallery</a:t>
                      </a:r>
                    </a:p>
                  </a:txBody>
                  <a:tcPr/>
                </a:tc>
                <a:tc>
                  <a:txBody>
                    <a:bodyPr/>
                    <a:lstStyle/>
                    <a:p>
                      <a:r>
                        <a:rPr lang="en-US" sz="1000"/>
                        <a:t>163</a:t>
                      </a:r>
                    </a:p>
                  </a:txBody>
                  <a:tcPr/>
                </a:tc>
                <a:tc>
                  <a:txBody>
                    <a:bodyPr/>
                    <a:lstStyle/>
                    <a:p>
                      <a:r>
                        <a:rPr lang="en-US" sz="1000"/>
                        <a:t>2</a:t>
                      </a:r>
                    </a:p>
                  </a:txBody>
                  <a:tcPr/>
                </a:tc>
                <a:tc>
                  <a:txBody>
                    <a:bodyPr/>
                    <a:lstStyle/>
                    <a:p>
                      <a:r>
                        <a:rPr lang="en-US" sz="1000"/>
                        <a:t>8</a:t>
                      </a:r>
                    </a:p>
                  </a:txBody>
                  <a:tcPr/>
                </a:tc>
                <a:tc>
                  <a:txBody>
                    <a:bodyPr/>
                    <a:lstStyle/>
                    <a:p>
                      <a:r>
                        <a:rPr lang="en-US" sz="1000"/>
                        <a:t>1066</a:t>
                      </a:r>
                    </a:p>
                  </a:txBody>
                  <a:tcPr/>
                </a:tc>
                <a:tc>
                  <a:txBody>
                    <a:bodyPr/>
                    <a:lstStyle/>
                    <a:p>
                      <a:r>
                        <a:rPr lang="en-US" sz="1000"/>
                        <a:t>27.993673746046 %</a:t>
                      </a:r>
                    </a:p>
                  </a:txBody>
                  <a:tcPr/>
                </a:tc>
                <a:tc>
                  <a:txBody>
                    <a:bodyPr/>
                    <a:lstStyle/>
                    <a:p>
                      <a:r>
                        <a:rPr lang="en-US" sz="1000"/>
                        <a:t>4426</a:t>
                      </a:r>
                    </a:p>
                  </a:txBody>
                  <a:tcPr/>
                </a:tc>
                <a:tc>
                  <a:txBody>
                    <a:bodyPr/>
                    <a:lstStyle/>
                    <a:p>
                      <a:r>
                        <a:rPr lang="en-US" sz="1000"/>
                        <a:t>2715</a:t>
                      </a:r>
                    </a:p>
                  </a:txBody>
                  <a:tcPr/>
                </a:tc>
                <a:tc>
                  <a:txBody>
                    <a:bodyPr/>
                    <a:lstStyle/>
                    <a:p>
                      <a:r>
                        <a:rPr lang="en-US" sz="1000"/>
                        <a:t>n/a</a:t>
                      </a:r>
                    </a:p>
                  </a:txBody>
                  <a:tcPr/>
                </a:tc>
                <a:extLst>
                  <a:ext uri="{0D108BD9-81ED-4DB2-BD59-A6C34878D82A}">
                    <a16:rowId xmlns:a16="http://schemas.microsoft.com/office/drawing/2014/main" val="3575186856"/>
                  </a:ext>
                </a:extLst>
              </a:tr>
              <a:tr h="370840">
                <a:tc>
                  <a:txBody>
                    <a:bodyPr/>
                    <a:lstStyle/>
                    <a:p>
                      <a:r>
                        <a:rPr lang="en-US" sz="1000"/>
                        <a:t>11/25/2025 10:00:25</a:t>
                      </a:r>
                    </a:p>
                  </a:txBody>
                  <a:tcPr/>
                </a:tc>
                <a:tc>
                  <a:txBody>
                    <a:bodyPr/>
                    <a:lstStyle/>
                    <a:p>
                      <a:r>
                        <a:rPr lang="en-US" sz="1000"/>
                        <a:t>11/25/2025 10:00:25</a:t>
                      </a:r>
                    </a:p>
                  </a:txBody>
                  <a:tcPr/>
                </a:tc>
                <a:tc>
                  <a:txBody>
                    <a:bodyPr/>
                    <a:lstStyle/>
                    <a:p>
                      <a:r>
                        <a:rPr lang="en-US" sz="1000"/>
                        <a:t>Gallery</a:t>
                      </a:r>
                    </a:p>
                  </a:txBody>
                  <a:tcPr/>
                </a:tc>
                <a:tc>
                  <a:txBody>
                    <a:bodyPr/>
                    <a:lstStyle/>
                    <a:p>
                      <a:r>
                        <a:rPr lang="en-US" sz="1000"/>
                        <a:t>140</a:t>
                      </a:r>
                    </a:p>
                  </a:txBody>
                  <a:tcPr/>
                </a:tc>
                <a:tc>
                  <a:txBody>
                    <a:bodyPr/>
                    <a:lstStyle/>
                    <a:p>
                      <a:r>
                        <a:rPr lang="en-US" sz="1000"/>
                        <a:t>2</a:t>
                      </a:r>
                    </a:p>
                  </a:txBody>
                  <a:tcPr/>
                </a:tc>
                <a:tc>
                  <a:txBody>
                    <a:bodyPr/>
                    <a:lstStyle/>
                    <a:p>
                      <a:r>
                        <a:rPr lang="en-US" sz="1000"/>
                        <a:t>1</a:t>
                      </a:r>
                    </a:p>
                  </a:txBody>
                  <a:tcPr/>
                </a:tc>
                <a:tc>
                  <a:txBody>
                    <a:bodyPr/>
                    <a:lstStyle/>
                    <a:p>
                      <a:r>
                        <a:rPr lang="en-US" sz="1000"/>
                        <a:t>5816</a:t>
                      </a:r>
                    </a:p>
                  </a:txBody>
                  <a:tcPr/>
                </a:tc>
                <a:tc>
                  <a:txBody>
                    <a:bodyPr/>
                    <a:lstStyle/>
                    <a:p>
                      <a:r>
                        <a:rPr lang="en-US" sz="1000"/>
                        <a:t>109.64121435143 %</a:t>
                      </a:r>
                    </a:p>
                  </a:txBody>
                  <a:tcPr/>
                </a:tc>
                <a:tc>
                  <a:txBody>
                    <a:bodyPr/>
                    <a:lstStyle/>
                    <a:p>
                      <a:r>
                        <a:rPr lang="en-US" sz="1000"/>
                        <a:t>5435</a:t>
                      </a:r>
                    </a:p>
                  </a:txBody>
                  <a:tcPr/>
                </a:tc>
                <a:tc>
                  <a:txBody>
                    <a:bodyPr/>
                    <a:lstStyle/>
                    <a:p>
                      <a:r>
                        <a:rPr lang="en-US" sz="1000"/>
                        <a:t>2951</a:t>
                      </a:r>
                    </a:p>
                  </a:txBody>
                  <a:tcPr/>
                </a:tc>
                <a:tc>
                  <a:txBody>
                    <a:bodyPr/>
                    <a:lstStyle/>
                    <a:p>
                      <a:r>
                        <a:rPr lang="en-US" sz="1000"/>
                        <a:t>n/a</a:t>
                      </a:r>
                    </a:p>
                  </a:txBody>
                  <a:tcPr/>
                </a:tc>
                <a:extLst>
                  <a:ext uri="{0D108BD9-81ED-4DB2-BD59-A6C34878D82A}">
                    <a16:rowId xmlns:a16="http://schemas.microsoft.com/office/drawing/2014/main" val="52613134"/>
                  </a:ext>
                </a:extLst>
              </a:tr>
              <a:tr h="370840">
                <a:tc>
                  <a:txBody>
                    <a:bodyPr/>
                    <a:lstStyle/>
                    <a:p>
                      <a:r>
                        <a:rPr lang="en-US" sz="1000"/>
                        <a:t>11/17/2025 14:26:10</a:t>
                      </a:r>
                    </a:p>
                  </a:txBody>
                  <a:tcPr/>
                </a:tc>
                <a:tc>
                  <a:txBody>
                    <a:bodyPr/>
                    <a:lstStyle/>
                    <a:p>
                      <a:r>
                        <a:rPr lang="en-US" sz="1000"/>
                        <a:t>11/17/2025 14:26:10</a:t>
                      </a:r>
                    </a:p>
                  </a:txBody>
                  <a:tcPr/>
                </a:tc>
                <a:tc>
                  <a:txBody>
                    <a:bodyPr/>
                    <a:lstStyle/>
                    <a:p>
                      <a:r>
                        <a:rPr lang="en-US" sz="1000"/>
                        <a:t>Gallery</a:t>
                      </a:r>
                    </a:p>
                  </a:txBody>
                  <a:tcPr/>
                </a:tc>
                <a:tc>
                  <a:txBody>
                    <a:bodyPr/>
                    <a:lstStyle/>
                    <a:p>
                      <a:r>
                        <a:rPr lang="en-US" sz="1000"/>
                        <a:t>138</a:t>
                      </a:r>
                    </a:p>
                  </a:txBody>
                  <a:tcPr/>
                </a:tc>
                <a:tc>
                  <a:txBody>
                    <a:bodyPr/>
                    <a:lstStyle/>
                    <a:p>
                      <a:r>
                        <a:rPr lang="en-US" sz="1000"/>
                        <a:t>2</a:t>
                      </a:r>
                    </a:p>
                  </a:txBody>
                  <a:tcPr/>
                </a:tc>
                <a:tc>
                  <a:txBody>
                    <a:bodyPr/>
                    <a:lstStyle/>
                    <a:p>
                      <a:r>
                        <a:rPr lang="en-US" sz="1000"/>
                        <a:t>1</a:t>
                      </a:r>
                    </a:p>
                  </a:txBody>
                  <a:tcPr/>
                </a:tc>
                <a:tc>
                  <a:txBody>
                    <a:bodyPr/>
                    <a:lstStyle/>
                    <a:p>
                      <a:r>
                        <a:rPr lang="en-US" sz="1000"/>
                        <a:t>966</a:t>
                      </a:r>
                    </a:p>
                  </a:txBody>
                  <a:tcPr/>
                </a:tc>
                <a:tc>
                  <a:txBody>
                    <a:bodyPr/>
                    <a:lstStyle/>
                    <a:p>
                      <a:r>
                        <a:rPr lang="en-US" sz="1000"/>
                        <a:t>25.992016905377 %</a:t>
                      </a:r>
                    </a:p>
                  </a:txBody>
                  <a:tcPr/>
                </a:tc>
                <a:tc>
                  <a:txBody>
                    <a:bodyPr/>
                    <a:lstStyle/>
                    <a:p>
                      <a:r>
                        <a:rPr lang="en-US" sz="1000"/>
                        <a:t>4259</a:t>
                      </a:r>
                    </a:p>
                  </a:txBody>
                  <a:tcPr/>
                </a:tc>
                <a:tc>
                  <a:txBody>
                    <a:bodyPr/>
                    <a:lstStyle/>
                    <a:p>
                      <a:r>
                        <a:rPr lang="en-US" sz="1000"/>
                        <a:t>2429</a:t>
                      </a:r>
                    </a:p>
                  </a:txBody>
                  <a:tcPr/>
                </a:tc>
                <a:tc>
                  <a:txBody>
                    <a:bodyPr/>
                    <a:lstStyle/>
                    <a:p>
                      <a:r>
                        <a:rPr lang="en-US" sz="1000"/>
                        <a:t>n/a</a:t>
                      </a:r>
                    </a:p>
                  </a:txBody>
                  <a:tcPr/>
                </a:tc>
                <a:extLst>
                  <a:ext uri="{0D108BD9-81ED-4DB2-BD59-A6C34878D82A}">
                    <a16:rowId xmlns:a16="http://schemas.microsoft.com/office/drawing/2014/main" val="2593662316"/>
                  </a:ext>
                </a:extLst>
              </a:tr>
            </a:tbl>
          </a:graphicData>
        </a:graphic>
      </p:graphicFrame>
      <p:sp>
        <p:nvSpPr>
          <p:cNvPr id="4" name="Text Placeholder 3">
            <a:extLst>
              <a:ext uri="{FF2B5EF4-FFF2-40B4-BE49-F238E27FC236}">
                <a16:creationId xmlns:a16="http://schemas.microsoft.com/office/drawing/2014/main" id="{292CC44F-57A2-45B5-9792-B3C4D1A8844B}"/>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978153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7DE8F-C6D0-4EB4-96A1-A047314049D3}"/>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9B0C2127-2ABE-4804-BC67-1CF82ECE8F71}"/>
              </a:ext>
            </a:extLst>
          </p:cNvPr>
          <p:cNvGraphicFramePr>
            <a:graphicFrameLocks noGrp="1"/>
          </p:cNvGraphicFramePr>
          <p:nvPr>
            <p:ph type="tbl" sz="quarter" idx="13"/>
            <p:extLst>
              <p:ext uri="{D42A27DB-BD31-4B8C-83A1-F6EECF244321}">
                <p14:modId xmlns:p14="http://schemas.microsoft.com/office/powerpoint/2010/main" val="1594105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373630"/>
                    </a:ext>
                  </a:extLst>
                </a:gridCol>
                <a:gridCol w="576072">
                  <a:extLst>
                    <a:ext uri="{9D8B030D-6E8A-4147-A177-3AD203B41FA5}">
                      <a16:colId xmlns:a16="http://schemas.microsoft.com/office/drawing/2014/main" val="658603075"/>
                    </a:ext>
                  </a:extLst>
                </a:gridCol>
                <a:gridCol w="576072">
                  <a:extLst>
                    <a:ext uri="{9D8B030D-6E8A-4147-A177-3AD203B41FA5}">
                      <a16:colId xmlns:a16="http://schemas.microsoft.com/office/drawing/2014/main" val="907478273"/>
                    </a:ext>
                  </a:extLst>
                </a:gridCol>
                <a:gridCol w="576072">
                  <a:extLst>
                    <a:ext uri="{9D8B030D-6E8A-4147-A177-3AD203B41FA5}">
                      <a16:colId xmlns:a16="http://schemas.microsoft.com/office/drawing/2014/main" val="1377715496"/>
                    </a:ext>
                  </a:extLst>
                </a:gridCol>
                <a:gridCol w="576072">
                  <a:extLst>
                    <a:ext uri="{9D8B030D-6E8A-4147-A177-3AD203B41FA5}">
                      <a16:colId xmlns:a16="http://schemas.microsoft.com/office/drawing/2014/main" val="705457930"/>
                    </a:ext>
                  </a:extLst>
                </a:gridCol>
                <a:gridCol w="576072">
                  <a:extLst>
                    <a:ext uri="{9D8B030D-6E8A-4147-A177-3AD203B41FA5}">
                      <a16:colId xmlns:a16="http://schemas.microsoft.com/office/drawing/2014/main" val="2359964399"/>
                    </a:ext>
                  </a:extLst>
                </a:gridCol>
                <a:gridCol w="576072">
                  <a:extLst>
                    <a:ext uri="{9D8B030D-6E8A-4147-A177-3AD203B41FA5}">
                      <a16:colId xmlns:a16="http://schemas.microsoft.com/office/drawing/2014/main" val="2427810406"/>
                    </a:ext>
                  </a:extLst>
                </a:gridCol>
                <a:gridCol w="576072">
                  <a:extLst>
                    <a:ext uri="{9D8B030D-6E8A-4147-A177-3AD203B41FA5}">
                      <a16:colId xmlns:a16="http://schemas.microsoft.com/office/drawing/2014/main" val="3498652103"/>
                    </a:ext>
                  </a:extLst>
                </a:gridCol>
                <a:gridCol w="576072">
                  <a:extLst>
                    <a:ext uri="{9D8B030D-6E8A-4147-A177-3AD203B41FA5}">
                      <a16:colId xmlns:a16="http://schemas.microsoft.com/office/drawing/2014/main" val="3076767053"/>
                    </a:ext>
                  </a:extLst>
                </a:gridCol>
                <a:gridCol w="576072">
                  <a:extLst>
                    <a:ext uri="{9D8B030D-6E8A-4147-A177-3AD203B41FA5}">
                      <a16:colId xmlns:a16="http://schemas.microsoft.com/office/drawing/2014/main" val="118548379"/>
                    </a:ext>
                  </a:extLst>
                </a:gridCol>
                <a:gridCol w="576072">
                  <a:extLst>
                    <a:ext uri="{9D8B030D-6E8A-4147-A177-3AD203B41FA5}">
                      <a16:colId xmlns:a16="http://schemas.microsoft.com/office/drawing/2014/main" val="22087511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174262254"/>
                  </a:ext>
                </a:extLst>
              </a:tr>
              <a:tr h="370840">
                <a:tc>
                  <a:txBody>
                    <a:bodyPr/>
                    <a:lstStyle/>
                    <a:p>
                      <a:r>
                        <a:rPr lang="en-US" sz="1000"/>
                        <a:t>phlyinsurance</a:t>
                      </a:r>
                    </a:p>
                  </a:txBody>
                  <a:tcPr/>
                </a:tc>
                <a:tc>
                  <a:txBody>
                    <a:bodyPr/>
                    <a:lstStyle/>
                    <a:p>
                      <a:r>
                        <a:rPr lang="en-US" sz="1000"/>
                        <a:t>4447</a:t>
                      </a:r>
                    </a:p>
                  </a:txBody>
                  <a:tcPr/>
                </a:tc>
                <a:tc>
                  <a:txBody>
                    <a:bodyPr/>
                    <a:lstStyle/>
                    <a:p>
                      <a:r>
                        <a:rPr lang="en-US" sz="1000"/>
                        <a:t>137</a:t>
                      </a:r>
                    </a:p>
                  </a:txBody>
                  <a:tcPr/>
                </a:tc>
                <a:tc>
                  <a:txBody>
                    <a:bodyPr/>
                    <a:lstStyle/>
                    <a:p>
                      <a:r>
                        <a:rPr lang="en-US" sz="1000"/>
                        <a:t>8</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640</a:t>
                      </a:r>
                    </a:p>
                  </a:txBody>
                  <a:tcPr/>
                </a:tc>
                <a:tc>
                  <a:txBody>
                    <a:bodyPr/>
                    <a:lstStyle/>
                    <a:p>
                      <a:r>
                        <a:rPr lang="en-US" sz="1000"/>
                        <a:t>49</a:t>
                      </a:r>
                    </a:p>
                  </a:txBody>
                  <a:tcPr/>
                </a:tc>
                <a:tc>
                  <a:txBody>
                    <a:bodyPr/>
                    <a:lstStyle/>
                    <a:p>
                      <a:r>
                        <a:rPr lang="en-US" sz="1000"/>
                        <a:t>0.8283 %</a:t>
                      </a:r>
                    </a:p>
                  </a:txBody>
                  <a:tcPr/>
                </a:tc>
                <a:extLst>
                  <a:ext uri="{0D108BD9-81ED-4DB2-BD59-A6C34878D82A}">
                    <a16:rowId xmlns:a16="http://schemas.microsoft.com/office/drawing/2014/main" val="1929636698"/>
                  </a:ext>
                </a:extLst>
              </a:tr>
            </a:tbl>
          </a:graphicData>
        </a:graphic>
      </p:graphicFrame>
      <p:sp>
        <p:nvSpPr>
          <p:cNvPr id="4" name="Text Placeholder 3">
            <a:extLst>
              <a:ext uri="{FF2B5EF4-FFF2-40B4-BE49-F238E27FC236}">
                <a16:creationId xmlns:a16="http://schemas.microsoft.com/office/drawing/2014/main" id="{E6AF5E98-8714-4273-8FAC-F41CBDEFFAA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607866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BFF04-B641-439B-AA70-20DF97E30B70}"/>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530D1D2C-AC3A-459C-8933-F25B55C23C63}"/>
              </a:ext>
            </a:extLst>
          </p:cNvPr>
          <p:cNvGraphicFramePr>
            <a:graphicFrameLocks noGrp="1"/>
          </p:cNvGraphicFramePr>
          <p:nvPr>
            <p:ph type="chart" sz="quarter" idx="13"/>
            <p:extLst>
              <p:ext uri="{D42A27DB-BD31-4B8C-83A1-F6EECF244321}">
                <p14:modId xmlns:p14="http://schemas.microsoft.com/office/powerpoint/2010/main" val="1953663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4DD158-F3A1-4CE6-B1F9-25BDB15AEA5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E4055CA-99C4-43CB-A85B-8F591C1CF8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74828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24327-90CF-40D0-AA8D-E141D1662ED4}"/>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AA48C8EF-6FCF-47C5-BDB8-CCEE463E4ACA}"/>
              </a:ext>
            </a:extLst>
          </p:cNvPr>
          <p:cNvGraphicFramePr>
            <a:graphicFrameLocks noGrp="1"/>
          </p:cNvGraphicFramePr>
          <p:nvPr>
            <p:ph type="chart" sz="quarter" idx="13"/>
            <p:extLst>
              <p:ext uri="{D42A27DB-BD31-4B8C-83A1-F6EECF244321}">
                <p14:modId xmlns:p14="http://schemas.microsoft.com/office/powerpoint/2010/main" val="1865679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6CDFD6-41FF-4BB2-938F-1C35A88B18F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2CE492A-A0B0-4F4B-8028-5725941B05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14525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95AD4-6D14-4F3F-B833-80AA545EF9CA}"/>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3AA7B049-F5BA-4172-AF1E-4DA7686FFBF8}"/>
              </a:ext>
            </a:extLst>
          </p:cNvPr>
          <p:cNvGraphicFramePr>
            <a:graphicFrameLocks noGrp="1"/>
          </p:cNvGraphicFramePr>
          <p:nvPr>
            <p:ph type="chart" sz="quarter" idx="13"/>
            <p:extLst>
              <p:ext uri="{D42A27DB-BD31-4B8C-83A1-F6EECF244321}">
                <p14:modId xmlns:p14="http://schemas.microsoft.com/office/powerpoint/2010/main" val="2459318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5B65D8-6AF2-4CF7-8950-17CD5D0D991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C233854-825D-4B09-A0AC-06C8CAC2F9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6395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3FF9-C894-49E4-8CFC-2D5935494BD8}"/>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E12996EB-AE54-4896-9A1E-A117DF00E561}"/>
              </a:ext>
            </a:extLst>
          </p:cNvPr>
          <p:cNvGraphicFramePr>
            <a:graphicFrameLocks noGrp="1"/>
          </p:cNvGraphicFramePr>
          <p:nvPr>
            <p:ph type="tbl" sz="quarter" idx="13"/>
            <p:extLst>
              <p:ext uri="{D42A27DB-BD31-4B8C-83A1-F6EECF244321}">
                <p14:modId xmlns:p14="http://schemas.microsoft.com/office/powerpoint/2010/main" val="2418439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31950785"/>
                    </a:ext>
                  </a:extLst>
                </a:gridCol>
                <a:gridCol w="822960">
                  <a:extLst>
                    <a:ext uri="{9D8B030D-6E8A-4147-A177-3AD203B41FA5}">
                      <a16:colId xmlns:a16="http://schemas.microsoft.com/office/drawing/2014/main" val="1233168435"/>
                    </a:ext>
                  </a:extLst>
                </a:gridCol>
                <a:gridCol w="411480">
                  <a:extLst>
                    <a:ext uri="{9D8B030D-6E8A-4147-A177-3AD203B41FA5}">
                      <a16:colId xmlns:a16="http://schemas.microsoft.com/office/drawing/2014/main" val="2380468027"/>
                    </a:ext>
                  </a:extLst>
                </a:gridCol>
                <a:gridCol w="411480">
                  <a:extLst>
                    <a:ext uri="{9D8B030D-6E8A-4147-A177-3AD203B41FA5}">
                      <a16:colId xmlns:a16="http://schemas.microsoft.com/office/drawing/2014/main" val="1147966427"/>
                    </a:ext>
                  </a:extLst>
                </a:gridCol>
                <a:gridCol w="411480">
                  <a:extLst>
                    <a:ext uri="{9D8B030D-6E8A-4147-A177-3AD203B41FA5}">
                      <a16:colId xmlns:a16="http://schemas.microsoft.com/office/drawing/2014/main" val="4261259486"/>
                    </a:ext>
                  </a:extLst>
                </a:gridCol>
                <a:gridCol w="411480">
                  <a:extLst>
                    <a:ext uri="{9D8B030D-6E8A-4147-A177-3AD203B41FA5}">
                      <a16:colId xmlns:a16="http://schemas.microsoft.com/office/drawing/2014/main" val="901826392"/>
                    </a:ext>
                  </a:extLst>
                </a:gridCol>
                <a:gridCol w="411480">
                  <a:extLst>
                    <a:ext uri="{9D8B030D-6E8A-4147-A177-3AD203B41FA5}">
                      <a16:colId xmlns:a16="http://schemas.microsoft.com/office/drawing/2014/main" val="2821802215"/>
                    </a:ext>
                  </a:extLst>
                </a:gridCol>
                <a:gridCol w="411480">
                  <a:extLst>
                    <a:ext uri="{9D8B030D-6E8A-4147-A177-3AD203B41FA5}">
                      <a16:colId xmlns:a16="http://schemas.microsoft.com/office/drawing/2014/main" val="1128908252"/>
                    </a:ext>
                  </a:extLst>
                </a:gridCol>
                <a:gridCol w="411480">
                  <a:extLst>
                    <a:ext uri="{9D8B030D-6E8A-4147-A177-3AD203B41FA5}">
                      <a16:colId xmlns:a16="http://schemas.microsoft.com/office/drawing/2014/main" val="3062994953"/>
                    </a:ext>
                  </a:extLst>
                </a:gridCol>
                <a:gridCol w="411480">
                  <a:extLst>
                    <a:ext uri="{9D8B030D-6E8A-4147-A177-3AD203B41FA5}">
                      <a16:colId xmlns:a16="http://schemas.microsoft.com/office/drawing/2014/main" val="1222111509"/>
                    </a:ext>
                  </a:extLst>
                </a:gridCol>
                <a:gridCol w="411480">
                  <a:extLst>
                    <a:ext uri="{9D8B030D-6E8A-4147-A177-3AD203B41FA5}">
                      <a16:colId xmlns:a16="http://schemas.microsoft.com/office/drawing/2014/main" val="4196495317"/>
                    </a:ext>
                  </a:extLst>
                </a:gridCol>
                <a:gridCol w="411480">
                  <a:extLst>
                    <a:ext uri="{9D8B030D-6E8A-4147-A177-3AD203B41FA5}">
                      <a16:colId xmlns:a16="http://schemas.microsoft.com/office/drawing/2014/main" val="1487087720"/>
                    </a:ext>
                  </a:extLst>
                </a:gridCol>
                <a:gridCol w="411480">
                  <a:extLst>
                    <a:ext uri="{9D8B030D-6E8A-4147-A177-3AD203B41FA5}">
                      <a16:colId xmlns:a16="http://schemas.microsoft.com/office/drawing/2014/main" val="1587176400"/>
                    </a:ext>
                  </a:extLst>
                </a:gridCol>
                <a:gridCol w="411480">
                  <a:extLst>
                    <a:ext uri="{9D8B030D-6E8A-4147-A177-3AD203B41FA5}">
                      <a16:colId xmlns:a16="http://schemas.microsoft.com/office/drawing/2014/main" val="3176992042"/>
                    </a:ext>
                  </a:extLst>
                </a:gridCol>
                <a:gridCol w="411480">
                  <a:extLst>
                    <a:ext uri="{9D8B030D-6E8A-4147-A177-3AD203B41FA5}">
                      <a16:colId xmlns:a16="http://schemas.microsoft.com/office/drawing/2014/main" val="3343026854"/>
                    </a:ext>
                  </a:extLst>
                </a:gridCol>
                <a:gridCol w="411480">
                  <a:extLst>
                    <a:ext uri="{9D8B030D-6E8A-4147-A177-3AD203B41FA5}">
                      <a16:colId xmlns:a16="http://schemas.microsoft.com/office/drawing/2014/main" val="1254669330"/>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519174173"/>
                  </a:ext>
                </a:extLst>
              </a:tr>
              <a:tr h="370840">
                <a:tc>
                  <a:txBody>
                    <a:bodyPr/>
                    <a:lstStyle/>
                    <a:p>
                      <a:r>
                        <a:rPr lang="en-US" sz="1000"/>
                        <a:t>11/12/2025 15:15:20</a:t>
                      </a:r>
                    </a:p>
                  </a:txBody>
                  <a:tcPr/>
                </a:tc>
                <a:tc>
                  <a:txBody>
                    <a:bodyPr/>
                    <a:lstStyle/>
                    <a:p>
                      <a:r>
                        <a:rPr lang="en-US" sz="1000"/>
                        <a:t>11/12/2025 15:15:20</a:t>
                      </a:r>
                    </a:p>
                  </a:txBody>
                  <a:tcPr/>
                </a:tc>
                <a:tc>
                  <a:txBody>
                    <a:bodyPr/>
                    <a:lstStyle/>
                    <a:p>
                      <a:r>
                        <a:rPr lang="en-US" sz="1000"/>
                        <a:t>Carousel</a:t>
                      </a:r>
                    </a:p>
                  </a:txBody>
                  <a:tcPr/>
                </a:tc>
                <a:tc>
                  <a:txBody>
                    <a:bodyPr/>
                    <a:lstStyle/>
                    <a:p>
                      <a:r>
                        <a:rPr lang="en-US" sz="1000"/>
                        <a:t>4973</a:t>
                      </a:r>
                    </a:p>
                  </a:txBody>
                  <a:tcPr/>
                </a:tc>
                <a:tc>
                  <a:txBody>
                    <a:bodyPr/>
                    <a:lstStyle/>
                    <a:p>
                      <a:r>
                        <a:rPr lang="en-US" sz="1000"/>
                        <a:t>108</a:t>
                      </a:r>
                    </a:p>
                  </a:txBody>
                  <a:tcPr/>
                </a:tc>
                <a:tc>
                  <a:txBody>
                    <a:bodyPr/>
                    <a:lstStyle/>
                    <a:p>
                      <a:r>
                        <a:rPr lang="en-US" sz="1000"/>
                        <a:t>5</a:t>
                      </a:r>
                    </a:p>
                  </a:txBody>
                  <a:tcPr/>
                </a:tc>
                <a:tc>
                  <a:txBody>
                    <a:bodyPr/>
                    <a:lstStyle/>
                    <a:p>
                      <a:r>
                        <a:rPr lang="en-US" sz="1000"/>
                        <a:t>21</a:t>
                      </a:r>
                    </a:p>
                  </a:txBody>
                  <a:tcPr/>
                </a:tc>
                <a:tc>
                  <a:txBody>
                    <a:bodyPr/>
                    <a:lstStyle/>
                    <a:p>
                      <a:r>
                        <a:rPr lang="en-US" sz="1000"/>
                        <a:t>8</a:t>
                      </a:r>
                    </a:p>
                  </a:txBody>
                  <a:tcPr/>
                </a:tc>
                <a:tc>
                  <a:txBody>
                    <a:bodyPr/>
                    <a:lstStyle/>
                    <a:p>
                      <a:r>
                        <a:rPr lang="en-US" sz="1000"/>
                        <a:t>142</a:t>
                      </a:r>
                    </a:p>
                  </a:txBody>
                  <a:tcPr/>
                </a:tc>
                <a:tc>
                  <a:txBody>
                    <a:bodyPr/>
                    <a:lstStyle/>
                    <a:p>
                      <a:r>
                        <a:rPr lang="en-US" sz="1000"/>
                        <a:t>2.86 %</a:t>
                      </a:r>
                    </a:p>
                  </a:txBody>
                  <a:tcPr/>
                </a:tc>
                <a:tc>
                  <a:txBody>
                    <a:bodyPr/>
                    <a:lstStyle/>
                    <a:p>
                      <a:r>
                        <a:rPr lang="en-US" sz="1000"/>
                        <a:t>1284</a:t>
                      </a:r>
                    </a:p>
                  </a:txBody>
                  <a:tcPr/>
                </a:tc>
                <a:tc>
                  <a:txBody>
                    <a:bodyPr/>
                    <a:lstStyle/>
                    <a:p>
                      <a:r>
                        <a:rPr lang="en-US" sz="1000"/>
                        <a:t>n/a</a:t>
                      </a:r>
                    </a:p>
                  </a:txBody>
                  <a:tcPr/>
                </a:tc>
                <a:tc>
                  <a:txBody>
                    <a:bodyPr/>
                    <a:lstStyle/>
                    <a:p>
                      <a:r>
                        <a:rPr lang="en-US" sz="1000"/>
                        <a:t>13</a:t>
                      </a:r>
                    </a:p>
                  </a:txBody>
                  <a:tcPr/>
                </a:tc>
                <a:tc>
                  <a:txBody>
                    <a:bodyPr/>
                    <a:lstStyle/>
                    <a:p>
                      <a:r>
                        <a:rPr lang="en-US" sz="1000"/>
                        <a:t>0</a:t>
                      </a:r>
                    </a:p>
                  </a:txBody>
                  <a:tcPr/>
                </a:tc>
                <a:tc>
                  <a:txBody>
                    <a:bodyPr/>
                    <a:lstStyle/>
                    <a:p>
                      <a:r>
                        <a:rPr lang="en-US" sz="1000"/>
                        <a:t>13</a:t>
                      </a:r>
                    </a:p>
                  </a:txBody>
                  <a:tcPr/>
                </a:tc>
                <a:tc>
                  <a:txBody>
                    <a:bodyPr/>
                    <a:lstStyle/>
                    <a:p>
                      <a:r>
                        <a:rPr lang="en-US" sz="1000"/>
                        <a:t>0</a:t>
                      </a:r>
                    </a:p>
                  </a:txBody>
                  <a:tcPr/>
                </a:tc>
                <a:extLst>
                  <a:ext uri="{0D108BD9-81ED-4DB2-BD59-A6C34878D82A}">
                    <a16:rowId xmlns:a16="http://schemas.microsoft.com/office/drawing/2014/main" val="2496040292"/>
                  </a:ext>
                </a:extLst>
              </a:tr>
              <a:tr h="370840">
                <a:tc>
                  <a:txBody>
                    <a:bodyPr/>
                    <a:lstStyle/>
                    <a:p>
                      <a:r>
                        <a:rPr lang="en-US" sz="1000"/>
                        <a:t>11/20/2025 13:17:57</a:t>
                      </a:r>
                    </a:p>
                  </a:txBody>
                  <a:tcPr/>
                </a:tc>
                <a:tc>
                  <a:txBody>
                    <a:bodyPr/>
                    <a:lstStyle/>
                    <a:p>
                      <a:r>
                        <a:rPr lang="en-US" sz="1000"/>
                        <a:t>11/20/2025 13:17:57</a:t>
                      </a:r>
                    </a:p>
                  </a:txBody>
                  <a:tcPr/>
                </a:tc>
                <a:tc>
                  <a:txBody>
                    <a:bodyPr/>
                    <a:lstStyle/>
                    <a:p>
                      <a:r>
                        <a:rPr lang="en-US" sz="1000"/>
                        <a:t>Carousel</a:t>
                      </a:r>
                    </a:p>
                  </a:txBody>
                  <a:tcPr/>
                </a:tc>
                <a:tc>
                  <a:txBody>
                    <a:bodyPr/>
                    <a:lstStyle/>
                    <a:p>
                      <a:r>
                        <a:rPr lang="en-US" sz="1000"/>
                        <a:t>3317</a:t>
                      </a:r>
                    </a:p>
                  </a:txBody>
                  <a:tcPr/>
                </a:tc>
                <a:tc>
                  <a:txBody>
                    <a:bodyPr/>
                    <a:lstStyle/>
                    <a:p>
                      <a:r>
                        <a:rPr lang="en-US" sz="1000"/>
                        <a:t>96</a:t>
                      </a:r>
                    </a:p>
                  </a:txBody>
                  <a:tcPr/>
                </a:tc>
                <a:tc>
                  <a:txBody>
                    <a:bodyPr/>
                    <a:lstStyle/>
                    <a:p>
                      <a:r>
                        <a:rPr lang="en-US" sz="1000"/>
                        <a:t>1</a:t>
                      </a:r>
                    </a:p>
                  </a:txBody>
                  <a:tcPr/>
                </a:tc>
                <a:tc>
                  <a:txBody>
                    <a:bodyPr/>
                    <a:lstStyle/>
                    <a:p>
                      <a:r>
                        <a:rPr lang="en-US" sz="1000"/>
                        <a:t>1</a:t>
                      </a:r>
                    </a:p>
                  </a:txBody>
                  <a:tcPr/>
                </a:tc>
                <a:tc>
                  <a:txBody>
                    <a:bodyPr/>
                    <a:lstStyle/>
                    <a:p>
                      <a:r>
                        <a:rPr lang="en-US" sz="1000"/>
                        <a:t>16</a:t>
                      </a:r>
                    </a:p>
                  </a:txBody>
                  <a:tcPr/>
                </a:tc>
                <a:tc>
                  <a:txBody>
                    <a:bodyPr/>
                    <a:lstStyle/>
                    <a:p>
                      <a:r>
                        <a:rPr lang="en-US" sz="1000"/>
                        <a:t>114</a:t>
                      </a:r>
                    </a:p>
                  </a:txBody>
                  <a:tcPr/>
                </a:tc>
                <a:tc>
                  <a:txBody>
                    <a:bodyPr/>
                    <a:lstStyle/>
                    <a:p>
                      <a:r>
                        <a:rPr lang="en-US" sz="1000"/>
                        <a:t>3.44 %</a:t>
                      </a:r>
                    </a:p>
                  </a:txBody>
                  <a:tcPr/>
                </a:tc>
                <a:tc>
                  <a:txBody>
                    <a:bodyPr/>
                    <a:lstStyle/>
                    <a:p>
                      <a:r>
                        <a:rPr lang="en-US" sz="1000"/>
                        <a:t>878</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865911639"/>
                  </a:ext>
                </a:extLst>
              </a:tr>
              <a:tr h="370840">
                <a:tc>
                  <a:txBody>
                    <a:bodyPr/>
                    <a:lstStyle/>
                    <a:p>
                      <a:r>
                        <a:rPr lang="en-US" sz="1000"/>
                        <a:t>11/06/2025 16:32:44</a:t>
                      </a:r>
                    </a:p>
                  </a:txBody>
                  <a:tcPr/>
                </a:tc>
                <a:tc>
                  <a:txBody>
                    <a:bodyPr/>
                    <a:lstStyle/>
                    <a:p>
                      <a:r>
                        <a:rPr lang="en-US" sz="1000"/>
                        <a:t>11/06/2025 16:32:44</a:t>
                      </a:r>
                    </a:p>
                  </a:txBody>
                  <a:tcPr/>
                </a:tc>
                <a:tc>
                  <a:txBody>
                    <a:bodyPr/>
                    <a:lstStyle/>
                    <a:p>
                      <a:r>
                        <a:rPr lang="en-US" sz="1000"/>
                        <a:t>Carousel</a:t>
                      </a:r>
                    </a:p>
                  </a:txBody>
                  <a:tcPr/>
                </a:tc>
                <a:tc>
                  <a:txBody>
                    <a:bodyPr/>
                    <a:lstStyle/>
                    <a:p>
                      <a:r>
                        <a:rPr lang="en-US" sz="1000"/>
                        <a:t>3106</a:t>
                      </a:r>
                    </a:p>
                  </a:txBody>
                  <a:tcPr/>
                </a:tc>
                <a:tc>
                  <a:txBody>
                    <a:bodyPr/>
                    <a:lstStyle/>
                    <a:p>
                      <a:r>
                        <a:rPr lang="en-US" sz="1000"/>
                        <a:t>77</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83</a:t>
                      </a:r>
                    </a:p>
                  </a:txBody>
                  <a:tcPr/>
                </a:tc>
                <a:tc>
                  <a:txBody>
                    <a:bodyPr/>
                    <a:lstStyle/>
                    <a:p>
                      <a:r>
                        <a:rPr lang="en-US" sz="1000"/>
                        <a:t>2.67 %</a:t>
                      </a:r>
                    </a:p>
                  </a:txBody>
                  <a:tcPr/>
                </a:tc>
                <a:tc>
                  <a:txBody>
                    <a:bodyPr/>
                    <a:lstStyle/>
                    <a:p>
                      <a:r>
                        <a:rPr lang="en-US" sz="1000"/>
                        <a:t>697</a:t>
                      </a:r>
                    </a:p>
                  </a:txBody>
                  <a:tcPr/>
                </a:tc>
                <a:tc>
                  <a:txBody>
                    <a:bodyPr/>
                    <a:lstStyle/>
                    <a:p>
                      <a:r>
                        <a:rPr lang="en-US" sz="1000"/>
                        <a:t>n/a</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extLst>
                  <a:ext uri="{0D108BD9-81ED-4DB2-BD59-A6C34878D82A}">
                    <a16:rowId xmlns:a16="http://schemas.microsoft.com/office/drawing/2014/main" val="2038499263"/>
                  </a:ext>
                </a:extLst>
              </a:tr>
              <a:tr h="370840">
                <a:tc>
                  <a:txBody>
                    <a:bodyPr/>
                    <a:lstStyle/>
                    <a:p>
                      <a:r>
                        <a:rPr lang="en-US" sz="1000"/>
                        <a:t>11/03/2025 14:42:45</a:t>
                      </a:r>
                    </a:p>
                  </a:txBody>
                  <a:tcPr/>
                </a:tc>
                <a:tc>
                  <a:txBody>
                    <a:bodyPr/>
                    <a:lstStyle/>
                    <a:p>
                      <a:r>
                        <a:rPr lang="en-US" sz="1000"/>
                        <a:t>11/03/2025 14:42:45</a:t>
                      </a:r>
                    </a:p>
                  </a:txBody>
                  <a:tcPr/>
                </a:tc>
                <a:tc>
                  <a:txBody>
                    <a:bodyPr/>
                    <a:lstStyle/>
                    <a:p>
                      <a:r>
                        <a:rPr lang="en-US" sz="1000"/>
                        <a:t>Carousel</a:t>
                      </a:r>
                    </a:p>
                  </a:txBody>
                  <a:tcPr/>
                </a:tc>
                <a:tc>
                  <a:txBody>
                    <a:bodyPr/>
                    <a:lstStyle/>
                    <a:p>
                      <a:r>
                        <a:rPr lang="en-US" sz="1000"/>
                        <a:t>6397</a:t>
                      </a:r>
                    </a:p>
                  </a:txBody>
                  <a:tcPr/>
                </a:tc>
                <a:tc>
                  <a:txBody>
                    <a:bodyPr/>
                    <a:lstStyle/>
                    <a:p>
                      <a:r>
                        <a:rPr lang="en-US" sz="1000"/>
                        <a:t>51</a:t>
                      </a:r>
                    </a:p>
                  </a:txBody>
                  <a:tcPr/>
                </a:tc>
                <a:tc>
                  <a:txBody>
                    <a:bodyPr/>
                    <a:lstStyle/>
                    <a:p>
                      <a:r>
                        <a:rPr lang="en-US" sz="1000"/>
                        <a:t>26</a:t>
                      </a:r>
                    </a:p>
                  </a:txBody>
                  <a:tcPr/>
                </a:tc>
                <a:tc>
                  <a:txBody>
                    <a:bodyPr/>
                    <a:lstStyle/>
                    <a:p>
                      <a:r>
                        <a:rPr lang="en-US" sz="1000"/>
                        <a:t>0</a:t>
                      </a:r>
                    </a:p>
                  </a:txBody>
                  <a:tcPr/>
                </a:tc>
                <a:tc>
                  <a:txBody>
                    <a:bodyPr/>
                    <a:lstStyle/>
                    <a:p>
                      <a:r>
                        <a:rPr lang="en-US" sz="1000"/>
                        <a:t>4</a:t>
                      </a:r>
                    </a:p>
                  </a:txBody>
                  <a:tcPr/>
                </a:tc>
                <a:tc>
                  <a:txBody>
                    <a:bodyPr/>
                    <a:lstStyle/>
                    <a:p>
                      <a:r>
                        <a:rPr lang="en-US" sz="1000"/>
                        <a:t>81</a:t>
                      </a:r>
                    </a:p>
                  </a:txBody>
                  <a:tcPr/>
                </a:tc>
                <a:tc>
                  <a:txBody>
                    <a:bodyPr/>
                    <a:lstStyle/>
                    <a:p>
                      <a:r>
                        <a:rPr lang="en-US" sz="1000"/>
                        <a:t>1.27 %</a:t>
                      </a:r>
                    </a:p>
                  </a:txBody>
                  <a:tcPr/>
                </a:tc>
                <a:tc>
                  <a:txBody>
                    <a:bodyPr/>
                    <a:lstStyle/>
                    <a:p>
                      <a:r>
                        <a:rPr lang="en-US" sz="1000"/>
                        <a:t>806</a:t>
                      </a:r>
                    </a:p>
                  </a:txBody>
                  <a:tcPr/>
                </a:tc>
                <a:tc>
                  <a:txBody>
                    <a:bodyPr/>
                    <a:lstStyle/>
                    <a:p>
                      <a:r>
                        <a:rPr lang="en-US" sz="1000"/>
                        <a:t>n/a</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extLst>
                  <a:ext uri="{0D108BD9-81ED-4DB2-BD59-A6C34878D82A}">
                    <a16:rowId xmlns:a16="http://schemas.microsoft.com/office/drawing/2014/main" val="118198289"/>
                  </a:ext>
                </a:extLst>
              </a:tr>
              <a:tr h="370840">
                <a:tc>
                  <a:txBody>
                    <a:bodyPr/>
                    <a:lstStyle/>
                    <a:p>
                      <a:r>
                        <a:rPr lang="en-US" sz="1000"/>
                        <a:t>11/25/2025 11:11:08</a:t>
                      </a:r>
                    </a:p>
                  </a:txBody>
                  <a:tcPr/>
                </a:tc>
                <a:tc>
                  <a:txBody>
                    <a:bodyPr/>
                    <a:lstStyle/>
                    <a:p>
                      <a:r>
                        <a:rPr lang="en-US" sz="1000"/>
                        <a:t>11/25/2025 11:11:08</a:t>
                      </a:r>
                    </a:p>
                  </a:txBody>
                  <a:tcPr/>
                </a:tc>
                <a:tc>
                  <a:txBody>
                    <a:bodyPr/>
                    <a:lstStyle/>
                    <a:p>
                      <a:r>
                        <a:rPr lang="en-US" sz="1000"/>
                        <a:t>Carousel</a:t>
                      </a:r>
                    </a:p>
                  </a:txBody>
                  <a:tcPr/>
                </a:tc>
                <a:tc>
                  <a:txBody>
                    <a:bodyPr/>
                    <a:lstStyle/>
                    <a:p>
                      <a:r>
                        <a:rPr lang="en-US" sz="1000"/>
                        <a:t>3056</a:t>
                      </a:r>
                    </a:p>
                  </a:txBody>
                  <a:tcPr/>
                </a:tc>
                <a:tc>
                  <a:txBody>
                    <a:bodyPr/>
                    <a:lstStyle/>
                    <a:p>
                      <a:r>
                        <a:rPr lang="en-US" sz="1000"/>
                        <a:t>70</a:t>
                      </a:r>
                    </a:p>
                  </a:txBody>
                  <a:tcPr/>
                </a:tc>
                <a:tc>
                  <a:txBody>
                    <a:bodyPr/>
                    <a:lstStyle/>
                    <a:p>
                      <a:r>
                        <a:rPr lang="en-US" sz="1000"/>
                        <a:t>2</a:t>
                      </a:r>
                    </a:p>
                  </a:txBody>
                  <a:tcPr/>
                </a:tc>
                <a:tc>
                  <a:txBody>
                    <a:bodyPr/>
                    <a:lstStyle/>
                    <a:p>
                      <a:r>
                        <a:rPr lang="en-US" sz="1000"/>
                        <a:t>2</a:t>
                      </a:r>
                    </a:p>
                  </a:txBody>
                  <a:tcPr/>
                </a:tc>
                <a:tc>
                  <a:txBody>
                    <a:bodyPr/>
                    <a:lstStyle/>
                    <a:p>
                      <a:r>
                        <a:rPr lang="en-US" sz="1000"/>
                        <a:t>2</a:t>
                      </a:r>
                    </a:p>
                  </a:txBody>
                  <a:tcPr/>
                </a:tc>
                <a:tc>
                  <a:txBody>
                    <a:bodyPr/>
                    <a:lstStyle/>
                    <a:p>
                      <a:r>
                        <a:rPr lang="en-US" sz="1000"/>
                        <a:t>76</a:t>
                      </a:r>
                    </a:p>
                  </a:txBody>
                  <a:tcPr/>
                </a:tc>
                <a:tc>
                  <a:txBody>
                    <a:bodyPr/>
                    <a:lstStyle/>
                    <a:p>
                      <a:r>
                        <a:rPr lang="en-US" sz="1000"/>
                        <a:t>2.49 %</a:t>
                      </a:r>
                    </a:p>
                  </a:txBody>
                  <a:tcPr/>
                </a:tc>
                <a:tc>
                  <a:txBody>
                    <a:bodyPr/>
                    <a:lstStyle/>
                    <a:p>
                      <a:r>
                        <a:rPr lang="en-US" sz="1000"/>
                        <a:t>612</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4189320578"/>
                  </a:ext>
                </a:extLst>
              </a:tr>
            </a:tbl>
          </a:graphicData>
        </a:graphic>
      </p:graphicFrame>
      <p:sp>
        <p:nvSpPr>
          <p:cNvPr id="4" name="Text Placeholder 3">
            <a:extLst>
              <a:ext uri="{FF2B5EF4-FFF2-40B4-BE49-F238E27FC236}">
                <a16:creationId xmlns:a16="http://schemas.microsoft.com/office/drawing/2014/main" id="{F8167A80-6051-4EF4-AE66-890CDE9A03C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7671142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1A35-8C4C-49A6-BBD1-13E5D6705508}"/>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7312568D-3D21-49A6-9D78-7BD807D26ADF}"/>
              </a:ext>
            </a:extLst>
          </p:cNvPr>
          <p:cNvGraphicFramePr>
            <a:graphicFrameLocks noGrp="1"/>
          </p:cNvGraphicFramePr>
          <p:nvPr>
            <p:ph type="tbl" sz="quarter" idx="13"/>
            <p:extLst>
              <p:ext uri="{D42A27DB-BD31-4B8C-83A1-F6EECF244321}">
                <p14:modId xmlns:p14="http://schemas.microsoft.com/office/powerpoint/2010/main" val="677768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68691306"/>
                    </a:ext>
                  </a:extLst>
                </a:gridCol>
                <a:gridCol w="905256">
                  <a:extLst>
                    <a:ext uri="{9D8B030D-6E8A-4147-A177-3AD203B41FA5}">
                      <a16:colId xmlns:a16="http://schemas.microsoft.com/office/drawing/2014/main" val="609442075"/>
                    </a:ext>
                  </a:extLst>
                </a:gridCol>
                <a:gridCol w="411480">
                  <a:extLst>
                    <a:ext uri="{9D8B030D-6E8A-4147-A177-3AD203B41FA5}">
                      <a16:colId xmlns:a16="http://schemas.microsoft.com/office/drawing/2014/main" val="3958896345"/>
                    </a:ext>
                  </a:extLst>
                </a:gridCol>
                <a:gridCol w="905256">
                  <a:extLst>
                    <a:ext uri="{9D8B030D-6E8A-4147-A177-3AD203B41FA5}">
                      <a16:colId xmlns:a16="http://schemas.microsoft.com/office/drawing/2014/main" val="2841247941"/>
                    </a:ext>
                  </a:extLst>
                </a:gridCol>
                <a:gridCol w="905256">
                  <a:extLst>
                    <a:ext uri="{9D8B030D-6E8A-4147-A177-3AD203B41FA5}">
                      <a16:colId xmlns:a16="http://schemas.microsoft.com/office/drawing/2014/main" val="4010677006"/>
                    </a:ext>
                  </a:extLst>
                </a:gridCol>
                <a:gridCol w="905256">
                  <a:extLst>
                    <a:ext uri="{9D8B030D-6E8A-4147-A177-3AD203B41FA5}">
                      <a16:colId xmlns:a16="http://schemas.microsoft.com/office/drawing/2014/main" val="1145422325"/>
                    </a:ext>
                  </a:extLst>
                </a:gridCol>
                <a:gridCol w="905256">
                  <a:extLst>
                    <a:ext uri="{9D8B030D-6E8A-4147-A177-3AD203B41FA5}">
                      <a16:colId xmlns:a16="http://schemas.microsoft.com/office/drawing/2014/main" val="3357302026"/>
                    </a:ext>
                  </a:extLst>
                </a:gridCol>
                <a:gridCol w="905256">
                  <a:extLst>
                    <a:ext uri="{9D8B030D-6E8A-4147-A177-3AD203B41FA5}">
                      <a16:colId xmlns:a16="http://schemas.microsoft.com/office/drawing/2014/main" val="3796403687"/>
                    </a:ext>
                  </a:extLst>
                </a:gridCol>
                <a:gridCol w="905256">
                  <a:extLst>
                    <a:ext uri="{9D8B030D-6E8A-4147-A177-3AD203B41FA5}">
                      <a16:colId xmlns:a16="http://schemas.microsoft.com/office/drawing/2014/main" val="316268725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2424711735"/>
                  </a:ext>
                </a:extLst>
              </a:tr>
              <a:tr h="370840">
                <a:tc>
                  <a:txBody>
                    <a:bodyPr/>
                    <a:lstStyle/>
                    <a:p>
                      <a:r>
                        <a:rPr lang="en-US" sz="1000"/>
                        <a:t>9</a:t>
                      </a:r>
                    </a:p>
                  </a:txBody>
                  <a:tcPr/>
                </a:tc>
                <a:tc>
                  <a:txBody>
                    <a:bodyPr/>
                    <a:lstStyle/>
                    <a:p>
                      <a:r>
                        <a:rPr lang="en-US" sz="1000"/>
                        <a:t>0.5678 %</a:t>
                      </a:r>
                    </a:p>
                  </a:txBody>
                  <a:tcPr/>
                </a:tc>
                <a:tc>
                  <a:txBody>
                    <a:bodyPr/>
                    <a:lstStyle/>
                    <a:p>
                      <a:r>
                        <a:rPr lang="en-US" sz="1000"/>
                        <a:t>0.00</a:t>
                      </a:r>
                    </a:p>
                  </a:txBody>
                  <a:tcPr/>
                </a:tc>
                <a:tc>
                  <a:txBody>
                    <a:bodyPr/>
                    <a:lstStyle/>
                    <a:p>
                      <a:r>
                        <a:rPr lang="en-US" sz="1000"/>
                        <a:t>254.33</a:t>
                      </a:r>
                    </a:p>
                  </a:txBody>
                  <a:tcPr/>
                </a:tc>
                <a:tc>
                  <a:txBody>
                    <a:bodyPr/>
                    <a:lstStyle/>
                    <a:p>
                      <a:r>
                        <a:rPr lang="en-US" sz="1000"/>
                        <a:t>210.78</a:t>
                      </a:r>
                    </a:p>
                  </a:txBody>
                  <a:tcPr/>
                </a:tc>
                <a:tc>
                  <a:txBody>
                    <a:bodyPr/>
                    <a:lstStyle/>
                    <a:p>
                      <a:r>
                        <a:rPr lang="en-US" sz="1000"/>
                        <a:t>104.22</a:t>
                      </a:r>
                    </a:p>
                  </a:txBody>
                  <a:tcPr/>
                </a:tc>
                <a:tc>
                  <a:txBody>
                    <a:bodyPr/>
                    <a:lstStyle/>
                    <a:p>
                      <a:r>
                        <a:rPr lang="en-US" sz="1000"/>
                        <a:t>104.22</a:t>
                      </a:r>
                    </a:p>
                  </a:txBody>
                  <a:tcPr/>
                </a:tc>
                <a:tc>
                  <a:txBody>
                    <a:bodyPr/>
                    <a:lstStyle/>
                    <a:p>
                      <a:r>
                        <a:rPr lang="en-US" sz="1000"/>
                        <a:t>2289</a:t>
                      </a:r>
                    </a:p>
                  </a:txBody>
                  <a:tcPr/>
                </a:tc>
                <a:tc>
                  <a:txBody>
                    <a:bodyPr/>
                    <a:lstStyle/>
                    <a:p>
                      <a:r>
                        <a:rPr lang="en-US" sz="1000"/>
                        <a:t>938</a:t>
                      </a:r>
                    </a:p>
                  </a:txBody>
                  <a:tcPr/>
                </a:tc>
                <a:extLst>
                  <a:ext uri="{0D108BD9-81ED-4DB2-BD59-A6C34878D82A}">
                    <a16:rowId xmlns:a16="http://schemas.microsoft.com/office/drawing/2014/main" val="170049056"/>
                  </a:ext>
                </a:extLst>
              </a:tr>
            </a:tbl>
          </a:graphicData>
        </a:graphic>
      </p:graphicFrame>
      <p:sp>
        <p:nvSpPr>
          <p:cNvPr id="4" name="Text Placeholder 3">
            <a:extLst>
              <a:ext uri="{FF2B5EF4-FFF2-40B4-BE49-F238E27FC236}">
                <a16:creationId xmlns:a16="http://schemas.microsoft.com/office/drawing/2014/main" id="{82477E03-51F1-4AE8-A7CE-DA1C4F0B53FF}"/>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210644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3CA88-7CB8-46DB-97E2-4FC9F3A6B0DA}"/>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66A5FDFA-32A4-48B8-90E1-5D81499E5AD2}"/>
              </a:ext>
            </a:extLst>
          </p:cNvPr>
          <p:cNvGraphicFramePr>
            <a:graphicFrameLocks noGrp="1"/>
          </p:cNvGraphicFramePr>
          <p:nvPr>
            <p:ph type="tbl" sz="quarter" idx="13"/>
            <p:extLst>
              <p:ext uri="{D42A27DB-BD31-4B8C-83A1-F6EECF244321}">
                <p14:modId xmlns:p14="http://schemas.microsoft.com/office/powerpoint/2010/main" val="2083950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67956394"/>
                    </a:ext>
                  </a:extLst>
                </a:gridCol>
                <a:gridCol w="1316736">
                  <a:extLst>
                    <a:ext uri="{9D8B030D-6E8A-4147-A177-3AD203B41FA5}">
                      <a16:colId xmlns:a16="http://schemas.microsoft.com/office/drawing/2014/main" val="2112678831"/>
                    </a:ext>
                  </a:extLst>
                </a:gridCol>
                <a:gridCol w="658368">
                  <a:extLst>
                    <a:ext uri="{9D8B030D-6E8A-4147-A177-3AD203B41FA5}">
                      <a16:colId xmlns:a16="http://schemas.microsoft.com/office/drawing/2014/main" val="4102579656"/>
                    </a:ext>
                  </a:extLst>
                </a:gridCol>
                <a:gridCol w="658368">
                  <a:extLst>
                    <a:ext uri="{9D8B030D-6E8A-4147-A177-3AD203B41FA5}">
                      <a16:colId xmlns:a16="http://schemas.microsoft.com/office/drawing/2014/main" val="2863577068"/>
                    </a:ext>
                  </a:extLst>
                </a:gridCol>
                <a:gridCol w="658368">
                  <a:extLst>
                    <a:ext uri="{9D8B030D-6E8A-4147-A177-3AD203B41FA5}">
                      <a16:colId xmlns:a16="http://schemas.microsoft.com/office/drawing/2014/main" val="1286118020"/>
                    </a:ext>
                  </a:extLst>
                </a:gridCol>
                <a:gridCol w="658368">
                  <a:extLst>
                    <a:ext uri="{9D8B030D-6E8A-4147-A177-3AD203B41FA5}">
                      <a16:colId xmlns:a16="http://schemas.microsoft.com/office/drawing/2014/main" val="2937688257"/>
                    </a:ext>
                  </a:extLst>
                </a:gridCol>
                <a:gridCol w="658368">
                  <a:extLst>
                    <a:ext uri="{9D8B030D-6E8A-4147-A177-3AD203B41FA5}">
                      <a16:colId xmlns:a16="http://schemas.microsoft.com/office/drawing/2014/main" val="3040072720"/>
                    </a:ext>
                  </a:extLst>
                </a:gridCol>
                <a:gridCol w="658368">
                  <a:extLst>
                    <a:ext uri="{9D8B030D-6E8A-4147-A177-3AD203B41FA5}">
                      <a16:colId xmlns:a16="http://schemas.microsoft.com/office/drawing/2014/main" val="2982470464"/>
                    </a:ext>
                  </a:extLst>
                </a:gridCol>
                <a:gridCol w="658368">
                  <a:extLst>
                    <a:ext uri="{9D8B030D-6E8A-4147-A177-3AD203B41FA5}">
                      <a16:colId xmlns:a16="http://schemas.microsoft.com/office/drawing/2014/main" val="2830928126"/>
                    </a:ext>
                  </a:extLst>
                </a:gridCol>
                <a:gridCol w="658368">
                  <a:extLst>
                    <a:ext uri="{9D8B030D-6E8A-4147-A177-3AD203B41FA5}">
                      <a16:colId xmlns:a16="http://schemas.microsoft.com/office/drawing/2014/main" val="2546844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97060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- 2025-11-27 12:01:30</a:t>
                      </a:r>
                      <a:r>
                        <a:rPr kumimoji="0" lang="en-US" sz="1000" b="0" i="0" u="none" strike="noStrike" kern="1200" cap="none" spc="0" normalizeH="0" baseline="0" noProof="0">
                          <a:ln>
                            <a:noFill/>
                          </a:ln>
                          <a:solidFill>
                            <a:prstClr val="black"/>
                          </a:solidFill>
                          <a:effectLst/>
                          <a:uLnTx/>
                          <a:uFillTx/>
                          <a:latin typeface="Calibri"/>
                          <a:ea typeface="+mn-ea"/>
                          <a:cs typeface="+mn-cs"/>
                        </a:rPr>
                        <a:t>
 Turkey 🦃 Trot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https://quintly-eu-image-storage.s3.amazonaws.com/c303562b672a3318c686cfcc37b7e67a/0ea23e3f35de7c87d144c6e525c5841b.jpg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16988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- 2025-11-20 13:25:06</a:t>
                      </a:r>
                      <a:r>
                        <a:rPr kumimoji="0" lang="en-US" sz="1000" b="0" i="0" u="none" strike="noStrike" kern="1200" cap="none" spc="0" normalizeH="0" baseline="0" noProof="0">
                          <a:ln>
                            <a:noFill/>
                          </a:ln>
                          <a:solidFill>
                            <a:prstClr val="black"/>
                          </a:solidFill>
                          <a:effectLst/>
                          <a:uLnTx/>
                          <a:uFillTx/>
                          <a:latin typeface="Calibri"/>
                          <a:ea typeface="+mn-ea"/>
                          <a:cs typeface="+mn-cs"/>
                        </a:rPr>
                        <a:t>
 Madelyn James Pediatric Cancer Foundation Bow Bash 🎀✨ @madelynjamesfund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https://quintly-eu-image-storage.s3.amazonaws.com/c303562b672a3318c686cfcc37b7e67a/f09de1fb41ac36c54cbaf686cf162263.jpg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02236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- 2025-11-18 13:25:11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https://quintly-eu-image-storage.s3.amazonaws.com/c303562b672a3318c686cfcc37b7e67a/df65e9742324fea4fcd21b03042efd66.jpg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3971222968"/>
                  </a:ext>
                </a:extLst>
              </a:tr>
            </a:tbl>
          </a:graphicData>
        </a:graphic>
      </p:graphicFrame>
      <p:sp>
        <p:nvSpPr>
          <p:cNvPr id="4" name="Text Placeholder 3">
            <a:extLst>
              <a:ext uri="{FF2B5EF4-FFF2-40B4-BE49-F238E27FC236}">
                <a16:creationId xmlns:a16="http://schemas.microsoft.com/office/drawing/2014/main" id="{8AAEA8BF-9C47-4333-A245-96D1E75DF4A6}"/>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5044232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6A5E0-52D0-484D-A867-D2A592DBCBD6}"/>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8461CD3C-5B28-4349-B13D-0CED0582E8BC}"/>
              </a:ext>
            </a:extLst>
          </p:cNvPr>
          <p:cNvGraphicFramePr>
            <a:graphicFrameLocks noGrp="1"/>
          </p:cNvGraphicFramePr>
          <p:nvPr>
            <p:ph type="tbl" sz="quarter" idx="13"/>
            <p:extLst>
              <p:ext uri="{D42A27DB-BD31-4B8C-83A1-F6EECF244321}">
                <p14:modId xmlns:p14="http://schemas.microsoft.com/office/powerpoint/2010/main" val="3590840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32723420"/>
                    </a:ext>
                  </a:extLst>
                </a:gridCol>
                <a:gridCol w="1316736">
                  <a:extLst>
                    <a:ext uri="{9D8B030D-6E8A-4147-A177-3AD203B41FA5}">
                      <a16:colId xmlns:a16="http://schemas.microsoft.com/office/drawing/2014/main" val="3925622073"/>
                    </a:ext>
                  </a:extLst>
                </a:gridCol>
                <a:gridCol w="658368">
                  <a:extLst>
                    <a:ext uri="{9D8B030D-6E8A-4147-A177-3AD203B41FA5}">
                      <a16:colId xmlns:a16="http://schemas.microsoft.com/office/drawing/2014/main" val="3571759799"/>
                    </a:ext>
                  </a:extLst>
                </a:gridCol>
                <a:gridCol w="658368">
                  <a:extLst>
                    <a:ext uri="{9D8B030D-6E8A-4147-A177-3AD203B41FA5}">
                      <a16:colId xmlns:a16="http://schemas.microsoft.com/office/drawing/2014/main" val="1110855044"/>
                    </a:ext>
                  </a:extLst>
                </a:gridCol>
                <a:gridCol w="658368">
                  <a:extLst>
                    <a:ext uri="{9D8B030D-6E8A-4147-A177-3AD203B41FA5}">
                      <a16:colId xmlns:a16="http://schemas.microsoft.com/office/drawing/2014/main" val="781065489"/>
                    </a:ext>
                  </a:extLst>
                </a:gridCol>
                <a:gridCol w="658368">
                  <a:extLst>
                    <a:ext uri="{9D8B030D-6E8A-4147-A177-3AD203B41FA5}">
                      <a16:colId xmlns:a16="http://schemas.microsoft.com/office/drawing/2014/main" val="918859247"/>
                    </a:ext>
                  </a:extLst>
                </a:gridCol>
                <a:gridCol w="658368">
                  <a:extLst>
                    <a:ext uri="{9D8B030D-6E8A-4147-A177-3AD203B41FA5}">
                      <a16:colId xmlns:a16="http://schemas.microsoft.com/office/drawing/2014/main" val="2419672554"/>
                    </a:ext>
                  </a:extLst>
                </a:gridCol>
                <a:gridCol w="658368">
                  <a:extLst>
                    <a:ext uri="{9D8B030D-6E8A-4147-A177-3AD203B41FA5}">
                      <a16:colId xmlns:a16="http://schemas.microsoft.com/office/drawing/2014/main" val="2170229637"/>
                    </a:ext>
                  </a:extLst>
                </a:gridCol>
                <a:gridCol w="658368">
                  <a:extLst>
                    <a:ext uri="{9D8B030D-6E8A-4147-A177-3AD203B41FA5}">
                      <a16:colId xmlns:a16="http://schemas.microsoft.com/office/drawing/2014/main" val="2056930637"/>
                    </a:ext>
                  </a:extLst>
                </a:gridCol>
                <a:gridCol w="658368">
                  <a:extLst>
                    <a:ext uri="{9D8B030D-6E8A-4147-A177-3AD203B41FA5}">
                      <a16:colId xmlns:a16="http://schemas.microsoft.com/office/drawing/2014/main" val="1347645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92100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- 2025-11-18 11:36:59</a:t>
                      </a:r>
                      <a:r>
                        <a:rPr kumimoji="0" lang="en-US" sz="1000" b="0" i="0" u="none" strike="noStrike" kern="1200" cap="none" spc="0" normalizeH="0" baseline="0" noProof="0">
                          <a:ln>
                            <a:noFill/>
                          </a:ln>
                          <a:solidFill>
                            <a:prstClr val="black"/>
                          </a:solidFill>
                          <a:effectLst/>
                          <a:uLnTx/>
                          <a:uFillTx/>
                          <a:latin typeface="Calibri"/>
                          <a:ea typeface="+mn-ea"/>
                          <a:cs typeface="+mn-cs"/>
                        </a:rPr>
                        <a:t>
 Honored to present the 2025 Athlete of the Year Award to Scott Johnson at Fall Fest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https://quintly-eu-image-storage.s3.amazonaws.com/c303562b672a3318c686cfcc37b7e67a/63f0c684cb1bc9bc51cab09c31b71bc0.jpg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91636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- 2025-11-18 11:30:54</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support these unstoppable athletes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https://quintly-eu-image-storage.s3.amazonaws.com/c303562b672a3318c686cfcc37b7e67a/351a76cd4fe672e62c2b1b671dbe906b.jpg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603179399"/>
                  </a:ext>
                </a:extLst>
              </a:tr>
            </a:tbl>
          </a:graphicData>
        </a:graphic>
      </p:graphicFrame>
      <p:sp>
        <p:nvSpPr>
          <p:cNvPr id="4" name="Text Placeholder 3">
            <a:extLst>
              <a:ext uri="{FF2B5EF4-FFF2-40B4-BE49-F238E27FC236}">
                <a16:creationId xmlns:a16="http://schemas.microsoft.com/office/drawing/2014/main" id="{A00C6B2E-1184-4099-B710-C9DF8BDB842C}"/>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7853398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2433</Words>
  <Application>Microsoft Office PowerPoint</Application>
  <PresentationFormat>On-screen Show (4:3)</PresentationFormat>
  <Paragraphs>684</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2025-12-19T18:07:06Z</dcterms:created>
  <dcterms:modified xsi:type="dcterms:W3CDTF">2025-12-19T18:07:50Z</dcterms:modified>
</cp:coreProperties>
</file>