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1" r:id="rId15"/>
    <p:sldId id="272" r:id="rId16"/>
    <p:sldId id="273" r:id="rId17"/>
    <p:sldId id="274" r:id="rId18"/>
    <p:sldId id="275" r:id="rId19"/>
    <p:sldId id="276" r:id="rId20"/>
    <p:sldId id="277" r:id="rId21"/>
    <p:sldId id="278" r:id="rId22"/>
    <p:sldId id="279" r:id="rId23"/>
    <p:sldId id="281" r:id="rId24"/>
    <p:sldId id="282" r:id="rId25"/>
    <p:sldId id="283" r:id="rId26"/>
    <p:sldId id="284" r:id="rId27"/>
    <p:sldId id="286" r:id="rId28"/>
    <p:sldId id="287" r:id="rId29"/>
    <p:sldId id="288" r:id="rId30"/>
    <p:sldId id="289" r:id="rId31"/>
    <p:sldId id="290" r:id="rId32"/>
    <p:sldId id="291" r:id="rId33"/>
    <p:sldId id="292" r:id="rId34"/>
  </p:sldIdLst>
  <p:sldSz cx="9144000" cy="6858000" type="screen4x3"/>
  <p:notesSz cx="6858000" cy="9144000"/>
  <p:embeddedFontLst>
    <p:embeddedFont>
      <p:font typeface="Calibri" panose="020F0502020204030204" pitchFamily="34" charset="0"/>
      <p:regular r:id="rId35"/>
      <p:bold r:id="rId36"/>
      <p:italic r:id="rId37"/>
      <p:boldItalic r:id="rId3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45962</c:v>
                </c:pt>
              </c:numCache>
            </c:numRef>
          </c:cat>
          <c:val>
            <c:numRef>
              <c:f>Sheet1!$B$2</c:f>
              <c:numCache>
                <c:formatCode>General</c:formatCode>
                <c:ptCount val="1"/>
                <c:pt idx="0">
                  <c:v>241</c:v>
                </c:pt>
              </c:numCache>
            </c:numRef>
          </c:val>
          <c:extLst>
            <c:ext xmlns:c16="http://schemas.microsoft.com/office/drawing/2014/chart" uri="{C3380CC4-5D6E-409C-BE32-E72D297353CC}">
              <c16:uniqueId val="{00000000-3804-4104-ACEC-2BA91A7B900E}"/>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45962</c:v>
                </c:pt>
              </c:numCache>
            </c:numRef>
          </c:cat>
          <c:val>
            <c:numRef>
              <c:f>Sheet1!$C$2</c:f>
              <c:numCache>
                <c:formatCode>General</c:formatCode>
                <c:ptCount val="1"/>
                <c:pt idx="0">
                  <c:v>618</c:v>
                </c:pt>
              </c:numCache>
            </c:numRef>
          </c:val>
          <c:extLst>
            <c:ext xmlns:c16="http://schemas.microsoft.com/office/drawing/2014/chart" uri="{C3380CC4-5D6E-409C-BE32-E72D297353CC}">
              <c16:uniqueId val="{00000001-3804-4104-ACEC-2BA91A7B900E}"/>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45962</c:v>
                </c:pt>
              </c:numCache>
            </c:numRef>
          </c:cat>
          <c:val>
            <c:numRef>
              <c:f>Sheet1!$D$2</c:f>
              <c:numCache>
                <c:formatCode>General</c:formatCode>
                <c:ptCount val="1"/>
                <c:pt idx="0">
                  <c:v>29861</c:v>
                </c:pt>
              </c:numCache>
            </c:numRef>
          </c:val>
          <c:extLst>
            <c:ext xmlns:c16="http://schemas.microsoft.com/office/drawing/2014/chart" uri="{C3380CC4-5D6E-409C-BE32-E72D297353CC}">
              <c16:uniqueId val="{00000002-3804-4104-ACEC-2BA91A7B900E}"/>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45962</c:v>
                </c:pt>
              </c:numCache>
            </c:numRef>
          </c:cat>
          <c:val>
            <c:numRef>
              <c:f>Sheet1!$E$2</c:f>
              <c:numCache>
                <c:formatCode>General</c:formatCode>
                <c:ptCount val="1"/>
                <c:pt idx="0">
                  <c:v>198</c:v>
                </c:pt>
              </c:numCache>
            </c:numRef>
          </c:val>
          <c:extLst>
            <c:ext xmlns:c16="http://schemas.microsoft.com/office/drawing/2014/chart" uri="{C3380CC4-5D6E-409C-BE32-E72D297353CC}">
              <c16:uniqueId val="{00000003-3804-4104-ACEC-2BA91A7B900E}"/>
            </c:ext>
          </c:extLst>
        </c:ser>
        <c:dLbls>
          <c:showLegendKey val="0"/>
          <c:showVal val="0"/>
          <c:showCatName val="0"/>
          <c:showSerName val="0"/>
          <c:showPercent val="0"/>
          <c:showBubbleSize val="0"/>
        </c:dLbls>
        <c:gapWidth val="219"/>
        <c:overlap val="-27"/>
        <c:axId val="369415408"/>
        <c:axId val="369413112"/>
      </c:barChart>
      <c:dateAx>
        <c:axId val="3694154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413112"/>
        <c:crosses val="autoZero"/>
        <c:auto val="1"/>
        <c:lblOffset val="100"/>
        <c:baseTimeUnit val="days"/>
      </c:dateAx>
      <c:valAx>
        <c:axId val="369413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415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-1</c:v>
                </c:pt>
                <c:pt idx="1">
                  <c:v>-2</c:v>
                </c:pt>
                <c:pt idx="2">
                  <c:v>-1</c:v>
                </c:pt>
                <c:pt idx="3">
                  <c:v>1</c:v>
                </c:pt>
                <c:pt idx="4">
                  <c:v>-2</c:v>
                </c:pt>
                <c:pt idx="5">
                  <c:v>1</c:v>
                </c:pt>
                <c:pt idx="6">
                  <c:v>4</c:v>
                </c:pt>
                <c:pt idx="7">
                  <c:v>-2</c:v>
                </c:pt>
                <c:pt idx="8">
                  <c:v>1</c:v>
                </c:pt>
                <c:pt idx="9">
                  <c:v>1</c:v>
                </c:pt>
                <c:pt idx="10">
                  <c:v>0</c:v>
                </c:pt>
                <c:pt idx="11">
                  <c:v>0</c:v>
                </c:pt>
              </c:numCache>
            </c:numRef>
          </c:val>
          <c:extLst>
            <c:ext xmlns:c16="http://schemas.microsoft.com/office/drawing/2014/chart" uri="{C3380CC4-5D6E-409C-BE32-E72D297353CC}">
              <c16:uniqueId val="{00000000-C1B1-4FF6-9C85-FA6BBF1D7C37}"/>
            </c:ext>
          </c:extLst>
        </c:ser>
        <c:dLbls>
          <c:showLegendKey val="0"/>
          <c:showVal val="0"/>
          <c:showCatName val="0"/>
          <c:showSerName val="0"/>
          <c:showPercent val="0"/>
          <c:showBubbleSize val="0"/>
        </c:dLbls>
        <c:gapWidth val="219"/>
        <c:overlap val="-27"/>
        <c:axId val="376379816"/>
        <c:axId val="376377520"/>
      </c:barChart>
      <c:dateAx>
        <c:axId val="376379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377520"/>
        <c:crosses val="autoZero"/>
        <c:auto val="1"/>
        <c:lblOffset val="100"/>
        <c:baseTimeUnit val="months"/>
      </c:dateAx>
      <c:valAx>
        <c:axId val="376377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379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1</c:v>
                </c:pt>
                <c:pt idx="1">
                  <c:v>1</c:v>
                </c:pt>
                <c:pt idx="2">
                  <c:v>1</c:v>
                </c:pt>
                <c:pt idx="3">
                  <c:v>1</c:v>
                </c:pt>
                <c:pt idx="4">
                  <c:v>0</c:v>
                </c:pt>
                <c:pt idx="5">
                  <c:v>1</c:v>
                </c:pt>
                <c:pt idx="6">
                  <c:v>1</c:v>
                </c:pt>
                <c:pt idx="7">
                  <c:v>0</c:v>
                </c:pt>
                <c:pt idx="8">
                  <c:v>0</c:v>
                </c:pt>
                <c:pt idx="9">
                  <c:v>1</c:v>
                </c:pt>
                <c:pt idx="10">
                  <c:v>1</c:v>
                </c:pt>
                <c:pt idx="11">
                  <c:v>1</c:v>
                </c:pt>
              </c:numCache>
            </c:numRef>
          </c:val>
          <c:extLst>
            <c:ext xmlns:c16="http://schemas.microsoft.com/office/drawing/2014/chart" uri="{C3380CC4-5D6E-409C-BE32-E72D297353CC}">
              <c16:uniqueId val="{00000000-9E35-4183-85A6-494D79158BC5}"/>
            </c:ext>
          </c:extLst>
        </c:ser>
        <c:dLbls>
          <c:showLegendKey val="0"/>
          <c:showVal val="0"/>
          <c:showCatName val="0"/>
          <c:showSerName val="0"/>
          <c:showPercent val="0"/>
          <c:showBubbleSize val="0"/>
        </c:dLbls>
        <c:gapWidth val="219"/>
        <c:overlap val="-27"/>
        <c:axId val="376380472"/>
        <c:axId val="376375880"/>
      </c:barChart>
      <c:dateAx>
        <c:axId val="376380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375880"/>
        <c:crosses val="autoZero"/>
        <c:auto val="1"/>
        <c:lblOffset val="100"/>
        <c:baseTimeUnit val="months"/>
      </c:dateAx>
      <c:valAx>
        <c:axId val="376375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380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7</c:v>
                </c:pt>
                <c:pt idx="1">
                  <c:v>8</c:v>
                </c:pt>
                <c:pt idx="2">
                  <c:v>8</c:v>
                </c:pt>
                <c:pt idx="3">
                  <c:v>11</c:v>
                </c:pt>
                <c:pt idx="4">
                  <c:v>9</c:v>
                </c:pt>
                <c:pt idx="5">
                  <c:v>2</c:v>
                </c:pt>
                <c:pt idx="6">
                  <c:v>6</c:v>
                </c:pt>
                <c:pt idx="7">
                  <c:v>7</c:v>
                </c:pt>
                <c:pt idx="8">
                  <c:v>5</c:v>
                </c:pt>
                <c:pt idx="9">
                  <c:v>12</c:v>
                </c:pt>
                <c:pt idx="10">
                  <c:v>11</c:v>
                </c:pt>
                <c:pt idx="11">
                  <c:v>1</c:v>
                </c:pt>
              </c:numCache>
            </c:numRef>
          </c:val>
          <c:extLst>
            <c:ext xmlns:c16="http://schemas.microsoft.com/office/drawing/2014/chart" uri="{C3380CC4-5D6E-409C-BE32-E72D297353CC}">
              <c16:uniqueId val="{00000000-9E2F-4032-91CC-EF47B00292C9}"/>
            </c:ext>
          </c:extLst>
        </c:ser>
        <c:dLbls>
          <c:showLegendKey val="0"/>
          <c:showVal val="0"/>
          <c:showCatName val="0"/>
          <c:showSerName val="0"/>
          <c:showPercent val="0"/>
          <c:showBubbleSize val="0"/>
        </c:dLbls>
        <c:gapWidth val="219"/>
        <c:overlap val="-27"/>
        <c:axId val="377724080"/>
        <c:axId val="377724736"/>
      </c:barChart>
      <c:catAx>
        <c:axId val="377724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724736"/>
        <c:crosses val="autoZero"/>
        <c:auto val="1"/>
        <c:lblAlgn val="ctr"/>
        <c:lblOffset val="100"/>
        <c:noMultiLvlLbl val="0"/>
      </c:catAx>
      <c:valAx>
        <c:axId val="377724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724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335</c:v>
                </c:pt>
                <c:pt idx="1">
                  <c:v>266</c:v>
                </c:pt>
                <c:pt idx="2">
                  <c:v>1174</c:v>
                </c:pt>
                <c:pt idx="3">
                  <c:v>394</c:v>
                </c:pt>
                <c:pt idx="4">
                  <c:v>498</c:v>
                </c:pt>
                <c:pt idx="5">
                  <c:v>465</c:v>
                </c:pt>
                <c:pt idx="6">
                  <c:v>736</c:v>
                </c:pt>
                <c:pt idx="7">
                  <c:v>651</c:v>
                </c:pt>
                <c:pt idx="8">
                  <c:v>319</c:v>
                </c:pt>
                <c:pt idx="9">
                  <c:v>249</c:v>
                </c:pt>
                <c:pt idx="10">
                  <c:v>60</c:v>
                </c:pt>
                <c:pt idx="11">
                  <c:v>34</c:v>
                </c:pt>
              </c:numCache>
            </c:numRef>
          </c:val>
          <c:extLst>
            <c:ext xmlns:c16="http://schemas.microsoft.com/office/drawing/2014/chart" uri="{C3380CC4-5D6E-409C-BE32-E72D297353CC}">
              <c16:uniqueId val="{00000000-3C44-434B-BEB0-64CB8D1890AE}"/>
            </c:ext>
          </c:extLst>
        </c:ser>
        <c:dLbls>
          <c:showLegendKey val="0"/>
          <c:showVal val="0"/>
          <c:showCatName val="0"/>
          <c:showSerName val="0"/>
          <c:showPercent val="0"/>
          <c:showBubbleSize val="0"/>
        </c:dLbls>
        <c:gapWidth val="219"/>
        <c:overlap val="-27"/>
        <c:axId val="452279624"/>
        <c:axId val="452275360"/>
      </c:barChart>
      <c:dateAx>
        <c:axId val="4522796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2275360"/>
        <c:crosses val="autoZero"/>
        <c:auto val="1"/>
        <c:lblOffset val="100"/>
        <c:baseTimeUnit val="months"/>
      </c:dateAx>
      <c:valAx>
        <c:axId val="452275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2279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48</c:v>
                </c:pt>
                <c:pt idx="1">
                  <c:v>58</c:v>
                </c:pt>
                <c:pt idx="2">
                  <c:v>37</c:v>
                </c:pt>
                <c:pt idx="3">
                  <c:v>57</c:v>
                </c:pt>
                <c:pt idx="4">
                  <c:v>77</c:v>
                </c:pt>
                <c:pt idx="5">
                  <c:v>162</c:v>
                </c:pt>
                <c:pt idx="6">
                  <c:v>89</c:v>
                </c:pt>
                <c:pt idx="7">
                  <c:v>98</c:v>
                </c:pt>
                <c:pt idx="8">
                  <c:v>55</c:v>
                </c:pt>
                <c:pt idx="9">
                  <c:v>88</c:v>
                </c:pt>
                <c:pt idx="10">
                  <c:v>80</c:v>
                </c:pt>
                <c:pt idx="11">
                  <c:v>9</c:v>
                </c:pt>
              </c:numCache>
            </c:numRef>
          </c:val>
          <c:extLst>
            <c:ext xmlns:c16="http://schemas.microsoft.com/office/drawing/2014/chart" uri="{C3380CC4-5D6E-409C-BE32-E72D297353CC}">
              <c16:uniqueId val="{00000000-7636-4C1D-BDA2-1792376B97E1}"/>
            </c:ext>
          </c:extLst>
        </c:ser>
        <c:dLbls>
          <c:showLegendKey val="0"/>
          <c:showVal val="0"/>
          <c:showCatName val="0"/>
          <c:showSerName val="0"/>
          <c:showPercent val="0"/>
          <c:showBubbleSize val="0"/>
        </c:dLbls>
        <c:gapWidth val="219"/>
        <c:overlap val="-27"/>
        <c:axId val="452273720"/>
        <c:axId val="452281592"/>
      </c:barChart>
      <c:catAx>
        <c:axId val="452273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2281592"/>
        <c:crosses val="autoZero"/>
        <c:auto val="1"/>
        <c:lblAlgn val="ctr"/>
        <c:lblOffset val="100"/>
        <c:noMultiLvlLbl val="0"/>
      </c:catAx>
      <c:valAx>
        <c:axId val="452281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2273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339</c:v>
                </c:pt>
                <c:pt idx="1">
                  <c:v>464</c:v>
                </c:pt>
                <c:pt idx="2">
                  <c:v>303</c:v>
                </c:pt>
                <c:pt idx="3">
                  <c:v>513</c:v>
                </c:pt>
                <c:pt idx="4">
                  <c:v>1011</c:v>
                </c:pt>
                <c:pt idx="5">
                  <c:v>325</c:v>
                </c:pt>
                <c:pt idx="6">
                  <c:v>534</c:v>
                </c:pt>
                <c:pt idx="7">
                  <c:v>786</c:v>
                </c:pt>
                <c:pt idx="8">
                  <c:v>553</c:v>
                </c:pt>
                <c:pt idx="9">
                  <c:v>1058</c:v>
                </c:pt>
                <c:pt idx="10">
                  <c:v>802</c:v>
                </c:pt>
                <c:pt idx="11">
                  <c:v>9</c:v>
                </c:pt>
              </c:numCache>
            </c:numRef>
          </c:val>
          <c:extLst>
            <c:ext xmlns:c16="http://schemas.microsoft.com/office/drawing/2014/chart" uri="{C3380CC4-5D6E-409C-BE32-E72D297353CC}">
              <c16:uniqueId val="{00000000-1A97-4380-AAC7-67C8791336E9}"/>
            </c:ext>
          </c:extLst>
        </c:ser>
        <c:dLbls>
          <c:showLegendKey val="0"/>
          <c:showVal val="0"/>
          <c:showCatName val="0"/>
          <c:showSerName val="0"/>
          <c:showPercent val="0"/>
          <c:showBubbleSize val="0"/>
        </c:dLbls>
        <c:gapWidth val="219"/>
        <c:overlap val="-27"/>
        <c:axId val="452283232"/>
        <c:axId val="452284216"/>
      </c:barChart>
      <c:catAx>
        <c:axId val="452283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2284216"/>
        <c:crosses val="autoZero"/>
        <c:auto val="1"/>
        <c:lblAlgn val="ctr"/>
        <c:lblOffset val="100"/>
        <c:noMultiLvlLbl val="0"/>
      </c:catAx>
      <c:valAx>
        <c:axId val="452284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2283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strRef>
              <c:f>Sheet1!$A$2:$A$14</c:f>
              <c:strCache>
                <c:ptCount val="13"/>
                <c:pt idx="0">
                  <c:v>2024-12</c:v>
                </c:pt>
                <c:pt idx="1">
                  <c:v>2025-01</c:v>
                </c:pt>
                <c:pt idx="2">
                  <c:v>2025-02</c:v>
                </c:pt>
                <c:pt idx="3">
                  <c:v>2025-03</c:v>
                </c:pt>
                <c:pt idx="4">
                  <c:v>2025-04</c:v>
                </c:pt>
                <c:pt idx="5">
                  <c:v>2025-05</c:v>
                </c:pt>
                <c:pt idx="6">
                  <c:v>2025-06</c:v>
                </c:pt>
                <c:pt idx="7">
                  <c:v>2025-07</c:v>
                </c:pt>
                <c:pt idx="8">
                  <c:v>2025-08</c:v>
                </c:pt>
                <c:pt idx="9">
                  <c:v>2025-09</c:v>
                </c:pt>
                <c:pt idx="10">
                  <c:v>2025-10</c:v>
                </c:pt>
                <c:pt idx="11">
                  <c:v>2025-11</c:v>
                </c:pt>
                <c:pt idx="12">
                  <c:v>2025-12</c:v>
                </c:pt>
              </c:strCache>
            </c:strRef>
          </c:cat>
          <c:val>
            <c:numRef>
              <c:f>Sheet1!$B$2:$B$14</c:f>
              <c:numCache>
                <c:formatCode>General</c:formatCode>
                <c:ptCount val="13"/>
                <c:pt idx="0">
                  <c:v>472</c:v>
                </c:pt>
                <c:pt idx="1">
                  <c:v>14180</c:v>
                </c:pt>
                <c:pt idx="2">
                  <c:v>13576</c:v>
                </c:pt>
                <c:pt idx="3">
                  <c:v>10606</c:v>
                </c:pt>
                <c:pt idx="4">
                  <c:v>15033</c:v>
                </c:pt>
                <c:pt idx="5">
                  <c:v>31732</c:v>
                </c:pt>
                <c:pt idx="6">
                  <c:v>22376</c:v>
                </c:pt>
                <c:pt idx="7">
                  <c:v>16788</c:v>
                </c:pt>
                <c:pt idx="8">
                  <c:v>29881</c:v>
                </c:pt>
                <c:pt idx="9">
                  <c:v>22692</c:v>
                </c:pt>
                <c:pt idx="10">
                  <c:v>30402</c:v>
                </c:pt>
                <c:pt idx="11">
                  <c:v>37123</c:v>
                </c:pt>
                <c:pt idx="12">
                  <c:v>725</c:v>
                </c:pt>
              </c:numCache>
            </c:numRef>
          </c:val>
          <c:extLst>
            <c:ext xmlns:c16="http://schemas.microsoft.com/office/drawing/2014/chart" uri="{C3380CC4-5D6E-409C-BE32-E72D297353CC}">
              <c16:uniqueId val="{00000000-C9B7-4B2F-8EBB-4A132D2498F2}"/>
            </c:ext>
          </c:extLst>
        </c:ser>
        <c:dLbls>
          <c:showLegendKey val="0"/>
          <c:showVal val="0"/>
          <c:showCatName val="0"/>
          <c:showSerName val="0"/>
          <c:showPercent val="0"/>
          <c:showBubbleSize val="0"/>
        </c:dLbls>
        <c:gapWidth val="219"/>
        <c:overlap val="-27"/>
        <c:axId val="48345992"/>
        <c:axId val="456124336"/>
      </c:barChart>
      <c:catAx>
        <c:axId val="48345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6124336"/>
        <c:crosses val="autoZero"/>
        <c:auto val="1"/>
        <c:lblAlgn val="ctr"/>
        <c:lblOffset val="100"/>
        <c:noMultiLvlLbl val="0"/>
      </c:catAx>
      <c:valAx>
        <c:axId val="456124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345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c:v>
                </c:pt>
                <c:pt idx="1">
                  <c:v>1</c:v>
                </c:pt>
                <c:pt idx="2">
                  <c:v>3</c:v>
                </c:pt>
                <c:pt idx="3">
                  <c:v>-3</c:v>
                </c:pt>
                <c:pt idx="4">
                  <c:v>4</c:v>
                </c:pt>
                <c:pt idx="5">
                  <c:v>7</c:v>
                </c:pt>
                <c:pt idx="6">
                  <c:v>6</c:v>
                </c:pt>
                <c:pt idx="7">
                  <c:v>0</c:v>
                </c:pt>
                <c:pt idx="8">
                  <c:v>0</c:v>
                </c:pt>
                <c:pt idx="9">
                  <c:v>0</c:v>
                </c:pt>
                <c:pt idx="10">
                  <c:v>6</c:v>
                </c:pt>
                <c:pt idx="11">
                  <c:v>-1</c:v>
                </c:pt>
              </c:numCache>
            </c:numRef>
          </c:val>
          <c:extLst>
            <c:ext xmlns:c16="http://schemas.microsoft.com/office/drawing/2014/chart" uri="{C3380CC4-5D6E-409C-BE32-E72D297353CC}">
              <c16:uniqueId val="{00000000-1C02-4EAC-8D45-96DF93C7739F}"/>
            </c:ext>
          </c:extLst>
        </c:ser>
        <c:dLbls>
          <c:showLegendKey val="0"/>
          <c:showVal val="0"/>
          <c:showCatName val="0"/>
          <c:showSerName val="0"/>
          <c:showPercent val="0"/>
          <c:showBubbleSize val="0"/>
        </c:dLbls>
        <c:gapWidth val="219"/>
        <c:overlap val="-27"/>
        <c:axId val="502030240"/>
        <c:axId val="502031880"/>
      </c:barChart>
      <c:dateAx>
        <c:axId val="502030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2031880"/>
        <c:crosses val="autoZero"/>
        <c:auto val="1"/>
        <c:lblOffset val="100"/>
        <c:baseTimeUnit val="months"/>
      </c:dateAx>
      <c:valAx>
        <c:axId val="502031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2030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12</c:v>
                </c:pt>
                <c:pt idx="1">
                  <c:v>18</c:v>
                </c:pt>
                <c:pt idx="2">
                  <c:v>22</c:v>
                </c:pt>
                <c:pt idx="3">
                  <c:v>22</c:v>
                </c:pt>
                <c:pt idx="4">
                  <c:v>19</c:v>
                </c:pt>
                <c:pt idx="5">
                  <c:v>30</c:v>
                </c:pt>
                <c:pt idx="6">
                  <c:v>24</c:v>
                </c:pt>
                <c:pt idx="7">
                  <c:v>23</c:v>
                </c:pt>
                <c:pt idx="8">
                  <c:v>16</c:v>
                </c:pt>
                <c:pt idx="9">
                  <c:v>14</c:v>
                </c:pt>
                <c:pt idx="10">
                  <c:v>20</c:v>
                </c:pt>
                <c:pt idx="11">
                  <c:v>1</c:v>
                </c:pt>
              </c:numCache>
            </c:numRef>
          </c:val>
          <c:extLst>
            <c:ext xmlns:c16="http://schemas.microsoft.com/office/drawing/2014/chart" uri="{C3380CC4-5D6E-409C-BE32-E72D297353CC}">
              <c16:uniqueId val="{00000000-E162-42D3-A390-2C0FB35DA88F}"/>
            </c:ext>
          </c:extLst>
        </c:ser>
        <c:dLbls>
          <c:showLegendKey val="0"/>
          <c:showVal val="0"/>
          <c:showCatName val="0"/>
          <c:showSerName val="0"/>
          <c:showPercent val="0"/>
          <c:showBubbleSize val="0"/>
        </c:dLbls>
        <c:gapWidth val="219"/>
        <c:overlap val="-27"/>
        <c:axId val="502024664"/>
        <c:axId val="502021056"/>
      </c:barChart>
      <c:dateAx>
        <c:axId val="502024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2021056"/>
        <c:crosses val="autoZero"/>
        <c:auto val="1"/>
        <c:lblOffset val="100"/>
        <c:baseTimeUnit val="months"/>
      </c:dateAx>
      <c:valAx>
        <c:axId val="502021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2024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77</c:v>
                </c:pt>
                <c:pt idx="1">
                  <c:v>90</c:v>
                </c:pt>
                <c:pt idx="2">
                  <c:v>110</c:v>
                </c:pt>
                <c:pt idx="3">
                  <c:v>132</c:v>
                </c:pt>
                <c:pt idx="4">
                  <c:v>176</c:v>
                </c:pt>
                <c:pt idx="5">
                  <c:v>61</c:v>
                </c:pt>
                <c:pt idx="6">
                  <c:v>74</c:v>
                </c:pt>
                <c:pt idx="7">
                  <c:v>191</c:v>
                </c:pt>
                <c:pt idx="8">
                  <c:v>147</c:v>
                </c:pt>
                <c:pt idx="9">
                  <c:v>164</c:v>
                </c:pt>
                <c:pt idx="10">
                  <c:v>201</c:v>
                </c:pt>
                <c:pt idx="11">
                  <c:v>1</c:v>
                </c:pt>
              </c:numCache>
            </c:numRef>
          </c:val>
          <c:extLst>
            <c:ext xmlns:c16="http://schemas.microsoft.com/office/drawing/2014/chart" uri="{C3380CC4-5D6E-409C-BE32-E72D297353CC}">
              <c16:uniqueId val="{00000000-1D91-4B34-AC23-C22E1C9D88EA}"/>
            </c:ext>
          </c:extLst>
        </c:ser>
        <c:dLbls>
          <c:showLegendKey val="0"/>
          <c:showVal val="0"/>
          <c:showCatName val="0"/>
          <c:showSerName val="0"/>
          <c:showPercent val="0"/>
          <c:showBubbleSize val="0"/>
        </c:dLbls>
        <c:gapWidth val="219"/>
        <c:overlap val="-27"/>
        <c:axId val="502020400"/>
        <c:axId val="502022696"/>
      </c:barChart>
      <c:catAx>
        <c:axId val="502020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2022696"/>
        <c:crosses val="autoZero"/>
        <c:auto val="1"/>
        <c:lblAlgn val="ctr"/>
        <c:lblOffset val="100"/>
        <c:noMultiLvlLbl val="0"/>
      </c:catAx>
      <c:valAx>
        <c:axId val="502022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2020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3352</c:v>
                </c:pt>
                <c:pt idx="1">
                  <c:v>4092</c:v>
                </c:pt>
                <c:pt idx="2">
                  <c:v>2973</c:v>
                </c:pt>
                <c:pt idx="3">
                  <c:v>0</c:v>
                </c:pt>
                <c:pt idx="4">
                  <c:v>0</c:v>
                </c:pt>
                <c:pt idx="5">
                  <c:v>0</c:v>
                </c:pt>
                <c:pt idx="6">
                  <c:v>8562</c:v>
                </c:pt>
                <c:pt idx="7">
                  <c:v>0</c:v>
                </c:pt>
                <c:pt idx="8">
                  <c:v>0</c:v>
                </c:pt>
                <c:pt idx="9">
                  <c:v>0</c:v>
                </c:pt>
                <c:pt idx="10">
                  <c:v>0</c:v>
                </c:pt>
                <c:pt idx="11">
                  <c:v>0</c:v>
                </c:pt>
              </c:numCache>
            </c:numRef>
          </c:val>
          <c:extLst>
            <c:ext xmlns:c16="http://schemas.microsoft.com/office/drawing/2014/chart" uri="{C3380CC4-5D6E-409C-BE32-E72D297353CC}">
              <c16:uniqueId val="{00000000-0DD8-4A0E-B048-F544B1F6D066}"/>
            </c:ext>
          </c:extLst>
        </c:ser>
        <c:dLbls>
          <c:showLegendKey val="0"/>
          <c:showVal val="0"/>
          <c:showCatName val="0"/>
          <c:showSerName val="0"/>
          <c:showPercent val="0"/>
          <c:showBubbleSize val="0"/>
        </c:dLbls>
        <c:gapWidth val="219"/>
        <c:overlap val="-27"/>
        <c:axId val="502032208"/>
        <c:axId val="502032536"/>
      </c:barChart>
      <c:dateAx>
        <c:axId val="502032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2032536"/>
        <c:crosses val="autoZero"/>
        <c:auto val="1"/>
        <c:lblOffset val="100"/>
        <c:baseTimeUnit val="months"/>
      </c:dateAx>
      <c:valAx>
        <c:axId val="502032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2032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c:v>
                </c:pt>
                <c:pt idx="1">
                  <c:v>0</c:v>
                </c:pt>
                <c:pt idx="2">
                  <c:v>-1</c:v>
                </c:pt>
                <c:pt idx="3">
                  <c:v>0</c:v>
                </c:pt>
                <c:pt idx="4">
                  <c:v>1</c:v>
                </c:pt>
                <c:pt idx="5">
                  <c:v>0</c:v>
                </c:pt>
                <c:pt idx="6">
                  <c:v>0</c:v>
                </c:pt>
                <c:pt idx="7">
                  <c:v>38</c:v>
                </c:pt>
                <c:pt idx="8">
                  <c:v>0</c:v>
                </c:pt>
                <c:pt idx="9">
                  <c:v>1</c:v>
                </c:pt>
                <c:pt idx="10">
                  <c:v>5</c:v>
                </c:pt>
                <c:pt idx="11">
                  <c:v>0</c:v>
                </c:pt>
              </c:numCache>
            </c:numRef>
          </c:val>
          <c:extLst>
            <c:ext xmlns:c16="http://schemas.microsoft.com/office/drawing/2014/chart" uri="{C3380CC4-5D6E-409C-BE32-E72D297353CC}">
              <c16:uniqueId val="{00000000-F06A-42FD-9ED1-4584B7A304F9}"/>
            </c:ext>
          </c:extLst>
        </c:ser>
        <c:dLbls>
          <c:showLegendKey val="0"/>
          <c:showVal val="0"/>
          <c:showCatName val="0"/>
          <c:showSerName val="0"/>
          <c:showPercent val="0"/>
          <c:showBubbleSize val="0"/>
        </c:dLbls>
        <c:gapWidth val="219"/>
        <c:overlap val="-27"/>
        <c:axId val="539058416"/>
        <c:axId val="539069568"/>
      </c:barChart>
      <c:dateAx>
        <c:axId val="539058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9069568"/>
        <c:crosses val="autoZero"/>
        <c:auto val="1"/>
        <c:lblOffset val="100"/>
        <c:baseTimeUnit val="months"/>
      </c:dateAx>
      <c:valAx>
        <c:axId val="539069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9058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1</c:v>
                </c:pt>
                <c:pt idx="1">
                  <c:v>3</c:v>
                </c:pt>
                <c:pt idx="2">
                  <c:v>2</c:v>
                </c:pt>
                <c:pt idx="3">
                  <c:v>4</c:v>
                </c:pt>
                <c:pt idx="4">
                  <c:v>6</c:v>
                </c:pt>
                <c:pt idx="5">
                  <c:v>9</c:v>
                </c:pt>
                <c:pt idx="6">
                  <c:v>5</c:v>
                </c:pt>
                <c:pt idx="7">
                  <c:v>5</c:v>
                </c:pt>
                <c:pt idx="8">
                  <c:v>3</c:v>
                </c:pt>
                <c:pt idx="9">
                  <c:v>4</c:v>
                </c:pt>
                <c:pt idx="10">
                  <c:v>5</c:v>
                </c:pt>
                <c:pt idx="11">
                  <c:v>0</c:v>
                </c:pt>
              </c:numCache>
            </c:numRef>
          </c:val>
          <c:extLst>
            <c:ext xmlns:c16="http://schemas.microsoft.com/office/drawing/2014/chart" uri="{C3380CC4-5D6E-409C-BE32-E72D297353CC}">
              <c16:uniqueId val="{00000000-9654-438D-A90E-C0CC36BC869D}"/>
            </c:ext>
          </c:extLst>
        </c:ser>
        <c:dLbls>
          <c:showLegendKey val="0"/>
          <c:showVal val="0"/>
          <c:showCatName val="0"/>
          <c:showSerName val="0"/>
          <c:showPercent val="0"/>
          <c:showBubbleSize val="0"/>
        </c:dLbls>
        <c:gapWidth val="219"/>
        <c:overlap val="-27"/>
        <c:axId val="539074160"/>
        <c:axId val="539071208"/>
      </c:barChart>
      <c:dateAx>
        <c:axId val="5390741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9071208"/>
        <c:crosses val="autoZero"/>
        <c:auto val="1"/>
        <c:lblOffset val="100"/>
        <c:baseTimeUnit val="months"/>
      </c:dateAx>
      <c:valAx>
        <c:axId val="539071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9074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12</c:v>
                </c:pt>
                <c:pt idx="1">
                  <c:v>24</c:v>
                </c:pt>
                <c:pt idx="2">
                  <c:v>16</c:v>
                </c:pt>
                <c:pt idx="3">
                  <c:v>34</c:v>
                </c:pt>
                <c:pt idx="4">
                  <c:v>85</c:v>
                </c:pt>
                <c:pt idx="5">
                  <c:v>19</c:v>
                </c:pt>
                <c:pt idx="6">
                  <c:v>32</c:v>
                </c:pt>
                <c:pt idx="7">
                  <c:v>44</c:v>
                </c:pt>
                <c:pt idx="8">
                  <c:v>37</c:v>
                </c:pt>
                <c:pt idx="9">
                  <c:v>73</c:v>
                </c:pt>
                <c:pt idx="10">
                  <c:v>68</c:v>
                </c:pt>
                <c:pt idx="11">
                  <c:v>0</c:v>
                </c:pt>
              </c:numCache>
            </c:numRef>
          </c:val>
          <c:extLst>
            <c:ext xmlns:c16="http://schemas.microsoft.com/office/drawing/2014/chart" uri="{C3380CC4-5D6E-409C-BE32-E72D297353CC}">
              <c16:uniqueId val="{00000000-D543-4EB7-A36B-353BD7CAA550}"/>
            </c:ext>
          </c:extLst>
        </c:ser>
        <c:dLbls>
          <c:showLegendKey val="0"/>
          <c:showVal val="0"/>
          <c:showCatName val="0"/>
          <c:showSerName val="0"/>
          <c:showPercent val="0"/>
          <c:showBubbleSize val="0"/>
        </c:dLbls>
        <c:gapWidth val="219"/>
        <c:overlap val="-27"/>
        <c:axId val="539065632"/>
        <c:axId val="539065304"/>
      </c:barChart>
      <c:catAx>
        <c:axId val="539065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9065304"/>
        <c:crosses val="autoZero"/>
        <c:auto val="1"/>
        <c:lblAlgn val="ctr"/>
        <c:lblOffset val="100"/>
        <c:noMultiLvlLbl val="0"/>
      </c:catAx>
      <c:valAx>
        <c:axId val="539065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9065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North America Services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971</c:v>
                </c:pt>
                <c:pt idx="1">
                  <c:v>781</c:v>
                </c:pt>
                <c:pt idx="2">
                  <c:v>598</c:v>
                </c:pt>
                <c:pt idx="3">
                  <c:v>765</c:v>
                </c:pt>
                <c:pt idx="4">
                  <c:v>1457</c:v>
                </c:pt>
                <c:pt idx="5">
                  <c:v>1335</c:v>
                </c:pt>
                <c:pt idx="6">
                  <c:v>632</c:v>
                </c:pt>
                <c:pt idx="7">
                  <c:v>1308</c:v>
                </c:pt>
                <c:pt idx="8">
                  <c:v>795</c:v>
                </c:pt>
                <c:pt idx="9">
                  <c:v>848</c:v>
                </c:pt>
                <c:pt idx="10">
                  <c:v>593</c:v>
                </c:pt>
                <c:pt idx="11">
                  <c:v>0</c:v>
                </c:pt>
              </c:numCache>
            </c:numRef>
          </c:val>
          <c:extLst>
            <c:ext xmlns:c16="http://schemas.microsoft.com/office/drawing/2014/chart" uri="{C3380CC4-5D6E-409C-BE32-E72D297353CC}">
              <c16:uniqueId val="{00000000-326C-44D7-ACE1-5BC1A4EAE15C}"/>
            </c:ext>
          </c:extLst>
        </c:ser>
        <c:dLbls>
          <c:showLegendKey val="0"/>
          <c:showVal val="0"/>
          <c:showCatName val="0"/>
          <c:showSerName val="0"/>
          <c:showPercent val="0"/>
          <c:showBubbleSize val="0"/>
        </c:dLbls>
        <c:gapWidth val="219"/>
        <c:overlap val="-27"/>
        <c:axId val="539078096"/>
        <c:axId val="539080720"/>
      </c:barChart>
      <c:dateAx>
        <c:axId val="5390780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9080720"/>
        <c:crosses val="autoZero"/>
        <c:auto val="1"/>
        <c:lblOffset val="100"/>
        <c:baseTimeUnit val="months"/>
      </c:dateAx>
      <c:valAx>
        <c:axId val="539080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9078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494F7F-FE12-46FE-8B1F-D7F5558F3BDA}"/>
              </a:ext>
            </a:extLst>
          </p:cNvPr>
          <p:cNvSpPr>
            <a:spLocks noGrp="1"/>
          </p:cNvSpPr>
          <p:nvPr>
            <p:ph type="ctrTitle"/>
          </p:nvPr>
        </p:nvSpPr>
        <p:spPr/>
        <p:txBody>
          <a:bodyPr/>
          <a:lstStyle/>
          <a:p>
            <a:r>
              <a:rPr lang="en-US"/>
              <a:t>TMNAS Social Media</a:t>
            </a:r>
          </a:p>
        </p:txBody>
      </p:sp>
      <p:sp>
        <p:nvSpPr>
          <p:cNvPr id="3" name="Subtitle 2">
            <a:extLst>
              <a:ext uri="{FF2B5EF4-FFF2-40B4-BE49-F238E27FC236}">
                <a16:creationId xmlns:a16="http://schemas.microsoft.com/office/drawing/2014/main" id="{BD5924FB-804F-4DF3-9373-1B34230A3064}"/>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2985530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4ABD1-667F-444E-8920-7AAE578C56B3}"/>
              </a:ext>
            </a:extLst>
          </p:cNvPr>
          <p:cNvSpPr>
            <a:spLocks noGrp="1"/>
          </p:cNvSpPr>
          <p:nvPr>
            <p:ph type="title"/>
          </p:nvPr>
        </p:nvSpPr>
        <p:spPr/>
        <p:txBody>
          <a:bodyPr/>
          <a:lstStyle/>
          <a:p>
            <a:r>
              <a:rPr lang="en-US"/>
              <a:t>Overall Overall Audience | TMNAS</a:t>
            </a:r>
          </a:p>
        </p:txBody>
      </p:sp>
      <p:graphicFrame>
        <p:nvGraphicFramePr>
          <p:cNvPr id="6" name="Chart Placeholder 5">
            <a:extLst>
              <a:ext uri="{FF2B5EF4-FFF2-40B4-BE49-F238E27FC236}">
                <a16:creationId xmlns:a16="http://schemas.microsoft.com/office/drawing/2014/main" id="{8DD8CEB4-11EB-4193-B147-B8D7CE68F574}"/>
              </a:ext>
            </a:extLst>
          </p:cNvPr>
          <p:cNvGraphicFramePr>
            <a:graphicFrameLocks noGrp="1"/>
          </p:cNvGraphicFramePr>
          <p:nvPr>
            <p:ph type="chart" sz="quarter" idx="13"/>
            <p:extLst>
              <p:ext uri="{D42A27DB-BD31-4B8C-83A1-F6EECF244321}">
                <p14:modId xmlns:p14="http://schemas.microsoft.com/office/powerpoint/2010/main" val="40000137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E995EBB-AB24-4A65-8EC8-92CE1E447B60}"/>
              </a:ext>
            </a:extLst>
          </p:cNvPr>
          <p:cNvSpPr>
            <a:spLocks noGrp="1"/>
          </p:cNvSpPr>
          <p:nvPr>
            <p:ph type="body" sz="quarter" idx="14"/>
          </p:nvPr>
        </p:nvSpPr>
        <p:spPr/>
        <p:txBody>
          <a:bodyPr/>
          <a:lstStyle/>
          <a:p>
            <a:r>
              <a:rPr lang="en-US"/>
              <a:t>11/01/2025 - 11/30/2025</a:t>
            </a:r>
          </a:p>
        </p:txBody>
      </p:sp>
      <p:sp>
        <p:nvSpPr>
          <p:cNvPr id="5" name="Footer Placeholder 4">
            <a:extLst>
              <a:ext uri="{FF2B5EF4-FFF2-40B4-BE49-F238E27FC236}">
                <a16:creationId xmlns:a16="http://schemas.microsoft.com/office/drawing/2014/main" id="{7CE513EF-0A0C-4A0D-8EC3-D7FF1AC7AA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889199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507F3A-AEC1-43FB-A9B6-1F3794FE657B}"/>
              </a:ext>
            </a:extLst>
          </p:cNvPr>
          <p:cNvSpPr>
            <a:spLocks noGrp="1"/>
          </p:cNvSpPr>
          <p:nvPr>
            <p:ph type="title"/>
          </p:nvPr>
        </p:nvSpPr>
        <p:spPr/>
        <p:txBody>
          <a:bodyPr/>
          <a:lstStyle/>
          <a:p>
            <a:r>
              <a:rPr lang="en-US"/>
              <a:t>Twitter Key Metrics Table | TMNAS</a:t>
            </a:r>
          </a:p>
        </p:txBody>
      </p:sp>
      <p:graphicFrame>
        <p:nvGraphicFramePr>
          <p:cNvPr id="5" name="Table Placeholder 4">
            <a:extLst>
              <a:ext uri="{FF2B5EF4-FFF2-40B4-BE49-F238E27FC236}">
                <a16:creationId xmlns:a16="http://schemas.microsoft.com/office/drawing/2014/main" id="{ABE18813-55B9-4B34-ADAC-0CAB3C600AD9}"/>
              </a:ext>
            </a:extLst>
          </p:cNvPr>
          <p:cNvGraphicFramePr>
            <a:graphicFrameLocks noGrp="1"/>
          </p:cNvGraphicFramePr>
          <p:nvPr>
            <p:ph type="tbl" sz="quarter" idx="13"/>
            <p:extLst>
              <p:ext uri="{D42A27DB-BD31-4B8C-83A1-F6EECF244321}">
                <p14:modId xmlns:p14="http://schemas.microsoft.com/office/powerpoint/2010/main" val="22230804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640716573"/>
                    </a:ext>
                  </a:extLst>
                </a:gridCol>
                <a:gridCol w="576072">
                  <a:extLst>
                    <a:ext uri="{9D8B030D-6E8A-4147-A177-3AD203B41FA5}">
                      <a16:colId xmlns:a16="http://schemas.microsoft.com/office/drawing/2014/main" val="3274747353"/>
                    </a:ext>
                  </a:extLst>
                </a:gridCol>
                <a:gridCol w="576072">
                  <a:extLst>
                    <a:ext uri="{9D8B030D-6E8A-4147-A177-3AD203B41FA5}">
                      <a16:colId xmlns:a16="http://schemas.microsoft.com/office/drawing/2014/main" val="2037640189"/>
                    </a:ext>
                  </a:extLst>
                </a:gridCol>
                <a:gridCol w="576072">
                  <a:extLst>
                    <a:ext uri="{9D8B030D-6E8A-4147-A177-3AD203B41FA5}">
                      <a16:colId xmlns:a16="http://schemas.microsoft.com/office/drawing/2014/main" val="3225906699"/>
                    </a:ext>
                  </a:extLst>
                </a:gridCol>
                <a:gridCol w="576072">
                  <a:extLst>
                    <a:ext uri="{9D8B030D-6E8A-4147-A177-3AD203B41FA5}">
                      <a16:colId xmlns:a16="http://schemas.microsoft.com/office/drawing/2014/main" val="2089279443"/>
                    </a:ext>
                  </a:extLst>
                </a:gridCol>
                <a:gridCol w="576072">
                  <a:extLst>
                    <a:ext uri="{9D8B030D-6E8A-4147-A177-3AD203B41FA5}">
                      <a16:colId xmlns:a16="http://schemas.microsoft.com/office/drawing/2014/main" val="1170363193"/>
                    </a:ext>
                  </a:extLst>
                </a:gridCol>
                <a:gridCol w="576072">
                  <a:extLst>
                    <a:ext uri="{9D8B030D-6E8A-4147-A177-3AD203B41FA5}">
                      <a16:colId xmlns:a16="http://schemas.microsoft.com/office/drawing/2014/main" val="2227753654"/>
                    </a:ext>
                  </a:extLst>
                </a:gridCol>
                <a:gridCol w="576072">
                  <a:extLst>
                    <a:ext uri="{9D8B030D-6E8A-4147-A177-3AD203B41FA5}">
                      <a16:colId xmlns:a16="http://schemas.microsoft.com/office/drawing/2014/main" val="2389095364"/>
                    </a:ext>
                  </a:extLst>
                </a:gridCol>
                <a:gridCol w="576072">
                  <a:extLst>
                    <a:ext uri="{9D8B030D-6E8A-4147-A177-3AD203B41FA5}">
                      <a16:colId xmlns:a16="http://schemas.microsoft.com/office/drawing/2014/main" val="1724362530"/>
                    </a:ext>
                  </a:extLst>
                </a:gridCol>
                <a:gridCol w="576072">
                  <a:extLst>
                    <a:ext uri="{9D8B030D-6E8A-4147-A177-3AD203B41FA5}">
                      <a16:colId xmlns:a16="http://schemas.microsoft.com/office/drawing/2014/main" val="1504294883"/>
                    </a:ext>
                  </a:extLst>
                </a:gridCol>
                <a:gridCol w="576072">
                  <a:extLst>
                    <a:ext uri="{9D8B030D-6E8A-4147-A177-3AD203B41FA5}">
                      <a16:colId xmlns:a16="http://schemas.microsoft.com/office/drawing/2014/main" val="2685649418"/>
                    </a:ext>
                  </a:extLst>
                </a:gridCol>
                <a:gridCol w="576072">
                  <a:extLst>
                    <a:ext uri="{9D8B030D-6E8A-4147-A177-3AD203B41FA5}">
                      <a16:colId xmlns:a16="http://schemas.microsoft.com/office/drawing/2014/main" val="246881619"/>
                    </a:ext>
                  </a:extLst>
                </a:gridCol>
                <a:gridCol w="576072">
                  <a:extLst>
                    <a:ext uri="{9D8B030D-6E8A-4147-A177-3AD203B41FA5}">
                      <a16:colId xmlns:a16="http://schemas.microsoft.com/office/drawing/2014/main" val="486939565"/>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139405505"/>
                  </a:ext>
                </a:extLst>
              </a:tr>
              <a:tr h="370840">
                <a:tc>
                  <a:txBody>
                    <a:bodyPr/>
                    <a:lstStyle/>
                    <a:p>
                      <a:r>
                        <a:rPr lang="en-US" sz="1000"/>
                        <a:t>198</a:t>
                      </a:r>
                    </a:p>
                  </a:txBody>
                  <a:tcPr/>
                </a:tc>
                <a:tc>
                  <a:txBody>
                    <a:bodyPr/>
                    <a:lstStyle/>
                    <a:p>
                      <a:r>
                        <a:rPr lang="en-US" sz="1000"/>
                        <a:t>0</a:t>
                      </a:r>
                    </a:p>
                  </a:txBody>
                  <a:tcPr/>
                </a:tc>
                <a:tc>
                  <a:txBody>
                    <a:bodyPr/>
                    <a:lstStyle/>
                    <a:p>
                      <a:r>
                        <a:rPr lang="en-US" sz="1000"/>
                        <a:t>22</a:t>
                      </a:r>
                    </a:p>
                  </a:txBody>
                  <a:tcPr/>
                </a:tc>
                <a:tc>
                  <a:txBody>
                    <a:bodyPr/>
                    <a:lstStyle/>
                    <a:p>
                      <a:r>
                        <a:rPr lang="en-US" sz="1000"/>
                        <a:t>10</a:t>
                      </a:r>
                    </a:p>
                  </a:txBody>
                  <a:tcPr/>
                </a:tc>
                <a:tc>
                  <a:txBody>
                    <a:bodyPr/>
                    <a:lstStyle/>
                    <a:p>
                      <a:r>
                        <a:rPr lang="en-US" sz="1000"/>
                        <a:t>0</a:t>
                      </a:r>
                    </a:p>
                  </a:txBody>
                  <a:tcPr/>
                </a:tc>
                <a:tc>
                  <a:txBody>
                    <a:bodyPr/>
                    <a:lstStyle/>
                    <a:p>
                      <a:r>
                        <a:rPr lang="en-US" sz="1000"/>
                        <a:t>12</a:t>
                      </a:r>
                    </a:p>
                  </a:txBody>
                  <a:tcPr/>
                </a:tc>
                <a:tc>
                  <a:txBody>
                    <a:bodyPr/>
                    <a:lstStyle/>
                    <a:p>
                      <a:r>
                        <a:rPr lang="en-US" sz="1000"/>
                        <a:t>2</a:t>
                      </a:r>
                    </a:p>
                  </a:txBody>
                  <a:tcPr/>
                </a:tc>
                <a:tc>
                  <a:txBody>
                    <a:bodyPr/>
                    <a:lstStyle/>
                    <a:p>
                      <a:r>
                        <a:rPr lang="en-US" sz="1000"/>
                        <a:t>1</a:t>
                      </a:r>
                    </a:p>
                  </a:txBody>
                  <a:tcPr/>
                </a:tc>
                <a:tc>
                  <a:txBody>
                    <a:bodyPr/>
                    <a:lstStyle/>
                    <a:p>
                      <a:r>
                        <a:rPr lang="en-US" sz="1000"/>
                        <a:t>3</a:t>
                      </a:r>
                    </a:p>
                  </a:txBody>
                  <a:tcPr/>
                </a:tc>
                <a:tc>
                  <a:txBody>
                    <a:bodyPr/>
                    <a:lstStyle/>
                    <a:p>
                      <a:r>
                        <a:rPr lang="en-US" sz="1000"/>
                        <a:t>7</a:t>
                      </a:r>
                    </a:p>
                  </a:txBody>
                  <a:tcPr/>
                </a:tc>
                <a:tc>
                  <a:txBody>
                    <a:bodyPr/>
                    <a:lstStyle/>
                    <a:p>
                      <a:r>
                        <a:rPr lang="en-US" sz="1000"/>
                        <a:t>2</a:t>
                      </a:r>
                    </a:p>
                  </a:txBody>
                  <a:tcPr/>
                </a:tc>
                <a:tc>
                  <a:txBody>
                    <a:bodyPr/>
                    <a:lstStyle/>
                    <a:p>
                      <a:r>
                        <a:rPr lang="en-US" sz="1000"/>
                        <a:t>0.5556 %</a:t>
                      </a:r>
                    </a:p>
                  </a:txBody>
                  <a:tcPr/>
                </a:tc>
                <a:tc>
                  <a:txBody>
                    <a:bodyPr/>
                    <a:lstStyle/>
                    <a:p>
                      <a:r>
                        <a:rPr lang="en-US" sz="1000"/>
                        <a:t>0.0 %</a:t>
                      </a:r>
                    </a:p>
                  </a:txBody>
                  <a:tcPr/>
                </a:tc>
                <a:extLst>
                  <a:ext uri="{0D108BD9-81ED-4DB2-BD59-A6C34878D82A}">
                    <a16:rowId xmlns:a16="http://schemas.microsoft.com/office/drawing/2014/main" val="2565093388"/>
                  </a:ext>
                </a:extLst>
              </a:tr>
            </a:tbl>
          </a:graphicData>
        </a:graphic>
      </p:graphicFrame>
      <p:sp>
        <p:nvSpPr>
          <p:cNvPr id="4" name="Text Placeholder 3">
            <a:extLst>
              <a:ext uri="{FF2B5EF4-FFF2-40B4-BE49-F238E27FC236}">
                <a16:creationId xmlns:a16="http://schemas.microsoft.com/office/drawing/2014/main" id="{ADBF530B-9311-4986-BBDC-B6216A8878B9}"/>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4442406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9A58ED-CADD-437F-B572-891FC43643F1}"/>
              </a:ext>
            </a:extLst>
          </p:cNvPr>
          <p:cNvSpPr>
            <a:spLocks noGrp="1"/>
          </p:cNvSpPr>
          <p:nvPr>
            <p:ph type="title"/>
          </p:nvPr>
        </p:nvSpPr>
        <p:spPr/>
        <p:txBody>
          <a:bodyPr/>
          <a:lstStyle/>
          <a:p>
            <a:r>
              <a:rPr lang="en-US"/>
              <a:t>Twitter Twitter Followers Change | TMNAS</a:t>
            </a:r>
          </a:p>
        </p:txBody>
      </p:sp>
      <p:graphicFrame>
        <p:nvGraphicFramePr>
          <p:cNvPr id="6" name="Chart Placeholder 5">
            <a:extLst>
              <a:ext uri="{FF2B5EF4-FFF2-40B4-BE49-F238E27FC236}">
                <a16:creationId xmlns:a16="http://schemas.microsoft.com/office/drawing/2014/main" id="{FB044CCF-756D-4FCC-80C8-AB607C79D36C}"/>
              </a:ext>
            </a:extLst>
          </p:cNvPr>
          <p:cNvGraphicFramePr>
            <a:graphicFrameLocks noGrp="1"/>
          </p:cNvGraphicFramePr>
          <p:nvPr>
            <p:ph type="chart" sz="quarter" idx="13"/>
            <p:extLst>
              <p:ext uri="{D42A27DB-BD31-4B8C-83A1-F6EECF244321}">
                <p14:modId xmlns:p14="http://schemas.microsoft.com/office/powerpoint/2010/main" val="24922275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540A9E-5C35-45EE-975E-D347D865856A}"/>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529B4FD9-C323-4992-8E3F-38E15503944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791119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6A456A-09B1-4B6D-9453-0BAF7BD543F3}"/>
              </a:ext>
            </a:extLst>
          </p:cNvPr>
          <p:cNvSpPr>
            <a:spLocks noGrp="1"/>
          </p:cNvSpPr>
          <p:nvPr>
            <p:ph type="title"/>
          </p:nvPr>
        </p:nvSpPr>
        <p:spPr/>
        <p:txBody>
          <a:bodyPr/>
          <a:lstStyle/>
          <a:p>
            <a:r>
              <a:rPr lang="en-US"/>
              <a:t>Twitter Average Interactions Per Tweet | TMNAS</a:t>
            </a:r>
          </a:p>
        </p:txBody>
      </p:sp>
      <p:graphicFrame>
        <p:nvGraphicFramePr>
          <p:cNvPr id="6" name="Chart Placeholder 5">
            <a:extLst>
              <a:ext uri="{FF2B5EF4-FFF2-40B4-BE49-F238E27FC236}">
                <a16:creationId xmlns:a16="http://schemas.microsoft.com/office/drawing/2014/main" id="{5F61347B-B6B8-4EC0-A34D-81550211DE77}"/>
              </a:ext>
            </a:extLst>
          </p:cNvPr>
          <p:cNvGraphicFramePr>
            <a:graphicFrameLocks noGrp="1"/>
          </p:cNvGraphicFramePr>
          <p:nvPr>
            <p:ph type="chart" sz="quarter" idx="13"/>
            <p:extLst>
              <p:ext uri="{D42A27DB-BD31-4B8C-83A1-F6EECF244321}">
                <p14:modId xmlns:p14="http://schemas.microsoft.com/office/powerpoint/2010/main" val="20682519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E21D47C-0D08-4FE3-A067-B8F55B92C113}"/>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B6051BD3-B739-41C2-9A6C-4091EE48C33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148925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A5A58C-66C7-4B9F-8413-EB93B86767AE}"/>
              </a:ext>
            </a:extLst>
          </p:cNvPr>
          <p:cNvSpPr>
            <a:spLocks noGrp="1"/>
          </p:cNvSpPr>
          <p:nvPr>
            <p:ph type="title"/>
          </p:nvPr>
        </p:nvSpPr>
        <p:spPr/>
        <p:txBody>
          <a:bodyPr/>
          <a:lstStyle/>
          <a:p>
            <a:r>
              <a:rPr lang="en-US"/>
              <a:t>Twitter Total Interactions Per Month | TMNAS</a:t>
            </a:r>
          </a:p>
        </p:txBody>
      </p:sp>
      <p:graphicFrame>
        <p:nvGraphicFramePr>
          <p:cNvPr id="6" name="Chart Placeholder 5">
            <a:extLst>
              <a:ext uri="{FF2B5EF4-FFF2-40B4-BE49-F238E27FC236}">
                <a16:creationId xmlns:a16="http://schemas.microsoft.com/office/drawing/2014/main" id="{0C11E39B-1185-4BAB-9D70-9AF1CDAF3199}"/>
              </a:ext>
            </a:extLst>
          </p:cNvPr>
          <p:cNvGraphicFramePr>
            <a:graphicFrameLocks noGrp="1"/>
          </p:cNvGraphicFramePr>
          <p:nvPr>
            <p:ph type="chart" sz="quarter" idx="13"/>
            <p:extLst>
              <p:ext uri="{D42A27DB-BD31-4B8C-83A1-F6EECF244321}">
                <p14:modId xmlns:p14="http://schemas.microsoft.com/office/powerpoint/2010/main" val="4968273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19F6B1-4F09-4C36-B9C1-1C284644528F}"/>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852811DE-E4BB-4EFF-8A23-6DC7EFB86E5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779379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147A1-4AE2-49DE-82A2-217E20C9D194}"/>
              </a:ext>
            </a:extLst>
          </p:cNvPr>
          <p:cNvSpPr>
            <a:spLocks noGrp="1"/>
          </p:cNvSpPr>
          <p:nvPr>
            <p:ph type="title"/>
          </p:nvPr>
        </p:nvSpPr>
        <p:spPr/>
        <p:txBody>
          <a:bodyPr/>
          <a:lstStyle/>
          <a:p>
            <a:r>
              <a:rPr lang="en-US"/>
              <a:t>Twitter Own and Retweeted Tweets Table | TMNAS - 1 of 2</a:t>
            </a:r>
          </a:p>
        </p:txBody>
      </p:sp>
      <p:graphicFrame>
        <p:nvGraphicFramePr>
          <p:cNvPr id="5" name="Table Placeholder 4">
            <a:extLst>
              <a:ext uri="{FF2B5EF4-FFF2-40B4-BE49-F238E27FC236}">
                <a16:creationId xmlns:a16="http://schemas.microsoft.com/office/drawing/2014/main" id="{CDA193A2-E186-4AFB-B81E-F88058046527}"/>
              </a:ext>
            </a:extLst>
          </p:cNvPr>
          <p:cNvGraphicFramePr>
            <a:graphicFrameLocks noGrp="1"/>
          </p:cNvGraphicFramePr>
          <p:nvPr>
            <p:ph type="tbl" sz="quarter" idx="13"/>
            <p:extLst>
              <p:ext uri="{D42A27DB-BD31-4B8C-83A1-F6EECF244321}">
                <p14:modId xmlns:p14="http://schemas.microsoft.com/office/powerpoint/2010/main" val="35553474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954383362"/>
                    </a:ext>
                  </a:extLst>
                </a:gridCol>
                <a:gridCol w="1152144">
                  <a:extLst>
                    <a:ext uri="{9D8B030D-6E8A-4147-A177-3AD203B41FA5}">
                      <a16:colId xmlns:a16="http://schemas.microsoft.com/office/drawing/2014/main" val="1313365713"/>
                    </a:ext>
                  </a:extLst>
                </a:gridCol>
                <a:gridCol w="1152144">
                  <a:extLst>
                    <a:ext uri="{9D8B030D-6E8A-4147-A177-3AD203B41FA5}">
                      <a16:colId xmlns:a16="http://schemas.microsoft.com/office/drawing/2014/main" val="3746717024"/>
                    </a:ext>
                  </a:extLst>
                </a:gridCol>
                <a:gridCol w="1152144">
                  <a:extLst>
                    <a:ext uri="{9D8B030D-6E8A-4147-A177-3AD203B41FA5}">
                      <a16:colId xmlns:a16="http://schemas.microsoft.com/office/drawing/2014/main" val="2852682795"/>
                    </a:ext>
                  </a:extLst>
                </a:gridCol>
                <a:gridCol w="1152144">
                  <a:extLst>
                    <a:ext uri="{9D8B030D-6E8A-4147-A177-3AD203B41FA5}">
                      <a16:colId xmlns:a16="http://schemas.microsoft.com/office/drawing/2014/main" val="393748135"/>
                    </a:ext>
                  </a:extLst>
                </a:gridCol>
                <a:gridCol w="1152144">
                  <a:extLst>
                    <a:ext uri="{9D8B030D-6E8A-4147-A177-3AD203B41FA5}">
                      <a16:colId xmlns:a16="http://schemas.microsoft.com/office/drawing/2014/main" val="11880069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2381849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- 2025-11-24 15:47:02</a:t>
                      </a:r>
                      <a:r>
                        <a:rPr kumimoji="0" lang="en-US" sz="1000" b="0" i="0" u="none" strike="noStrike" kern="1200" cap="none" spc="0" normalizeH="0" baseline="0" noProof="0">
                          <a:ln>
                            <a:noFill/>
                          </a:ln>
                          <a:solidFill>
                            <a:prstClr val="black"/>
                          </a:solidFill>
                          <a:effectLst/>
                          <a:uLnTx/>
                          <a:uFillTx/>
                          <a:latin typeface="Calibri"/>
                          <a:ea typeface="+mn-ea"/>
                          <a:cs typeface="+mn-cs"/>
                        </a:rPr>
                        <a:t>
 🚨 GIVEAWAY ALERT! 🚨 
Swipe through our Thanksgiving This or That carousel and choose your favorites! 🍂 
Comment your favorites for a chance to WIN a  Amazon Gift Card!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1.5306 %</a:t>
                      </a:r>
                    </a:p>
                  </a:txBody>
                  <a:tcPr/>
                </a:tc>
                <a:extLst>
                  <a:ext uri="{0D108BD9-81ED-4DB2-BD59-A6C34878D82A}">
                    <a16:rowId xmlns:a16="http://schemas.microsoft.com/office/drawing/2014/main" val="169989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- 2025-11-12 16:23:22</a:t>
                      </a:r>
                      <a:r>
                        <a:rPr kumimoji="0" lang="en-US" sz="1000" b="0" i="0" u="none" strike="noStrike" kern="1200" cap="none" spc="0" normalizeH="0" baseline="0" noProof="0">
                          <a:ln>
                            <a:noFill/>
                          </a:ln>
                          <a:solidFill>
                            <a:prstClr val="black"/>
                          </a:solidFill>
                          <a:effectLst/>
                          <a:uLnTx/>
                          <a:uFillTx/>
                          <a:latin typeface="Calibri"/>
                          <a:ea typeface="+mn-ea"/>
                          <a:cs typeface="+mn-cs"/>
                        </a:rPr>
                        <a:t>
 Big News: Our Team Keeps Getting Stronger! 🌟
We’re thrilled to introduce a fantastic group of new hires who have just completed New Hire Orientation!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1.0152 %</a:t>
                      </a:r>
                    </a:p>
                  </a:txBody>
                  <a:tcPr/>
                </a:tc>
                <a:extLst>
                  <a:ext uri="{0D108BD9-81ED-4DB2-BD59-A6C34878D82A}">
                    <a16:rowId xmlns:a16="http://schemas.microsoft.com/office/drawing/2014/main" val="626306098"/>
                  </a:ext>
                </a:extLst>
              </a:tr>
            </a:tbl>
          </a:graphicData>
        </a:graphic>
      </p:graphicFrame>
      <p:sp>
        <p:nvSpPr>
          <p:cNvPr id="4" name="Text Placeholder 3">
            <a:extLst>
              <a:ext uri="{FF2B5EF4-FFF2-40B4-BE49-F238E27FC236}">
                <a16:creationId xmlns:a16="http://schemas.microsoft.com/office/drawing/2014/main" id="{455D8D21-3739-4C94-94BC-2F09BF8854FC}"/>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18180822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2617CC-189A-46B4-BDDC-01BD5B1B0762}"/>
              </a:ext>
            </a:extLst>
          </p:cNvPr>
          <p:cNvSpPr>
            <a:spLocks noGrp="1"/>
          </p:cNvSpPr>
          <p:nvPr>
            <p:ph type="title"/>
          </p:nvPr>
        </p:nvSpPr>
        <p:spPr/>
        <p:txBody>
          <a:bodyPr/>
          <a:lstStyle/>
          <a:p>
            <a:r>
              <a:rPr lang="en-US"/>
              <a:t>Twitter Own and Retweeted Tweets Table | TMNAS - 2 of 2</a:t>
            </a:r>
          </a:p>
        </p:txBody>
      </p:sp>
      <p:graphicFrame>
        <p:nvGraphicFramePr>
          <p:cNvPr id="5" name="Table Placeholder 4">
            <a:extLst>
              <a:ext uri="{FF2B5EF4-FFF2-40B4-BE49-F238E27FC236}">
                <a16:creationId xmlns:a16="http://schemas.microsoft.com/office/drawing/2014/main" id="{45699385-9CC3-4B6B-B4F7-A17065B4E95C}"/>
              </a:ext>
            </a:extLst>
          </p:cNvPr>
          <p:cNvGraphicFramePr>
            <a:graphicFrameLocks noGrp="1"/>
          </p:cNvGraphicFramePr>
          <p:nvPr>
            <p:ph type="tbl" sz="quarter" idx="13"/>
            <p:extLst>
              <p:ext uri="{D42A27DB-BD31-4B8C-83A1-F6EECF244321}">
                <p14:modId xmlns:p14="http://schemas.microsoft.com/office/powerpoint/2010/main" val="35767599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95319766"/>
                    </a:ext>
                  </a:extLst>
                </a:gridCol>
                <a:gridCol w="1152144">
                  <a:extLst>
                    <a:ext uri="{9D8B030D-6E8A-4147-A177-3AD203B41FA5}">
                      <a16:colId xmlns:a16="http://schemas.microsoft.com/office/drawing/2014/main" val="4026784693"/>
                    </a:ext>
                  </a:extLst>
                </a:gridCol>
                <a:gridCol w="1152144">
                  <a:extLst>
                    <a:ext uri="{9D8B030D-6E8A-4147-A177-3AD203B41FA5}">
                      <a16:colId xmlns:a16="http://schemas.microsoft.com/office/drawing/2014/main" val="2736696708"/>
                    </a:ext>
                  </a:extLst>
                </a:gridCol>
                <a:gridCol w="1152144">
                  <a:extLst>
                    <a:ext uri="{9D8B030D-6E8A-4147-A177-3AD203B41FA5}">
                      <a16:colId xmlns:a16="http://schemas.microsoft.com/office/drawing/2014/main" val="3550352709"/>
                    </a:ext>
                  </a:extLst>
                </a:gridCol>
                <a:gridCol w="1152144">
                  <a:extLst>
                    <a:ext uri="{9D8B030D-6E8A-4147-A177-3AD203B41FA5}">
                      <a16:colId xmlns:a16="http://schemas.microsoft.com/office/drawing/2014/main" val="1781220895"/>
                    </a:ext>
                  </a:extLst>
                </a:gridCol>
                <a:gridCol w="1152144">
                  <a:extLst>
                    <a:ext uri="{9D8B030D-6E8A-4147-A177-3AD203B41FA5}">
                      <a16:colId xmlns:a16="http://schemas.microsoft.com/office/drawing/2014/main" val="26501388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515954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- 2025-11-13 16:45:55</a:t>
                      </a:r>
                      <a:r>
                        <a:rPr kumimoji="0" lang="en-US" sz="1000" b="0" i="0" u="none" strike="noStrike" kern="1200" cap="none" spc="0" normalizeH="0" baseline="0" noProof="0">
                          <a:ln>
                            <a:noFill/>
                          </a:ln>
                          <a:solidFill>
                            <a:prstClr val="black"/>
                          </a:solidFill>
                          <a:effectLst/>
                          <a:uLnTx/>
                          <a:uFillTx/>
                          <a:latin typeface="Calibri"/>
                          <a:ea typeface="+mn-ea"/>
                          <a:cs typeface="+mn-cs"/>
                        </a:rPr>
                        <a:t>
 TMNAS and @PHLYINS employees proudly joined the @alzassociation Philadelphia Walk to End Alzheimer’s at Citizens Bank Park! Together with the national Tokio Marine Group team, we’re raising awareness and vital funds for Alzheimer’s care, support, and research.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1.0152 %</a:t>
                      </a:r>
                    </a:p>
                  </a:txBody>
                  <a:tcPr/>
                </a:tc>
                <a:extLst>
                  <a:ext uri="{0D108BD9-81ED-4DB2-BD59-A6C34878D82A}">
                    <a16:rowId xmlns:a16="http://schemas.microsoft.com/office/drawing/2014/main" val="1680709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- 2025-11-10 16:38:53</a:t>
                      </a:r>
                      <a:r>
                        <a:rPr kumimoji="0" lang="en-US" sz="1000" b="0" i="0" u="none" strike="noStrike" kern="1200" cap="none" spc="0" normalizeH="0" baseline="0" noProof="0">
                          <a:ln>
                            <a:noFill/>
                          </a:ln>
                          <a:solidFill>
                            <a:prstClr val="black"/>
                          </a:solidFill>
                          <a:effectLst/>
                          <a:uLnTx/>
                          <a:uFillTx/>
                          <a:latin typeface="Calibri"/>
                          <a:ea typeface="+mn-ea"/>
                          <a:cs typeface="+mn-cs"/>
                        </a:rPr>
                        <a:t>
 This month, we're proud to spotlight Voorhees Animal Orphanage as our Charity of the 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0.5102 %</a:t>
                      </a:r>
                    </a:p>
                  </a:txBody>
                  <a:tcPr/>
                </a:tc>
                <a:extLst>
                  <a:ext uri="{0D108BD9-81ED-4DB2-BD59-A6C34878D82A}">
                    <a16:rowId xmlns:a16="http://schemas.microsoft.com/office/drawing/2014/main" val="2777683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- 2025-11-20 08:54:19</a:t>
                      </a:r>
                      <a:r>
                        <a:rPr kumimoji="0" lang="en-US" sz="1000" b="0" i="0" u="none" strike="noStrike" kern="1200" cap="none" spc="0" normalizeH="0" baseline="0" noProof="0">
                          <a:ln>
                            <a:noFill/>
                          </a:ln>
                          <a:solidFill>
                            <a:prstClr val="black"/>
                          </a:solidFill>
                          <a:effectLst/>
                          <a:uLnTx/>
                          <a:uFillTx/>
                          <a:latin typeface="Calibri"/>
                          <a:ea typeface="+mn-ea"/>
                          <a:cs typeface="+mn-cs"/>
                        </a:rPr>
                        <a:t>
 ✅That’s a wrap on another successful Enterprise Leadership Program!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0.5102 %</a:t>
                      </a:r>
                    </a:p>
                  </a:txBody>
                  <a:tcPr/>
                </a:tc>
                <a:extLst>
                  <a:ext uri="{0D108BD9-81ED-4DB2-BD59-A6C34878D82A}">
                    <a16:rowId xmlns:a16="http://schemas.microsoft.com/office/drawing/2014/main" val="1521985667"/>
                  </a:ext>
                </a:extLst>
              </a:tr>
            </a:tbl>
          </a:graphicData>
        </a:graphic>
      </p:graphicFrame>
      <p:sp>
        <p:nvSpPr>
          <p:cNvPr id="4" name="Text Placeholder 3">
            <a:extLst>
              <a:ext uri="{FF2B5EF4-FFF2-40B4-BE49-F238E27FC236}">
                <a16:creationId xmlns:a16="http://schemas.microsoft.com/office/drawing/2014/main" id="{2868B8F3-659C-4A98-B943-6C59B1403B9D}"/>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37212715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E41732-9B0C-4CF5-8188-56735487645C}"/>
              </a:ext>
            </a:extLst>
          </p:cNvPr>
          <p:cNvSpPr>
            <a:spLocks noGrp="1"/>
          </p:cNvSpPr>
          <p:nvPr>
            <p:ph type="title"/>
          </p:nvPr>
        </p:nvSpPr>
        <p:spPr/>
        <p:txBody>
          <a:bodyPr/>
          <a:lstStyle/>
          <a:p>
            <a:r>
              <a:rPr lang="en-US"/>
              <a:t>LinkedIn Key Metrics Table | TMNAS</a:t>
            </a:r>
          </a:p>
        </p:txBody>
      </p:sp>
      <p:graphicFrame>
        <p:nvGraphicFramePr>
          <p:cNvPr id="5" name="Table Placeholder 4">
            <a:extLst>
              <a:ext uri="{FF2B5EF4-FFF2-40B4-BE49-F238E27FC236}">
                <a16:creationId xmlns:a16="http://schemas.microsoft.com/office/drawing/2014/main" id="{7DAC6856-3990-433A-BBCE-74EF80E582EE}"/>
              </a:ext>
            </a:extLst>
          </p:cNvPr>
          <p:cNvGraphicFramePr>
            <a:graphicFrameLocks noGrp="1"/>
          </p:cNvGraphicFramePr>
          <p:nvPr>
            <p:ph type="tbl" sz="quarter" idx="13"/>
            <p:extLst>
              <p:ext uri="{D42A27DB-BD31-4B8C-83A1-F6EECF244321}">
                <p14:modId xmlns:p14="http://schemas.microsoft.com/office/powerpoint/2010/main" val="39295071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420343261"/>
                    </a:ext>
                  </a:extLst>
                </a:gridCol>
                <a:gridCol w="658368">
                  <a:extLst>
                    <a:ext uri="{9D8B030D-6E8A-4147-A177-3AD203B41FA5}">
                      <a16:colId xmlns:a16="http://schemas.microsoft.com/office/drawing/2014/main" val="3578403073"/>
                    </a:ext>
                  </a:extLst>
                </a:gridCol>
                <a:gridCol w="658368">
                  <a:extLst>
                    <a:ext uri="{9D8B030D-6E8A-4147-A177-3AD203B41FA5}">
                      <a16:colId xmlns:a16="http://schemas.microsoft.com/office/drawing/2014/main" val="146067649"/>
                    </a:ext>
                  </a:extLst>
                </a:gridCol>
                <a:gridCol w="658368">
                  <a:extLst>
                    <a:ext uri="{9D8B030D-6E8A-4147-A177-3AD203B41FA5}">
                      <a16:colId xmlns:a16="http://schemas.microsoft.com/office/drawing/2014/main" val="1215140966"/>
                    </a:ext>
                  </a:extLst>
                </a:gridCol>
                <a:gridCol w="658368">
                  <a:extLst>
                    <a:ext uri="{9D8B030D-6E8A-4147-A177-3AD203B41FA5}">
                      <a16:colId xmlns:a16="http://schemas.microsoft.com/office/drawing/2014/main" val="1713993605"/>
                    </a:ext>
                  </a:extLst>
                </a:gridCol>
                <a:gridCol w="658368">
                  <a:extLst>
                    <a:ext uri="{9D8B030D-6E8A-4147-A177-3AD203B41FA5}">
                      <a16:colId xmlns:a16="http://schemas.microsoft.com/office/drawing/2014/main" val="2717560516"/>
                    </a:ext>
                  </a:extLst>
                </a:gridCol>
                <a:gridCol w="658368">
                  <a:extLst>
                    <a:ext uri="{9D8B030D-6E8A-4147-A177-3AD203B41FA5}">
                      <a16:colId xmlns:a16="http://schemas.microsoft.com/office/drawing/2014/main" val="2732321326"/>
                    </a:ext>
                  </a:extLst>
                </a:gridCol>
                <a:gridCol w="658368">
                  <a:extLst>
                    <a:ext uri="{9D8B030D-6E8A-4147-A177-3AD203B41FA5}">
                      <a16:colId xmlns:a16="http://schemas.microsoft.com/office/drawing/2014/main" val="1694604487"/>
                    </a:ext>
                  </a:extLst>
                </a:gridCol>
                <a:gridCol w="658368">
                  <a:extLst>
                    <a:ext uri="{9D8B030D-6E8A-4147-A177-3AD203B41FA5}">
                      <a16:colId xmlns:a16="http://schemas.microsoft.com/office/drawing/2014/main" val="519007205"/>
                    </a:ext>
                  </a:extLst>
                </a:gridCol>
                <a:gridCol w="658368">
                  <a:extLst>
                    <a:ext uri="{9D8B030D-6E8A-4147-A177-3AD203B41FA5}">
                      <a16:colId xmlns:a16="http://schemas.microsoft.com/office/drawing/2014/main" val="3961187481"/>
                    </a:ext>
                  </a:extLst>
                </a:gridCol>
                <a:gridCol w="658368">
                  <a:extLst>
                    <a:ext uri="{9D8B030D-6E8A-4147-A177-3AD203B41FA5}">
                      <a16:colId xmlns:a16="http://schemas.microsoft.com/office/drawing/2014/main" val="2911207212"/>
                    </a:ext>
                  </a:extLst>
                </a:gridCol>
                <a:gridCol w="658368">
                  <a:extLst>
                    <a:ext uri="{9D8B030D-6E8A-4147-A177-3AD203B41FA5}">
                      <a16:colId xmlns:a16="http://schemas.microsoft.com/office/drawing/2014/main" val="3799207255"/>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extLst>
                  <a:ext uri="{0D108BD9-81ED-4DB2-BD59-A6C34878D82A}">
                    <a16:rowId xmlns:a16="http://schemas.microsoft.com/office/drawing/2014/main" val="715651838"/>
                  </a:ext>
                </a:extLst>
              </a:tr>
              <a:tr h="370840">
                <a:tc>
                  <a:txBody>
                    <a:bodyPr/>
                    <a:lstStyle/>
                    <a:p>
                      <a:r>
                        <a:rPr lang="en-US" sz="1000"/>
                        <a:t>29861</a:t>
                      </a:r>
                    </a:p>
                  </a:txBody>
                  <a:tcPr/>
                </a:tc>
                <a:tc>
                  <a:txBody>
                    <a:bodyPr/>
                    <a:lstStyle/>
                    <a:p>
                      <a:r>
                        <a:rPr lang="en-US" sz="1000"/>
                        <a:t>60</a:t>
                      </a:r>
                    </a:p>
                  </a:txBody>
                  <a:tcPr/>
                </a:tc>
                <a:tc>
                  <a:txBody>
                    <a:bodyPr/>
                    <a:lstStyle/>
                    <a:p>
                      <a:r>
                        <a:rPr lang="en-US" sz="1000"/>
                        <a:t>10</a:t>
                      </a:r>
                    </a:p>
                  </a:txBody>
                  <a:tcPr/>
                </a:tc>
                <a:tc>
                  <a:txBody>
                    <a:bodyPr/>
                    <a:lstStyle/>
                    <a:p>
                      <a:r>
                        <a:rPr lang="en-US" sz="1000"/>
                        <a:t>767</a:t>
                      </a:r>
                    </a:p>
                  </a:txBody>
                  <a:tcPr/>
                </a:tc>
                <a:tc>
                  <a:txBody>
                    <a:bodyPr/>
                    <a:lstStyle/>
                    <a:p>
                      <a:r>
                        <a:rPr lang="en-US" sz="1000"/>
                        <a:t>76.7</a:t>
                      </a:r>
                    </a:p>
                  </a:txBody>
                  <a:tcPr/>
                </a:tc>
                <a:tc>
                  <a:txBody>
                    <a:bodyPr/>
                    <a:lstStyle/>
                    <a:p>
                      <a:r>
                        <a:rPr lang="en-US" sz="1000"/>
                        <a:t>20</a:t>
                      </a:r>
                    </a:p>
                  </a:txBody>
                  <a:tcPr/>
                </a:tc>
                <a:tc>
                  <a:txBody>
                    <a:bodyPr/>
                    <a:lstStyle/>
                    <a:p>
                      <a:r>
                        <a:rPr lang="en-US" sz="1000"/>
                        <a:t>15</a:t>
                      </a:r>
                    </a:p>
                  </a:txBody>
                  <a:tcPr/>
                </a:tc>
                <a:tc>
                  <a:txBody>
                    <a:bodyPr/>
                    <a:lstStyle/>
                    <a:p>
                      <a:r>
                        <a:rPr lang="en-US" sz="1000"/>
                        <a:t>1.5</a:t>
                      </a:r>
                    </a:p>
                  </a:txBody>
                  <a:tcPr/>
                </a:tc>
                <a:tc>
                  <a:txBody>
                    <a:bodyPr/>
                    <a:lstStyle/>
                    <a:p>
                      <a:r>
                        <a:rPr lang="en-US" sz="1000"/>
                        <a:t>4964</a:t>
                      </a:r>
                    </a:p>
                  </a:txBody>
                  <a:tcPr/>
                </a:tc>
                <a:tc>
                  <a:txBody>
                    <a:bodyPr/>
                    <a:lstStyle/>
                    <a:p>
                      <a:r>
                        <a:rPr lang="en-US" sz="1000"/>
                        <a:t>27382</a:t>
                      </a:r>
                    </a:p>
                  </a:txBody>
                  <a:tcPr/>
                </a:tc>
                <a:tc>
                  <a:txBody>
                    <a:bodyPr/>
                    <a:lstStyle/>
                    <a:p>
                      <a:r>
                        <a:rPr lang="en-US" sz="1000"/>
                        <a:t>2738.2</a:t>
                      </a:r>
                    </a:p>
                  </a:txBody>
                  <a:tcPr/>
                </a:tc>
                <a:tc>
                  <a:txBody>
                    <a:bodyPr/>
                    <a:lstStyle/>
                    <a:p>
                      <a:r>
                        <a:rPr lang="en-US" sz="1000"/>
                        <a:t>15.575832702099 %</a:t>
                      </a:r>
                    </a:p>
                  </a:txBody>
                  <a:tcPr/>
                </a:tc>
                <a:extLst>
                  <a:ext uri="{0D108BD9-81ED-4DB2-BD59-A6C34878D82A}">
                    <a16:rowId xmlns:a16="http://schemas.microsoft.com/office/drawing/2014/main" val="2032042322"/>
                  </a:ext>
                </a:extLst>
              </a:tr>
            </a:tbl>
          </a:graphicData>
        </a:graphic>
      </p:graphicFrame>
      <p:sp>
        <p:nvSpPr>
          <p:cNvPr id="4" name="Text Placeholder 3">
            <a:extLst>
              <a:ext uri="{FF2B5EF4-FFF2-40B4-BE49-F238E27FC236}">
                <a16:creationId xmlns:a16="http://schemas.microsoft.com/office/drawing/2014/main" id="{6A3EB9F2-A527-433A-8437-DF2DE49424B9}"/>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41434044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B88192-FE8F-4538-9767-E00FE14FDCB6}"/>
              </a:ext>
            </a:extLst>
          </p:cNvPr>
          <p:cNvSpPr>
            <a:spLocks noGrp="1"/>
          </p:cNvSpPr>
          <p:nvPr>
            <p:ph type="title"/>
          </p:nvPr>
        </p:nvSpPr>
        <p:spPr/>
        <p:txBody>
          <a:bodyPr/>
          <a:lstStyle/>
          <a:p>
            <a:r>
              <a:rPr lang="en-US"/>
              <a:t>LinkedIn LinkedIn Followers Change | TMNAS</a:t>
            </a:r>
          </a:p>
        </p:txBody>
      </p:sp>
      <p:graphicFrame>
        <p:nvGraphicFramePr>
          <p:cNvPr id="6" name="Chart Placeholder 5">
            <a:extLst>
              <a:ext uri="{FF2B5EF4-FFF2-40B4-BE49-F238E27FC236}">
                <a16:creationId xmlns:a16="http://schemas.microsoft.com/office/drawing/2014/main" id="{DD73E738-7258-4644-8463-9080E0E17D78}"/>
              </a:ext>
            </a:extLst>
          </p:cNvPr>
          <p:cNvGraphicFramePr>
            <a:graphicFrameLocks noGrp="1"/>
          </p:cNvGraphicFramePr>
          <p:nvPr>
            <p:ph type="chart" sz="quarter" idx="13"/>
            <p:extLst>
              <p:ext uri="{D42A27DB-BD31-4B8C-83A1-F6EECF244321}">
                <p14:modId xmlns:p14="http://schemas.microsoft.com/office/powerpoint/2010/main" val="6957210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9144804-9863-48EB-AEC0-877135D13E52}"/>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57B3733B-56C1-4ED9-9849-0F6E24E2D9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984140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DD5E3E-7A7A-4F53-969C-8E2B0AD5B523}"/>
              </a:ext>
            </a:extLst>
          </p:cNvPr>
          <p:cNvSpPr>
            <a:spLocks noGrp="1"/>
          </p:cNvSpPr>
          <p:nvPr>
            <p:ph type="title"/>
          </p:nvPr>
        </p:nvSpPr>
        <p:spPr/>
        <p:txBody>
          <a:bodyPr/>
          <a:lstStyle/>
          <a:p>
            <a:r>
              <a:rPr lang="en-US"/>
              <a:t>LinkedIn Average Interactions Per LinkedIn Update | TMNAS</a:t>
            </a:r>
          </a:p>
        </p:txBody>
      </p:sp>
      <p:graphicFrame>
        <p:nvGraphicFramePr>
          <p:cNvPr id="6" name="Chart Placeholder 5">
            <a:extLst>
              <a:ext uri="{FF2B5EF4-FFF2-40B4-BE49-F238E27FC236}">
                <a16:creationId xmlns:a16="http://schemas.microsoft.com/office/drawing/2014/main" id="{4835D17E-115E-4ED9-A7CF-444C8A8B0B59}"/>
              </a:ext>
            </a:extLst>
          </p:cNvPr>
          <p:cNvGraphicFramePr>
            <a:graphicFrameLocks noGrp="1"/>
          </p:cNvGraphicFramePr>
          <p:nvPr>
            <p:ph type="chart" sz="quarter" idx="13"/>
            <p:extLst>
              <p:ext uri="{D42A27DB-BD31-4B8C-83A1-F6EECF244321}">
                <p14:modId xmlns:p14="http://schemas.microsoft.com/office/powerpoint/2010/main" val="6380570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F8BB6B-FC3C-4B51-A2B8-8C092F5628DD}"/>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CD465E92-3E17-4BD9-9D0A-83A88D3F092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719635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C841B4-3A26-4FAC-952E-4F1F634E5E97}"/>
              </a:ext>
            </a:extLst>
          </p:cNvPr>
          <p:cNvSpPr>
            <a:spLocks noGrp="1"/>
          </p:cNvSpPr>
          <p:nvPr>
            <p:ph type="title"/>
          </p:nvPr>
        </p:nvSpPr>
        <p:spPr/>
        <p:txBody>
          <a:bodyPr/>
          <a:lstStyle/>
          <a:p>
            <a:r>
              <a:rPr lang="en-US"/>
              <a:t>LinkedIn Total Interactions Per Month | TMNAS</a:t>
            </a:r>
          </a:p>
        </p:txBody>
      </p:sp>
      <p:graphicFrame>
        <p:nvGraphicFramePr>
          <p:cNvPr id="6" name="Chart Placeholder 5">
            <a:extLst>
              <a:ext uri="{FF2B5EF4-FFF2-40B4-BE49-F238E27FC236}">
                <a16:creationId xmlns:a16="http://schemas.microsoft.com/office/drawing/2014/main" id="{EEE4060F-B911-444B-9C4F-45EBB398F1BB}"/>
              </a:ext>
            </a:extLst>
          </p:cNvPr>
          <p:cNvGraphicFramePr>
            <a:graphicFrameLocks noGrp="1"/>
          </p:cNvGraphicFramePr>
          <p:nvPr>
            <p:ph type="chart" sz="quarter" idx="13"/>
            <p:extLst>
              <p:ext uri="{D42A27DB-BD31-4B8C-83A1-F6EECF244321}">
                <p14:modId xmlns:p14="http://schemas.microsoft.com/office/powerpoint/2010/main" val="20620228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0C06401-46B1-4325-AE6D-D3CE2A8D9660}"/>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86DB686C-DEF3-4043-803C-EBEB3C2F0C0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441422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5C76A-BBC4-4524-B501-59E801E77226}"/>
              </a:ext>
            </a:extLst>
          </p:cNvPr>
          <p:cNvSpPr>
            <a:spLocks noGrp="1"/>
          </p:cNvSpPr>
          <p:nvPr>
            <p:ph type="title"/>
          </p:nvPr>
        </p:nvSpPr>
        <p:spPr/>
        <p:txBody>
          <a:bodyPr/>
          <a:lstStyle/>
          <a:p>
            <a:r>
              <a:rPr lang="en-US"/>
              <a:t>LinkedIn Post Impressions | TMNAS</a:t>
            </a:r>
          </a:p>
        </p:txBody>
      </p:sp>
      <p:graphicFrame>
        <p:nvGraphicFramePr>
          <p:cNvPr id="6" name="Chart Placeholder 5">
            <a:extLst>
              <a:ext uri="{FF2B5EF4-FFF2-40B4-BE49-F238E27FC236}">
                <a16:creationId xmlns:a16="http://schemas.microsoft.com/office/drawing/2014/main" id="{332028BF-A4CF-4A9F-AC43-7D88DF232901}"/>
              </a:ext>
            </a:extLst>
          </p:cNvPr>
          <p:cNvGraphicFramePr>
            <a:graphicFrameLocks noGrp="1"/>
          </p:cNvGraphicFramePr>
          <p:nvPr>
            <p:ph type="chart" sz="quarter" idx="13"/>
            <p:extLst>
              <p:ext uri="{D42A27DB-BD31-4B8C-83A1-F6EECF244321}">
                <p14:modId xmlns:p14="http://schemas.microsoft.com/office/powerpoint/2010/main" val="6863759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9BFD24E-3215-4259-BA92-C8B61B64BD0B}"/>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65EED81F-05FB-401D-B7A6-E28F99C566D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776473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5865C8-70DA-4624-92C6-7090A07FE10C}"/>
              </a:ext>
            </a:extLst>
          </p:cNvPr>
          <p:cNvSpPr>
            <a:spLocks noGrp="1"/>
          </p:cNvSpPr>
          <p:nvPr>
            <p:ph type="title"/>
          </p:nvPr>
        </p:nvSpPr>
        <p:spPr/>
        <p:txBody>
          <a:bodyPr/>
          <a:lstStyle/>
          <a:p>
            <a:r>
              <a:rPr lang="en-US"/>
              <a:t>LinkedIn Posts Table | TMNAS - 1 of 2</a:t>
            </a:r>
          </a:p>
        </p:txBody>
      </p:sp>
      <p:graphicFrame>
        <p:nvGraphicFramePr>
          <p:cNvPr id="5" name="Table Placeholder 4">
            <a:extLst>
              <a:ext uri="{FF2B5EF4-FFF2-40B4-BE49-F238E27FC236}">
                <a16:creationId xmlns:a16="http://schemas.microsoft.com/office/drawing/2014/main" id="{5761E85C-7645-458A-AE2C-0F1E92179F9E}"/>
              </a:ext>
            </a:extLst>
          </p:cNvPr>
          <p:cNvGraphicFramePr>
            <a:graphicFrameLocks noGrp="1"/>
          </p:cNvGraphicFramePr>
          <p:nvPr>
            <p:ph type="tbl" sz="quarter" idx="13"/>
            <p:extLst>
              <p:ext uri="{D42A27DB-BD31-4B8C-83A1-F6EECF244321}">
                <p14:modId xmlns:p14="http://schemas.microsoft.com/office/powerpoint/2010/main" val="26448514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586392517"/>
                    </a:ext>
                  </a:extLst>
                </a:gridCol>
                <a:gridCol w="905256">
                  <a:extLst>
                    <a:ext uri="{9D8B030D-6E8A-4147-A177-3AD203B41FA5}">
                      <a16:colId xmlns:a16="http://schemas.microsoft.com/office/drawing/2014/main" val="2383112722"/>
                    </a:ext>
                  </a:extLst>
                </a:gridCol>
                <a:gridCol w="576072">
                  <a:extLst>
                    <a:ext uri="{9D8B030D-6E8A-4147-A177-3AD203B41FA5}">
                      <a16:colId xmlns:a16="http://schemas.microsoft.com/office/drawing/2014/main" val="1258992565"/>
                    </a:ext>
                  </a:extLst>
                </a:gridCol>
                <a:gridCol w="576072">
                  <a:extLst>
                    <a:ext uri="{9D8B030D-6E8A-4147-A177-3AD203B41FA5}">
                      <a16:colId xmlns:a16="http://schemas.microsoft.com/office/drawing/2014/main" val="2674594929"/>
                    </a:ext>
                  </a:extLst>
                </a:gridCol>
                <a:gridCol w="576072">
                  <a:extLst>
                    <a:ext uri="{9D8B030D-6E8A-4147-A177-3AD203B41FA5}">
                      <a16:colId xmlns:a16="http://schemas.microsoft.com/office/drawing/2014/main" val="3883434654"/>
                    </a:ext>
                  </a:extLst>
                </a:gridCol>
                <a:gridCol w="576072">
                  <a:extLst>
                    <a:ext uri="{9D8B030D-6E8A-4147-A177-3AD203B41FA5}">
                      <a16:colId xmlns:a16="http://schemas.microsoft.com/office/drawing/2014/main" val="3915869897"/>
                    </a:ext>
                  </a:extLst>
                </a:gridCol>
                <a:gridCol w="576072">
                  <a:extLst>
                    <a:ext uri="{9D8B030D-6E8A-4147-A177-3AD203B41FA5}">
                      <a16:colId xmlns:a16="http://schemas.microsoft.com/office/drawing/2014/main" val="3922802810"/>
                    </a:ext>
                  </a:extLst>
                </a:gridCol>
                <a:gridCol w="576072">
                  <a:extLst>
                    <a:ext uri="{9D8B030D-6E8A-4147-A177-3AD203B41FA5}">
                      <a16:colId xmlns:a16="http://schemas.microsoft.com/office/drawing/2014/main" val="998538775"/>
                    </a:ext>
                  </a:extLst>
                </a:gridCol>
                <a:gridCol w="576072">
                  <a:extLst>
                    <a:ext uri="{9D8B030D-6E8A-4147-A177-3AD203B41FA5}">
                      <a16:colId xmlns:a16="http://schemas.microsoft.com/office/drawing/2014/main" val="2977189329"/>
                    </a:ext>
                  </a:extLst>
                </a:gridCol>
                <a:gridCol w="576072">
                  <a:extLst>
                    <a:ext uri="{9D8B030D-6E8A-4147-A177-3AD203B41FA5}">
                      <a16:colId xmlns:a16="http://schemas.microsoft.com/office/drawing/2014/main" val="1995426593"/>
                    </a:ext>
                  </a:extLst>
                </a:gridCol>
                <a:gridCol w="576072">
                  <a:extLst>
                    <a:ext uri="{9D8B030D-6E8A-4147-A177-3AD203B41FA5}">
                      <a16:colId xmlns:a16="http://schemas.microsoft.com/office/drawing/2014/main" val="13442887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830195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11/26/2025 08:30:03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11/26/2025 08:30:03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7.8774617067834 %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755023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11/25/2025 15:19:25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11/25/2025 15:19:25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15.327433628319 %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776577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11/24/2025 15:45:10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11/24/2025 15:45:10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23.63315696649 %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559303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11/21/2025 15:26:30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11/21/2025 15:26:30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31.111111111111 %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228238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11/20/2025 08:45:09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11/20/2025 08:45:09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43.259452411995 %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088226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11/13/2025 16:49:38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11/13/2025 16:49:38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6.3559322033898 %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003418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11/12/2025 16:19:52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11/12/2025 16:19:52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9.668744652243 %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32556215"/>
                  </a:ext>
                </a:extLst>
              </a:tr>
            </a:tbl>
          </a:graphicData>
        </a:graphic>
      </p:graphicFrame>
      <p:sp>
        <p:nvSpPr>
          <p:cNvPr id="4" name="Text Placeholder 3">
            <a:extLst>
              <a:ext uri="{FF2B5EF4-FFF2-40B4-BE49-F238E27FC236}">
                <a16:creationId xmlns:a16="http://schemas.microsoft.com/office/drawing/2014/main" id="{70FF6963-E011-417A-81B9-A0CFB2499389}"/>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23766127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13E178-A22F-4E77-96A5-A94C2603D2FE}"/>
              </a:ext>
            </a:extLst>
          </p:cNvPr>
          <p:cNvSpPr>
            <a:spLocks noGrp="1"/>
          </p:cNvSpPr>
          <p:nvPr>
            <p:ph type="title"/>
          </p:nvPr>
        </p:nvSpPr>
        <p:spPr/>
        <p:txBody>
          <a:bodyPr/>
          <a:lstStyle/>
          <a:p>
            <a:r>
              <a:rPr lang="en-US"/>
              <a:t>LinkedIn Posts Table | TMNAS - 2 of 2</a:t>
            </a:r>
          </a:p>
        </p:txBody>
      </p:sp>
      <p:graphicFrame>
        <p:nvGraphicFramePr>
          <p:cNvPr id="5" name="Table Placeholder 4">
            <a:extLst>
              <a:ext uri="{FF2B5EF4-FFF2-40B4-BE49-F238E27FC236}">
                <a16:creationId xmlns:a16="http://schemas.microsoft.com/office/drawing/2014/main" id="{E2910195-341A-44A9-9F8D-1BAF3983F24A}"/>
              </a:ext>
            </a:extLst>
          </p:cNvPr>
          <p:cNvGraphicFramePr>
            <a:graphicFrameLocks noGrp="1"/>
          </p:cNvGraphicFramePr>
          <p:nvPr>
            <p:ph type="tbl" sz="quarter" idx="13"/>
            <p:extLst>
              <p:ext uri="{D42A27DB-BD31-4B8C-83A1-F6EECF244321}">
                <p14:modId xmlns:p14="http://schemas.microsoft.com/office/powerpoint/2010/main" val="16776106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233158648"/>
                    </a:ext>
                  </a:extLst>
                </a:gridCol>
                <a:gridCol w="905256">
                  <a:extLst>
                    <a:ext uri="{9D8B030D-6E8A-4147-A177-3AD203B41FA5}">
                      <a16:colId xmlns:a16="http://schemas.microsoft.com/office/drawing/2014/main" val="1445624826"/>
                    </a:ext>
                  </a:extLst>
                </a:gridCol>
                <a:gridCol w="576072">
                  <a:extLst>
                    <a:ext uri="{9D8B030D-6E8A-4147-A177-3AD203B41FA5}">
                      <a16:colId xmlns:a16="http://schemas.microsoft.com/office/drawing/2014/main" val="738993478"/>
                    </a:ext>
                  </a:extLst>
                </a:gridCol>
                <a:gridCol w="576072">
                  <a:extLst>
                    <a:ext uri="{9D8B030D-6E8A-4147-A177-3AD203B41FA5}">
                      <a16:colId xmlns:a16="http://schemas.microsoft.com/office/drawing/2014/main" val="3707686472"/>
                    </a:ext>
                  </a:extLst>
                </a:gridCol>
                <a:gridCol w="576072">
                  <a:extLst>
                    <a:ext uri="{9D8B030D-6E8A-4147-A177-3AD203B41FA5}">
                      <a16:colId xmlns:a16="http://schemas.microsoft.com/office/drawing/2014/main" val="515500047"/>
                    </a:ext>
                  </a:extLst>
                </a:gridCol>
                <a:gridCol w="576072">
                  <a:extLst>
                    <a:ext uri="{9D8B030D-6E8A-4147-A177-3AD203B41FA5}">
                      <a16:colId xmlns:a16="http://schemas.microsoft.com/office/drawing/2014/main" val="2280801414"/>
                    </a:ext>
                  </a:extLst>
                </a:gridCol>
                <a:gridCol w="576072">
                  <a:extLst>
                    <a:ext uri="{9D8B030D-6E8A-4147-A177-3AD203B41FA5}">
                      <a16:colId xmlns:a16="http://schemas.microsoft.com/office/drawing/2014/main" val="3611351869"/>
                    </a:ext>
                  </a:extLst>
                </a:gridCol>
                <a:gridCol w="576072">
                  <a:extLst>
                    <a:ext uri="{9D8B030D-6E8A-4147-A177-3AD203B41FA5}">
                      <a16:colId xmlns:a16="http://schemas.microsoft.com/office/drawing/2014/main" val="3091190673"/>
                    </a:ext>
                  </a:extLst>
                </a:gridCol>
                <a:gridCol w="576072">
                  <a:extLst>
                    <a:ext uri="{9D8B030D-6E8A-4147-A177-3AD203B41FA5}">
                      <a16:colId xmlns:a16="http://schemas.microsoft.com/office/drawing/2014/main" val="4170277248"/>
                    </a:ext>
                  </a:extLst>
                </a:gridCol>
                <a:gridCol w="576072">
                  <a:extLst>
                    <a:ext uri="{9D8B030D-6E8A-4147-A177-3AD203B41FA5}">
                      <a16:colId xmlns:a16="http://schemas.microsoft.com/office/drawing/2014/main" val="929870947"/>
                    </a:ext>
                  </a:extLst>
                </a:gridCol>
                <a:gridCol w="576072">
                  <a:extLst>
                    <a:ext uri="{9D8B030D-6E8A-4147-A177-3AD203B41FA5}">
                      <a16:colId xmlns:a16="http://schemas.microsoft.com/office/drawing/2014/main" val="12359895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996524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11/11/2025 09:13:07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11/11/2025 09:13:07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5.859375 %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147651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11/10/2025 16:36:40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11/10/2025 16:36:40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3.7714285714286 %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963397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11/07/2025 16:26:20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11/07/2025 16:26:20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8.8942307692308 %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509068733"/>
                  </a:ext>
                </a:extLst>
              </a:tr>
            </a:tbl>
          </a:graphicData>
        </a:graphic>
      </p:graphicFrame>
      <p:sp>
        <p:nvSpPr>
          <p:cNvPr id="4" name="Text Placeholder 3">
            <a:extLst>
              <a:ext uri="{FF2B5EF4-FFF2-40B4-BE49-F238E27FC236}">
                <a16:creationId xmlns:a16="http://schemas.microsoft.com/office/drawing/2014/main" id="{2E9948B8-EF75-4C5C-AA81-BAF15008D394}"/>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30777298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15750-2702-4FCC-89BB-8FC35E69B952}"/>
              </a:ext>
            </a:extLst>
          </p:cNvPr>
          <p:cNvSpPr>
            <a:spLocks noGrp="1"/>
          </p:cNvSpPr>
          <p:nvPr>
            <p:ph type="title"/>
          </p:nvPr>
        </p:nvSpPr>
        <p:spPr/>
        <p:txBody>
          <a:bodyPr/>
          <a:lstStyle/>
          <a:p>
            <a:r>
              <a:rPr lang="en-US"/>
              <a:t>Instagram Key Metrics Table | TMNAS</a:t>
            </a:r>
          </a:p>
        </p:txBody>
      </p:sp>
      <p:graphicFrame>
        <p:nvGraphicFramePr>
          <p:cNvPr id="5" name="Table Placeholder 4">
            <a:extLst>
              <a:ext uri="{FF2B5EF4-FFF2-40B4-BE49-F238E27FC236}">
                <a16:creationId xmlns:a16="http://schemas.microsoft.com/office/drawing/2014/main" id="{BB0F8802-694B-478D-ACE1-C081E53FACDE}"/>
              </a:ext>
            </a:extLst>
          </p:cNvPr>
          <p:cNvGraphicFramePr>
            <a:graphicFrameLocks noGrp="1"/>
          </p:cNvGraphicFramePr>
          <p:nvPr>
            <p:ph type="tbl" sz="quarter" idx="13"/>
            <p:extLst>
              <p:ext uri="{D42A27DB-BD31-4B8C-83A1-F6EECF244321}">
                <p14:modId xmlns:p14="http://schemas.microsoft.com/office/powerpoint/2010/main" val="36261713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4224758222"/>
                    </a:ext>
                  </a:extLst>
                </a:gridCol>
                <a:gridCol w="576072">
                  <a:extLst>
                    <a:ext uri="{9D8B030D-6E8A-4147-A177-3AD203B41FA5}">
                      <a16:colId xmlns:a16="http://schemas.microsoft.com/office/drawing/2014/main" val="3861003242"/>
                    </a:ext>
                  </a:extLst>
                </a:gridCol>
                <a:gridCol w="576072">
                  <a:extLst>
                    <a:ext uri="{9D8B030D-6E8A-4147-A177-3AD203B41FA5}">
                      <a16:colId xmlns:a16="http://schemas.microsoft.com/office/drawing/2014/main" val="1976338423"/>
                    </a:ext>
                  </a:extLst>
                </a:gridCol>
                <a:gridCol w="576072">
                  <a:extLst>
                    <a:ext uri="{9D8B030D-6E8A-4147-A177-3AD203B41FA5}">
                      <a16:colId xmlns:a16="http://schemas.microsoft.com/office/drawing/2014/main" val="115118405"/>
                    </a:ext>
                  </a:extLst>
                </a:gridCol>
                <a:gridCol w="576072">
                  <a:extLst>
                    <a:ext uri="{9D8B030D-6E8A-4147-A177-3AD203B41FA5}">
                      <a16:colId xmlns:a16="http://schemas.microsoft.com/office/drawing/2014/main" val="2691347090"/>
                    </a:ext>
                  </a:extLst>
                </a:gridCol>
                <a:gridCol w="576072">
                  <a:extLst>
                    <a:ext uri="{9D8B030D-6E8A-4147-A177-3AD203B41FA5}">
                      <a16:colId xmlns:a16="http://schemas.microsoft.com/office/drawing/2014/main" val="2945847811"/>
                    </a:ext>
                  </a:extLst>
                </a:gridCol>
                <a:gridCol w="576072">
                  <a:extLst>
                    <a:ext uri="{9D8B030D-6E8A-4147-A177-3AD203B41FA5}">
                      <a16:colId xmlns:a16="http://schemas.microsoft.com/office/drawing/2014/main" val="4111424673"/>
                    </a:ext>
                  </a:extLst>
                </a:gridCol>
                <a:gridCol w="576072">
                  <a:extLst>
                    <a:ext uri="{9D8B030D-6E8A-4147-A177-3AD203B41FA5}">
                      <a16:colId xmlns:a16="http://schemas.microsoft.com/office/drawing/2014/main" val="3630432344"/>
                    </a:ext>
                  </a:extLst>
                </a:gridCol>
                <a:gridCol w="576072">
                  <a:extLst>
                    <a:ext uri="{9D8B030D-6E8A-4147-A177-3AD203B41FA5}">
                      <a16:colId xmlns:a16="http://schemas.microsoft.com/office/drawing/2014/main" val="989107608"/>
                    </a:ext>
                  </a:extLst>
                </a:gridCol>
                <a:gridCol w="576072">
                  <a:extLst>
                    <a:ext uri="{9D8B030D-6E8A-4147-A177-3AD203B41FA5}">
                      <a16:colId xmlns:a16="http://schemas.microsoft.com/office/drawing/2014/main" val="4205855335"/>
                    </a:ext>
                  </a:extLst>
                </a:gridCol>
                <a:gridCol w="576072">
                  <a:extLst>
                    <a:ext uri="{9D8B030D-6E8A-4147-A177-3AD203B41FA5}">
                      <a16:colId xmlns:a16="http://schemas.microsoft.com/office/drawing/2014/main" val="199189862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4286646312"/>
                  </a:ext>
                </a:extLst>
              </a:tr>
              <a:tr h="370840">
                <a:tc>
                  <a:txBody>
                    <a:bodyPr/>
                    <a:lstStyle/>
                    <a:p>
                      <a:r>
                        <a:rPr lang="en-US" sz="1000"/>
                        <a:t>tmna_services</a:t>
                      </a:r>
                    </a:p>
                  </a:txBody>
                  <a:tcPr/>
                </a:tc>
                <a:tc>
                  <a:txBody>
                    <a:bodyPr/>
                    <a:lstStyle/>
                    <a:p>
                      <a:r>
                        <a:rPr lang="en-US" sz="1000"/>
                        <a:t>618</a:t>
                      </a:r>
                    </a:p>
                  </a:txBody>
                  <a:tcPr/>
                </a:tc>
                <a:tc>
                  <a:txBody>
                    <a:bodyPr/>
                    <a:lstStyle/>
                    <a:p>
                      <a:r>
                        <a:rPr lang="en-US" sz="1000"/>
                        <a:t>6</a:t>
                      </a:r>
                    </a:p>
                  </a:txBody>
                  <a:tcPr/>
                </a:tc>
                <a:tc>
                  <a:txBody>
                    <a:bodyPr/>
                    <a:lstStyle/>
                    <a:p>
                      <a:r>
                        <a:rPr lang="en-US" sz="1000"/>
                        <a:t>6</a:t>
                      </a:r>
                    </a:p>
                  </a:txBody>
                  <a:tcPr/>
                </a:tc>
                <a:tc>
                  <a:txBody>
                    <a:bodyPr/>
                    <a:lstStyle/>
                    <a:p>
                      <a:r>
                        <a:rPr lang="en-US" sz="1000"/>
                        <a:t>4</a:t>
                      </a:r>
                    </a:p>
                  </a:txBody>
                  <a:tcPr/>
                </a:tc>
                <a:tc>
                  <a:txBody>
                    <a:bodyPr/>
                    <a:lstStyle/>
                    <a:p>
                      <a:r>
                        <a:rPr lang="en-US" sz="1000"/>
                        <a:t>0</a:t>
                      </a:r>
                    </a:p>
                  </a:txBody>
                  <a:tcPr/>
                </a:tc>
                <a:tc>
                  <a:txBody>
                    <a:bodyPr/>
                    <a:lstStyle/>
                    <a:p>
                      <a:r>
                        <a:rPr lang="en-US" sz="1000"/>
                        <a:t>0</a:t>
                      </a:r>
                    </a:p>
                  </a:txBody>
                  <a:tcPr/>
                </a:tc>
                <a:tc>
                  <a:txBody>
                    <a:bodyPr/>
                    <a:lstStyle/>
                    <a:p>
                      <a:r>
                        <a:rPr lang="en-US" sz="1000"/>
                        <a:t>10</a:t>
                      </a:r>
                    </a:p>
                  </a:txBody>
                  <a:tcPr/>
                </a:tc>
                <a:tc>
                  <a:txBody>
                    <a:bodyPr/>
                    <a:lstStyle/>
                    <a:p>
                      <a:r>
                        <a:rPr lang="en-US" sz="1000"/>
                        <a:t>182</a:t>
                      </a:r>
                    </a:p>
                  </a:txBody>
                  <a:tcPr/>
                </a:tc>
                <a:tc>
                  <a:txBody>
                    <a:bodyPr/>
                    <a:lstStyle/>
                    <a:p>
                      <a:r>
                        <a:rPr lang="en-US" sz="1000"/>
                        <a:t>19</a:t>
                      </a:r>
                    </a:p>
                  </a:txBody>
                  <a:tcPr/>
                </a:tc>
                <a:tc>
                  <a:txBody>
                    <a:bodyPr/>
                    <a:lstStyle/>
                    <a:p>
                      <a:r>
                        <a:rPr lang="en-US" sz="1000"/>
                        <a:t>3.2683 %</a:t>
                      </a:r>
                    </a:p>
                  </a:txBody>
                  <a:tcPr/>
                </a:tc>
                <a:extLst>
                  <a:ext uri="{0D108BD9-81ED-4DB2-BD59-A6C34878D82A}">
                    <a16:rowId xmlns:a16="http://schemas.microsoft.com/office/drawing/2014/main" val="3429636531"/>
                  </a:ext>
                </a:extLst>
              </a:tr>
            </a:tbl>
          </a:graphicData>
        </a:graphic>
      </p:graphicFrame>
      <p:sp>
        <p:nvSpPr>
          <p:cNvPr id="4" name="Text Placeholder 3">
            <a:extLst>
              <a:ext uri="{FF2B5EF4-FFF2-40B4-BE49-F238E27FC236}">
                <a16:creationId xmlns:a16="http://schemas.microsoft.com/office/drawing/2014/main" id="{4B425C8E-6CBF-4CA5-B698-234ECCDCA62C}"/>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14108997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10992-84AB-47D1-A9E8-C966E394EE10}"/>
              </a:ext>
            </a:extLst>
          </p:cNvPr>
          <p:cNvSpPr>
            <a:spLocks noGrp="1"/>
          </p:cNvSpPr>
          <p:nvPr>
            <p:ph type="title"/>
          </p:nvPr>
        </p:nvSpPr>
        <p:spPr/>
        <p:txBody>
          <a:bodyPr/>
          <a:lstStyle/>
          <a:p>
            <a:r>
              <a:rPr lang="en-US"/>
              <a:t>Instagram Instagram Followers Change | TMNAS</a:t>
            </a:r>
          </a:p>
        </p:txBody>
      </p:sp>
      <p:graphicFrame>
        <p:nvGraphicFramePr>
          <p:cNvPr id="6" name="Chart Placeholder 5">
            <a:extLst>
              <a:ext uri="{FF2B5EF4-FFF2-40B4-BE49-F238E27FC236}">
                <a16:creationId xmlns:a16="http://schemas.microsoft.com/office/drawing/2014/main" id="{CB0007DF-F9EC-4F4E-B04A-6921F2A7940F}"/>
              </a:ext>
            </a:extLst>
          </p:cNvPr>
          <p:cNvGraphicFramePr>
            <a:graphicFrameLocks noGrp="1"/>
          </p:cNvGraphicFramePr>
          <p:nvPr>
            <p:ph type="chart" sz="quarter" idx="13"/>
            <p:extLst>
              <p:ext uri="{D42A27DB-BD31-4B8C-83A1-F6EECF244321}">
                <p14:modId xmlns:p14="http://schemas.microsoft.com/office/powerpoint/2010/main" val="24768505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A45580-CCFF-48A1-844C-7A6FB5430DA4}"/>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F067DFEA-6A3B-485C-BCC7-6466999D2AE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387092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50D73-C218-4F56-87A9-2DB7053F4C1F}"/>
              </a:ext>
            </a:extLst>
          </p:cNvPr>
          <p:cNvSpPr>
            <a:spLocks noGrp="1"/>
          </p:cNvSpPr>
          <p:nvPr>
            <p:ph type="title"/>
          </p:nvPr>
        </p:nvSpPr>
        <p:spPr/>
        <p:txBody>
          <a:bodyPr/>
          <a:lstStyle/>
          <a:p>
            <a:r>
              <a:rPr lang="en-US"/>
              <a:t>Instagram Average Interactions Per Instagram Post | TMNAS</a:t>
            </a:r>
          </a:p>
        </p:txBody>
      </p:sp>
      <p:graphicFrame>
        <p:nvGraphicFramePr>
          <p:cNvPr id="6" name="Chart Placeholder 5">
            <a:extLst>
              <a:ext uri="{FF2B5EF4-FFF2-40B4-BE49-F238E27FC236}">
                <a16:creationId xmlns:a16="http://schemas.microsoft.com/office/drawing/2014/main" id="{36913E39-CA3B-4611-ACDE-A074114FEF46}"/>
              </a:ext>
            </a:extLst>
          </p:cNvPr>
          <p:cNvGraphicFramePr>
            <a:graphicFrameLocks noGrp="1"/>
          </p:cNvGraphicFramePr>
          <p:nvPr>
            <p:ph type="chart" sz="quarter" idx="13"/>
            <p:extLst>
              <p:ext uri="{D42A27DB-BD31-4B8C-83A1-F6EECF244321}">
                <p14:modId xmlns:p14="http://schemas.microsoft.com/office/powerpoint/2010/main" val="1333525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4B81313-09CB-407B-B318-B201A41CFBD3}"/>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6F83DDD4-AB5C-4C1F-AF30-38B5930AB02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442875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E3557-568A-4DA7-9079-CE71CAED2F2C}"/>
              </a:ext>
            </a:extLst>
          </p:cNvPr>
          <p:cNvSpPr>
            <a:spLocks noGrp="1"/>
          </p:cNvSpPr>
          <p:nvPr>
            <p:ph type="title"/>
          </p:nvPr>
        </p:nvSpPr>
        <p:spPr/>
        <p:txBody>
          <a:bodyPr/>
          <a:lstStyle/>
          <a:p>
            <a:r>
              <a:rPr lang="en-US"/>
              <a:t>Instagram Total Interactions Per Month | TMNAS</a:t>
            </a:r>
          </a:p>
        </p:txBody>
      </p:sp>
      <p:graphicFrame>
        <p:nvGraphicFramePr>
          <p:cNvPr id="6" name="Chart Placeholder 5">
            <a:extLst>
              <a:ext uri="{FF2B5EF4-FFF2-40B4-BE49-F238E27FC236}">
                <a16:creationId xmlns:a16="http://schemas.microsoft.com/office/drawing/2014/main" id="{B924FC54-19F5-4FAB-9473-40A5B4885184}"/>
              </a:ext>
            </a:extLst>
          </p:cNvPr>
          <p:cNvGraphicFramePr>
            <a:graphicFrameLocks noGrp="1"/>
          </p:cNvGraphicFramePr>
          <p:nvPr>
            <p:ph type="chart" sz="quarter" idx="13"/>
            <p:extLst>
              <p:ext uri="{D42A27DB-BD31-4B8C-83A1-F6EECF244321}">
                <p14:modId xmlns:p14="http://schemas.microsoft.com/office/powerpoint/2010/main" val="28687615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3C2961D-5D87-452D-A510-431E438F1974}"/>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295C2AAC-F33C-401A-850B-BDEC56450D9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417317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EE8053-ADF4-4927-A01C-B8731198E6A7}"/>
              </a:ext>
            </a:extLst>
          </p:cNvPr>
          <p:cNvSpPr>
            <a:spLocks noGrp="1"/>
          </p:cNvSpPr>
          <p:nvPr>
            <p:ph type="title"/>
          </p:nvPr>
        </p:nvSpPr>
        <p:spPr/>
        <p:txBody>
          <a:bodyPr/>
          <a:lstStyle/>
          <a:p>
            <a:r>
              <a:rPr lang="en-US"/>
              <a:t>Instagram Impressions | TMNAS</a:t>
            </a:r>
          </a:p>
        </p:txBody>
      </p:sp>
      <p:graphicFrame>
        <p:nvGraphicFramePr>
          <p:cNvPr id="6" name="Chart Placeholder 5">
            <a:extLst>
              <a:ext uri="{FF2B5EF4-FFF2-40B4-BE49-F238E27FC236}">
                <a16:creationId xmlns:a16="http://schemas.microsoft.com/office/drawing/2014/main" id="{A5852476-3D30-4F14-AC12-FF5AC5E02BC6}"/>
              </a:ext>
            </a:extLst>
          </p:cNvPr>
          <p:cNvGraphicFramePr>
            <a:graphicFrameLocks noGrp="1"/>
          </p:cNvGraphicFramePr>
          <p:nvPr>
            <p:ph type="chart" sz="quarter" idx="13"/>
            <p:extLst>
              <p:ext uri="{D42A27DB-BD31-4B8C-83A1-F6EECF244321}">
                <p14:modId xmlns:p14="http://schemas.microsoft.com/office/powerpoint/2010/main" val="31409724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5363DAA-92A1-430E-9DA9-814FB949F7BE}"/>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80095B74-A815-42C9-902F-050FA80052C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484519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33A8E-BDD6-4FF9-A6F6-49743479D0B4}"/>
              </a:ext>
            </a:extLst>
          </p:cNvPr>
          <p:cNvSpPr>
            <a:spLocks noGrp="1"/>
          </p:cNvSpPr>
          <p:nvPr>
            <p:ph type="title"/>
          </p:nvPr>
        </p:nvSpPr>
        <p:spPr/>
        <p:txBody>
          <a:bodyPr/>
          <a:lstStyle/>
          <a:p>
            <a:r>
              <a:rPr lang="en-US"/>
              <a:t>Instagram Posts Table | TMNAS</a:t>
            </a:r>
          </a:p>
        </p:txBody>
      </p:sp>
      <p:graphicFrame>
        <p:nvGraphicFramePr>
          <p:cNvPr id="5" name="Table Placeholder 4">
            <a:extLst>
              <a:ext uri="{FF2B5EF4-FFF2-40B4-BE49-F238E27FC236}">
                <a16:creationId xmlns:a16="http://schemas.microsoft.com/office/drawing/2014/main" id="{9E35BE8F-09A4-442A-8E6C-117C4D43D306}"/>
              </a:ext>
            </a:extLst>
          </p:cNvPr>
          <p:cNvGraphicFramePr>
            <a:graphicFrameLocks noGrp="1"/>
          </p:cNvGraphicFramePr>
          <p:nvPr>
            <p:ph type="tbl" sz="quarter" idx="13"/>
            <p:extLst>
              <p:ext uri="{D42A27DB-BD31-4B8C-83A1-F6EECF244321}">
                <p14:modId xmlns:p14="http://schemas.microsoft.com/office/powerpoint/2010/main" val="10321309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987488014"/>
                    </a:ext>
                  </a:extLst>
                </a:gridCol>
                <a:gridCol w="740664">
                  <a:extLst>
                    <a:ext uri="{9D8B030D-6E8A-4147-A177-3AD203B41FA5}">
                      <a16:colId xmlns:a16="http://schemas.microsoft.com/office/drawing/2014/main" val="4205701494"/>
                    </a:ext>
                  </a:extLst>
                </a:gridCol>
                <a:gridCol w="329184">
                  <a:extLst>
                    <a:ext uri="{9D8B030D-6E8A-4147-A177-3AD203B41FA5}">
                      <a16:colId xmlns:a16="http://schemas.microsoft.com/office/drawing/2014/main" val="1872629322"/>
                    </a:ext>
                  </a:extLst>
                </a:gridCol>
                <a:gridCol w="329184">
                  <a:extLst>
                    <a:ext uri="{9D8B030D-6E8A-4147-A177-3AD203B41FA5}">
                      <a16:colId xmlns:a16="http://schemas.microsoft.com/office/drawing/2014/main" val="1264192725"/>
                    </a:ext>
                  </a:extLst>
                </a:gridCol>
                <a:gridCol w="329184">
                  <a:extLst>
                    <a:ext uri="{9D8B030D-6E8A-4147-A177-3AD203B41FA5}">
                      <a16:colId xmlns:a16="http://schemas.microsoft.com/office/drawing/2014/main" val="184320315"/>
                    </a:ext>
                  </a:extLst>
                </a:gridCol>
                <a:gridCol w="329184">
                  <a:extLst>
                    <a:ext uri="{9D8B030D-6E8A-4147-A177-3AD203B41FA5}">
                      <a16:colId xmlns:a16="http://schemas.microsoft.com/office/drawing/2014/main" val="2559914641"/>
                    </a:ext>
                  </a:extLst>
                </a:gridCol>
                <a:gridCol w="329184">
                  <a:extLst>
                    <a:ext uri="{9D8B030D-6E8A-4147-A177-3AD203B41FA5}">
                      <a16:colId xmlns:a16="http://schemas.microsoft.com/office/drawing/2014/main" val="3076655488"/>
                    </a:ext>
                  </a:extLst>
                </a:gridCol>
                <a:gridCol w="329184">
                  <a:extLst>
                    <a:ext uri="{9D8B030D-6E8A-4147-A177-3AD203B41FA5}">
                      <a16:colId xmlns:a16="http://schemas.microsoft.com/office/drawing/2014/main" val="446766725"/>
                    </a:ext>
                  </a:extLst>
                </a:gridCol>
                <a:gridCol w="329184">
                  <a:extLst>
                    <a:ext uri="{9D8B030D-6E8A-4147-A177-3AD203B41FA5}">
                      <a16:colId xmlns:a16="http://schemas.microsoft.com/office/drawing/2014/main" val="933967114"/>
                    </a:ext>
                  </a:extLst>
                </a:gridCol>
                <a:gridCol w="329184">
                  <a:extLst>
                    <a:ext uri="{9D8B030D-6E8A-4147-A177-3AD203B41FA5}">
                      <a16:colId xmlns:a16="http://schemas.microsoft.com/office/drawing/2014/main" val="103719438"/>
                    </a:ext>
                  </a:extLst>
                </a:gridCol>
                <a:gridCol w="329184">
                  <a:extLst>
                    <a:ext uri="{9D8B030D-6E8A-4147-A177-3AD203B41FA5}">
                      <a16:colId xmlns:a16="http://schemas.microsoft.com/office/drawing/2014/main" val="2585951642"/>
                    </a:ext>
                  </a:extLst>
                </a:gridCol>
                <a:gridCol w="329184">
                  <a:extLst>
                    <a:ext uri="{9D8B030D-6E8A-4147-A177-3AD203B41FA5}">
                      <a16:colId xmlns:a16="http://schemas.microsoft.com/office/drawing/2014/main" val="788565633"/>
                    </a:ext>
                  </a:extLst>
                </a:gridCol>
                <a:gridCol w="329184">
                  <a:extLst>
                    <a:ext uri="{9D8B030D-6E8A-4147-A177-3AD203B41FA5}">
                      <a16:colId xmlns:a16="http://schemas.microsoft.com/office/drawing/2014/main" val="2043738234"/>
                    </a:ext>
                  </a:extLst>
                </a:gridCol>
                <a:gridCol w="329184">
                  <a:extLst>
                    <a:ext uri="{9D8B030D-6E8A-4147-A177-3AD203B41FA5}">
                      <a16:colId xmlns:a16="http://schemas.microsoft.com/office/drawing/2014/main" val="277473123"/>
                    </a:ext>
                  </a:extLst>
                </a:gridCol>
                <a:gridCol w="329184">
                  <a:extLst>
                    <a:ext uri="{9D8B030D-6E8A-4147-A177-3AD203B41FA5}">
                      <a16:colId xmlns:a16="http://schemas.microsoft.com/office/drawing/2014/main" val="236516445"/>
                    </a:ext>
                  </a:extLst>
                </a:gridCol>
                <a:gridCol w="329184">
                  <a:extLst>
                    <a:ext uri="{9D8B030D-6E8A-4147-A177-3AD203B41FA5}">
                      <a16:colId xmlns:a16="http://schemas.microsoft.com/office/drawing/2014/main" val="2842548714"/>
                    </a:ext>
                  </a:extLst>
                </a:gridCol>
                <a:gridCol w="329184">
                  <a:extLst>
                    <a:ext uri="{9D8B030D-6E8A-4147-A177-3AD203B41FA5}">
                      <a16:colId xmlns:a16="http://schemas.microsoft.com/office/drawing/2014/main" val="3749887270"/>
                    </a:ext>
                  </a:extLst>
                </a:gridCol>
              </a:tblGrid>
              <a:tr h="370840">
                <a:tc>
                  <a:txBody>
                    <a:bodyPr/>
                    <a:lstStyle/>
                    <a:p>
                      <a:r>
                        <a:rPr lang="en-US" sz="1000"/>
                        <a:t>Post</a:t>
                      </a:r>
                    </a:p>
                  </a:txBody>
                  <a:tcPr/>
                </a:tc>
                <a:tc>
                  <a:txBody>
                    <a:bodyPr/>
                    <a:lstStyle/>
                    <a:p>
                      <a:r>
                        <a:rPr lang="en-US" sz="1000"/>
                        <a:t>Published Time</a:t>
                      </a:r>
                    </a:p>
                  </a:txBody>
                  <a:tcPr/>
                </a:tc>
                <a:tc>
                  <a:txBody>
                    <a:bodyPr/>
                    <a:lstStyle/>
                    <a:p>
                      <a:r>
                        <a:rPr lang="en-US" sz="1000"/>
                        <a:t>Type</a:t>
                      </a:r>
                    </a:p>
                  </a:txBody>
                  <a:tcPr/>
                </a:tc>
                <a:tc>
                  <a:txBody>
                    <a:bodyPr/>
                    <a:lstStyle/>
                    <a:p>
                      <a:r>
                        <a:rPr lang="en-US" sz="1000"/>
                        <a:t>Views</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Saves (Organic)</a:t>
                      </a:r>
                    </a:p>
                  </a:txBody>
                  <a:tcPr/>
                </a:tc>
                <a:tc>
                  <a:txBody>
                    <a:bodyPr/>
                    <a:lstStyle/>
                    <a:p>
                      <a:r>
                        <a:rPr lang="en-US" sz="1000"/>
                        <a:t>Shares (Organic)</a:t>
                      </a:r>
                    </a:p>
                  </a:txBody>
                  <a:tcPr/>
                </a:tc>
                <a:tc>
                  <a:txBody>
                    <a:bodyPr/>
                    <a:lstStyle/>
                    <a:p>
                      <a:r>
                        <a:rPr lang="en-US" sz="1000"/>
                        <a:t>Engagements (Organic)</a:t>
                      </a:r>
                    </a:p>
                  </a:txBody>
                  <a:tcPr/>
                </a:tc>
                <a:tc>
                  <a:txBody>
                    <a:bodyPr/>
                    <a:lstStyle/>
                    <a:p>
                      <a:r>
                        <a:rPr lang="en-US" sz="1000"/>
                        <a:t>Impressions (Organic)</a:t>
                      </a:r>
                    </a:p>
                  </a:txBody>
                  <a:tcPr/>
                </a:tc>
                <a:tc>
                  <a:txBody>
                    <a:bodyPr/>
                    <a:lstStyle/>
                    <a:p>
                      <a:r>
                        <a:rPr lang="en-US" sz="1000"/>
                        <a:t>Engagement Rate (Organic)</a:t>
                      </a:r>
                    </a:p>
                  </a:txBody>
                  <a:tcPr/>
                </a:tc>
                <a:tc>
                  <a:txBody>
                    <a:bodyPr/>
                    <a:lstStyle/>
                    <a:p>
                      <a:r>
                        <a:rPr lang="en-US" sz="1000"/>
                        <a:t>Reach (Organic)</a:t>
                      </a:r>
                    </a:p>
                  </a:txBody>
                  <a:tcPr/>
                </a:tc>
                <a:tc>
                  <a:txBody>
                    <a:bodyPr/>
                    <a:lstStyle/>
                    <a:p>
                      <a:r>
                        <a:rPr lang="en-US" sz="1000"/>
                        <a:t>Video Views (Organic)</a:t>
                      </a:r>
                    </a:p>
                  </a:txBody>
                  <a:tcPr/>
                </a:tc>
                <a:tc>
                  <a:txBody>
                    <a:bodyPr/>
                    <a:lstStyle/>
                    <a:p>
                      <a:r>
                        <a:rPr lang="en-US" sz="1000"/>
                        <a:t>Profile activity</a:t>
                      </a:r>
                    </a:p>
                  </a:txBody>
                  <a:tcPr/>
                </a:tc>
                <a:tc>
                  <a:txBody>
                    <a:bodyPr/>
                    <a:lstStyle/>
                    <a:p>
                      <a:r>
                        <a:rPr lang="en-US" sz="1000"/>
                        <a:t>Follows</a:t>
                      </a:r>
                    </a:p>
                  </a:txBody>
                  <a:tcPr/>
                </a:tc>
                <a:tc>
                  <a:txBody>
                    <a:bodyPr/>
                    <a:lstStyle/>
                    <a:p>
                      <a:r>
                        <a:rPr lang="en-US" sz="1000"/>
                        <a:t>Profile Visits</a:t>
                      </a:r>
                    </a:p>
                  </a:txBody>
                  <a:tcPr/>
                </a:tc>
                <a:tc>
                  <a:txBody>
                    <a:bodyPr/>
                    <a:lstStyle/>
                    <a:p>
                      <a:r>
                        <a:rPr lang="en-US" sz="1000"/>
                        <a:t>Website taps</a:t>
                      </a:r>
                    </a:p>
                  </a:txBody>
                  <a:tcPr/>
                </a:tc>
                <a:extLst>
                  <a:ext uri="{0D108BD9-81ED-4DB2-BD59-A6C34878D82A}">
                    <a16:rowId xmlns:a16="http://schemas.microsoft.com/office/drawing/2014/main" val="2026545301"/>
                  </a:ext>
                </a:extLst>
              </a:tr>
              <a:tr h="370840">
                <a:tc>
                  <a:txBody>
                    <a:bodyPr/>
                    <a:lstStyle/>
                    <a:p>
                      <a:r>
                        <a:rPr lang="en-US" sz="1000"/>
                        <a:t>11/20/2025 08:47:12</a:t>
                      </a:r>
                    </a:p>
                  </a:txBody>
                  <a:tcPr/>
                </a:tc>
                <a:tc>
                  <a:txBody>
                    <a:bodyPr/>
                    <a:lstStyle/>
                    <a:p>
                      <a:r>
                        <a:rPr lang="en-US" sz="1000"/>
                        <a:t>11/20/2025 08:47:12</a:t>
                      </a:r>
                    </a:p>
                  </a:txBody>
                  <a:tcPr/>
                </a:tc>
                <a:tc>
                  <a:txBody>
                    <a:bodyPr/>
                    <a:lstStyle/>
                    <a:p>
                      <a:r>
                        <a:rPr lang="en-US" sz="1000"/>
                        <a:t>Carousel</a:t>
                      </a:r>
                    </a:p>
                  </a:txBody>
                  <a:tcPr/>
                </a:tc>
                <a:tc>
                  <a:txBody>
                    <a:bodyPr/>
                    <a:lstStyle/>
                    <a:p>
                      <a:r>
                        <a:rPr lang="en-US" sz="1000"/>
                        <a:t>1012</a:t>
                      </a:r>
                    </a:p>
                  </a:txBody>
                  <a:tcPr/>
                </a:tc>
                <a:tc>
                  <a:txBody>
                    <a:bodyPr/>
                    <a:lstStyle/>
                    <a:p>
                      <a:r>
                        <a:rPr lang="en-US" sz="1000"/>
                        <a:t>51</a:t>
                      </a:r>
                    </a:p>
                  </a:txBody>
                  <a:tcPr/>
                </a:tc>
                <a:tc>
                  <a:txBody>
                    <a:bodyPr/>
                    <a:lstStyle/>
                    <a:p>
                      <a:r>
                        <a:rPr lang="en-US" sz="1000"/>
                        <a:t>0</a:t>
                      </a:r>
                    </a:p>
                  </a:txBody>
                  <a:tcPr/>
                </a:tc>
                <a:tc>
                  <a:txBody>
                    <a:bodyPr/>
                    <a:lstStyle/>
                    <a:p>
                      <a:r>
                        <a:rPr lang="en-US" sz="1000"/>
                        <a:t>0</a:t>
                      </a:r>
                    </a:p>
                  </a:txBody>
                  <a:tcPr/>
                </a:tc>
                <a:tc>
                  <a:txBody>
                    <a:bodyPr/>
                    <a:lstStyle/>
                    <a:p>
                      <a:r>
                        <a:rPr lang="en-US" sz="1000"/>
                        <a:t>2</a:t>
                      </a:r>
                    </a:p>
                  </a:txBody>
                  <a:tcPr/>
                </a:tc>
                <a:tc>
                  <a:txBody>
                    <a:bodyPr/>
                    <a:lstStyle/>
                    <a:p>
                      <a:r>
                        <a:rPr lang="en-US" sz="1000"/>
                        <a:t>53</a:t>
                      </a:r>
                    </a:p>
                  </a:txBody>
                  <a:tcPr/>
                </a:tc>
                <a:tc>
                  <a:txBody>
                    <a:bodyPr/>
                    <a:lstStyle/>
                    <a:p>
                      <a:r>
                        <a:rPr lang="en-US" sz="1000"/>
                        <a:t>0</a:t>
                      </a:r>
                    </a:p>
                  </a:txBody>
                  <a:tcPr/>
                </a:tc>
                <a:tc>
                  <a:txBody>
                    <a:bodyPr/>
                    <a:lstStyle/>
                    <a:p>
                      <a:r>
                        <a:rPr lang="en-US" sz="1000"/>
                        <a:t>5.24 %</a:t>
                      </a:r>
                    </a:p>
                  </a:txBody>
                  <a:tcPr/>
                </a:tc>
                <a:tc>
                  <a:txBody>
                    <a:bodyPr/>
                    <a:lstStyle/>
                    <a:p>
                      <a:r>
                        <a:rPr lang="en-US" sz="1000"/>
                        <a:t>285</a:t>
                      </a:r>
                    </a:p>
                  </a:txBody>
                  <a:tcPr/>
                </a:tc>
                <a:tc>
                  <a:txBody>
                    <a:bodyPr/>
                    <a:lstStyle/>
                    <a:p>
                      <a:r>
                        <a:rPr lang="en-US" sz="1000"/>
                        <a:t>n/a</a:t>
                      </a:r>
                    </a:p>
                  </a:txBody>
                  <a:tcPr/>
                </a:tc>
                <a:tc>
                  <a:txBody>
                    <a:bodyPr/>
                    <a:lstStyle/>
                    <a:p>
                      <a:r>
                        <a:rPr lang="en-US" sz="1000"/>
                        <a:t>4</a:t>
                      </a:r>
                    </a:p>
                  </a:txBody>
                  <a:tcPr/>
                </a:tc>
                <a:tc>
                  <a:txBody>
                    <a:bodyPr/>
                    <a:lstStyle/>
                    <a:p>
                      <a:r>
                        <a:rPr lang="en-US" sz="1000"/>
                        <a:t>0</a:t>
                      </a:r>
                    </a:p>
                  </a:txBody>
                  <a:tcPr/>
                </a:tc>
                <a:tc>
                  <a:txBody>
                    <a:bodyPr/>
                    <a:lstStyle/>
                    <a:p>
                      <a:r>
                        <a:rPr lang="en-US" sz="1000"/>
                        <a:t>4</a:t>
                      </a:r>
                    </a:p>
                  </a:txBody>
                  <a:tcPr/>
                </a:tc>
                <a:tc>
                  <a:txBody>
                    <a:bodyPr/>
                    <a:lstStyle/>
                    <a:p>
                      <a:r>
                        <a:rPr lang="en-US" sz="1000"/>
                        <a:t>0</a:t>
                      </a:r>
                    </a:p>
                  </a:txBody>
                  <a:tcPr/>
                </a:tc>
                <a:extLst>
                  <a:ext uri="{0D108BD9-81ED-4DB2-BD59-A6C34878D82A}">
                    <a16:rowId xmlns:a16="http://schemas.microsoft.com/office/drawing/2014/main" val="4256939932"/>
                  </a:ext>
                </a:extLst>
              </a:tr>
              <a:tr h="370840">
                <a:tc>
                  <a:txBody>
                    <a:bodyPr/>
                    <a:lstStyle/>
                    <a:p>
                      <a:r>
                        <a:rPr lang="en-US" sz="1000"/>
                        <a:t>11/24/2025 15:46:15</a:t>
                      </a:r>
                    </a:p>
                  </a:txBody>
                  <a:tcPr/>
                </a:tc>
                <a:tc>
                  <a:txBody>
                    <a:bodyPr/>
                    <a:lstStyle/>
                    <a:p>
                      <a:r>
                        <a:rPr lang="en-US" sz="1000"/>
                        <a:t>11/24/2025 15:46:15</a:t>
                      </a:r>
                    </a:p>
                  </a:txBody>
                  <a:tcPr/>
                </a:tc>
                <a:tc>
                  <a:txBody>
                    <a:bodyPr/>
                    <a:lstStyle/>
                    <a:p>
                      <a:r>
                        <a:rPr lang="en-US" sz="1000"/>
                        <a:t>Carousel</a:t>
                      </a:r>
                    </a:p>
                  </a:txBody>
                  <a:tcPr/>
                </a:tc>
                <a:tc>
                  <a:txBody>
                    <a:bodyPr/>
                    <a:lstStyle/>
                    <a:p>
                      <a:r>
                        <a:rPr lang="en-US" sz="1000"/>
                        <a:t>605</a:t>
                      </a:r>
                    </a:p>
                  </a:txBody>
                  <a:tcPr/>
                </a:tc>
                <a:tc>
                  <a:txBody>
                    <a:bodyPr/>
                    <a:lstStyle/>
                    <a:p>
                      <a:r>
                        <a:rPr lang="en-US" sz="1000"/>
                        <a:t>16</a:t>
                      </a:r>
                    </a:p>
                  </a:txBody>
                  <a:tcPr/>
                </a:tc>
                <a:tc>
                  <a:txBody>
                    <a:bodyPr/>
                    <a:lstStyle/>
                    <a:p>
                      <a:r>
                        <a:rPr lang="en-US" sz="1000"/>
                        <a:t>17</a:t>
                      </a:r>
                    </a:p>
                  </a:txBody>
                  <a:tcPr/>
                </a:tc>
                <a:tc>
                  <a:txBody>
                    <a:bodyPr/>
                    <a:lstStyle/>
                    <a:p>
                      <a:r>
                        <a:rPr lang="en-US" sz="1000"/>
                        <a:t>0</a:t>
                      </a:r>
                    </a:p>
                  </a:txBody>
                  <a:tcPr/>
                </a:tc>
                <a:tc>
                  <a:txBody>
                    <a:bodyPr/>
                    <a:lstStyle/>
                    <a:p>
                      <a:r>
                        <a:rPr lang="en-US" sz="1000"/>
                        <a:t>2</a:t>
                      </a:r>
                    </a:p>
                  </a:txBody>
                  <a:tcPr/>
                </a:tc>
                <a:tc>
                  <a:txBody>
                    <a:bodyPr/>
                    <a:lstStyle/>
                    <a:p>
                      <a:r>
                        <a:rPr lang="en-US" sz="1000"/>
                        <a:t>35</a:t>
                      </a:r>
                    </a:p>
                  </a:txBody>
                  <a:tcPr/>
                </a:tc>
                <a:tc>
                  <a:txBody>
                    <a:bodyPr/>
                    <a:lstStyle/>
                    <a:p>
                      <a:r>
                        <a:rPr lang="en-US" sz="1000"/>
                        <a:t>0</a:t>
                      </a:r>
                    </a:p>
                  </a:txBody>
                  <a:tcPr/>
                </a:tc>
                <a:tc>
                  <a:txBody>
                    <a:bodyPr/>
                    <a:lstStyle/>
                    <a:p>
                      <a:r>
                        <a:rPr lang="en-US" sz="1000"/>
                        <a:t>5.79 %</a:t>
                      </a:r>
                    </a:p>
                  </a:txBody>
                  <a:tcPr/>
                </a:tc>
                <a:tc>
                  <a:txBody>
                    <a:bodyPr/>
                    <a:lstStyle/>
                    <a:p>
                      <a:r>
                        <a:rPr lang="en-US" sz="1000"/>
                        <a:t>148</a:t>
                      </a:r>
                    </a:p>
                  </a:txBody>
                  <a:tcPr/>
                </a:tc>
                <a:tc>
                  <a:txBody>
                    <a:bodyPr/>
                    <a:lstStyle/>
                    <a:p>
                      <a:r>
                        <a:rPr lang="en-US" sz="1000"/>
                        <a:t>n/a</a:t>
                      </a:r>
                    </a:p>
                  </a:txBody>
                  <a:tcPr/>
                </a:tc>
                <a:tc>
                  <a:txBody>
                    <a:bodyPr/>
                    <a:lstStyle/>
                    <a:p>
                      <a:r>
                        <a:rPr lang="en-US" sz="1000"/>
                        <a:t>11</a:t>
                      </a:r>
                    </a:p>
                  </a:txBody>
                  <a:tcPr/>
                </a:tc>
                <a:tc>
                  <a:txBody>
                    <a:bodyPr/>
                    <a:lstStyle/>
                    <a:p>
                      <a:r>
                        <a:rPr lang="en-US" sz="1000"/>
                        <a:t>2</a:t>
                      </a:r>
                    </a:p>
                  </a:txBody>
                  <a:tcPr/>
                </a:tc>
                <a:tc>
                  <a:txBody>
                    <a:bodyPr/>
                    <a:lstStyle/>
                    <a:p>
                      <a:r>
                        <a:rPr lang="en-US" sz="1000"/>
                        <a:t>9</a:t>
                      </a:r>
                    </a:p>
                  </a:txBody>
                  <a:tcPr/>
                </a:tc>
                <a:tc>
                  <a:txBody>
                    <a:bodyPr/>
                    <a:lstStyle/>
                    <a:p>
                      <a:r>
                        <a:rPr lang="en-US" sz="1000"/>
                        <a:t>0</a:t>
                      </a:r>
                    </a:p>
                  </a:txBody>
                  <a:tcPr/>
                </a:tc>
                <a:extLst>
                  <a:ext uri="{0D108BD9-81ED-4DB2-BD59-A6C34878D82A}">
                    <a16:rowId xmlns:a16="http://schemas.microsoft.com/office/drawing/2014/main" val="2465788932"/>
                  </a:ext>
                </a:extLst>
              </a:tr>
              <a:tr h="370840">
                <a:tc>
                  <a:txBody>
                    <a:bodyPr/>
                    <a:lstStyle/>
                    <a:p>
                      <a:r>
                        <a:rPr lang="en-US" sz="1000"/>
                        <a:t>11/12/2025 16:21:18</a:t>
                      </a:r>
                    </a:p>
                  </a:txBody>
                  <a:tcPr/>
                </a:tc>
                <a:tc>
                  <a:txBody>
                    <a:bodyPr/>
                    <a:lstStyle/>
                    <a:p>
                      <a:r>
                        <a:rPr lang="en-US" sz="1000"/>
                        <a:t>11/12/2025 16:21:18</a:t>
                      </a:r>
                    </a:p>
                  </a:txBody>
                  <a:tcPr/>
                </a:tc>
                <a:tc>
                  <a:txBody>
                    <a:bodyPr/>
                    <a:lstStyle/>
                    <a:p>
                      <a:r>
                        <a:rPr lang="en-US" sz="1000"/>
                        <a:t>Image</a:t>
                      </a:r>
                    </a:p>
                  </a:txBody>
                  <a:tcPr/>
                </a:tc>
                <a:tc>
                  <a:txBody>
                    <a:bodyPr/>
                    <a:lstStyle/>
                    <a:p>
                      <a:r>
                        <a:rPr lang="en-US" sz="1000"/>
                        <a:t>755</a:t>
                      </a:r>
                    </a:p>
                  </a:txBody>
                  <a:tcPr/>
                </a:tc>
                <a:tc>
                  <a:txBody>
                    <a:bodyPr/>
                    <a:lstStyle/>
                    <a:p>
                      <a:r>
                        <a:rPr lang="en-US" sz="1000"/>
                        <a:t>27</a:t>
                      </a:r>
                    </a:p>
                  </a:txBody>
                  <a:tcPr/>
                </a:tc>
                <a:tc>
                  <a:txBody>
                    <a:bodyPr/>
                    <a:lstStyle/>
                    <a:p>
                      <a:r>
                        <a:rPr lang="en-US" sz="1000"/>
                        <a:t>0</a:t>
                      </a:r>
                    </a:p>
                  </a:txBody>
                  <a:tcPr/>
                </a:tc>
                <a:tc>
                  <a:txBody>
                    <a:bodyPr/>
                    <a:lstStyle/>
                    <a:p>
                      <a:r>
                        <a:rPr lang="en-US" sz="1000"/>
                        <a:t>2</a:t>
                      </a:r>
                    </a:p>
                  </a:txBody>
                  <a:tcPr/>
                </a:tc>
                <a:tc>
                  <a:txBody>
                    <a:bodyPr/>
                    <a:lstStyle/>
                    <a:p>
                      <a:r>
                        <a:rPr lang="en-US" sz="1000"/>
                        <a:t>5</a:t>
                      </a:r>
                    </a:p>
                  </a:txBody>
                  <a:tcPr/>
                </a:tc>
                <a:tc>
                  <a:txBody>
                    <a:bodyPr/>
                    <a:lstStyle/>
                    <a:p>
                      <a:r>
                        <a:rPr lang="en-US" sz="1000"/>
                        <a:t>34</a:t>
                      </a:r>
                    </a:p>
                  </a:txBody>
                  <a:tcPr/>
                </a:tc>
                <a:tc>
                  <a:txBody>
                    <a:bodyPr/>
                    <a:lstStyle/>
                    <a:p>
                      <a:r>
                        <a:rPr lang="en-US" sz="1000"/>
                        <a:t>0</a:t>
                      </a:r>
                    </a:p>
                  </a:txBody>
                  <a:tcPr/>
                </a:tc>
                <a:tc>
                  <a:txBody>
                    <a:bodyPr/>
                    <a:lstStyle/>
                    <a:p>
                      <a:r>
                        <a:rPr lang="en-US" sz="1000"/>
                        <a:t>4.5 %</a:t>
                      </a:r>
                    </a:p>
                  </a:txBody>
                  <a:tcPr/>
                </a:tc>
                <a:tc>
                  <a:txBody>
                    <a:bodyPr/>
                    <a:lstStyle/>
                    <a:p>
                      <a:r>
                        <a:rPr lang="en-US" sz="1000"/>
                        <a:t>232</a:t>
                      </a:r>
                    </a:p>
                  </a:txBody>
                  <a:tcPr/>
                </a:tc>
                <a:tc>
                  <a:txBody>
                    <a:bodyPr/>
                    <a:lstStyle/>
                    <a:p>
                      <a:r>
                        <a:rPr lang="en-US" sz="1000"/>
                        <a:t>n/a</a:t>
                      </a:r>
                    </a:p>
                  </a:txBody>
                  <a:tcPr/>
                </a:tc>
                <a:tc>
                  <a:txBody>
                    <a:bodyPr/>
                    <a:lstStyle/>
                    <a:p>
                      <a:r>
                        <a:rPr lang="en-US" sz="1000"/>
                        <a:t>5</a:t>
                      </a:r>
                    </a:p>
                  </a:txBody>
                  <a:tcPr/>
                </a:tc>
                <a:tc>
                  <a:txBody>
                    <a:bodyPr/>
                    <a:lstStyle/>
                    <a:p>
                      <a:r>
                        <a:rPr lang="en-US" sz="1000"/>
                        <a:t>0</a:t>
                      </a:r>
                    </a:p>
                  </a:txBody>
                  <a:tcPr/>
                </a:tc>
                <a:tc>
                  <a:txBody>
                    <a:bodyPr/>
                    <a:lstStyle/>
                    <a:p>
                      <a:r>
                        <a:rPr lang="en-US" sz="1000"/>
                        <a:t>5</a:t>
                      </a:r>
                    </a:p>
                  </a:txBody>
                  <a:tcPr/>
                </a:tc>
                <a:tc>
                  <a:txBody>
                    <a:bodyPr/>
                    <a:lstStyle/>
                    <a:p>
                      <a:r>
                        <a:rPr lang="en-US" sz="1000"/>
                        <a:t>0</a:t>
                      </a:r>
                    </a:p>
                  </a:txBody>
                  <a:tcPr/>
                </a:tc>
                <a:extLst>
                  <a:ext uri="{0D108BD9-81ED-4DB2-BD59-A6C34878D82A}">
                    <a16:rowId xmlns:a16="http://schemas.microsoft.com/office/drawing/2014/main" val="776813000"/>
                  </a:ext>
                </a:extLst>
              </a:tr>
            </a:tbl>
          </a:graphicData>
        </a:graphic>
      </p:graphicFrame>
      <p:sp>
        <p:nvSpPr>
          <p:cNvPr id="4" name="Text Placeholder 3">
            <a:extLst>
              <a:ext uri="{FF2B5EF4-FFF2-40B4-BE49-F238E27FC236}">
                <a16:creationId xmlns:a16="http://schemas.microsoft.com/office/drawing/2014/main" id="{F0E4D846-277F-4459-AB9A-D0FC1C2598A1}"/>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2324399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25A8B-A1F0-42D7-8DC5-01504F2EF541}"/>
              </a:ext>
            </a:extLst>
          </p:cNvPr>
          <p:cNvSpPr>
            <a:spLocks noGrp="1"/>
          </p:cNvSpPr>
          <p:nvPr>
            <p:ph type="title"/>
          </p:nvPr>
        </p:nvSpPr>
        <p:spPr/>
        <p:txBody>
          <a:bodyPr/>
          <a:lstStyle/>
          <a:p>
            <a:r>
              <a:rPr lang="en-US"/>
              <a:t>Instagram Stories Key Metrics Table | TMNAS</a:t>
            </a:r>
          </a:p>
        </p:txBody>
      </p:sp>
      <p:graphicFrame>
        <p:nvGraphicFramePr>
          <p:cNvPr id="5" name="Table Placeholder 4">
            <a:extLst>
              <a:ext uri="{FF2B5EF4-FFF2-40B4-BE49-F238E27FC236}">
                <a16:creationId xmlns:a16="http://schemas.microsoft.com/office/drawing/2014/main" id="{F40449CF-265E-4382-87C4-7A836F9CF3BE}"/>
              </a:ext>
            </a:extLst>
          </p:cNvPr>
          <p:cNvGraphicFramePr>
            <a:graphicFrameLocks noGrp="1"/>
          </p:cNvGraphicFramePr>
          <p:nvPr>
            <p:ph type="tbl" sz="quarter" idx="13"/>
            <p:extLst>
              <p:ext uri="{D42A27DB-BD31-4B8C-83A1-F6EECF244321}">
                <p14:modId xmlns:p14="http://schemas.microsoft.com/office/powerpoint/2010/main" val="9049789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599245005"/>
                    </a:ext>
                  </a:extLst>
                </a:gridCol>
                <a:gridCol w="822960">
                  <a:extLst>
                    <a:ext uri="{9D8B030D-6E8A-4147-A177-3AD203B41FA5}">
                      <a16:colId xmlns:a16="http://schemas.microsoft.com/office/drawing/2014/main" val="788775964"/>
                    </a:ext>
                  </a:extLst>
                </a:gridCol>
                <a:gridCol w="411480">
                  <a:extLst>
                    <a:ext uri="{9D8B030D-6E8A-4147-A177-3AD203B41FA5}">
                      <a16:colId xmlns:a16="http://schemas.microsoft.com/office/drawing/2014/main" val="1994631756"/>
                    </a:ext>
                  </a:extLst>
                </a:gridCol>
                <a:gridCol w="822960">
                  <a:extLst>
                    <a:ext uri="{9D8B030D-6E8A-4147-A177-3AD203B41FA5}">
                      <a16:colId xmlns:a16="http://schemas.microsoft.com/office/drawing/2014/main" val="2329452861"/>
                    </a:ext>
                  </a:extLst>
                </a:gridCol>
                <a:gridCol w="822960">
                  <a:extLst>
                    <a:ext uri="{9D8B030D-6E8A-4147-A177-3AD203B41FA5}">
                      <a16:colId xmlns:a16="http://schemas.microsoft.com/office/drawing/2014/main" val="1305682174"/>
                    </a:ext>
                  </a:extLst>
                </a:gridCol>
                <a:gridCol w="822960">
                  <a:extLst>
                    <a:ext uri="{9D8B030D-6E8A-4147-A177-3AD203B41FA5}">
                      <a16:colId xmlns:a16="http://schemas.microsoft.com/office/drawing/2014/main" val="168722515"/>
                    </a:ext>
                  </a:extLst>
                </a:gridCol>
                <a:gridCol w="822960">
                  <a:extLst>
                    <a:ext uri="{9D8B030D-6E8A-4147-A177-3AD203B41FA5}">
                      <a16:colId xmlns:a16="http://schemas.microsoft.com/office/drawing/2014/main" val="3970360226"/>
                    </a:ext>
                  </a:extLst>
                </a:gridCol>
                <a:gridCol w="822960">
                  <a:extLst>
                    <a:ext uri="{9D8B030D-6E8A-4147-A177-3AD203B41FA5}">
                      <a16:colId xmlns:a16="http://schemas.microsoft.com/office/drawing/2014/main" val="193147149"/>
                    </a:ext>
                  </a:extLst>
                </a:gridCol>
                <a:gridCol w="822960">
                  <a:extLst>
                    <a:ext uri="{9D8B030D-6E8A-4147-A177-3AD203B41FA5}">
                      <a16:colId xmlns:a16="http://schemas.microsoft.com/office/drawing/2014/main" val="2179970068"/>
                    </a:ext>
                  </a:extLst>
                </a:gridCol>
                <a:gridCol w="822960">
                  <a:extLst>
                    <a:ext uri="{9D8B030D-6E8A-4147-A177-3AD203B41FA5}">
                      <a16:colId xmlns:a16="http://schemas.microsoft.com/office/drawing/2014/main" val="286743249"/>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Views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views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241672004"/>
                  </a:ext>
                </a:extLst>
              </a:tr>
              <a:tr h="370840">
                <a:tc>
                  <a:txBody>
                    <a:bodyPr/>
                    <a:lstStyle/>
                    <a:p>
                      <a:r>
                        <a:rPr lang="en-US" sz="1000"/>
                        <a:t>7</a:t>
                      </a:r>
                    </a:p>
                  </a:txBody>
                  <a:tcPr/>
                </a:tc>
                <a:tc>
                  <a:txBody>
                    <a:bodyPr/>
                    <a:lstStyle/>
                    <a:p>
                      <a:r>
                        <a:rPr lang="en-US" sz="1000"/>
                        <a:t>0.5782 %</a:t>
                      </a:r>
                    </a:p>
                  </a:txBody>
                  <a:tcPr/>
                </a:tc>
                <a:tc>
                  <a:txBody>
                    <a:bodyPr/>
                    <a:lstStyle/>
                    <a:p>
                      <a:r>
                        <a:rPr lang="en-US" sz="1000"/>
                        <a:t>0.14</a:t>
                      </a:r>
                    </a:p>
                  </a:txBody>
                  <a:tcPr/>
                </a:tc>
                <a:tc>
                  <a:txBody>
                    <a:bodyPr/>
                    <a:lstStyle/>
                    <a:p>
                      <a:r>
                        <a:rPr lang="en-US" sz="1000"/>
                        <a:t>95.86</a:t>
                      </a:r>
                    </a:p>
                  </a:txBody>
                  <a:tcPr/>
                </a:tc>
                <a:tc>
                  <a:txBody>
                    <a:bodyPr/>
                    <a:lstStyle/>
                    <a:p>
                      <a:r>
                        <a:rPr lang="en-US" sz="1000"/>
                        <a:t>74.57</a:t>
                      </a:r>
                    </a:p>
                  </a:txBody>
                  <a:tcPr/>
                </a:tc>
                <a:tc>
                  <a:txBody>
                    <a:bodyPr/>
                    <a:lstStyle/>
                    <a:p>
                      <a:r>
                        <a:rPr lang="en-US" sz="1000"/>
                        <a:t>42.71</a:t>
                      </a:r>
                    </a:p>
                  </a:txBody>
                  <a:tcPr/>
                </a:tc>
                <a:tc>
                  <a:txBody>
                    <a:bodyPr/>
                    <a:lstStyle/>
                    <a:p>
                      <a:r>
                        <a:rPr lang="en-US" sz="1000"/>
                        <a:t>42.57</a:t>
                      </a:r>
                    </a:p>
                  </a:txBody>
                  <a:tcPr/>
                </a:tc>
                <a:tc>
                  <a:txBody>
                    <a:bodyPr/>
                    <a:lstStyle/>
                    <a:p>
                      <a:r>
                        <a:rPr lang="en-US" sz="1000"/>
                        <a:t>671</a:t>
                      </a:r>
                    </a:p>
                  </a:txBody>
                  <a:tcPr/>
                </a:tc>
                <a:tc>
                  <a:txBody>
                    <a:bodyPr/>
                    <a:lstStyle/>
                    <a:p>
                      <a:r>
                        <a:rPr lang="en-US" sz="1000"/>
                        <a:t>147</a:t>
                      </a:r>
                    </a:p>
                  </a:txBody>
                  <a:tcPr/>
                </a:tc>
                <a:tc>
                  <a:txBody>
                    <a:bodyPr/>
                    <a:lstStyle/>
                    <a:p>
                      <a:r>
                        <a:rPr lang="en-US" sz="1000"/>
                        <a:t>299</a:t>
                      </a:r>
                    </a:p>
                  </a:txBody>
                  <a:tcPr/>
                </a:tc>
                <a:extLst>
                  <a:ext uri="{0D108BD9-81ED-4DB2-BD59-A6C34878D82A}">
                    <a16:rowId xmlns:a16="http://schemas.microsoft.com/office/drawing/2014/main" val="1816586793"/>
                  </a:ext>
                </a:extLst>
              </a:tr>
            </a:tbl>
          </a:graphicData>
        </a:graphic>
      </p:graphicFrame>
      <p:sp>
        <p:nvSpPr>
          <p:cNvPr id="4" name="Text Placeholder 3">
            <a:extLst>
              <a:ext uri="{FF2B5EF4-FFF2-40B4-BE49-F238E27FC236}">
                <a16:creationId xmlns:a16="http://schemas.microsoft.com/office/drawing/2014/main" id="{0EB2B1EF-B19A-4AB4-8268-D3BB9A61F778}"/>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21316677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818F8-1439-46E8-B493-CFFDAEB599BB}"/>
              </a:ext>
            </a:extLst>
          </p:cNvPr>
          <p:cNvSpPr>
            <a:spLocks noGrp="1"/>
          </p:cNvSpPr>
          <p:nvPr>
            <p:ph type="title"/>
          </p:nvPr>
        </p:nvSpPr>
        <p:spPr/>
        <p:txBody>
          <a:bodyPr/>
          <a:lstStyle/>
          <a:p>
            <a:r>
              <a:rPr lang="en-US"/>
              <a:t>Instagram Stories Table  | TMNAS - 1 of 3</a:t>
            </a:r>
          </a:p>
        </p:txBody>
      </p:sp>
      <p:graphicFrame>
        <p:nvGraphicFramePr>
          <p:cNvPr id="5" name="Table Placeholder 4">
            <a:extLst>
              <a:ext uri="{FF2B5EF4-FFF2-40B4-BE49-F238E27FC236}">
                <a16:creationId xmlns:a16="http://schemas.microsoft.com/office/drawing/2014/main" id="{49ED8B43-1A4F-42FA-9DAB-F2E867E3B723}"/>
              </a:ext>
            </a:extLst>
          </p:cNvPr>
          <p:cNvGraphicFramePr>
            <a:graphicFrameLocks noGrp="1"/>
          </p:cNvGraphicFramePr>
          <p:nvPr>
            <p:ph type="tbl" sz="quarter" idx="13"/>
            <p:extLst>
              <p:ext uri="{D42A27DB-BD31-4B8C-83A1-F6EECF244321}">
                <p14:modId xmlns:p14="http://schemas.microsoft.com/office/powerpoint/2010/main" val="29698517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4100080603"/>
                    </a:ext>
                  </a:extLst>
                </a:gridCol>
                <a:gridCol w="1152143">
                  <a:extLst>
                    <a:ext uri="{9D8B030D-6E8A-4147-A177-3AD203B41FA5}">
                      <a16:colId xmlns:a16="http://schemas.microsoft.com/office/drawing/2014/main" val="4002750082"/>
                    </a:ext>
                  </a:extLst>
                </a:gridCol>
                <a:gridCol w="576072">
                  <a:extLst>
                    <a:ext uri="{9D8B030D-6E8A-4147-A177-3AD203B41FA5}">
                      <a16:colId xmlns:a16="http://schemas.microsoft.com/office/drawing/2014/main" val="486767673"/>
                    </a:ext>
                  </a:extLst>
                </a:gridCol>
                <a:gridCol w="576072">
                  <a:extLst>
                    <a:ext uri="{9D8B030D-6E8A-4147-A177-3AD203B41FA5}">
                      <a16:colId xmlns:a16="http://schemas.microsoft.com/office/drawing/2014/main" val="854102021"/>
                    </a:ext>
                  </a:extLst>
                </a:gridCol>
                <a:gridCol w="576072">
                  <a:extLst>
                    <a:ext uri="{9D8B030D-6E8A-4147-A177-3AD203B41FA5}">
                      <a16:colId xmlns:a16="http://schemas.microsoft.com/office/drawing/2014/main" val="3660221557"/>
                    </a:ext>
                  </a:extLst>
                </a:gridCol>
                <a:gridCol w="576072">
                  <a:extLst>
                    <a:ext uri="{9D8B030D-6E8A-4147-A177-3AD203B41FA5}">
                      <a16:colId xmlns:a16="http://schemas.microsoft.com/office/drawing/2014/main" val="1622598549"/>
                    </a:ext>
                  </a:extLst>
                </a:gridCol>
                <a:gridCol w="576072">
                  <a:extLst>
                    <a:ext uri="{9D8B030D-6E8A-4147-A177-3AD203B41FA5}">
                      <a16:colId xmlns:a16="http://schemas.microsoft.com/office/drawing/2014/main" val="990095324"/>
                    </a:ext>
                  </a:extLst>
                </a:gridCol>
                <a:gridCol w="576072">
                  <a:extLst>
                    <a:ext uri="{9D8B030D-6E8A-4147-A177-3AD203B41FA5}">
                      <a16:colId xmlns:a16="http://schemas.microsoft.com/office/drawing/2014/main" val="20965815"/>
                    </a:ext>
                  </a:extLst>
                </a:gridCol>
                <a:gridCol w="576072">
                  <a:extLst>
                    <a:ext uri="{9D8B030D-6E8A-4147-A177-3AD203B41FA5}">
                      <a16:colId xmlns:a16="http://schemas.microsoft.com/office/drawing/2014/main" val="3668116105"/>
                    </a:ext>
                  </a:extLst>
                </a:gridCol>
                <a:gridCol w="576072">
                  <a:extLst>
                    <a:ext uri="{9D8B030D-6E8A-4147-A177-3AD203B41FA5}">
                      <a16:colId xmlns:a16="http://schemas.microsoft.com/office/drawing/2014/main" val="1519696999"/>
                    </a:ext>
                  </a:extLst>
                </a:gridCol>
                <a:gridCol w="576072">
                  <a:extLst>
                    <a:ext uri="{9D8B030D-6E8A-4147-A177-3AD203B41FA5}">
                      <a16:colId xmlns:a16="http://schemas.microsoft.com/office/drawing/2014/main" val="8915491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161450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tmna_services - 2025-11-25 15:25:22</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https://quintly-eu-image-storage.s3.amazonaws.com/b6aecdce2ad7dc375304f2c67beab3d7/24c3b74a1190bedb25dd30c9244a0155.jpg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11/26/2025 15:09:45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3982354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tmna_services - 2025-11-24 15:49:26</a:t>
                      </a:r>
                      <a:r>
                        <a:rPr kumimoji="0" lang="en-US" sz="1000" b="0" i="0" u="none" strike="noStrike" kern="1200" cap="none" spc="0" normalizeH="0" baseline="0" noProof="0">
                          <a:ln>
                            <a:noFill/>
                          </a:ln>
                          <a:solidFill>
                            <a:prstClr val="black"/>
                          </a:solidFill>
                          <a:effectLst/>
                          <a:uLnTx/>
                          <a:uFillTx/>
                          <a:latin typeface="Calibri"/>
                          <a:ea typeface="+mn-ea"/>
                          <a:cs typeface="+mn-cs"/>
                        </a:rPr>
                        <a:t>
 🚨 Giveaway alert!!🚨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https://quintly-eu-image-storage.s3.amazonaws.com/b6aecdce2ad7dc375304f2c67beab3d7/f975a3b48ed1d103a33234f9d14299c5.jpg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11/25/2025 15:38:38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36785412"/>
                  </a:ext>
                </a:extLst>
              </a:tr>
            </a:tbl>
          </a:graphicData>
        </a:graphic>
      </p:graphicFrame>
      <p:sp>
        <p:nvSpPr>
          <p:cNvPr id="4" name="Text Placeholder 3">
            <a:extLst>
              <a:ext uri="{FF2B5EF4-FFF2-40B4-BE49-F238E27FC236}">
                <a16:creationId xmlns:a16="http://schemas.microsoft.com/office/drawing/2014/main" id="{0658A171-C878-410C-B911-3FAFC43F0EB3}"/>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41849212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E426B1-06F8-4EB5-A1AD-E82E3290A7DA}"/>
              </a:ext>
            </a:extLst>
          </p:cNvPr>
          <p:cNvSpPr>
            <a:spLocks noGrp="1"/>
          </p:cNvSpPr>
          <p:nvPr>
            <p:ph type="title"/>
          </p:nvPr>
        </p:nvSpPr>
        <p:spPr/>
        <p:txBody>
          <a:bodyPr/>
          <a:lstStyle/>
          <a:p>
            <a:r>
              <a:rPr lang="en-US"/>
              <a:t>Instagram Stories Table  | TMNAS - 2 of 3</a:t>
            </a:r>
          </a:p>
        </p:txBody>
      </p:sp>
      <p:graphicFrame>
        <p:nvGraphicFramePr>
          <p:cNvPr id="5" name="Table Placeholder 4">
            <a:extLst>
              <a:ext uri="{FF2B5EF4-FFF2-40B4-BE49-F238E27FC236}">
                <a16:creationId xmlns:a16="http://schemas.microsoft.com/office/drawing/2014/main" id="{C9E62306-04BA-44C2-888C-4CB2CEB4E68A}"/>
              </a:ext>
            </a:extLst>
          </p:cNvPr>
          <p:cNvGraphicFramePr>
            <a:graphicFrameLocks noGrp="1"/>
          </p:cNvGraphicFramePr>
          <p:nvPr>
            <p:ph type="tbl" sz="quarter" idx="13"/>
            <p:extLst>
              <p:ext uri="{D42A27DB-BD31-4B8C-83A1-F6EECF244321}">
                <p14:modId xmlns:p14="http://schemas.microsoft.com/office/powerpoint/2010/main" val="8193095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640266365"/>
                    </a:ext>
                  </a:extLst>
                </a:gridCol>
                <a:gridCol w="1152143">
                  <a:extLst>
                    <a:ext uri="{9D8B030D-6E8A-4147-A177-3AD203B41FA5}">
                      <a16:colId xmlns:a16="http://schemas.microsoft.com/office/drawing/2014/main" val="518433225"/>
                    </a:ext>
                  </a:extLst>
                </a:gridCol>
                <a:gridCol w="576072">
                  <a:extLst>
                    <a:ext uri="{9D8B030D-6E8A-4147-A177-3AD203B41FA5}">
                      <a16:colId xmlns:a16="http://schemas.microsoft.com/office/drawing/2014/main" val="1145942705"/>
                    </a:ext>
                  </a:extLst>
                </a:gridCol>
                <a:gridCol w="576072">
                  <a:extLst>
                    <a:ext uri="{9D8B030D-6E8A-4147-A177-3AD203B41FA5}">
                      <a16:colId xmlns:a16="http://schemas.microsoft.com/office/drawing/2014/main" val="2584604880"/>
                    </a:ext>
                  </a:extLst>
                </a:gridCol>
                <a:gridCol w="576072">
                  <a:extLst>
                    <a:ext uri="{9D8B030D-6E8A-4147-A177-3AD203B41FA5}">
                      <a16:colId xmlns:a16="http://schemas.microsoft.com/office/drawing/2014/main" val="1428940760"/>
                    </a:ext>
                  </a:extLst>
                </a:gridCol>
                <a:gridCol w="576072">
                  <a:extLst>
                    <a:ext uri="{9D8B030D-6E8A-4147-A177-3AD203B41FA5}">
                      <a16:colId xmlns:a16="http://schemas.microsoft.com/office/drawing/2014/main" val="1520004808"/>
                    </a:ext>
                  </a:extLst>
                </a:gridCol>
                <a:gridCol w="576072">
                  <a:extLst>
                    <a:ext uri="{9D8B030D-6E8A-4147-A177-3AD203B41FA5}">
                      <a16:colId xmlns:a16="http://schemas.microsoft.com/office/drawing/2014/main" val="556684546"/>
                    </a:ext>
                  </a:extLst>
                </a:gridCol>
                <a:gridCol w="576072">
                  <a:extLst>
                    <a:ext uri="{9D8B030D-6E8A-4147-A177-3AD203B41FA5}">
                      <a16:colId xmlns:a16="http://schemas.microsoft.com/office/drawing/2014/main" val="4289240555"/>
                    </a:ext>
                  </a:extLst>
                </a:gridCol>
                <a:gridCol w="576072">
                  <a:extLst>
                    <a:ext uri="{9D8B030D-6E8A-4147-A177-3AD203B41FA5}">
                      <a16:colId xmlns:a16="http://schemas.microsoft.com/office/drawing/2014/main" val="949543195"/>
                    </a:ext>
                  </a:extLst>
                </a:gridCol>
                <a:gridCol w="576072">
                  <a:extLst>
                    <a:ext uri="{9D8B030D-6E8A-4147-A177-3AD203B41FA5}">
                      <a16:colId xmlns:a16="http://schemas.microsoft.com/office/drawing/2014/main" val="3488498349"/>
                    </a:ext>
                  </a:extLst>
                </a:gridCol>
                <a:gridCol w="576072">
                  <a:extLst>
                    <a:ext uri="{9D8B030D-6E8A-4147-A177-3AD203B41FA5}">
                      <a16:colId xmlns:a16="http://schemas.microsoft.com/office/drawing/2014/main" val="40280121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3002510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tmna_services - 2025-11-13 16:58:44</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https://quintly-eu-image-storage.s3.amazonaws.com/b6aecdce2ad7dc375304f2c67beab3d7/72e32c279de9910987e9dc933406b056.jpg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11/14/2025 16:39:39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1256973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tmna_services - 2025-11-12 16:25:20</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https://quintly-eu-image-storage.s3.amazonaws.com/b6aecdce2ad7dc375304f2c67beab3d7/95c23910666fb5efa00356305508f34f.jpg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11/13/2025 16:09:38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2523729251"/>
                  </a:ext>
                </a:extLst>
              </a:tr>
            </a:tbl>
          </a:graphicData>
        </a:graphic>
      </p:graphicFrame>
      <p:sp>
        <p:nvSpPr>
          <p:cNvPr id="4" name="Text Placeholder 3">
            <a:extLst>
              <a:ext uri="{FF2B5EF4-FFF2-40B4-BE49-F238E27FC236}">
                <a16:creationId xmlns:a16="http://schemas.microsoft.com/office/drawing/2014/main" id="{FADCB49D-F5AA-4EF4-89BC-E32F532342F0}"/>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34656045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BF96C-9524-4E63-BFA3-9A4D9211B320}"/>
              </a:ext>
            </a:extLst>
          </p:cNvPr>
          <p:cNvSpPr>
            <a:spLocks noGrp="1"/>
          </p:cNvSpPr>
          <p:nvPr>
            <p:ph type="title"/>
          </p:nvPr>
        </p:nvSpPr>
        <p:spPr/>
        <p:txBody>
          <a:bodyPr/>
          <a:lstStyle/>
          <a:p>
            <a:r>
              <a:rPr lang="en-US"/>
              <a:t>Instagram Stories Table  | TMNAS - 3 of 3</a:t>
            </a:r>
          </a:p>
        </p:txBody>
      </p:sp>
      <p:graphicFrame>
        <p:nvGraphicFramePr>
          <p:cNvPr id="5" name="Table Placeholder 4">
            <a:extLst>
              <a:ext uri="{FF2B5EF4-FFF2-40B4-BE49-F238E27FC236}">
                <a16:creationId xmlns:a16="http://schemas.microsoft.com/office/drawing/2014/main" id="{2A6A0DF6-E4C1-47CC-858C-F833B721DD71}"/>
              </a:ext>
            </a:extLst>
          </p:cNvPr>
          <p:cNvGraphicFramePr>
            <a:graphicFrameLocks noGrp="1"/>
          </p:cNvGraphicFramePr>
          <p:nvPr>
            <p:ph type="tbl" sz="quarter" idx="13"/>
            <p:extLst>
              <p:ext uri="{D42A27DB-BD31-4B8C-83A1-F6EECF244321}">
                <p14:modId xmlns:p14="http://schemas.microsoft.com/office/powerpoint/2010/main" val="4207246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2277303855"/>
                    </a:ext>
                  </a:extLst>
                </a:gridCol>
                <a:gridCol w="1152143">
                  <a:extLst>
                    <a:ext uri="{9D8B030D-6E8A-4147-A177-3AD203B41FA5}">
                      <a16:colId xmlns:a16="http://schemas.microsoft.com/office/drawing/2014/main" val="2428587041"/>
                    </a:ext>
                  </a:extLst>
                </a:gridCol>
                <a:gridCol w="576072">
                  <a:extLst>
                    <a:ext uri="{9D8B030D-6E8A-4147-A177-3AD203B41FA5}">
                      <a16:colId xmlns:a16="http://schemas.microsoft.com/office/drawing/2014/main" val="3593480768"/>
                    </a:ext>
                  </a:extLst>
                </a:gridCol>
                <a:gridCol w="576072">
                  <a:extLst>
                    <a:ext uri="{9D8B030D-6E8A-4147-A177-3AD203B41FA5}">
                      <a16:colId xmlns:a16="http://schemas.microsoft.com/office/drawing/2014/main" val="2045369238"/>
                    </a:ext>
                  </a:extLst>
                </a:gridCol>
                <a:gridCol w="576072">
                  <a:extLst>
                    <a:ext uri="{9D8B030D-6E8A-4147-A177-3AD203B41FA5}">
                      <a16:colId xmlns:a16="http://schemas.microsoft.com/office/drawing/2014/main" val="2890892077"/>
                    </a:ext>
                  </a:extLst>
                </a:gridCol>
                <a:gridCol w="576072">
                  <a:extLst>
                    <a:ext uri="{9D8B030D-6E8A-4147-A177-3AD203B41FA5}">
                      <a16:colId xmlns:a16="http://schemas.microsoft.com/office/drawing/2014/main" val="1745471991"/>
                    </a:ext>
                  </a:extLst>
                </a:gridCol>
                <a:gridCol w="576072">
                  <a:extLst>
                    <a:ext uri="{9D8B030D-6E8A-4147-A177-3AD203B41FA5}">
                      <a16:colId xmlns:a16="http://schemas.microsoft.com/office/drawing/2014/main" val="4029816212"/>
                    </a:ext>
                  </a:extLst>
                </a:gridCol>
                <a:gridCol w="576072">
                  <a:extLst>
                    <a:ext uri="{9D8B030D-6E8A-4147-A177-3AD203B41FA5}">
                      <a16:colId xmlns:a16="http://schemas.microsoft.com/office/drawing/2014/main" val="2041808334"/>
                    </a:ext>
                  </a:extLst>
                </a:gridCol>
                <a:gridCol w="576072">
                  <a:extLst>
                    <a:ext uri="{9D8B030D-6E8A-4147-A177-3AD203B41FA5}">
                      <a16:colId xmlns:a16="http://schemas.microsoft.com/office/drawing/2014/main" val="3702930667"/>
                    </a:ext>
                  </a:extLst>
                </a:gridCol>
                <a:gridCol w="576072">
                  <a:extLst>
                    <a:ext uri="{9D8B030D-6E8A-4147-A177-3AD203B41FA5}">
                      <a16:colId xmlns:a16="http://schemas.microsoft.com/office/drawing/2014/main" val="1227492732"/>
                    </a:ext>
                  </a:extLst>
                </a:gridCol>
                <a:gridCol w="576072">
                  <a:extLst>
                    <a:ext uri="{9D8B030D-6E8A-4147-A177-3AD203B41FA5}">
                      <a16:colId xmlns:a16="http://schemas.microsoft.com/office/drawing/2014/main" val="31594911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1426670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tmna_services - 2025-11-11 09:17:55</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https://quintly-eu-image-storage.s3.amazonaws.com/b6aecdce2ad7dc375304f2c67beab3d7/44da9253cbd5d2cfe4830d0f3877438a.jpg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11/12/2025 09:09:33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1610946846"/>
                  </a:ext>
                </a:extLst>
              </a:tr>
            </a:tbl>
          </a:graphicData>
        </a:graphic>
      </p:graphicFrame>
      <p:sp>
        <p:nvSpPr>
          <p:cNvPr id="4" name="Text Placeholder 3">
            <a:extLst>
              <a:ext uri="{FF2B5EF4-FFF2-40B4-BE49-F238E27FC236}">
                <a16:creationId xmlns:a16="http://schemas.microsoft.com/office/drawing/2014/main" id="{AFD088A6-315D-4507-A828-A3381CB258AF}"/>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28201738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AA874F-658D-40A4-9802-3D961D9C3E2C}"/>
              </a:ext>
            </a:extLst>
          </p:cNvPr>
          <p:cNvSpPr>
            <a:spLocks noGrp="1"/>
          </p:cNvSpPr>
          <p:nvPr>
            <p:ph type="title"/>
          </p:nvPr>
        </p:nvSpPr>
        <p:spPr/>
        <p:txBody>
          <a:bodyPr/>
          <a:lstStyle/>
          <a:p>
            <a:r>
              <a:rPr lang="en-US"/>
              <a:t>Facebook Key Metrics Table | TMNAS</a:t>
            </a:r>
          </a:p>
        </p:txBody>
      </p:sp>
      <p:graphicFrame>
        <p:nvGraphicFramePr>
          <p:cNvPr id="5" name="Table Placeholder 4">
            <a:extLst>
              <a:ext uri="{FF2B5EF4-FFF2-40B4-BE49-F238E27FC236}">
                <a16:creationId xmlns:a16="http://schemas.microsoft.com/office/drawing/2014/main" id="{B6B96A5E-408D-4C9C-AA48-9987145F0F96}"/>
              </a:ext>
            </a:extLst>
          </p:cNvPr>
          <p:cNvGraphicFramePr>
            <a:graphicFrameLocks noGrp="1"/>
          </p:cNvGraphicFramePr>
          <p:nvPr>
            <p:ph type="tbl" sz="quarter" idx="13"/>
            <p:extLst>
              <p:ext uri="{D42A27DB-BD31-4B8C-83A1-F6EECF244321}">
                <p14:modId xmlns:p14="http://schemas.microsoft.com/office/powerpoint/2010/main" val="21052087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7">
                  <a:extLst>
                    <a:ext uri="{9D8B030D-6E8A-4147-A177-3AD203B41FA5}">
                      <a16:colId xmlns:a16="http://schemas.microsoft.com/office/drawing/2014/main" val="739860676"/>
                    </a:ext>
                  </a:extLst>
                </a:gridCol>
                <a:gridCol w="740665">
                  <a:extLst>
                    <a:ext uri="{9D8B030D-6E8A-4147-A177-3AD203B41FA5}">
                      <a16:colId xmlns:a16="http://schemas.microsoft.com/office/drawing/2014/main" val="2609979356"/>
                    </a:ext>
                  </a:extLst>
                </a:gridCol>
                <a:gridCol w="411480">
                  <a:extLst>
                    <a:ext uri="{9D8B030D-6E8A-4147-A177-3AD203B41FA5}">
                      <a16:colId xmlns:a16="http://schemas.microsoft.com/office/drawing/2014/main" val="3664957049"/>
                    </a:ext>
                  </a:extLst>
                </a:gridCol>
                <a:gridCol w="740665">
                  <a:extLst>
                    <a:ext uri="{9D8B030D-6E8A-4147-A177-3AD203B41FA5}">
                      <a16:colId xmlns:a16="http://schemas.microsoft.com/office/drawing/2014/main" val="2519064899"/>
                    </a:ext>
                  </a:extLst>
                </a:gridCol>
                <a:gridCol w="411480">
                  <a:extLst>
                    <a:ext uri="{9D8B030D-6E8A-4147-A177-3AD203B41FA5}">
                      <a16:colId xmlns:a16="http://schemas.microsoft.com/office/drawing/2014/main" val="1236945007"/>
                    </a:ext>
                  </a:extLst>
                </a:gridCol>
                <a:gridCol w="411480">
                  <a:extLst>
                    <a:ext uri="{9D8B030D-6E8A-4147-A177-3AD203B41FA5}">
                      <a16:colId xmlns:a16="http://schemas.microsoft.com/office/drawing/2014/main" val="1206130305"/>
                    </a:ext>
                  </a:extLst>
                </a:gridCol>
                <a:gridCol w="411480">
                  <a:extLst>
                    <a:ext uri="{9D8B030D-6E8A-4147-A177-3AD203B41FA5}">
                      <a16:colId xmlns:a16="http://schemas.microsoft.com/office/drawing/2014/main" val="4119965372"/>
                    </a:ext>
                  </a:extLst>
                </a:gridCol>
                <a:gridCol w="411480">
                  <a:extLst>
                    <a:ext uri="{9D8B030D-6E8A-4147-A177-3AD203B41FA5}">
                      <a16:colId xmlns:a16="http://schemas.microsoft.com/office/drawing/2014/main" val="3991705167"/>
                    </a:ext>
                  </a:extLst>
                </a:gridCol>
                <a:gridCol w="411480">
                  <a:extLst>
                    <a:ext uri="{9D8B030D-6E8A-4147-A177-3AD203B41FA5}">
                      <a16:colId xmlns:a16="http://schemas.microsoft.com/office/drawing/2014/main" val="489909568"/>
                    </a:ext>
                  </a:extLst>
                </a:gridCol>
                <a:gridCol w="411480">
                  <a:extLst>
                    <a:ext uri="{9D8B030D-6E8A-4147-A177-3AD203B41FA5}">
                      <a16:colId xmlns:a16="http://schemas.microsoft.com/office/drawing/2014/main" val="1656639048"/>
                    </a:ext>
                  </a:extLst>
                </a:gridCol>
                <a:gridCol w="411480">
                  <a:extLst>
                    <a:ext uri="{9D8B030D-6E8A-4147-A177-3AD203B41FA5}">
                      <a16:colId xmlns:a16="http://schemas.microsoft.com/office/drawing/2014/main" val="2671964782"/>
                    </a:ext>
                  </a:extLst>
                </a:gridCol>
                <a:gridCol w="411480">
                  <a:extLst>
                    <a:ext uri="{9D8B030D-6E8A-4147-A177-3AD203B41FA5}">
                      <a16:colId xmlns:a16="http://schemas.microsoft.com/office/drawing/2014/main" val="1916671687"/>
                    </a:ext>
                  </a:extLst>
                </a:gridCol>
                <a:gridCol w="411480">
                  <a:extLst>
                    <a:ext uri="{9D8B030D-6E8A-4147-A177-3AD203B41FA5}">
                      <a16:colId xmlns:a16="http://schemas.microsoft.com/office/drawing/2014/main" val="1640120409"/>
                    </a:ext>
                  </a:extLst>
                </a:gridCol>
                <a:gridCol w="411480">
                  <a:extLst>
                    <a:ext uri="{9D8B030D-6E8A-4147-A177-3AD203B41FA5}">
                      <a16:colId xmlns:a16="http://schemas.microsoft.com/office/drawing/2014/main" val="149164971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449267042"/>
                  </a:ext>
                </a:extLst>
              </a:tr>
              <a:tr h="370840">
                <a:tc>
                  <a:txBody>
                    <a:bodyPr/>
                    <a:lstStyle/>
                    <a:p>
                      <a:r>
                        <a:rPr lang="en-US" sz="1000"/>
                        <a:t>Tokio Marine North America Services</a:t>
                      </a:r>
                    </a:p>
                  </a:txBody>
                  <a:tcPr/>
                </a:tc>
                <a:tc>
                  <a:txBody>
                    <a:bodyPr/>
                    <a:lstStyle/>
                    <a:p>
                      <a:r>
                        <a:rPr lang="en-US" sz="1000"/>
                        <a:t>241</a:t>
                      </a:r>
                    </a:p>
                  </a:txBody>
                  <a:tcPr/>
                </a:tc>
                <a:tc>
                  <a:txBody>
                    <a:bodyPr/>
                    <a:lstStyle/>
                    <a:p>
                      <a:r>
                        <a:rPr lang="en-US" sz="1000"/>
                        <a:t>5</a:t>
                      </a:r>
                    </a:p>
                  </a:txBody>
                  <a:tcPr/>
                </a:tc>
                <a:tc>
                  <a:txBody>
                    <a:bodyPr/>
                    <a:lstStyle/>
                    <a:p>
                      <a:r>
                        <a:rPr lang="en-US" sz="1000"/>
                        <a:t>241</a:t>
                      </a:r>
                    </a:p>
                  </a:txBody>
                  <a:tcPr/>
                </a:tc>
                <a:tc>
                  <a:txBody>
                    <a:bodyPr/>
                    <a:lstStyle/>
                    <a:p>
                      <a:r>
                        <a:rPr lang="en-US" sz="1000"/>
                        <a:t>5</a:t>
                      </a:r>
                    </a:p>
                  </a:txBody>
                  <a:tcPr/>
                </a:tc>
                <a:tc>
                  <a:txBody>
                    <a:bodyPr/>
                    <a:lstStyle/>
                    <a:p>
                      <a:r>
                        <a:rPr lang="en-US" sz="1000"/>
                        <a:t>10</a:t>
                      </a:r>
                    </a:p>
                  </a:txBody>
                  <a:tcPr/>
                </a:tc>
                <a:tc>
                  <a:txBody>
                    <a:bodyPr/>
                    <a:lstStyle/>
                    <a:p>
                      <a:r>
                        <a:rPr lang="en-US" sz="1000"/>
                        <a:t>61</a:t>
                      </a:r>
                    </a:p>
                  </a:txBody>
                  <a:tcPr/>
                </a:tc>
                <a:tc>
                  <a:txBody>
                    <a:bodyPr/>
                    <a:lstStyle/>
                    <a:p>
                      <a:r>
                        <a:rPr lang="en-US" sz="1000"/>
                        <a:t>0</a:t>
                      </a:r>
                    </a:p>
                  </a:txBody>
                  <a:tcPr/>
                </a:tc>
                <a:tc>
                  <a:txBody>
                    <a:bodyPr/>
                    <a:lstStyle/>
                    <a:p>
                      <a:r>
                        <a:rPr lang="en-US" sz="1000"/>
                        <a:t>3</a:t>
                      </a:r>
                    </a:p>
                  </a:txBody>
                  <a:tcPr/>
                </a:tc>
                <a:tc>
                  <a:txBody>
                    <a:bodyPr/>
                    <a:lstStyle/>
                    <a:p>
                      <a:r>
                        <a:rPr lang="en-US" sz="1000"/>
                        <a:t>4</a:t>
                      </a:r>
                    </a:p>
                  </a:txBody>
                  <a:tcPr/>
                </a:tc>
                <a:tc>
                  <a:txBody>
                    <a:bodyPr/>
                    <a:lstStyle/>
                    <a:p>
                      <a:r>
                        <a:rPr lang="en-US" sz="1000"/>
                        <a:t>0</a:t>
                      </a:r>
                    </a:p>
                  </a:txBody>
                  <a:tcPr/>
                </a:tc>
                <a:tc>
                  <a:txBody>
                    <a:bodyPr/>
                    <a:lstStyle/>
                    <a:p>
                      <a:r>
                        <a:rPr lang="en-US" sz="1000"/>
                        <a:t>0</a:t>
                      </a:r>
                    </a:p>
                  </a:txBody>
                  <a:tcPr/>
                </a:tc>
                <a:tc>
                  <a:txBody>
                    <a:bodyPr/>
                    <a:lstStyle/>
                    <a:p>
                      <a:r>
                        <a:rPr lang="en-US" sz="1000"/>
                        <a:t>2.8571 %</a:t>
                      </a:r>
                    </a:p>
                  </a:txBody>
                  <a:tcPr/>
                </a:tc>
                <a:tc>
                  <a:txBody>
                    <a:bodyPr/>
                    <a:lstStyle/>
                    <a:p>
                      <a:r>
                        <a:rPr lang="en-US" sz="1000"/>
                        <a:t>0.0 %</a:t>
                      </a:r>
                    </a:p>
                  </a:txBody>
                  <a:tcPr/>
                </a:tc>
                <a:extLst>
                  <a:ext uri="{0D108BD9-81ED-4DB2-BD59-A6C34878D82A}">
                    <a16:rowId xmlns:a16="http://schemas.microsoft.com/office/drawing/2014/main" val="980746005"/>
                  </a:ext>
                </a:extLst>
              </a:tr>
            </a:tbl>
          </a:graphicData>
        </a:graphic>
      </p:graphicFrame>
      <p:sp>
        <p:nvSpPr>
          <p:cNvPr id="4" name="Text Placeholder 3">
            <a:extLst>
              <a:ext uri="{FF2B5EF4-FFF2-40B4-BE49-F238E27FC236}">
                <a16:creationId xmlns:a16="http://schemas.microsoft.com/office/drawing/2014/main" id="{B99D57C5-94A0-419B-9C98-FC6AA2FDCB06}"/>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3072608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CE377-1209-4CB6-A850-AE9FD2DE8C81}"/>
              </a:ext>
            </a:extLst>
          </p:cNvPr>
          <p:cNvSpPr>
            <a:spLocks noGrp="1"/>
          </p:cNvSpPr>
          <p:nvPr>
            <p:ph type="title"/>
          </p:nvPr>
        </p:nvSpPr>
        <p:spPr/>
        <p:txBody>
          <a:bodyPr/>
          <a:lstStyle/>
          <a:p>
            <a:r>
              <a:rPr lang="en-US"/>
              <a:t>Facebook Own Posts Table | TMNAS - 1 of 3</a:t>
            </a:r>
          </a:p>
        </p:txBody>
      </p:sp>
      <p:graphicFrame>
        <p:nvGraphicFramePr>
          <p:cNvPr id="5" name="Table Placeholder 4">
            <a:extLst>
              <a:ext uri="{FF2B5EF4-FFF2-40B4-BE49-F238E27FC236}">
                <a16:creationId xmlns:a16="http://schemas.microsoft.com/office/drawing/2014/main" id="{84DDD7B6-C59A-4B5B-B9BE-06D5C8C25147}"/>
              </a:ext>
            </a:extLst>
          </p:cNvPr>
          <p:cNvGraphicFramePr>
            <a:graphicFrameLocks noGrp="1"/>
          </p:cNvGraphicFramePr>
          <p:nvPr>
            <p:ph type="tbl" sz="quarter" idx="13"/>
            <p:extLst>
              <p:ext uri="{D42A27DB-BD31-4B8C-83A1-F6EECF244321}">
                <p14:modId xmlns:p14="http://schemas.microsoft.com/office/powerpoint/2010/main" val="9068102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956946842"/>
                    </a:ext>
                  </a:extLst>
                </a:gridCol>
                <a:gridCol w="1234440">
                  <a:extLst>
                    <a:ext uri="{9D8B030D-6E8A-4147-A177-3AD203B41FA5}">
                      <a16:colId xmlns:a16="http://schemas.microsoft.com/office/drawing/2014/main" val="666835000"/>
                    </a:ext>
                  </a:extLst>
                </a:gridCol>
                <a:gridCol w="905256">
                  <a:extLst>
                    <a:ext uri="{9D8B030D-6E8A-4147-A177-3AD203B41FA5}">
                      <a16:colId xmlns:a16="http://schemas.microsoft.com/office/drawing/2014/main" val="2395053875"/>
                    </a:ext>
                  </a:extLst>
                </a:gridCol>
                <a:gridCol w="411480">
                  <a:extLst>
                    <a:ext uri="{9D8B030D-6E8A-4147-A177-3AD203B41FA5}">
                      <a16:colId xmlns:a16="http://schemas.microsoft.com/office/drawing/2014/main" val="2791404384"/>
                    </a:ext>
                  </a:extLst>
                </a:gridCol>
                <a:gridCol w="411480">
                  <a:extLst>
                    <a:ext uri="{9D8B030D-6E8A-4147-A177-3AD203B41FA5}">
                      <a16:colId xmlns:a16="http://schemas.microsoft.com/office/drawing/2014/main" val="3306558477"/>
                    </a:ext>
                  </a:extLst>
                </a:gridCol>
                <a:gridCol w="411480">
                  <a:extLst>
                    <a:ext uri="{9D8B030D-6E8A-4147-A177-3AD203B41FA5}">
                      <a16:colId xmlns:a16="http://schemas.microsoft.com/office/drawing/2014/main" val="1156189544"/>
                    </a:ext>
                  </a:extLst>
                </a:gridCol>
                <a:gridCol w="411480">
                  <a:extLst>
                    <a:ext uri="{9D8B030D-6E8A-4147-A177-3AD203B41FA5}">
                      <a16:colId xmlns:a16="http://schemas.microsoft.com/office/drawing/2014/main" val="2435554516"/>
                    </a:ext>
                  </a:extLst>
                </a:gridCol>
                <a:gridCol w="411480">
                  <a:extLst>
                    <a:ext uri="{9D8B030D-6E8A-4147-A177-3AD203B41FA5}">
                      <a16:colId xmlns:a16="http://schemas.microsoft.com/office/drawing/2014/main" val="3600538014"/>
                    </a:ext>
                  </a:extLst>
                </a:gridCol>
                <a:gridCol w="411480">
                  <a:extLst>
                    <a:ext uri="{9D8B030D-6E8A-4147-A177-3AD203B41FA5}">
                      <a16:colId xmlns:a16="http://schemas.microsoft.com/office/drawing/2014/main" val="60962375"/>
                    </a:ext>
                  </a:extLst>
                </a:gridCol>
                <a:gridCol w="411480">
                  <a:extLst>
                    <a:ext uri="{9D8B030D-6E8A-4147-A177-3AD203B41FA5}">
                      <a16:colId xmlns:a16="http://schemas.microsoft.com/office/drawing/2014/main" val="1684420539"/>
                    </a:ext>
                  </a:extLst>
                </a:gridCol>
                <a:gridCol w="411480">
                  <a:extLst>
                    <a:ext uri="{9D8B030D-6E8A-4147-A177-3AD203B41FA5}">
                      <a16:colId xmlns:a16="http://schemas.microsoft.com/office/drawing/2014/main" val="3669742764"/>
                    </a:ext>
                  </a:extLst>
                </a:gridCol>
                <a:gridCol w="411480">
                  <a:extLst>
                    <a:ext uri="{9D8B030D-6E8A-4147-A177-3AD203B41FA5}">
                      <a16:colId xmlns:a16="http://schemas.microsoft.com/office/drawing/2014/main" val="37439351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Sponsored?</a:t>
                      </a:r>
                    </a:p>
                  </a:txBody>
                  <a:tcPr/>
                </a:tc>
                <a:extLst>
                  <a:ext uri="{0D108BD9-81ED-4DB2-BD59-A6C34878D82A}">
                    <a16:rowId xmlns:a16="http://schemas.microsoft.com/office/drawing/2014/main" val="2230829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- 2025-11-12 16:20:10</a:t>
                      </a:r>
                      <a:r>
                        <a:rPr kumimoji="0" lang="en-US" sz="1000" b="0" i="0" u="none" strike="noStrike" kern="1200" cap="none" spc="0" normalizeH="0" baseline="0" noProof="0">
                          <a:ln>
                            <a:noFill/>
                          </a:ln>
                          <a:solidFill>
                            <a:prstClr val="black"/>
                          </a:solidFill>
                          <a:effectLst/>
                          <a:uLnTx/>
                          <a:uFillTx/>
                          <a:latin typeface="Calibri"/>
                          <a:ea typeface="+mn-ea"/>
                          <a:cs typeface="+mn-cs"/>
                        </a:rPr>
                        <a:t>
 Big News: Our Team Keeps Getting Stronger! 🌟
We’re thrilled to introduce a fantastic group of new hires who have just completed New Hire Orientation! They had the opportunity to connect with each other, engage with our leadership team, and immerse themselves in our mission and values.
Please join us in giving them a warm welcome as they begin their journey with 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https://quintly-eu-image-storage.s3.amazonaws.com/a1eb1edaae3e86ca5d45b34001303599/61228d92aa3f4abfd311bf5a777cec12.jpg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11/16/2025 04:13:59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5.5085 %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2782774646"/>
                  </a:ext>
                </a:extLst>
              </a:tr>
            </a:tbl>
          </a:graphicData>
        </a:graphic>
      </p:graphicFrame>
      <p:sp>
        <p:nvSpPr>
          <p:cNvPr id="4" name="Text Placeholder 3">
            <a:extLst>
              <a:ext uri="{FF2B5EF4-FFF2-40B4-BE49-F238E27FC236}">
                <a16:creationId xmlns:a16="http://schemas.microsoft.com/office/drawing/2014/main" id="{0B189A2B-DD0B-4AEA-B054-B5C9D446F375}"/>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4278946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289EF-A61A-4667-912E-C74212EE46D0}"/>
              </a:ext>
            </a:extLst>
          </p:cNvPr>
          <p:cNvSpPr>
            <a:spLocks noGrp="1"/>
          </p:cNvSpPr>
          <p:nvPr>
            <p:ph type="title"/>
          </p:nvPr>
        </p:nvSpPr>
        <p:spPr/>
        <p:txBody>
          <a:bodyPr/>
          <a:lstStyle/>
          <a:p>
            <a:r>
              <a:rPr lang="en-US"/>
              <a:t>Facebook Own Posts Table | TMNAS - 2 of 3</a:t>
            </a:r>
          </a:p>
        </p:txBody>
      </p:sp>
      <p:graphicFrame>
        <p:nvGraphicFramePr>
          <p:cNvPr id="5" name="Table Placeholder 4">
            <a:extLst>
              <a:ext uri="{FF2B5EF4-FFF2-40B4-BE49-F238E27FC236}">
                <a16:creationId xmlns:a16="http://schemas.microsoft.com/office/drawing/2014/main" id="{DC5B691B-38F2-486D-8049-A4A597502697}"/>
              </a:ext>
            </a:extLst>
          </p:cNvPr>
          <p:cNvGraphicFramePr>
            <a:graphicFrameLocks noGrp="1"/>
          </p:cNvGraphicFramePr>
          <p:nvPr>
            <p:ph type="tbl" sz="quarter" idx="13"/>
            <p:extLst>
              <p:ext uri="{D42A27DB-BD31-4B8C-83A1-F6EECF244321}">
                <p14:modId xmlns:p14="http://schemas.microsoft.com/office/powerpoint/2010/main" val="15600353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663448241"/>
                    </a:ext>
                  </a:extLst>
                </a:gridCol>
                <a:gridCol w="1234440">
                  <a:extLst>
                    <a:ext uri="{9D8B030D-6E8A-4147-A177-3AD203B41FA5}">
                      <a16:colId xmlns:a16="http://schemas.microsoft.com/office/drawing/2014/main" val="857470874"/>
                    </a:ext>
                  </a:extLst>
                </a:gridCol>
                <a:gridCol w="905256">
                  <a:extLst>
                    <a:ext uri="{9D8B030D-6E8A-4147-A177-3AD203B41FA5}">
                      <a16:colId xmlns:a16="http://schemas.microsoft.com/office/drawing/2014/main" val="1031169121"/>
                    </a:ext>
                  </a:extLst>
                </a:gridCol>
                <a:gridCol w="411480">
                  <a:extLst>
                    <a:ext uri="{9D8B030D-6E8A-4147-A177-3AD203B41FA5}">
                      <a16:colId xmlns:a16="http://schemas.microsoft.com/office/drawing/2014/main" val="3860714245"/>
                    </a:ext>
                  </a:extLst>
                </a:gridCol>
                <a:gridCol w="411480">
                  <a:extLst>
                    <a:ext uri="{9D8B030D-6E8A-4147-A177-3AD203B41FA5}">
                      <a16:colId xmlns:a16="http://schemas.microsoft.com/office/drawing/2014/main" val="328593127"/>
                    </a:ext>
                  </a:extLst>
                </a:gridCol>
                <a:gridCol w="411480">
                  <a:extLst>
                    <a:ext uri="{9D8B030D-6E8A-4147-A177-3AD203B41FA5}">
                      <a16:colId xmlns:a16="http://schemas.microsoft.com/office/drawing/2014/main" val="3363359118"/>
                    </a:ext>
                  </a:extLst>
                </a:gridCol>
                <a:gridCol w="411480">
                  <a:extLst>
                    <a:ext uri="{9D8B030D-6E8A-4147-A177-3AD203B41FA5}">
                      <a16:colId xmlns:a16="http://schemas.microsoft.com/office/drawing/2014/main" val="3656387480"/>
                    </a:ext>
                  </a:extLst>
                </a:gridCol>
                <a:gridCol w="411480">
                  <a:extLst>
                    <a:ext uri="{9D8B030D-6E8A-4147-A177-3AD203B41FA5}">
                      <a16:colId xmlns:a16="http://schemas.microsoft.com/office/drawing/2014/main" val="504946635"/>
                    </a:ext>
                  </a:extLst>
                </a:gridCol>
                <a:gridCol w="411480">
                  <a:extLst>
                    <a:ext uri="{9D8B030D-6E8A-4147-A177-3AD203B41FA5}">
                      <a16:colId xmlns:a16="http://schemas.microsoft.com/office/drawing/2014/main" val="1612759532"/>
                    </a:ext>
                  </a:extLst>
                </a:gridCol>
                <a:gridCol w="411480">
                  <a:extLst>
                    <a:ext uri="{9D8B030D-6E8A-4147-A177-3AD203B41FA5}">
                      <a16:colId xmlns:a16="http://schemas.microsoft.com/office/drawing/2014/main" val="2073244652"/>
                    </a:ext>
                  </a:extLst>
                </a:gridCol>
                <a:gridCol w="411480">
                  <a:extLst>
                    <a:ext uri="{9D8B030D-6E8A-4147-A177-3AD203B41FA5}">
                      <a16:colId xmlns:a16="http://schemas.microsoft.com/office/drawing/2014/main" val="1520171810"/>
                    </a:ext>
                  </a:extLst>
                </a:gridCol>
                <a:gridCol w="411480">
                  <a:extLst>
                    <a:ext uri="{9D8B030D-6E8A-4147-A177-3AD203B41FA5}">
                      <a16:colId xmlns:a16="http://schemas.microsoft.com/office/drawing/2014/main" val="1927892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Sponsored?</a:t>
                      </a:r>
                    </a:p>
                  </a:txBody>
                  <a:tcPr/>
                </a:tc>
                <a:extLst>
                  <a:ext uri="{0D108BD9-81ED-4DB2-BD59-A6C34878D82A}">
                    <a16:rowId xmlns:a16="http://schemas.microsoft.com/office/drawing/2014/main" val="25864876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- 2025-11-13 16:52:16</a:t>
                      </a:r>
                      <a:r>
                        <a:rPr kumimoji="0" lang="en-US" sz="1000" b="0" i="0" u="none" strike="noStrike" kern="1200" cap="none" spc="0" normalizeH="0" baseline="0" noProof="0">
                          <a:ln>
                            <a:noFill/>
                          </a:ln>
                          <a:solidFill>
                            <a:prstClr val="black"/>
                          </a:solidFill>
                          <a:effectLst/>
                          <a:uLnTx/>
                          <a:uFillTx/>
                          <a:latin typeface="Calibri"/>
                          <a:ea typeface="+mn-ea"/>
                          <a:cs typeface="+mn-cs"/>
                        </a:rPr>
                        <a:t>
 TMNAS and Philadelphia Insurance Companies employees proudly joined the Alzheimer's Association Philadelphia Walk to End Alzheimer’s at Citizens Bank Park! Together with the national Tokio Marine Group team, we’re raising awareness and vital funds for Alzheimer’s care, support, and research. Thanks to the incredible generosity of our Pennsylvania team, we’ve raised ,500 so far!
On World Kindness Day, we’re reminded that every act of kindness matters. Let’s keep spreading hope and working toward a future free from Alzheimer’s. 
There’s still time to make a difference—donate today!
👉 https://bit.ly/3TyDHTM
#WorldKindnessDay #WalkToEndAl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https://quintly-eu-image-storage.s3.amazonaws.com/a1eb1edaae3e86ca5d45b34001303599/226b251cb3cd2f19a06811e7bd57a3f3.jpg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11/14/2025 16:09:25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5.0847 %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3476583211"/>
                  </a:ext>
                </a:extLst>
              </a:tr>
            </a:tbl>
          </a:graphicData>
        </a:graphic>
      </p:graphicFrame>
      <p:sp>
        <p:nvSpPr>
          <p:cNvPr id="4" name="Text Placeholder 3">
            <a:extLst>
              <a:ext uri="{FF2B5EF4-FFF2-40B4-BE49-F238E27FC236}">
                <a16:creationId xmlns:a16="http://schemas.microsoft.com/office/drawing/2014/main" id="{F7A1E945-0DD4-4068-9826-A3FEE3D4ADE0}"/>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19976848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874274-525C-49DC-87CA-0589BEB13443}"/>
              </a:ext>
            </a:extLst>
          </p:cNvPr>
          <p:cNvSpPr>
            <a:spLocks noGrp="1"/>
          </p:cNvSpPr>
          <p:nvPr>
            <p:ph type="title"/>
          </p:nvPr>
        </p:nvSpPr>
        <p:spPr/>
        <p:txBody>
          <a:bodyPr/>
          <a:lstStyle/>
          <a:p>
            <a:r>
              <a:rPr lang="en-US"/>
              <a:t>Facebook Own Posts Table | TMNAS - 3 of 3</a:t>
            </a:r>
          </a:p>
        </p:txBody>
      </p:sp>
      <p:graphicFrame>
        <p:nvGraphicFramePr>
          <p:cNvPr id="5" name="Table Placeholder 4">
            <a:extLst>
              <a:ext uri="{FF2B5EF4-FFF2-40B4-BE49-F238E27FC236}">
                <a16:creationId xmlns:a16="http://schemas.microsoft.com/office/drawing/2014/main" id="{8A3189FB-8622-4F21-9248-81585B4C02E1}"/>
              </a:ext>
            </a:extLst>
          </p:cNvPr>
          <p:cNvGraphicFramePr>
            <a:graphicFrameLocks noGrp="1"/>
          </p:cNvGraphicFramePr>
          <p:nvPr>
            <p:ph type="tbl" sz="quarter" idx="13"/>
            <p:extLst>
              <p:ext uri="{D42A27DB-BD31-4B8C-83A1-F6EECF244321}">
                <p14:modId xmlns:p14="http://schemas.microsoft.com/office/powerpoint/2010/main" val="18379104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235314808"/>
                    </a:ext>
                  </a:extLst>
                </a:gridCol>
                <a:gridCol w="1234440">
                  <a:extLst>
                    <a:ext uri="{9D8B030D-6E8A-4147-A177-3AD203B41FA5}">
                      <a16:colId xmlns:a16="http://schemas.microsoft.com/office/drawing/2014/main" val="566664180"/>
                    </a:ext>
                  </a:extLst>
                </a:gridCol>
                <a:gridCol w="905256">
                  <a:extLst>
                    <a:ext uri="{9D8B030D-6E8A-4147-A177-3AD203B41FA5}">
                      <a16:colId xmlns:a16="http://schemas.microsoft.com/office/drawing/2014/main" val="1828395462"/>
                    </a:ext>
                  </a:extLst>
                </a:gridCol>
                <a:gridCol w="411480">
                  <a:extLst>
                    <a:ext uri="{9D8B030D-6E8A-4147-A177-3AD203B41FA5}">
                      <a16:colId xmlns:a16="http://schemas.microsoft.com/office/drawing/2014/main" val="1598702510"/>
                    </a:ext>
                  </a:extLst>
                </a:gridCol>
                <a:gridCol w="411480">
                  <a:extLst>
                    <a:ext uri="{9D8B030D-6E8A-4147-A177-3AD203B41FA5}">
                      <a16:colId xmlns:a16="http://schemas.microsoft.com/office/drawing/2014/main" val="3883628745"/>
                    </a:ext>
                  </a:extLst>
                </a:gridCol>
                <a:gridCol w="411480">
                  <a:extLst>
                    <a:ext uri="{9D8B030D-6E8A-4147-A177-3AD203B41FA5}">
                      <a16:colId xmlns:a16="http://schemas.microsoft.com/office/drawing/2014/main" val="1201183122"/>
                    </a:ext>
                  </a:extLst>
                </a:gridCol>
                <a:gridCol w="411480">
                  <a:extLst>
                    <a:ext uri="{9D8B030D-6E8A-4147-A177-3AD203B41FA5}">
                      <a16:colId xmlns:a16="http://schemas.microsoft.com/office/drawing/2014/main" val="2032729427"/>
                    </a:ext>
                  </a:extLst>
                </a:gridCol>
                <a:gridCol w="411480">
                  <a:extLst>
                    <a:ext uri="{9D8B030D-6E8A-4147-A177-3AD203B41FA5}">
                      <a16:colId xmlns:a16="http://schemas.microsoft.com/office/drawing/2014/main" val="1150160316"/>
                    </a:ext>
                  </a:extLst>
                </a:gridCol>
                <a:gridCol w="411480">
                  <a:extLst>
                    <a:ext uri="{9D8B030D-6E8A-4147-A177-3AD203B41FA5}">
                      <a16:colId xmlns:a16="http://schemas.microsoft.com/office/drawing/2014/main" val="1116696740"/>
                    </a:ext>
                  </a:extLst>
                </a:gridCol>
                <a:gridCol w="411480">
                  <a:extLst>
                    <a:ext uri="{9D8B030D-6E8A-4147-A177-3AD203B41FA5}">
                      <a16:colId xmlns:a16="http://schemas.microsoft.com/office/drawing/2014/main" val="1291876020"/>
                    </a:ext>
                  </a:extLst>
                </a:gridCol>
                <a:gridCol w="411480">
                  <a:extLst>
                    <a:ext uri="{9D8B030D-6E8A-4147-A177-3AD203B41FA5}">
                      <a16:colId xmlns:a16="http://schemas.microsoft.com/office/drawing/2014/main" val="566546635"/>
                    </a:ext>
                  </a:extLst>
                </a:gridCol>
                <a:gridCol w="411480">
                  <a:extLst>
                    <a:ext uri="{9D8B030D-6E8A-4147-A177-3AD203B41FA5}">
                      <a16:colId xmlns:a16="http://schemas.microsoft.com/office/drawing/2014/main" val="38106079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Sponsored?</a:t>
                      </a:r>
                    </a:p>
                  </a:txBody>
                  <a:tcPr/>
                </a:tc>
                <a:extLst>
                  <a:ext uri="{0D108BD9-81ED-4DB2-BD59-A6C34878D82A}">
                    <a16:rowId xmlns:a16="http://schemas.microsoft.com/office/drawing/2014/main" val="557301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- 2025-11-20 08:48:40</a:t>
                      </a:r>
                      <a:r>
                        <a:rPr kumimoji="0" lang="en-US" sz="1000" b="0" i="0" u="none" strike="noStrike" kern="1200" cap="none" spc="0" normalizeH="0" baseline="0" noProof="0">
                          <a:ln>
                            <a:noFill/>
                          </a:ln>
                          <a:solidFill>
                            <a:prstClr val="black"/>
                          </a:solidFill>
                          <a:effectLst/>
                          <a:uLnTx/>
                          <a:uFillTx/>
                          <a:latin typeface="Calibri"/>
                          <a:ea typeface="+mn-ea"/>
                          <a:cs typeface="+mn-cs"/>
                        </a:rPr>
                        <a:t>
 ✅That’s a wrap on another successful Enterprise Leadership Program!
Over six months, 70+ emerging leaders from across Tokio Marine teamed up, leveled up, and showed up – concluding with an offsite where they presented business process improvement plans for their Group Company to Tokio Marine executives. Their ideas will help shape the future of both local operations and the Tokio Marine Group.  We’re so proud of the two teams that represented TMNAS. Here’s to the leaders shaping tomorrow! 🌟
#InspiringConfidenceAcceleratingProgress #TMNAS #TokioMarine #ProfessionalDevelopment #EmergingLeaders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https://quintly-eu-image-storage.s3.amazonaws.com/a1eb1edaae3e86ca5d45b34001303599/30f6201862254d72825c5a510a2b3f27.jpg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11/21/2025 10:10:38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4.6610 %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Not yet classified</a:t>
                      </a:r>
                    </a:p>
                  </a:txBody>
                  <a:tcPr/>
                </a:tc>
                <a:extLst>
                  <a:ext uri="{0D108BD9-81ED-4DB2-BD59-A6C34878D82A}">
                    <a16:rowId xmlns:a16="http://schemas.microsoft.com/office/drawing/2014/main" val="3585416539"/>
                  </a:ext>
                </a:extLst>
              </a:tr>
            </a:tbl>
          </a:graphicData>
        </a:graphic>
      </p:graphicFrame>
      <p:sp>
        <p:nvSpPr>
          <p:cNvPr id="4" name="Text Placeholder 3">
            <a:extLst>
              <a:ext uri="{FF2B5EF4-FFF2-40B4-BE49-F238E27FC236}">
                <a16:creationId xmlns:a16="http://schemas.microsoft.com/office/drawing/2014/main" id="{A69BB9F9-060D-44C2-B79B-70EF9630351A}"/>
              </a:ext>
            </a:extLst>
          </p:cNvPr>
          <p:cNvSpPr>
            <a:spLocks noGrp="1"/>
          </p:cNvSpPr>
          <p:nvPr>
            <p:ph type="body" sz="quarter" idx="14"/>
          </p:nvPr>
        </p:nvSpPr>
        <p:spPr/>
        <p:txBody>
          <a:bodyPr/>
          <a:lstStyle/>
          <a:p>
            <a:r>
              <a:rPr lang="en-US"/>
              <a:t>11/01/2025 - 11/30/2025</a:t>
            </a:r>
          </a:p>
        </p:txBody>
      </p:sp>
    </p:spTree>
    <p:extLst>
      <p:ext uri="{BB962C8B-B14F-4D97-AF65-F5344CB8AC3E}">
        <p14:creationId xmlns:p14="http://schemas.microsoft.com/office/powerpoint/2010/main" val="29069883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77B17-D2BB-4314-9092-6F1EE7B28F07}"/>
              </a:ext>
            </a:extLst>
          </p:cNvPr>
          <p:cNvSpPr>
            <a:spLocks noGrp="1"/>
          </p:cNvSpPr>
          <p:nvPr>
            <p:ph type="title"/>
          </p:nvPr>
        </p:nvSpPr>
        <p:spPr/>
        <p:txBody>
          <a:bodyPr/>
          <a:lstStyle/>
          <a:p>
            <a:r>
              <a:rPr lang="en-US"/>
              <a:t>Facebook Facebook Fans Change | TMNAS</a:t>
            </a:r>
          </a:p>
        </p:txBody>
      </p:sp>
      <p:graphicFrame>
        <p:nvGraphicFramePr>
          <p:cNvPr id="6" name="Chart Placeholder 5">
            <a:extLst>
              <a:ext uri="{FF2B5EF4-FFF2-40B4-BE49-F238E27FC236}">
                <a16:creationId xmlns:a16="http://schemas.microsoft.com/office/drawing/2014/main" id="{FD85135D-FC1C-41C4-94D9-42DA5DED4800}"/>
              </a:ext>
            </a:extLst>
          </p:cNvPr>
          <p:cNvGraphicFramePr>
            <a:graphicFrameLocks noGrp="1"/>
          </p:cNvGraphicFramePr>
          <p:nvPr>
            <p:ph type="chart" sz="quarter" idx="13"/>
            <p:extLst>
              <p:ext uri="{D42A27DB-BD31-4B8C-83A1-F6EECF244321}">
                <p14:modId xmlns:p14="http://schemas.microsoft.com/office/powerpoint/2010/main" val="219215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83A6460-9660-4402-8664-B54BC3E54001}"/>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F81FA4FF-4235-47A5-AB8E-59533B6C00B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509282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258D83-2754-48B1-AF8D-8F6B4745AF60}"/>
              </a:ext>
            </a:extLst>
          </p:cNvPr>
          <p:cNvSpPr>
            <a:spLocks noGrp="1"/>
          </p:cNvSpPr>
          <p:nvPr>
            <p:ph type="title"/>
          </p:nvPr>
        </p:nvSpPr>
        <p:spPr/>
        <p:txBody>
          <a:bodyPr/>
          <a:lstStyle/>
          <a:p>
            <a:r>
              <a:rPr lang="en-US"/>
              <a:t>Facebook Average Interactions Per Facebook Post | TMNAS</a:t>
            </a:r>
          </a:p>
        </p:txBody>
      </p:sp>
      <p:graphicFrame>
        <p:nvGraphicFramePr>
          <p:cNvPr id="6" name="Chart Placeholder 5">
            <a:extLst>
              <a:ext uri="{FF2B5EF4-FFF2-40B4-BE49-F238E27FC236}">
                <a16:creationId xmlns:a16="http://schemas.microsoft.com/office/drawing/2014/main" id="{6FFBBB4C-622C-476A-8944-A4A869B532CB}"/>
              </a:ext>
            </a:extLst>
          </p:cNvPr>
          <p:cNvGraphicFramePr>
            <a:graphicFrameLocks noGrp="1"/>
          </p:cNvGraphicFramePr>
          <p:nvPr>
            <p:ph type="chart" sz="quarter" idx="13"/>
            <p:extLst>
              <p:ext uri="{D42A27DB-BD31-4B8C-83A1-F6EECF244321}">
                <p14:modId xmlns:p14="http://schemas.microsoft.com/office/powerpoint/2010/main" val="6038965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5721CF8-848F-47FB-957A-434314D811B7}"/>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480663BD-9469-46A7-93A9-6166F5C8C7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497100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4A051-3347-45BA-9E5E-17D763169E2A}"/>
              </a:ext>
            </a:extLst>
          </p:cNvPr>
          <p:cNvSpPr>
            <a:spLocks noGrp="1"/>
          </p:cNvSpPr>
          <p:nvPr>
            <p:ph type="title"/>
          </p:nvPr>
        </p:nvSpPr>
        <p:spPr/>
        <p:txBody>
          <a:bodyPr/>
          <a:lstStyle/>
          <a:p>
            <a:r>
              <a:rPr lang="en-US"/>
              <a:t>Facebook Total Interactions Per Month | TMNAS</a:t>
            </a:r>
          </a:p>
        </p:txBody>
      </p:sp>
      <p:graphicFrame>
        <p:nvGraphicFramePr>
          <p:cNvPr id="6" name="Chart Placeholder 5">
            <a:extLst>
              <a:ext uri="{FF2B5EF4-FFF2-40B4-BE49-F238E27FC236}">
                <a16:creationId xmlns:a16="http://schemas.microsoft.com/office/drawing/2014/main" id="{E924200E-6252-432D-921F-E22115627A6A}"/>
              </a:ext>
            </a:extLst>
          </p:cNvPr>
          <p:cNvGraphicFramePr>
            <a:graphicFrameLocks noGrp="1"/>
          </p:cNvGraphicFramePr>
          <p:nvPr>
            <p:ph type="chart" sz="quarter" idx="13"/>
            <p:extLst>
              <p:ext uri="{D42A27DB-BD31-4B8C-83A1-F6EECF244321}">
                <p14:modId xmlns:p14="http://schemas.microsoft.com/office/powerpoint/2010/main" val="42885360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E573E07-CEE2-4DA8-B0D8-97B5DB253BE3}"/>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46F36CCB-6AB2-409F-A8F0-320CEA34EAF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376230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62926-F31C-429A-A154-9CBD85D55792}"/>
              </a:ext>
            </a:extLst>
          </p:cNvPr>
          <p:cNvSpPr>
            <a:spLocks noGrp="1"/>
          </p:cNvSpPr>
          <p:nvPr>
            <p:ph type="title"/>
          </p:nvPr>
        </p:nvSpPr>
        <p:spPr/>
        <p:txBody>
          <a:bodyPr/>
          <a:lstStyle/>
          <a:p>
            <a:r>
              <a:rPr lang="en-US"/>
              <a:t>Facebook Facebook Impressions | TMNAS</a:t>
            </a:r>
          </a:p>
        </p:txBody>
      </p:sp>
      <p:graphicFrame>
        <p:nvGraphicFramePr>
          <p:cNvPr id="6" name="Chart Placeholder 5">
            <a:extLst>
              <a:ext uri="{FF2B5EF4-FFF2-40B4-BE49-F238E27FC236}">
                <a16:creationId xmlns:a16="http://schemas.microsoft.com/office/drawing/2014/main" id="{98532E41-6EBB-4A09-9FE4-0036D1CC4B10}"/>
              </a:ext>
            </a:extLst>
          </p:cNvPr>
          <p:cNvGraphicFramePr>
            <a:graphicFrameLocks noGrp="1"/>
          </p:cNvGraphicFramePr>
          <p:nvPr>
            <p:ph type="chart" sz="quarter" idx="13"/>
            <p:extLst>
              <p:ext uri="{D42A27DB-BD31-4B8C-83A1-F6EECF244321}">
                <p14:modId xmlns:p14="http://schemas.microsoft.com/office/powerpoint/2010/main" val="9836415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08F90F2-1C40-4029-878F-1080F07F5D52}"/>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8DDAD2D3-D496-45F5-904C-F83C2175DED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9960178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1796</Words>
  <Application>Microsoft Office PowerPoint</Application>
  <PresentationFormat>On-screen Show (4:3)</PresentationFormat>
  <Paragraphs>604</Paragraphs>
  <Slides>33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33</vt:i4>
      </vt:variant>
    </vt:vector>
  </HeadingPairs>
  <TitlesOfParts>
    <vt:vector size="36" baseType="lpstr">
      <vt:lpstr>Calibri</vt:lpstr>
      <vt:lpstr>Arial</vt:lpstr>
      <vt:lpstr>quintly_template</vt:lpstr>
      <vt:lpstr>TMNAS Social Media</vt:lpstr>
      <vt:lpstr>Overall Overall Audience | TMNAS</vt:lpstr>
      <vt:lpstr>Twitter Key Metrics Table | TMNAS</vt:lpstr>
      <vt:lpstr>Twitter Twitter Followers Change | TMNAS</vt:lpstr>
      <vt:lpstr>Twitter Average Interactions Per Tweet | TMNAS</vt:lpstr>
      <vt:lpstr>Twitter Total Interactions Per Month | TMNAS</vt:lpstr>
      <vt:lpstr>Twitter Own and Retweeted Tweets Table | TMNAS - 1 of 2</vt:lpstr>
      <vt:lpstr>Twitter Own and Retweeted Tweets Table | TMNAS - 2 of 2</vt:lpstr>
      <vt:lpstr>LinkedIn Key Metrics Table | TMNAS</vt:lpstr>
      <vt:lpstr>LinkedIn LinkedIn Followers Change | TMNAS</vt:lpstr>
      <vt:lpstr>LinkedIn Average Interactions Per LinkedIn Update | TMNAS</vt:lpstr>
      <vt:lpstr>LinkedIn Total Interactions Per Month | TMNAS</vt:lpstr>
      <vt:lpstr>LinkedIn Post Impressions | TMNAS</vt:lpstr>
      <vt:lpstr>LinkedIn Posts Table | TMNAS - 1 of 2</vt:lpstr>
      <vt:lpstr>LinkedIn Posts Table | TMNAS - 2 of 2</vt:lpstr>
      <vt:lpstr>Instagram Key Metrics Table | TMNAS</vt:lpstr>
      <vt:lpstr>Instagram Instagram Followers Change | TMNAS</vt:lpstr>
      <vt:lpstr>Instagram Average Interactions Per Instagram Post | TMNAS</vt:lpstr>
      <vt:lpstr>Instagram Total Interactions Per Month | TMNAS</vt:lpstr>
      <vt:lpstr>Instagram Impressions | TMNAS</vt:lpstr>
      <vt:lpstr>Instagram Posts Table | TMNAS</vt:lpstr>
      <vt:lpstr>Instagram Stories Key Metrics Table | TMNAS</vt:lpstr>
      <vt:lpstr>Instagram Stories Table  | TMNAS - 1 of 3</vt:lpstr>
      <vt:lpstr>Instagram Stories Table  | TMNAS - 2 of 3</vt:lpstr>
      <vt:lpstr>Instagram Stories Table  | TMNAS - 3 of 3</vt:lpstr>
      <vt:lpstr>Facebook Key Metrics Table | TMNAS</vt:lpstr>
      <vt:lpstr>Facebook Own Posts Table | TMNAS - 1 of 3</vt:lpstr>
      <vt:lpstr>Facebook Own Posts Table | TMNAS - 2 of 3</vt:lpstr>
      <vt:lpstr>Facebook Own Posts Table | TMNAS - 3 of 3</vt:lpstr>
      <vt:lpstr>Facebook Facebook Fans Change | TMNAS</vt:lpstr>
      <vt:lpstr>Facebook Average Interactions Per Facebook Post | TMNAS</vt:lpstr>
      <vt:lpstr>Facebook Total Interactions Per Month | TMNAS</vt:lpstr>
      <vt:lpstr>Facebook Facebook Impressions | TMNAS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TMNAS Social Media</dc:title>
  <dc:creator>Frederik Born</dc:creator>
  <cp:lastModifiedBy>Frederik Born</cp:lastModifiedBy>
  <cp:revision>1</cp:revision>
  <dcterms:created xsi:type="dcterms:W3CDTF">2025-12-03T20:39:30Z</dcterms:created>
  <dcterms:modified xsi:type="dcterms:W3CDTF">2025-12-03T20:40:08Z</dcterms:modified>
</cp:coreProperties>
</file>