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Sheet1!$B$2:$B$11</c:f>
              <c:numCache>
                <c:formatCode>General</c:formatCode>
                <c:ptCount val="10"/>
                <c:pt idx="0">
                  <c:v>7563</c:v>
                </c:pt>
                <c:pt idx="1">
                  <c:v>7559</c:v>
                </c:pt>
                <c:pt idx="2">
                  <c:v>7549</c:v>
                </c:pt>
                <c:pt idx="3">
                  <c:v>7512</c:v>
                </c:pt>
                <c:pt idx="4">
                  <c:v>7518</c:v>
                </c:pt>
                <c:pt idx="5">
                  <c:v>7534</c:v>
                </c:pt>
                <c:pt idx="6">
                  <c:v>7526</c:v>
                </c:pt>
                <c:pt idx="7">
                  <c:v>7534</c:v>
                </c:pt>
                <c:pt idx="8">
                  <c:v>7530</c:v>
                </c:pt>
                <c:pt idx="9">
                  <c:v>7536</c:v>
                </c:pt>
              </c:numCache>
            </c:numRef>
          </c:val>
          <c:smooth val="0"/>
          <c:extLst>
            <c:ext xmlns:c16="http://schemas.microsoft.com/office/drawing/2014/chart" uri="{C3380CC4-5D6E-409C-BE32-E72D297353CC}">
              <c16:uniqueId val="{00000000-22B6-4C3B-8E15-748BCDA8EDC5}"/>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Sheet1!$C$2:$C$11</c:f>
              <c:numCache>
                <c:formatCode>General</c:formatCode>
                <c:ptCount val="10"/>
                <c:pt idx="0">
                  <c:v>3942</c:v>
                </c:pt>
                <c:pt idx="1">
                  <c:v>3939</c:v>
                </c:pt>
                <c:pt idx="2">
                  <c:v>3951</c:v>
                </c:pt>
                <c:pt idx="3">
                  <c:v>3947</c:v>
                </c:pt>
                <c:pt idx="4">
                  <c:v>3936</c:v>
                </c:pt>
                <c:pt idx="5">
                  <c:v>3955</c:v>
                </c:pt>
                <c:pt idx="6">
                  <c:v>3948</c:v>
                </c:pt>
                <c:pt idx="7">
                  <c:v>3951</c:v>
                </c:pt>
                <c:pt idx="8">
                  <c:v>3957</c:v>
                </c:pt>
                <c:pt idx="9">
                  <c:v>3956</c:v>
                </c:pt>
              </c:numCache>
            </c:numRef>
          </c:val>
          <c:smooth val="0"/>
          <c:extLst>
            <c:ext xmlns:c16="http://schemas.microsoft.com/office/drawing/2014/chart" uri="{C3380CC4-5D6E-409C-BE32-E72D297353CC}">
              <c16:uniqueId val="{00000001-22B6-4C3B-8E15-748BCDA8EDC5}"/>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Sheet1!$D$2:$D$11</c:f>
              <c:numCache>
                <c:formatCode>General</c:formatCode>
                <c:ptCount val="10"/>
                <c:pt idx="0">
                  <c:v>0</c:v>
                </c:pt>
                <c:pt idx="1">
                  <c:v>0</c:v>
                </c:pt>
                <c:pt idx="2">
                  <c:v>0</c:v>
                </c:pt>
                <c:pt idx="3">
                  <c:v>0</c:v>
                </c:pt>
                <c:pt idx="4">
                  <c:v>0</c:v>
                </c:pt>
                <c:pt idx="5">
                  <c:v>0</c:v>
                </c:pt>
                <c:pt idx="6">
                  <c:v>0</c:v>
                </c:pt>
                <c:pt idx="7">
                  <c:v>0</c:v>
                </c:pt>
                <c:pt idx="8">
                  <c:v>0</c:v>
                </c:pt>
                <c:pt idx="9">
                  <c:v>0</c:v>
                </c:pt>
              </c:numCache>
            </c:numRef>
          </c:val>
          <c:smooth val="0"/>
          <c:extLst>
            <c:ext xmlns:c16="http://schemas.microsoft.com/office/drawing/2014/chart" uri="{C3380CC4-5D6E-409C-BE32-E72D297353CC}">
              <c16:uniqueId val="{00000002-22B6-4C3B-8E15-748BCDA8EDC5}"/>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Sheet1!$E$2:$E$11</c:f>
              <c:numCache>
                <c:formatCode>General</c:formatCode>
                <c:ptCount val="10"/>
                <c:pt idx="0">
                  <c:v>46705</c:v>
                </c:pt>
                <c:pt idx="1">
                  <c:v>47141</c:v>
                </c:pt>
                <c:pt idx="2">
                  <c:v>47705</c:v>
                </c:pt>
                <c:pt idx="3">
                  <c:v>48477</c:v>
                </c:pt>
                <c:pt idx="4">
                  <c:v>49043</c:v>
                </c:pt>
                <c:pt idx="5">
                  <c:v>49694</c:v>
                </c:pt>
                <c:pt idx="6">
                  <c:v>50405</c:v>
                </c:pt>
                <c:pt idx="7">
                  <c:v>51164</c:v>
                </c:pt>
                <c:pt idx="8">
                  <c:v>51874</c:v>
                </c:pt>
                <c:pt idx="9">
                  <c:v>52700</c:v>
                </c:pt>
              </c:numCache>
            </c:numRef>
          </c:val>
          <c:smooth val="0"/>
          <c:extLst>
            <c:ext xmlns:c16="http://schemas.microsoft.com/office/drawing/2014/chart" uri="{C3380CC4-5D6E-409C-BE32-E72D297353CC}">
              <c16:uniqueId val="{00000003-22B6-4C3B-8E15-748BCDA8EDC5}"/>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Sheet1!$F$2:$F$11</c:f>
              <c:numCache>
                <c:formatCode>General</c:formatCode>
                <c:ptCount val="10"/>
                <c:pt idx="0">
                  <c:v>3866</c:v>
                </c:pt>
                <c:pt idx="1">
                  <c:v>3883</c:v>
                </c:pt>
                <c:pt idx="2">
                  <c:v>3904</c:v>
                </c:pt>
                <c:pt idx="3">
                  <c:v>4037</c:v>
                </c:pt>
                <c:pt idx="4">
                  <c:v>4076</c:v>
                </c:pt>
                <c:pt idx="5">
                  <c:v>4114</c:v>
                </c:pt>
                <c:pt idx="6">
                  <c:v>4135</c:v>
                </c:pt>
                <c:pt idx="7">
                  <c:v>4190</c:v>
                </c:pt>
                <c:pt idx="8">
                  <c:v>4287</c:v>
                </c:pt>
                <c:pt idx="9">
                  <c:v>4310</c:v>
                </c:pt>
              </c:numCache>
            </c:numRef>
          </c:val>
          <c:smooth val="0"/>
          <c:extLst>
            <c:ext xmlns:c16="http://schemas.microsoft.com/office/drawing/2014/chart" uri="{C3380CC4-5D6E-409C-BE32-E72D297353CC}">
              <c16:uniqueId val="{00000004-22B6-4C3B-8E15-748BCDA8EDC5}"/>
            </c:ext>
          </c:extLst>
        </c:ser>
        <c:dLbls>
          <c:showLegendKey val="0"/>
          <c:showVal val="0"/>
          <c:showCatName val="0"/>
          <c:showSerName val="0"/>
          <c:showPercent val="0"/>
          <c:showBubbleSize val="0"/>
        </c:dLbls>
        <c:smooth val="0"/>
        <c:axId val="391065272"/>
        <c:axId val="391059696"/>
      </c:lineChart>
      <c:dateAx>
        <c:axId val="39106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59696"/>
        <c:crosses val="autoZero"/>
        <c:auto val="1"/>
        <c:lblOffset val="100"/>
        <c:baseTimeUnit val="months"/>
      </c:dateAx>
      <c:valAx>
        <c:axId val="39105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6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15</c:v>
                </c:pt>
                <c:pt idx="3">
                  <c:v>22</c:v>
                </c:pt>
                <c:pt idx="4">
                  <c:v>14</c:v>
                </c:pt>
                <c:pt idx="5">
                  <c:v>35</c:v>
                </c:pt>
                <c:pt idx="6">
                  <c:v>17</c:v>
                </c:pt>
                <c:pt idx="7">
                  <c:v>16</c:v>
                </c:pt>
                <c:pt idx="8">
                  <c:v>17</c:v>
                </c:pt>
                <c:pt idx="9">
                  <c:v>24</c:v>
                </c:pt>
                <c:pt idx="10">
                  <c:v>14</c:v>
                </c:pt>
                <c:pt idx="11">
                  <c:v>0</c:v>
                </c:pt>
              </c:numCache>
            </c:numRef>
          </c:val>
          <c:extLst>
            <c:ext xmlns:c16="http://schemas.microsoft.com/office/drawing/2014/chart" uri="{C3380CC4-5D6E-409C-BE32-E72D297353CC}">
              <c16:uniqueId val="{00000000-7F3A-4CF2-8B5E-28DFAE1E7ECF}"/>
            </c:ext>
          </c:extLst>
        </c:ser>
        <c:dLbls>
          <c:showLegendKey val="0"/>
          <c:showVal val="0"/>
          <c:showCatName val="0"/>
          <c:showSerName val="0"/>
          <c:showPercent val="0"/>
          <c:showBubbleSize val="0"/>
        </c:dLbls>
        <c:gapWidth val="219"/>
        <c:overlap val="-27"/>
        <c:axId val="395547728"/>
        <c:axId val="395550024"/>
      </c:barChart>
      <c:dateAx>
        <c:axId val="395547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50024"/>
        <c:crosses val="autoZero"/>
        <c:auto val="1"/>
        <c:lblOffset val="100"/>
        <c:baseTimeUnit val="months"/>
      </c:dateAx>
      <c:valAx>
        <c:axId val="39555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4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22</c:v>
                </c:pt>
                <c:pt idx="3">
                  <c:v>53</c:v>
                </c:pt>
                <c:pt idx="4">
                  <c:v>23</c:v>
                </c:pt>
                <c:pt idx="5">
                  <c:v>46</c:v>
                </c:pt>
                <c:pt idx="6">
                  <c:v>34</c:v>
                </c:pt>
                <c:pt idx="7">
                  <c:v>87</c:v>
                </c:pt>
                <c:pt idx="8">
                  <c:v>28</c:v>
                </c:pt>
                <c:pt idx="9">
                  <c:v>25</c:v>
                </c:pt>
                <c:pt idx="10">
                  <c:v>106</c:v>
                </c:pt>
                <c:pt idx="11">
                  <c:v>21</c:v>
                </c:pt>
              </c:numCache>
            </c:numRef>
          </c:val>
          <c:extLst>
            <c:ext xmlns:c16="http://schemas.microsoft.com/office/drawing/2014/chart" uri="{C3380CC4-5D6E-409C-BE32-E72D297353CC}">
              <c16:uniqueId val="{00000000-8BBA-49FD-A208-BB9B8FC28CFF}"/>
            </c:ext>
          </c:extLst>
        </c:ser>
        <c:dLbls>
          <c:showLegendKey val="0"/>
          <c:showVal val="0"/>
          <c:showCatName val="0"/>
          <c:showSerName val="0"/>
          <c:showPercent val="0"/>
          <c:showBubbleSize val="0"/>
        </c:dLbls>
        <c:gapWidth val="219"/>
        <c:overlap val="-27"/>
        <c:axId val="397744952"/>
        <c:axId val="397748888"/>
      </c:barChart>
      <c:dateAx>
        <c:axId val="39774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48888"/>
        <c:crosses val="autoZero"/>
        <c:auto val="1"/>
        <c:lblOffset val="100"/>
        <c:baseTimeUnit val="months"/>
      </c:dateAx>
      <c:valAx>
        <c:axId val="39774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4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557</c:v>
                </c:pt>
                <c:pt idx="3">
                  <c:v>1251</c:v>
                </c:pt>
                <c:pt idx="4">
                  <c:v>597</c:v>
                </c:pt>
                <c:pt idx="5">
                  <c:v>489</c:v>
                </c:pt>
                <c:pt idx="6">
                  <c:v>725</c:v>
                </c:pt>
                <c:pt idx="7">
                  <c:v>2022</c:v>
                </c:pt>
                <c:pt idx="8">
                  <c:v>741</c:v>
                </c:pt>
                <c:pt idx="9">
                  <c:v>671</c:v>
                </c:pt>
                <c:pt idx="10">
                  <c:v>2392</c:v>
                </c:pt>
                <c:pt idx="11">
                  <c:v>46</c:v>
                </c:pt>
              </c:numCache>
            </c:numRef>
          </c:val>
          <c:extLst>
            <c:ext xmlns:c16="http://schemas.microsoft.com/office/drawing/2014/chart" uri="{C3380CC4-5D6E-409C-BE32-E72D297353CC}">
              <c16:uniqueId val="{00000000-79BC-42AE-9F0E-B049A05168EB}"/>
            </c:ext>
          </c:extLst>
        </c:ser>
        <c:dLbls>
          <c:showLegendKey val="0"/>
          <c:showVal val="0"/>
          <c:showCatName val="0"/>
          <c:showSerName val="0"/>
          <c:showPercent val="0"/>
          <c:showBubbleSize val="0"/>
        </c:dLbls>
        <c:gapWidth val="219"/>
        <c:overlap val="-27"/>
        <c:axId val="74294808"/>
        <c:axId val="74296120"/>
      </c:barChart>
      <c:catAx>
        <c:axId val="74294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96120"/>
        <c:crosses val="autoZero"/>
        <c:auto val="1"/>
        <c:lblAlgn val="ctr"/>
        <c:lblOffset val="100"/>
        <c:noMultiLvlLbl val="0"/>
      </c:catAx>
      <c:valAx>
        <c:axId val="7429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9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12735</c:v>
                </c:pt>
                <c:pt idx="3">
                  <c:v>115608</c:v>
                </c:pt>
                <c:pt idx="4">
                  <c:v>37540</c:v>
                </c:pt>
                <c:pt idx="5">
                  <c:v>47627</c:v>
                </c:pt>
                <c:pt idx="6">
                  <c:v>46356</c:v>
                </c:pt>
                <c:pt idx="7">
                  <c:v>79034</c:v>
                </c:pt>
                <c:pt idx="8">
                  <c:v>82736</c:v>
                </c:pt>
                <c:pt idx="9">
                  <c:v>25601</c:v>
                </c:pt>
                <c:pt idx="10">
                  <c:v>122374</c:v>
                </c:pt>
                <c:pt idx="11">
                  <c:v>0</c:v>
                </c:pt>
              </c:numCache>
            </c:numRef>
          </c:val>
          <c:extLst>
            <c:ext xmlns:c16="http://schemas.microsoft.com/office/drawing/2014/chart" uri="{C3380CC4-5D6E-409C-BE32-E72D297353CC}">
              <c16:uniqueId val="{00000000-F7F7-4C62-8E56-7FBEB2A739F5}"/>
            </c:ext>
          </c:extLst>
        </c:ser>
        <c:dLbls>
          <c:showLegendKey val="0"/>
          <c:showVal val="0"/>
          <c:showCatName val="0"/>
          <c:showSerName val="0"/>
          <c:showPercent val="0"/>
          <c:showBubbleSize val="0"/>
        </c:dLbls>
        <c:gapWidth val="219"/>
        <c:overlap val="-27"/>
        <c:axId val="74298088"/>
        <c:axId val="74294480"/>
      </c:barChart>
      <c:dateAx>
        <c:axId val="74298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94480"/>
        <c:crosses val="autoZero"/>
        <c:auto val="1"/>
        <c:lblOffset val="100"/>
        <c:baseTimeUnit val="months"/>
      </c:dateAx>
      <c:valAx>
        <c:axId val="7429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9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C27D-4FB9-BE00-64003F6ED8D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C27D-4FB9-BE00-64003F6ED8D4}"/>
            </c:ext>
          </c:extLst>
        </c:ser>
        <c:dLbls>
          <c:showLegendKey val="0"/>
          <c:showVal val="0"/>
          <c:showCatName val="0"/>
          <c:showSerName val="0"/>
          <c:showPercent val="0"/>
          <c:showBubbleSize val="0"/>
        </c:dLbls>
        <c:gapWidth val="219"/>
        <c:overlap val="-27"/>
        <c:axId val="498058992"/>
        <c:axId val="498053088"/>
      </c:barChart>
      <c:catAx>
        <c:axId val="49805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053088"/>
        <c:crosses val="autoZero"/>
        <c:auto val="1"/>
        <c:lblAlgn val="ctr"/>
        <c:lblOffset val="100"/>
        <c:noMultiLvlLbl val="0"/>
      </c:catAx>
      <c:valAx>
        <c:axId val="49805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05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12</c:v>
                </c:pt>
                <c:pt idx="3">
                  <c:v>-4</c:v>
                </c:pt>
                <c:pt idx="4">
                  <c:v>-11</c:v>
                </c:pt>
                <c:pt idx="5">
                  <c:v>19</c:v>
                </c:pt>
                <c:pt idx="6">
                  <c:v>-7</c:v>
                </c:pt>
                <c:pt idx="7">
                  <c:v>3</c:v>
                </c:pt>
                <c:pt idx="8">
                  <c:v>6</c:v>
                </c:pt>
                <c:pt idx="9">
                  <c:v>-1</c:v>
                </c:pt>
                <c:pt idx="10">
                  <c:v>-9</c:v>
                </c:pt>
                <c:pt idx="11">
                  <c:v>-2</c:v>
                </c:pt>
              </c:numCache>
            </c:numRef>
          </c:val>
          <c:extLst>
            <c:ext xmlns:c16="http://schemas.microsoft.com/office/drawing/2014/chart" uri="{C3380CC4-5D6E-409C-BE32-E72D297353CC}">
              <c16:uniqueId val="{00000000-7757-416B-8DDD-AF64AB97E7A9}"/>
            </c:ext>
          </c:extLst>
        </c:ser>
        <c:dLbls>
          <c:showLegendKey val="0"/>
          <c:showVal val="0"/>
          <c:showCatName val="0"/>
          <c:showSerName val="0"/>
          <c:showPercent val="0"/>
          <c:showBubbleSize val="0"/>
        </c:dLbls>
        <c:gapWidth val="219"/>
        <c:overlap val="-27"/>
        <c:axId val="506752024"/>
        <c:axId val="506752352"/>
      </c:barChart>
      <c:dateAx>
        <c:axId val="506752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752352"/>
        <c:crosses val="autoZero"/>
        <c:auto val="1"/>
        <c:lblOffset val="100"/>
        <c:baseTimeUnit val="months"/>
      </c:dateAx>
      <c:valAx>
        <c:axId val="50675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75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1</c:v>
                </c:pt>
                <c:pt idx="3">
                  <c:v>1</c:v>
                </c:pt>
                <c:pt idx="4">
                  <c:v>1</c:v>
                </c:pt>
                <c:pt idx="5">
                  <c:v>2</c:v>
                </c:pt>
                <c:pt idx="6">
                  <c:v>2</c:v>
                </c:pt>
                <c:pt idx="7">
                  <c:v>1</c:v>
                </c:pt>
                <c:pt idx="8">
                  <c:v>2</c:v>
                </c:pt>
                <c:pt idx="9">
                  <c:v>1</c:v>
                </c:pt>
                <c:pt idx="10">
                  <c:v>1</c:v>
                </c:pt>
                <c:pt idx="11">
                  <c:v>1</c:v>
                </c:pt>
              </c:numCache>
            </c:numRef>
          </c:val>
          <c:extLst>
            <c:ext xmlns:c16="http://schemas.microsoft.com/office/drawing/2014/chart" uri="{C3380CC4-5D6E-409C-BE32-E72D297353CC}">
              <c16:uniqueId val="{00000000-A28A-4BD2-8E2E-5B3DE6F8306F}"/>
            </c:ext>
          </c:extLst>
        </c:ser>
        <c:dLbls>
          <c:showLegendKey val="0"/>
          <c:showVal val="0"/>
          <c:showCatName val="0"/>
          <c:showSerName val="0"/>
          <c:showPercent val="0"/>
          <c:showBubbleSize val="0"/>
        </c:dLbls>
        <c:gapWidth val="219"/>
        <c:overlap val="-27"/>
        <c:axId val="506764816"/>
        <c:axId val="506764488"/>
      </c:barChart>
      <c:dateAx>
        <c:axId val="506764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764488"/>
        <c:crosses val="autoZero"/>
        <c:auto val="1"/>
        <c:lblOffset val="100"/>
        <c:baseTimeUnit val="months"/>
      </c:dateAx>
      <c:valAx>
        <c:axId val="50676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76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37</c:v>
                </c:pt>
                <c:pt idx="3">
                  <c:v>30</c:v>
                </c:pt>
                <c:pt idx="4">
                  <c:v>39</c:v>
                </c:pt>
                <c:pt idx="5">
                  <c:v>16</c:v>
                </c:pt>
                <c:pt idx="6">
                  <c:v>49</c:v>
                </c:pt>
                <c:pt idx="7">
                  <c:v>23</c:v>
                </c:pt>
                <c:pt idx="8">
                  <c:v>44</c:v>
                </c:pt>
                <c:pt idx="9">
                  <c:v>33</c:v>
                </c:pt>
                <c:pt idx="10">
                  <c:v>30</c:v>
                </c:pt>
                <c:pt idx="11">
                  <c:v>2</c:v>
                </c:pt>
              </c:numCache>
            </c:numRef>
          </c:val>
          <c:extLst>
            <c:ext xmlns:c16="http://schemas.microsoft.com/office/drawing/2014/chart" uri="{C3380CC4-5D6E-409C-BE32-E72D297353CC}">
              <c16:uniqueId val="{00000000-4A92-4BC8-B855-96B7BD4F408B}"/>
            </c:ext>
          </c:extLst>
        </c:ser>
        <c:dLbls>
          <c:showLegendKey val="0"/>
          <c:showVal val="0"/>
          <c:showCatName val="0"/>
          <c:showSerName val="0"/>
          <c:showPercent val="0"/>
          <c:showBubbleSize val="0"/>
        </c:dLbls>
        <c:gapWidth val="219"/>
        <c:overlap val="-27"/>
        <c:axId val="506765472"/>
        <c:axId val="506766784"/>
      </c:barChart>
      <c:catAx>
        <c:axId val="5067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766784"/>
        <c:crosses val="autoZero"/>
        <c:auto val="1"/>
        <c:lblAlgn val="ctr"/>
        <c:lblOffset val="100"/>
        <c:noMultiLvlLbl val="0"/>
      </c:catAx>
      <c:valAx>
        <c:axId val="50676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76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4</c:v>
                </c:pt>
                <c:pt idx="3">
                  <c:v>5</c:v>
                </c:pt>
                <c:pt idx="4">
                  <c:v>23</c:v>
                </c:pt>
                <c:pt idx="5">
                  <c:v>63</c:v>
                </c:pt>
                <c:pt idx="6">
                  <c:v>10</c:v>
                </c:pt>
                <c:pt idx="7">
                  <c:v>22</c:v>
                </c:pt>
                <c:pt idx="8">
                  <c:v>32</c:v>
                </c:pt>
                <c:pt idx="9">
                  <c:v>7</c:v>
                </c:pt>
                <c:pt idx="10">
                  <c:v>9</c:v>
                </c:pt>
                <c:pt idx="11">
                  <c:v>0</c:v>
                </c:pt>
              </c:numCache>
            </c:numRef>
          </c:val>
          <c:extLst>
            <c:ext xmlns:c16="http://schemas.microsoft.com/office/drawing/2014/chart" uri="{C3380CC4-5D6E-409C-BE32-E72D297353CC}">
              <c16:uniqueId val="{00000000-8674-4D42-A4A9-3E8FB682424A}"/>
            </c:ext>
          </c:extLst>
        </c:ser>
        <c:dLbls>
          <c:showLegendKey val="0"/>
          <c:showVal val="0"/>
          <c:showCatName val="0"/>
          <c:showSerName val="0"/>
          <c:showPercent val="0"/>
          <c:showBubbleSize val="0"/>
        </c:dLbls>
        <c:gapWidth val="219"/>
        <c:overlap val="-27"/>
        <c:axId val="506778920"/>
        <c:axId val="506777608"/>
      </c:barChart>
      <c:dateAx>
        <c:axId val="50677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777608"/>
        <c:crosses val="autoZero"/>
        <c:auto val="1"/>
        <c:lblOffset val="100"/>
        <c:baseTimeUnit val="months"/>
      </c:dateAx>
      <c:valAx>
        <c:axId val="50677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77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564</c:v>
                </c:pt>
                <c:pt idx="3">
                  <c:v>772</c:v>
                </c:pt>
                <c:pt idx="4">
                  <c:v>566</c:v>
                </c:pt>
                <c:pt idx="5">
                  <c:v>651</c:v>
                </c:pt>
                <c:pt idx="6">
                  <c:v>711</c:v>
                </c:pt>
                <c:pt idx="7">
                  <c:v>759</c:v>
                </c:pt>
                <c:pt idx="8">
                  <c:v>710</c:v>
                </c:pt>
                <c:pt idx="9">
                  <c:v>826</c:v>
                </c:pt>
                <c:pt idx="10">
                  <c:v>718</c:v>
                </c:pt>
                <c:pt idx="11">
                  <c:v>58</c:v>
                </c:pt>
              </c:numCache>
            </c:numRef>
          </c:val>
          <c:extLst>
            <c:ext xmlns:c16="http://schemas.microsoft.com/office/drawing/2014/chart" uri="{C3380CC4-5D6E-409C-BE32-E72D297353CC}">
              <c16:uniqueId val="{00000000-81AC-483B-9C4E-9ED7D223FB94}"/>
            </c:ext>
          </c:extLst>
        </c:ser>
        <c:dLbls>
          <c:showLegendKey val="0"/>
          <c:showVal val="0"/>
          <c:showCatName val="0"/>
          <c:showSerName val="0"/>
          <c:showPercent val="0"/>
          <c:showBubbleSize val="0"/>
        </c:dLbls>
        <c:gapWidth val="219"/>
        <c:overlap val="-27"/>
        <c:axId val="547875864"/>
        <c:axId val="547878160"/>
      </c:barChart>
      <c:dateAx>
        <c:axId val="54787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7878160"/>
        <c:crosses val="autoZero"/>
        <c:auto val="1"/>
        <c:lblOffset val="100"/>
        <c:baseTimeUnit val="months"/>
      </c:dateAx>
      <c:valAx>
        <c:axId val="54787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787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98</c:v>
                </c:pt>
                <c:pt idx="1">
                  <c:v>99</c:v>
                </c:pt>
                <c:pt idx="2">
                  <c:v>84</c:v>
                </c:pt>
                <c:pt idx="3">
                  <c:v>93</c:v>
                </c:pt>
                <c:pt idx="4">
                  <c:v>100</c:v>
                </c:pt>
                <c:pt idx="5">
                  <c:v>193</c:v>
                </c:pt>
                <c:pt idx="6">
                  <c:v>158</c:v>
                </c:pt>
                <c:pt idx="7">
                  <c:v>89</c:v>
                </c:pt>
                <c:pt idx="8">
                  <c:v>120</c:v>
                </c:pt>
                <c:pt idx="9">
                  <c:v>140</c:v>
                </c:pt>
                <c:pt idx="10">
                  <c:v>102</c:v>
                </c:pt>
                <c:pt idx="11">
                  <c:v>36</c:v>
                </c:pt>
              </c:numCache>
            </c:numRef>
          </c:val>
          <c:extLst>
            <c:ext xmlns:c16="http://schemas.microsoft.com/office/drawing/2014/chart" uri="{C3380CC4-5D6E-409C-BE32-E72D297353CC}">
              <c16:uniqueId val="{00000000-AB06-4820-A13D-7D4EC0379CC5}"/>
            </c:ext>
          </c:extLst>
        </c:ser>
        <c:dLbls>
          <c:showLegendKey val="0"/>
          <c:showVal val="0"/>
          <c:showCatName val="0"/>
          <c:showSerName val="0"/>
          <c:showPercent val="0"/>
          <c:showBubbleSize val="0"/>
        </c:dLbls>
        <c:gapWidth val="219"/>
        <c:overlap val="-27"/>
        <c:axId val="547887344"/>
        <c:axId val="547884392"/>
      </c:barChart>
      <c:catAx>
        <c:axId val="54788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7884392"/>
        <c:crosses val="autoZero"/>
        <c:auto val="1"/>
        <c:lblAlgn val="ctr"/>
        <c:lblOffset val="100"/>
        <c:noMultiLvlLbl val="0"/>
      </c:catAx>
      <c:valAx>
        <c:axId val="54788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788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1977</c:v>
                </c:pt>
                <c:pt idx="1">
                  <c:v>1997</c:v>
                </c:pt>
                <c:pt idx="2">
                  <c:v>1946</c:v>
                </c:pt>
                <c:pt idx="3">
                  <c:v>2792</c:v>
                </c:pt>
                <c:pt idx="4">
                  <c:v>2208</c:v>
                </c:pt>
                <c:pt idx="5">
                  <c:v>1939</c:v>
                </c:pt>
                <c:pt idx="6">
                  <c:v>2844</c:v>
                </c:pt>
                <c:pt idx="7">
                  <c:v>2243</c:v>
                </c:pt>
                <c:pt idx="8">
                  <c:v>2774</c:v>
                </c:pt>
                <c:pt idx="9">
                  <c:v>3232</c:v>
                </c:pt>
                <c:pt idx="10">
                  <c:v>1850</c:v>
                </c:pt>
                <c:pt idx="11">
                  <c:v>73</c:v>
                </c:pt>
              </c:numCache>
            </c:numRef>
          </c:val>
          <c:extLst>
            <c:ext xmlns:c16="http://schemas.microsoft.com/office/drawing/2014/chart" uri="{C3380CC4-5D6E-409C-BE32-E72D297353CC}">
              <c16:uniqueId val="{00000000-2AE0-4438-97D5-3E9369B29917}"/>
            </c:ext>
          </c:extLst>
        </c:ser>
        <c:dLbls>
          <c:showLegendKey val="0"/>
          <c:showVal val="0"/>
          <c:showCatName val="0"/>
          <c:showSerName val="0"/>
          <c:showPercent val="0"/>
          <c:showBubbleSize val="0"/>
        </c:dLbls>
        <c:gapWidth val="219"/>
        <c:overlap val="-27"/>
        <c:axId val="547884720"/>
        <c:axId val="547885048"/>
      </c:barChart>
      <c:catAx>
        <c:axId val="54788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7885048"/>
        <c:crosses val="autoZero"/>
        <c:auto val="1"/>
        <c:lblAlgn val="ctr"/>
        <c:lblOffset val="100"/>
        <c:noMultiLvlLbl val="0"/>
      </c:catAx>
      <c:valAx>
        <c:axId val="54788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788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46792</c:v>
                </c:pt>
                <c:pt idx="4">
                  <c:v>62668</c:v>
                </c:pt>
                <c:pt idx="5">
                  <c:v>60207</c:v>
                </c:pt>
                <c:pt idx="6">
                  <c:v>122524</c:v>
                </c:pt>
                <c:pt idx="7">
                  <c:v>93721</c:v>
                </c:pt>
                <c:pt idx="8">
                  <c:v>77788</c:v>
                </c:pt>
                <c:pt idx="9">
                  <c:v>94953</c:v>
                </c:pt>
                <c:pt idx="10">
                  <c:v>87008</c:v>
                </c:pt>
                <c:pt idx="11">
                  <c:v>97486</c:v>
                </c:pt>
                <c:pt idx="12">
                  <c:v>2346</c:v>
                </c:pt>
              </c:numCache>
            </c:numRef>
          </c:val>
          <c:extLst>
            <c:ext xmlns:c16="http://schemas.microsoft.com/office/drawing/2014/chart" uri="{C3380CC4-5D6E-409C-BE32-E72D297353CC}">
              <c16:uniqueId val="{00000000-A5FF-473E-95EB-CE91ABB11B0B}"/>
            </c:ext>
          </c:extLst>
        </c:ser>
        <c:dLbls>
          <c:showLegendKey val="0"/>
          <c:showVal val="0"/>
          <c:showCatName val="0"/>
          <c:showSerName val="0"/>
          <c:showPercent val="0"/>
          <c:showBubbleSize val="0"/>
        </c:dLbls>
        <c:gapWidth val="219"/>
        <c:overlap val="-27"/>
        <c:axId val="547893576"/>
        <c:axId val="547895544"/>
      </c:barChart>
      <c:catAx>
        <c:axId val="547893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7895544"/>
        <c:crosses val="autoZero"/>
        <c:auto val="1"/>
        <c:lblAlgn val="ctr"/>
        <c:lblOffset val="100"/>
        <c:noMultiLvlLbl val="0"/>
      </c:catAx>
      <c:valAx>
        <c:axId val="54789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789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21</c:v>
                </c:pt>
                <c:pt idx="3">
                  <c:v>133</c:v>
                </c:pt>
                <c:pt idx="4">
                  <c:v>39</c:v>
                </c:pt>
                <c:pt idx="5">
                  <c:v>38</c:v>
                </c:pt>
                <c:pt idx="6">
                  <c:v>21</c:v>
                </c:pt>
                <c:pt idx="7">
                  <c:v>55</c:v>
                </c:pt>
                <c:pt idx="8">
                  <c:v>97</c:v>
                </c:pt>
                <c:pt idx="9">
                  <c:v>23</c:v>
                </c:pt>
                <c:pt idx="10">
                  <c:v>137</c:v>
                </c:pt>
                <c:pt idx="11">
                  <c:v>1</c:v>
                </c:pt>
              </c:numCache>
            </c:numRef>
          </c:val>
          <c:extLst>
            <c:ext xmlns:c16="http://schemas.microsoft.com/office/drawing/2014/chart" uri="{C3380CC4-5D6E-409C-BE32-E72D297353CC}">
              <c16:uniqueId val="{00000000-0682-42EA-AF02-3F353E39D96E}"/>
            </c:ext>
          </c:extLst>
        </c:ser>
        <c:dLbls>
          <c:showLegendKey val="0"/>
          <c:showVal val="0"/>
          <c:showCatName val="0"/>
          <c:showSerName val="0"/>
          <c:showPercent val="0"/>
          <c:showBubbleSize val="0"/>
        </c:dLbls>
        <c:gapWidth val="219"/>
        <c:overlap val="-27"/>
        <c:axId val="482444904"/>
        <c:axId val="482450480"/>
      </c:barChart>
      <c:dateAx>
        <c:axId val="48244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450480"/>
        <c:crosses val="autoZero"/>
        <c:auto val="1"/>
        <c:lblOffset val="100"/>
        <c:baseTimeUnit val="months"/>
      </c:dateAx>
      <c:valAx>
        <c:axId val="48245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44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29</c:v>
                </c:pt>
                <c:pt idx="3">
                  <c:v>28</c:v>
                </c:pt>
                <c:pt idx="4">
                  <c:v>32</c:v>
                </c:pt>
                <c:pt idx="5">
                  <c:v>42</c:v>
                </c:pt>
                <c:pt idx="6">
                  <c:v>37</c:v>
                </c:pt>
                <c:pt idx="7">
                  <c:v>25</c:v>
                </c:pt>
                <c:pt idx="8">
                  <c:v>40</c:v>
                </c:pt>
                <c:pt idx="9">
                  <c:v>27</c:v>
                </c:pt>
                <c:pt idx="10">
                  <c:v>36</c:v>
                </c:pt>
                <c:pt idx="11">
                  <c:v>12</c:v>
                </c:pt>
              </c:numCache>
            </c:numRef>
          </c:val>
          <c:extLst>
            <c:ext xmlns:c16="http://schemas.microsoft.com/office/drawing/2014/chart" uri="{C3380CC4-5D6E-409C-BE32-E72D297353CC}">
              <c16:uniqueId val="{00000000-5E99-4697-83DC-6C1B32E11D41}"/>
            </c:ext>
          </c:extLst>
        </c:ser>
        <c:dLbls>
          <c:showLegendKey val="0"/>
          <c:showVal val="0"/>
          <c:showCatName val="0"/>
          <c:showSerName val="0"/>
          <c:showPercent val="0"/>
          <c:showBubbleSize val="0"/>
        </c:dLbls>
        <c:gapWidth val="219"/>
        <c:overlap val="-27"/>
        <c:axId val="482454088"/>
        <c:axId val="482446872"/>
      </c:barChart>
      <c:dateAx>
        <c:axId val="482454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446872"/>
        <c:crosses val="autoZero"/>
        <c:auto val="1"/>
        <c:lblOffset val="100"/>
        <c:baseTimeUnit val="months"/>
      </c:dateAx>
      <c:valAx>
        <c:axId val="48244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45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544</c:v>
                </c:pt>
                <c:pt idx="1">
                  <c:v>537</c:v>
                </c:pt>
                <c:pt idx="2">
                  <c:v>560</c:v>
                </c:pt>
                <c:pt idx="3">
                  <c:v>426</c:v>
                </c:pt>
                <c:pt idx="4">
                  <c:v>618</c:v>
                </c:pt>
                <c:pt idx="5">
                  <c:v>212</c:v>
                </c:pt>
                <c:pt idx="6">
                  <c:v>597</c:v>
                </c:pt>
                <c:pt idx="7">
                  <c:v>459</c:v>
                </c:pt>
                <c:pt idx="8">
                  <c:v>848</c:v>
                </c:pt>
                <c:pt idx="9">
                  <c:v>605</c:v>
                </c:pt>
                <c:pt idx="10">
                  <c:v>686</c:v>
                </c:pt>
                <c:pt idx="11">
                  <c:v>25</c:v>
                </c:pt>
              </c:numCache>
            </c:numRef>
          </c:val>
          <c:extLst>
            <c:ext xmlns:c16="http://schemas.microsoft.com/office/drawing/2014/chart" uri="{C3380CC4-5D6E-409C-BE32-E72D297353CC}">
              <c16:uniqueId val="{00000000-D691-4858-A0E1-01A82533EEFA}"/>
            </c:ext>
          </c:extLst>
        </c:ser>
        <c:dLbls>
          <c:showLegendKey val="0"/>
          <c:showVal val="0"/>
          <c:showCatName val="0"/>
          <c:showSerName val="0"/>
          <c:showPercent val="0"/>
          <c:showBubbleSize val="0"/>
        </c:dLbls>
        <c:gapWidth val="219"/>
        <c:overlap val="-27"/>
        <c:axId val="482456384"/>
        <c:axId val="482457696"/>
      </c:barChart>
      <c:catAx>
        <c:axId val="48245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457696"/>
        <c:crosses val="autoZero"/>
        <c:auto val="1"/>
        <c:lblAlgn val="ctr"/>
        <c:lblOffset val="100"/>
        <c:noMultiLvlLbl val="0"/>
      </c:catAx>
      <c:valAx>
        <c:axId val="4824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45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5152E-BE73-487D-9EB1-7B3B173666EC}"/>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C4B05D6E-4DE1-43FA-BB49-A5DC6CE25FE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878021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E717F-ACB5-429A-BF21-A4D59769C480}"/>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4F13E1CD-1F4F-48DD-8173-0E3CA4C8E623}"/>
              </a:ext>
            </a:extLst>
          </p:cNvPr>
          <p:cNvGraphicFramePr>
            <a:graphicFrameLocks noGrp="1"/>
          </p:cNvGraphicFramePr>
          <p:nvPr>
            <p:ph type="chart" sz="quarter" idx="13"/>
            <p:extLst>
              <p:ext uri="{D42A27DB-BD31-4B8C-83A1-F6EECF244321}">
                <p14:modId xmlns:p14="http://schemas.microsoft.com/office/powerpoint/2010/main" val="521433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88F80A-F91E-4C1D-97B6-DE6D30D29F5F}"/>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C375E8A7-EEBC-4E1F-B43A-D238875DA7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367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C5B28-ADE9-4BD3-97AA-ACC45D1E2349}"/>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FA102A88-5DF9-4E53-B1EC-142BF25A7C74}"/>
              </a:ext>
            </a:extLst>
          </p:cNvPr>
          <p:cNvGraphicFramePr>
            <a:graphicFrameLocks noGrp="1"/>
          </p:cNvGraphicFramePr>
          <p:nvPr>
            <p:ph type="tbl" sz="quarter" idx="13"/>
            <p:extLst>
              <p:ext uri="{D42A27DB-BD31-4B8C-83A1-F6EECF244321}">
                <p14:modId xmlns:p14="http://schemas.microsoft.com/office/powerpoint/2010/main" val="4197730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062038700"/>
                    </a:ext>
                  </a:extLst>
                </a:gridCol>
                <a:gridCol w="905256">
                  <a:extLst>
                    <a:ext uri="{9D8B030D-6E8A-4147-A177-3AD203B41FA5}">
                      <a16:colId xmlns:a16="http://schemas.microsoft.com/office/drawing/2014/main" val="3441930535"/>
                    </a:ext>
                  </a:extLst>
                </a:gridCol>
                <a:gridCol w="905256">
                  <a:extLst>
                    <a:ext uri="{9D8B030D-6E8A-4147-A177-3AD203B41FA5}">
                      <a16:colId xmlns:a16="http://schemas.microsoft.com/office/drawing/2014/main" val="3419693919"/>
                    </a:ext>
                  </a:extLst>
                </a:gridCol>
                <a:gridCol w="905256">
                  <a:extLst>
                    <a:ext uri="{9D8B030D-6E8A-4147-A177-3AD203B41FA5}">
                      <a16:colId xmlns:a16="http://schemas.microsoft.com/office/drawing/2014/main" val="545001812"/>
                    </a:ext>
                  </a:extLst>
                </a:gridCol>
                <a:gridCol w="905256">
                  <a:extLst>
                    <a:ext uri="{9D8B030D-6E8A-4147-A177-3AD203B41FA5}">
                      <a16:colId xmlns:a16="http://schemas.microsoft.com/office/drawing/2014/main" val="3219052510"/>
                    </a:ext>
                  </a:extLst>
                </a:gridCol>
                <a:gridCol w="905256">
                  <a:extLst>
                    <a:ext uri="{9D8B030D-6E8A-4147-A177-3AD203B41FA5}">
                      <a16:colId xmlns:a16="http://schemas.microsoft.com/office/drawing/2014/main" val="1884430575"/>
                    </a:ext>
                  </a:extLst>
                </a:gridCol>
                <a:gridCol w="905256">
                  <a:extLst>
                    <a:ext uri="{9D8B030D-6E8A-4147-A177-3AD203B41FA5}">
                      <a16:colId xmlns:a16="http://schemas.microsoft.com/office/drawing/2014/main" val="1556993691"/>
                    </a:ext>
                  </a:extLst>
                </a:gridCol>
                <a:gridCol w="905256">
                  <a:extLst>
                    <a:ext uri="{9D8B030D-6E8A-4147-A177-3AD203B41FA5}">
                      <a16:colId xmlns:a16="http://schemas.microsoft.com/office/drawing/2014/main" val="1644245235"/>
                    </a:ext>
                  </a:extLst>
                </a:gridCol>
                <a:gridCol w="905256">
                  <a:extLst>
                    <a:ext uri="{9D8B030D-6E8A-4147-A177-3AD203B41FA5}">
                      <a16:colId xmlns:a16="http://schemas.microsoft.com/office/drawing/2014/main" val="413905118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90747337"/>
                  </a:ext>
                </a:extLst>
              </a:tr>
              <a:tr h="370840">
                <a:tc>
                  <a:txBody>
                    <a:bodyPr/>
                    <a:lstStyle/>
                    <a:p>
                      <a:r>
                        <a:rPr lang="en-US" sz="1000"/>
                        <a:t>7538</a:t>
                      </a:r>
                    </a:p>
                  </a:txBody>
                  <a:tcPr/>
                </a:tc>
                <a:tc>
                  <a:txBody>
                    <a:bodyPr/>
                    <a:lstStyle/>
                    <a:p>
                      <a:r>
                        <a:rPr lang="en-US" sz="1000"/>
                        <a:t>2</a:t>
                      </a:r>
                    </a:p>
                  </a:txBody>
                  <a:tcPr/>
                </a:tc>
                <a:tc>
                  <a:txBody>
                    <a:bodyPr/>
                    <a:lstStyle/>
                    <a:p>
                      <a:r>
                        <a:rPr lang="en-US" sz="1000"/>
                        <a:t>20</a:t>
                      </a:r>
                    </a:p>
                  </a:txBody>
                  <a:tcPr/>
                </a:tc>
                <a:tc>
                  <a:txBody>
                    <a:bodyPr/>
                    <a:lstStyle/>
                    <a:p>
                      <a:r>
                        <a:rPr lang="en-US" sz="1000"/>
                        <a:t>2245</a:t>
                      </a:r>
                    </a:p>
                  </a:txBody>
                  <a:tcPr/>
                </a:tc>
                <a:tc>
                  <a:txBody>
                    <a:bodyPr/>
                    <a:lstStyle/>
                    <a:p>
                      <a:r>
                        <a:rPr lang="en-US" sz="1000"/>
                        <a:t>100</a:t>
                      </a:r>
                    </a:p>
                  </a:txBody>
                  <a:tcPr/>
                </a:tc>
                <a:tc>
                  <a:txBody>
                    <a:bodyPr/>
                    <a:lstStyle/>
                    <a:p>
                      <a:r>
                        <a:rPr lang="en-US" sz="1000"/>
                        <a:t>47</a:t>
                      </a:r>
                    </a:p>
                  </a:txBody>
                  <a:tcPr/>
                </a:tc>
                <a:tc>
                  <a:txBody>
                    <a:bodyPr/>
                    <a:lstStyle/>
                    <a:p>
                      <a:r>
                        <a:rPr lang="en-US" sz="1000"/>
                        <a:t>0</a:t>
                      </a:r>
                    </a:p>
                  </a:txBody>
                  <a:tcPr/>
                </a:tc>
                <a:tc>
                  <a:txBody>
                    <a:bodyPr/>
                    <a:lstStyle/>
                    <a:p>
                      <a:r>
                        <a:rPr lang="en-US" sz="1000"/>
                        <a:t>1.5868 %</a:t>
                      </a:r>
                    </a:p>
                  </a:txBody>
                  <a:tcPr/>
                </a:tc>
                <a:tc>
                  <a:txBody>
                    <a:bodyPr/>
                    <a:lstStyle/>
                    <a:p>
                      <a:r>
                        <a:rPr lang="en-US" sz="1000"/>
                        <a:t>0.0 %</a:t>
                      </a:r>
                    </a:p>
                  </a:txBody>
                  <a:tcPr/>
                </a:tc>
                <a:extLst>
                  <a:ext uri="{0D108BD9-81ED-4DB2-BD59-A6C34878D82A}">
                    <a16:rowId xmlns:a16="http://schemas.microsoft.com/office/drawing/2014/main" val="2628385151"/>
                  </a:ext>
                </a:extLst>
              </a:tr>
            </a:tbl>
          </a:graphicData>
        </a:graphic>
      </p:graphicFrame>
      <p:sp>
        <p:nvSpPr>
          <p:cNvPr id="4" name="Text Placeholder 3">
            <a:extLst>
              <a:ext uri="{FF2B5EF4-FFF2-40B4-BE49-F238E27FC236}">
                <a16:creationId xmlns:a16="http://schemas.microsoft.com/office/drawing/2014/main" id="{7BC8B2AC-1F23-49B7-93CE-7FA0167B9D8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447378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F923-18D1-4D2E-9F55-C0A9A1F885C5}"/>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FB89E527-8327-4D46-A0C1-BB52C2B99EA9}"/>
              </a:ext>
            </a:extLst>
          </p:cNvPr>
          <p:cNvGraphicFramePr>
            <a:graphicFrameLocks noGrp="1"/>
          </p:cNvGraphicFramePr>
          <p:nvPr>
            <p:ph type="chart" sz="quarter" idx="13"/>
            <p:extLst>
              <p:ext uri="{D42A27DB-BD31-4B8C-83A1-F6EECF244321}">
                <p14:modId xmlns:p14="http://schemas.microsoft.com/office/powerpoint/2010/main" val="2688423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27BA43-1E1F-433F-94B8-058BD66FBE4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F1C0D5A-94D4-46A0-8C35-58C1AA4EE9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2674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F11CC-640A-45E7-9F6E-D767183AD52F}"/>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F68F8CDE-C9C7-4BE5-9B0D-9FB371139659}"/>
              </a:ext>
            </a:extLst>
          </p:cNvPr>
          <p:cNvGraphicFramePr>
            <a:graphicFrameLocks noGrp="1"/>
          </p:cNvGraphicFramePr>
          <p:nvPr>
            <p:ph type="chart" sz="quarter" idx="13"/>
            <p:extLst>
              <p:ext uri="{D42A27DB-BD31-4B8C-83A1-F6EECF244321}">
                <p14:modId xmlns:p14="http://schemas.microsoft.com/office/powerpoint/2010/main" val="3252849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640A1B-49E9-4B95-8D53-A6C3797238A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91DD200-A176-402B-81DC-E40F772E21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567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E4F30-F3F2-46F2-8DB0-750ABE8E96F8}"/>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F56AB249-BD37-4EBF-A721-988ED9786B57}"/>
              </a:ext>
            </a:extLst>
          </p:cNvPr>
          <p:cNvGraphicFramePr>
            <a:graphicFrameLocks noGrp="1"/>
          </p:cNvGraphicFramePr>
          <p:nvPr>
            <p:ph type="chart" sz="quarter" idx="13"/>
            <p:extLst>
              <p:ext uri="{D42A27DB-BD31-4B8C-83A1-F6EECF244321}">
                <p14:modId xmlns:p14="http://schemas.microsoft.com/office/powerpoint/2010/main" val="3519264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39C76E-F3FE-4FBB-BD21-E68C4EA4651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65EE14B-BAC1-4BC3-AC8E-074AB28CF7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3115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C5E5E-6B92-468C-9829-6A23BE1AFD5A}"/>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FF76B6B3-5E8A-48BF-BF01-0CA74684587C}"/>
              </a:ext>
            </a:extLst>
          </p:cNvPr>
          <p:cNvGraphicFramePr>
            <a:graphicFrameLocks noGrp="1"/>
          </p:cNvGraphicFramePr>
          <p:nvPr>
            <p:ph type="chart" sz="quarter" idx="13"/>
            <p:extLst>
              <p:ext uri="{D42A27DB-BD31-4B8C-83A1-F6EECF244321}">
                <p14:modId xmlns:p14="http://schemas.microsoft.com/office/powerpoint/2010/main" val="2769722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0F2487-E57E-4D74-A77F-C2D5570FFE5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F494DDF-D6E3-41B8-B748-71BC6F5713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3632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7ECF1-91ED-48D3-95D8-3B59F41D11D2}"/>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021C814A-6375-43C8-9661-DF3FDEFD97E1}"/>
              </a:ext>
            </a:extLst>
          </p:cNvPr>
          <p:cNvGraphicFramePr>
            <a:graphicFrameLocks noGrp="1"/>
          </p:cNvGraphicFramePr>
          <p:nvPr>
            <p:ph type="tbl" sz="quarter" idx="13"/>
            <p:extLst>
              <p:ext uri="{D42A27DB-BD31-4B8C-83A1-F6EECF244321}">
                <p14:modId xmlns:p14="http://schemas.microsoft.com/office/powerpoint/2010/main" val="1416501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09826357"/>
                    </a:ext>
                  </a:extLst>
                </a:gridCol>
                <a:gridCol w="1481328">
                  <a:extLst>
                    <a:ext uri="{9D8B030D-6E8A-4147-A177-3AD203B41FA5}">
                      <a16:colId xmlns:a16="http://schemas.microsoft.com/office/drawing/2014/main" val="696310705"/>
                    </a:ext>
                  </a:extLst>
                </a:gridCol>
                <a:gridCol w="329184">
                  <a:extLst>
                    <a:ext uri="{9D8B030D-6E8A-4147-A177-3AD203B41FA5}">
                      <a16:colId xmlns:a16="http://schemas.microsoft.com/office/drawing/2014/main" val="3015880732"/>
                    </a:ext>
                  </a:extLst>
                </a:gridCol>
                <a:gridCol w="329184">
                  <a:extLst>
                    <a:ext uri="{9D8B030D-6E8A-4147-A177-3AD203B41FA5}">
                      <a16:colId xmlns:a16="http://schemas.microsoft.com/office/drawing/2014/main" val="2164231826"/>
                    </a:ext>
                  </a:extLst>
                </a:gridCol>
                <a:gridCol w="329184">
                  <a:extLst>
                    <a:ext uri="{9D8B030D-6E8A-4147-A177-3AD203B41FA5}">
                      <a16:colId xmlns:a16="http://schemas.microsoft.com/office/drawing/2014/main" val="152327402"/>
                    </a:ext>
                  </a:extLst>
                </a:gridCol>
                <a:gridCol w="329184">
                  <a:extLst>
                    <a:ext uri="{9D8B030D-6E8A-4147-A177-3AD203B41FA5}">
                      <a16:colId xmlns:a16="http://schemas.microsoft.com/office/drawing/2014/main" val="326663574"/>
                    </a:ext>
                  </a:extLst>
                </a:gridCol>
                <a:gridCol w="329184">
                  <a:extLst>
                    <a:ext uri="{9D8B030D-6E8A-4147-A177-3AD203B41FA5}">
                      <a16:colId xmlns:a16="http://schemas.microsoft.com/office/drawing/2014/main" val="1970884313"/>
                    </a:ext>
                  </a:extLst>
                </a:gridCol>
                <a:gridCol w="329184">
                  <a:extLst>
                    <a:ext uri="{9D8B030D-6E8A-4147-A177-3AD203B41FA5}">
                      <a16:colId xmlns:a16="http://schemas.microsoft.com/office/drawing/2014/main" val="2513318221"/>
                    </a:ext>
                  </a:extLst>
                </a:gridCol>
                <a:gridCol w="329184">
                  <a:extLst>
                    <a:ext uri="{9D8B030D-6E8A-4147-A177-3AD203B41FA5}">
                      <a16:colId xmlns:a16="http://schemas.microsoft.com/office/drawing/2014/main" val="1248569392"/>
                    </a:ext>
                  </a:extLst>
                </a:gridCol>
                <a:gridCol w="329184">
                  <a:extLst>
                    <a:ext uri="{9D8B030D-6E8A-4147-A177-3AD203B41FA5}">
                      <a16:colId xmlns:a16="http://schemas.microsoft.com/office/drawing/2014/main" val="3000366878"/>
                    </a:ext>
                  </a:extLst>
                </a:gridCol>
                <a:gridCol w="329184">
                  <a:extLst>
                    <a:ext uri="{9D8B030D-6E8A-4147-A177-3AD203B41FA5}">
                      <a16:colId xmlns:a16="http://schemas.microsoft.com/office/drawing/2014/main" val="676408452"/>
                    </a:ext>
                  </a:extLst>
                </a:gridCol>
                <a:gridCol w="329184">
                  <a:extLst>
                    <a:ext uri="{9D8B030D-6E8A-4147-A177-3AD203B41FA5}">
                      <a16:colId xmlns:a16="http://schemas.microsoft.com/office/drawing/2014/main" val="1107518354"/>
                    </a:ext>
                  </a:extLst>
                </a:gridCol>
                <a:gridCol w="329184">
                  <a:extLst>
                    <a:ext uri="{9D8B030D-6E8A-4147-A177-3AD203B41FA5}">
                      <a16:colId xmlns:a16="http://schemas.microsoft.com/office/drawing/2014/main" val="4149255426"/>
                    </a:ext>
                  </a:extLst>
                </a:gridCol>
                <a:gridCol w="329184">
                  <a:extLst>
                    <a:ext uri="{9D8B030D-6E8A-4147-A177-3AD203B41FA5}">
                      <a16:colId xmlns:a16="http://schemas.microsoft.com/office/drawing/2014/main" val="1341244968"/>
                    </a:ext>
                  </a:extLst>
                </a:gridCol>
                <a:gridCol w="329184">
                  <a:extLst>
                    <a:ext uri="{9D8B030D-6E8A-4147-A177-3AD203B41FA5}">
                      <a16:colId xmlns:a16="http://schemas.microsoft.com/office/drawing/2014/main" val="2686964619"/>
                    </a:ext>
                  </a:extLst>
                </a:gridCol>
                <a:gridCol w="329184">
                  <a:extLst>
                    <a:ext uri="{9D8B030D-6E8A-4147-A177-3AD203B41FA5}">
                      <a16:colId xmlns:a16="http://schemas.microsoft.com/office/drawing/2014/main" val="479523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53120861"/>
                  </a:ext>
                </a:extLst>
              </a:tr>
            </a:tbl>
          </a:graphicData>
        </a:graphic>
      </p:graphicFrame>
      <p:sp>
        <p:nvSpPr>
          <p:cNvPr id="4" name="Text Placeholder 3">
            <a:extLst>
              <a:ext uri="{FF2B5EF4-FFF2-40B4-BE49-F238E27FC236}">
                <a16:creationId xmlns:a16="http://schemas.microsoft.com/office/drawing/2014/main" id="{5CB914D2-722A-48DD-BEC5-715923DFF1EC}"/>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34586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A1758-531E-4618-BB46-6FBC763C2CDA}"/>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7A516860-747D-4880-BF2D-6C35B3E07042}"/>
              </a:ext>
            </a:extLst>
          </p:cNvPr>
          <p:cNvGraphicFramePr>
            <a:graphicFrameLocks noGrp="1"/>
          </p:cNvGraphicFramePr>
          <p:nvPr>
            <p:ph type="tbl" sz="quarter" idx="13"/>
            <p:extLst>
              <p:ext uri="{D42A27DB-BD31-4B8C-83A1-F6EECF244321}">
                <p14:modId xmlns:p14="http://schemas.microsoft.com/office/powerpoint/2010/main" val="2868801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63250276"/>
                    </a:ext>
                  </a:extLst>
                </a:gridCol>
                <a:gridCol w="1481328">
                  <a:extLst>
                    <a:ext uri="{9D8B030D-6E8A-4147-A177-3AD203B41FA5}">
                      <a16:colId xmlns:a16="http://schemas.microsoft.com/office/drawing/2014/main" val="2354816585"/>
                    </a:ext>
                  </a:extLst>
                </a:gridCol>
                <a:gridCol w="329184">
                  <a:extLst>
                    <a:ext uri="{9D8B030D-6E8A-4147-A177-3AD203B41FA5}">
                      <a16:colId xmlns:a16="http://schemas.microsoft.com/office/drawing/2014/main" val="3955175969"/>
                    </a:ext>
                  </a:extLst>
                </a:gridCol>
                <a:gridCol w="329184">
                  <a:extLst>
                    <a:ext uri="{9D8B030D-6E8A-4147-A177-3AD203B41FA5}">
                      <a16:colId xmlns:a16="http://schemas.microsoft.com/office/drawing/2014/main" val="2440575877"/>
                    </a:ext>
                  </a:extLst>
                </a:gridCol>
                <a:gridCol w="329184">
                  <a:extLst>
                    <a:ext uri="{9D8B030D-6E8A-4147-A177-3AD203B41FA5}">
                      <a16:colId xmlns:a16="http://schemas.microsoft.com/office/drawing/2014/main" val="2034576756"/>
                    </a:ext>
                  </a:extLst>
                </a:gridCol>
                <a:gridCol w="329184">
                  <a:extLst>
                    <a:ext uri="{9D8B030D-6E8A-4147-A177-3AD203B41FA5}">
                      <a16:colId xmlns:a16="http://schemas.microsoft.com/office/drawing/2014/main" val="2803685822"/>
                    </a:ext>
                  </a:extLst>
                </a:gridCol>
                <a:gridCol w="329184">
                  <a:extLst>
                    <a:ext uri="{9D8B030D-6E8A-4147-A177-3AD203B41FA5}">
                      <a16:colId xmlns:a16="http://schemas.microsoft.com/office/drawing/2014/main" val="1185976442"/>
                    </a:ext>
                  </a:extLst>
                </a:gridCol>
                <a:gridCol w="329184">
                  <a:extLst>
                    <a:ext uri="{9D8B030D-6E8A-4147-A177-3AD203B41FA5}">
                      <a16:colId xmlns:a16="http://schemas.microsoft.com/office/drawing/2014/main" val="1194326449"/>
                    </a:ext>
                  </a:extLst>
                </a:gridCol>
                <a:gridCol w="329184">
                  <a:extLst>
                    <a:ext uri="{9D8B030D-6E8A-4147-A177-3AD203B41FA5}">
                      <a16:colId xmlns:a16="http://schemas.microsoft.com/office/drawing/2014/main" val="3008123429"/>
                    </a:ext>
                  </a:extLst>
                </a:gridCol>
                <a:gridCol w="329184">
                  <a:extLst>
                    <a:ext uri="{9D8B030D-6E8A-4147-A177-3AD203B41FA5}">
                      <a16:colId xmlns:a16="http://schemas.microsoft.com/office/drawing/2014/main" val="3614215822"/>
                    </a:ext>
                  </a:extLst>
                </a:gridCol>
                <a:gridCol w="329184">
                  <a:extLst>
                    <a:ext uri="{9D8B030D-6E8A-4147-A177-3AD203B41FA5}">
                      <a16:colId xmlns:a16="http://schemas.microsoft.com/office/drawing/2014/main" val="1010737145"/>
                    </a:ext>
                  </a:extLst>
                </a:gridCol>
                <a:gridCol w="329184">
                  <a:extLst>
                    <a:ext uri="{9D8B030D-6E8A-4147-A177-3AD203B41FA5}">
                      <a16:colId xmlns:a16="http://schemas.microsoft.com/office/drawing/2014/main" val="3001397424"/>
                    </a:ext>
                  </a:extLst>
                </a:gridCol>
                <a:gridCol w="329184">
                  <a:extLst>
                    <a:ext uri="{9D8B030D-6E8A-4147-A177-3AD203B41FA5}">
                      <a16:colId xmlns:a16="http://schemas.microsoft.com/office/drawing/2014/main" val="3356515247"/>
                    </a:ext>
                  </a:extLst>
                </a:gridCol>
                <a:gridCol w="329184">
                  <a:extLst>
                    <a:ext uri="{9D8B030D-6E8A-4147-A177-3AD203B41FA5}">
                      <a16:colId xmlns:a16="http://schemas.microsoft.com/office/drawing/2014/main" val="2399287324"/>
                    </a:ext>
                  </a:extLst>
                </a:gridCol>
                <a:gridCol w="329184">
                  <a:extLst>
                    <a:ext uri="{9D8B030D-6E8A-4147-A177-3AD203B41FA5}">
                      <a16:colId xmlns:a16="http://schemas.microsoft.com/office/drawing/2014/main" val="2954674538"/>
                    </a:ext>
                  </a:extLst>
                </a:gridCol>
                <a:gridCol w="329184">
                  <a:extLst>
                    <a:ext uri="{9D8B030D-6E8A-4147-A177-3AD203B41FA5}">
                      <a16:colId xmlns:a16="http://schemas.microsoft.com/office/drawing/2014/main" val="2742144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2543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- 2025-11-06 19:00:39</a:t>
                      </a:r>
                      <a:r>
                        <a:rPr kumimoji="0" lang="en-US" sz="1000" b="0" i="0" u="none" strike="noStrike" kern="1200" cap="none" spc="0" normalizeH="0" baseline="0" noProof="0">
                          <a:ln>
                            <a:noFill/>
                          </a:ln>
                          <a:solidFill>
                            <a:prstClr val="black"/>
                          </a:solidFill>
                          <a:effectLst/>
                          <a:uLnTx/>
                          <a:uFillTx/>
                          <a:latin typeface="Calibri"/>
                          <a:ea typeface="+mn-ea"/>
                          <a:cs typeface="+mn-cs"/>
                        </a:rPr>
                        <a:t>
 🌳 #TEAMPHLY returned to Texas this week for our 10th anniversary of the #PHLY80KTrees initiative, bringing together 40 employees from across the country for a community tree planting event in Austin.
Yesterday, our team rolled up their sleeves at TreeFolks’ nursery to prep seedlings, then toured Bastrop State Park to witness the forest we helped replant 10 years ago after devastating wildfires. 
Today, we planted trees 🌿 along the Ann &amp; Roy Butler Trail to restore canopy lost to Winter Storm Mara, protect water quality, and provide shade for the community.
This milestone marks a decade of partnership with the Arbor Day Foundation, with more than 200 PHLY volunteers planting 80,000 trees annually to restore forests and strengthen communities nationwide. 🌱 #insurancecareers #volunteering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https://quintly-eu-image-storage.s3.amazonaws.com/d123f9c23f3abec6e562a564c92f236a/574571f81d17cca2f24eea6b7bf10266.jpg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40488388"/>
                  </a:ext>
                </a:extLst>
              </a:tr>
            </a:tbl>
          </a:graphicData>
        </a:graphic>
      </p:graphicFrame>
      <p:sp>
        <p:nvSpPr>
          <p:cNvPr id="4" name="Text Placeholder 3">
            <a:extLst>
              <a:ext uri="{FF2B5EF4-FFF2-40B4-BE49-F238E27FC236}">
                <a16:creationId xmlns:a16="http://schemas.microsoft.com/office/drawing/2014/main" id="{B4D7BBC2-EBDA-417B-A23E-BF550081C726}"/>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879772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E5E13-DD1D-4635-B0B9-8023495F0719}"/>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4C295D5D-16AC-45FB-941A-26A8BCC5774E}"/>
              </a:ext>
            </a:extLst>
          </p:cNvPr>
          <p:cNvGraphicFramePr>
            <a:graphicFrameLocks noGrp="1"/>
          </p:cNvGraphicFramePr>
          <p:nvPr>
            <p:ph type="tbl" sz="quarter" idx="13"/>
            <p:extLst>
              <p:ext uri="{D42A27DB-BD31-4B8C-83A1-F6EECF244321}">
                <p14:modId xmlns:p14="http://schemas.microsoft.com/office/powerpoint/2010/main" val="2654562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89207579"/>
                    </a:ext>
                  </a:extLst>
                </a:gridCol>
                <a:gridCol w="1481328">
                  <a:extLst>
                    <a:ext uri="{9D8B030D-6E8A-4147-A177-3AD203B41FA5}">
                      <a16:colId xmlns:a16="http://schemas.microsoft.com/office/drawing/2014/main" val="2423500998"/>
                    </a:ext>
                  </a:extLst>
                </a:gridCol>
                <a:gridCol w="329184">
                  <a:extLst>
                    <a:ext uri="{9D8B030D-6E8A-4147-A177-3AD203B41FA5}">
                      <a16:colId xmlns:a16="http://schemas.microsoft.com/office/drawing/2014/main" val="3246136531"/>
                    </a:ext>
                  </a:extLst>
                </a:gridCol>
                <a:gridCol w="329184">
                  <a:extLst>
                    <a:ext uri="{9D8B030D-6E8A-4147-A177-3AD203B41FA5}">
                      <a16:colId xmlns:a16="http://schemas.microsoft.com/office/drawing/2014/main" val="980465121"/>
                    </a:ext>
                  </a:extLst>
                </a:gridCol>
                <a:gridCol w="329184">
                  <a:extLst>
                    <a:ext uri="{9D8B030D-6E8A-4147-A177-3AD203B41FA5}">
                      <a16:colId xmlns:a16="http://schemas.microsoft.com/office/drawing/2014/main" val="378434653"/>
                    </a:ext>
                  </a:extLst>
                </a:gridCol>
                <a:gridCol w="329184">
                  <a:extLst>
                    <a:ext uri="{9D8B030D-6E8A-4147-A177-3AD203B41FA5}">
                      <a16:colId xmlns:a16="http://schemas.microsoft.com/office/drawing/2014/main" val="4093062613"/>
                    </a:ext>
                  </a:extLst>
                </a:gridCol>
                <a:gridCol w="329184">
                  <a:extLst>
                    <a:ext uri="{9D8B030D-6E8A-4147-A177-3AD203B41FA5}">
                      <a16:colId xmlns:a16="http://schemas.microsoft.com/office/drawing/2014/main" val="1577334406"/>
                    </a:ext>
                  </a:extLst>
                </a:gridCol>
                <a:gridCol w="329184">
                  <a:extLst>
                    <a:ext uri="{9D8B030D-6E8A-4147-A177-3AD203B41FA5}">
                      <a16:colId xmlns:a16="http://schemas.microsoft.com/office/drawing/2014/main" val="1614482961"/>
                    </a:ext>
                  </a:extLst>
                </a:gridCol>
                <a:gridCol w="329184">
                  <a:extLst>
                    <a:ext uri="{9D8B030D-6E8A-4147-A177-3AD203B41FA5}">
                      <a16:colId xmlns:a16="http://schemas.microsoft.com/office/drawing/2014/main" val="3307376752"/>
                    </a:ext>
                  </a:extLst>
                </a:gridCol>
                <a:gridCol w="329184">
                  <a:extLst>
                    <a:ext uri="{9D8B030D-6E8A-4147-A177-3AD203B41FA5}">
                      <a16:colId xmlns:a16="http://schemas.microsoft.com/office/drawing/2014/main" val="3536821928"/>
                    </a:ext>
                  </a:extLst>
                </a:gridCol>
                <a:gridCol w="329184">
                  <a:extLst>
                    <a:ext uri="{9D8B030D-6E8A-4147-A177-3AD203B41FA5}">
                      <a16:colId xmlns:a16="http://schemas.microsoft.com/office/drawing/2014/main" val="1868343475"/>
                    </a:ext>
                  </a:extLst>
                </a:gridCol>
                <a:gridCol w="329184">
                  <a:extLst>
                    <a:ext uri="{9D8B030D-6E8A-4147-A177-3AD203B41FA5}">
                      <a16:colId xmlns:a16="http://schemas.microsoft.com/office/drawing/2014/main" val="1395371863"/>
                    </a:ext>
                  </a:extLst>
                </a:gridCol>
                <a:gridCol w="329184">
                  <a:extLst>
                    <a:ext uri="{9D8B030D-6E8A-4147-A177-3AD203B41FA5}">
                      <a16:colId xmlns:a16="http://schemas.microsoft.com/office/drawing/2014/main" val="898671695"/>
                    </a:ext>
                  </a:extLst>
                </a:gridCol>
                <a:gridCol w="329184">
                  <a:extLst>
                    <a:ext uri="{9D8B030D-6E8A-4147-A177-3AD203B41FA5}">
                      <a16:colId xmlns:a16="http://schemas.microsoft.com/office/drawing/2014/main" val="175934686"/>
                    </a:ext>
                  </a:extLst>
                </a:gridCol>
                <a:gridCol w="329184">
                  <a:extLst>
                    <a:ext uri="{9D8B030D-6E8A-4147-A177-3AD203B41FA5}">
                      <a16:colId xmlns:a16="http://schemas.microsoft.com/office/drawing/2014/main" val="4259008158"/>
                    </a:ext>
                  </a:extLst>
                </a:gridCol>
                <a:gridCol w="329184">
                  <a:extLst>
                    <a:ext uri="{9D8B030D-6E8A-4147-A177-3AD203B41FA5}">
                      <a16:colId xmlns:a16="http://schemas.microsoft.com/office/drawing/2014/main" val="1123961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9581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- 2025-11-27 11:54:54</a:t>
                      </a:r>
                      <a:r>
                        <a:rPr kumimoji="0" lang="en-US" sz="1000" b="0" i="0" u="none" strike="noStrike" kern="1200" cap="none" spc="0" normalizeH="0" baseline="0" noProof="0">
                          <a:ln>
                            <a:noFill/>
                          </a:ln>
                          <a:solidFill>
                            <a:prstClr val="black"/>
                          </a:solidFill>
                          <a:effectLst/>
                          <a:uLnTx/>
                          <a:uFillTx/>
                          <a:latin typeface="Calibri"/>
                          <a:ea typeface="+mn-ea"/>
                          <a:cs typeface="+mn-cs"/>
                        </a:rPr>
                        <a:t>
 #TEAMPHLY hit the pavement for the 33rd annual Philadelphia Insurance Companies Turkey Trot, one of the longest-running turkey trots in the #Philadelphia area! 🏃‍♂️🏃‍♀️🦃 This 5-mile race has become a #Thanksgiving morning staple for more than 1,000 participants and 75 sponsors, raising over  million for Face to Face Germantown.
The local #nonprofit serves 30,000 free meals each year to families and individuals in need—making every mile count.
From all of us at PHLY, Happy Thanksgiving!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https://quintly-eu-image-storage.s3.amazonaws.com/d123f9c23f3abec6e562a564c92f236a/9b38329b7b0fabfc17d1076c6246cbb5.jpg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05278869"/>
                  </a:ext>
                </a:extLst>
              </a:tr>
            </a:tbl>
          </a:graphicData>
        </a:graphic>
      </p:graphicFrame>
      <p:sp>
        <p:nvSpPr>
          <p:cNvPr id="4" name="Text Placeholder 3">
            <a:extLst>
              <a:ext uri="{FF2B5EF4-FFF2-40B4-BE49-F238E27FC236}">
                <a16:creationId xmlns:a16="http://schemas.microsoft.com/office/drawing/2014/main" id="{05AA8B1E-9592-4F14-A3FE-188A9AD0CD6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549694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BFC21-FB53-49D0-9502-276C09A086A9}"/>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40516255-A595-454D-A0A4-95D324DB4203}"/>
              </a:ext>
            </a:extLst>
          </p:cNvPr>
          <p:cNvGraphicFramePr>
            <a:graphicFrameLocks noGrp="1"/>
          </p:cNvGraphicFramePr>
          <p:nvPr>
            <p:ph type="tbl" sz="quarter" idx="13"/>
            <p:extLst>
              <p:ext uri="{D42A27DB-BD31-4B8C-83A1-F6EECF244321}">
                <p14:modId xmlns:p14="http://schemas.microsoft.com/office/powerpoint/2010/main" val="3333593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97907518"/>
                    </a:ext>
                  </a:extLst>
                </a:gridCol>
                <a:gridCol w="1481328">
                  <a:extLst>
                    <a:ext uri="{9D8B030D-6E8A-4147-A177-3AD203B41FA5}">
                      <a16:colId xmlns:a16="http://schemas.microsoft.com/office/drawing/2014/main" val="1084600709"/>
                    </a:ext>
                  </a:extLst>
                </a:gridCol>
                <a:gridCol w="329184">
                  <a:extLst>
                    <a:ext uri="{9D8B030D-6E8A-4147-A177-3AD203B41FA5}">
                      <a16:colId xmlns:a16="http://schemas.microsoft.com/office/drawing/2014/main" val="4064287301"/>
                    </a:ext>
                  </a:extLst>
                </a:gridCol>
                <a:gridCol w="329184">
                  <a:extLst>
                    <a:ext uri="{9D8B030D-6E8A-4147-A177-3AD203B41FA5}">
                      <a16:colId xmlns:a16="http://schemas.microsoft.com/office/drawing/2014/main" val="1774998474"/>
                    </a:ext>
                  </a:extLst>
                </a:gridCol>
                <a:gridCol w="329184">
                  <a:extLst>
                    <a:ext uri="{9D8B030D-6E8A-4147-A177-3AD203B41FA5}">
                      <a16:colId xmlns:a16="http://schemas.microsoft.com/office/drawing/2014/main" val="3494495342"/>
                    </a:ext>
                  </a:extLst>
                </a:gridCol>
                <a:gridCol w="329184">
                  <a:extLst>
                    <a:ext uri="{9D8B030D-6E8A-4147-A177-3AD203B41FA5}">
                      <a16:colId xmlns:a16="http://schemas.microsoft.com/office/drawing/2014/main" val="1683641566"/>
                    </a:ext>
                  </a:extLst>
                </a:gridCol>
                <a:gridCol w="329184">
                  <a:extLst>
                    <a:ext uri="{9D8B030D-6E8A-4147-A177-3AD203B41FA5}">
                      <a16:colId xmlns:a16="http://schemas.microsoft.com/office/drawing/2014/main" val="3980861812"/>
                    </a:ext>
                  </a:extLst>
                </a:gridCol>
                <a:gridCol w="329184">
                  <a:extLst>
                    <a:ext uri="{9D8B030D-6E8A-4147-A177-3AD203B41FA5}">
                      <a16:colId xmlns:a16="http://schemas.microsoft.com/office/drawing/2014/main" val="1959843323"/>
                    </a:ext>
                  </a:extLst>
                </a:gridCol>
                <a:gridCol w="329184">
                  <a:extLst>
                    <a:ext uri="{9D8B030D-6E8A-4147-A177-3AD203B41FA5}">
                      <a16:colId xmlns:a16="http://schemas.microsoft.com/office/drawing/2014/main" val="585851965"/>
                    </a:ext>
                  </a:extLst>
                </a:gridCol>
                <a:gridCol w="329184">
                  <a:extLst>
                    <a:ext uri="{9D8B030D-6E8A-4147-A177-3AD203B41FA5}">
                      <a16:colId xmlns:a16="http://schemas.microsoft.com/office/drawing/2014/main" val="3068914337"/>
                    </a:ext>
                  </a:extLst>
                </a:gridCol>
                <a:gridCol w="329184">
                  <a:extLst>
                    <a:ext uri="{9D8B030D-6E8A-4147-A177-3AD203B41FA5}">
                      <a16:colId xmlns:a16="http://schemas.microsoft.com/office/drawing/2014/main" val="2337599121"/>
                    </a:ext>
                  </a:extLst>
                </a:gridCol>
                <a:gridCol w="329184">
                  <a:extLst>
                    <a:ext uri="{9D8B030D-6E8A-4147-A177-3AD203B41FA5}">
                      <a16:colId xmlns:a16="http://schemas.microsoft.com/office/drawing/2014/main" val="2929281221"/>
                    </a:ext>
                  </a:extLst>
                </a:gridCol>
                <a:gridCol w="329184">
                  <a:extLst>
                    <a:ext uri="{9D8B030D-6E8A-4147-A177-3AD203B41FA5}">
                      <a16:colId xmlns:a16="http://schemas.microsoft.com/office/drawing/2014/main" val="1681293075"/>
                    </a:ext>
                  </a:extLst>
                </a:gridCol>
                <a:gridCol w="329184">
                  <a:extLst>
                    <a:ext uri="{9D8B030D-6E8A-4147-A177-3AD203B41FA5}">
                      <a16:colId xmlns:a16="http://schemas.microsoft.com/office/drawing/2014/main" val="3511643921"/>
                    </a:ext>
                  </a:extLst>
                </a:gridCol>
                <a:gridCol w="329184">
                  <a:extLst>
                    <a:ext uri="{9D8B030D-6E8A-4147-A177-3AD203B41FA5}">
                      <a16:colId xmlns:a16="http://schemas.microsoft.com/office/drawing/2014/main" val="986013352"/>
                    </a:ext>
                  </a:extLst>
                </a:gridCol>
                <a:gridCol w="329184">
                  <a:extLst>
                    <a:ext uri="{9D8B030D-6E8A-4147-A177-3AD203B41FA5}">
                      <a16:colId xmlns:a16="http://schemas.microsoft.com/office/drawing/2014/main" val="1311540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51450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- 2025-11-03 14:25:20</a:t>
                      </a:r>
                      <a:r>
                        <a:rPr kumimoji="0" lang="en-US" sz="1000" b="0" i="0" u="none" strike="noStrike" kern="1200" cap="none" spc="0" normalizeH="0" baseline="0" noProof="0">
                          <a:ln>
                            <a:noFill/>
                          </a:ln>
                          <a:solidFill>
                            <a:prstClr val="black"/>
                          </a:solidFill>
                          <a:effectLst/>
                          <a:uLnTx/>
                          <a:uFillTx/>
                          <a:latin typeface="Calibri"/>
                          <a:ea typeface="+mn-ea"/>
                          <a:cs typeface="+mn-cs"/>
                        </a:rPr>
                        <a:t>
 🗳️🎃🐾𝗖𝗮𝘀𝘁 𝘆𝗼𝘂𝗿 𝘃𝗼𝘁𝗲 𝘁𝗼 𝗵𝗲𝗹𝗽 𝘂𝘀 𝗽𝗶𝗰𝗸 𝗼𝘂𝗿 𝘄𝗶𝗻𝗻𝗶𝗻𝗴 𝗽𝗲𝘁𝘀!
We challenged #TEAMPHLY to a pet #Halloween costume contest for a chance to win a prize. We’ve narrowed down the submissions to 10 finalists, and now it's time for YOU to help us choose the winner! 🏆 
Check out these paws-itively adorable pets and comment with the number of your favorite to cast your VOTE! 👇👻 #PHLYHalloweenContes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https://quintly-eu-image-storage.s3.amazonaws.com/d123f9c23f3abec6e562a564c92f236a/3b2a035bd18aa6336226792d41f70fda.jpg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27698512"/>
                  </a:ext>
                </a:extLst>
              </a:tr>
            </a:tbl>
          </a:graphicData>
        </a:graphic>
      </p:graphicFrame>
      <p:sp>
        <p:nvSpPr>
          <p:cNvPr id="4" name="Text Placeholder 3">
            <a:extLst>
              <a:ext uri="{FF2B5EF4-FFF2-40B4-BE49-F238E27FC236}">
                <a16:creationId xmlns:a16="http://schemas.microsoft.com/office/drawing/2014/main" id="{0930B1FB-2D1E-4DDD-B40C-0FE58E6CE8B4}"/>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516170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0B334-BBF9-4F3E-8F86-F2502A39481A}"/>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1ECB8082-E083-423F-B41E-F4FD7E590F83}"/>
              </a:ext>
            </a:extLst>
          </p:cNvPr>
          <p:cNvGraphicFramePr>
            <a:graphicFrameLocks noGrp="1"/>
          </p:cNvGraphicFramePr>
          <p:nvPr>
            <p:ph type="tbl" sz="quarter" idx="13"/>
            <p:extLst>
              <p:ext uri="{D42A27DB-BD31-4B8C-83A1-F6EECF244321}">
                <p14:modId xmlns:p14="http://schemas.microsoft.com/office/powerpoint/2010/main" val="3128493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66233315"/>
                    </a:ext>
                  </a:extLst>
                </a:gridCol>
                <a:gridCol w="1481328">
                  <a:extLst>
                    <a:ext uri="{9D8B030D-6E8A-4147-A177-3AD203B41FA5}">
                      <a16:colId xmlns:a16="http://schemas.microsoft.com/office/drawing/2014/main" val="3459383849"/>
                    </a:ext>
                  </a:extLst>
                </a:gridCol>
                <a:gridCol w="329184">
                  <a:extLst>
                    <a:ext uri="{9D8B030D-6E8A-4147-A177-3AD203B41FA5}">
                      <a16:colId xmlns:a16="http://schemas.microsoft.com/office/drawing/2014/main" val="866565237"/>
                    </a:ext>
                  </a:extLst>
                </a:gridCol>
                <a:gridCol w="329184">
                  <a:extLst>
                    <a:ext uri="{9D8B030D-6E8A-4147-A177-3AD203B41FA5}">
                      <a16:colId xmlns:a16="http://schemas.microsoft.com/office/drawing/2014/main" val="3383241437"/>
                    </a:ext>
                  </a:extLst>
                </a:gridCol>
                <a:gridCol w="329184">
                  <a:extLst>
                    <a:ext uri="{9D8B030D-6E8A-4147-A177-3AD203B41FA5}">
                      <a16:colId xmlns:a16="http://schemas.microsoft.com/office/drawing/2014/main" val="3916767232"/>
                    </a:ext>
                  </a:extLst>
                </a:gridCol>
                <a:gridCol w="329184">
                  <a:extLst>
                    <a:ext uri="{9D8B030D-6E8A-4147-A177-3AD203B41FA5}">
                      <a16:colId xmlns:a16="http://schemas.microsoft.com/office/drawing/2014/main" val="3366517130"/>
                    </a:ext>
                  </a:extLst>
                </a:gridCol>
                <a:gridCol w="329184">
                  <a:extLst>
                    <a:ext uri="{9D8B030D-6E8A-4147-A177-3AD203B41FA5}">
                      <a16:colId xmlns:a16="http://schemas.microsoft.com/office/drawing/2014/main" val="2893132900"/>
                    </a:ext>
                  </a:extLst>
                </a:gridCol>
                <a:gridCol w="329184">
                  <a:extLst>
                    <a:ext uri="{9D8B030D-6E8A-4147-A177-3AD203B41FA5}">
                      <a16:colId xmlns:a16="http://schemas.microsoft.com/office/drawing/2014/main" val="3467490757"/>
                    </a:ext>
                  </a:extLst>
                </a:gridCol>
                <a:gridCol w="329184">
                  <a:extLst>
                    <a:ext uri="{9D8B030D-6E8A-4147-A177-3AD203B41FA5}">
                      <a16:colId xmlns:a16="http://schemas.microsoft.com/office/drawing/2014/main" val="3677767326"/>
                    </a:ext>
                  </a:extLst>
                </a:gridCol>
                <a:gridCol w="329184">
                  <a:extLst>
                    <a:ext uri="{9D8B030D-6E8A-4147-A177-3AD203B41FA5}">
                      <a16:colId xmlns:a16="http://schemas.microsoft.com/office/drawing/2014/main" val="3562718806"/>
                    </a:ext>
                  </a:extLst>
                </a:gridCol>
                <a:gridCol w="329184">
                  <a:extLst>
                    <a:ext uri="{9D8B030D-6E8A-4147-A177-3AD203B41FA5}">
                      <a16:colId xmlns:a16="http://schemas.microsoft.com/office/drawing/2014/main" val="93417331"/>
                    </a:ext>
                  </a:extLst>
                </a:gridCol>
                <a:gridCol w="329184">
                  <a:extLst>
                    <a:ext uri="{9D8B030D-6E8A-4147-A177-3AD203B41FA5}">
                      <a16:colId xmlns:a16="http://schemas.microsoft.com/office/drawing/2014/main" val="2355042076"/>
                    </a:ext>
                  </a:extLst>
                </a:gridCol>
                <a:gridCol w="329184">
                  <a:extLst>
                    <a:ext uri="{9D8B030D-6E8A-4147-A177-3AD203B41FA5}">
                      <a16:colId xmlns:a16="http://schemas.microsoft.com/office/drawing/2014/main" val="2141078771"/>
                    </a:ext>
                  </a:extLst>
                </a:gridCol>
                <a:gridCol w="329184">
                  <a:extLst>
                    <a:ext uri="{9D8B030D-6E8A-4147-A177-3AD203B41FA5}">
                      <a16:colId xmlns:a16="http://schemas.microsoft.com/office/drawing/2014/main" val="3770179524"/>
                    </a:ext>
                  </a:extLst>
                </a:gridCol>
                <a:gridCol w="329184">
                  <a:extLst>
                    <a:ext uri="{9D8B030D-6E8A-4147-A177-3AD203B41FA5}">
                      <a16:colId xmlns:a16="http://schemas.microsoft.com/office/drawing/2014/main" val="3943321816"/>
                    </a:ext>
                  </a:extLst>
                </a:gridCol>
                <a:gridCol w="329184">
                  <a:extLst>
                    <a:ext uri="{9D8B030D-6E8A-4147-A177-3AD203B41FA5}">
                      <a16:colId xmlns:a16="http://schemas.microsoft.com/office/drawing/2014/main" val="500317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92932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- 2025-11-25 13:11:04</a:t>
                      </a:r>
                      <a:r>
                        <a:rPr kumimoji="0" lang="en-US" sz="1000" b="0" i="0" u="none" strike="noStrike" kern="1200" cap="none" spc="0" normalizeH="0" baseline="0" noProof="0">
                          <a:ln>
                            <a:noFill/>
                          </a:ln>
                          <a:solidFill>
                            <a:prstClr val="black"/>
                          </a:solidFill>
                          <a:effectLst/>
                          <a:uLnTx/>
                          <a:uFillTx/>
                          <a:latin typeface="Calibri"/>
                          <a:ea typeface="+mn-ea"/>
                          <a:cs typeface="+mn-cs"/>
                        </a:rPr>
                        <a:t>
 To show appreciation for #TEAMPHLY and kick off the #holidayseason, our Executive Leadership team hosted a festive brunch in our Home Office.
The event brought together departments and regions from across the country to enjoy a hot breakfast catered by Drexelbrook Catering, while connecting and celebrating the season. 🥞🍳
Adding to the holiday spirit, our Home Office Marketing team hosted a PHLY Yard Sale during the brunch—raising over ,000 for a local #charity!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https://quintly-eu-image-storage.s3.amazonaws.com/d123f9c23f3abec6e562a564c92f236a/9002febbde8fb7e50a1ba905abc77eed.jpg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72451861"/>
                  </a:ext>
                </a:extLst>
              </a:tr>
            </a:tbl>
          </a:graphicData>
        </a:graphic>
      </p:graphicFrame>
      <p:sp>
        <p:nvSpPr>
          <p:cNvPr id="4" name="Text Placeholder 3">
            <a:extLst>
              <a:ext uri="{FF2B5EF4-FFF2-40B4-BE49-F238E27FC236}">
                <a16:creationId xmlns:a16="http://schemas.microsoft.com/office/drawing/2014/main" id="{8FA83E88-7FD1-4105-A5ED-AF5FDB5396A6}"/>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062146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2A950-EAB4-4BE3-9BF3-73A1E5D5BF95}"/>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EA8FE9EF-E83D-4AD3-9F70-63C575B28E5C}"/>
              </a:ext>
            </a:extLst>
          </p:cNvPr>
          <p:cNvGraphicFramePr>
            <a:graphicFrameLocks noGrp="1"/>
          </p:cNvGraphicFramePr>
          <p:nvPr>
            <p:ph type="tbl" sz="quarter" idx="13"/>
            <p:extLst>
              <p:ext uri="{D42A27DB-BD31-4B8C-83A1-F6EECF244321}">
                <p14:modId xmlns:p14="http://schemas.microsoft.com/office/powerpoint/2010/main" val="1482550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47607483"/>
                    </a:ext>
                  </a:extLst>
                </a:gridCol>
                <a:gridCol w="1481328">
                  <a:extLst>
                    <a:ext uri="{9D8B030D-6E8A-4147-A177-3AD203B41FA5}">
                      <a16:colId xmlns:a16="http://schemas.microsoft.com/office/drawing/2014/main" val="3025955904"/>
                    </a:ext>
                  </a:extLst>
                </a:gridCol>
                <a:gridCol w="329184">
                  <a:extLst>
                    <a:ext uri="{9D8B030D-6E8A-4147-A177-3AD203B41FA5}">
                      <a16:colId xmlns:a16="http://schemas.microsoft.com/office/drawing/2014/main" val="3348061467"/>
                    </a:ext>
                  </a:extLst>
                </a:gridCol>
                <a:gridCol w="329184">
                  <a:extLst>
                    <a:ext uri="{9D8B030D-6E8A-4147-A177-3AD203B41FA5}">
                      <a16:colId xmlns:a16="http://schemas.microsoft.com/office/drawing/2014/main" val="2901053996"/>
                    </a:ext>
                  </a:extLst>
                </a:gridCol>
                <a:gridCol w="329184">
                  <a:extLst>
                    <a:ext uri="{9D8B030D-6E8A-4147-A177-3AD203B41FA5}">
                      <a16:colId xmlns:a16="http://schemas.microsoft.com/office/drawing/2014/main" val="551979528"/>
                    </a:ext>
                  </a:extLst>
                </a:gridCol>
                <a:gridCol w="329184">
                  <a:extLst>
                    <a:ext uri="{9D8B030D-6E8A-4147-A177-3AD203B41FA5}">
                      <a16:colId xmlns:a16="http://schemas.microsoft.com/office/drawing/2014/main" val="1848425797"/>
                    </a:ext>
                  </a:extLst>
                </a:gridCol>
                <a:gridCol w="329184">
                  <a:extLst>
                    <a:ext uri="{9D8B030D-6E8A-4147-A177-3AD203B41FA5}">
                      <a16:colId xmlns:a16="http://schemas.microsoft.com/office/drawing/2014/main" val="2483607080"/>
                    </a:ext>
                  </a:extLst>
                </a:gridCol>
                <a:gridCol w="329184">
                  <a:extLst>
                    <a:ext uri="{9D8B030D-6E8A-4147-A177-3AD203B41FA5}">
                      <a16:colId xmlns:a16="http://schemas.microsoft.com/office/drawing/2014/main" val="2318576081"/>
                    </a:ext>
                  </a:extLst>
                </a:gridCol>
                <a:gridCol w="329184">
                  <a:extLst>
                    <a:ext uri="{9D8B030D-6E8A-4147-A177-3AD203B41FA5}">
                      <a16:colId xmlns:a16="http://schemas.microsoft.com/office/drawing/2014/main" val="267378646"/>
                    </a:ext>
                  </a:extLst>
                </a:gridCol>
                <a:gridCol w="329184">
                  <a:extLst>
                    <a:ext uri="{9D8B030D-6E8A-4147-A177-3AD203B41FA5}">
                      <a16:colId xmlns:a16="http://schemas.microsoft.com/office/drawing/2014/main" val="936497673"/>
                    </a:ext>
                  </a:extLst>
                </a:gridCol>
                <a:gridCol w="329184">
                  <a:extLst>
                    <a:ext uri="{9D8B030D-6E8A-4147-A177-3AD203B41FA5}">
                      <a16:colId xmlns:a16="http://schemas.microsoft.com/office/drawing/2014/main" val="843726467"/>
                    </a:ext>
                  </a:extLst>
                </a:gridCol>
                <a:gridCol w="329184">
                  <a:extLst>
                    <a:ext uri="{9D8B030D-6E8A-4147-A177-3AD203B41FA5}">
                      <a16:colId xmlns:a16="http://schemas.microsoft.com/office/drawing/2014/main" val="2419598073"/>
                    </a:ext>
                  </a:extLst>
                </a:gridCol>
                <a:gridCol w="329184">
                  <a:extLst>
                    <a:ext uri="{9D8B030D-6E8A-4147-A177-3AD203B41FA5}">
                      <a16:colId xmlns:a16="http://schemas.microsoft.com/office/drawing/2014/main" val="100156240"/>
                    </a:ext>
                  </a:extLst>
                </a:gridCol>
                <a:gridCol w="329184">
                  <a:extLst>
                    <a:ext uri="{9D8B030D-6E8A-4147-A177-3AD203B41FA5}">
                      <a16:colId xmlns:a16="http://schemas.microsoft.com/office/drawing/2014/main" val="4008306554"/>
                    </a:ext>
                  </a:extLst>
                </a:gridCol>
                <a:gridCol w="329184">
                  <a:extLst>
                    <a:ext uri="{9D8B030D-6E8A-4147-A177-3AD203B41FA5}">
                      <a16:colId xmlns:a16="http://schemas.microsoft.com/office/drawing/2014/main" val="3574951127"/>
                    </a:ext>
                  </a:extLst>
                </a:gridCol>
                <a:gridCol w="329184">
                  <a:extLst>
                    <a:ext uri="{9D8B030D-6E8A-4147-A177-3AD203B41FA5}">
                      <a16:colId xmlns:a16="http://schemas.microsoft.com/office/drawing/2014/main" val="3727565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24223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- 2025-11-20 13:02:27</a:t>
                      </a:r>
                      <a:r>
                        <a:rPr kumimoji="0" lang="en-US" sz="1000" b="0" i="0" u="none" strike="noStrike" kern="1200" cap="none" spc="0" normalizeH="0" baseline="0" noProof="0">
                          <a:ln>
                            <a:noFill/>
                          </a:ln>
                          <a:solidFill>
                            <a:prstClr val="black"/>
                          </a:solidFill>
                          <a:effectLst/>
                          <a:uLnTx/>
                          <a:uFillTx/>
                          <a:latin typeface="Calibri"/>
                          <a:ea typeface="+mn-ea"/>
                          <a:cs typeface="+mn-cs"/>
                        </a:rPr>
                        <a:t>
 #TEAMPHLY was excited to join supporters at the Madelyn James Pediatric Cancer Foundation Bow Bash, an inspiring event that raised over K to support families facing #pediatriccancer. 🎀✨
This celebration honors the foundation’s mission to bring access and equity to pediatric #cancer care. Founded in memory of Madelyn, a patient at Children's Hospital of Philadelphia, their work helps ease the journey for families navigating a diagnosis and brings hope when it’s needed most. 🤝
We’re especially honored that PHLY President &amp; CEO John Glomb was recognized among the evening’s honorees for his friendship, partnership, and commitment to this cause. Together, we’re bringing hope and relief to families who need it most.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https://quintly-eu-image-storage.s3.amazonaws.com/d123f9c23f3abec6e562a564c92f236a/23d4e6cea2763a1cf8de39ca4ad00448.jpg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91295714"/>
                  </a:ext>
                </a:extLst>
              </a:tr>
            </a:tbl>
          </a:graphicData>
        </a:graphic>
      </p:graphicFrame>
      <p:sp>
        <p:nvSpPr>
          <p:cNvPr id="4" name="Text Placeholder 3">
            <a:extLst>
              <a:ext uri="{FF2B5EF4-FFF2-40B4-BE49-F238E27FC236}">
                <a16:creationId xmlns:a16="http://schemas.microsoft.com/office/drawing/2014/main" id="{26E28B53-B3E4-41E6-B502-CFCF5AF2FBFB}"/>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330617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55DD3-CC54-4A22-9733-680C2B395190}"/>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25C320BC-46C5-4FD4-B7C6-4ED3CBD69B3F}"/>
              </a:ext>
            </a:extLst>
          </p:cNvPr>
          <p:cNvGraphicFramePr>
            <a:graphicFrameLocks noGrp="1"/>
          </p:cNvGraphicFramePr>
          <p:nvPr>
            <p:ph type="chart" sz="quarter" idx="13"/>
            <p:extLst>
              <p:ext uri="{D42A27DB-BD31-4B8C-83A1-F6EECF244321}">
                <p14:modId xmlns:p14="http://schemas.microsoft.com/office/powerpoint/2010/main" val="1753787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90B0CC-F45C-4C74-874D-013533A8E233}"/>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6D1075F7-8004-44FB-9070-97CEE38D2C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5326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28B51-DFD0-4373-8C96-E15A107DAB64}"/>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5BB01C4E-53D2-4EA4-B1B9-E414CCE5C049}"/>
              </a:ext>
            </a:extLst>
          </p:cNvPr>
          <p:cNvGraphicFramePr>
            <a:graphicFrameLocks noGrp="1"/>
          </p:cNvGraphicFramePr>
          <p:nvPr>
            <p:ph type="tbl" sz="quarter" idx="13"/>
            <p:extLst>
              <p:ext uri="{D42A27DB-BD31-4B8C-83A1-F6EECF244321}">
                <p14:modId xmlns:p14="http://schemas.microsoft.com/office/powerpoint/2010/main" val="235665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58587053"/>
                    </a:ext>
                  </a:extLst>
                </a:gridCol>
                <a:gridCol w="576072">
                  <a:extLst>
                    <a:ext uri="{9D8B030D-6E8A-4147-A177-3AD203B41FA5}">
                      <a16:colId xmlns:a16="http://schemas.microsoft.com/office/drawing/2014/main" val="1228436207"/>
                    </a:ext>
                  </a:extLst>
                </a:gridCol>
                <a:gridCol w="576072">
                  <a:extLst>
                    <a:ext uri="{9D8B030D-6E8A-4147-A177-3AD203B41FA5}">
                      <a16:colId xmlns:a16="http://schemas.microsoft.com/office/drawing/2014/main" val="562741187"/>
                    </a:ext>
                  </a:extLst>
                </a:gridCol>
                <a:gridCol w="576072">
                  <a:extLst>
                    <a:ext uri="{9D8B030D-6E8A-4147-A177-3AD203B41FA5}">
                      <a16:colId xmlns:a16="http://schemas.microsoft.com/office/drawing/2014/main" val="2776520571"/>
                    </a:ext>
                  </a:extLst>
                </a:gridCol>
                <a:gridCol w="576072">
                  <a:extLst>
                    <a:ext uri="{9D8B030D-6E8A-4147-A177-3AD203B41FA5}">
                      <a16:colId xmlns:a16="http://schemas.microsoft.com/office/drawing/2014/main" val="3390369066"/>
                    </a:ext>
                  </a:extLst>
                </a:gridCol>
                <a:gridCol w="576072">
                  <a:extLst>
                    <a:ext uri="{9D8B030D-6E8A-4147-A177-3AD203B41FA5}">
                      <a16:colId xmlns:a16="http://schemas.microsoft.com/office/drawing/2014/main" val="2508945015"/>
                    </a:ext>
                  </a:extLst>
                </a:gridCol>
                <a:gridCol w="576072">
                  <a:extLst>
                    <a:ext uri="{9D8B030D-6E8A-4147-A177-3AD203B41FA5}">
                      <a16:colId xmlns:a16="http://schemas.microsoft.com/office/drawing/2014/main" val="467221448"/>
                    </a:ext>
                  </a:extLst>
                </a:gridCol>
                <a:gridCol w="576072">
                  <a:extLst>
                    <a:ext uri="{9D8B030D-6E8A-4147-A177-3AD203B41FA5}">
                      <a16:colId xmlns:a16="http://schemas.microsoft.com/office/drawing/2014/main" val="116123459"/>
                    </a:ext>
                  </a:extLst>
                </a:gridCol>
                <a:gridCol w="576072">
                  <a:extLst>
                    <a:ext uri="{9D8B030D-6E8A-4147-A177-3AD203B41FA5}">
                      <a16:colId xmlns:a16="http://schemas.microsoft.com/office/drawing/2014/main" val="625396146"/>
                    </a:ext>
                  </a:extLst>
                </a:gridCol>
                <a:gridCol w="576072">
                  <a:extLst>
                    <a:ext uri="{9D8B030D-6E8A-4147-A177-3AD203B41FA5}">
                      <a16:colId xmlns:a16="http://schemas.microsoft.com/office/drawing/2014/main" val="1936245725"/>
                    </a:ext>
                  </a:extLst>
                </a:gridCol>
                <a:gridCol w="576072">
                  <a:extLst>
                    <a:ext uri="{9D8B030D-6E8A-4147-A177-3AD203B41FA5}">
                      <a16:colId xmlns:a16="http://schemas.microsoft.com/office/drawing/2014/main" val="1234677372"/>
                    </a:ext>
                  </a:extLst>
                </a:gridCol>
                <a:gridCol w="576072">
                  <a:extLst>
                    <a:ext uri="{9D8B030D-6E8A-4147-A177-3AD203B41FA5}">
                      <a16:colId xmlns:a16="http://schemas.microsoft.com/office/drawing/2014/main" val="1853698010"/>
                    </a:ext>
                  </a:extLst>
                </a:gridCol>
                <a:gridCol w="576072">
                  <a:extLst>
                    <a:ext uri="{9D8B030D-6E8A-4147-A177-3AD203B41FA5}">
                      <a16:colId xmlns:a16="http://schemas.microsoft.com/office/drawing/2014/main" val="201610579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43110775"/>
                  </a:ext>
                </a:extLst>
              </a:tr>
              <a:tr h="370840">
                <a:tc>
                  <a:txBody>
                    <a:bodyPr/>
                    <a:lstStyle/>
                    <a:p>
                      <a:r>
                        <a:rPr lang="en-US" sz="1000"/>
                        <a:t>3947</a:t>
                      </a:r>
                    </a:p>
                  </a:txBody>
                  <a:tcPr/>
                </a:tc>
                <a:tc>
                  <a:txBody>
                    <a:bodyPr/>
                    <a:lstStyle/>
                    <a:p>
                      <a:r>
                        <a:rPr lang="en-US" sz="1000"/>
                        <a:t>-9</a:t>
                      </a:r>
                    </a:p>
                  </a:txBody>
                  <a:tcPr/>
                </a:tc>
                <a:tc>
                  <a:txBody>
                    <a:bodyPr/>
                    <a:lstStyle/>
                    <a:p>
                      <a:r>
                        <a:rPr lang="en-US" sz="1000"/>
                        <a:t>39</a:t>
                      </a:r>
                    </a:p>
                  </a:txBody>
                  <a:tcPr/>
                </a:tc>
                <a:tc>
                  <a:txBody>
                    <a:bodyPr/>
                    <a:lstStyle/>
                    <a:p>
                      <a:r>
                        <a:rPr lang="en-US" sz="1000"/>
                        <a:t>18</a:t>
                      </a:r>
                    </a:p>
                  </a:txBody>
                  <a:tcPr/>
                </a:tc>
                <a:tc>
                  <a:txBody>
                    <a:bodyPr/>
                    <a:lstStyle/>
                    <a:p>
                      <a:r>
                        <a:rPr lang="en-US" sz="1000"/>
                        <a:t>1</a:t>
                      </a:r>
                    </a:p>
                  </a:txBody>
                  <a:tcPr/>
                </a:tc>
                <a:tc>
                  <a:txBody>
                    <a:bodyPr/>
                    <a:lstStyle/>
                    <a:p>
                      <a:r>
                        <a:rPr lang="en-US" sz="1000"/>
                        <a:t>20</a:t>
                      </a:r>
                    </a:p>
                  </a:txBody>
                  <a:tcPr/>
                </a:tc>
                <a:tc>
                  <a:txBody>
                    <a:bodyPr/>
                    <a:lstStyle/>
                    <a:p>
                      <a:r>
                        <a:rPr lang="en-US" sz="1000"/>
                        <a:t>5</a:t>
                      </a:r>
                    </a:p>
                  </a:txBody>
                  <a:tcPr/>
                </a:tc>
                <a:tc>
                  <a:txBody>
                    <a:bodyPr/>
                    <a:lstStyle/>
                    <a:p>
                      <a:r>
                        <a:rPr lang="en-US" sz="1000"/>
                        <a:t>3</a:t>
                      </a:r>
                    </a:p>
                  </a:txBody>
                  <a:tcPr/>
                </a:tc>
                <a:tc>
                  <a:txBody>
                    <a:bodyPr/>
                    <a:lstStyle/>
                    <a:p>
                      <a:r>
                        <a:rPr lang="en-US" sz="1000"/>
                        <a:t>15</a:t>
                      </a:r>
                    </a:p>
                  </a:txBody>
                  <a:tcPr/>
                </a:tc>
                <a:tc>
                  <a:txBody>
                    <a:bodyPr/>
                    <a:lstStyle/>
                    <a:p>
                      <a:r>
                        <a:rPr lang="en-US" sz="1000"/>
                        <a:t>12</a:t>
                      </a:r>
                    </a:p>
                  </a:txBody>
                  <a:tcPr/>
                </a:tc>
                <a:tc>
                  <a:txBody>
                    <a:bodyPr/>
                    <a:lstStyle/>
                    <a:p>
                      <a:r>
                        <a:rPr lang="en-US" sz="1000"/>
                        <a:t>9</a:t>
                      </a:r>
                    </a:p>
                  </a:txBody>
                  <a:tcPr/>
                </a:tc>
                <a:tc>
                  <a:txBody>
                    <a:bodyPr/>
                    <a:lstStyle/>
                    <a:p>
                      <a:r>
                        <a:rPr lang="en-US" sz="1000"/>
                        <a:t>0.0422 %</a:t>
                      </a:r>
                    </a:p>
                  </a:txBody>
                  <a:tcPr/>
                </a:tc>
                <a:tc>
                  <a:txBody>
                    <a:bodyPr/>
                    <a:lstStyle/>
                    <a:p>
                      <a:r>
                        <a:rPr lang="en-US" sz="1000"/>
                        <a:t>0.0 %</a:t>
                      </a:r>
                    </a:p>
                  </a:txBody>
                  <a:tcPr/>
                </a:tc>
                <a:extLst>
                  <a:ext uri="{0D108BD9-81ED-4DB2-BD59-A6C34878D82A}">
                    <a16:rowId xmlns:a16="http://schemas.microsoft.com/office/drawing/2014/main" val="3627809258"/>
                  </a:ext>
                </a:extLst>
              </a:tr>
            </a:tbl>
          </a:graphicData>
        </a:graphic>
      </p:graphicFrame>
      <p:sp>
        <p:nvSpPr>
          <p:cNvPr id="4" name="Text Placeholder 3">
            <a:extLst>
              <a:ext uri="{FF2B5EF4-FFF2-40B4-BE49-F238E27FC236}">
                <a16:creationId xmlns:a16="http://schemas.microsoft.com/office/drawing/2014/main" id="{413C89AC-4328-4A2F-BAFB-D434CCF2919D}"/>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843975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980E-291C-4835-9381-C0DF69F37CED}"/>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CE6298C1-A91D-488C-9495-AF79E1580337}"/>
              </a:ext>
            </a:extLst>
          </p:cNvPr>
          <p:cNvGraphicFramePr>
            <a:graphicFrameLocks noGrp="1"/>
          </p:cNvGraphicFramePr>
          <p:nvPr>
            <p:ph type="chart" sz="quarter" idx="13"/>
            <p:extLst>
              <p:ext uri="{D42A27DB-BD31-4B8C-83A1-F6EECF244321}">
                <p14:modId xmlns:p14="http://schemas.microsoft.com/office/powerpoint/2010/main" val="803566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EB6E7E-0396-4333-9D52-33F08565C3E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1CDE5B1-365D-48C6-BE15-973C2D8B3C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007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40BF6-D4C0-4E3F-8399-99D0C45014F7}"/>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5D5782D4-5DAF-4B3F-8A5C-6C99B46DEB0C}"/>
              </a:ext>
            </a:extLst>
          </p:cNvPr>
          <p:cNvGraphicFramePr>
            <a:graphicFrameLocks noGrp="1"/>
          </p:cNvGraphicFramePr>
          <p:nvPr>
            <p:ph type="chart" sz="quarter" idx="13"/>
            <p:extLst>
              <p:ext uri="{D42A27DB-BD31-4B8C-83A1-F6EECF244321}">
                <p14:modId xmlns:p14="http://schemas.microsoft.com/office/powerpoint/2010/main" val="3316524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B09E61-F75C-4386-B860-260FEE8AE17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DC9A3F4-2201-4955-92BF-3ABF13A655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41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D83CA-BA17-4EA2-A660-E9C21479916B}"/>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7FC75DDD-1953-4E15-8B65-978C2B1A2DE9}"/>
              </a:ext>
            </a:extLst>
          </p:cNvPr>
          <p:cNvGraphicFramePr>
            <a:graphicFrameLocks noGrp="1"/>
          </p:cNvGraphicFramePr>
          <p:nvPr>
            <p:ph type="chart" sz="quarter" idx="13"/>
            <p:extLst>
              <p:ext uri="{D42A27DB-BD31-4B8C-83A1-F6EECF244321}">
                <p14:modId xmlns:p14="http://schemas.microsoft.com/office/powerpoint/2010/main" val="1324834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FA552E-185A-463B-AB75-882DE338FA6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97DE107-DF42-4DC8-B27F-B802D71122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035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253E3-950B-4468-89B4-4C5C28B1BC4B}"/>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8B53F5E2-215B-4912-9867-152F396608A7}"/>
              </a:ext>
            </a:extLst>
          </p:cNvPr>
          <p:cNvGraphicFramePr>
            <a:graphicFrameLocks noGrp="1"/>
          </p:cNvGraphicFramePr>
          <p:nvPr>
            <p:ph type="chart" sz="quarter" idx="13"/>
            <p:extLst>
              <p:ext uri="{D42A27DB-BD31-4B8C-83A1-F6EECF244321}">
                <p14:modId xmlns:p14="http://schemas.microsoft.com/office/powerpoint/2010/main" val="1853449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21ADE7-393A-49BC-81D3-E4FB1300BD4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ECDAAB2-57BF-441F-8ABA-DA1A09113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3427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C8303-EAE6-4DC5-B280-A1A470EEBBE9}"/>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63669A0E-DC27-4B86-A7E0-B65F0104C7A9}"/>
              </a:ext>
            </a:extLst>
          </p:cNvPr>
          <p:cNvGraphicFramePr>
            <a:graphicFrameLocks noGrp="1"/>
          </p:cNvGraphicFramePr>
          <p:nvPr>
            <p:ph type="tbl" sz="quarter" idx="13"/>
            <p:extLst>
              <p:ext uri="{D42A27DB-BD31-4B8C-83A1-F6EECF244321}">
                <p14:modId xmlns:p14="http://schemas.microsoft.com/office/powerpoint/2010/main" val="1560614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734258127"/>
                    </a:ext>
                  </a:extLst>
                </a:gridCol>
                <a:gridCol w="2468880">
                  <a:extLst>
                    <a:ext uri="{9D8B030D-6E8A-4147-A177-3AD203B41FA5}">
                      <a16:colId xmlns:a16="http://schemas.microsoft.com/office/drawing/2014/main" val="3258133098"/>
                    </a:ext>
                  </a:extLst>
                </a:gridCol>
                <a:gridCol w="2468880">
                  <a:extLst>
                    <a:ext uri="{9D8B030D-6E8A-4147-A177-3AD203B41FA5}">
                      <a16:colId xmlns:a16="http://schemas.microsoft.com/office/drawing/2014/main" val="295737780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28159052"/>
                  </a:ext>
                </a:extLst>
              </a:tr>
              <a:tr h="370840">
                <a:tc>
                  <a:txBody>
                    <a:bodyPr/>
                    <a:lstStyle/>
                    <a:p>
                      <a:r>
                        <a:rPr lang="en-US" sz="1000" b="1"/>
                        <a:t>@BusInsMagazine</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4030340444"/>
                  </a:ext>
                </a:extLst>
              </a:tr>
              <a:tr h="370840">
                <a:tc>
                  <a:txBody>
                    <a:bodyPr/>
                    <a:lstStyle/>
                    <a:p>
                      <a:r>
                        <a:rPr lang="en-US" sz="1000" b="1"/>
                        <a:t>@MarshMMAMidwest</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767297402"/>
                  </a:ext>
                </a:extLst>
              </a:tr>
              <a:tr h="370840">
                <a:tc>
                  <a:txBody>
                    <a:bodyPr/>
                    <a:lstStyle/>
                    <a:p>
                      <a:r>
                        <a:rPr lang="en-US" sz="1000" b="1"/>
                        <a:t>@TMNA_Services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304275210"/>
                  </a:ext>
                </a:extLst>
              </a:tr>
              <a:tr h="370840">
                <a:tc>
                  <a:txBody>
                    <a:bodyPr/>
                    <a:lstStyle/>
                    <a:p>
                      <a:r>
                        <a:rPr lang="en-US" sz="1000" b="1"/>
                        <a:t>@CAFoundation</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090997572"/>
                  </a:ext>
                </a:extLst>
              </a:tr>
              <a:tr h="370840">
                <a:tc>
                  <a:txBody>
                    <a:bodyPr/>
                    <a:lstStyle/>
                    <a:p>
                      <a:r>
                        <a:rPr lang="en-US" sz="1000" b="1"/>
                        <a:t>@ParalympicIn</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591883465"/>
                  </a:ext>
                </a:extLst>
              </a:tr>
              <a:tr h="370840">
                <a:tc>
                  <a:txBody>
                    <a:bodyPr/>
                    <a:lstStyle/>
                    <a:p>
                      <a:r>
                        <a:rPr lang="en-US" sz="1000" b="1"/>
                        <a:t>@YAPInc</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4010463226"/>
                  </a:ext>
                </a:extLst>
              </a:tr>
              <a:tr h="370840">
                <a:tc>
                  <a:txBody>
                    <a:bodyPr/>
                    <a:lstStyle/>
                    <a:p>
                      <a:r>
                        <a:rPr lang="en-US" sz="1000" b="1"/>
                        <a:t>@StoneHouse_Inc</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294202602"/>
                  </a:ext>
                </a:extLst>
              </a:tr>
              <a:tr h="370840">
                <a:tc>
                  <a:txBody>
                    <a:bodyPr/>
                    <a:lstStyle/>
                    <a:p>
                      <a:r>
                        <a:rPr lang="en-US" sz="1000" b="1"/>
                        <a:t>@SalArmyPhilly</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801368865"/>
                  </a:ext>
                </a:extLst>
              </a:tr>
            </a:tbl>
          </a:graphicData>
        </a:graphic>
      </p:graphicFrame>
      <p:sp>
        <p:nvSpPr>
          <p:cNvPr id="4" name="Text Placeholder 3">
            <a:extLst>
              <a:ext uri="{FF2B5EF4-FFF2-40B4-BE49-F238E27FC236}">
                <a16:creationId xmlns:a16="http://schemas.microsoft.com/office/drawing/2014/main" id="{CE9DB839-32A6-4CB3-8AED-27D6D8BF24C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741122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AFAB-3F4B-4FF1-909A-2C188EFD98E9}"/>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A08F7828-36DC-4196-87FE-1F86E2B41E09}"/>
              </a:ext>
            </a:extLst>
          </p:cNvPr>
          <p:cNvGraphicFramePr>
            <a:graphicFrameLocks noGrp="1"/>
          </p:cNvGraphicFramePr>
          <p:nvPr>
            <p:ph type="tbl" sz="quarter" idx="13"/>
            <p:extLst>
              <p:ext uri="{D42A27DB-BD31-4B8C-83A1-F6EECF244321}">
                <p14:modId xmlns:p14="http://schemas.microsoft.com/office/powerpoint/2010/main" val="3229111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56067585"/>
                    </a:ext>
                  </a:extLst>
                </a:gridCol>
                <a:gridCol w="1152144">
                  <a:extLst>
                    <a:ext uri="{9D8B030D-6E8A-4147-A177-3AD203B41FA5}">
                      <a16:colId xmlns:a16="http://schemas.microsoft.com/office/drawing/2014/main" val="3203358172"/>
                    </a:ext>
                  </a:extLst>
                </a:gridCol>
                <a:gridCol w="1152144">
                  <a:extLst>
                    <a:ext uri="{9D8B030D-6E8A-4147-A177-3AD203B41FA5}">
                      <a16:colId xmlns:a16="http://schemas.microsoft.com/office/drawing/2014/main" val="812256917"/>
                    </a:ext>
                  </a:extLst>
                </a:gridCol>
                <a:gridCol w="1152144">
                  <a:extLst>
                    <a:ext uri="{9D8B030D-6E8A-4147-A177-3AD203B41FA5}">
                      <a16:colId xmlns:a16="http://schemas.microsoft.com/office/drawing/2014/main" val="1483402154"/>
                    </a:ext>
                  </a:extLst>
                </a:gridCol>
                <a:gridCol w="1152144">
                  <a:extLst>
                    <a:ext uri="{9D8B030D-6E8A-4147-A177-3AD203B41FA5}">
                      <a16:colId xmlns:a16="http://schemas.microsoft.com/office/drawing/2014/main" val="3326690476"/>
                    </a:ext>
                  </a:extLst>
                </a:gridCol>
                <a:gridCol w="1152144">
                  <a:extLst>
                    <a:ext uri="{9D8B030D-6E8A-4147-A177-3AD203B41FA5}">
                      <a16:colId xmlns:a16="http://schemas.microsoft.com/office/drawing/2014/main" val="2194086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2799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- 2025-11-11 09:54:13</a:t>
                      </a:r>
                      <a:r>
                        <a:rPr kumimoji="0" lang="en-US" sz="1000" b="0" i="0" u="none" strike="noStrike" kern="1200" cap="none" spc="0" normalizeH="0" baseline="0" noProof="0">
                          <a:ln>
                            <a:noFill/>
                          </a:ln>
                          <a:solidFill>
                            <a:prstClr val="black"/>
                          </a:solidFill>
                          <a:effectLst/>
                          <a:uLnTx/>
                          <a:uFillTx/>
                          <a:latin typeface="Calibri"/>
                          <a:ea typeface="+mn-ea"/>
                          <a:cs typeface="+mn-cs"/>
                        </a:rPr>
                        <a:t>
 Smiles. Cheers. Unstoppable energy. 💙 We were excited to sponsor @SOPennsylvania's 37th Fall Festival — the largest student-run Special Olympics event in the world, hosted by @VillanovaU.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0.2020 %</a:t>
                      </a:r>
                    </a:p>
                  </a:txBody>
                  <a:tcPr/>
                </a:tc>
                <a:extLst>
                  <a:ext uri="{0D108BD9-81ED-4DB2-BD59-A6C34878D82A}">
                    <a16:rowId xmlns:a16="http://schemas.microsoft.com/office/drawing/2014/main" val="1763603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- 2025-11-17 15:45:00</a:t>
                      </a:r>
                      <a:r>
                        <a:rPr kumimoji="0" lang="en-US" sz="1000" b="0" i="0" u="none" strike="noStrike" kern="1200" cap="none" spc="0" normalizeH="0" baseline="0" noProof="0">
                          <a:ln>
                            <a:noFill/>
                          </a:ln>
                          <a:solidFill>
                            <a:prstClr val="black"/>
                          </a:solidFill>
                          <a:effectLst/>
                          <a:uLnTx/>
                          <a:uFillTx/>
                          <a:latin typeface="Calibri"/>
                          <a:ea typeface="+mn-ea"/>
                          <a:cs typeface="+mn-cs"/>
                        </a:rPr>
                        <a:t>
 #TEAMPHLY was proud to sponsor and attend the @cpcusociety's In2Risk Annual Conference! This event brings together insurance industry leaders from around the world for professional development and networking to discuss emerging trends and challenges in risk management. https://t.co/T8EZCK7Fjh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0.0758 %</a:t>
                      </a:r>
                    </a:p>
                  </a:txBody>
                  <a:tcPr/>
                </a:tc>
                <a:extLst>
                  <a:ext uri="{0D108BD9-81ED-4DB2-BD59-A6C34878D82A}">
                    <a16:rowId xmlns:a16="http://schemas.microsoft.com/office/drawing/2014/main" val="1042209238"/>
                  </a:ext>
                </a:extLst>
              </a:tr>
            </a:tbl>
          </a:graphicData>
        </a:graphic>
      </p:graphicFrame>
      <p:sp>
        <p:nvSpPr>
          <p:cNvPr id="4" name="Text Placeholder 3">
            <a:extLst>
              <a:ext uri="{FF2B5EF4-FFF2-40B4-BE49-F238E27FC236}">
                <a16:creationId xmlns:a16="http://schemas.microsoft.com/office/drawing/2014/main" id="{3DAA6062-0920-4026-B975-C48289BEF2B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19011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8393E-CFAE-40AB-8AF9-6F4CEC90665C}"/>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A8110061-A495-44B4-B0BA-8BB5CE39EEB2}"/>
              </a:ext>
            </a:extLst>
          </p:cNvPr>
          <p:cNvGraphicFramePr>
            <a:graphicFrameLocks noGrp="1"/>
          </p:cNvGraphicFramePr>
          <p:nvPr>
            <p:ph type="tbl" sz="quarter" idx="13"/>
            <p:extLst>
              <p:ext uri="{D42A27DB-BD31-4B8C-83A1-F6EECF244321}">
                <p14:modId xmlns:p14="http://schemas.microsoft.com/office/powerpoint/2010/main" val="380570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85884385"/>
                    </a:ext>
                  </a:extLst>
                </a:gridCol>
                <a:gridCol w="1152144">
                  <a:extLst>
                    <a:ext uri="{9D8B030D-6E8A-4147-A177-3AD203B41FA5}">
                      <a16:colId xmlns:a16="http://schemas.microsoft.com/office/drawing/2014/main" val="2620415485"/>
                    </a:ext>
                  </a:extLst>
                </a:gridCol>
                <a:gridCol w="1152144">
                  <a:extLst>
                    <a:ext uri="{9D8B030D-6E8A-4147-A177-3AD203B41FA5}">
                      <a16:colId xmlns:a16="http://schemas.microsoft.com/office/drawing/2014/main" val="4160173021"/>
                    </a:ext>
                  </a:extLst>
                </a:gridCol>
                <a:gridCol w="1152144">
                  <a:extLst>
                    <a:ext uri="{9D8B030D-6E8A-4147-A177-3AD203B41FA5}">
                      <a16:colId xmlns:a16="http://schemas.microsoft.com/office/drawing/2014/main" val="953834682"/>
                    </a:ext>
                  </a:extLst>
                </a:gridCol>
                <a:gridCol w="1152144">
                  <a:extLst>
                    <a:ext uri="{9D8B030D-6E8A-4147-A177-3AD203B41FA5}">
                      <a16:colId xmlns:a16="http://schemas.microsoft.com/office/drawing/2014/main" val="1254551193"/>
                    </a:ext>
                  </a:extLst>
                </a:gridCol>
                <a:gridCol w="1152144">
                  <a:extLst>
                    <a:ext uri="{9D8B030D-6E8A-4147-A177-3AD203B41FA5}">
                      <a16:colId xmlns:a16="http://schemas.microsoft.com/office/drawing/2014/main" val="1405152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80738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- 2025-11-05 15:00:38</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be the Presenting Sponsor of the @Eagles Community RedZone program for the 2025 – 2026 season! Throughout the season, we're partnering with the Eagles to highlight #nonprofits doing great work in the community before each home game. 
🧵 https://t.co/04DlxcBjjK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0.0506 %</a:t>
                      </a:r>
                    </a:p>
                  </a:txBody>
                  <a:tcPr/>
                </a:tc>
                <a:extLst>
                  <a:ext uri="{0D108BD9-81ED-4DB2-BD59-A6C34878D82A}">
                    <a16:rowId xmlns:a16="http://schemas.microsoft.com/office/drawing/2014/main" val="219398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- 2025-11-21 12:49:55</a:t>
                      </a:r>
                      <a:r>
                        <a:rPr kumimoji="0" lang="en-US" sz="1000" b="0" i="0" u="none" strike="noStrike" kern="1200" cap="none" spc="0" normalizeH="0" baseline="0" noProof="0">
                          <a:ln>
                            <a:noFill/>
                          </a:ln>
                          <a:solidFill>
                            <a:prstClr val="black"/>
                          </a:solidFill>
                          <a:effectLst/>
                          <a:uLnTx/>
                          <a:uFillTx/>
                          <a:latin typeface="Calibri"/>
                          <a:ea typeface="+mn-ea"/>
                          <a:cs typeface="+mn-cs"/>
                        </a:rPr>
                        <a:t>
 Wishing our partners, the @PhilaUnion, the best of luck in their playoff match this weekend!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0.0506 %</a:t>
                      </a:r>
                    </a:p>
                  </a:txBody>
                  <a:tcPr/>
                </a:tc>
                <a:extLst>
                  <a:ext uri="{0D108BD9-81ED-4DB2-BD59-A6C34878D82A}">
                    <a16:rowId xmlns:a16="http://schemas.microsoft.com/office/drawing/2014/main" val="338464629"/>
                  </a:ext>
                </a:extLst>
              </a:tr>
            </a:tbl>
          </a:graphicData>
        </a:graphic>
      </p:graphicFrame>
      <p:sp>
        <p:nvSpPr>
          <p:cNvPr id="4" name="Text Placeholder 3">
            <a:extLst>
              <a:ext uri="{FF2B5EF4-FFF2-40B4-BE49-F238E27FC236}">
                <a16:creationId xmlns:a16="http://schemas.microsoft.com/office/drawing/2014/main" id="{5CD4A92E-F23D-4FFD-B305-0FDD0586356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97991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DF18B-48B7-4115-907C-E7E02A7DDF95}"/>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85655A25-5959-4C2C-AF49-8602A2A246DC}"/>
              </a:ext>
            </a:extLst>
          </p:cNvPr>
          <p:cNvGraphicFramePr>
            <a:graphicFrameLocks noGrp="1"/>
          </p:cNvGraphicFramePr>
          <p:nvPr>
            <p:ph type="tbl" sz="quarter" idx="13"/>
            <p:extLst>
              <p:ext uri="{D42A27DB-BD31-4B8C-83A1-F6EECF244321}">
                <p14:modId xmlns:p14="http://schemas.microsoft.com/office/powerpoint/2010/main" val="381058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68973672"/>
                    </a:ext>
                  </a:extLst>
                </a:gridCol>
                <a:gridCol w="1152144">
                  <a:extLst>
                    <a:ext uri="{9D8B030D-6E8A-4147-A177-3AD203B41FA5}">
                      <a16:colId xmlns:a16="http://schemas.microsoft.com/office/drawing/2014/main" val="3277620802"/>
                    </a:ext>
                  </a:extLst>
                </a:gridCol>
                <a:gridCol w="1152144">
                  <a:extLst>
                    <a:ext uri="{9D8B030D-6E8A-4147-A177-3AD203B41FA5}">
                      <a16:colId xmlns:a16="http://schemas.microsoft.com/office/drawing/2014/main" val="3581810"/>
                    </a:ext>
                  </a:extLst>
                </a:gridCol>
                <a:gridCol w="1152144">
                  <a:extLst>
                    <a:ext uri="{9D8B030D-6E8A-4147-A177-3AD203B41FA5}">
                      <a16:colId xmlns:a16="http://schemas.microsoft.com/office/drawing/2014/main" val="1937907020"/>
                    </a:ext>
                  </a:extLst>
                </a:gridCol>
                <a:gridCol w="1152144">
                  <a:extLst>
                    <a:ext uri="{9D8B030D-6E8A-4147-A177-3AD203B41FA5}">
                      <a16:colId xmlns:a16="http://schemas.microsoft.com/office/drawing/2014/main" val="3850161818"/>
                    </a:ext>
                  </a:extLst>
                </a:gridCol>
                <a:gridCol w="1152144">
                  <a:extLst>
                    <a:ext uri="{9D8B030D-6E8A-4147-A177-3AD203B41FA5}">
                      <a16:colId xmlns:a16="http://schemas.microsoft.com/office/drawing/2014/main" val="2763488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20365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- 2025-11-24 16:44:16</a:t>
                      </a:r>
                      <a:r>
                        <a:rPr kumimoji="0" lang="en-US" sz="1000" b="0" i="0" u="none" strike="noStrike" kern="1200" cap="none" spc="0" normalizeH="0" baseline="0" noProof="0">
                          <a:ln>
                            <a:noFill/>
                          </a:ln>
                          <a:solidFill>
                            <a:prstClr val="black"/>
                          </a:solidFill>
                          <a:effectLst/>
                          <a:uLnTx/>
                          <a:uFillTx/>
                          <a:latin typeface="Calibri"/>
                          <a:ea typeface="+mn-ea"/>
                          <a:cs typeface="+mn-cs"/>
                        </a:rPr>
                        <a:t>
 💬 Don't just take our word for it - see what insurance agents are saying about PHLYBOP! Our online portal makes it easy to quote, bind, &amp;amp; issue comprehensive #smallbusiness insurance. 
Learn more: https://t.co/HkWl03aF6x
#BusinessOwnersPolicy #SmallBusinessInsurance https://t.co/zbcENrUcbV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0.0506 %</a:t>
                      </a:r>
                    </a:p>
                  </a:txBody>
                  <a:tcPr/>
                </a:tc>
                <a:extLst>
                  <a:ext uri="{0D108BD9-81ED-4DB2-BD59-A6C34878D82A}">
                    <a16:rowId xmlns:a16="http://schemas.microsoft.com/office/drawing/2014/main" val="2599143731"/>
                  </a:ext>
                </a:extLst>
              </a:tr>
            </a:tbl>
          </a:graphicData>
        </a:graphic>
      </p:graphicFrame>
      <p:sp>
        <p:nvSpPr>
          <p:cNvPr id="4" name="Text Placeholder 3">
            <a:extLst>
              <a:ext uri="{FF2B5EF4-FFF2-40B4-BE49-F238E27FC236}">
                <a16:creationId xmlns:a16="http://schemas.microsoft.com/office/drawing/2014/main" id="{77202055-1EFE-4E94-9C81-C6166AF4F72B}"/>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84412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A6E3A-230E-4DF3-97F8-E3437E1830BF}"/>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11D5C018-D300-4AB3-8E47-7DF3C03596CB}"/>
              </a:ext>
            </a:extLst>
          </p:cNvPr>
          <p:cNvGraphicFramePr>
            <a:graphicFrameLocks noGrp="1"/>
          </p:cNvGraphicFramePr>
          <p:nvPr>
            <p:ph type="tbl" sz="quarter" idx="13"/>
            <p:extLst>
              <p:ext uri="{D42A27DB-BD31-4B8C-83A1-F6EECF244321}">
                <p14:modId xmlns:p14="http://schemas.microsoft.com/office/powerpoint/2010/main" val="1338863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22174500"/>
                    </a:ext>
                  </a:extLst>
                </a:gridCol>
                <a:gridCol w="576072">
                  <a:extLst>
                    <a:ext uri="{9D8B030D-6E8A-4147-A177-3AD203B41FA5}">
                      <a16:colId xmlns:a16="http://schemas.microsoft.com/office/drawing/2014/main" val="2918611734"/>
                    </a:ext>
                  </a:extLst>
                </a:gridCol>
                <a:gridCol w="576072">
                  <a:extLst>
                    <a:ext uri="{9D8B030D-6E8A-4147-A177-3AD203B41FA5}">
                      <a16:colId xmlns:a16="http://schemas.microsoft.com/office/drawing/2014/main" val="3736860286"/>
                    </a:ext>
                  </a:extLst>
                </a:gridCol>
                <a:gridCol w="576072">
                  <a:extLst>
                    <a:ext uri="{9D8B030D-6E8A-4147-A177-3AD203B41FA5}">
                      <a16:colId xmlns:a16="http://schemas.microsoft.com/office/drawing/2014/main" val="1228300501"/>
                    </a:ext>
                  </a:extLst>
                </a:gridCol>
                <a:gridCol w="576072">
                  <a:extLst>
                    <a:ext uri="{9D8B030D-6E8A-4147-A177-3AD203B41FA5}">
                      <a16:colId xmlns:a16="http://schemas.microsoft.com/office/drawing/2014/main" val="338389871"/>
                    </a:ext>
                  </a:extLst>
                </a:gridCol>
                <a:gridCol w="576072">
                  <a:extLst>
                    <a:ext uri="{9D8B030D-6E8A-4147-A177-3AD203B41FA5}">
                      <a16:colId xmlns:a16="http://schemas.microsoft.com/office/drawing/2014/main" val="3822563081"/>
                    </a:ext>
                  </a:extLst>
                </a:gridCol>
                <a:gridCol w="576072">
                  <a:extLst>
                    <a:ext uri="{9D8B030D-6E8A-4147-A177-3AD203B41FA5}">
                      <a16:colId xmlns:a16="http://schemas.microsoft.com/office/drawing/2014/main" val="1192286612"/>
                    </a:ext>
                  </a:extLst>
                </a:gridCol>
                <a:gridCol w="576072">
                  <a:extLst>
                    <a:ext uri="{9D8B030D-6E8A-4147-A177-3AD203B41FA5}">
                      <a16:colId xmlns:a16="http://schemas.microsoft.com/office/drawing/2014/main" val="186845966"/>
                    </a:ext>
                  </a:extLst>
                </a:gridCol>
                <a:gridCol w="576072">
                  <a:extLst>
                    <a:ext uri="{9D8B030D-6E8A-4147-A177-3AD203B41FA5}">
                      <a16:colId xmlns:a16="http://schemas.microsoft.com/office/drawing/2014/main" val="4152126209"/>
                    </a:ext>
                  </a:extLst>
                </a:gridCol>
                <a:gridCol w="576072">
                  <a:extLst>
                    <a:ext uri="{9D8B030D-6E8A-4147-A177-3AD203B41FA5}">
                      <a16:colId xmlns:a16="http://schemas.microsoft.com/office/drawing/2014/main" val="1913965163"/>
                    </a:ext>
                  </a:extLst>
                </a:gridCol>
                <a:gridCol w="576072">
                  <a:extLst>
                    <a:ext uri="{9D8B030D-6E8A-4147-A177-3AD203B41FA5}">
                      <a16:colId xmlns:a16="http://schemas.microsoft.com/office/drawing/2014/main" val="2371211384"/>
                    </a:ext>
                  </a:extLst>
                </a:gridCol>
                <a:gridCol w="576072">
                  <a:extLst>
                    <a:ext uri="{9D8B030D-6E8A-4147-A177-3AD203B41FA5}">
                      <a16:colId xmlns:a16="http://schemas.microsoft.com/office/drawing/2014/main" val="2462293933"/>
                    </a:ext>
                  </a:extLst>
                </a:gridCol>
                <a:gridCol w="576072">
                  <a:extLst>
                    <a:ext uri="{9D8B030D-6E8A-4147-A177-3AD203B41FA5}">
                      <a16:colId xmlns:a16="http://schemas.microsoft.com/office/drawing/2014/main" val="92076773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4249587890"/>
                  </a:ext>
                </a:extLst>
              </a:tr>
              <a:tr h="370840">
                <a:tc>
                  <a:txBody>
                    <a:bodyPr/>
                    <a:lstStyle/>
                    <a:p>
                      <a:r>
                        <a:rPr lang="en-US" sz="1000"/>
                        <a:t>53418</a:t>
                      </a:r>
                    </a:p>
                  </a:txBody>
                  <a:tcPr/>
                </a:tc>
                <a:tc>
                  <a:txBody>
                    <a:bodyPr/>
                    <a:lstStyle/>
                    <a:p>
                      <a:r>
                        <a:rPr lang="en-US" sz="1000"/>
                        <a:t>718</a:t>
                      </a:r>
                    </a:p>
                  </a:txBody>
                  <a:tcPr/>
                </a:tc>
                <a:tc>
                  <a:txBody>
                    <a:bodyPr/>
                    <a:lstStyle/>
                    <a:p>
                      <a:r>
                        <a:rPr lang="en-US" sz="1000"/>
                        <a:t>18</a:t>
                      </a:r>
                    </a:p>
                  </a:txBody>
                  <a:tcPr/>
                </a:tc>
                <a:tc>
                  <a:txBody>
                    <a:bodyPr/>
                    <a:lstStyle/>
                    <a:p>
                      <a:r>
                        <a:rPr lang="en-US" sz="1000"/>
                        <a:t>1747</a:t>
                      </a:r>
                    </a:p>
                  </a:txBody>
                  <a:tcPr/>
                </a:tc>
                <a:tc>
                  <a:txBody>
                    <a:bodyPr/>
                    <a:lstStyle/>
                    <a:p>
                      <a:r>
                        <a:rPr lang="en-US" sz="1000"/>
                        <a:t>97.055555555556</a:t>
                      </a:r>
                    </a:p>
                  </a:txBody>
                  <a:tcPr/>
                </a:tc>
                <a:tc>
                  <a:txBody>
                    <a:bodyPr/>
                    <a:lstStyle/>
                    <a:p>
                      <a:r>
                        <a:rPr lang="en-US" sz="1000"/>
                        <a:t>20</a:t>
                      </a:r>
                    </a:p>
                  </a:txBody>
                  <a:tcPr/>
                </a:tc>
                <a:tc>
                  <a:txBody>
                    <a:bodyPr/>
                    <a:lstStyle/>
                    <a:p>
                      <a:r>
                        <a:rPr lang="en-US" sz="1000"/>
                        <a:t>83</a:t>
                      </a:r>
                    </a:p>
                  </a:txBody>
                  <a:tcPr/>
                </a:tc>
                <a:tc>
                  <a:txBody>
                    <a:bodyPr/>
                    <a:lstStyle/>
                    <a:p>
                      <a:r>
                        <a:rPr lang="en-US" sz="1000"/>
                        <a:t>4.6111111111111</a:t>
                      </a:r>
                    </a:p>
                  </a:txBody>
                  <a:tcPr/>
                </a:tc>
                <a:tc>
                  <a:txBody>
                    <a:bodyPr/>
                    <a:lstStyle/>
                    <a:p>
                      <a:r>
                        <a:rPr lang="en-US" sz="1000"/>
                        <a:t>11647</a:t>
                      </a:r>
                    </a:p>
                  </a:txBody>
                  <a:tcPr/>
                </a:tc>
                <a:tc>
                  <a:txBody>
                    <a:bodyPr/>
                    <a:lstStyle/>
                    <a:p>
                      <a:r>
                        <a:rPr lang="en-US" sz="1000"/>
                        <a:t>647.05555555556</a:t>
                      </a:r>
                    </a:p>
                  </a:txBody>
                  <a:tcPr/>
                </a:tc>
                <a:tc>
                  <a:txBody>
                    <a:bodyPr/>
                    <a:lstStyle/>
                    <a:p>
                      <a:r>
                        <a:rPr lang="en-US" sz="1000"/>
                        <a:t>48195</a:t>
                      </a:r>
                    </a:p>
                  </a:txBody>
                  <a:tcPr/>
                </a:tc>
                <a:tc>
                  <a:txBody>
                    <a:bodyPr/>
                    <a:lstStyle/>
                    <a:p>
                      <a:r>
                        <a:rPr lang="en-US" sz="1000"/>
                        <a:t>2677.5</a:t>
                      </a:r>
                    </a:p>
                  </a:txBody>
                  <a:tcPr/>
                </a:tc>
                <a:tc>
                  <a:txBody>
                    <a:bodyPr/>
                    <a:lstStyle/>
                    <a:p>
                      <a:r>
                        <a:rPr lang="en-US" sz="1000"/>
                        <a:t>21.208039064185 %</a:t>
                      </a:r>
                    </a:p>
                  </a:txBody>
                  <a:tcPr/>
                </a:tc>
                <a:extLst>
                  <a:ext uri="{0D108BD9-81ED-4DB2-BD59-A6C34878D82A}">
                    <a16:rowId xmlns:a16="http://schemas.microsoft.com/office/drawing/2014/main" val="3705144764"/>
                  </a:ext>
                </a:extLst>
              </a:tr>
            </a:tbl>
          </a:graphicData>
        </a:graphic>
      </p:graphicFrame>
      <p:sp>
        <p:nvSpPr>
          <p:cNvPr id="4" name="Text Placeholder 3">
            <a:extLst>
              <a:ext uri="{FF2B5EF4-FFF2-40B4-BE49-F238E27FC236}">
                <a16:creationId xmlns:a16="http://schemas.microsoft.com/office/drawing/2014/main" id="{A7A22B99-9E1B-4AF9-B32C-1A125F819412}"/>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029343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39B72-D05F-4645-B6B0-0B39175E27CF}"/>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B1858F66-9412-4F59-A55D-76F620544194}"/>
              </a:ext>
            </a:extLst>
          </p:cNvPr>
          <p:cNvGraphicFramePr>
            <a:graphicFrameLocks noGrp="1"/>
          </p:cNvGraphicFramePr>
          <p:nvPr>
            <p:ph type="chart" sz="quarter" idx="13"/>
            <p:extLst>
              <p:ext uri="{D42A27DB-BD31-4B8C-83A1-F6EECF244321}">
                <p14:modId xmlns:p14="http://schemas.microsoft.com/office/powerpoint/2010/main" val="4073332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8D7C76-6372-466F-B2A5-5B36BD0A23B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465B93D-E005-4260-B831-1BC8B9CF0D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7996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10FD5-4342-4CAA-B103-4625C173E7B5}"/>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AB50D210-CB6C-4E5F-9F5C-FCE375B5D45C}"/>
              </a:ext>
            </a:extLst>
          </p:cNvPr>
          <p:cNvGraphicFramePr>
            <a:graphicFrameLocks noGrp="1"/>
          </p:cNvGraphicFramePr>
          <p:nvPr>
            <p:ph type="chart" sz="quarter" idx="13"/>
            <p:extLst>
              <p:ext uri="{D42A27DB-BD31-4B8C-83A1-F6EECF244321}">
                <p14:modId xmlns:p14="http://schemas.microsoft.com/office/powerpoint/2010/main" val="3625103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BEAEFF-C80E-483B-AF37-9508BCE7B0B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28D0A82-097D-4167-9941-79230691AF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69144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58981-B9DF-4F08-B9BD-713AA115FBB4}"/>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273B063D-7085-4E6E-BB06-58DAFBF43FCC}"/>
              </a:ext>
            </a:extLst>
          </p:cNvPr>
          <p:cNvGraphicFramePr>
            <a:graphicFrameLocks noGrp="1"/>
          </p:cNvGraphicFramePr>
          <p:nvPr>
            <p:ph type="chart" sz="quarter" idx="13"/>
            <p:extLst>
              <p:ext uri="{D42A27DB-BD31-4B8C-83A1-F6EECF244321}">
                <p14:modId xmlns:p14="http://schemas.microsoft.com/office/powerpoint/2010/main" val="517214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82592F-4FE0-4A4F-9796-068CB395CED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7AADF5A-4DCA-4756-AD2D-2A8194137E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08301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E0616-30F3-45F7-8B84-BB8A52D9C90E}"/>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176E6EF9-A5D5-41BF-B43A-1617B5890288}"/>
              </a:ext>
            </a:extLst>
          </p:cNvPr>
          <p:cNvGraphicFramePr>
            <a:graphicFrameLocks noGrp="1"/>
          </p:cNvGraphicFramePr>
          <p:nvPr>
            <p:ph type="chart" sz="quarter" idx="13"/>
            <p:extLst>
              <p:ext uri="{D42A27DB-BD31-4B8C-83A1-F6EECF244321}">
                <p14:modId xmlns:p14="http://schemas.microsoft.com/office/powerpoint/2010/main" val="2306816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54EF0F-0F5E-4AFE-B87A-84B0646F5E0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54E889F-81A7-432B-8CFE-85B59ABB6E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9210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AA2B0-F2BB-4B90-B745-A93026BBCDF9}"/>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85A3D7E9-9E4C-4915-B460-853AC67946F4}"/>
              </a:ext>
            </a:extLst>
          </p:cNvPr>
          <p:cNvGraphicFramePr>
            <a:graphicFrameLocks noGrp="1"/>
          </p:cNvGraphicFramePr>
          <p:nvPr>
            <p:ph type="tbl" sz="quarter" idx="13"/>
            <p:extLst>
              <p:ext uri="{D42A27DB-BD31-4B8C-83A1-F6EECF244321}">
                <p14:modId xmlns:p14="http://schemas.microsoft.com/office/powerpoint/2010/main" val="291154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325385725"/>
                    </a:ext>
                  </a:extLst>
                </a:gridCol>
                <a:gridCol w="905256">
                  <a:extLst>
                    <a:ext uri="{9D8B030D-6E8A-4147-A177-3AD203B41FA5}">
                      <a16:colId xmlns:a16="http://schemas.microsoft.com/office/drawing/2014/main" val="3878056173"/>
                    </a:ext>
                  </a:extLst>
                </a:gridCol>
                <a:gridCol w="576072">
                  <a:extLst>
                    <a:ext uri="{9D8B030D-6E8A-4147-A177-3AD203B41FA5}">
                      <a16:colId xmlns:a16="http://schemas.microsoft.com/office/drawing/2014/main" val="1272672268"/>
                    </a:ext>
                  </a:extLst>
                </a:gridCol>
                <a:gridCol w="576072">
                  <a:extLst>
                    <a:ext uri="{9D8B030D-6E8A-4147-A177-3AD203B41FA5}">
                      <a16:colId xmlns:a16="http://schemas.microsoft.com/office/drawing/2014/main" val="2549534941"/>
                    </a:ext>
                  </a:extLst>
                </a:gridCol>
                <a:gridCol w="576072">
                  <a:extLst>
                    <a:ext uri="{9D8B030D-6E8A-4147-A177-3AD203B41FA5}">
                      <a16:colId xmlns:a16="http://schemas.microsoft.com/office/drawing/2014/main" val="1126113054"/>
                    </a:ext>
                  </a:extLst>
                </a:gridCol>
                <a:gridCol w="576072">
                  <a:extLst>
                    <a:ext uri="{9D8B030D-6E8A-4147-A177-3AD203B41FA5}">
                      <a16:colId xmlns:a16="http://schemas.microsoft.com/office/drawing/2014/main" val="619605592"/>
                    </a:ext>
                  </a:extLst>
                </a:gridCol>
                <a:gridCol w="576072">
                  <a:extLst>
                    <a:ext uri="{9D8B030D-6E8A-4147-A177-3AD203B41FA5}">
                      <a16:colId xmlns:a16="http://schemas.microsoft.com/office/drawing/2014/main" val="3778676432"/>
                    </a:ext>
                  </a:extLst>
                </a:gridCol>
                <a:gridCol w="576072">
                  <a:extLst>
                    <a:ext uri="{9D8B030D-6E8A-4147-A177-3AD203B41FA5}">
                      <a16:colId xmlns:a16="http://schemas.microsoft.com/office/drawing/2014/main" val="1850987497"/>
                    </a:ext>
                  </a:extLst>
                </a:gridCol>
                <a:gridCol w="576072">
                  <a:extLst>
                    <a:ext uri="{9D8B030D-6E8A-4147-A177-3AD203B41FA5}">
                      <a16:colId xmlns:a16="http://schemas.microsoft.com/office/drawing/2014/main" val="1467579247"/>
                    </a:ext>
                  </a:extLst>
                </a:gridCol>
                <a:gridCol w="576072">
                  <a:extLst>
                    <a:ext uri="{9D8B030D-6E8A-4147-A177-3AD203B41FA5}">
                      <a16:colId xmlns:a16="http://schemas.microsoft.com/office/drawing/2014/main" val="493245460"/>
                    </a:ext>
                  </a:extLst>
                </a:gridCol>
                <a:gridCol w="576072">
                  <a:extLst>
                    <a:ext uri="{9D8B030D-6E8A-4147-A177-3AD203B41FA5}">
                      <a16:colId xmlns:a16="http://schemas.microsoft.com/office/drawing/2014/main" val="401446601"/>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201353456"/>
                  </a:ext>
                </a:extLst>
              </a:tr>
              <a:tr h="370840">
                <a:tc>
                  <a:txBody>
                    <a:bodyPr/>
                    <a:lstStyle/>
                    <a:p>
                      <a:r>
                        <a:rPr lang="en-US" sz="1000"/>
                        <a:t>11/06/2025 16:16:13</a:t>
                      </a:r>
                    </a:p>
                  </a:txBody>
                  <a:tcPr/>
                </a:tc>
                <a:tc>
                  <a:txBody>
                    <a:bodyPr/>
                    <a:lstStyle/>
                    <a:p>
                      <a:r>
                        <a:rPr lang="en-US" sz="1000"/>
                        <a:t>11/06/2025 16:16:13</a:t>
                      </a:r>
                    </a:p>
                  </a:txBody>
                  <a:tcPr/>
                </a:tc>
                <a:tc>
                  <a:txBody>
                    <a:bodyPr/>
                    <a:lstStyle/>
                    <a:p>
                      <a:r>
                        <a:rPr lang="en-US" sz="1000"/>
                        <a:t>Gallery</a:t>
                      </a:r>
                    </a:p>
                  </a:txBody>
                  <a:tcPr/>
                </a:tc>
                <a:tc>
                  <a:txBody>
                    <a:bodyPr/>
                    <a:lstStyle/>
                    <a:p>
                      <a:r>
                        <a:rPr lang="en-US" sz="1000"/>
                        <a:t>205</a:t>
                      </a:r>
                    </a:p>
                  </a:txBody>
                  <a:tcPr/>
                </a:tc>
                <a:tc>
                  <a:txBody>
                    <a:bodyPr/>
                    <a:lstStyle/>
                    <a:p>
                      <a:r>
                        <a:rPr lang="en-US" sz="1000"/>
                        <a:t>4</a:t>
                      </a:r>
                    </a:p>
                  </a:txBody>
                  <a:tcPr/>
                </a:tc>
                <a:tc>
                  <a:txBody>
                    <a:bodyPr/>
                    <a:lstStyle/>
                    <a:p>
                      <a:r>
                        <a:rPr lang="en-US" sz="1000"/>
                        <a:t>6</a:t>
                      </a:r>
                    </a:p>
                  </a:txBody>
                  <a:tcPr/>
                </a:tc>
                <a:tc>
                  <a:txBody>
                    <a:bodyPr/>
                    <a:lstStyle/>
                    <a:p>
                      <a:r>
                        <a:rPr lang="en-US" sz="1000"/>
                        <a:t>1254</a:t>
                      </a:r>
                    </a:p>
                  </a:txBody>
                  <a:tcPr/>
                </a:tc>
                <a:tc>
                  <a:txBody>
                    <a:bodyPr/>
                    <a:lstStyle/>
                    <a:p>
                      <a:r>
                        <a:rPr lang="en-US" sz="1000"/>
                        <a:t>30.376344086022 %</a:t>
                      </a:r>
                    </a:p>
                  </a:txBody>
                  <a:tcPr/>
                </a:tc>
                <a:tc>
                  <a:txBody>
                    <a:bodyPr/>
                    <a:lstStyle/>
                    <a:p>
                      <a:r>
                        <a:rPr lang="en-US" sz="1000"/>
                        <a:t>4836</a:t>
                      </a:r>
                    </a:p>
                  </a:txBody>
                  <a:tcPr/>
                </a:tc>
                <a:tc>
                  <a:txBody>
                    <a:bodyPr/>
                    <a:lstStyle/>
                    <a:p>
                      <a:r>
                        <a:rPr lang="en-US" sz="1000"/>
                        <a:t>2797</a:t>
                      </a:r>
                    </a:p>
                  </a:txBody>
                  <a:tcPr/>
                </a:tc>
                <a:tc>
                  <a:txBody>
                    <a:bodyPr/>
                    <a:lstStyle/>
                    <a:p>
                      <a:r>
                        <a:rPr lang="en-US" sz="1000"/>
                        <a:t>n/a</a:t>
                      </a:r>
                    </a:p>
                  </a:txBody>
                  <a:tcPr/>
                </a:tc>
                <a:extLst>
                  <a:ext uri="{0D108BD9-81ED-4DB2-BD59-A6C34878D82A}">
                    <a16:rowId xmlns:a16="http://schemas.microsoft.com/office/drawing/2014/main" val="758197378"/>
                  </a:ext>
                </a:extLst>
              </a:tr>
              <a:tr h="370840">
                <a:tc>
                  <a:txBody>
                    <a:bodyPr/>
                    <a:lstStyle/>
                    <a:p>
                      <a:r>
                        <a:rPr lang="en-US" sz="1000"/>
                        <a:t>11/12/2025 14:58:10</a:t>
                      </a:r>
                    </a:p>
                  </a:txBody>
                  <a:tcPr/>
                </a:tc>
                <a:tc>
                  <a:txBody>
                    <a:bodyPr/>
                    <a:lstStyle/>
                    <a:p>
                      <a:r>
                        <a:rPr lang="en-US" sz="1000"/>
                        <a:t>11/12/2025 14:58:10</a:t>
                      </a:r>
                    </a:p>
                  </a:txBody>
                  <a:tcPr/>
                </a:tc>
                <a:tc>
                  <a:txBody>
                    <a:bodyPr/>
                    <a:lstStyle/>
                    <a:p>
                      <a:r>
                        <a:rPr lang="en-US" sz="1000"/>
                        <a:t>Gallery</a:t>
                      </a:r>
                    </a:p>
                  </a:txBody>
                  <a:tcPr/>
                </a:tc>
                <a:tc>
                  <a:txBody>
                    <a:bodyPr/>
                    <a:lstStyle/>
                    <a:p>
                      <a:r>
                        <a:rPr lang="en-US" sz="1000"/>
                        <a:t>160</a:t>
                      </a:r>
                    </a:p>
                  </a:txBody>
                  <a:tcPr/>
                </a:tc>
                <a:tc>
                  <a:txBody>
                    <a:bodyPr/>
                    <a:lstStyle/>
                    <a:p>
                      <a:r>
                        <a:rPr lang="en-US" sz="1000"/>
                        <a:t>1</a:t>
                      </a:r>
                    </a:p>
                  </a:txBody>
                  <a:tcPr/>
                </a:tc>
                <a:tc>
                  <a:txBody>
                    <a:bodyPr/>
                    <a:lstStyle/>
                    <a:p>
                      <a:r>
                        <a:rPr lang="en-US" sz="1000"/>
                        <a:t>1</a:t>
                      </a:r>
                    </a:p>
                  </a:txBody>
                  <a:tcPr/>
                </a:tc>
                <a:tc>
                  <a:txBody>
                    <a:bodyPr/>
                    <a:lstStyle/>
                    <a:p>
                      <a:r>
                        <a:rPr lang="en-US" sz="1000"/>
                        <a:t>2952</a:t>
                      </a:r>
                    </a:p>
                  </a:txBody>
                  <a:tcPr/>
                </a:tc>
                <a:tc>
                  <a:txBody>
                    <a:bodyPr/>
                    <a:lstStyle/>
                    <a:p>
                      <a:r>
                        <a:rPr lang="en-US" sz="1000"/>
                        <a:t>36.865159228128 %</a:t>
                      </a:r>
                    </a:p>
                  </a:txBody>
                  <a:tcPr/>
                </a:tc>
                <a:tc>
                  <a:txBody>
                    <a:bodyPr/>
                    <a:lstStyle/>
                    <a:p>
                      <a:r>
                        <a:rPr lang="en-US" sz="1000"/>
                        <a:t>8447</a:t>
                      </a:r>
                    </a:p>
                  </a:txBody>
                  <a:tcPr/>
                </a:tc>
                <a:tc>
                  <a:txBody>
                    <a:bodyPr/>
                    <a:lstStyle/>
                    <a:p>
                      <a:r>
                        <a:rPr lang="en-US" sz="1000"/>
                        <a:t>4330</a:t>
                      </a:r>
                    </a:p>
                  </a:txBody>
                  <a:tcPr/>
                </a:tc>
                <a:tc>
                  <a:txBody>
                    <a:bodyPr/>
                    <a:lstStyle/>
                    <a:p>
                      <a:r>
                        <a:rPr lang="en-US" sz="1000"/>
                        <a:t>n/a</a:t>
                      </a:r>
                    </a:p>
                  </a:txBody>
                  <a:tcPr/>
                </a:tc>
                <a:extLst>
                  <a:ext uri="{0D108BD9-81ED-4DB2-BD59-A6C34878D82A}">
                    <a16:rowId xmlns:a16="http://schemas.microsoft.com/office/drawing/2014/main" val="3170238452"/>
                  </a:ext>
                </a:extLst>
              </a:tr>
              <a:tr h="370840">
                <a:tc>
                  <a:txBody>
                    <a:bodyPr/>
                    <a:lstStyle/>
                    <a:p>
                      <a:r>
                        <a:rPr lang="en-US" sz="1000"/>
                        <a:t>11/20/2025 12:52:42</a:t>
                      </a:r>
                    </a:p>
                  </a:txBody>
                  <a:tcPr/>
                </a:tc>
                <a:tc>
                  <a:txBody>
                    <a:bodyPr/>
                    <a:lstStyle/>
                    <a:p>
                      <a:r>
                        <a:rPr lang="en-US" sz="1000"/>
                        <a:t>11/20/2025 12:52:42</a:t>
                      </a:r>
                    </a:p>
                  </a:txBody>
                  <a:tcPr/>
                </a:tc>
                <a:tc>
                  <a:txBody>
                    <a:bodyPr/>
                    <a:lstStyle/>
                    <a:p>
                      <a:r>
                        <a:rPr lang="en-US" sz="1000"/>
                        <a:t>Gallery</a:t>
                      </a:r>
                    </a:p>
                  </a:txBody>
                  <a:tcPr/>
                </a:tc>
                <a:tc>
                  <a:txBody>
                    <a:bodyPr/>
                    <a:lstStyle/>
                    <a:p>
                      <a:r>
                        <a:rPr lang="en-US" sz="1000"/>
                        <a:t>150</a:t>
                      </a:r>
                    </a:p>
                  </a:txBody>
                  <a:tcPr/>
                </a:tc>
                <a:tc>
                  <a:txBody>
                    <a:bodyPr/>
                    <a:lstStyle/>
                    <a:p>
                      <a:r>
                        <a:rPr lang="en-US" sz="1000"/>
                        <a:t>2</a:t>
                      </a:r>
                    </a:p>
                  </a:txBody>
                  <a:tcPr/>
                </a:tc>
                <a:tc>
                  <a:txBody>
                    <a:bodyPr/>
                    <a:lstStyle/>
                    <a:p>
                      <a:r>
                        <a:rPr lang="en-US" sz="1000"/>
                        <a:t>8</a:t>
                      </a:r>
                    </a:p>
                  </a:txBody>
                  <a:tcPr/>
                </a:tc>
                <a:tc>
                  <a:txBody>
                    <a:bodyPr/>
                    <a:lstStyle/>
                    <a:p>
                      <a:r>
                        <a:rPr lang="en-US" sz="1000"/>
                        <a:t>861</a:t>
                      </a:r>
                    </a:p>
                  </a:txBody>
                  <a:tcPr/>
                </a:tc>
                <a:tc>
                  <a:txBody>
                    <a:bodyPr/>
                    <a:lstStyle/>
                    <a:p>
                      <a:r>
                        <a:rPr lang="en-US" sz="1000"/>
                        <a:t>28.026351907768 %</a:t>
                      </a:r>
                    </a:p>
                  </a:txBody>
                  <a:tcPr/>
                </a:tc>
                <a:tc>
                  <a:txBody>
                    <a:bodyPr/>
                    <a:lstStyle/>
                    <a:p>
                      <a:r>
                        <a:rPr lang="en-US" sz="1000"/>
                        <a:t>3643</a:t>
                      </a:r>
                    </a:p>
                  </a:txBody>
                  <a:tcPr/>
                </a:tc>
                <a:tc>
                  <a:txBody>
                    <a:bodyPr/>
                    <a:lstStyle/>
                    <a:p>
                      <a:r>
                        <a:rPr lang="en-US" sz="1000"/>
                        <a:t>2472</a:t>
                      </a:r>
                    </a:p>
                  </a:txBody>
                  <a:tcPr/>
                </a:tc>
                <a:tc>
                  <a:txBody>
                    <a:bodyPr/>
                    <a:lstStyle/>
                    <a:p>
                      <a:r>
                        <a:rPr lang="en-US" sz="1000"/>
                        <a:t>n/a</a:t>
                      </a:r>
                    </a:p>
                  </a:txBody>
                  <a:tcPr/>
                </a:tc>
                <a:extLst>
                  <a:ext uri="{0D108BD9-81ED-4DB2-BD59-A6C34878D82A}">
                    <a16:rowId xmlns:a16="http://schemas.microsoft.com/office/drawing/2014/main" val="2385356187"/>
                  </a:ext>
                </a:extLst>
              </a:tr>
              <a:tr h="370840">
                <a:tc>
                  <a:txBody>
                    <a:bodyPr/>
                    <a:lstStyle/>
                    <a:p>
                      <a:r>
                        <a:rPr lang="en-US" sz="1000"/>
                        <a:t>11/17/2025 14:26:10</a:t>
                      </a:r>
                    </a:p>
                  </a:txBody>
                  <a:tcPr/>
                </a:tc>
                <a:tc>
                  <a:txBody>
                    <a:bodyPr/>
                    <a:lstStyle/>
                    <a:p>
                      <a:r>
                        <a:rPr lang="en-US" sz="1000"/>
                        <a:t>11/17/2025 14:26:10</a:t>
                      </a:r>
                    </a:p>
                  </a:txBody>
                  <a:tcPr/>
                </a:tc>
                <a:tc>
                  <a:txBody>
                    <a:bodyPr/>
                    <a:lstStyle/>
                    <a:p>
                      <a:r>
                        <a:rPr lang="en-US" sz="1000"/>
                        <a:t>Gallery</a:t>
                      </a:r>
                    </a:p>
                  </a:txBody>
                  <a:tcPr/>
                </a:tc>
                <a:tc>
                  <a:txBody>
                    <a:bodyPr/>
                    <a:lstStyle/>
                    <a:p>
                      <a:r>
                        <a:rPr lang="en-US" sz="1000"/>
                        <a:t>124</a:t>
                      </a:r>
                    </a:p>
                  </a:txBody>
                  <a:tcPr/>
                </a:tc>
                <a:tc>
                  <a:txBody>
                    <a:bodyPr/>
                    <a:lstStyle/>
                    <a:p>
                      <a:r>
                        <a:rPr lang="en-US" sz="1000"/>
                        <a:t>2</a:t>
                      </a:r>
                    </a:p>
                  </a:txBody>
                  <a:tcPr/>
                </a:tc>
                <a:tc>
                  <a:txBody>
                    <a:bodyPr/>
                    <a:lstStyle/>
                    <a:p>
                      <a:r>
                        <a:rPr lang="en-US" sz="1000"/>
                        <a:t>0</a:t>
                      </a:r>
                    </a:p>
                  </a:txBody>
                  <a:tcPr/>
                </a:tc>
                <a:tc>
                  <a:txBody>
                    <a:bodyPr/>
                    <a:lstStyle/>
                    <a:p>
                      <a:r>
                        <a:rPr lang="en-US" sz="1000"/>
                        <a:t>776</a:t>
                      </a:r>
                    </a:p>
                  </a:txBody>
                  <a:tcPr/>
                </a:tc>
                <a:tc>
                  <a:txBody>
                    <a:bodyPr/>
                    <a:lstStyle/>
                    <a:p>
                      <a:r>
                        <a:rPr lang="en-US" sz="1000"/>
                        <a:t>24.841641421096 %</a:t>
                      </a:r>
                    </a:p>
                  </a:txBody>
                  <a:tcPr/>
                </a:tc>
                <a:tc>
                  <a:txBody>
                    <a:bodyPr/>
                    <a:lstStyle/>
                    <a:p>
                      <a:r>
                        <a:rPr lang="en-US" sz="1000"/>
                        <a:t>3631</a:t>
                      </a:r>
                    </a:p>
                  </a:txBody>
                  <a:tcPr/>
                </a:tc>
                <a:tc>
                  <a:txBody>
                    <a:bodyPr/>
                    <a:lstStyle/>
                    <a:p>
                      <a:r>
                        <a:rPr lang="en-US" sz="1000"/>
                        <a:t>2274</a:t>
                      </a:r>
                    </a:p>
                  </a:txBody>
                  <a:tcPr/>
                </a:tc>
                <a:tc>
                  <a:txBody>
                    <a:bodyPr/>
                    <a:lstStyle/>
                    <a:p>
                      <a:r>
                        <a:rPr lang="en-US" sz="1000"/>
                        <a:t>n/a</a:t>
                      </a:r>
                    </a:p>
                  </a:txBody>
                  <a:tcPr/>
                </a:tc>
                <a:extLst>
                  <a:ext uri="{0D108BD9-81ED-4DB2-BD59-A6C34878D82A}">
                    <a16:rowId xmlns:a16="http://schemas.microsoft.com/office/drawing/2014/main" val="2054049103"/>
                  </a:ext>
                </a:extLst>
              </a:tr>
              <a:tr h="370840">
                <a:tc>
                  <a:txBody>
                    <a:bodyPr/>
                    <a:lstStyle/>
                    <a:p>
                      <a:r>
                        <a:rPr lang="en-US" sz="1000"/>
                        <a:t>11/26/2025 10:15:02</a:t>
                      </a:r>
                    </a:p>
                  </a:txBody>
                  <a:tcPr/>
                </a:tc>
                <a:tc>
                  <a:txBody>
                    <a:bodyPr/>
                    <a:lstStyle/>
                    <a:p>
                      <a:r>
                        <a:rPr lang="en-US" sz="1000"/>
                        <a:t>11/26/2025 10:15:02</a:t>
                      </a:r>
                    </a:p>
                  </a:txBody>
                  <a:tcPr/>
                </a:tc>
                <a:tc>
                  <a:txBody>
                    <a:bodyPr/>
                    <a:lstStyle/>
                    <a:p>
                      <a:r>
                        <a:rPr lang="en-US" sz="1000"/>
                        <a:t>Image</a:t>
                      </a:r>
                    </a:p>
                  </a:txBody>
                  <a:tcPr/>
                </a:tc>
                <a:tc>
                  <a:txBody>
                    <a:bodyPr/>
                    <a:lstStyle/>
                    <a:p>
                      <a:r>
                        <a:rPr lang="en-US" sz="1000"/>
                        <a:t>112</a:t>
                      </a:r>
                    </a:p>
                  </a:txBody>
                  <a:tcPr/>
                </a:tc>
                <a:tc>
                  <a:txBody>
                    <a:bodyPr/>
                    <a:lstStyle/>
                    <a:p>
                      <a:r>
                        <a:rPr lang="en-US" sz="1000"/>
                        <a:t>1</a:t>
                      </a:r>
                    </a:p>
                  </a:txBody>
                  <a:tcPr/>
                </a:tc>
                <a:tc>
                  <a:txBody>
                    <a:bodyPr/>
                    <a:lstStyle/>
                    <a:p>
                      <a:r>
                        <a:rPr lang="en-US" sz="1000"/>
                        <a:t>21</a:t>
                      </a:r>
                    </a:p>
                  </a:txBody>
                  <a:tcPr/>
                </a:tc>
                <a:tc>
                  <a:txBody>
                    <a:bodyPr/>
                    <a:lstStyle/>
                    <a:p>
                      <a:r>
                        <a:rPr lang="en-US" sz="1000"/>
                        <a:t>51</a:t>
                      </a:r>
                    </a:p>
                  </a:txBody>
                  <a:tcPr/>
                </a:tc>
                <a:tc>
                  <a:txBody>
                    <a:bodyPr/>
                    <a:lstStyle/>
                    <a:p>
                      <a:r>
                        <a:rPr lang="en-US" sz="1000"/>
                        <a:t>9.2453773113443 %</a:t>
                      </a:r>
                    </a:p>
                  </a:txBody>
                  <a:tcPr/>
                </a:tc>
                <a:tc>
                  <a:txBody>
                    <a:bodyPr/>
                    <a:lstStyle/>
                    <a:p>
                      <a:r>
                        <a:rPr lang="en-US" sz="1000"/>
                        <a:t>2001</a:t>
                      </a:r>
                    </a:p>
                  </a:txBody>
                  <a:tcPr/>
                </a:tc>
                <a:tc>
                  <a:txBody>
                    <a:bodyPr/>
                    <a:lstStyle/>
                    <a:p>
                      <a:r>
                        <a:rPr lang="en-US" sz="1000"/>
                        <a:t>1330</a:t>
                      </a:r>
                    </a:p>
                  </a:txBody>
                  <a:tcPr/>
                </a:tc>
                <a:tc>
                  <a:txBody>
                    <a:bodyPr/>
                    <a:lstStyle/>
                    <a:p>
                      <a:r>
                        <a:rPr lang="en-US" sz="1000"/>
                        <a:t>n/a</a:t>
                      </a:r>
                    </a:p>
                  </a:txBody>
                  <a:tcPr/>
                </a:tc>
                <a:extLst>
                  <a:ext uri="{0D108BD9-81ED-4DB2-BD59-A6C34878D82A}">
                    <a16:rowId xmlns:a16="http://schemas.microsoft.com/office/drawing/2014/main" val="1259128006"/>
                  </a:ext>
                </a:extLst>
              </a:tr>
            </a:tbl>
          </a:graphicData>
        </a:graphic>
      </p:graphicFrame>
      <p:sp>
        <p:nvSpPr>
          <p:cNvPr id="4" name="Text Placeholder 3">
            <a:extLst>
              <a:ext uri="{FF2B5EF4-FFF2-40B4-BE49-F238E27FC236}">
                <a16:creationId xmlns:a16="http://schemas.microsoft.com/office/drawing/2014/main" id="{94B77A1B-D692-4A88-B394-DAF04B49F48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701859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79C42-9F11-48DD-97AA-C7CB8CEEB594}"/>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C015EA4-701F-445F-91A2-64404324AB11}"/>
              </a:ext>
            </a:extLst>
          </p:cNvPr>
          <p:cNvGraphicFramePr>
            <a:graphicFrameLocks noGrp="1"/>
          </p:cNvGraphicFramePr>
          <p:nvPr>
            <p:ph type="tbl" sz="quarter" idx="13"/>
            <p:extLst>
              <p:ext uri="{D42A27DB-BD31-4B8C-83A1-F6EECF244321}">
                <p14:modId xmlns:p14="http://schemas.microsoft.com/office/powerpoint/2010/main" val="2926619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57944273"/>
                    </a:ext>
                  </a:extLst>
                </a:gridCol>
                <a:gridCol w="576072">
                  <a:extLst>
                    <a:ext uri="{9D8B030D-6E8A-4147-A177-3AD203B41FA5}">
                      <a16:colId xmlns:a16="http://schemas.microsoft.com/office/drawing/2014/main" val="3353996148"/>
                    </a:ext>
                  </a:extLst>
                </a:gridCol>
                <a:gridCol w="576072">
                  <a:extLst>
                    <a:ext uri="{9D8B030D-6E8A-4147-A177-3AD203B41FA5}">
                      <a16:colId xmlns:a16="http://schemas.microsoft.com/office/drawing/2014/main" val="2860231397"/>
                    </a:ext>
                  </a:extLst>
                </a:gridCol>
                <a:gridCol w="576072">
                  <a:extLst>
                    <a:ext uri="{9D8B030D-6E8A-4147-A177-3AD203B41FA5}">
                      <a16:colId xmlns:a16="http://schemas.microsoft.com/office/drawing/2014/main" val="1001949003"/>
                    </a:ext>
                  </a:extLst>
                </a:gridCol>
                <a:gridCol w="576072">
                  <a:extLst>
                    <a:ext uri="{9D8B030D-6E8A-4147-A177-3AD203B41FA5}">
                      <a16:colId xmlns:a16="http://schemas.microsoft.com/office/drawing/2014/main" val="774974154"/>
                    </a:ext>
                  </a:extLst>
                </a:gridCol>
                <a:gridCol w="576072">
                  <a:extLst>
                    <a:ext uri="{9D8B030D-6E8A-4147-A177-3AD203B41FA5}">
                      <a16:colId xmlns:a16="http://schemas.microsoft.com/office/drawing/2014/main" val="617198921"/>
                    </a:ext>
                  </a:extLst>
                </a:gridCol>
                <a:gridCol w="576072">
                  <a:extLst>
                    <a:ext uri="{9D8B030D-6E8A-4147-A177-3AD203B41FA5}">
                      <a16:colId xmlns:a16="http://schemas.microsoft.com/office/drawing/2014/main" val="633585363"/>
                    </a:ext>
                  </a:extLst>
                </a:gridCol>
                <a:gridCol w="576072">
                  <a:extLst>
                    <a:ext uri="{9D8B030D-6E8A-4147-A177-3AD203B41FA5}">
                      <a16:colId xmlns:a16="http://schemas.microsoft.com/office/drawing/2014/main" val="1113451519"/>
                    </a:ext>
                  </a:extLst>
                </a:gridCol>
                <a:gridCol w="576072">
                  <a:extLst>
                    <a:ext uri="{9D8B030D-6E8A-4147-A177-3AD203B41FA5}">
                      <a16:colId xmlns:a16="http://schemas.microsoft.com/office/drawing/2014/main" val="1989167739"/>
                    </a:ext>
                  </a:extLst>
                </a:gridCol>
                <a:gridCol w="576072">
                  <a:extLst>
                    <a:ext uri="{9D8B030D-6E8A-4147-A177-3AD203B41FA5}">
                      <a16:colId xmlns:a16="http://schemas.microsoft.com/office/drawing/2014/main" val="1334485622"/>
                    </a:ext>
                  </a:extLst>
                </a:gridCol>
                <a:gridCol w="576072">
                  <a:extLst>
                    <a:ext uri="{9D8B030D-6E8A-4147-A177-3AD203B41FA5}">
                      <a16:colId xmlns:a16="http://schemas.microsoft.com/office/drawing/2014/main" val="32581027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675252165"/>
                  </a:ext>
                </a:extLst>
              </a:tr>
              <a:tr h="370840">
                <a:tc>
                  <a:txBody>
                    <a:bodyPr/>
                    <a:lstStyle/>
                    <a:p>
                      <a:r>
                        <a:rPr lang="en-US" sz="1000"/>
                        <a:t>phlyinsurance</a:t>
                      </a:r>
                    </a:p>
                  </a:txBody>
                  <a:tcPr/>
                </a:tc>
                <a:tc>
                  <a:txBody>
                    <a:bodyPr/>
                    <a:lstStyle/>
                    <a:p>
                      <a:r>
                        <a:rPr lang="en-US" sz="1000"/>
                        <a:t>4447</a:t>
                      </a:r>
                    </a:p>
                  </a:txBody>
                  <a:tcPr/>
                </a:tc>
                <a:tc>
                  <a:txBody>
                    <a:bodyPr/>
                    <a:lstStyle/>
                    <a:p>
                      <a:r>
                        <a:rPr lang="en-US" sz="1000"/>
                        <a:t>137</a:t>
                      </a:r>
                    </a:p>
                  </a:txBody>
                  <a:tcPr/>
                </a:tc>
                <a:tc>
                  <a:txBody>
                    <a:bodyPr/>
                    <a:lstStyle/>
                    <a:p>
                      <a:r>
                        <a:rPr lang="en-US" sz="1000"/>
                        <a:t>8</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637</a:t>
                      </a:r>
                    </a:p>
                  </a:txBody>
                  <a:tcPr/>
                </a:tc>
                <a:tc>
                  <a:txBody>
                    <a:bodyPr/>
                    <a:lstStyle/>
                    <a:p>
                      <a:r>
                        <a:rPr lang="en-US" sz="1000"/>
                        <a:t>49</a:t>
                      </a:r>
                    </a:p>
                  </a:txBody>
                  <a:tcPr/>
                </a:tc>
                <a:tc>
                  <a:txBody>
                    <a:bodyPr/>
                    <a:lstStyle/>
                    <a:p>
                      <a:r>
                        <a:rPr lang="en-US" sz="1000"/>
                        <a:t>0.8247 %</a:t>
                      </a:r>
                    </a:p>
                  </a:txBody>
                  <a:tcPr/>
                </a:tc>
                <a:extLst>
                  <a:ext uri="{0D108BD9-81ED-4DB2-BD59-A6C34878D82A}">
                    <a16:rowId xmlns:a16="http://schemas.microsoft.com/office/drawing/2014/main" val="1938960519"/>
                  </a:ext>
                </a:extLst>
              </a:tr>
            </a:tbl>
          </a:graphicData>
        </a:graphic>
      </p:graphicFrame>
      <p:sp>
        <p:nvSpPr>
          <p:cNvPr id="4" name="Text Placeholder 3">
            <a:extLst>
              <a:ext uri="{FF2B5EF4-FFF2-40B4-BE49-F238E27FC236}">
                <a16:creationId xmlns:a16="http://schemas.microsoft.com/office/drawing/2014/main" id="{07512773-0FBB-43E5-B819-6086D2719BEF}"/>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062893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192F2-3C91-4D12-A5D5-3FB28DF1FC87}"/>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7F721BB6-A062-4E38-B665-27A9F509341F}"/>
              </a:ext>
            </a:extLst>
          </p:cNvPr>
          <p:cNvGraphicFramePr>
            <a:graphicFrameLocks noGrp="1"/>
          </p:cNvGraphicFramePr>
          <p:nvPr>
            <p:ph type="chart" sz="quarter" idx="13"/>
            <p:extLst>
              <p:ext uri="{D42A27DB-BD31-4B8C-83A1-F6EECF244321}">
                <p14:modId xmlns:p14="http://schemas.microsoft.com/office/powerpoint/2010/main" val="1706130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A80D0C-B586-4A17-9F0F-3D60FB9C038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A6EC2A2-B000-4972-9FCB-686F05AE5B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1803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18764-2A28-4A48-B47D-40F760429138}"/>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1B23EAD6-A79C-42A7-A193-AD544A139E81}"/>
              </a:ext>
            </a:extLst>
          </p:cNvPr>
          <p:cNvGraphicFramePr>
            <a:graphicFrameLocks noGrp="1"/>
          </p:cNvGraphicFramePr>
          <p:nvPr>
            <p:ph type="chart" sz="quarter" idx="13"/>
            <p:extLst>
              <p:ext uri="{D42A27DB-BD31-4B8C-83A1-F6EECF244321}">
                <p14:modId xmlns:p14="http://schemas.microsoft.com/office/powerpoint/2010/main" val="1263972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A57904-6136-47A4-A5B7-881C33078D5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4074FC2-224E-485C-BB43-FF53436651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8395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5DBFF-7736-479D-B8E0-7E57E5A9919A}"/>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527BC14D-C30C-4A4C-8872-56A0446FEC13}"/>
              </a:ext>
            </a:extLst>
          </p:cNvPr>
          <p:cNvGraphicFramePr>
            <a:graphicFrameLocks noGrp="1"/>
          </p:cNvGraphicFramePr>
          <p:nvPr>
            <p:ph type="chart" sz="quarter" idx="13"/>
            <p:extLst>
              <p:ext uri="{D42A27DB-BD31-4B8C-83A1-F6EECF244321}">
                <p14:modId xmlns:p14="http://schemas.microsoft.com/office/powerpoint/2010/main" val="3772778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142224-9D42-408C-9552-CF9240FEDF0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947892E-96B0-42BF-B051-2CFF86C1F7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68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4B1A5-8679-4EB7-8635-F40601ABDE48}"/>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A45F496C-8F57-4437-8178-3EA7BAC72C7D}"/>
              </a:ext>
            </a:extLst>
          </p:cNvPr>
          <p:cNvGraphicFramePr>
            <a:graphicFrameLocks noGrp="1"/>
          </p:cNvGraphicFramePr>
          <p:nvPr>
            <p:ph type="tbl" sz="quarter" idx="13"/>
            <p:extLst>
              <p:ext uri="{D42A27DB-BD31-4B8C-83A1-F6EECF244321}">
                <p14:modId xmlns:p14="http://schemas.microsoft.com/office/powerpoint/2010/main" val="165253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81957407"/>
                    </a:ext>
                  </a:extLst>
                </a:gridCol>
                <a:gridCol w="822960">
                  <a:extLst>
                    <a:ext uri="{9D8B030D-6E8A-4147-A177-3AD203B41FA5}">
                      <a16:colId xmlns:a16="http://schemas.microsoft.com/office/drawing/2014/main" val="1014899754"/>
                    </a:ext>
                  </a:extLst>
                </a:gridCol>
                <a:gridCol w="411480">
                  <a:extLst>
                    <a:ext uri="{9D8B030D-6E8A-4147-A177-3AD203B41FA5}">
                      <a16:colId xmlns:a16="http://schemas.microsoft.com/office/drawing/2014/main" val="3394702266"/>
                    </a:ext>
                  </a:extLst>
                </a:gridCol>
                <a:gridCol w="411480">
                  <a:extLst>
                    <a:ext uri="{9D8B030D-6E8A-4147-A177-3AD203B41FA5}">
                      <a16:colId xmlns:a16="http://schemas.microsoft.com/office/drawing/2014/main" val="3401279498"/>
                    </a:ext>
                  </a:extLst>
                </a:gridCol>
                <a:gridCol w="411480">
                  <a:extLst>
                    <a:ext uri="{9D8B030D-6E8A-4147-A177-3AD203B41FA5}">
                      <a16:colId xmlns:a16="http://schemas.microsoft.com/office/drawing/2014/main" val="4085800751"/>
                    </a:ext>
                  </a:extLst>
                </a:gridCol>
                <a:gridCol w="411480">
                  <a:extLst>
                    <a:ext uri="{9D8B030D-6E8A-4147-A177-3AD203B41FA5}">
                      <a16:colId xmlns:a16="http://schemas.microsoft.com/office/drawing/2014/main" val="1654607306"/>
                    </a:ext>
                  </a:extLst>
                </a:gridCol>
                <a:gridCol w="411480">
                  <a:extLst>
                    <a:ext uri="{9D8B030D-6E8A-4147-A177-3AD203B41FA5}">
                      <a16:colId xmlns:a16="http://schemas.microsoft.com/office/drawing/2014/main" val="2750900533"/>
                    </a:ext>
                  </a:extLst>
                </a:gridCol>
                <a:gridCol w="411480">
                  <a:extLst>
                    <a:ext uri="{9D8B030D-6E8A-4147-A177-3AD203B41FA5}">
                      <a16:colId xmlns:a16="http://schemas.microsoft.com/office/drawing/2014/main" val="1920075338"/>
                    </a:ext>
                  </a:extLst>
                </a:gridCol>
                <a:gridCol w="411480">
                  <a:extLst>
                    <a:ext uri="{9D8B030D-6E8A-4147-A177-3AD203B41FA5}">
                      <a16:colId xmlns:a16="http://schemas.microsoft.com/office/drawing/2014/main" val="2814078137"/>
                    </a:ext>
                  </a:extLst>
                </a:gridCol>
                <a:gridCol w="411480">
                  <a:extLst>
                    <a:ext uri="{9D8B030D-6E8A-4147-A177-3AD203B41FA5}">
                      <a16:colId xmlns:a16="http://schemas.microsoft.com/office/drawing/2014/main" val="1420674977"/>
                    </a:ext>
                  </a:extLst>
                </a:gridCol>
                <a:gridCol w="411480">
                  <a:extLst>
                    <a:ext uri="{9D8B030D-6E8A-4147-A177-3AD203B41FA5}">
                      <a16:colId xmlns:a16="http://schemas.microsoft.com/office/drawing/2014/main" val="86091020"/>
                    </a:ext>
                  </a:extLst>
                </a:gridCol>
                <a:gridCol w="411480">
                  <a:extLst>
                    <a:ext uri="{9D8B030D-6E8A-4147-A177-3AD203B41FA5}">
                      <a16:colId xmlns:a16="http://schemas.microsoft.com/office/drawing/2014/main" val="3002888821"/>
                    </a:ext>
                  </a:extLst>
                </a:gridCol>
                <a:gridCol w="411480">
                  <a:extLst>
                    <a:ext uri="{9D8B030D-6E8A-4147-A177-3AD203B41FA5}">
                      <a16:colId xmlns:a16="http://schemas.microsoft.com/office/drawing/2014/main" val="368233612"/>
                    </a:ext>
                  </a:extLst>
                </a:gridCol>
                <a:gridCol w="411480">
                  <a:extLst>
                    <a:ext uri="{9D8B030D-6E8A-4147-A177-3AD203B41FA5}">
                      <a16:colId xmlns:a16="http://schemas.microsoft.com/office/drawing/2014/main" val="117862616"/>
                    </a:ext>
                  </a:extLst>
                </a:gridCol>
                <a:gridCol w="411480">
                  <a:extLst>
                    <a:ext uri="{9D8B030D-6E8A-4147-A177-3AD203B41FA5}">
                      <a16:colId xmlns:a16="http://schemas.microsoft.com/office/drawing/2014/main" val="2949835179"/>
                    </a:ext>
                  </a:extLst>
                </a:gridCol>
                <a:gridCol w="411480">
                  <a:extLst>
                    <a:ext uri="{9D8B030D-6E8A-4147-A177-3AD203B41FA5}">
                      <a16:colId xmlns:a16="http://schemas.microsoft.com/office/drawing/2014/main" val="56115152"/>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04424169"/>
                  </a:ext>
                </a:extLst>
              </a:tr>
              <a:tr h="370840">
                <a:tc>
                  <a:txBody>
                    <a:bodyPr/>
                    <a:lstStyle/>
                    <a:p>
                      <a:r>
                        <a:rPr lang="en-US" sz="1000"/>
                        <a:t>11/12/2025 15:15:20</a:t>
                      </a:r>
                    </a:p>
                  </a:txBody>
                  <a:tcPr/>
                </a:tc>
                <a:tc>
                  <a:txBody>
                    <a:bodyPr/>
                    <a:lstStyle/>
                    <a:p>
                      <a:r>
                        <a:rPr lang="en-US" sz="1000"/>
                        <a:t>11/12/2025 15:15:20</a:t>
                      </a:r>
                    </a:p>
                  </a:txBody>
                  <a:tcPr/>
                </a:tc>
                <a:tc>
                  <a:txBody>
                    <a:bodyPr/>
                    <a:lstStyle/>
                    <a:p>
                      <a:r>
                        <a:rPr lang="en-US" sz="1000"/>
                        <a:t>Carousel</a:t>
                      </a:r>
                    </a:p>
                  </a:txBody>
                  <a:tcPr/>
                </a:tc>
                <a:tc>
                  <a:txBody>
                    <a:bodyPr/>
                    <a:lstStyle/>
                    <a:p>
                      <a:r>
                        <a:rPr lang="en-US" sz="1000"/>
                        <a:t>3353</a:t>
                      </a:r>
                    </a:p>
                  </a:txBody>
                  <a:tcPr/>
                </a:tc>
                <a:tc>
                  <a:txBody>
                    <a:bodyPr/>
                    <a:lstStyle/>
                    <a:p>
                      <a:r>
                        <a:rPr lang="en-US" sz="1000"/>
                        <a:t>106</a:t>
                      </a:r>
                    </a:p>
                  </a:txBody>
                  <a:tcPr/>
                </a:tc>
                <a:tc>
                  <a:txBody>
                    <a:bodyPr/>
                    <a:lstStyle/>
                    <a:p>
                      <a:r>
                        <a:rPr lang="en-US" sz="1000"/>
                        <a:t>5</a:t>
                      </a:r>
                    </a:p>
                  </a:txBody>
                  <a:tcPr/>
                </a:tc>
                <a:tc>
                  <a:txBody>
                    <a:bodyPr/>
                    <a:lstStyle/>
                    <a:p>
                      <a:r>
                        <a:rPr lang="en-US" sz="1000"/>
                        <a:t>1</a:t>
                      </a:r>
                    </a:p>
                  </a:txBody>
                  <a:tcPr/>
                </a:tc>
                <a:tc>
                  <a:txBody>
                    <a:bodyPr/>
                    <a:lstStyle/>
                    <a:p>
                      <a:r>
                        <a:rPr lang="en-US" sz="1000"/>
                        <a:t>8</a:t>
                      </a:r>
                    </a:p>
                  </a:txBody>
                  <a:tcPr/>
                </a:tc>
                <a:tc>
                  <a:txBody>
                    <a:bodyPr/>
                    <a:lstStyle/>
                    <a:p>
                      <a:r>
                        <a:rPr lang="en-US" sz="1000"/>
                        <a:t>120</a:t>
                      </a:r>
                    </a:p>
                  </a:txBody>
                  <a:tcPr/>
                </a:tc>
                <a:tc>
                  <a:txBody>
                    <a:bodyPr/>
                    <a:lstStyle/>
                    <a:p>
                      <a:r>
                        <a:rPr lang="en-US" sz="1000"/>
                        <a:t>3.58 %</a:t>
                      </a:r>
                    </a:p>
                  </a:txBody>
                  <a:tcPr/>
                </a:tc>
                <a:tc>
                  <a:txBody>
                    <a:bodyPr/>
                    <a:lstStyle/>
                    <a:p>
                      <a:r>
                        <a:rPr lang="en-US" sz="1000"/>
                        <a:t>971</a:t>
                      </a:r>
                    </a:p>
                  </a:txBody>
                  <a:tcPr/>
                </a:tc>
                <a:tc>
                  <a:txBody>
                    <a:bodyPr/>
                    <a:lstStyle/>
                    <a:p>
                      <a:r>
                        <a:rPr lang="en-US" sz="1000"/>
                        <a:t>n/a</a:t>
                      </a:r>
                    </a:p>
                  </a:txBody>
                  <a:tcPr/>
                </a:tc>
                <a:tc>
                  <a:txBody>
                    <a:bodyPr/>
                    <a:lstStyle/>
                    <a:p>
                      <a:r>
                        <a:rPr lang="en-US" sz="1000"/>
                        <a:t>12</a:t>
                      </a:r>
                    </a:p>
                  </a:txBody>
                  <a:tcPr/>
                </a:tc>
                <a:tc>
                  <a:txBody>
                    <a:bodyPr/>
                    <a:lstStyle/>
                    <a:p>
                      <a:r>
                        <a:rPr lang="en-US" sz="1000"/>
                        <a:t>0</a:t>
                      </a:r>
                    </a:p>
                  </a:txBody>
                  <a:tcPr/>
                </a:tc>
                <a:tc>
                  <a:txBody>
                    <a:bodyPr/>
                    <a:lstStyle/>
                    <a:p>
                      <a:r>
                        <a:rPr lang="en-US" sz="1000"/>
                        <a:t>12</a:t>
                      </a:r>
                    </a:p>
                  </a:txBody>
                  <a:tcPr/>
                </a:tc>
                <a:tc>
                  <a:txBody>
                    <a:bodyPr/>
                    <a:lstStyle/>
                    <a:p>
                      <a:r>
                        <a:rPr lang="en-US" sz="1000"/>
                        <a:t>0</a:t>
                      </a:r>
                    </a:p>
                  </a:txBody>
                  <a:tcPr/>
                </a:tc>
                <a:extLst>
                  <a:ext uri="{0D108BD9-81ED-4DB2-BD59-A6C34878D82A}">
                    <a16:rowId xmlns:a16="http://schemas.microsoft.com/office/drawing/2014/main" val="3585881163"/>
                  </a:ext>
                </a:extLst>
              </a:tr>
              <a:tr h="370840">
                <a:tc>
                  <a:txBody>
                    <a:bodyPr/>
                    <a:lstStyle/>
                    <a:p>
                      <a:r>
                        <a:rPr lang="en-US" sz="1000"/>
                        <a:t>11/20/2025 13:17:57</a:t>
                      </a:r>
                    </a:p>
                  </a:txBody>
                  <a:tcPr/>
                </a:tc>
                <a:tc>
                  <a:txBody>
                    <a:bodyPr/>
                    <a:lstStyle/>
                    <a:p>
                      <a:r>
                        <a:rPr lang="en-US" sz="1000"/>
                        <a:t>11/20/2025 13:17:57</a:t>
                      </a:r>
                    </a:p>
                  </a:txBody>
                  <a:tcPr/>
                </a:tc>
                <a:tc>
                  <a:txBody>
                    <a:bodyPr/>
                    <a:lstStyle/>
                    <a:p>
                      <a:r>
                        <a:rPr lang="en-US" sz="1000"/>
                        <a:t>Carousel</a:t>
                      </a:r>
                    </a:p>
                  </a:txBody>
                  <a:tcPr/>
                </a:tc>
                <a:tc>
                  <a:txBody>
                    <a:bodyPr/>
                    <a:lstStyle/>
                    <a:p>
                      <a:r>
                        <a:rPr lang="en-US" sz="1000"/>
                        <a:t>2122</a:t>
                      </a:r>
                    </a:p>
                  </a:txBody>
                  <a:tcPr/>
                </a:tc>
                <a:tc>
                  <a:txBody>
                    <a:bodyPr/>
                    <a:lstStyle/>
                    <a:p>
                      <a:r>
                        <a:rPr lang="en-US" sz="1000"/>
                        <a:t>96</a:t>
                      </a:r>
                    </a:p>
                  </a:txBody>
                  <a:tcPr/>
                </a:tc>
                <a:tc>
                  <a:txBody>
                    <a:bodyPr/>
                    <a:lstStyle/>
                    <a:p>
                      <a:r>
                        <a:rPr lang="en-US" sz="1000"/>
                        <a:t>1</a:t>
                      </a:r>
                    </a:p>
                  </a:txBody>
                  <a:tcPr/>
                </a:tc>
                <a:tc>
                  <a:txBody>
                    <a:bodyPr/>
                    <a:lstStyle/>
                    <a:p>
                      <a:r>
                        <a:rPr lang="en-US" sz="1000"/>
                        <a:t>1</a:t>
                      </a:r>
                    </a:p>
                  </a:txBody>
                  <a:tcPr/>
                </a:tc>
                <a:tc>
                  <a:txBody>
                    <a:bodyPr/>
                    <a:lstStyle/>
                    <a:p>
                      <a:r>
                        <a:rPr lang="en-US" sz="1000"/>
                        <a:t>16</a:t>
                      </a:r>
                    </a:p>
                  </a:txBody>
                  <a:tcPr/>
                </a:tc>
                <a:tc>
                  <a:txBody>
                    <a:bodyPr/>
                    <a:lstStyle/>
                    <a:p>
                      <a:r>
                        <a:rPr lang="en-US" sz="1000"/>
                        <a:t>114</a:t>
                      </a:r>
                    </a:p>
                  </a:txBody>
                  <a:tcPr/>
                </a:tc>
                <a:tc>
                  <a:txBody>
                    <a:bodyPr/>
                    <a:lstStyle/>
                    <a:p>
                      <a:r>
                        <a:rPr lang="en-US" sz="1000"/>
                        <a:t>5.37 %</a:t>
                      </a:r>
                    </a:p>
                  </a:txBody>
                  <a:tcPr/>
                </a:tc>
                <a:tc>
                  <a:txBody>
                    <a:bodyPr/>
                    <a:lstStyle/>
                    <a:p>
                      <a:r>
                        <a:rPr lang="en-US" sz="1000"/>
                        <a:t>741</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4165789970"/>
                  </a:ext>
                </a:extLst>
              </a:tr>
              <a:tr h="370840">
                <a:tc>
                  <a:txBody>
                    <a:bodyPr/>
                    <a:lstStyle/>
                    <a:p>
                      <a:r>
                        <a:rPr lang="en-US" sz="1000"/>
                        <a:t>11/06/2025 16:32:44</a:t>
                      </a:r>
                    </a:p>
                  </a:txBody>
                  <a:tcPr/>
                </a:tc>
                <a:tc>
                  <a:txBody>
                    <a:bodyPr/>
                    <a:lstStyle/>
                    <a:p>
                      <a:r>
                        <a:rPr lang="en-US" sz="1000"/>
                        <a:t>11/06/2025 16:32:44</a:t>
                      </a:r>
                    </a:p>
                  </a:txBody>
                  <a:tcPr/>
                </a:tc>
                <a:tc>
                  <a:txBody>
                    <a:bodyPr/>
                    <a:lstStyle/>
                    <a:p>
                      <a:r>
                        <a:rPr lang="en-US" sz="1000"/>
                        <a:t>Carousel</a:t>
                      </a:r>
                    </a:p>
                  </a:txBody>
                  <a:tcPr/>
                </a:tc>
                <a:tc>
                  <a:txBody>
                    <a:bodyPr/>
                    <a:lstStyle/>
                    <a:p>
                      <a:r>
                        <a:rPr lang="en-US" sz="1000"/>
                        <a:t>2377</a:t>
                      </a:r>
                    </a:p>
                  </a:txBody>
                  <a:tcPr/>
                </a:tc>
                <a:tc>
                  <a:txBody>
                    <a:bodyPr/>
                    <a:lstStyle/>
                    <a:p>
                      <a:r>
                        <a:rPr lang="en-US" sz="1000"/>
                        <a:t>77</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83</a:t>
                      </a:r>
                    </a:p>
                  </a:txBody>
                  <a:tcPr/>
                </a:tc>
                <a:tc>
                  <a:txBody>
                    <a:bodyPr/>
                    <a:lstStyle/>
                    <a:p>
                      <a:r>
                        <a:rPr lang="en-US" sz="1000"/>
                        <a:t>3.49 %</a:t>
                      </a:r>
                    </a:p>
                  </a:txBody>
                  <a:tcPr/>
                </a:tc>
                <a:tc>
                  <a:txBody>
                    <a:bodyPr/>
                    <a:lstStyle/>
                    <a:p>
                      <a:r>
                        <a:rPr lang="en-US" sz="1000"/>
                        <a:t>609</a:t>
                      </a:r>
                    </a:p>
                  </a:txBody>
                  <a:tcPr/>
                </a:tc>
                <a:tc>
                  <a:txBody>
                    <a:bodyPr/>
                    <a:lstStyle/>
                    <a:p>
                      <a:r>
                        <a:rPr lang="en-US" sz="1000"/>
                        <a:t>n/a</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extLst>
                  <a:ext uri="{0D108BD9-81ED-4DB2-BD59-A6C34878D82A}">
                    <a16:rowId xmlns:a16="http://schemas.microsoft.com/office/drawing/2014/main" val="1943870904"/>
                  </a:ext>
                </a:extLst>
              </a:tr>
              <a:tr h="370840">
                <a:tc>
                  <a:txBody>
                    <a:bodyPr/>
                    <a:lstStyle/>
                    <a:p>
                      <a:r>
                        <a:rPr lang="en-US" sz="1000"/>
                        <a:t>11/03/2025 14:42:45</a:t>
                      </a:r>
                    </a:p>
                  </a:txBody>
                  <a:tcPr/>
                </a:tc>
                <a:tc>
                  <a:txBody>
                    <a:bodyPr/>
                    <a:lstStyle/>
                    <a:p>
                      <a:r>
                        <a:rPr lang="en-US" sz="1000"/>
                        <a:t>11/03/2025 14:42:45</a:t>
                      </a:r>
                    </a:p>
                  </a:txBody>
                  <a:tcPr/>
                </a:tc>
                <a:tc>
                  <a:txBody>
                    <a:bodyPr/>
                    <a:lstStyle/>
                    <a:p>
                      <a:r>
                        <a:rPr lang="en-US" sz="1000"/>
                        <a:t>Carousel</a:t>
                      </a:r>
                    </a:p>
                  </a:txBody>
                  <a:tcPr/>
                </a:tc>
                <a:tc>
                  <a:txBody>
                    <a:bodyPr/>
                    <a:lstStyle/>
                    <a:p>
                      <a:r>
                        <a:rPr lang="en-US" sz="1000"/>
                        <a:t>5865</a:t>
                      </a:r>
                    </a:p>
                  </a:txBody>
                  <a:tcPr/>
                </a:tc>
                <a:tc>
                  <a:txBody>
                    <a:bodyPr/>
                    <a:lstStyle/>
                    <a:p>
                      <a:r>
                        <a:rPr lang="en-US" sz="1000"/>
                        <a:t>51</a:t>
                      </a:r>
                    </a:p>
                  </a:txBody>
                  <a:tcPr/>
                </a:tc>
                <a:tc>
                  <a:txBody>
                    <a:bodyPr/>
                    <a:lstStyle/>
                    <a:p>
                      <a:r>
                        <a:rPr lang="en-US" sz="1000"/>
                        <a:t>26</a:t>
                      </a:r>
                    </a:p>
                  </a:txBody>
                  <a:tcPr/>
                </a:tc>
                <a:tc>
                  <a:txBody>
                    <a:bodyPr/>
                    <a:lstStyle/>
                    <a:p>
                      <a:r>
                        <a:rPr lang="en-US" sz="1000"/>
                        <a:t>0</a:t>
                      </a:r>
                    </a:p>
                  </a:txBody>
                  <a:tcPr/>
                </a:tc>
                <a:tc>
                  <a:txBody>
                    <a:bodyPr/>
                    <a:lstStyle/>
                    <a:p>
                      <a:r>
                        <a:rPr lang="en-US" sz="1000"/>
                        <a:t>4</a:t>
                      </a:r>
                    </a:p>
                  </a:txBody>
                  <a:tcPr/>
                </a:tc>
                <a:tc>
                  <a:txBody>
                    <a:bodyPr/>
                    <a:lstStyle/>
                    <a:p>
                      <a:r>
                        <a:rPr lang="en-US" sz="1000"/>
                        <a:t>81</a:t>
                      </a:r>
                    </a:p>
                  </a:txBody>
                  <a:tcPr/>
                </a:tc>
                <a:tc>
                  <a:txBody>
                    <a:bodyPr/>
                    <a:lstStyle/>
                    <a:p>
                      <a:r>
                        <a:rPr lang="en-US" sz="1000"/>
                        <a:t>1.38 %</a:t>
                      </a:r>
                    </a:p>
                  </a:txBody>
                  <a:tcPr/>
                </a:tc>
                <a:tc>
                  <a:txBody>
                    <a:bodyPr/>
                    <a:lstStyle/>
                    <a:p>
                      <a:r>
                        <a:rPr lang="en-US" sz="1000"/>
                        <a:t>762</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3415480502"/>
                  </a:ext>
                </a:extLst>
              </a:tr>
              <a:tr h="370840">
                <a:tc>
                  <a:txBody>
                    <a:bodyPr/>
                    <a:lstStyle/>
                    <a:p>
                      <a:r>
                        <a:rPr lang="en-US" sz="1000"/>
                        <a:t>11/25/2025 11:11:08</a:t>
                      </a:r>
                    </a:p>
                  </a:txBody>
                  <a:tcPr/>
                </a:tc>
                <a:tc>
                  <a:txBody>
                    <a:bodyPr/>
                    <a:lstStyle/>
                    <a:p>
                      <a:r>
                        <a:rPr lang="en-US" sz="1000"/>
                        <a:t>11/25/2025 11:11:08</a:t>
                      </a:r>
                    </a:p>
                  </a:txBody>
                  <a:tcPr/>
                </a:tc>
                <a:tc>
                  <a:txBody>
                    <a:bodyPr/>
                    <a:lstStyle/>
                    <a:p>
                      <a:r>
                        <a:rPr lang="en-US" sz="1000"/>
                        <a:t>Carousel</a:t>
                      </a:r>
                    </a:p>
                  </a:txBody>
                  <a:tcPr/>
                </a:tc>
                <a:tc>
                  <a:txBody>
                    <a:bodyPr/>
                    <a:lstStyle/>
                    <a:p>
                      <a:r>
                        <a:rPr lang="en-US" sz="1000"/>
                        <a:t>1526</a:t>
                      </a:r>
                    </a:p>
                  </a:txBody>
                  <a:tcPr/>
                </a:tc>
                <a:tc>
                  <a:txBody>
                    <a:bodyPr/>
                    <a:lstStyle/>
                    <a:p>
                      <a:r>
                        <a:rPr lang="en-US" sz="1000"/>
                        <a:t>70</a:t>
                      </a:r>
                    </a:p>
                  </a:txBody>
                  <a:tcPr/>
                </a:tc>
                <a:tc>
                  <a:txBody>
                    <a:bodyPr/>
                    <a:lstStyle/>
                    <a:p>
                      <a:r>
                        <a:rPr lang="en-US" sz="1000"/>
                        <a:t>2</a:t>
                      </a:r>
                    </a:p>
                  </a:txBody>
                  <a:tcPr/>
                </a:tc>
                <a:tc>
                  <a:txBody>
                    <a:bodyPr/>
                    <a:lstStyle/>
                    <a:p>
                      <a:r>
                        <a:rPr lang="en-US" sz="1000"/>
                        <a:t>1</a:t>
                      </a:r>
                    </a:p>
                  </a:txBody>
                  <a:tcPr/>
                </a:tc>
                <a:tc>
                  <a:txBody>
                    <a:bodyPr/>
                    <a:lstStyle/>
                    <a:p>
                      <a:r>
                        <a:rPr lang="en-US" sz="1000"/>
                        <a:t>2</a:t>
                      </a:r>
                    </a:p>
                  </a:txBody>
                  <a:tcPr/>
                </a:tc>
                <a:tc>
                  <a:txBody>
                    <a:bodyPr/>
                    <a:lstStyle/>
                    <a:p>
                      <a:r>
                        <a:rPr lang="en-US" sz="1000"/>
                        <a:t>75</a:t>
                      </a:r>
                    </a:p>
                  </a:txBody>
                  <a:tcPr/>
                </a:tc>
                <a:tc>
                  <a:txBody>
                    <a:bodyPr/>
                    <a:lstStyle/>
                    <a:p>
                      <a:r>
                        <a:rPr lang="en-US" sz="1000"/>
                        <a:t>4.91 %</a:t>
                      </a:r>
                    </a:p>
                  </a:txBody>
                  <a:tcPr/>
                </a:tc>
                <a:tc>
                  <a:txBody>
                    <a:bodyPr/>
                    <a:lstStyle/>
                    <a:p>
                      <a:r>
                        <a:rPr lang="en-US" sz="1000"/>
                        <a:t>485</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3696663282"/>
                  </a:ext>
                </a:extLst>
              </a:tr>
            </a:tbl>
          </a:graphicData>
        </a:graphic>
      </p:graphicFrame>
      <p:sp>
        <p:nvSpPr>
          <p:cNvPr id="4" name="Text Placeholder 3">
            <a:extLst>
              <a:ext uri="{FF2B5EF4-FFF2-40B4-BE49-F238E27FC236}">
                <a16:creationId xmlns:a16="http://schemas.microsoft.com/office/drawing/2014/main" id="{780E4C65-786F-472B-963B-8A153CB0C5F5}"/>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082441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7EFE9-6576-4F59-8123-AD5647DE7016}"/>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61CD33E7-A294-495A-94CF-A3ED5515E7C5}"/>
              </a:ext>
            </a:extLst>
          </p:cNvPr>
          <p:cNvGraphicFramePr>
            <a:graphicFrameLocks noGrp="1"/>
          </p:cNvGraphicFramePr>
          <p:nvPr>
            <p:ph type="tbl" sz="quarter" idx="13"/>
            <p:extLst>
              <p:ext uri="{D42A27DB-BD31-4B8C-83A1-F6EECF244321}">
                <p14:modId xmlns:p14="http://schemas.microsoft.com/office/powerpoint/2010/main" val="2656568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37804816"/>
                    </a:ext>
                  </a:extLst>
                </a:gridCol>
                <a:gridCol w="905256">
                  <a:extLst>
                    <a:ext uri="{9D8B030D-6E8A-4147-A177-3AD203B41FA5}">
                      <a16:colId xmlns:a16="http://schemas.microsoft.com/office/drawing/2014/main" val="3757870602"/>
                    </a:ext>
                  </a:extLst>
                </a:gridCol>
                <a:gridCol w="411480">
                  <a:extLst>
                    <a:ext uri="{9D8B030D-6E8A-4147-A177-3AD203B41FA5}">
                      <a16:colId xmlns:a16="http://schemas.microsoft.com/office/drawing/2014/main" val="302193041"/>
                    </a:ext>
                  </a:extLst>
                </a:gridCol>
                <a:gridCol w="905256">
                  <a:extLst>
                    <a:ext uri="{9D8B030D-6E8A-4147-A177-3AD203B41FA5}">
                      <a16:colId xmlns:a16="http://schemas.microsoft.com/office/drawing/2014/main" val="242140722"/>
                    </a:ext>
                  </a:extLst>
                </a:gridCol>
                <a:gridCol w="905256">
                  <a:extLst>
                    <a:ext uri="{9D8B030D-6E8A-4147-A177-3AD203B41FA5}">
                      <a16:colId xmlns:a16="http://schemas.microsoft.com/office/drawing/2014/main" val="4078655265"/>
                    </a:ext>
                  </a:extLst>
                </a:gridCol>
                <a:gridCol w="905256">
                  <a:extLst>
                    <a:ext uri="{9D8B030D-6E8A-4147-A177-3AD203B41FA5}">
                      <a16:colId xmlns:a16="http://schemas.microsoft.com/office/drawing/2014/main" val="1655555085"/>
                    </a:ext>
                  </a:extLst>
                </a:gridCol>
                <a:gridCol w="905256">
                  <a:extLst>
                    <a:ext uri="{9D8B030D-6E8A-4147-A177-3AD203B41FA5}">
                      <a16:colId xmlns:a16="http://schemas.microsoft.com/office/drawing/2014/main" val="3255757435"/>
                    </a:ext>
                  </a:extLst>
                </a:gridCol>
                <a:gridCol w="905256">
                  <a:extLst>
                    <a:ext uri="{9D8B030D-6E8A-4147-A177-3AD203B41FA5}">
                      <a16:colId xmlns:a16="http://schemas.microsoft.com/office/drawing/2014/main" val="4107747938"/>
                    </a:ext>
                  </a:extLst>
                </a:gridCol>
                <a:gridCol w="905256">
                  <a:extLst>
                    <a:ext uri="{9D8B030D-6E8A-4147-A177-3AD203B41FA5}">
                      <a16:colId xmlns:a16="http://schemas.microsoft.com/office/drawing/2014/main" val="395065301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879204117"/>
                  </a:ext>
                </a:extLst>
              </a:tr>
              <a:tr h="370840">
                <a:tc>
                  <a:txBody>
                    <a:bodyPr/>
                    <a:lstStyle/>
                    <a:p>
                      <a:r>
                        <a:rPr lang="en-US" sz="1000"/>
                        <a:t>9</a:t>
                      </a:r>
                    </a:p>
                  </a:txBody>
                  <a:tcPr/>
                </a:tc>
                <a:tc>
                  <a:txBody>
                    <a:bodyPr/>
                    <a:lstStyle/>
                    <a:p>
                      <a:r>
                        <a:rPr lang="en-US" sz="1000"/>
                        <a:t>0.5678 %</a:t>
                      </a:r>
                    </a:p>
                  </a:txBody>
                  <a:tcPr/>
                </a:tc>
                <a:tc>
                  <a:txBody>
                    <a:bodyPr/>
                    <a:lstStyle/>
                    <a:p>
                      <a:r>
                        <a:rPr lang="en-US" sz="1000"/>
                        <a:t>0.00</a:t>
                      </a:r>
                    </a:p>
                  </a:txBody>
                  <a:tcPr/>
                </a:tc>
                <a:tc>
                  <a:txBody>
                    <a:bodyPr/>
                    <a:lstStyle/>
                    <a:p>
                      <a:r>
                        <a:rPr lang="en-US" sz="1000"/>
                        <a:t>254.33</a:t>
                      </a:r>
                    </a:p>
                  </a:txBody>
                  <a:tcPr/>
                </a:tc>
                <a:tc>
                  <a:txBody>
                    <a:bodyPr/>
                    <a:lstStyle/>
                    <a:p>
                      <a:r>
                        <a:rPr lang="en-US" sz="1000"/>
                        <a:t>210.78</a:t>
                      </a:r>
                    </a:p>
                  </a:txBody>
                  <a:tcPr/>
                </a:tc>
                <a:tc>
                  <a:txBody>
                    <a:bodyPr/>
                    <a:lstStyle/>
                    <a:p>
                      <a:r>
                        <a:rPr lang="en-US" sz="1000"/>
                        <a:t>104.22</a:t>
                      </a:r>
                    </a:p>
                  </a:txBody>
                  <a:tcPr/>
                </a:tc>
                <a:tc>
                  <a:txBody>
                    <a:bodyPr/>
                    <a:lstStyle/>
                    <a:p>
                      <a:r>
                        <a:rPr lang="en-US" sz="1000"/>
                        <a:t>104.22</a:t>
                      </a:r>
                    </a:p>
                  </a:txBody>
                  <a:tcPr/>
                </a:tc>
                <a:tc>
                  <a:txBody>
                    <a:bodyPr/>
                    <a:lstStyle/>
                    <a:p>
                      <a:r>
                        <a:rPr lang="en-US" sz="1000"/>
                        <a:t>2289</a:t>
                      </a:r>
                    </a:p>
                  </a:txBody>
                  <a:tcPr/>
                </a:tc>
                <a:tc>
                  <a:txBody>
                    <a:bodyPr/>
                    <a:lstStyle/>
                    <a:p>
                      <a:r>
                        <a:rPr lang="en-US" sz="1000"/>
                        <a:t>938</a:t>
                      </a:r>
                    </a:p>
                  </a:txBody>
                  <a:tcPr/>
                </a:tc>
                <a:extLst>
                  <a:ext uri="{0D108BD9-81ED-4DB2-BD59-A6C34878D82A}">
                    <a16:rowId xmlns:a16="http://schemas.microsoft.com/office/drawing/2014/main" val="500416167"/>
                  </a:ext>
                </a:extLst>
              </a:tr>
            </a:tbl>
          </a:graphicData>
        </a:graphic>
      </p:graphicFrame>
      <p:sp>
        <p:nvSpPr>
          <p:cNvPr id="4" name="Text Placeholder 3">
            <a:extLst>
              <a:ext uri="{FF2B5EF4-FFF2-40B4-BE49-F238E27FC236}">
                <a16:creationId xmlns:a16="http://schemas.microsoft.com/office/drawing/2014/main" id="{97FAA6E2-9C99-4C97-97FF-E2223DDE38BD}"/>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682652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0F283-AF54-4C53-8A6E-6D7EA54AE06A}"/>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12DD72EA-B6A2-4A42-8317-B3D5AF68FA5C}"/>
              </a:ext>
            </a:extLst>
          </p:cNvPr>
          <p:cNvGraphicFramePr>
            <a:graphicFrameLocks noGrp="1"/>
          </p:cNvGraphicFramePr>
          <p:nvPr>
            <p:ph type="tbl" sz="quarter" idx="13"/>
            <p:extLst>
              <p:ext uri="{D42A27DB-BD31-4B8C-83A1-F6EECF244321}">
                <p14:modId xmlns:p14="http://schemas.microsoft.com/office/powerpoint/2010/main" val="443941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40896558"/>
                    </a:ext>
                  </a:extLst>
                </a:gridCol>
                <a:gridCol w="1316736">
                  <a:extLst>
                    <a:ext uri="{9D8B030D-6E8A-4147-A177-3AD203B41FA5}">
                      <a16:colId xmlns:a16="http://schemas.microsoft.com/office/drawing/2014/main" val="1976019199"/>
                    </a:ext>
                  </a:extLst>
                </a:gridCol>
                <a:gridCol w="658368">
                  <a:extLst>
                    <a:ext uri="{9D8B030D-6E8A-4147-A177-3AD203B41FA5}">
                      <a16:colId xmlns:a16="http://schemas.microsoft.com/office/drawing/2014/main" val="131187389"/>
                    </a:ext>
                  </a:extLst>
                </a:gridCol>
                <a:gridCol w="658368">
                  <a:extLst>
                    <a:ext uri="{9D8B030D-6E8A-4147-A177-3AD203B41FA5}">
                      <a16:colId xmlns:a16="http://schemas.microsoft.com/office/drawing/2014/main" val="1891429614"/>
                    </a:ext>
                  </a:extLst>
                </a:gridCol>
                <a:gridCol w="658368">
                  <a:extLst>
                    <a:ext uri="{9D8B030D-6E8A-4147-A177-3AD203B41FA5}">
                      <a16:colId xmlns:a16="http://schemas.microsoft.com/office/drawing/2014/main" val="2538714626"/>
                    </a:ext>
                  </a:extLst>
                </a:gridCol>
                <a:gridCol w="658368">
                  <a:extLst>
                    <a:ext uri="{9D8B030D-6E8A-4147-A177-3AD203B41FA5}">
                      <a16:colId xmlns:a16="http://schemas.microsoft.com/office/drawing/2014/main" val="2791037059"/>
                    </a:ext>
                  </a:extLst>
                </a:gridCol>
                <a:gridCol w="658368">
                  <a:extLst>
                    <a:ext uri="{9D8B030D-6E8A-4147-A177-3AD203B41FA5}">
                      <a16:colId xmlns:a16="http://schemas.microsoft.com/office/drawing/2014/main" val="767906231"/>
                    </a:ext>
                  </a:extLst>
                </a:gridCol>
                <a:gridCol w="658368">
                  <a:extLst>
                    <a:ext uri="{9D8B030D-6E8A-4147-A177-3AD203B41FA5}">
                      <a16:colId xmlns:a16="http://schemas.microsoft.com/office/drawing/2014/main" val="3541040408"/>
                    </a:ext>
                  </a:extLst>
                </a:gridCol>
                <a:gridCol w="658368">
                  <a:extLst>
                    <a:ext uri="{9D8B030D-6E8A-4147-A177-3AD203B41FA5}">
                      <a16:colId xmlns:a16="http://schemas.microsoft.com/office/drawing/2014/main" val="3713284379"/>
                    </a:ext>
                  </a:extLst>
                </a:gridCol>
                <a:gridCol w="658368">
                  <a:extLst>
                    <a:ext uri="{9D8B030D-6E8A-4147-A177-3AD203B41FA5}">
                      <a16:colId xmlns:a16="http://schemas.microsoft.com/office/drawing/2014/main" val="2084955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63197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- 2025-11-27 12:01:30</a:t>
                      </a:r>
                      <a:r>
                        <a:rPr kumimoji="0" lang="en-US" sz="1000" b="0" i="0" u="none" strike="noStrike" kern="1200" cap="none" spc="0" normalizeH="0" baseline="0" noProof="0">
                          <a:ln>
                            <a:noFill/>
                          </a:ln>
                          <a:solidFill>
                            <a:prstClr val="black"/>
                          </a:solidFill>
                          <a:effectLst/>
                          <a:uLnTx/>
                          <a:uFillTx/>
                          <a:latin typeface="Calibri"/>
                          <a:ea typeface="+mn-ea"/>
                          <a:cs typeface="+mn-cs"/>
                        </a:rPr>
                        <a:t>
 Turkey 🦃 Trot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https://quintly-eu-image-storage.s3.amazonaws.com/c303562b672a3318c686cfcc37b7e67a/0ea23e3f35de7c87d144c6e525c5841b.jpg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194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- 2025-11-20 13:25:06</a:t>
                      </a:r>
                      <a:r>
                        <a:rPr kumimoji="0" lang="en-US" sz="1000" b="0" i="0" u="none" strike="noStrike" kern="1200" cap="none" spc="0" normalizeH="0" baseline="0" noProof="0">
                          <a:ln>
                            <a:noFill/>
                          </a:ln>
                          <a:solidFill>
                            <a:prstClr val="black"/>
                          </a:solidFill>
                          <a:effectLst/>
                          <a:uLnTx/>
                          <a:uFillTx/>
                          <a:latin typeface="Calibri"/>
                          <a:ea typeface="+mn-ea"/>
                          <a:cs typeface="+mn-cs"/>
                        </a:rPr>
                        <a:t>
 Madelyn James Pediatric Cancer Foundation Bow Bash 🎀✨ @madelynjamesfund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https://quintly-eu-image-storage.s3.amazonaws.com/c303562b672a3318c686cfcc37b7e67a/f09de1fb41ac36c54cbaf686cf162263.jpg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9983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- 2025-11-18 13:25:11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https://quintly-eu-image-storage.s3.amazonaws.com/c303562b672a3318c686cfcc37b7e67a/df65e9742324fea4fcd21b03042efd66.jpg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1533652865"/>
                  </a:ext>
                </a:extLst>
              </a:tr>
            </a:tbl>
          </a:graphicData>
        </a:graphic>
      </p:graphicFrame>
      <p:sp>
        <p:nvSpPr>
          <p:cNvPr id="4" name="Text Placeholder 3">
            <a:extLst>
              <a:ext uri="{FF2B5EF4-FFF2-40B4-BE49-F238E27FC236}">
                <a16:creationId xmlns:a16="http://schemas.microsoft.com/office/drawing/2014/main" id="{9FA1649F-E7D7-4515-BCBC-F8C8E18272F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3576144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C274B-9EA6-4E8C-917A-EEACBD7483E0}"/>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B755728F-D55D-43A9-AC18-CFE68014C7DE}"/>
              </a:ext>
            </a:extLst>
          </p:cNvPr>
          <p:cNvGraphicFramePr>
            <a:graphicFrameLocks noGrp="1"/>
          </p:cNvGraphicFramePr>
          <p:nvPr>
            <p:ph type="tbl" sz="quarter" idx="13"/>
            <p:extLst>
              <p:ext uri="{D42A27DB-BD31-4B8C-83A1-F6EECF244321}">
                <p14:modId xmlns:p14="http://schemas.microsoft.com/office/powerpoint/2010/main" val="2522283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02143329"/>
                    </a:ext>
                  </a:extLst>
                </a:gridCol>
                <a:gridCol w="1316736">
                  <a:extLst>
                    <a:ext uri="{9D8B030D-6E8A-4147-A177-3AD203B41FA5}">
                      <a16:colId xmlns:a16="http://schemas.microsoft.com/office/drawing/2014/main" val="3760972458"/>
                    </a:ext>
                  </a:extLst>
                </a:gridCol>
                <a:gridCol w="658368">
                  <a:extLst>
                    <a:ext uri="{9D8B030D-6E8A-4147-A177-3AD203B41FA5}">
                      <a16:colId xmlns:a16="http://schemas.microsoft.com/office/drawing/2014/main" val="2495336797"/>
                    </a:ext>
                  </a:extLst>
                </a:gridCol>
                <a:gridCol w="658368">
                  <a:extLst>
                    <a:ext uri="{9D8B030D-6E8A-4147-A177-3AD203B41FA5}">
                      <a16:colId xmlns:a16="http://schemas.microsoft.com/office/drawing/2014/main" val="625791694"/>
                    </a:ext>
                  </a:extLst>
                </a:gridCol>
                <a:gridCol w="658368">
                  <a:extLst>
                    <a:ext uri="{9D8B030D-6E8A-4147-A177-3AD203B41FA5}">
                      <a16:colId xmlns:a16="http://schemas.microsoft.com/office/drawing/2014/main" val="3184378794"/>
                    </a:ext>
                  </a:extLst>
                </a:gridCol>
                <a:gridCol w="658368">
                  <a:extLst>
                    <a:ext uri="{9D8B030D-6E8A-4147-A177-3AD203B41FA5}">
                      <a16:colId xmlns:a16="http://schemas.microsoft.com/office/drawing/2014/main" val="2994265749"/>
                    </a:ext>
                  </a:extLst>
                </a:gridCol>
                <a:gridCol w="658368">
                  <a:extLst>
                    <a:ext uri="{9D8B030D-6E8A-4147-A177-3AD203B41FA5}">
                      <a16:colId xmlns:a16="http://schemas.microsoft.com/office/drawing/2014/main" val="1737245515"/>
                    </a:ext>
                  </a:extLst>
                </a:gridCol>
                <a:gridCol w="658368">
                  <a:extLst>
                    <a:ext uri="{9D8B030D-6E8A-4147-A177-3AD203B41FA5}">
                      <a16:colId xmlns:a16="http://schemas.microsoft.com/office/drawing/2014/main" val="2165547673"/>
                    </a:ext>
                  </a:extLst>
                </a:gridCol>
                <a:gridCol w="658368">
                  <a:extLst>
                    <a:ext uri="{9D8B030D-6E8A-4147-A177-3AD203B41FA5}">
                      <a16:colId xmlns:a16="http://schemas.microsoft.com/office/drawing/2014/main" val="1007001289"/>
                    </a:ext>
                  </a:extLst>
                </a:gridCol>
                <a:gridCol w="658368">
                  <a:extLst>
                    <a:ext uri="{9D8B030D-6E8A-4147-A177-3AD203B41FA5}">
                      <a16:colId xmlns:a16="http://schemas.microsoft.com/office/drawing/2014/main" val="238847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309774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- 2025-11-18 11:36:59</a:t>
                      </a:r>
                      <a:r>
                        <a:rPr kumimoji="0" lang="en-US" sz="1000" b="0" i="0" u="none" strike="noStrike" kern="1200" cap="none" spc="0" normalizeH="0" baseline="0" noProof="0">
                          <a:ln>
                            <a:noFill/>
                          </a:ln>
                          <a:solidFill>
                            <a:prstClr val="black"/>
                          </a:solidFill>
                          <a:effectLst/>
                          <a:uLnTx/>
                          <a:uFillTx/>
                          <a:latin typeface="Calibri"/>
                          <a:ea typeface="+mn-ea"/>
                          <a:cs typeface="+mn-cs"/>
                        </a:rPr>
                        <a:t>
 Honored to present the 2025 Athlete of the Year Award to Scott Johnson at Fall Fest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https://quintly-eu-image-storage.s3.amazonaws.com/c303562b672a3318c686cfcc37b7e67a/63f0c684cb1bc9bc51cab09c31b71bc0.jpg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306491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- 2025-11-18 11:30:54</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support these unstoppable athletes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https://quintly-eu-image-storage.s3.amazonaws.com/c303562b672a3318c686cfcc37b7e67a/351a76cd4fe672e62c2b1b671dbe906b.jpg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565350685"/>
                  </a:ext>
                </a:extLst>
              </a:tr>
            </a:tbl>
          </a:graphicData>
        </a:graphic>
      </p:graphicFrame>
      <p:sp>
        <p:nvSpPr>
          <p:cNvPr id="4" name="Text Placeholder 3">
            <a:extLst>
              <a:ext uri="{FF2B5EF4-FFF2-40B4-BE49-F238E27FC236}">
                <a16:creationId xmlns:a16="http://schemas.microsoft.com/office/drawing/2014/main" id="{61E02746-3CC2-412A-A0EC-F6390A162937}"/>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0456817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2433</Words>
  <Application>Microsoft Office PowerPoint</Application>
  <PresentationFormat>On-screen Show (4:3)</PresentationFormat>
  <Paragraphs>684</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2025-12-03T15:21:54Z</dcterms:created>
  <dcterms:modified xsi:type="dcterms:W3CDTF">2025-12-03T15:22:37Z</dcterms:modified>
</cp:coreProperties>
</file>