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Sheet1!$B$2:$B$11</c:f>
              <c:numCache>
                <c:formatCode>General</c:formatCode>
                <c:ptCount val="10"/>
                <c:pt idx="0">
                  <c:v>7563</c:v>
                </c:pt>
                <c:pt idx="1">
                  <c:v>7559</c:v>
                </c:pt>
                <c:pt idx="2">
                  <c:v>7549</c:v>
                </c:pt>
                <c:pt idx="3">
                  <c:v>7512</c:v>
                </c:pt>
                <c:pt idx="4">
                  <c:v>7518</c:v>
                </c:pt>
                <c:pt idx="5">
                  <c:v>7534</c:v>
                </c:pt>
                <c:pt idx="6">
                  <c:v>7526</c:v>
                </c:pt>
                <c:pt idx="7">
                  <c:v>7534</c:v>
                </c:pt>
                <c:pt idx="8">
                  <c:v>7530</c:v>
                </c:pt>
                <c:pt idx="9">
                  <c:v>7536</c:v>
                </c:pt>
              </c:numCache>
            </c:numRef>
          </c:val>
          <c:smooth val="0"/>
          <c:extLst>
            <c:ext xmlns:c16="http://schemas.microsoft.com/office/drawing/2014/chart" uri="{C3380CC4-5D6E-409C-BE32-E72D297353CC}">
              <c16:uniqueId val="{00000000-21DF-4621-A006-1145B3E2FDA5}"/>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Sheet1!$C$2:$C$11</c:f>
              <c:numCache>
                <c:formatCode>General</c:formatCode>
                <c:ptCount val="10"/>
                <c:pt idx="0">
                  <c:v>3942</c:v>
                </c:pt>
                <c:pt idx="1">
                  <c:v>3939</c:v>
                </c:pt>
                <c:pt idx="2">
                  <c:v>3951</c:v>
                </c:pt>
                <c:pt idx="3">
                  <c:v>3947</c:v>
                </c:pt>
                <c:pt idx="4">
                  <c:v>3936</c:v>
                </c:pt>
                <c:pt idx="5">
                  <c:v>3955</c:v>
                </c:pt>
                <c:pt idx="6">
                  <c:v>3948</c:v>
                </c:pt>
                <c:pt idx="7">
                  <c:v>3951</c:v>
                </c:pt>
                <c:pt idx="8">
                  <c:v>3957</c:v>
                </c:pt>
                <c:pt idx="9">
                  <c:v>3956</c:v>
                </c:pt>
              </c:numCache>
            </c:numRef>
          </c:val>
          <c:smooth val="0"/>
          <c:extLst>
            <c:ext xmlns:c16="http://schemas.microsoft.com/office/drawing/2014/chart" uri="{C3380CC4-5D6E-409C-BE32-E72D297353CC}">
              <c16:uniqueId val="{00000001-21DF-4621-A006-1145B3E2FDA5}"/>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Sheet1!$D$2:$D$11</c:f>
              <c:numCache>
                <c:formatCode>General</c:formatCode>
                <c:ptCount val="10"/>
                <c:pt idx="0">
                  <c:v>0</c:v>
                </c:pt>
                <c:pt idx="1">
                  <c:v>0</c:v>
                </c:pt>
                <c:pt idx="2">
                  <c:v>0</c:v>
                </c:pt>
                <c:pt idx="3">
                  <c:v>0</c:v>
                </c:pt>
                <c:pt idx="4">
                  <c:v>0</c:v>
                </c:pt>
                <c:pt idx="5">
                  <c:v>0</c:v>
                </c:pt>
                <c:pt idx="6">
                  <c:v>0</c:v>
                </c:pt>
                <c:pt idx="7">
                  <c:v>0</c:v>
                </c:pt>
                <c:pt idx="8">
                  <c:v>0</c:v>
                </c:pt>
                <c:pt idx="9">
                  <c:v>0</c:v>
                </c:pt>
              </c:numCache>
            </c:numRef>
          </c:val>
          <c:smooth val="0"/>
          <c:extLst>
            <c:ext xmlns:c16="http://schemas.microsoft.com/office/drawing/2014/chart" uri="{C3380CC4-5D6E-409C-BE32-E72D297353CC}">
              <c16:uniqueId val="{00000002-21DF-4621-A006-1145B3E2FDA5}"/>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Sheet1!$E$2:$E$11</c:f>
              <c:numCache>
                <c:formatCode>General</c:formatCode>
                <c:ptCount val="10"/>
                <c:pt idx="0">
                  <c:v>46705</c:v>
                </c:pt>
                <c:pt idx="1">
                  <c:v>47141</c:v>
                </c:pt>
                <c:pt idx="2">
                  <c:v>47705</c:v>
                </c:pt>
                <c:pt idx="3">
                  <c:v>48477</c:v>
                </c:pt>
                <c:pt idx="4">
                  <c:v>49043</c:v>
                </c:pt>
                <c:pt idx="5">
                  <c:v>49694</c:v>
                </c:pt>
                <c:pt idx="6">
                  <c:v>50405</c:v>
                </c:pt>
                <c:pt idx="7">
                  <c:v>51164</c:v>
                </c:pt>
                <c:pt idx="8">
                  <c:v>51874</c:v>
                </c:pt>
                <c:pt idx="9">
                  <c:v>52700</c:v>
                </c:pt>
              </c:numCache>
            </c:numRef>
          </c:val>
          <c:smooth val="0"/>
          <c:extLst>
            <c:ext xmlns:c16="http://schemas.microsoft.com/office/drawing/2014/chart" uri="{C3380CC4-5D6E-409C-BE32-E72D297353CC}">
              <c16:uniqueId val="{00000003-21DF-4621-A006-1145B3E2FDA5}"/>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Sheet1!$F$2:$F$11</c:f>
              <c:numCache>
                <c:formatCode>General</c:formatCode>
                <c:ptCount val="10"/>
                <c:pt idx="0">
                  <c:v>3866</c:v>
                </c:pt>
                <c:pt idx="1">
                  <c:v>3883</c:v>
                </c:pt>
                <c:pt idx="2">
                  <c:v>3904</c:v>
                </c:pt>
                <c:pt idx="3">
                  <c:v>4037</c:v>
                </c:pt>
                <c:pt idx="4">
                  <c:v>4076</c:v>
                </c:pt>
                <c:pt idx="5">
                  <c:v>4114</c:v>
                </c:pt>
                <c:pt idx="6">
                  <c:v>4135</c:v>
                </c:pt>
                <c:pt idx="7">
                  <c:v>4190</c:v>
                </c:pt>
                <c:pt idx="8">
                  <c:v>4287</c:v>
                </c:pt>
                <c:pt idx="9">
                  <c:v>4310</c:v>
                </c:pt>
              </c:numCache>
            </c:numRef>
          </c:val>
          <c:smooth val="0"/>
          <c:extLst>
            <c:ext xmlns:c16="http://schemas.microsoft.com/office/drawing/2014/chart" uri="{C3380CC4-5D6E-409C-BE32-E72D297353CC}">
              <c16:uniqueId val="{00000004-21DF-4621-A006-1145B3E2FDA5}"/>
            </c:ext>
          </c:extLst>
        </c:ser>
        <c:dLbls>
          <c:showLegendKey val="0"/>
          <c:showVal val="0"/>
          <c:showCatName val="0"/>
          <c:showSerName val="0"/>
          <c:showPercent val="0"/>
          <c:showBubbleSize val="0"/>
        </c:dLbls>
        <c:smooth val="0"/>
        <c:axId val="385971208"/>
        <c:axId val="385972192"/>
      </c:lineChart>
      <c:dateAx>
        <c:axId val="38597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72192"/>
        <c:crosses val="autoZero"/>
        <c:auto val="1"/>
        <c:lblOffset val="100"/>
        <c:baseTimeUnit val="months"/>
      </c:dateAx>
      <c:valAx>
        <c:axId val="38597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7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15</c:v>
                </c:pt>
                <c:pt idx="3">
                  <c:v>22</c:v>
                </c:pt>
                <c:pt idx="4">
                  <c:v>14</c:v>
                </c:pt>
                <c:pt idx="5">
                  <c:v>35</c:v>
                </c:pt>
                <c:pt idx="6">
                  <c:v>17</c:v>
                </c:pt>
                <c:pt idx="7">
                  <c:v>16</c:v>
                </c:pt>
                <c:pt idx="8">
                  <c:v>17</c:v>
                </c:pt>
                <c:pt idx="9">
                  <c:v>24</c:v>
                </c:pt>
                <c:pt idx="10">
                  <c:v>6</c:v>
                </c:pt>
                <c:pt idx="11">
                  <c:v>0</c:v>
                </c:pt>
              </c:numCache>
            </c:numRef>
          </c:val>
          <c:extLst>
            <c:ext xmlns:c16="http://schemas.microsoft.com/office/drawing/2014/chart" uri="{C3380CC4-5D6E-409C-BE32-E72D297353CC}">
              <c16:uniqueId val="{00000000-6098-4479-9C3B-D540069D9B1B}"/>
            </c:ext>
          </c:extLst>
        </c:ser>
        <c:dLbls>
          <c:showLegendKey val="0"/>
          <c:showVal val="0"/>
          <c:showCatName val="0"/>
          <c:showSerName val="0"/>
          <c:showPercent val="0"/>
          <c:showBubbleSize val="0"/>
        </c:dLbls>
        <c:gapWidth val="219"/>
        <c:overlap val="-27"/>
        <c:axId val="395947336"/>
        <c:axId val="395948320"/>
      </c:barChart>
      <c:dateAx>
        <c:axId val="395947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48320"/>
        <c:crosses val="autoZero"/>
        <c:auto val="1"/>
        <c:lblOffset val="100"/>
        <c:baseTimeUnit val="months"/>
      </c:dateAx>
      <c:valAx>
        <c:axId val="39594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4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22</c:v>
                </c:pt>
                <c:pt idx="3">
                  <c:v>53</c:v>
                </c:pt>
                <c:pt idx="4">
                  <c:v>23</c:v>
                </c:pt>
                <c:pt idx="5">
                  <c:v>46</c:v>
                </c:pt>
                <c:pt idx="6">
                  <c:v>34</c:v>
                </c:pt>
                <c:pt idx="7">
                  <c:v>87</c:v>
                </c:pt>
                <c:pt idx="8">
                  <c:v>28</c:v>
                </c:pt>
                <c:pt idx="9">
                  <c:v>25</c:v>
                </c:pt>
                <c:pt idx="10">
                  <c:v>47</c:v>
                </c:pt>
                <c:pt idx="11">
                  <c:v>0</c:v>
                </c:pt>
              </c:numCache>
            </c:numRef>
          </c:val>
          <c:extLst>
            <c:ext xmlns:c16="http://schemas.microsoft.com/office/drawing/2014/chart" uri="{C3380CC4-5D6E-409C-BE32-E72D297353CC}">
              <c16:uniqueId val="{00000000-D1BA-427E-8798-D9FC1BB95DC6}"/>
            </c:ext>
          </c:extLst>
        </c:ser>
        <c:dLbls>
          <c:showLegendKey val="0"/>
          <c:showVal val="0"/>
          <c:showCatName val="0"/>
          <c:showSerName val="0"/>
          <c:showPercent val="0"/>
          <c:showBubbleSize val="0"/>
        </c:dLbls>
        <c:gapWidth val="219"/>
        <c:overlap val="-27"/>
        <c:axId val="395951272"/>
        <c:axId val="395946680"/>
      </c:barChart>
      <c:dateAx>
        <c:axId val="39595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46680"/>
        <c:crosses val="autoZero"/>
        <c:auto val="1"/>
        <c:lblOffset val="100"/>
        <c:baseTimeUnit val="months"/>
      </c:dateAx>
      <c:valAx>
        <c:axId val="39594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5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557</c:v>
                </c:pt>
                <c:pt idx="3">
                  <c:v>1251</c:v>
                </c:pt>
                <c:pt idx="4">
                  <c:v>597</c:v>
                </c:pt>
                <c:pt idx="5">
                  <c:v>489</c:v>
                </c:pt>
                <c:pt idx="6">
                  <c:v>725</c:v>
                </c:pt>
                <c:pt idx="7">
                  <c:v>2022</c:v>
                </c:pt>
                <c:pt idx="8">
                  <c:v>741</c:v>
                </c:pt>
                <c:pt idx="9">
                  <c:v>669</c:v>
                </c:pt>
                <c:pt idx="10">
                  <c:v>119</c:v>
                </c:pt>
                <c:pt idx="11">
                  <c:v>0</c:v>
                </c:pt>
              </c:numCache>
            </c:numRef>
          </c:val>
          <c:extLst>
            <c:ext xmlns:c16="http://schemas.microsoft.com/office/drawing/2014/chart" uri="{C3380CC4-5D6E-409C-BE32-E72D297353CC}">
              <c16:uniqueId val="{00000000-4486-40FC-A94D-981154255954}"/>
            </c:ext>
          </c:extLst>
        </c:ser>
        <c:dLbls>
          <c:showLegendKey val="0"/>
          <c:showVal val="0"/>
          <c:showCatName val="0"/>
          <c:showSerName val="0"/>
          <c:showPercent val="0"/>
          <c:showBubbleSize val="0"/>
        </c:dLbls>
        <c:gapWidth val="219"/>
        <c:overlap val="-27"/>
        <c:axId val="399503248"/>
        <c:axId val="399502592"/>
      </c:barChart>
      <c:catAx>
        <c:axId val="39950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2592"/>
        <c:crosses val="autoZero"/>
        <c:auto val="1"/>
        <c:lblAlgn val="ctr"/>
        <c:lblOffset val="100"/>
        <c:noMultiLvlLbl val="0"/>
      </c:catAx>
      <c:valAx>
        <c:axId val="39950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12735</c:v>
                </c:pt>
                <c:pt idx="3">
                  <c:v>115608</c:v>
                </c:pt>
                <c:pt idx="4">
                  <c:v>37540</c:v>
                </c:pt>
                <c:pt idx="5">
                  <c:v>47627</c:v>
                </c:pt>
                <c:pt idx="6">
                  <c:v>46356</c:v>
                </c:pt>
                <c:pt idx="7">
                  <c:v>79034</c:v>
                </c:pt>
                <c:pt idx="8">
                  <c:v>82736</c:v>
                </c:pt>
                <c:pt idx="9">
                  <c:v>25601</c:v>
                </c:pt>
                <c:pt idx="10">
                  <c:v>1819</c:v>
                </c:pt>
                <c:pt idx="11">
                  <c:v>0</c:v>
                </c:pt>
              </c:numCache>
            </c:numRef>
          </c:val>
          <c:extLst>
            <c:ext xmlns:c16="http://schemas.microsoft.com/office/drawing/2014/chart" uri="{C3380CC4-5D6E-409C-BE32-E72D297353CC}">
              <c16:uniqueId val="{00000000-8C7A-4EC2-A2D7-FC7D229E2F5C}"/>
            </c:ext>
          </c:extLst>
        </c:ser>
        <c:dLbls>
          <c:showLegendKey val="0"/>
          <c:showVal val="0"/>
          <c:showCatName val="0"/>
          <c:showSerName val="0"/>
          <c:showPercent val="0"/>
          <c:showBubbleSize val="0"/>
        </c:dLbls>
        <c:gapWidth val="219"/>
        <c:overlap val="-27"/>
        <c:axId val="399500952"/>
        <c:axId val="399502920"/>
      </c:barChart>
      <c:dateAx>
        <c:axId val="39950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2920"/>
        <c:crosses val="autoZero"/>
        <c:auto val="1"/>
        <c:lblOffset val="100"/>
        <c:baseTimeUnit val="months"/>
      </c:dateAx>
      <c:valAx>
        <c:axId val="39950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AFB8-4548-8CCD-5399E238E0D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AFB8-4548-8CCD-5399E238E0D4}"/>
            </c:ext>
          </c:extLst>
        </c:ser>
        <c:dLbls>
          <c:showLegendKey val="0"/>
          <c:showVal val="0"/>
          <c:showCatName val="0"/>
          <c:showSerName val="0"/>
          <c:showPercent val="0"/>
          <c:showBubbleSize val="0"/>
        </c:dLbls>
        <c:gapWidth val="219"/>
        <c:overlap val="-27"/>
        <c:axId val="494640632"/>
        <c:axId val="494640960"/>
      </c:barChart>
      <c:catAx>
        <c:axId val="49464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640960"/>
        <c:crosses val="autoZero"/>
        <c:auto val="1"/>
        <c:lblAlgn val="ctr"/>
        <c:lblOffset val="100"/>
        <c:noMultiLvlLbl val="0"/>
      </c:catAx>
      <c:valAx>
        <c:axId val="49464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64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12</c:v>
                </c:pt>
                <c:pt idx="3">
                  <c:v>-4</c:v>
                </c:pt>
                <c:pt idx="4">
                  <c:v>-11</c:v>
                </c:pt>
                <c:pt idx="5">
                  <c:v>19</c:v>
                </c:pt>
                <c:pt idx="6">
                  <c:v>-7</c:v>
                </c:pt>
                <c:pt idx="7">
                  <c:v>3</c:v>
                </c:pt>
                <c:pt idx="8">
                  <c:v>6</c:v>
                </c:pt>
                <c:pt idx="9">
                  <c:v>-1</c:v>
                </c:pt>
                <c:pt idx="10">
                  <c:v>0</c:v>
                </c:pt>
              </c:numCache>
            </c:numRef>
          </c:val>
          <c:extLst>
            <c:ext xmlns:c16="http://schemas.microsoft.com/office/drawing/2014/chart" uri="{C3380CC4-5D6E-409C-BE32-E72D297353CC}">
              <c16:uniqueId val="{00000000-96C3-407E-94F7-B4A44FE574A1}"/>
            </c:ext>
          </c:extLst>
        </c:ser>
        <c:dLbls>
          <c:showLegendKey val="0"/>
          <c:showVal val="0"/>
          <c:showCatName val="0"/>
          <c:showSerName val="0"/>
          <c:showPercent val="0"/>
          <c:showBubbleSize val="0"/>
        </c:dLbls>
        <c:gapWidth val="219"/>
        <c:overlap val="-27"/>
        <c:axId val="501209280"/>
        <c:axId val="501219120"/>
      </c:barChart>
      <c:dateAx>
        <c:axId val="50120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19120"/>
        <c:crosses val="autoZero"/>
        <c:auto val="1"/>
        <c:lblOffset val="100"/>
        <c:baseTimeUnit val="months"/>
      </c:dateAx>
      <c:valAx>
        <c:axId val="50121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0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1</c:v>
                </c:pt>
                <c:pt idx="4">
                  <c:v>1</c:v>
                </c:pt>
                <c:pt idx="5">
                  <c:v>2</c:v>
                </c:pt>
                <c:pt idx="6">
                  <c:v>2</c:v>
                </c:pt>
                <c:pt idx="7">
                  <c:v>1</c:v>
                </c:pt>
                <c:pt idx="8">
                  <c:v>2</c:v>
                </c:pt>
                <c:pt idx="9">
                  <c:v>1</c:v>
                </c:pt>
                <c:pt idx="10">
                  <c:v>0</c:v>
                </c:pt>
                <c:pt idx="11">
                  <c:v>0</c:v>
                </c:pt>
              </c:numCache>
            </c:numRef>
          </c:val>
          <c:extLst>
            <c:ext xmlns:c16="http://schemas.microsoft.com/office/drawing/2014/chart" uri="{C3380CC4-5D6E-409C-BE32-E72D297353CC}">
              <c16:uniqueId val="{00000000-F884-4CF6-97F9-3B45FA555ACC}"/>
            </c:ext>
          </c:extLst>
        </c:ser>
        <c:dLbls>
          <c:showLegendKey val="0"/>
          <c:showVal val="0"/>
          <c:showCatName val="0"/>
          <c:showSerName val="0"/>
          <c:showPercent val="0"/>
          <c:showBubbleSize val="0"/>
        </c:dLbls>
        <c:gapWidth val="219"/>
        <c:overlap val="-27"/>
        <c:axId val="501215840"/>
        <c:axId val="501218136"/>
      </c:barChart>
      <c:dateAx>
        <c:axId val="501215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18136"/>
        <c:crosses val="autoZero"/>
        <c:auto val="1"/>
        <c:lblOffset val="100"/>
        <c:baseTimeUnit val="months"/>
      </c:dateAx>
      <c:valAx>
        <c:axId val="50121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1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37</c:v>
                </c:pt>
                <c:pt idx="3">
                  <c:v>30</c:v>
                </c:pt>
                <c:pt idx="4">
                  <c:v>39</c:v>
                </c:pt>
                <c:pt idx="5">
                  <c:v>16</c:v>
                </c:pt>
                <c:pt idx="6">
                  <c:v>49</c:v>
                </c:pt>
                <c:pt idx="7">
                  <c:v>23</c:v>
                </c:pt>
                <c:pt idx="8">
                  <c:v>44</c:v>
                </c:pt>
                <c:pt idx="9">
                  <c:v>33</c:v>
                </c:pt>
                <c:pt idx="10">
                  <c:v>0</c:v>
                </c:pt>
                <c:pt idx="11">
                  <c:v>0</c:v>
                </c:pt>
              </c:numCache>
            </c:numRef>
          </c:val>
          <c:extLst>
            <c:ext xmlns:c16="http://schemas.microsoft.com/office/drawing/2014/chart" uri="{C3380CC4-5D6E-409C-BE32-E72D297353CC}">
              <c16:uniqueId val="{00000000-2894-4544-B250-32B89023EF42}"/>
            </c:ext>
          </c:extLst>
        </c:ser>
        <c:dLbls>
          <c:showLegendKey val="0"/>
          <c:showVal val="0"/>
          <c:showCatName val="0"/>
          <c:showSerName val="0"/>
          <c:showPercent val="0"/>
          <c:showBubbleSize val="0"/>
        </c:dLbls>
        <c:gapWidth val="219"/>
        <c:overlap val="-27"/>
        <c:axId val="501217808"/>
        <c:axId val="501219448"/>
      </c:barChart>
      <c:catAx>
        <c:axId val="50121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19448"/>
        <c:crosses val="autoZero"/>
        <c:auto val="1"/>
        <c:lblAlgn val="ctr"/>
        <c:lblOffset val="100"/>
        <c:noMultiLvlLbl val="0"/>
      </c:catAx>
      <c:valAx>
        <c:axId val="50121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21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4</c:v>
                </c:pt>
                <c:pt idx="3">
                  <c:v>5</c:v>
                </c:pt>
                <c:pt idx="4">
                  <c:v>23</c:v>
                </c:pt>
                <c:pt idx="5">
                  <c:v>63</c:v>
                </c:pt>
                <c:pt idx="6">
                  <c:v>10</c:v>
                </c:pt>
                <c:pt idx="7">
                  <c:v>22</c:v>
                </c:pt>
                <c:pt idx="8">
                  <c:v>32</c:v>
                </c:pt>
                <c:pt idx="9">
                  <c:v>7</c:v>
                </c:pt>
                <c:pt idx="10">
                  <c:v>0</c:v>
                </c:pt>
                <c:pt idx="11">
                  <c:v>0</c:v>
                </c:pt>
              </c:numCache>
            </c:numRef>
          </c:val>
          <c:extLst>
            <c:ext xmlns:c16="http://schemas.microsoft.com/office/drawing/2014/chart" uri="{C3380CC4-5D6E-409C-BE32-E72D297353CC}">
              <c16:uniqueId val="{00000000-B53B-4DBC-BF5E-68E24A5340F3}"/>
            </c:ext>
          </c:extLst>
        </c:ser>
        <c:dLbls>
          <c:showLegendKey val="0"/>
          <c:showVal val="0"/>
          <c:showCatName val="0"/>
          <c:showSerName val="0"/>
          <c:showPercent val="0"/>
          <c:showBubbleSize val="0"/>
        </c:dLbls>
        <c:gapWidth val="219"/>
        <c:overlap val="-27"/>
        <c:axId val="501194192"/>
        <c:axId val="501196160"/>
      </c:barChart>
      <c:dateAx>
        <c:axId val="501194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196160"/>
        <c:crosses val="autoZero"/>
        <c:auto val="1"/>
        <c:lblOffset val="100"/>
        <c:baseTimeUnit val="months"/>
      </c:dateAx>
      <c:valAx>
        <c:axId val="50119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19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564</c:v>
                </c:pt>
                <c:pt idx="3">
                  <c:v>772</c:v>
                </c:pt>
                <c:pt idx="4">
                  <c:v>566</c:v>
                </c:pt>
                <c:pt idx="5">
                  <c:v>651</c:v>
                </c:pt>
                <c:pt idx="6">
                  <c:v>711</c:v>
                </c:pt>
                <c:pt idx="7">
                  <c:v>759</c:v>
                </c:pt>
                <c:pt idx="8">
                  <c:v>710</c:v>
                </c:pt>
                <c:pt idx="9">
                  <c:v>826</c:v>
                </c:pt>
                <c:pt idx="10">
                  <c:v>143</c:v>
                </c:pt>
              </c:numCache>
            </c:numRef>
          </c:val>
          <c:extLst>
            <c:ext xmlns:c16="http://schemas.microsoft.com/office/drawing/2014/chart" uri="{C3380CC4-5D6E-409C-BE32-E72D297353CC}">
              <c16:uniqueId val="{00000000-92FC-47F6-AF13-60E2CAE00139}"/>
            </c:ext>
          </c:extLst>
        </c:ser>
        <c:dLbls>
          <c:showLegendKey val="0"/>
          <c:showVal val="0"/>
          <c:showCatName val="0"/>
          <c:showSerName val="0"/>
          <c:showPercent val="0"/>
          <c:showBubbleSize val="0"/>
        </c:dLbls>
        <c:gapWidth val="219"/>
        <c:overlap val="-27"/>
        <c:axId val="538956832"/>
        <c:axId val="538947648"/>
      </c:barChart>
      <c:dateAx>
        <c:axId val="538956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947648"/>
        <c:crosses val="autoZero"/>
        <c:auto val="1"/>
        <c:lblOffset val="100"/>
        <c:baseTimeUnit val="months"/>
      </c:dateAx>
      <c:valAx>
        <c:axId val="53894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95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2025-01</c:v>
                </c:pt>
                <c:pt idx="1">
                  <c:v>2025-02</c:v>
                </c:pt>
                <c:pt idx="2">
                  <c:v>2025-03</c:v>
                </c:pt>
                <c:pt idx="3">
                  <c:v>2025-04</c:v>
                </c:pt>
                <c:pt idx="4">
                  <c:v>2025-05</c:v>
                </c:pt>
                <c:pt idx="5">
                  <c:v>2025-06</c:v>
                </c:pt>
                <c:pt idx="6">
                  <c:v>2025-07</c:v>
                </c:pt>
                <c:pt idx="7">
                  <c:v>2025-08</c:v>
                </c:pt>
                <c:pt idx="8">
                  <c:v>2025-09</c:v>
                </c:pt>
                <c:pt idx="9">
                  <c:v>2025-10</c:v>
                </c:pt>
                <c:pt idx="10">
                  <c:v>2025-11</c:v>
                </c:pt>
              </c:strCache>
            </c:strRef>
          </c:cat>
          <c:val>
            <c:numRef>
              <c:f>Sheet1!$B$2:$B$12</c:f>
              <c:numCache>
                <c:formatCode>General</c:formatCode>
                <c:ptCount val="11"/>
                <c:pt idx="0">
                  <c:v>98</c:v>
                </c:pt>
                <c:pt idx="1">
                  <c:v>99</c:v>
                </c:pt>
                <c:pt idx="2">
                  <c:v>84</c:v>
                </c:pt>
                <c:pt idx="3">
                  <c:v>93</c:v>
                </c:pt>
                <c:pt idx="4">
                  <c:v>100</c:v>
                </c:pt>
                <c:pt idx="5">
                  <c:v>193</c:v>
                </c:pt>
                <c:pt idx="6">
                  <c:v>158</c:v>
                </c:pt>
                <c:pt idx="7">
                  <c:v>89</c:v>
                </c:pt>
                <c:pt idx="8">
                  <c:v>120</c:v>
                </c:pt>
                <c:pt idx="9">
                  <c:v>121</c:v>
                </c:pt>
                <c:pt idx="10">
                  <c:v>32</c:v>
                </c:pt>
              </c:numCache>
            </c:numRef>
          </c:val>
          <c:extLst>
            <c:ext xmlns:c16="http://schemas.microsoft.com/office/drawing/2014/chart" uri="{C3380CC4-5D6E-409C-BE32-E72D297353CC}">
              <c16:uniqueId val="{00000000-685D-4014-A7BE-5947C4ACED12}"/>
            </c:ext>
          </c:extLst>
        </c:ser>
        <c:dLbls>
          <c:showLegendKey val="0"/>
          <c:showVal val="0"/>
          <c:showCatName val="0"/>
          <c:showSerName val="0"/>
          <c:showPercent val="0"/>
          <c:showBubbleSize val="0"/>
        </c:dLbls>
        <c:gapWidth val="219"/>
        <c:overlap val="-27"/>
        <c:axId val="538948960"/>
        <c:axId val="538956176"/>
      </c:barChart>
      <c:catAx>
        <c:axId val="53894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956176"/>
        <c:crosses val="autoZero"/>
        <c:auto val="1"/>
        <c:lblAlgn val="ctr"/>
        <c:lblOffset val="100"/>
        <c:noMultiLvlLbl val="0"/>
      </c:catAx>
      <c:valAx>
        <c:axId val="53895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94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2025-01</c:v>
                </c:pt>
                <c:pt idx="1">
                  <c:v>2025-02</c:v>
                </c:pt>
                <c:pt idx="2">
                  <c:v>2025-03</c:v>
                </c:pt>
                <c:pt idx="3">
                  <c:v>2025-04</c:v>
                </c:pt>
                <c:pt idx="4">
                  <c:v>2025-05</c:v>
                </c:pt>
                <c:pt idx="5">
                  <c:v>2025-06</c:v>
                </c:pt>
                <c:pt idx="6">
                  <c:v>2025-07</c:v>
                </c:pt>
                <c:pt idx="7">
                  <c:v>2025-08</c:v>
                </c:pt>
                <c:pt idx="8">
                  <c:v>2025-09</c:v>
                </c:pt>
                <c:pt idx="9">
                  <c:v>2025-10</c:v>
                </c:pt>
                <c:pt idx="10">
                  <c:v>2025-11</c:v>
                </c:pt>
              </c:strCache>
            </c:strRef>
          </c:cat>
          <c:val>
            <c:numRef>
              <c:f>Sheet1!$B$2:$B$12</c:f>
              <c:numCache>
                <c:formatCode>General</c:formatCode>
                <c:ptCount val="11"/>
                <c:pt idx="0">
                  <c:v>1977</c:v>
                </c:pt>
                <c:pt idx="1">
                  <c:v>1997</c:v>
                </c:pt>
                <c:pt idx="2">
                  <c:v>1946</c:v>
                </c:pt>
                <c:pt idx="3">
                  <c:v>2792</c:v>
                </c:pt>
                <c:pt idx="4">
                  <c:v>2208</c:v>
                </c:pt>
                <c:pt idx="5">
                  <c:v>1939</c:v>
                </c:pt>
                <c:pt idx="6">
                  <c:v>2844</c:v>
                </c:pt>
                <c:pt idx="7">
                  <c:v>2241</c:v>
                </c:pt>
                <c:pt idx="8">
                  <c:v>2770</c:v>
                </c:pt>
                <c:pt idx="9">
                  <c:v>2784</c:v>
                </c:pt>
                <c:pt idx="10">
                  <c:v>32</c:v>
                </c:pt>
              </c:numCache>
            </c:numRef>
          </c:val>
          <c:extLst>
            <c:ext xmlns:c16="http://schemas.microsoft.com/office/drawing/2014/chart" uri="{C3380CC4-5D6E-409C-BE32-E72D297353CC}">
              <c16:uniqueId val="{00000000-4795-417A-A6BC-CCEF7E970498}"/>
            </c:ext>
          </c:extLst>
        </c:ser>
        <c:dLbls>
          <c:showLegendKey val="0"/>
          <c:showVal val="0"/>
          <c:showCatName val="0"/>
          <c:showSerName val="0"/>
          <c:showPercent val="0"/>
          <c:showBubbleSize val="0"/>
        </c:dLbls>
        <c:gapWidth val="219"/>
        <c:overlap val="-27"/>
        <c:axId val="398530848"/>
        <c:axId val="398531504"/>
      </c:barChart>
      <c:catAx>
        <c:axId val="39853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31504"/>
        <c:crosses val="autoZero"/>
        <c:auto val="1"/>
        <c:lblAlgn val="ctr"/>
        <c:lblOffset val="100"/>
        <c:noMultiLvlLbl val="0"/>
      </c:catAx>
      <c:valAx>
        <c:axId val="39853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3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62668</c:v>
                </c:pt>
                <c:pt idx="5">
                  <c:v>60207</c:v>
                </c:pt>
                <c:pt idx="6">
                  <c:v>122524</c:v>
                </c:pt>
                <c:pt idx="7">
                  <c:v>93721</c:v>
                </c:pt>
                <c:pt idx="8">
                  <c:v>77788</c:v>
                </c:pt>
                <c:pt idx="9">
                  <c:v>94953</c:v>
                </c:pt>
                <c:pt idx="10">
                  <c:v>87010</c:v>
                </c:pt>
                <c:pt idx="11">
                  <c:v>18177</c:v>
                </c:pt>
              </c:numCache>
            </c:numRef>
          </c:val>
          <c:extLst>
            <c:ext xmlns:c16="http://schemas.microsoft.com/office/drawing/2014/chart" uri="{C3380CC4-5D6E-409C-BE32-E72D297353CC}">
              <c16:uniqueId val="{00000000-3FFD-46A7-B173-77482CA0DE83}"/>
            </c:ext>
          </c:extLst>
        </c:ser>
        <c:dLbls>
          <c:showLegendKey val="0"/>
          <c:showVal val="0"/>
          <c:showCatName val="0"/>
          <c:showSerName val="0"/>
          <c:showPercent val="0"/>
          <c:showBubbleSize val="0"/>
        </c:dLbls>
        <c:gapWidth val="219"/>
        <c:overlap val="-27"/>
        <c:axId val="398541016"/>
        <c:axId val="398541344"/>
      </c:barChart>
      <c:catAx>
        <c:axId val="39854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41344"/>
        <c:crosses val="autoZero"/>
        <c:auto val="1"/>
        <c:lblAlgn val="ctr"/>
        <c:lblOffset val="100"/>
        <c:noMultiLvlLbl val="0"/>
      </c:catAx>
      <c:valAx>
        <c:axId val="39854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4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21</c:v>
                </c:pt>
                <c:pt idx="3">
                  <c:v>133</c:v>
                </c:pt>
                <c:pt idx="4">
                  <c:v>39</c:v>
                </c:pt>
                <c:pt idx="5">
                  <c:v>38</c:v>
                </c:pt>
                <c:pt idx="6">
                  <c:v>21</c:v>
                </c:pt>
                <c:pt idx="7">
                  <c:v>55</c:v>
                </c:pt>
                <c:pt idx="8">
                  <c:v>97</c:v>
                </c:pt>
                <c:pt idx="9">
                  <c:v>23</c:v>
                </c:pt>
                <c:pt idx="10">
                  <c:v>1</c:v>
                </c:pt>
              </c:numCache>
            </c:numRef>
          </c:val>
          <c:extLst>
            <c:ext xmlns:c16="http://schemas.microsoft.com/office/drawing/2014/chart" uri="{C3380CC4-5D6E-409C-BE32-E72D297353CC}">
              <c16:uniqueId val="{00000000-E2E4-4C9C-AA20-657F443F79BA}"/>
            </c:ext>
          </c:extLst>
        </c:ser>
        <c:dLbls>
          <c:showLegendKey val="0"/>
          <c:showVal val="0"/>
          <c:showCatName val="0"/>
          <c:showSerName val="0"/>
          <c:showPercent val="0"/>
          <c:showBubbleSize val="0"/>
        </c:dLbls>
        <c:gapWidth val="219"/>
        <c:overlap val="-27"/>
        <c:axId val="396435824"/>
        <c:axId val="396436808"/>
      </c:barChart>
      <c:dateAx>
        <c:axId val="396435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6808"/>
        <c:crosses val="autoZero"/>
        <c:auto val="1"/>
        <c:lblOffset val="100"/>
        <c:baseTimeUnit val="months"/>
      </c:dateAx>
      <c:valAx>
        <c:axId val="39643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29</c:v>
                </c:pt>
                <c:pt idx="3">
                  <c:v>28</c:v>
                </c:pt>
                <c:pt idx="4">
                  <c:v>32</c:v>
                </c:pt>
                <c:pt idx="5">
                  <c:v>42</c:v>
                </c:pt>
                <c:pt idx="6">
                  <c:v>37</c:v>
                </c:pt>
                <c:pt idx="7">
                  <c:v>25</c:v>
                </c:pt>
                <c:pt idx="8">
                  <c:v>40</c:v>
                </c:pt>
                <c:pt idx="9">
                  <c:v>27</c:v>
                </c:pt>
                <c:pt idx="10">
                  <c:v>47</c:v>
                </c:pt>
                <c:pt idx="11">
                  <c:v>0</c:v>
                </c:pt>
              </c:numCache>
            </c:numRef>
          </c:val>
          <c:extLst>
            <c:ext xmlns:c16="http://schemas.microsoft.com/office/drawing/2014/chart" uri="{C3380CC4-5D6E-409C-BE32-E72D297353CC}">
              <c16:uniqueId val="{00000000-A082-46C7-A84D-6464A63E2825}"/>
            </c:ext>
          </c:extLst>
        </c:ser>
        <c:dLbls>
          <c:showLegendKey val="0"/>
          <c:showVal val="0"/>
          <c:showCatName val="0"/>
          <c:showSerName val="0"/>
          <c:showPercent val="0"/>
          <c:showBubbleSize val="0"/>
        </c:dLbls>
        <c:gapWidth val="219"/>
        <c:overlap val="-27"/>
        <c:axId val="396416144"/>
        <c:axId val="396417128"/>
      </c:barChart>
      <c:dateAx>
        <c:axId val="39641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17128"/>
        <c:crosses val="autoZero"/>
        <c:auto val="1"/>
        <c:lblOffset val="100"/>
        <c:baseTimeUnit val="months"/>
      </c:dateAx>
      <c:valAx>
        <c:axId val="39641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1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544</c:v>
                </c:pt>
                <c:pt idx="1">
                  <c:v>537</c:v>
                </c:pt>
                <c:pt idx="2">
                  <c:v>560</c:v>
                </c:pt>
                <c:pt idx="3">
                  <c:v>426</c:v>
                </c:pt>
                <c:pt idx="4">
                  <c:v>618</c:v>
                </c:pt>
                <c:pt idx="5">
                  <c:v>212</c:v>
                </c:pt>
                <c:pt idx="6">
                  <c:v>597</c:v>
                </c:pt>
                <c:pt idx="7">
                  <c:v>459</c:v>
                </c:pt>
                <c:pt idx="8">
                  <c:v>843</c:v>
                </c:pt>
                <c:pt idx="9">
                  <c:v>598</c:v>
                </c:pt>
                <c:pt idx="10">
                  <c:v>95</c:v>
                </c:pt>
                <c:pt idx="11">
                  <c:v>0</c:v>
                </c:pt>
              </c:numCache>
            </c:numRef>
          </c:val>
          <c:extLst>
            <c:ext xmlns:c16="http://schemas.microsoft.com/office/drawing/2014/chart" uri="{C3380CC4-5D6E-409C-BE32-E72D297353CC}">
              <c16:uniqueId val="{00000000-D434-410F-B3E6-2C4EE3A4B196}"/>
            </c:ext>
          </c:extLst>
        </c:ser>
        <c:dLbls>
          <c:showLegendKey val="0"/>
          <c:showVal val="0"/>
          <c:showCatName val="0"/>
          <c:showSerName val="0"/>
          <c:showPercent val="0"/>
          <c:showBubbleSize val="0"/>
        </c:dLbls>
        <c:gapWidth val="219"/>
        <c:overlap val="-27"/>
        <c:axId val="396414504"/>
        <c:axId val="396419096"/>
      </c:barChart>
      <c:catAx>
        <c:axId val="396414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19096"/>
        <c:crosses val="autoZero"/>
        <c:auto val="1"/>
        <c:lblAlgn val="ctr"/>
        <c:lblOffset val="100"/>
        <c:noMultiLvlLbl val="0"/>
      </c:catAx>
      <c:valAx>
        <c:axId val="39641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1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1DCBE-FFF8-4C16-A9D6-8A8DE5103266}"/>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B284BEF-4A94-4FD1-898E-0FCEB7A09ED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942697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AEE3C-AED3-4252-B274-36A42FEFD92E}"/>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860E05DE-0512-4239-984F-1321C4074BC1}"/>
              </a:ext>
            </a:extLst>
          </p:cNvPr>
          <p:cNvGraphicFramePr>
            <a:graphicFrameLocks noGrp="1"/>
          </p:cNvGraphicFramePr>
          <p:nvPr>
            <p:ph type="chart" sz="quarter" idx="13"/>
            <p:extLst>
              <p:ext uri="{D42A27DB-BD31-4B8C-83A1-F6EECF244321}">
                <p14:modId xmlns:p14="http://schemas.microsoft.com/office/powerpoint/2010/main" val="401126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F6361A-C165-4EE7-899E-8BFEE73CEDB7}"/>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FC4E8729-2746-4401-ACD8-E5CA147277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0962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8D67C-97E6-470B-A3EA-8133EE2F2D34}"/>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C05FC685-4480-42AC-8176-1E41297A1581}"/>
              </a:ext>
            </a:extLst>
          </p:cNvPr>
          <p:cNvGraphicFramePr>
            <a:graphicFrameLocks noGrp="1"/>
          </p:cNvGraphicFramePr>
          <p:nvPr>
            <p:ph type="tbl" sz="quarter" idx="13"/>
            <p:extLst>
              <p:ext uri="{D42A27DB-BD31-4B8C-83A1-F6EECF244321}">
                <p14:modId xmlns:p14="http://schemas.microsoft.com/office/powerpoint/2010/main" val="225333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45772382"/>
                    </a:ext>
                  </a:extLst>
                </a:gridCol>
                <a:gridCol w="905256">
                  <a:extLst>
                    <a:ext uri="{9D8B030D-6E8A-4147-A177-3AD203B41FA5}">
                      <a16:colId xmlns:a16="http://schemas.microsoft.com/office/drawing/2014/main" val="3573162338"/>
                    </a:ext>
                  </a:extLst>
                </a:gridCol>
                <a:gridCol w="905256">
                  <a:extLst>
                    <a:ext uri="{9D8B030D-6E8A-4147-A177-3AD203B41FA5}">
                      <a16:colId xmlns:a16="http://schemas.microsoft.com/office/drawing/2014/main" val="2739080152"/>
                    </a:ext>
                  </a:extLst>
                </a:gridCol>
                <a:gridCol w="905256">
                  <a:extLst>
                    <a:ext uri="{9D8B030D-6E8A-4147-A177-3AD203B41FA5}">
                      <a16:colId xmlns:a16="http://schemas.microsoft.com/office/drawing/2014/main" val="1460073380"/>
                    </a:ext>
                  </a:extLst>
                </a:gridCol>
                <a:gridCol w="905256">
                  <a:extLst>
                    <a:ext uri="{9D8B030D-6E8A-4147-A177-3AD203B41FA5}">
                      <a16:colId xmlns:a16="http://schemas.microsoft.com/office/drawing/2014/main" val="2850657736"/>
                    </a:ext>
                  </a:extLst>
                </a:gridCol>
                <a:gridCol w="905256">
                  <a:extLst>
                    <a:ext uri="{9D8B030D-6E8A-4147-A177-3AD203B41FA5}">
                      <a16:colId xmlns:a16="http://schemas.microsoft.com/office/drawing/2014/main" val="3227417157"/>
                    </a:ext>
                  </a:extLst>
                </a:gridCol>
                <a:gridCol w="905256">
                  <a:extLst>
                    <a:ext uri="{9D8B030D-6E8A-4147-A177-3AD203B41FA5}">
                      <a16:colId xmlns:a16="http://schemas.microsoft.com/office/drawing/2014/main" val="1595193115"/>
                    </a:ext>
                  </a:extLst>
                </a:gridCol>
                <a:gridCol w="905256">
                  <a:extLst>
                    <a:ext uri="{9D8B030D-6E8A-4147-A177-3AD203B41FA5}">
                      <a16:colId xmlns:a16="http://schemas.microsoft.com/office/drawing/2014/main" val="3607509619"/>
                    </a:ext>
                  </a:extLst>
                </a:gridCol>
                <a:gridCol w="905256">
                  <a:extLst>
                    <a:ext uri="{9D8B030D-6E8A-4147-A177-3AD203B41FA5}">
                      <a16:colId xmlns:a16="http://schemas.microsoft.com/office/drawing/2014/main" val="145337803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3707603"/>
                  </a:ext>
                </a:extLst>
              </a:tr>
              <a:tr h="370840">
                <a:tc>
                  <a:txBody>
                    <a:bodyPr/>
                    <a:lstStyle/>
                    <a:p>
                      <a:r>
                        <a:rPr lang="en-US" sz="1000"/>
                        <a:t>7536</a:t>
                      </a:r>
                    </a:p>
                  </a:txBody>
                  <a:tcPr/>
                </a:tc>
                <a:tc>
                  <a:txBody>
                    <a:bodyPr/>
                    <a:lstStyle/>
                    <a:p>
                      <a:r>
                        <a:rPr lang="en-US" sz="1000"/>
                        <a:t>6</a:t>
                      </a:r>
                    </a:p>
                  </a:txBody>
                  <a:tcPr/>
                </a:tc>
                <a:tc>
                  <a:txBody>
                    <a:bodyPr/>
                    <a:lstStyle/>
                    <a:p>
                      <a:r>
                        <a:rPr lang="en-US" sz="1000"/>
                        <a:t>23</a:t>
                      </a:r>
                    </a:p>
                  </a:txBody>
                  <a:tcPr/>
                </a:tc>
                <a:tc>
                  <a:txBody>
                    <a:bodyPr/>
                    <a:lstStyle/>
                    <a:p>
                      <a:r>
                        <a:rPr lang="en-US" sz="1000"/>
                        <a:t>619</a:t>
                      </a:r>
                    </a:p>
                  </a:txBody>
                  <a:tcPr/>
                </a:tc>
                <a:tc>
                  <a:txBody>
                    <a:bodyPr/>
                    <a:lstStyle/>
                    <a:p>
                      <a:r>
                        <a:rPr lang="en-US" sz="1000"/>
                        <a:t>18</a:t>
                      </a:r>
                    </a:p>
                  </a:txBody>
                  <a:tcPr/>
                </a:tc>
                <a:tc>
                  <a:txBody>
                    <a:bodyPr/>
                    <a:lstStyle/>
                    <a:p>
                      <a:r>
                        <a:rPr lang="en-US" sz="1000"/>
                        <a:t>32</a:t>
                      </a:r>
                    </a:p>
                  </a:txBody>
                  <a:tcPr/>
                </a:tc>
                <a:tc>
                  <a:txBody>
                    <a:bodyPr/>
                    <a:lstStyle/>
                    <a:p>
                      <a:r>
                        <a:rPr lang="en-US" sz="1000"/>
                        <a:t>0</a:t>
                      </a:r>
                    </a:p>
                  </a:txBody>
                  <a:tcPr/>
                </a:tc>
                <a:tc>
                  <a:txBody>
                    <a:bodyPr/>
                    <a:lstStyle/>
                    <a:p>
                      <a:r>
                        <a:rPr lang="en-US" sz="1000"/>
                        <a:t>0.3861 %</a:t>
                      </a:r>
                    </a:p>
                  </a:txBody>
                  <a:tcPr/>
                </a:tc>
                <a:tc>
                  <a:txBody>
                    <a:bodyPr/>
                    <a:lstStyle/>
                    <a:p>
                      <a:r>
                        <a:rPr lang="en-US" sz="1000"/>
                        <a:t>0.0 %</a:t>
                      </a:r>
                    </a:p>
                  </a:txBody>
                  <a:tcPr/>
                </a:tc>
                <a:extLst>
                  <a:ext uri="{0D108BD9-81ED-4DB2-BD59-A6C34878D82A}">
                    <a16:rowId xmlns:a16="http://schemas.microsoft.com/office/drawing/2014/main" val="3024549009"/>
                  </a:ext>
                </a:extLst>
              </a:tr>
            </a:tbl>
          </a:graphicData>
        </a:graphic>
      </p:graphicFrame>
      <p:sp>
        <p:nvSpPr>
          <p:cNvPr id="4" name="Text Placeholder 3">
            <a:extLst>
              <a:ext uri="{FF2B5EF4-FFF2-40B4-BE49-F238E27FC236}">
                <a16:creationId xmlns:a16="http://schemas.microsoft.com/office/drawing/2014/main" id="{676EDBA7-10D2-42BC-AB72-3B8ECEE6BE51}"/>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995547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8D573-73F7-4885-BE41-CF35757DE329}"/>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FC6CC493-6556-4984-9D67-678ED155BEEF}"/>
              </a:ext>
            </a:extLst>
          </p:cNvPr>
          <p:cNvGraphicFramePr>
            <a:graphicFrameLocks noGrp="1"/>
          </p:cNvGraphicFramePr>
          <p:nvPr>
            <p:ph type="chart" sz="quarter" idx="13"/>
            <p:extLst>
              <p:ext uri="{D42A27DB-BD31-4B8C-83A1-F6EECF244321}">
                <p14:modId xmlns:p14="http://schemas.microsoft.com/office/powerpoint/2010/main" val="2978146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942AF8-3332-4039-871E-1CCA1586A6B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A5F4D1F-8AFB-40FA-84FE-89BC2FC616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9579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474D8-F26E-41F9-A1F6-D8DEE86CB64D}"/>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42D7825C-196B-42F9-8004-210D79B57FF6}"/>
              </a:ext>
            </a:extLst>
          </p:cNvPr>
          <p:cNvGraphicFramePr>
            <a:graphicFrameLocks noGrp="1"/>
          </p:cNvGraphicFramePr>
          <p:nvPr>
            <p:ph type="chart" sz="quarter" idx="13"/>
            <p:extLst>
              <p:ext uri="{D42A27DB-BD31-4B8C-83A1-F6EECF244321}">
                <p14:modId xmlns:p14="http://schemas.microsoft.com/office/powerpoint/2010/main" val="1711268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2CF5F-024F-45CD-AB27-1E73E865ED6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5634418-5F29-49B2-A2EB-439A707DD5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6134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80F81-7F66-4F84-8776-8421012B3E18}"/>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0B42D66E-604A-4E22-9899-FDC71B2F6009}"/>
              </a:ext>
            </a:extLst>
          </p:cNvPr>
          <p:cNvGraphicFramePr>
            <a:graphicFrameLocks noGrp="1"/>
          </p:cNvGraphicFramePr>
          <p:nvPr>
            <p:ph type="chart" sz="quarter" idx="13"/>
            <p:extLst>
              <p:ext uri="{D42A27DB-BD31-4B8C-83A1-F6EECF244321}">
                <p14:modId xmlns:p14="http://schemas.microsoft.com/office/powerpoint/2010/main" val="707929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9CA690-0DE5-4139-A1D7-719704D116B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0BC5330-8CA9-4AA8-8014-01E8A643BA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0249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C3A92-5F05-4FE9-8794-C9ABF10C1357}"/>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16A79530-CE97-4328-AE48-1243A971CFD3}"/>
              </a:ext>
            </a:extLst>
          </p:cNvPr>
          <p:cNvGraphicFramePr>
            <a:graphicFrameLocks noGrp="1"/>
          </p:cNvGraphicFramePr>
          <p:nvPr>
            <p:ph type="chart" sz="quarter" idx="13"/>
            <p:extLst>
              <p:ext uri="{D42A27DB-BD31-4B8C-83A1-F6EECF244321}">
                <p14:modId xmlns:p14="http://schemas.microsoft.com/office/powerpoint/2010/main" val="3080156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390E65-61F7-464A-A936-E52411E96A5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0BF4A40-FA6E-43F7-B19B-B2D43E4164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0412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490FA-979A-43E1-987C-CA633129FD1E}"/>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F9871642-73F6-4AFE-9DA1-A769239F4876}"/>
              </a:ext>
            </a:extLst>
          </p:cNvPr>
          <p:cNvGraphicFramePr>
            <a:graphicFrameLocks noGrp="1"/>
          </p:cNvGraphicFramePr>
          <p:nvPr>
            <p:ph type="tbl" sz="quarter" idx="13"/>
            <p:extLst>
              <p:ext uri="{D42A27DB-BD31-4B8C-83A1-F6EECF244321}">
                <p14:modId xmlns:p14="http://schemas.microsoft.com/office/powerpoint/2010/main" val="2555176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19203340"/>
                    </a:ext>
                  </a:extLst>
                </a:gridCol>
                <a:gridCol w="1481328">
                  <a:extLst>
                    <a:ext uri="{9D8B030D-6E8A-4147-A177-3AD203B41FA5}">
                      <a16:colId xmlns:a16="http://schemas.microsoft.com/office/drawing/2014/main" val="499108291"/>
                    </a:ext>
                  </a:extLst>
                </a:gridCol>
                <a:gridCol w="329184">
                  <a:extLst>
                    <a:ext uri="{9D8B030D-6E8A-4147-A177-3AD203B41FA5}">
                      <a16:colId xmlns:a16="http://schemas.microsoft.com/office/drawing/2014/main" val="1940766051"/>
                    </a:ext>
                  </a:extLst>
                </a:gridCol>
                <a:gridCol w="329184">
                  <a:extLst>
                    <a:ext uri="{9D8B030D-6E8A-4147-A177-3AD203B41FA5}">
                      <a16:colId xmlns:a16="http://schemas.microsoft.com/office/drawing/2014/main" val="3386798846"/>
                    </a:ext>
                  </a:extLst>
                </a:gridCol>
                <a:gridCol w="329184">
                  <a:extLst>
                    <a:ext uri="{9D8B030D-6E8A-4147-A177-3AD203B41FA5}">
                      <a16:colId xmlns:a16="http://schemas.microsoft.com/office/drawing/2014/main" val="2740612087"/>
                    </a:ext>
                  </a:extLst>
                </a:gridCol>
                <a:gridCol w="329184">
                  <a:extLst>
                    <a:ext uri="{9D8B030D-6E8A-4147-A177-3AD203B41FA5}">
                      <a16:colId xmlns:a16="http://schemas.microsoft.com/office/drawing/2014/main" val="641979371"/>
                    </a:ext>
                  </a:extLst>
                </a:gridCol>
                <a:gridCol w="329184">
                  <a:extLst>
                    <a:ext uri="{9D8B030D-6E8A-4147-A177-3AD203B41FA5}">
                      <a16:colId xmlns:a16="http://schemas.microsoft.com/office/drawing/2014/main" val="1897418577"/>
                    </a:ext>
                  </a:extLst>
                </a:gridCol>
                <a:gridCol w="329184">
                  <a:extLst>
                    <a:ext uri="{9D8B030D-6E8A-4147-A177-3AD203B41FA5}">
                      <a16:colId xmlns:a16="http://schemas.microsoft.com/office/drawing/2014/main" val="959934494"/>
                    </a:ext>
                  </a:extLst>
                </a:gridCol>
                <a:gridCol w="329184">
                  <a:extLst>
                    <a:ext uri="{9D8B030D-6E8A-4147-A177-3AD203B41FA5}">
                      <a16:colId xmlns:a16="http://schemas.microsoft.com/office/drawing/2014/main" val="3767337053"/>
                    </a:ext>
                  </a:extLst>
                </a:gridCol>
                <a:gridCol w="329184">
                  <a:extLst>
                    <a:ext uri="{9D8B030D-6E8A-4147-A177-3AD203B41FA5}">
                      <a16:colId xmlns:a16="http://schemas.microsoft.com/office/drawing/2014/main" val="1525769234"/>
                    </a:ext>
                  </a:extLst>
                </a:gridCol>
                <a:gridCol w="329184">
                  <a:extLst>
                    <a:ext uri="{9D8B030D-6E8A-4147-A177-3AD203B41FA5}">
                      <a16:colId xmlns:a16="http://schemas.microsoft.com/office/drawing/2014/main" val="2117718869"/>
                    </a:ext>
                  </a:extLst>
                </a:gridCol>
                <a:gridCol w="329184">
                  <a:extLst>
                    <a:ext uri="{9D8B030D-6E8A-4147-A177-3AD203B41FA5}">
                      <a16:colId xmlns:a16="http://schemas.microsoft.com/office/drawing/2014/main" val="4130062051"/>
                    </a:ext>
                  </a:extLst>
                </a:gridCol>
                <a:gridCol w="329184">
                  <a:extLst>
                    <a:ext uri="{9D8B030D-6E8A-4147-A177-3AD203B41FA5}">
                      <a16:colId xmlns:a16="http://schemas.microsoft.com/office/drawing/2014/main" val="1497239001"/>
                    </a:ext>
                  </a:extLst>
                </a:gridCol>
                <a:gridCol w="329184">
                  <a:extLst>
                    <a:ext uri="{9D8B030D-6E8A-4147-A177-3AD203B41FA5}">
                      <a16:colId xmlns:a16="http://schemas.microsoft.com/office/drawing/2014/main" val="781104974"/>
                    </a:ext>
                  </a:extLst>
                </a:gridCol>
                <a:gridCol w="329184">
                  <a:extLst>
                    <a:ext uri="{9D8B030D-6E8A-4147-A177-3AD203B41FA5}">
                      <a16:colId xmlns:a16="http://schemas.microsoft.com/office/drawing/2014/main" val="2866517996"/>
                    </a:ext>
                  </a:extLst>
                </a:gridCol>
                <a:gridCol w="329184">
                  <a:extLst>
                    <a:ext uri="{9D8B030D-6E8A-4147-A177-3AD203B41FA5}">
                      <a16:colId xmlns:a16="http://schemas.microsoft.com/office/drawing/2014/main" val="4180435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9486170"/>
                  </a:ext>
                </a:extLst>
              </a:tr>
            </a:tbl>
          </a:graphicData>
        </a:graphic>
      </p:graphicFrame>
      <p:sp>
        <p:nvSpPr>
          <p:cNvPr id="4" name="Text Placeholder 3">
            <a:extLst>
              <a:ext uri="{FF2B5EF4-FFF2-40B4-BE49-F238E27FC236}">
                <a16:creationId xmlns:a16="http://schemas.microsoft.com/office/drawing/2014/main" id="{B7D7E5B7-6535-44BE-A80B-1988D21D25B6}"/>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908748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F23AD-D51A-439C-B8D9-8334B591412D}"/>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5184166D-FFA2-4468-ACAE-451F225D6C21}"/>
              </a:ext>
            </a:extLst>
          </p:cNvPr>
          <p:cNvGraphicFramePr>
            <a:graphicFrameLocks noGrp="1"/>
          </p:cNvGraphicFramePr>
          <p:nvPr>
            <p:ph type="tbl" sz="quarter" idx="13"/>
            <p:extLst>
              <p:ext uri="{D42A27DB-BD31-4B8C-83A1-F6EECF244321}">
                <p14:modId xmlns:p14="http://schemas.microsoft.com/office/powerpoint/2010/main" val="2711935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56550948"/>
                    </a:ext>
                  </a:extLst>
                </a:gridCol>
                <a:gridCol w="1481328">
                  <a:extLst>
                    <a:ext uri="{9D8B030D-6E8A-4147-A177-3AD203B41FA5}">
                      <a16:colId xmlns:a16="http://schemas.microsoft.com/office/drawing/2014/main" val="761061803"/>
                    </a:ext>
                  </a:extLst>
                </a:gridCol>
                <a:gridCol w="329184">
                  <a:extLst>
                    <a:ext uri="{9D8B030D-6E8A-4147-A177-3AD203B41FA5}">
                      <a16:colId xmlns:a16="http://schemas.microsoft.com/office/drawing/2014/main" val="2903739349"/>
                    </a:ext>
                  </a:extLst>
                </a:gridCol>
                <a:gridCol w="329184">
                  <a:extLst>
                    <a:ext uri="{9D8B030D-6E8A-4147-A177-3AD203B41FA5}">
                      <a16:colId xmlns:a16="http://schemas.microsoft.com/office/drawing/2014/main" val="3016718911"/>
                    </a:ext>
                  </a:extLst>
                </a:gridCol>
                <a:gridCol w="329184">
                  <a:extLst>
                    <a:ext uri="{9D8B030D-6E8A-4147-A177-3AD203B41FA5}">
                      <a16:colId xmlns:a16="http://schemas.microsoft.com/office/drawing/2014/main" val="3150398429"/>
                    </a:ext>
                  </a:extLst>
                </a:gridCol>
                <a:gridCol w="329184">
                  <a:extLst>
                    <a:ext uri="{9D8B030D-6E8A-4147-A177-3AD203B41FA5}">
                      <a16:colId xmlns:a16="http://schemas.microsoft.com/office/drawing/2014/main" val="1450283652"/>
                    </a:ext>
                  </a:extLst>
                </a:gridCol>
                <a:gridCol w="329184">
                  <a:extLst>
                    <a:ext uri="{9D8B030D-6E8A-4147-A177-3AD203B41FA5}">
                      <a16:colId xmlns:a16="http://schemas.microsoft.com/office/drawing/2014/main" val="1680069007"/>
                    </a:ext>
                  </a:extLst>
                </a:gridCol>
                <a:gridCol w="329184">
                  <a:extLst>
                    <a:ext uri="{9D8B030D-6E8A-4147-A177-3AD203B41FA5}">
                      <a16:colId xmlns:a16="http://schemas.microsoft.com/office/drawing/2014/main" val="3962677094"/>
                    </a:ext>
                  </a:extLst>
                </a:gridCol>
                <a:gridCol w="329184">
                  <a:extLst>
                    <a:ext uri="{9D8B030D-6E8A-4147-A177-3AD203B41FA5}">
                      <a16:colId xmlns:a16="http://schemas.microsoft.com/office/drawing/2014/main" val="580243199"/>
                    </a:ext>
                  </a:extLst>
                </a:gridCol>
                <a:gridCol w="329184">
                  <a:extLst>
                    <a:ext uri="{9D8B030D-6E8A-4147-A177-3AD203B41FA5}">
                      <a16:colId xmlns:a16="http://schemas.microsoft.com/office/drawing/2014/main" val="2158612506"/>
                    </a:ext>
                  </a:extLst>
                </a:gridCol>
                <a:gridCol w="329184">
                  <a:extLst>
                    <a:ext uri="{9D8B030D-6E8A-4147-A177-3AD203B41FA5}">
                      <a16:colId xmlns:a16="http://schemas.microsoft.com/office/drawing/2014/main" val="2270727404"/>
                    </a:ext>
                  </a:extLst>
                </a:gridCol>
                <a:gridCol w="329184">
                  <a:extLst>
                    <a:ext uri="{9D8B030D-6E8A-4147-A177-3AD203B41FA5}">
                      <a16:colId xmlns:a16="http://schemas.microsoft.com/office/drawing/2014/main" val="2431137427"/>
                    </a:ext>
                  </a:extLst>
                </a:gridCol>
                <a:gridCol w="329184">
                  <a:extLst>
                    <a:ext uri="{9D8B030D-6E8A-4147-A177-3AD203B41FA5}">
                      <a16:colId xmlns:a16="http://schemas.microsoft.com/office/drawing/2014/main" val="4288285003"/>
                    </a:ext>
                  </a:extLst>
                </a:gridCol>
                <a:gridCol w="329184">
                  <a:extLst>
                    <a:ext uri="{9D8B030D-6E8A-4147-A177-3AD203B41FA5}">
                      <a16:colId xmlns:a16="http://schemas.microsoft.com/office/drawing/2014/main" val="2658764396"/>
                    </a:ext>
                  </a:extLst>
                </a:gridCol>
                <a:gridCol w="329184">
                  <a:extLst>
                    <a:ext uri="{9D8B030D-6E8A-4147-A177-3AD203B41FA5}">
                      <a16:colId xmlns:a16="http://schemas.microsoft.com/office/drawing/2014/main" val="1180143460"/>
                    </a:ext>
                  </a:extLst>
                </a:gridCol>
                <a:gridCol w="329184">
                  <a:extLst>
                    <a:ext uri="{9D8B030D-6E8A-4147-A177-3AD203B41FA5}">
                      <a16:colId xmlns:a16="http://schemas.microsoft.com/office/drawing/2014/main" val="3480214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2275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- 2025-10-13 16:49:14</a:t>
                      </a:r>
                      <a:r>
                        <a:rPr kumimoji="0" lang="en-US" sz="1000" b="0" i="0" u="none" strike="noStrike" kern="1200" cap="none" spc="0" normalizeH="0" baseline="0" noProof="0">
                          <a:ln>
                            <a:noFill/>
                          </a:ln>
                          <a:solidFill>
                            <a:prstClr val="black"/>
                          </a:solidFill>
                          <a:effectLst/>
                          <a:uLnTx/>
                          <a:uFillTx/>
                          <a:latin typeface="Calibri"/>
                          <a:ea typeface="+mn-ea"/>
                          <a:cs typeface="+mn-cs"/>
                        </a:rPr>
                        <a:t>
 Our executive leadership sat down for an exclusive interview with Rough Notes Magazine to talk about how PHLY has evolved and prospered over 60 years. This story takes you inside the walls of #TEAMPHLY to learn how our sustained culture and partnerships align with our growth and business strategy.
Read the article ➡️ bit.ly/the-PHLY-story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https://quintly-eu-image-storage.s3.amazonaws.com/d123f9c23f3abec6e562a564c92f236a/4838aa81148af757eb51aae5871e359c.jpg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00298250"/>
                  </a:ext>
                </a:extLst>
              </a:tr>
            </a:tbl>
          </a:graphicData>
        </a:graphic>
      </p:graphicFrame>
      <p:sp>
        <p:nvSpPr>
          <p:cNvPr id="4" name="Text Placeholder 3">
            <a:extLst>
              <a:ext uri="{FF2B5EF4-FFF2-40B4-BE49-F238E27FC236}">
                <a16:creationId xmlns:a16="http://schemas.microsoft.com/office/drawing/2014/main" id="{9C95D365-263D-4830-B2D0-6A8B4A29A391}"/>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3736151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7B098-0919-44E0-9A35-1BBAC615C6CF}"/>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EC661221-B546-451E-8665-422D4011F6ED}"/>
              </a:ext>
            </a:extLst>
          </p:cNvPr>
          <p:cNvGraphicFramePr>
            <a:graphicFrameLocks noGrp="1"/>
          </p:cNvGraphicFramePr>
          <p:nvPr>
            <p:ph type="tbl" sz="quarter" idx="13"/>
            <p:extLst>
              <p:ext uri="{D42A27DB-BD31-4B8C-83A1-F6EECF244321}">
                <p14:modId xmlns:p14="http://schemas.microsoft.com/office/powerpoint/2010/main" val="1268881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45429469"/>
                    </a:ext>
                  </a:extLst>
                </a:gridCol>
                <a:gridCol w="1481328">
                  <a:extLst>
                    <a:ext uri="{9D8B030D-6E8A-4147-A177-3AD203B41FA5}">
                      <a16:colId xmlns:a16="http://schemas.microsoft.com/office/drawing/2014/main" val="2230029562"/>
                    </a:ext>
                  </a:extLst>
                </a:gridCol>
                <a:gridCol w="329184">
                  <a:extLst>
                    <a:ext uri="{9D8B030D-6E8A-4147-A177-3AD203B41FA5}">
                      <a16:colId xmlns:a16="http://schemas.microsoft.com/office/drawing/2014/main" val="774218924"/>
                    </a:ext>
                  </a:extLst>
                </a:gridCol>
                <a:gridCol w="329184">
                  <a:extLst>
                    <a:ext uri="{9D8B030D-6E8A-4147-A177-3AD203B41FA5}">
                      <a16:colId xmlns:a16="http://schemas.microsoft.com/office/drawing/2014/main" val="421554822"/>
                    </a:ext>
                  </a:extLst>
                </a:gridCol>
                <a:gridCol w="329184">
                  <a:extLst>
                    <a:ext uri="{9D8B030D-6E8A-4147-A177-3AD203B41FA5}">
                      <a16:colId xmlns:a16="http://schemas.microsoft.com/office/drawing/2014/main" val="1191412365"/>
                    </a:ext>
                  </a:extLst>
                </a:gridCol>
                <a:gridCol w="329184">
                  <a:extLst>
                    <a:ext uri="{9D8B030D-6E8A-4147-A177-3AD203B41FA5}">
                      <a16:colId xmlns:a16="http://schemas.microsoft.com/office/drawing/2014/main" val="2856994649"/>
                    </a:ext>
                  </a:extLst>
                </a:gridCol>
                <a:gridCol w="329184">
                  <a:extLst>
                    <a:ext uri="{9D8B030D-6E8A-4147-A177-3AD203B41FA5}">
                      <a16:colId xmlns:a16="http://schemas.microsoft.com/office/drawing/2014/main" val="1079270341"/>
                    </a:ext>
                  </a:extLst>
                </a:gridCol>
                <a:gridCol w="329184">
                  <a:extLst>
                    <a:ext uri="{9D8B030D-6E8A-4147-A177-3AD203B41FA5}">
                      <a16:colId xmlns:a16="http://schemas.microsoft.com/office/drawing/2014/main" val="2604747009"/>
                    </a:ext>
                  </a:extLst>
                </a:gridCol>
                <a:gridCol w="329184">
                  <a:extLst>
                    <a:ext uri="{9D8B030D-6E8A-4147-A177-3AD203B41FA5}">
                      <a16:colId xmlns:a16="http://schemas.microsoft.com/office/drawing/2014/main" val="3386905219"/>
                    </a:ext>
                  </a:extLst>
                </a:gridCol>
                <a:gridCol w="329184">
                  <a:extLst>
                    <a:ext uri="{9D8B030D-6E8A-4147-A177-3AD203B41FA5}">
                      <a16:colId xmlns:a16="http://schemas.microsoft.com/office/drawing/2014/main" val="478278045"/>
                    </a:ext>
                  </a:extLst>
                </a:gridCol>
                <a:gridCol w="329184">
                  <a:extLst>
                    <a:ext uri="{9D8B030D-6E8A-4147-A177-3AD203B41FA5}">
                      <a16:colId xmlns:a16="http://schemas.microsoft.com/office/drawing/2014/main" val="1703211278"/>
                    </a:ext>
                  </a:extLst>
                </a:gridCol>
                <a:gridCol w="329184">
                  <a:extLst>
                    <a:ext uri="{9D8B030D-6E8A-4147-A177-3AD203B41FA5}">
                      <a16:colId xmlns:a16="http://schemas.microsoft.com/office/drawing/2014/main" val="79747696"/>
                    </a:ext>
                  </a:extLst>
                </a:gridCol>
                <a:gridCol w="329184">
                  <a:extLst>
                    <a:ext uri="{9D8B030D-6E8A-4147-A177-3AD203B41FA5}">
                      <a16:colId xmlns:a16="http://schemas.microsoft.com/office/drawing/2014/main" val="4190091214"/>
                    </a:ext>
                  </a:extLst>
                </a:gridCol>
                <a:gridCol w="329184">
                  <a:extLst>
                    <a:ext uri="{9D8B030D-6E8A-4147-A177-3AD203B41FA5}">
                      <a16:colId xmlns:a16="http://schemas.microsoft.com/office/drawing/2014/main" val="1240706071"/>
                    </a:ext>
                  </a:extLst>
                </a:gridCol>
                <a:gridCol w="329184">
                  <a:extLst>
                    <a:ext uri="{9D8B030D-6E8A-4147-A177-3AD203B41FA5}">
                      <a16:colId xmlns:a16="http://schemas.microsoft.com/office/drawing/2014/main" val="3766908104"/>
                    </a:ext>
                  </a:extLst>
                </a:gridCol>
                <a:gridCol w="329184">
                  <a:extLst>
                    <a:ext uri="{9D8B030D-6E8A-4147-A177-3AD203B41FA5}">
                      <a16:colId xmlns:a16="http://schemas.microsoft.com/office/drawing/2014/main" val="1437778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6892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- 2025-10-03 12:31:01</a:t>
                      </a:r>
                      <a:r>
                        <a:rPr kumimoji="0" lang="en-US" sz="1000" b="0" i="0" u="none" strike="noStrike" kern="1200" cap="none" spc="0" normalizeH="0" baseline="0" noProof="0">
                          <a:ln>
                            <a:noFill/>
                          </a:ln>
                          <a:solidFill>
                            <a:prstClr val="black"/>
                          </a:solidFill>
                          <a:effectLst/>
                          <a:uLnTx/>
                          <a:uFillTx/>
                          <a:latin typeface="Calibri"/>
                          <a:ea typeface="+mn-ea"/>
                          <a:cs typeface="+mn-cs"/>
                        </a:rPr>
                        <a:t>
 Smiles, strategy, and a whole lot of bocce! 🎯 We had a great time partnering with Special Olympics Pennsylvania (SOPA) for a Unified Bocce Tournament at our Home Office! 
From high-fives to friendly competition, #TEAMPHLY played side-by-side with SOPA’s talented athletes, giving them the chance to experience the joy of SOPA’s mission 💪🏽🏅
Unified Sports is all about bringing people together, creating opportunities for everyone to join in the fun, and promoting inclusion, acceptance, and respect. 🤝
Swipe through to see the highlights and teams in action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https://quintly-eu-image-storage.s3.amazonaws.com/d123f9c23f3abec6e562a564c92f236a/996108d75aec348a7d585836f7b3f55d.jpg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45549278"/>
                  </a:ext>
                </a:extLst>
              </a:tr>
            </a:tbl>
          </a:graphicData>
        </a:graphic>
      </p:graphicFrame>
      <p:sp>
        <p:nvSpPr>
          <p:cNvPr id="4" name="Text Placeholder 3">
            <a:extLst>
              <a:ext uri="{FF2B5EF4-FFF2-40B4-BE49-F238E27FC236}">
                <a16:creationId xmlns:a16="http://schemas.microsoft.com/office/drawing/2014/main" id="{91B27DA8-BECE-4D9B-BF16-B6107F7AB600}"/>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3301584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21158-362A-4A91-A545-D818313DE208}"/>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B492AC50-D2BF-4653-BCA0-FC77CCD77618}"/>
              </a:ext>
            </a:extLst>
          </p:cNvPr>
          <p:cNvGraphicFramePr>
            <a:graphicFrameLocks noGrp="1"/>
          </p:cNvGraphicFramePr>
          <p:nvPr>
            <p:ph type="tbl" sz="quarter" idx="13"/>
            <p:extLst>
              <p:ext uri="{D42A27DB-BD31-4B8C-83A1-F6EECF244321}">
                <p14:modId xmlns:p14="http://schemas.microsoft.com/office/powerpoint/2010/main" val="2513953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04810430"/>
                    </a:ext>
                  </a:extLst>
                </a:gridCol>
                <a:gridCol w="1481328">
                  <a:extLst>
                    <a:ext uri="{9D8B030D-6E8A-4147-A177-3AD203B41FA5}">
                      <a16:colId xmlns:a16="http://schemas.microsoft.com/office/drawing/2014/main" val="2478760369"/>
                    </a:ext>
                  </a:extLst>
                </a:gridCol>
                <a:gridCol w="329184">
                  <a:extLst>
                    <a:ext uri="{9D8B030D-6E8A-4147-A177-3AD203B41FA5}">
                      <a16:colId xmlns:a16="http://schemas.microsoft.com/office/drawing/2014/main" val="862632648"/>
                    </a:ext>
                  </a:extLst>
                </a:gridCol>
                <a:gridCol w="329184">
                  <a:extLst>
                    <a:ext uri="{9D8B030D-6E8A-4147-A177-3AD203B41FA5}">
                      <a16:colId xmlns:a16="http://schemas.microsoft.com/office/drawing/2014/main" val="3345806669"/>
                    </a:ext>
                  </a:extLst>
                </a:gridCol>
                <a:gridCol w="329184">
                  <a:extLst>
                    <a:ext uri="{9D8B030D-6E8A-4147-A177-3AD203B41FA5}">
                      <a16:colId xmlns:a16="http://schemas.microsoft.com/office/drawing/2014/main" val="1088182534"/>
                    </a:ext>
                  </a:extLst>
                </a:gridCol>
                <a:gridCol w="329184">
                  <a:extLst>
                    <a:ext uri="{9D8B030D-6E8A-4147-A177-3AD203B41FA5}">
                      <a16:colId xmlns:a16="http://schemas.microsoft.com/office/drawing/2014/main" val="3119997211"/>
                    </a:ext>
                  </a:extLst>
                </a:gridCol>
                <a:gridCol w="329184">
                  <a:extLst>
                    <a:ext uri="{9D8B030D-6E8A-4147-A177-3AD203B41FA5}">
                      <a16:colId xmlns:a16="http://schemas.microsoft.com/office/drawing/2014/main" val="2210221931"/>
                    </a:ext>
                  </a:extLst>
                </a:gridCol>
                <a:gridCol w="329184">
                  <a:extLst>
                    <a:ext uri="{9D8B030D-6E8A-4147-A177-3AD203B41FA5}">
                      <a16:colId xmlns:a16="http://schemas.microsoft.com/office/drawing/2014/main" val="3013654724"/>
                    </a:ext>
                  </a:extLst>
                </a:gridCol>
                <a:gridCol w="329184">
                  <a:extLst>
                    <a:ext uri="{9D8B030D-6E8A-4147-A177-3AD203B41FA5}">
                      <a16:colId xmlns:a16="http://schemas.microsoft.com/office/drawing/2014/main" val="2651501989"/>
                    </a:ext>
                  </a:extLst>
                </a:gridCol>
                <a:gridCol w="329184">
                  <a:extLst>
                    <a:ext uri="{9D8B030D-6E8A-4147-A177-3AD203B41FA5}">
                      <a16:colId xmlns:a16="http://schemas.microsoft.com/office/drawing/2014/main" val="3725163286"/>
                    </a:ext>
                  </a:extLst>
                </a:gridCol>
                <a:gridCol w="329184">
                  <a:extLst>
                    <a:ext uri="{9D8B030D-6E8A-4147-A177-3AD203B41FA5}">
                      <a16:colId xmlns:a16="http://schemas.microsoft.com/office/drawing/2014/main" val="724046465"/>
                    </a:ext>
                  </a:extLst>
                </a:gridCol>
                <a:gridCol w="329184">
                  <a:extLst>
                    <a:ext uri="{9D8B030D-6E8A-4147-A177-3AD203B41FA5}">
                      <a16:colId xmlns:a16="http://schemas.microsoft.com/office/drawing/2014/main" val="1149128140"/>
                    </a:ext>
                  </a:extLst>
                </a:gridCol>
                <a:gridCol w="329184">
                  <a:extLst>
                    <a:ext uri="{9D8B030D-6E8A-4147-A177-3AD203B41FA5}">
                      <a16:colId xmlns:a16="http://schemas.microsoft.com/office/drawing/2014/main" val="3638629074"/>
                    </a:ext>
                  </a:extLst>
                </a:gridCol>
                <a:gridCol w="329184">
                  <a:extLst>
                    <a:ext uri="{9D8B030D-6E8A-4147-A177-3AD203B41FA5}">
                      <a16:colId xmlns:a16="http://schemas.microsoft.com/office/drawing/2014/main" val="744328825"/>
                    </a:ext>
                  </a:extLst>
                </a:gridCol>
                <a:gridCol w="329184">
                  <a:extLst>
                    <a:ext uri="{9D8B030D-6E8A-4147-A177-3AD203B41FA5}">
                      <a16:colId xmlns:a16="http://schemas.microsoft.com/office/drawing/2014/main" val="2162036280"/>
                    </a:ext>
                  </a:extLst>
                </a:gridCol>
                <a:gridCol w="329184">
                  <a:extLst>
                    <a:ext uri="{9D8B030D-6E8A-4147-A177-3AD203B41FA5}">
                      <a16:colId xmlns:a16="http://schemas.microsoft.com/office/drawing/2014/main" val="133909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498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- 2025-10-29 11:20:14</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that PHLY ranked #2 on the list of large companies nominated this year for Best Places to Work in Insurance! 🏆👏🏼
Thanks to #TEAMPHLY for making us a great place to work! 🙌 Want to be part of an award-winning team? Visit bit.ly/WorkAtPHLY to explore opportunities 🚀 #BestPlacestoWork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https://quintly-eu-image-storage.s3.amazonaws.com/d123f9c23f3abec6e562a564c92f236a/64479cf5f80ca90bf75aa128d0349d60.jpg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94128471"/>
                  </a:ext>
                </a:extLst>
              </a:tr>
            </a:tbl>
          </a:graphicData>
        </a:graphic>
      </p:graphicFrame>
      <p:sp>
        <p:nvSpPr>
          <p:cNvPr id="4" name="Text Placeholder 3">
            <a:extLst>
              <a:ext uri="{FF2B5EF4-FFF2-40B4-BE49-F238E27FC236}">
                <a16:creationId xmlns:a16="http://schemas.microsoft.com/office/drawing/2014/main" id="{2B333255-9434-4152-91E6-B4F74C26E025}"/>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3279693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33D8E-5A70-4F45-8407-AF48953136E2}"/>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2F003702-7F61-4FE7-8665-0202532142F3}"/>
              </a:ext>
            </a:extLst>
          </p:cNvPr>
          <p:cNvGraphicFramePr>
            <a:graphicFrameLocks noGrp="1"/>
          </p:cNvGraphicFramePr>
          <p:nvPr>
            <p:ph type="tbl" sz="quarter" idx="13"/>
            <p:extLst>
              <p:ext uri="{D42A27DB-BD31-4B8C-83A1-F6EECF244321}">
                <p14:modId xmlns:p14="http://schemas.microsoft.com/office/powerpoint/2010/main" val="1800832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42821881"/>
                    </a:ext>
                  </a:extLst>
                </a:gridCol>
                <a:gridCol w="1481328">
                  <a:extLst>
                    <a:ext uri="{9D8B030D-6E8A-4147-A177-3AD203B41FA5}">
                      <a16:colId xmlns:a16="http://schemas.microsoft.com/office/drawing/2014/main" val="2986538837"/>
                    </a:ext>
                  </a:extLst>
                </a:gridCol>
                <a:gridCol w="329184">
                  <a:extLst>
                    <a:ext uri="{9D8B030D-6E8A-4147-A177-3AD203B41FA5}">
                      <a16:colId xmlns:a16="http://schemas.microsoft.com/office/drawing/2014/main" val="764366226"/>
                    </a:ext>
                  </a:extLst>
                </a:gridCol>
                <a:gridCol w="329184">
                  <a:extLst>
                    <a:ext uri="{9D8B030D-6E8A-4147-A177-3AD203B41FA5}">
                      <a16:colId xmlns:a16="http://schemas.microsoft.com/office/drawing/2014/main" val="1621203566"/>
                    </a:ext>
                  </a:extLst>
                </a:gridCol>
                <a:gridCol w="329184">
                  <a:extLst>
                    <a:ext uri="{9D8B030D-6E8A-4147-A177-3AD203B41FA5}">
                      <a16:colId xmlns:a16="http://schemas.microsoft.com/office/drawing/2014/main" val="2097287452"/>
                    </a:ext>
                  </a:extLst>
                </a:gridCol>
                <a:gridCol w="329184">
                  <a:extLst>
                    <a:ext uri="{9D8B030D-6E8A-4147-A177-3AD203B41FA5}">
                      <a16:colId xmlns:a16="http://schemas.microsoft.com/office/drawing/2014/main" val="3323182693"/>
                    </a:ext>
                  </a:extLst>
                </a:gridCol>
                <a:gridCol w="329184">
                  <a:extLst>
                    <a:ext uri="{9D8B030D-6E8A-4147-A177-3AD203B41FA5}">
                      <a16:colId xmlns:a16="http://schemas.microsoft.com/office/drawing/2014/main" val="3139819747"/>
                    </a:ext>
                  </a:extLst>
                </a:gridCol>
                <a:gridCol w="329184">
                  <a:extLst>
                    <a:ext uri="{9D8B030D-6E8A-4147-A177-3AD203B41FA5}">
                      <a16:colId xmlns:a16="http://schemas.microsoft.com/office/drawing/2014/main" val="3663090395"/>
                    </a:ext>
                  </a:extLst>
                </a:gridCol>
                <a:gridCol w="329184">
                  <a:extLst>
                    <a:ext uri="{9D8B030D-6E8A-4147-A177-3AD203B41FA5}">
                      <a16:colId xmlns:a16="http://schemas.microsoft.com/office/drawing/2014/main" val="3873140624"/>
                    </a:ext>
                  </a:extLst>
                </a:gridCol>
                <a:gridCol w="329184">
                  <a:extLst>
                    <a:ext uri="{9D8B030D-6E8A-4147-A177-3AD203B41FA5}">
                      <a16:colId xmlns:a16="http://schemas.microsoft.com/office/drawing/2014/main" val="3727099894"/>
                    </a:ext>
                  </a:extLst>
                </a:gridCol>
                <a:gridCol w="329184">
                  <a:extLst>
                    <a:ext uri="{9D8B030D-6E8A-4147-A177-3AD203B41FA5}">
                      <a16:colId xmlns:a16="http://schemas.microsoft.com/office/drawing/2014/main" val="895793261"/>
                    </a:ext>
                  </a:extLst>
                </a:gridCol>
                <a:gridCol w="329184">
                  <a:extLst>
                    <a:ext uri="{9D8B030D-6E8A-4147-A177-3AD203B41FA5}">
                      <a16:colId xmlns:a16="http://schemas.microsoft.com/office/drawing/2014/main" val="1618785565"/>
                    </a:ext>
                  </a:extLst>
                </a:gridCol>
                <a:gridCol w="329184">
                  <a:extLst>
                    <a:ext uri="{9D8B030D-6E8A-4147-A177-3AD203B41FA5}">
                      <a16:colId xmlns:a16="http://schemas.microsoft.com/office/drawing/2014/main" val="3275143537"/>
                    </a:ext>
                  </a:extLst>
                </a:gridCol>
                <a:gridCol w="329184">
                  <a:extLst>
                    <a:ext uri="{9D8B030D-6E8A-4147-A177-3AD203B41FA5}">
                      <a16:colId xmlns:a16="http://schemas.microsoft.com/office/drawing/2014/main" val="432527067"/>
                    </a:ext>
                  </a:extLst>
                </a:gridCol>
                <a:gridCol w="329184">
                  <a:extLst>
                    <a:ext uri="{9D8B030D-6E8A-4147-A177-3AD203B41FA5}">
                      <a16:colId xmlns:a16="http://schemas.microsoft.com/office/drawing/2014/main" val="3872607734"/>
                    </a:ext>
                  </a:extLst>
                </a:gridCol>
                <a:gridCol w="329184">
                  <a:extLst>
                    <a:ext uri="{9D8B030D-6E8A-4147-A177-3AD203B41FA5}">
                      <a16:colId xmlns:a16="http://schemas.microsoft.com/office/drawing/2014/main" val="2610005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1609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- 2025-10-24 10:30:08</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share that AM Best has affirmed PHLY's A++ (Superior) rating for the 14th consecutive year! 👏 
This is the highest rating awarded by AM Best, which provides an independent opinion of an insurer's financial strength and ability to meet its ongoing insurance obligations.
Learn more: bit.ly/4nvvig8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https://quintly-eu-image-storage.s3.amazonaws.com/d123f9c23f3abec6e562a564c92f236a/5cd74120943af36bbe925b3a1a17cf16.jpg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89908293"/>
                  </a:ext>
                </a:extLst>
              </a:tr>
            </a:tbl>
          </a:graphicData>
        </a:graphic>
      </p:graphicFrame>
      <p:sp>
        <p:nvSpPr>
          <p:cNvPr id="4" name="Text Placeholder 3">
            <a:extLst>
              <a:ext uri="{FF2B5EF4-FFF2-40B4-BE49-F238E27FC236}">
                <a16:creationId xmlns:a16="http://schemas.microsoft.com/office/drawing/2014/main" id="{DDA88168-320B-4F66-9272-B8BBFA7AAB53}"/>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488295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3E74C-8EA3-4A7D-B46B-675E15BA3CDC}"/>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20368AC2-D12B-43D7-9D0D-67D517E87D1F}"/>
              </a:ext>
            </a:extLst>
          </p:cNvPr>
          <p:cNvGraphicFramePr>
            <a:graphicFrameLocks noGrp="1"/>
          </p:cNvGraphicFramePr>
          <p:nvPr>
            <p:ph type="tbl" sz="quarter" idx="13"/>
            <p:extLst>
              <p:ext uri="{D42A27DB-BD31-4B8C-83A1-F6EECF244321}">
                <p14:modId xmlns:p14="http://schemas.microsoft.com/office/powerpoint/2010/main" val="272874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92446087"/>
                    </a:ext>
                  </a:extLst>
                </a:gridCol>
                <a:gridCol w="1481328">
                  <a:extLst>
                    <a:ext uri="{9D8B030D-6E8A-4147-A177-3AD203B41FA5}">
                      <a16:colId xmlns:a16="http://schemas.microsoft.com/office/drawing/2014/main" val="3010314073"/>
                    </a:ext>
                  </a:extLst>
                </a:gridCol>
                <a:gridCol w="329184">
                  <a:extLst>
                    <a:ext uri="{9D8B030D-6E8A-4147-A177-3AD203B41FA5}">
                      <a16:colId xmlns:a16="http://schemas.microsoft.com/office/drawing/2014/main" val="2866446056"/>
                    </a:ext>
                  </a:extLst>
                </a:gridCol>
                <a:gridCol w="329184">
                  <a:extLst>
                    <a:ext uri="{9D8B030D-6E8A-4147-A177-3AD203B41FA5}">
                      <a16:colId xmlns:a16="http://schemas.microsoft.com/office/drawing/2014/main" val="3572679417"/>
                    </a:ext>
                  </a:extLst>
                </a:gridCol>
                <a:gridCol w="329184">
                  <a:extLst>
                    <a:ext uri="{9D8B030D-6E8A-4147-A177-3AD203B41FA5}">
                      <a16:colId xmlns:a16="http://schemas.microsoft.com/office/drawing/2014/main" val="1011533010"/>
                    </a:ext>
                  </a:extLst>
                </a:gridCol>
                <a:gridCol w="329184">
                  <a:extLst>
                    <a:ext uri="{9D8B030D-6E8A-4147-A177-3AD203B41FA5}">
                      <a16:colId xmlns:a16="http://schemas.microsoft.com/office/drawing/2014/main" val="2770788741"/>
                    </a:ext>
                  </a:extLst>
                </a:gridCol>
                <a:gridCol w="329184">
                  <a:extLst>
                    <a:ext uri="{9D8B030D-6E8A-4147-A177-3AD203B41FA5}">
                      <a16:colId xmlns:a16="http://schemas.microsoft.com/office/drawing/2014/main" val="2049987737"/>
                    </a:ext>
                  </a:extLst>
                </a:gridCol>
                <a:gridCol w="329184">
                  <a:extLst>
                    <a:ext uri="{9D8B030D-6E8A-4147-A177-3AD203B41FA5}">
                      <a16:colId xmlns:a16="http://schemas.microsoft.com/office/drawing/2014/main" val="1107768238"/>
                    </a:ext>
                  </a:extLst>
                </a:gridCol>
                <a:gridCol w="329184">
                  <a:extLst>
                    <a:ext uri="{9D8B030D-6E8A-4147-A177-3AD203B41FA5}">
                      <a16:colId xmlns:a16="http://schemas.microsoft.com/office/drawing/2014/main" val="2457648607"/>
                    </a:ext>
                  </a:extLst>
                </a:gridCol>
                <a:gridCol w="329184">
                  <a:extLst>
                    <a:ext uri="{9D8B030D-6E8A-4147-A177-3AD203B41FA5}">
                      <a16:colId xmlns:a16="http://schemas.microsoft.com/office/drawing/2014/main" val="1458471135"/>
                    </a:ext>
                  </a:extLst>
                </a:gridCol>
                <a:gridCol w="329184">
                  <a:extLst>
                    <a:ext uri="{9D8B030D-6E8A-4147-A177-3AD203B41FA5}">
                      <a16:colId xmlns:a16="http://schemas.microsoft.com/office/drawing/2014/main" val="1678329126"/>
                    </a:ext>
                  </a:extLst>
                </a:gridCol>
                <a:gridCol w="329184">
                  <a:extLst>
                    <a:ext uri="{9D8B030D-6E8A-4147-A177-3AD203B41FA5}">
                      <a16:colId xmlns:a16="http://schemas.microsoft.com/office/drawing/2014/main" val="2190450882"/>
                    </a:ext>
                  </a:extLst>
                </a:gridCol>
                <a:gridCol w="329184">
                  <a:extLst>
                    <a:ext uri="{9D8B030D-6E8A-4147-A177-3AD203B41FA5}">
                      <a16:colId xmlns:a16="http://schemas.microsoft.com/office/drawing/2014/main" val="2806911781"/>
                    </a:ext>
                  </a:extLst>
                </a:gridCol>
                <a:gridCol w="329184">
                  <a:extLst>
                    <a:ext uri="{9D8B030D-6E8A-4147-A177-3AD203B41FA5}">
                      <a16:colId xmlns:a16="http://schemas.microsoft.com/office/drawing/2014/main" val="1838241457"/>
                    </a:ext>
                  </a:extLst>
                </a:gridCol>
                <a:gridCol w="329184">
                  <a:extLst>
                    <a:ext uri="{9D8B030D-6E8A-4147-A177-3AD203B41FA5}">
                      <a16:colId xmlns:a16="http://schemas.microsoft.com/office/drawing/2014/main" val="1765882597"/>
                    </a:ext>
                  </a:extLst>
                </a:gridCol>
                <a:gridCol w="329184">
                  <a:extLst>
                    <a:ext uri="{9D8B030D-6E8A-4147-A177-3AD203B41FA5}">
                      <a16:colId xmlns:a16="http://schemas.microsoft.com/office/drawing/2014/main" val="3161810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2769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- 2025-10-02 12:32:11</a:t>
                      </a:r>
                      <a:r>
                        <a:rPr kumimoji="0" lang="en-US" sz="1000" b="0" i="0" u="none" strike="noStrike" kern="1200" cap="none" spc="0" normalizeH="0" baseline="0" noProof="0">
                          <a:ln>
                            <a:noFill/>
                          </a:ln>
                          <a:solidFill>
                            <a:prstClr val="black"/>
                          </a:solidFill>
                          <a:effectLst/>
                          <a:uLnTx/>
                          <a:uFillTx/>
                          <a:latin typeface="Calibri"/>
                          <a:ea typeface="+mn-ea"/>
                          <a:cs typeface="+mn-cs"/>
                        </a:rPr>
                        <a:t>
 We were proud to take part in the 2025 NAAIA National Conference! 💼 Held in the heart of Philadelphia, this year’s conference brought together over a thousand #insurance professionals to exchange ideas and strengthen industry connections.
During the conference, PHLY’s Kayla Gorell joined a dynamic panel of industry leaders to share insights on building impactful ERGs and crafting inclusion strategies that truly last. 
Here are some snapshots of #TEAMPHLY! 📷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https://quintly-eu-image-storage.s3.amazonaws.com/d123f9c23f3abec6e562a564c92f236a/3a3a416ff336cbad243fcefd2f8972fc.jpg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86168212"/>
                  </a:ext>
                </a:extLst>
              </a:tr>
            </a:tbl>
          </a:graphicData>
        </a:graphic>
      </p:graphicFrame>
      <p:sp>
        <p:nvSpPr>
          <p:cNvPr id="4" name="Text Placeholder 3">
            <a:extLst>
              <a:ext uri="{FF2B5EF4-FFF2-40B4-BE49-F238E27FC236}">
                <a16:creationId xmlns:a16="http://schemas.microsoft.com/office/drawing/2014/main" id="{7BCE169B-5B46-40BF-B796-A1C2136C08CC}"/>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381165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E6A18-C5B9-4E22-BAF0-F2C402684CB7}"/>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63F23F9A-0F8B-405B-936C-C20949481899}"/>
              </a:ext>
            </a:extLst>
          </p:cNvPr>
          <p:cNvGraphicFramePr>
            <a:graphicFrameLocks noGrp="1"/>
          </p:cNvGraphicFramePr>
          <p:nvPr>
            <p:ph type="chart" sz="quarter" idx="13"/>
            <p:extLst>
              <p:ext uri="{D42A27DB-BD31-4B8C-83A1-F6EECF244321}">
                <p14:modId xmlns:p14="http://schemas.microsoft.com/office/powerpoint/2010/main" val="387641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D96B8E-E38F-41AA-8B9B-5EE8DB0EB262}"/>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835F0368-9D8E-4DAE-B9AF-B22477C9AD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6382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EC176-8632-42B9-98CA-71668E5930B5}"/>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3A670D50-C495-4594-AF2E-409168787D5E}"/>
              </a:ext>
            </a:extLst>
          </p:cNvPr>
          <p:cNvGraphicFramePr>
            <a:graphicFrameLocks noGrp="1"/>
          </p:cNvGraphicFramePr>
          <p:nvPr>
            <p:ph type="tbl" sz="quarter" idx="13"/>
            <p:extLst>
              <p:ext uri="{D42A27DB-BD31-4B8C-83A1-F6EECF244321}">
                <p14:modId xmlns:p14="http://schemas.microsoft.com/office/powerpoint/2010/main" val="5988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44833707"/>
                    </a:ext>
                  </a:extLst>
                </a:gridCol>
                <a:gridCol w="576072">
                  <a:extLst>
                    <a:ext uri="{9D8B030D-6E8A-4147-A177-3AD203B41FA5}">
                      <a16:colId xmlns:a16="http://schemas.microsoft.com/office/drawing/2014/main" val="2056389795"/>
                    </a:ext>
                  </a:extLst>
                </a:gridCol>
                <a:gridCol w="576072">
                  <a:extLst>
                    <a:ext uri="{9D8B030D-6E8A-4147-A177-3AD203B41FA5}">
                      <a16:colId xmlns:a16="http://schemas.microsoft.com/office/drawing/2014/main" val="766951625"/>
                    </a:ext>
                  </a:extLst>
                </a:gridCol>
                <a:gridCol w="576072">
                  <a:extLst>
                    <a:ext uri="{9D8B030D-6E8A-4147-A177-3AD203B41FA5}">
                      <a16:colId xmlns:a16="http://schemas.microsoft.com/office/drawing/2014/main" val="1879014286"/>
                    </a:ext>
                  </a:extLst>
                </a:gridCol>
                <a:gridCol w="576072">
                  <a:extLst>
                    <a:ext uri="{9D8B030D-6E8A-4147-A177-3AD203B41FA5}">
                      <a16:colId xmlns:a16="http://schemas.microsoft.com/office/drawing/2014/main" val="1345218354"/>
                    </a:ext>
                  </a:extLst>
                </a:gridCol>
                <a:gridCol w="576072">
                  <a:extLst>
                    <a:ext uri="{9D8B030D-6E8A-4147-A177-3AD203B41FA5}">
                      <a16:colId xmlns:a16="http://schemas.microsoft.com/office/drawing/2014/main" val="4127833820"/>
                    </a:ext>
                  </a:extLst>
                </a:gridCol>
                <a:gridCol w="576072">
                  <a:extLst>
                    <a:ext uri="{9D8B030D-6E8A-4147-A177-3AD203B41FA5}">
                      <a16:colId xmlns:a16="http://schemas.microsoft.com/office/drawing/2014/main" val="2844831502"/>
                    </a:ext>
                  </a:extLst>
                </a:gridCol>
                <a:gridCol w="576072">
                  <a:extLst>
                    <a:ext uri="{9D8B030D-6E8A-4147-A177-3AD203B41FA5}">
                      <a16:colId xmlns:a16="http://schemas.microsoft.com/office/drawing/2014/main" val="3784920208"/>
                    </a:ext>
                  </a:extLst>
                </a:gridCol>
                <a:gridCol w="576072">
                  <a:extLst>
                    <a:ext uri="{9D8B030D-6E8A-4147-A177-3AD203B41FA5}">
                      <a16:colId xmlns:a16="http://schemas.microsoft.com/office/drawing/2014/main" val="3458031652"/>
                    </a:ext>
                  </a:extLst>
                </a:gridCol>
                <a:gridCol w="576072">
                  <a:extLst>
                    <a:ext uri="{9D8B030D-6E8A-4147-A177-3AD203B41FA5}">
                      <a16:colId xmlns:a16="http://schemas.microsoft.com/office/drawing/2014/main" val="787609755"/>
                    </a:ext>
                  </a:extLst>
                </a:gridCol>
                <a:gridCol w="576072">
                  <a:extLst>
                    <a:ext uri="{9D8B030D-6E8A-4147-A177-3AD203B41FA5}">
                      <a16:colId xmlns:a16="http://schemas.microsoft.com/office/drawing/2014/main" val="178816397"/>
                    </a:ext>
                  </a:extLst>
                </a:gridCol>
                <a:gridCol w="576072">
                  <a:extLst>
                    <a:ext uri="{9D8B030D-6E8A-4147-A177-3AD203B41FA5}">
                      <a16:colId xmlns:a16="http://schemas.microsoft.com/office/drawing/2014/main" val="3427688107"/>
                    </a:ext>
                  </a:extLst>
                </a:gridCol>
                <a:gridCol w="576072">
                  <a:extLst>
                    <a:ext uri="{9D8B030D-6E8A-4147-A177-3AD203B41FA5}">
                      <a16:colId xmlns:a16="http://schemas.microsoft.com/office/drawing/2014/main" val="71787648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9927091"/>
                  </a:ext>
                </a:extLst>
              </a:tr>
              <a:tr h="370840">
                <a:tc>
                  <a:txBody>
                    <a:bodyPr/>
                    <a:lstStyle/>
                    <a:p>
                      <a:r>
                        <a:rPr lang="en-US" sz="1000"/>
                        <a:t>3956</a:t>
                      </a:r>
                    </a:p>
                  </a:txBody>
                  <a:tcPr/>
                </a:tc>
                <a:tc>
                  <a:txBody>
                    <a:bodyPr/>
                    <a:lstStyle/>
                    <a:p>
                      <a:r>
                        <a:rPr lang="en-US" sz="1000"/>
                        <a:t>-1</a:t>
                      </a:r>
                    </a:p>
                  </a:txBody>
                  <a:tcPr/>
                </a:tc>
                <a:tc>
                  <a:txBody>
                    <a:bodyPr/>
                    <a:lstStyle/>
                    <a:p>
                      <a:r>
                        <a:rPr lang="en-US" sz="1000"/>
                        <a:t>40</a:t>
                      </a:r>
                    </a:p>
                  </a:txBody>
                  <a:tcPr/>
                </a:tc>
                <a:tc>
                  <a:txBody>
                    <a:bodyPr/>
                    <a:lstStyle/>
                    <a:p>
                      <a:r>
                        <a:rPr lang="en-US" sz="1000"/>
                        <a:t>23</a:t>
                      </a:r>
                    </a:p>
                  </a:txBody>
                  <a:tcPr/>
                </a:tc>
                <a:tc>
                  <a:txBody>
                    <a:bodyPr/>
                    <a:lstStyle/>
                    <a:p>
                      <a:r>
                        <a:rPr lang="en-US" sz="1000"/>
                        <a:t>1</a:t>
                      </a:r>
                    </a:p>
                  </a:txBody>
                  <a:tcPr/>
                </a:tc>
                <a:tc>
                  <a:txBody>
                    <a:bodyPr/>
                    <a:lstStyle/>
                    <a:p>
                      <a:r>
                        <a:rPr lang="en-US" sz="1000"/>
                        <a:t>16</a:t>
                      </a:r>
                    </a:p>
                  </a:txBody>
                  <a:tcPr/>
                </a:tc>
                <a:tc>
                  <a:txBody>
                    <a:bodyPr/>
                    <a:lstStyle/>
                    <a:p>
                      <a:r>
                        <a:rPr lang="en-US" sz="1000"/>
                        <a:t>2</a:t>
                      </a:r>
                    </a:p>
                  </a:txBody>
                  <a:tcPr/>
                </a:tc>
                <a:tc>
                  <a:txBody>
                    <a:bodyPr/>
                    <a:lstStyle/>
                    <a:p>
                      <a:r>
                        <a:rPr lang="en-US" sz="1000"/>
                        <a:t>2</a:t>
                      </a:r>
                    </a:p>
                  </a:txBody>
                  <a:tcPr/>
                </a:tc>
                <a:tc>
                  <a:txBody>
                    <a:bodyPr/>
                    <a:lstStyle/>
                    <a:p>
                      <a:r>
                        <a:rPr lang="en-US" sz="1000"/>
                        <a:t>19</a:t>
                      </a:r>
                    </a:p>
                  </a:txBody>
                  <a:tcPr/>
                </a:tc>
                <a:tc>
                  <a:txBody>
                    <a:bodyPr/>
                    <a:lstStyle/>
                    <a:p>
                      <a:r>
                        <a:rPr lang="en-US" sz="1000"/>
                        <a:t>12</a:t>
                      </a:r>
                    </a:p>
                  </a:txBody>
                  <a:tcPr/>
                </a:tc>
                <a:tc>
                  <a:txBody>
                    <a:bodyPr/>
                    <a:lstStyle/>
                    <a:p>
                      <a:r>
                        <a:rPr lang="en-US" sz="1000"/>
                        <a:t>7</a:t>
                      </a:r>
                    </a:p>
                  </a:txBody>
                  <a:tcPr/>
                </a:tc>
                <a:tc>
                  <a:txBody>
                    <a:bodyPr/>
                    <a:lstStyle/>
                    <a:p>
                      <a:r>
                        <a:rPr lang="en-US" sz="1000"/>
                        <a:t>0.0363 %</a:t>
                      </a:r>
                    </a:p>
                  </a:txBody>
                  <a:tcPr/>
                </a:tc>
                <a:tc>
                  <a:txBody>
                    <a:bodyPr/>
                    <a:lstStyle/>
                    <a:p>
                      <a:r>
                        <a:rPr lang="en-US" sz="1000"/>
                        <a:t>0.0 %</a:t>
                      </a:r>
                    </a:p>
                  </a:txBody>
                  <a:tcPr/>
                </a:tc>
                <a:extLst>
                  <a:ext uri="{0D108BD9-81ED-4DB2-BD59-A6C34878D82A}">
                    <a16:rowId xmlns:a16="http://schemas.microsoft.com/office/drawing/2014/main" val="1698033368"/>
                  </a:ext>
                </a:extLst>
              </a:tr>
            </a:tbl>
          </a:graphicData>
        </a:graphic>
      </p:graphicFrame>
      <p:sp>
        <p:nvSpPr>
          <p:cNvPr id="4" name="Text Placeholder 3">
            <a:extLst>
              <a:ext uri="{FF2B5EF4-FFF2-40B4-BE49-F238E27FC236}">
                <a16:creationId xmlns:a16="http://schemas.microsoft.com/office/drawing/2014/main" id="{8BA684B4-0798-4B5F-A05A-18387C9070FA}"/>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5560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183B-D4C5-4DE8-B3F9-D26177752042}"/>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08F41390-5A2E-4303-867A-68FF7D38DF38}"/>
              </a:ext>
            </a:extLst>
          </p:cNvPr>
          <p:cNvGraphicFramePr>
            <a:graphicFrameLocks noGrp="1"/>
          </p:cNvGraphicFramePr>
          <p:nvPr>
            <p:ph type="chart" sz="quarter" idx="13"/>
            <p:extLst>
              <p:ext uri="{D42A27DB-BD31-4B8C-83A1-F6EECF244321}">
                <p14:modId xmlns:p14="http://schemas.microsoft.com/office/powerpoint/2010/main" val="1758236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4352CA-2D9E-4900-9A34-E062E507E08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5753978-0087-44B4-8B70-ACB8E3E13A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1469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0E5D2-86B8-4B36-9223-0959CF8EC4BA}"/>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800DC03A-BA7D-4326-81D1-63B498FAAE17}"/>
              </a:ext>
            </a:extLst>
          </p:cNvPr>
          <p:cNvGraphicFramePr>
            <a:graphicFrameLocks noGrp="1"/>
          </p:cNvGraphicFramePr>
          <p:nvPr>
            <p:ph type="chart" sz="quarter" idx="13"/>
            <p:extLst>
              <p:ext uri="{D42A27DB-BD31-4B8C-83A1-F6EECF244321}">
                <p14:modId xmlns:p14="http://schemas.microsoft.com/office/powerpoint/2010/main" val="1386095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4B71A7-CC49-403C-862B-887332911DA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610217A-A2B8-4AD1-9C8F-60070091CD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3014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F6B4-10D8-4538-8BB8-79F44BED7084}"/>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2C76B8A5-4C30-4F06-AE70-16D625EE3C70}"/>
              </a:ext>
            </a:extLst>
          </p:cNvPr>
          <p:cNvGraphicFramePr>
            <a:graphicFrameLocks noGrp="1"/>
          </p:cNvGraphicFramePr>
          <p:nvPr>
            <p:ph type="chart" sz="quarter" idx="13"/>
            <p:extLst>
              <p:ext uri="{D42A27DB-BD31-4B8C-83A1-F6EECF244321}">
                <p14:modId xmlns:p14="http://schemas.microsoft.com/office/powerpoint/2010/main" val="954063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B59C7A-BC33-462B-9346-0B5B00D4810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91CE27F-96FC-4FC9-A901-4AC71D1DEB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7611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D4ACB-91B6-4461-8A2C-5AAF9E905C3D}"/>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7D5F81A1-85F1-4142-98EC-6BE94598CADB}"/>
              </a:ext>
            </a:extLst>
          </p:cNvPr>
          <p:cNvGraphicFramePr>
            <a:graphicFrameLocks noGrp="1"/>
          </p:cNvGraphicFramePr>
          <p:nvPr>
            <p:ph type="chart" sz="quarter" idx="13"/>
            <p:extLst>
              <p:ext uri="{D42A27DB-BD31-4B8C-83A1-F6EECF244321}">
                <p14:modId xmlns:p14="http://schemas.microsoft.com/office/powerpoint/2010/main" val="950168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924DE4-3AE9-4039-808D-DAAAA3972E8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84639B5-3856-4F19-89E4-AA8E4FDE2E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0445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FB38-86BA-4A3B-93F6-E33927AE974B}"/>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A0F5FFD8-14E4-4B92-926D-D1A3B40CB70C}"/>
              </a:ext>
            </a:extLst>
          </p:cNvPr>
          <p:cNvGraphicFramePr>
            <a:graphicFrameLocks noGrp="1"/>
          </p:cNvGraphicFramePr>
          <p:nvPr>
            <p:ph type="tbl" sz="quarter" idx="13"/>
            <p:extLst>
              <p:ext uri="{D42A27DB-BD31-4B8C-83A1-F6EECF244321}">
                <p14:modId xmlns:p14="http://schemas.microsoft.com/office/powerpoint/2010/main" val="168967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984688304"/>
                    </a:ext>
                  </a:extLst>
                </a:gridCol>
                <a:gridCol w="2468880">
                  <a:extLst>
                    <a:ext uri="{9D8B030D-6E8A-4147-A177-3AD203B41FA5}">
                      <a16:colId xmlns:a16="http://schemas.microsoft.com/office/drawing/2014/main" val="1406016082"/>
                    </a:ext>
                  </a:extLst>
                </a:gridCol>
                <a:gridCol w="2468880">
                  <a:extLst>
                    <a:ext uri="{9D8B030D-6E8A-4147-A177-3AD203B41FA5}">
                      <a16:colId xmlns:a16="http://schemas.microsoft.com/office/drawing/2014/main" val="167078412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241798893"/>
                  </a:ext>
                </a:extLst>
              </a:tr>
              <a:tr h="370840">
                <a:tc>
                  <a:txBody>
                    <a:bodyPr/>
                    <a:lstStyle/>
                    <a:p>
                      <a:r>
                        <a:rPr lang="en-US" sz="1000" b="1"/>
                        <a:t>@TMNA_Services</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3778772986"/>
                  </a:ext>
                </a:extLst>
              </a:tr>
              <a:tr h="370840">
                <a:tc>
                  <a:txBody>
                    <a:bodyPr/>
                    <a:lstStyle/>
                    <a:p>
                      <a:r>
                        <a:rPr lang="en-US" sz="1000" b="1"/>
                        <a:t>@CAFoundation</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798252464"/>
                  </a:ext>
                </a:extLst>
              </a:tr>
              <a:tr h="370840">
                <a:tc>
                  <a:txBody>
                    <a:bodyPr/>
                    <a:lstStyle/>
                    <a:p>
                      <a:r>
                        <a:rPr lang="en-US" sz="1000" b="1"/>
                        <a:t>@BusInsMagazine</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1263930084"/>
                  </a:ext>
                </a:extLst>
              </a:tr>
              <a:tr h="370840">
                <a:tc>
                  <a:txBody>
                    <a:bodyPr/>
                    <a:lstStyle/>
                    <a:p>
                      <a:r>
                        <a:rPr lang="en-US" sz="1000" b="1"/>
                        <a:t>@roughnotesco</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602288725"/>
                  </a:ext>
                </a:extLst>
              </a:tr>
            </a:tbl>
          </a:graphicData>
        </a:graphic>
      </p:graphicFrame>
      <p:sp>
        <p:nvSpPr>
          <p:cNvPr id="4" name="Text Placeholder 3">
            <a:extLst>
              <a:ext uri="{FF2B5EF4-FFF2-40B4-BE49-F238E27FC236}">
                <a16:creationId xmlns:a16="http://schemas.microsoft.com/office/drawing/2014/main" id="{21B9FD3D-C699-480D-B65E-6CC7B87F52FC}"/>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3936477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486E7-7556-438E-8B7E-D7AF51EED394}"/>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707F3747-4306-4838-B2EE-BBA0C9DBAF48}"/>
              </a:ext>
            </a:extLst>
          </p:cNvPr>
          <p:cNvGraphicFramePr>
            <a:graphicFrameLocks noGrp="1"/>
          </p:cNvGraphicFramePr>
          <p:nvPr>
            <p:ph type="tbl" sz="quarter" idx="13"/>
            <p:extLst>
              <p:ext uri="{D42A27DB-BD31-4B8C-83A1-F6EECF244321}">
                <p14:modId xmlns:p14="http://schemas.microsoft.com/office/powerpoint/2010/main" val="686941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1090714"/>
                    </a:ext>
                  </a:extLst>
                </a:gridCol>
                <a:gridCol w="1152144">
                  <a:extLst>
                    <a:ext uri="{9D8B030D-6E8A-4147-A177-3AD203B41FA5}">
                      <a16:colId xmlns:a16="http://schemas.microsoft.com/office/drawing/2014/main" val="1781723707"/>
                    </a:ext>
                  </a:extLst>
                </a:gridCol>
                <a:gridCol w="1152144">
                  <a:extLst>
                    <a:ext uri="{9D8B030D-6E8A-4147-A177-3AD203B41FA5}">
                      <a16:colId xmlns:a16="http://schemas.microsoft.com/office/drawing/2014/main" val="3863148479"/>
                    </a:ext>
                  </a:extLst>
                </a:gridCol>
                <a:gridCol w="1152144">
                  <a:extLst>
                    <a:ext uri="{9D8B030D-6E8A-4147-A177-3AD203B41FA5}">
                      <a16:colId xmlns:a16="http://schemas.microsoft.com/office/drawing/2014/main" val="431487091"/>
                    </a:ext>
                  </a:extLst>
                </a:gridCol>
                <a:gridCol w="1152144">
                  <a:extLst>
                    <a:ext uri="{9D8B030D-6E8A-4147-A177-3AD203B41FA5}">
                      <a16:colId xmlns:a16="http://schemas.microsoft.com/office/drawing/2014/main" val="3933472803"/>
                    </a:ext>
                  </a:extLst>
                </a:gridCol>
                <a:gridCol w="1152144">
                  <a:extLst>
                    <a:ext uri="{9D8B030D-6E8A-4147-A177-3AD203B41FA5}">
                      <a16:colId xmlns:a16="http://schemas.microsoft.com/office/drawing/2014/main" val="86348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35616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- 2025-10-03 12:53:12</a:t>
                      </a:r>
                      <a:r>
                        <a:rPr kumimoji="0" lang="en-US" sz="1000" b="0" i="0" u="none" strike="noStrike" kern="1200" cap="none" spc="0" normalizeH="0" baseline="0" noProof="0">
                          <a:ln>
                            <a:noFill/>
                          </a:ln>
                          <a:solidFill>
                            <a:prstClr val="black"/>
                          </a:solidFill>
                          <a:effectLst/>
                          <a:uLnTx/>
                          <a:uFillTx/>
                          <a:latin typeface="Calibri"/>
                          <a:ea typeface="+mn-ea"/>
                          <a:cs typeface="+mn-cs"/>
                        </a:rPr>
                        <a:t>
 Smiles, strategy, and a whole lot of bocce! 🎯 We had a great time partnering with @SOPennsylvania (SOPA) for a Unified Bocce Tournament at our Home Office! 
🧵 https://t.co/iBW3R2QEjp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0.1264 %</a:t>
                      </a:r>
                    </a:p>
                  </a:txBody>
                  <a:tcPr/>
                </a:tc>
                <a:extLst>
                  <a:ext uri="{0D108BD9-81ED-4DB2-BD59-A6C34878D82A}">
                    <a16:rowId xmlns:a16="http://schemas.microsoft.com/office/drawing/2014/main" val="1576896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- 2025-10-30 14:23:11</a:t>
                      </a:r>
                      <a:r>
                        <a:rPr kumimoji="0" lang="en-US" sz="1000" b="0" i="0" u="none" strike="noStrike" kern="1200" cap="none" spc="0" normalizeH="0" baseline="0" noProof="0">
                          <a:ln>
                            <a:noFill/>
                          </a:ln>
                          <a:solidFill>
                            <a:prstClr val="black"/>
                          </a:solidFill>
                          <a:effectLst/>
                          <a:uLnTx/>
                          <a:uFillTx/>
                          <a:latin typeface="Calibri"/>
                          <a:ea typeface="+mn-ea"/>
                          <a:cs typeface="+mn-cs"/>
                        </a:rPr>
                        <a:t>
 Throughout October, #TEAMPHLY joined various @AmericanCancer Society Making Strides Against Breast Cancer walks nationwide to support the fight against breast cancer!  💪💗
🧵 https://t.co/qHkfjSf4fd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0.0759 %</a:t>
                      </a:r>
                    </a:p>
                  </a:txBody>
                  <a:tcPr/>
                </a:tc>
                <a:extLst>
                  <a:ext uri="{0D108BD9-81ED-4DB2-BD59-A6C34878D82A}">
                    <a16:rowId xmlns:a16="http://schemas.microsoft.com/office/drawing/2014/main" val="3267540885"/>
                  </a:ext>
                </a:extLst>
              </a:tr>
            </a:tbl>
          </a:graphicData>
        </a:graphic>
      </p:graphicFrame>
      <p:sp>
        <p:nvSpPr>
          <p:cNvPr id="4" name="Text Placeholder 3">
            <a:extLst>
              <a:ext uri="{FF2B5EF4-FFF2-40B4-BE49-F238E27FC236}">
                <a16:creationId xmlns:a16="http://schemas.microsoft.com/office/drawing/2014/main" id="{D16BA137-49CE-4B7D-B217-01271728C838}"/>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061649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4AF84-59CC-4686-8E3E-00A05D6509C3}"/>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4045EFCE-9F06-4D9A-A20E-AD1A7AB8F1A9}"/>
              </a:ext>
            </a:extLst>
          </p:cNvPr>
          <p:cNvGraphicFramePr>
            <a:graphicFrameLocks noGrp="1"/>
          </p:cNvGraphicFramePr>
          <p:nvPr>
            <p:ph type="tbl" sz="quarter" idx="13"/>
            <p:extLst>
              <p:ext uri="{D42A27DB-BD31-4B8C-83A1-F6EECF244321}">
                <p14:modId xmlns:p14="http://schemas.microsoft.com/office/powerpoint/2010/main" val="2051433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35496040"/>
                    </a:ext>
                  </a:extLst>
                </a:gridCol>
                <a:gridCol w="1152144">
                  <a:extLst>
                    <a:ext uri="{9D8B030D-6E8A-4147-A177-3AD203B41FA5}">
                      <a16:colId xmlns:a16="http://schemas.microsoft.com/office/drawing/2014/main" val="1732353644"/>
                    </a:ext>
                  </a:extLst>
                </a:gridCol>
                <a:gridCol w="1152144">
                  <a:extLst>
                    <a:ext uri="{9D8B030D-6E8A-4147-A177-3AD203B41FA5}">
                      <a16:colId xmlns:a16="http://schemas.microsoft.com/office/drawing/2014/main" val="534458789"/>
                    </a:ext>
                  </a:extLst>
                </a:gridCol>
                <a:gridCol w="1152144">
                  <a:extLst>
                    <a:ext uri="{9D8B030D-6E8A-4147-A177-3AD203B41FA5}">
                      <a16:colId xmlns:a16="http://schemas.microsoft.com/office/drawing/2014/main" val="1457509644"/>
                    </a:ext>
                  </a:extLst>
                </a:gridCol>
                <a:gridCol w="1152144">
                  <a:extLst>
                    <a:ext uri="{9D8B030D-6E8A-4147-A177-3AD203B41FA5}">
                      <a16:colId xmlns:a16="http://schemas.microsoft.com/office/drawing/2014/main" val="66340958"/>
                    </a:ext>
                  </a:extLst>
                </a:gridCol>
                <a:gridCol w="1152144">
                  <a:extLst>
                    <a:ext uri="{9D8B030D-6E8A-4147-A177-3AD203B41FA5}">
                      <a16:colId xmlns:a16="http://schemas.microsoft.com/office/drawing/2014/main" val="4067412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8710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- 2025-10-07 14:45:14</a:t>
                      </a:r>
                      <a:r>
                        <a:rPr kumimoji="0" lang="en-US" sz="1000" b="0" i="0" u="none" strike="noStrike" kern="1200" cap="none" spc="0" normalizeH="0" baseline="0" noProof="0">
                          <a:ln>
                            <a:noFill/>
                          </a:ln>
                          <a:solidFill>
                            <a:prstClr val="black"/>
                          </a:solidFill>
                          <a:effectLst/>
                          <a:uLnTx/>
                          <a:uFillTx/>
                          <a:latin typeface="Calibri"/>
                          <a:ea typeface="+mn-ea"/>
                          <a:cs typeface="+mn-cs"/>
                        </a:rPr>
                        <a:t>
 #Insurance agents are talking about PHLYBOP! Our online submission portal makes it easy to secure coverage for #smallbusiness clients.
Check out the map to see the states where we're currently accepting applications &amp;amp; stay tuned for more!
🔗Learn more: https://t.co/WqaC112UpP https://t.co/JFJ84iPHHP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0.0758 %</a:t>
                      </a:r>
                    </a:p>
                  </a:txBody>
                  <a:tcPr/>
                </a:tc>
                <a:extLst>
                  <a:ext uri="{0D108BD9-81ED-4DB2-BD59-A6C34878D82A}">
                    <a16:rowId xmlns:a16="http://schemas.microsoft.com/office/drawing/2014/main" val="9367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- 2025-10-13 16:33:55</a:t>
                      </a:r>
                      <a:r>
                        <a:rPr kumimoji="0" lang="en-US" sz="1000" b="0" i="0" u="none" strike="noStrike" kern="1200" cap="none" spc="0" normalizeH="0" baseline="0" noProof="0">
                          <a:ln>
                            <a:noFill/>
                          </a:ln>
                          <a:solidFill>
                            <a:prstClr val="black"/>
                          </a:solidFill>
                          <a:effectLst/>
                          <a:uLnTx/>
                          <a:uFillTx/>
                          <a:latin typeface="Calibri"/>
                          <a:ea typeface="+mn-ea"/>
                          <a:cs typeface="+mn-cs"/>
                        </a:rPr>
                        <a:t>
 Our executive leadership sat down for an exclusive interview with @roughnotesco to talk about how PHLY has evolved and prospered over 60 years.
🧵 https://t.co/h9DJ0RSqda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0.0758 %</a:t>
                      </a:r>
                    </a:p>
                  </a:txBody>
                  <a:tcPr/>
                </a:tc>
                <a:extLst>
                  <a:ext uri="{0D108BD9-81ED-4DB2-BD59-A6C34878D82A}">
                    <a16:rowId xmlns:a16="http://schemas.microsoft.com/office/drawing/2014/main" val="1877701633"/>
                  </a:ext>
                </a:extLst>
              </a:tr>
            </a:tbl>
          </a:graphicData>
        </a:graphic>
      </p:graphicFrame>
      <p:sp>
        <p:nvSpPr>
          <p:cNvPr id="4" name="Text Placeholder 3">
            <a:extLst>
              <a:ext uri="{FF2B5EF4-FFF2-40B4-BE49-F238E27FC236}">
                <a16:creationId xmlns:a16="http://schemas.microsoft.com/office/drawing/2014/main" id="{7D4D056B-2034-4C83-B186-E6DDCE455F08}"/>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674079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0B471-17CE-4610-95CE-7E649178133E}"/>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17289492-2F5A-467C-927C-E34F1A5D1F19}"/>
              </a:ext>
            </a:extLst>
          </p:cNvPr>
          <p:cNvGraphicFramePr>
            <a:graphicFrameLocks noGrp="1"/>
          </p:cNvGraphicFramePr>
          <p:nvPr>
            <p:ph type="tbl" sz="quarter" idx="13"/>
            <p:extLst>
              <p:ext uri="{D42A27DB-BD31-4B8C-83A1-F6EECF244321}">
                <p14:modId xmlns:p14="http://schemas.microsoft.com/office/powerpoint/2010/main" val="1583714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57277797"/>
                    </a:ext>
                  </a:extLst>
                </a:gridCol>
                <a:gridCol w="1152144">
                  <a:extLst>
                    <a:ext uri="{9D8B030D-6E8A-4147-A177-3AD203B41FA5}">
                      <a16:colId xmlns:a16="http://schemas.microsoft.com/office/drawing/2014/main" val="3681918955"/>
                    </a:ext>
                  </a:extLst>
                </a:gridCol>
                <a:gridCol w="1152144">
                  <a:extLst>
                    <a:ext uri="{9D8B030D-6E8A-4147-A177-3AD203B41FA5}">
                      <a16:colId xmlns:a16="http://schemas.microsoft.com/office/drawing/2014/main" val="2406249805"/>
                    </a:ext>
                  </a:extLst>
                </a:gridCol>
                <a:gridCol w="1152144">
                  <a:extLst>
                    <a:ext uri="{9D8B030D-6E8A-4147-A177-3AD203B41FA5}">
                      <a16:colId xmlns:a16="http://schemas.microsoft.com/office/drawing/2014/main" val="4052748727"/>
                    </a:ext>
                  </a:extLst>
                </a:gridCol>
                <a:gridCol w="1152144">
                  <a:extLst>
                    <a:ext uri="{9D8B030D-6E8A-4147-A177-3AD203B41FA5}">
                      <a16:colId xmlns:a16="http://schemas.microsoft.com/office/drawing/2014/main" val="1248681087"/>
                    </a:ext>
                  </a:extLst>
                </a:gridCol>
                <a:gridCol w="1152144">
                  <a:extLst>
                    <a:ext uri="{9D8B030D-6E8A-4147-A177-3AD203B41FA5}">
                      <a16:colId xmlns:a16="http://schemas.microsoft.com/office/drawing/2014/main" val="563411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0322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- 2025-10-27 15:05:50</a:t>
                      </a:r>
                      <a:r>
                        <a:rPr kumimoji="0" lang="en-US" sz="1000" b="0" i="0" u="none" strike="noStrike" kern="1200" cap="none" spc="0" normalizeH="0" baseline="0" noProof="0">
                          <a:ln>
                            <a:noFill/>
                          </a:ln>
                          <a:solidFill>
                            <a:prstClr val="black"/>
                          </a:solidFill>
                          <a:effectLst/>
                          <a:uLnTx/>
                          <a:uFillTx/>
                          <a:latin typeface="Calibri"/>
                          <a:ea typeface="+mn-ea"/>
                          <a:cs typeface="+mn-cs"/>
                        </a:rPr>
                        <a:t>
 What does a career at PHLY look like? From volunteering &amp;amp; participating in various events alongside our co-workers to having fun together at work, we value teamwork &amp;amp; believe it's a key ingredient to our success!
Visit https://t.co/Cexwug3wyw to learn more. #insurance https://t.co/xdPnDPmpDD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0.0506 %</a:t>
                      </a:r>
                    </a:p>
                  </a:txBody>
                  <a:tcPr/>
                </a:tc>
                <a:extLst>
                  <a:ext uri="{0D108BD9-81ED-4DB2-BD59-A6C34878D82A}">
                    <a16:rowId xmlns:a16="http://schemas.microsoft.com/office/drawing/2014/main" val="3134279471"/>
                  </a:ext>
                </a:extLst>
              </a:tr>
            </a:tbl>
          </a:graphicData>
        </a:graphic>
      </p:graphicFrame>
      <p:sp>
        <p:nvSpPr>
          <p:cNvPr id="4" name="Text Placeholder 3">
            <a:extLst>
              <a:ext uri="{FF2B5EF4-FFF2-40B4-BE49-F238E27FC236}">
                <a16:creationId xmlns:a16="http://schemas.microsoft.com/office/drawing/2014/main" id="{5AEEAFD4-03A9-40B7-AC91-BD52345B25F2}"/>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901886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7B8DA-19A3-4BCE-8918-607D3C4985D9}"/>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95759A9E-A6C4-4702-B06A-8ABB20DA4907}"/>
              </a:ext>
            </a:extLst>
          </p:cNvPr>
          <p:cNvGraphicFramePr>
            <a:graphicFrameLocks noGrp="1"/>
          </p:cNvGraphicFramePr>
          <p:nvPr>
            <p:ph type="tbl" sz="quarter" idx="13"/>
            <p:extLst>
              <p:ext uri="{D42A27DB-BD31-4B8C-83A1-F6EECF244321}">
                <p14:modId xmlns:p14="http://schemas.microsoft.com/office/powerpoint/2010/main" val="3341890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75461269"/>
                    </a:ext>
                  </a:extLst>
                </a:gridCol>
                <a:gridCol w="576072">
                  <a:extLst>
                    <a:ext uri="{9D8B030D-6E8A-4147-A177-3AD203B41FA5}">
                      <a16:colId xmlns:a16="http://schemas.microsoft.com/office/drawing/2014/main" val="3989551648"/>
                    </a:ext>
                  </a:extLst>
                </a:gridCol>
                <a:gridCol w="576072">
                  <a:extLst>
                    <a:ext uri="{9D8B030D-6E8A-4147-A177-3AD203B41FA5}">
                      <a16:colId xmlns:a16="http://schemas.microsoft.com/office/drawing/2014/main" val="2994714447"/>
                    </a:ext>
                  </a:extLst>
                </a:gridCol>
                <a:gridCol w="576072">
                  <a:extLst>
                    <a:ext uri="{9D8B030D-6E8A-4147-A177-3AD203B41FA5}">
                      <a16:colId xmlns:a16="http://schemas.microsoft.com/office/drawing/2014/main" val="1352526062"/>
                    </a:ext>
                  </a:extLst>
                </a:gridCol>
                <a:gridCol w="576072">
                  <a:extLst>
                    <a:ext uri="{9D8B030D-6E8A-4147-A177-3AD203B41FA5}">
                      <a16:colId xmlns:a16="http://schemas.microsoft.com/office/drawing/2014/main" val="2337209461"/>
                    </a:ext>
                  </a:extLst>
                </a:gridCol>
                <a:gridCol w="576072">
                  <a:extLst>
                    <a:ext uri="{9D8B030D-6E8A-4147-A177-3AD203B41FA5}">
                      <a16:colId xmlns:a16="http://schemas.microsoft.com/office/drawing/2014/main" val="3368216678"/>
                    </a:ext>
                  </a:extLst>
                </a:gridCol>
                <a:gridCol w="576072">
                  <a:extLst>
                    <a:ext uri="{9D8B030D-6E8A-4147-A177-3AD203B41FA5}">
                      <a16:colId xmlns:a16="http://schemas.microsoft.com/office/drawing/2014/main" val="1523508367"/>
                    </a:ext>
                  </a:extLst>
                </a:gridCol>
                <a:gridCol w="576072">
                  <a:extLst>
                    <a:ext uri="{9D8B030D-6E8A-4147-A177-3AD203B41FA5}">
                      <a16:colId xmlns:a16="http://schemas.microsoft.com/office/drawing/2014/main" val="3359500135"/>
                    </a:ext>
                  </a:extLst>
                </a:gridCol>
                <a:gridCol w="576072">
                  <a:extLst>
                    <a:ext uri="{9D8B030D-6E8A-4147-A177-3AD203B41FA5}">
                      <a16:colId xmlns:a16="http://schemas.microsoft.com/office/drawing/2014/main" val="4045544373"/>
                    </a:ext>
                  </a:extLst>
                </a:gridCol>
                <a:gridCol w="576072">
                  <a:extLst>
                    <a:ext uri="{9D8B030D-6E8A-4147-A177-3AD203B41FA5}">
                      <a16:colId xmlns:a16="http://schemas.microsoft.com/office/drawing/2014/main" val="1109832894"/>
                    </a:ext>
                  </a:extLst>
                </a:gridCol>
                <a:gridCol w="576072">
                  <a:extLst>
                    <a:ext uri="{9D8B030D-6E8A-4147-A177-3AD203B41FA5}">
                      <a16:colId xmlns:a16="http://schemas.microsoft.com/office/drawing/2014/main" val="3496411175"/>
                    </a:ext>
                  </a:extLst>
                </a:gridCol>
                <a:gridCol w="576072">
                  <a:extLst>
                    <a:ext uri="{9D8B030D-6E8A-4147-A177-3AD203B41FA5}">
                      <a16:colId xmlns:a16="http://schemas.microsoft.com/office/drawing/2014/main" val="3492766565"/>
                    </a:ext>
                  </a:extLst>
                </a:gridCol>
                <a:gridCol w="576072">
                  <a:extLst>
                    <a:ext uri="{9D8B030D-6E8A-4147-A177-3AD203B41FA5}">
                      <a16:colId xmlns:a16="http://schemas.microsoft.com/office/drawing/2014/main" val="168709740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150657553"/>
                  </a:ext>
                </a:extLst>
              </a:tr>
              <a:tr h="370840">
                <a:tc>
                  <a:txBody>
                    <a:bodyPr/>
                    <a:lstStyle/>
                    <a:p>
                      <a:r>
                        <a:rPr lang="en-US" sz="1000"/>
                        <a:t>52700</a:t>
                      </a:r>
                    </a:p>
                  </a:txBody>
                  <a:tcPr/>
                </a:tc>
                <a:tc>
                  <a:txBody>
                    <a:bodyPr/>
                    <a:lstStyle/>
                    <a:p>
                      <a:r>
                        <a:rPr lang="en-US" sz="1000"/>
                        <a:t>826</a:t>
                      </a:r>
                    </a:p>
                  </a:txBody>
                  <a:tcPr/>
                </a:tc>
                <a:tc>
                  <a:txBody>
                    <a:bodyPr/>
                    <a:lstStyle/>
                    <a:p>
                      <a:r>
                        <a:rPr lang="en-US" sz="1000"/>
                        <a:t>23</a:t>
                      </a:r>
                    </a:p>
                  </a:txBody>
                  <a:tcPr/>
                </a:tc>
                <a:tc>
                  <a:txBody>
                    <a:bodyPr/>
                    <a:lstStyle/>
                    <a:p>
                      <a:r>
                        <a:rPr lang="en-US" sz="1000"/>
                        <a:t>2533</a:t>
                      </a:r>
                    </a:p>
                  </a:txBody>
                  <a:tcPr/>
                </a:tc>
                <a:tc>
                  <a:txBody>
                    <a:bodyPr/>
                    <a:lstStyle/>
                    <a:p>
                      <a:r>
                        <a:rPr lang="en-US" sz="1000"/>
                        <a:t>110.13043478261</a:t>
                      </a:r>
                    </a:p>
                  </a:txBody>
                  <a:tcPr/>
                </a:tc>
                <a:tc>
                  <a:txBody>
                    <a:bodyPr/>
                    <a:lstStyle/>
                    <a:p>
                      <a:r>
                        <a:rPr lang="en-US" sz="1000"/>
                        <a:t>35</a:t>
                      </a:r>
                    </a:p>
                  </a:txBody>
                  <a:tcPr/>
                </a:tc>
                <a:tc>
                  <a:txBody>
                    <a:bodyPr/>
                    <a:lstStyle/>
                    <a:p>
                      <a:r>
                        <a:rPr lang="en-US" sz="1000"/>
                        <a:t>216</a:t>
                      </a:r>
                    </a:p>
                  </a:txBody>
                  <a:tcPr/>
                </a:tc>
                <a:tc>
                  <a:txBody>
                    <a:bodyPr/>
                    <a:lstStyle/>
                    <a:p>
                      <a:r>
                        <a:rPr lang="en-US" sz="1000"/>
                        <a:t>9.3913043478261</a:t>
                      </a:r>
                    </a:p>
                  </a:txBody>
                  <a:tcPr/>
                </a:tc>
                <a:tc>
                  <a:txBody>
                    <a:bodyPr/>
                    <a:lstStyle/>
                    <a:p>
                      <a:r>
                        <a:rPr lang="en-US" sz="1000"/>
                        <a:t>6984</a:t>
                      </a:r>
                    </a:p>
                  </a:txBody>
                  <a:tcPr/>
                </a:tc>
                <a:tc>
                  <a:txBody>
                    <a:bodyPr/>
                    <a:lstStyle/>
                    <a:p>
                      <a:r>
                        <a:rPr lang="en-US" sz="1000"/>
                        <a:t>303.65217391304</a:t>
                      </a:r>
                    </a:p>
                  </a:txBody>
                  <a:tcPr/>
                </a:tc>
                <a:tc>
                  <a:txBody>
                    <a:bodyPr/>
                    <a:lstStyle/>
                    <a:p>
                      <a:r>
                        <a:rPr lang="en-US" sz="1000"/>
                        <a:t>88481</a:t>
                      </a:r>
                    </a:p>
                  </a:txBody>
                  <a:tcPr/>
                </a:tc>
                <a:tc>
                  <a:txBody>
                    <a:bodyPr/>
                    <a:lstStyle/>
                    <a:p>
                      <a:r>
                        <a:rPr lang="en-US" sz="1000"/>
                        <a:t>3847</a:t>
                      </a:r>
                    </a:p>
                  </a:txBody>
                  <a:tcPr/>
                </a:tc>
                <a:tc>
                  <a:txBody>
                    <a:bodyPr/>
                    <a:lstStyle/>
                    <a:p>
                      <a:r>
                        <a:rPr lang="en-US" sz="1000"/>
                        <a:t>11.066778936467 %</a:t>
                      </a:r>
                    </a:p>
                  </a:txBody>
                  <a:tcPr/>
                </a:tc>
                <a:extLst>
                  <a:ext uri="{0D108BD9-81ED-4DB2-BD59-A6C34878D82A}">
                    <a16:rowId xmlns:a16="http://schemas.microsoft.com/office/drawing/2014/main" val="4206511142"/>
                  </a:ext>
                </a:extLst>
              </a:tr>
            </a:tbl>
          </a:graphicData>
        </a:graphic>
      </p:graphicFrame>
      <p:sp>
        <p:nvSpPr>
          <p:cNvPr id="4" name="Text Placeholder 3">
            <a:extLst>
              <a:ext uri="{FF2B5EF4-FFF2-40B4-BE49-F238E27FC236}">
                <a16:creationId xmlns:a16="http://schemas.microsoft.com/office/drawing/2014/main" id="{CBE5132C-2C27-4602-B106-85D1843BDB7D}"/>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3951080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AF01-6361-47AD-A5A4-0D066A35EA2F}"/>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9785F272-E38A-4E93-AD85-BACCA9629AD9}"/>
              </a:ext>
            </a:extLst>
          </p:cNvPr>
          <p:cNvGraphicFramePr>
            <a:graphicFrameLocks noGrp="1"/>
          </p:cNvGraphicFramePr>
          <p:nvPr>
            <p:ph type="chart" sz="quarter" idx="13"/>
            <p:extLst>
              <p:ext uri="{D42A27DB-BD31-4B8C-83A1-F6EECF244321}">
                <p14:modId xmlns:p14="http://schemas.microsoft.com/office/powerpoint/2010/main" val="3012461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166597-8793-41F8-A41C-4F48E3E7480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B386F9D-5A83-4DE6-A518-38FE99B5DA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1110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A3028-E5D0-48FC-BBC5-7193CB71D824}"/>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1F1E6572-BD7D-4DDC-9028-7FEDE38CCC29}"/>
              </a:ext>
            </a:extLst>
          </p:cNvPr>
          <p:cNvGraphicFramePr>
            <a:graphicFrameLocks noGrp="1"/>
          </p:cNvGraphicFramePr>
          <p:nvPr>
            <p:ph type="chart" sz="quarter" idx="13"/>
            <p:extLst>
              <p:ext uri="{D42A27DB-BD31-4B8C-83A1-F6EECF244321}">
                <p14:modId xmlns:p14="http://schemas.microsoft.com/office/powerpoint/2010/main" val="4008062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3FBE65-36FF-43F2-A509-F371E5A6A3E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708D1A1-4BA7-481B-9F2C-6F3CAFB591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8593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BD6D0-0A24-4C84-912C-19DA8842FE1B}"/>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94548B76-DB99-459E-9F46-6EA72E611EFD}"/>
              </a:ext>
            </a:extLst>
          </p:cNvPr>
          <p:cNvGraphicFramePr>
            <a:graphicFrameLocks noGrp="1"/>
          </p:cNvGraphicFramePr>
          <p:nvPr>
            <p:ph type="chart" sz="quarter" idx="13"/>
            <p:extLst>
              <p:ext uri="{D42A27DB-BD31-4B8C-83A1-F6EECF244321}">
                <p14:modId xmlns:p14="http://schemas.microsoft.com/office/powerpoint/2010/main" val="2572429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A6E591-3729-4A27-8F20-0D96C9C6090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5988DE7-3B24-456B-9B9A-EE9C0E56E3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4068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AF01F-3600-402F-9A81-63F1B9ED5F66}"/>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109BEB9-9EB7-4A3B-B957-AA1F507F577F}"/>
              </a:ext>
            </a:extLst>
          </p:cNvPr>
          <p:cNvGraphicFramePr>
            <a:graphicFrameLocks noGrp="1"/>
          </p:cNvGraphicFramePr>
          <p:nvPr>
            <p:ph type="chart" sz="quarter" idx="13"/>
            <p:extLst>
              <p:ext uri="{D42A27DB-BD31-4B8C-83A1-F6EECF244321}">
                <p14:modId xmlns:p14="http://schemas.microsoft.com/office/powerpoint/2010/main" val="2563530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FCFBF8-1C6E-4217-804B-D3107DF06C7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1DB5D41-6C39-424A-846A-E7A5CBEF9B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7586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A82A7-388B-45E4-94C1-EE79214932B0}"/>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3B7789C8-72F4-43EE-90E5-944C703FF106}"/>
              </a:ext>
            </a:extLst>
          </p:cNvPr>
          <p:cNvGraphicFramePr>
            <a:graphicFrameLocks noGrp="1"/>
          </p:cNvGraphicFramePr>
          <p:nvPr>
            <p:ph type="tbl" sz="quarter" idx="13"/>
            <p:extLst>
              <p:ext uri="{D42A27DB-BD31-4B8C-83A1-F6EECF244321}">
                <p14:modId xmlns:p14="http://schemas.microsoft.com/office/powerpoint/2010/main" val="1356335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09251178"/>
                    </a:ext>
                  </a:extLst>
                </a:gridCol>
                <a:gridCol w="905256">
                  <a:extLst>
                    <a:ext uri="{9D8B030D-6E8A-4147-A177-3AD203B41FA5}">
                      <a16:colId xmlns:a16="http://schemas.microsoft.com/office/drawing/2014/main" val="607760934"/>
                    </a:ext>
                  </a:extLst>
                </a:gridCol>
                <a:gridCol w="576072">
                  <a:extLst>
                    <a:ext uri="{9D8B030D-6E8A-4147-A177-3AD203B41FA5}">
                      <a16:colId xmlns:a16="http://schemas.microsoft.com/office/drawing/2014/main" val="1967329710"/>
                    </a:ext>
                  </a:extLst>
                </a:gridCol>
                <a:gridCol w="576072">
                  <a:extLst>
                    <a:ext uri="{9D8B030D-6E8A-4147-A177-3AD203B41FA5}">
                      <a16:colId xmlns:a16="http://schemas.microsoft.com/office/drawing/2014/main" val="2437800192"/>
                    </a:ext>
                  </a:extLst>
                </a:gridCol>
                <a:gridCol w="576072">
                  <a:extLst>
                    <a:ext uri="{9D8B030D-6E8A-4147-A177-3AD203B41FA5}">
                      <a16:colId xmlns:a16="http://schemas.microsoft.com/office/drawing/2014/main" val="180667432"/>
                    </a:ext>
                  </a:extLst>
                </a:gridCol>
                <a:gridCol w="576072">
                  <a:extLst>
                    <a:ext uri="{9D8B030D-6E8A-4147-A177-3AD203B41FA5}">
                      <a16:colId xmlns:a16="http://schemas.microsoft.com/office/drawing/2014/main" val="3604393527"/>
                    </a:ext>
                  </a:extLst>
                </a:gridCol>
                <a:gridCol w="576072">
                  <a:extLst>
                    <a:ext uri="{9D8B030D-6E8A-4147-A177-3AD203B41FA5}">
                      <a16:colId xmlns:a16="http://schemas.microsoft.com/office/drawing/2014/main" val="2317678660"/>
                    </a:ext>
                  </a:extLst>
                </a:gridCol>
                <a:gridCol w="576072">
                  <a:extLst>
                    <a:ext uri="{9D8B030D-6E8A-4147-A177-3AD203B41FA5}">
                      <a16:colId xmlns:a16="http://schemas.microsoft.com/office/drawing/2014/main" val="3433362017"/>
                    </a:ext>
                  </a:extLst>
                </a:gridCol>
                <a:gridCol w="576072">
                  <a:extLst>
                    <a:ext uri="{9D8B030D-6E8A-4147-A177-3AD203B41FA5}">
                      <a16:colId xmlns:a16="http://schemas.microsoft.com/office/drawing/2014/main" val="4220642483"/>
                    </a:ext>
                  </a:extLst>
                </a:gridCol>
                <a:gridCol w="576072">
                  <a:extLst>
                    <a:ext uri="{9D8B030D-6E8A-4147-A177-3AD203B41FA5}">
                      <a16:colId xmlns:a16="http://schemas.microsoft.com/office/drawing/2014/main" val="4072826907"/>
                    </a:ext>
                  </a:extLst>
                </a:gridCol>
                <a:gridCol w="576072">
                  <a:extLst>
                    <a:ext uri="{9D8B030D-6E8A-4147-A177-3AD203B41FA5}">
                      <a16:colId xmlns:a16="http://schemas.microsoft.com/office/drawing/2014/main" val="2060723609"/>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782800979"/>
                  </a:ext>
                </a:extLst>
              </a:tr>
              <a:tr h="370840">
                <a:tc>
                  <a:txBody>
                    <a:bodyPr/>
                    <a:lstStyle/>
                    <a:p>
                      <a:r>
                        <a:rPr lang="en-US" sz="1000"/>
                        <a:t>10/31/2025 17:13:11</a:t>
                      </a:r>
                    </a:p>
                  </a:txBody>
                  <a:tcPr/>
                </a:tc>
                <a:tc>
                  <a:txBody>
                    <a:bodyPr/>
                    <a:lstStyle/>
                    <a:p>
                      <a:r>
                        <a:rPr lang="en-US" sz="1000"/>
                        <a:t>10/31/2025 17:13:11</a:t>
                      </a:r>
                    </a:p>
                  </a:txBody>
                  <a:tcPr/>
                </a:tc>
                <a:tc>
                  <a:txBody>
                    <a:bodyPr/>
                    <a:lstStyle/>
                    <a:p>
                      <a:r>
                        <a:rPr lang="en-US" sz="1000"/>
                        <a:t>Status</a:t>
                      </a:r>
                    </a:p>
                  </a:txBody>
                  <a:tcPr/>
                </a:tc>
                <a:tc>
                  <a:txBody>
                    <a:bodyPr/>
                    <a:lstStyle/>
                    <a:p>
                      <a:r>
                        <a:rPr lang="en-US" sz="1000"/>
                        <a:t>614</a:t>
                      </a:r>
                    </a:p>
                  </a:txBody>
                  <a:tcPr/>
                </a:tc>
                <a:tc>
                  <a:txBody>
                    <a:bodyPr/>
                    <a:lstStyle/>
                    <a:p>
                      <a:r>
                        <a:rPr lang="en-US" sz="1000"/>
                        <a:t>13</a:t>
                      </a:r>
                    </a:p>
                  </a:txBody>
                  <a:tcPr/>
                </a:tc>
                <a:tc>
                  <a:txBody>
                    <a:bodyPr/>
                    <a:lstStyle/>
                    <a:p>
                      <a:r>
                        <a:rPr lang="en-US" sz="1000"/>
                        <a:t>56</a:t>
                      </a:r>
                    </a:p>
                  </a:txBody>
                  <a:tcPr/>
                </a:tc>
                <a:tc>
                  <a:txBody>
                    <a:bodyPr/>
                    <a:lstStyle/>
                    <a:p>
                      <a:r>
                        <a:rPr lang="en-US" sz="1000"/>
                        <a:t>933</a:t>
                      </a:r>
                    </a:p>
                  </a:txBody>
                  <a:tcPr/>
                </a:tc>
                <a:tc>
                  <a:txBody>
                    <a:bodyPr/>
                    <a:lstStyle/>
                    <a:p>
                      <a:r>
                        <a:rPr lang="en-US" sz="1000"/>
                        <a:t>6.0002970444081 %</a:t>
                      </a:r>
                    </a:p>
                  </a:txBody>
                  <a:tcPr/>
                </a:tc>
                <a:tc>
                  <a:txBody>
                    <a:bodyPr/>
                    <a:lstStyle/>
                    <a:p>
                      <a:r>
                        <a:rPr lang="en-US" sz="1000"/>
                        <a:t>26932</a:t>
                      </a:r>
                    </a:p>
                  </a:txBody>
                  <a:tcPr/>
                </a:tc>
                <a:tc>
                  <a:txBody>
                    <a:bodyPr/>
                    <a:lstStyle/>
                    <a:p>
                      <a:r>
                        <a:rPr lang="en-US" sz="1000"/>
                        <a:t>18185</a:t>
                      </a:r>
                    </a:p>
                  </a:txBody>
                  <a:tcPr/>
                </a:tc>
                <a:tc>
                  <a:txBody>
                    <a:bodyPr/>
                    <a:lstStyle/>
                    <a:p>
                      <a:r>
                        <a:rPr lang="en-US" sz="1000"/>
                        <a:t>n/a</a:t>
                      </a:r>
                    </a:p>
                  </a:txBody>
                  <a:tcPr/>
                </a:tc>
                <a:extLst>
                  <a:ext uri="{0D108BD9-81ED-4DB2-BD59-A6C34878D82A}">
                    <a16:rowId xmlns:a16="http://schemas.microsoft.com/office/drawing/2014/main" val="3811724792"/>
                  </a:ext>
                </a:extLst>
              </a:tr>
              <a:tr h="370840">
                <a:tc>
                  <a:txBody>
                    <a:bodyPr/>
                    <a:lstStyle/>
                    <a:p>
                      <a:r>
                        <a:rPr lang="en-US" sz="1000"/>
                        <a:t>10/24/2025 09:24:51</a:t>
                      </a:r>
                    </a:p>
                  </a:txBody>
                  <a:tcPr/>
                </a:tc>
                <a:tc>
                  <a:txBody>
                    <a:bodyPr/>
                    <a:lstStyle/>
                    <a:p>
                      <a:r>
                        <a:rPr lang="en-US" sz="1000"/>
                        <a:t>10/24/2025 09:24:51</a:t>
                      </a:r>
                    </a:p>
                  </a:txBody>
                  <a:tcPr/>
                </a:tc>
                <a:tc>
                  <a:txBody>
                    <a:bodyPr/>
                    <a:lstStyle/>
                    <a:p>
                      <a:r>
                        <a:rPr lang="en-US" sz="1000"/>
                        <a:t>Image</a:t>
                      </a:r>
                    </a:p>
                  </a:txBody>
                  <a:tcPr/>
                </a:tc>
                <a:tc>
                  <a:txBody>
                    <a:bodyPr/>
                    <a:lstStyle/>
                    <a:p>
                      <a:r>
                        <a:rPr lang="en-US" sz="1000"/>
                        <a:t>281</a:t>
                      </a:r>
                    </a:p>
                  </a:txBody>
                  <a:tcPr/>
                </a:tc>
                <a:tc>
                  <a:txBody>
                    <a:bodyPr/>
                    <a:lstStyle/>
                    <a:p>
                      <a:r>
                        <a:rPr lang="en-US" sz="1000"/>
                        <a:t>2</a:t>
                      </a:r>
                    </a:p>
                  </a:txBody>
                  <a:tcPr/>
                </a:tc>
                <a:tc>
                  <a:txBody>
                    <a:bodyPr/>
                    <a:lstStyle/>
                    <a:p>
                      <a:r>
                        <a:rPr lang="en-US" sz="1000"/>
                        <a:t>51</a:t>
                      </a:r>
                    </a:p>
                  </a:txBody>
                  <a:tcPr/>
                </a:tc>
                <a:tc>
                  <a:txBody>
                    <a:bodyPr/>
                    <a:lstStyle/>
                    <a:p>
                      <a:r>
                        <a:rPr lang="en-US" sz="1000"/>
                        <a:t>98</a:t>
                      </a:r>
                    </a:p>
                  </a:txBody>
                  <a:tcPr/>
                </a:tc>
                <a:tc>
                  <a:txBody>
                    <a:bodyPr/>
                    <a:lstStyle/>
                    <a:p>
                      <a:r>
                        <a:rPr lang="en-US" sz="1000"/>
                        <a:t>7.2398190045249 %</a:t>
                      </a:r>
                    </a:p>
                  </a:txBody>
                  <a:tcPr/>
                </a:tc>
                <a:tc>
                  <a:txBody>
                    <a:bodyPr/>
                    <a:lstStyle/>
                    <a:p>
                      <a:r>
                        <a:rPr lang="en-US" sz="1000"/>
                        <a:t>5967</a:t>
                      </a:r>
                    </a:p>
                  </a:txBody>
                  <a:tcPr/>
                </a:tc>
                <a:tc>
                  <a:txBody>
                    <a:bodyPr/>
                    <a:lstStyle/>
                    <a:p>
                      <a:r>
                        <a:rPr lang="en-US" sz="1000"/>
                        <a:t>4121</a:t>
                      </a:r>
                    </a:p>
                  </a:txBody>
                  <a:tcPr/>
                </a:tc>
                <a:tc>
                  <a:txBody>
                    <a:bodyPr/>
                    <a:lstStyle/>
                    <a:p>
                      <a:r>
                        <a:rPr lang="en-US" sz="1000"/>
                        <a:t>n/a</a:t>
                      </a:r>
                    </a:p>
                  </a:txBody>
                  <a:tcPr/>
                </a:tc>
                <a:extLst>
                  <a:ext uri="{0D108BD9-81ED-4DB2-BD59-A6C34878D82A}">
                    <a16:rowId xmlns:a16="http://schemas.microsoft.com/office/drawing/2014/main" val="515682410"/>
                  </a:ext>
                </a:extLst>
              </a:tr>
              <a:tr h="370840">
                <a:tc>
                  <a:txBody>
                    <a:bodyPr/>
                    <a:lstStyle/>
                    <a:p>
                      <a:r>
                        <a:rPr lang="en-US" sz="1000"/>
                        <a:t>10/14/2025 10:17:55</a:t>
                      </a:r>
                    </a:p>
                  </a:txBody>
                  <a:tcPr/>
                </a:tc>
                <a:tc>
                  <a:txBody>
                    <a:bodyPr/>
                    <a:lstStyle/>
                    <a:p>
                      <a:r>
                        <a:rPr lang="en-US" sz="1000"/>
                        <a:t>10/14/2025 10:17:55</a:t>
                      </a:r>
                    </a:p>
                  </a:txBody>
                  <a:tcPr/>
                </a:tc>
                <a:tc>
                  <a:txBody>
                    <a:bodyPr/>
                    <a:lstStyle/>
                    <a:p>
                      <a:r>
                        <a:rPr lang="en-US" sz="1000"/>
                        <a:t>Document</a:t>
                      </a:r>
                    </a:p>
                  </a:txBody>
                  <a:tcPr/>
                </a:tc>
                <a:tc>
                  <a:txBody>
                    <a:bodyPr/>
                    <a:lstStyle/>
                    <a:p>
                      <a:r>
                        <a:rPr lang="en-US" sz="1000"/>
                        <a:t>231</a:t>
                      </a:r>
                    </a:p>
                  </a:txBody>
                  <a:tcPr/>
                </a:tc>
                <a:tc>
                  <a:txBody>
                    <a:bodyPr/>
                    <a:lstStyle/>
                    <a:p>
                      <a:r>
                        <a:rPr lang="en-US" sz="1000"/>
                        <a:t>4</a:t>
                      </a:r>
                    </a:p>
                  </a:txBody>
                  <a:tcPr/>
                </a:tc>
                <a:tc>
                  <a:txBody>
                    <a:bodyPr/>
                    <a:lstStyle/>
                    <a:p>
                      <a:r>
                        <a:rPr lang="en-US" sz="1000"/>
                        <a:t>22</a:t>
                      </a:r>
                    </a:p>
                  </a:txBody>
                  <a:tcPr/>
                </a:tc>
                <a:tc>
                  <a:txBody>
                    <a:bodyPr/>
                    <a:lstStyle/>
                    <a:p>
                      <a:r>
                        <a:rPr lang="en-US" sz="1000"/>
                        <a:t>2366</a:t>
                      </a:r>
                    </a:p>
                  </a:txBody>
                  <a:tcPr/>
                </a:tc>
                <a:tc>
                  <a:txBody>
                    <a:bodyPr/>
                    <a:lstStyle/>
                    <a:p>
                      <a:r>
                        <a:rPr lang="en-US" sz="1000"/>
                        <a:t>28.77358490566 %</a:t>
                      </a:r>
                    </a:p>
                  </a:txBody>
                  <a:tcPr/>
                </a:tc>
                <a:tc>
                  <a:txBody>
                    <a:bodyPr/>
                    <a:lstStyle/>
                    <a:p>
                      <a:r>
                        <a:rPr lang="en-US" sz="1000"/>
                        <a:t>9116</a:t>
                      </a:r>
                    </a:p>
                  </a:txBody>
                  <a:tcPr/>
                </a:tc>
                <a:tc>
                  <a:txBody>
                    <a:bodyPr/>
                    <a:lstStyle/>
                    <a:p>
                      <a:r>
                        <a:rPr lang="en-US" sz="1000"/>
                        <a:t>5992</a:t>
                      </a:r>
                    </a:p>
                  </a:txBody>
                  <a:tcPr/>
                </a:tc>
                <a:tc>
                  <a:txBody>
                    <a:bodyPr/>
                    <a:lstStyle/>
                    <a:p>
                      <a:r>
                        <a:rPr lang="en-US" sz="1000"/>
                        <a:t>n/a</a:t>
                      </a:r>
                    </a:p>
                  </a:txBody>
                  <a:tcPr/>
                </a:tc>
                <a:extLst>
                  <a:ext uri="{0D108BD9-81ED-4DB2-BD59-A6C34878D82A}">
                    <a16:rowId xmlns:a16="http://schemas.microsoft.com/office/drawing/2014/main" val="524602097"/>
                  </a:ext>
                </a:extLst>
              </a:tr>
              <a:tr h="370840">
                <a:tc>
                  <a:txBody>
                    <a:bodyPr/>
                    <a:lstStyle/>
                    <a:p>
                      <a:r>
                        <a:rPr lang="en-US" sz="1000"/>
                        <a:t>10/29/2025 10:56:40</a:t>
                      </a:r>
                    </a:p>
                  </a:txBody>
                  <a:tcPr/>
                </a:tc>
                <a:tc>
                  <a:txBody>
                    <a:bodyPr/>
                    <a:lstStyle/>
                    <a:p>
                      <a:r>
                        <a:rPr lang="en-US" sz="1000"/>
                        <a:t>10/29/2025 10:56:40</a:t>
                      </a:r>
                    </a:p>
                  </a:txBody>
                  <a:tcPr/>
                </a:tc>
                <a:tc>
                  <a:txBody>
                    <a:bodyPr/>
                    <a:lstStyle/>
                    <a:p>
                      <a:r>
                        <a:rPr lang="en-US" sz="1000"/>
                        <a:t>Image</a:t>
                      </a:r>
                    </a:p>
                  </a:txBody>
                  <a:tcPr/>
                </a:tc>
                <a:tc>
                  <a:txBody>
                    <a:bodyPr/>
                    <a:lstStyle/>
                    <a:p>
                      <a:r>
                        <a:rPr lang="en-US" sz="1000"/>
                        <a:t>203</a:t>
                      </a:r>
                    </a:p>
                  </a:txBody>
                  <a:tcPr/>
                </a:tc>
                <a:tc>
                  <a:txBody>
                    <a:bodyPr/>
                    <a:lstStyle/>
                    <a:p>
                      <a:r>
                        <a:rPr lang="en-US" sz="1000"/>
                        <a:t>4</a:t>
                      </a:r>
                    </a:p>
                  </a:txBody>
                  <a:tcPr/>
                </a:tc>
                <a:tc>
                  <a:txBody>
                    <a:bodyPr/>
                    <a:lstStyle/>
                    <a:p>
                      <a:r>
                        <a:rPr lang="en-US" sz="1000"/>
                        <a:t>28</a:t>
                      </a:r>
                    </a:p>
                  </a:txBody>
                  <a:tcPr/>
                </a:tc>
                <a:tc>
                  <a:txBody>
                    <a:bodyPr/>
                    <a:lstStyle/>
                    <a:p>
                      <a:r>
                        <a:rPr lang="en-US" sz="1000"/>
                        <a:t>186</a:t>
                      </a:r>
                    </a:p>
                  </a:txBody>
                  <a:tcPr/>
                </a:tc>
                <a:tc>
                  <a:txBody>
                    <a:bodyPr/>
                    <a:lstStyle/>
                    <a:p>
                      <a:r>
                        <a:rPr lang="en-US" sz="1000"/>
                        <a:t>8.6023702492848 %</a:t>
                      </a:r>
                    </a:p>
                  </a:txBody>
                  <a:tcPr/>
                </a:tc>
                <a:tc>
                  <a:txBody>
                    <a:bodyPr/>
                    <a:lstStyle/>
                    <a:p>
                      <a:r>
                        <a:rPr lang="en-US" sz="1000"/>
                        <a:t>4894</a:t>
                      </a:r>
                    </a:p>
                  </a:txBody>
                  <a:tcPr/>
                </a:tc>
                <a:tc>
                  <a:txBody>
                    <a:bodyPr/>
                    <a:lstStyle/>
                    <a:p>
                      <a:r>
                        <a:rPr lang="en-US" sz="1000"/>
                        <a:t>3040</a:t>
                      </a:r>
                    </a:p>
                  </a:txBody>
                  <a:tcPr/>
                </a:tc>
                <a:tc>
                  <a:txBody>
                    <a:bodyPr/>
                    <a:lstStyle/>
                    <a:p>
                      <a:r>
                        <a:rPr lang="en-US" sz="1000"/>
                        <a:t>n/a</a:t>
                      </a:r>
                    </a:p>
                  </a:txBody>
                  <a:tcPr/>
                </a:tc>
                <a:extLst>
                  <a:ext uri="{0D108BD9-81ED-4DB2-BD59-A6C34878D82A}">
                    <a16:rowId xmlns:a16="http://schemas.microsoft.com/office/drawing/2014/main" val="752341887"/>
                  </a:ext>
                </a:extLst>
              </a:tr>
              <a:tr h="370840">
                <a:tc>
                  <a:txBody>
                    <a:bodyPr/>
                    <a:lstStyle/>
                    <a:p>
                      <a:r>
                        <a:rPr lang="en-US" sz="1000"/>
                        <a:t>10/09/2025 14:13:27</a:t>
                      </a:r>
                    </a:p>
                  </a:txBody>
                  <a:tcPr/>
                </a:tc>
                <a:tc>
                  <a:txBody>
                    <a:bodyPr/>
                    <a:lstStyle/>
                    <a:p>
                      <a:r>
                        <a:rPr lang="en-US" sz="1000"/>
                        <a:t>10/09/2025 14:13:27</a:t>
                      </a:r>
                    </a:p>
                  </a:txBody>
                  <a:tcPr/>
                </a:tc>
                <a:tc>
                  <a:txBody>
                    <a:bodyPr/>
                    <a:lstStyle/>
                    <a:p>
                      <a:r>
                        <a:rPr lang="en-US" sz="1000"/>
                        <a:t>Gallery</a:t>
                      </a:r>
                    </a:p>
                  </a:txBody>
                  <a:tcPr/>
                </a:tc>
                <a:tc>
                  <a:txBody>
                    <a:bodyPr/>
                    <a:lstStyle/>
                    <a:p>
                      <a:r>
                        <a:rPr lang="en-US" sz="1000"/>
                        <a:t>103</a:t>
                      </a:r>
                    </a:p>
                  </a:txBody>
                  <a:tcPr/>
                </a:tc>
                <a:tc>
                  <a:txBody>
                    <a:bodyPr/>
                    <a:lstStyle/>
                    <a:p>
                      <a:r>
                        <a:rPr lang="en-US" sz="1000"/>
                        <a:t>0</a:t>
                      </a:r>
                    </a:p>
                  </a:txBody>
                  <a:tcPr/>
                </a:tc>
                <a:tc>
                  <a:txBody>
                    <a:bodyPr/>
                    <a:lstStyle/>
                    <a:p>
                      <a:r>
                        <a:rPr lang="en-US" sz="1000"/>
                        <a:t>6</a:t>
                      </a:r>
                    </a:p>
                  </a:txBody>
                  <a:tcPr/>
                </a:tc>
                <a:tc>
                  <a:txBody>
                    <a:bodyPr/>
                    <a:lstStyle/>
                    <a:p>
                      <a:r>
                        <a:rPr lang="en-US" sz="1000"/>
                        <a:t>697</a:t>
                      </a:r>
                    </a:p>
                  </a:txBody>
                  <a:tcPr/>
                </a:tc>
                <a:tc>
                  <a:txBody>
                    <a:bodyPr/>
                    <a:lstStyle/>
                    <a:p>
                      <a:r>
                        <a:rPr lang="en-US" sz="1000"/>
                        <a:t>26.22844126261 %</a:t>
                      </a:r>
                    </a:p>
                  </a:txBody>
                  <a:tcPr/>
                </a:tc>
                <a:tc>
                  <a:txBody>
                    <a:bodyPr/>
                    <a:lstStyle/>
                    <a:p>
                      <a:r>
                        <a:rPr lang="en-US" sz="1000"/>
                        <a:t>3073</a:t>
                      </a:r>
                    </a:p>
                  </a:txBody>
                  <a:tcPr/>
                </a:tc>
                <a:tc>
                  <a:txBody>
                    <a:bodyPr/>
                    <a:lstStyle/>
                    <a:p>
                      <a:r>
                        <a:rPr lang="en-US" sz="1000"/>
                        <a:t>1857</a:t>
                      </a:r>
                    </a:p>
                  </a:txBody>
                  <a:tcPr/>
                </a:tc>
                <a:tc>
                  <a:txBody>
                    <a:bodyPr/>
                    <a:lstStyle/>
                    <a:p>
                      <a:r>
                        <a:rPr lang="en-US" sz="1000"/>
                        <a:t>n/a</a:t>
                      </a:r>
                    </a:p>
                  </a:txBody>
                  <a:tcPr/>
                </a:tc>
                <a:extLst>
                  <a:ext uri="{0D108BD9-81ED-4DB2-BD59-A6C34878D82A}">
                    <a16:rowId xmlns:a16="http://schemas.microsoft.com/office/drawing/2014/main" val="3396596664"/>
                  </a:ext>
                </a:extLst>
              </a:tr>
            </a:tbl>
          </a:graphicData>
        </a:graphic>
      </p:graphicFrame>
      <p:sp>
        <p:nvSpPr>
          <p:cNvPr id="4" name="Text Placeholder 3">
            <a:extLst>
              <a:ext uri="{FF2B5EF4-FFF2-40B4-BE49-F238E27FC236}">
                <a16:creationId xmlns:a16="http://schemas.microsoft.com/office/drawing/2014/main" id="{A0BD41BF-5206-4EB0-823D-BCF0BEAC2B76}"/>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608803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3C0A0-96EF-4146-8F77-23905361283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911F4244-164D-44F5-B1C9-AB8D2B663A2B}"/>
              </a:ext>
            </a:extLst>
          </p:cNvPr>
          <p:cNvGraphicFramePr>
            <a:graphicFrameLocks noGrp="1"/>
          </p:cNvGraphicFramePr>
          <p:nvPr>
            <p:ph type="tbl" sz="quarter" idx="13"/>
            <p:extLst>
              <p:ext uri="{D42A27DB-BD31-4B8C-83A1-F6EECF244321}">
                <p14:modId xmlns:p14="http://schemas.microsoft.com/office/powerpoint/2010/main" val="3225446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02780029"/>
                    </a:ext>
                  </a:extLst>
                </a:gridCol>
                <a:gridCol w="576072">
                  <a:extLst>
                    <a:ext uri="{9D8B030D-6E8A-4147-A177-3AD203B41FA5}">
                      <a16:colId xmlns:a16="http://schemas.microsoft.com/office/drawing/2014/main" val="2768930680"/>
                    </a:ext>
                  </a:extLst>
                </a:gridCol>
                <a:gridCol w="576072">
                  <a:extLst>
                    <a:ext uri="{9D8B030D-6E8A-4147-A177-3AD203B41FA5}">
                      <a16:colId xmlns:a16="http://schemas.microsoft.com/office/drawing/2014/main" val="170694369"/>
                    </a:ext>
                  </a:extLst>
                </a:gridCol>
                <a:gridCol w="576072">
                  <a:extLst>
                    <a:ext uri="{9D8B030D-6E8A-4147-A177-3AD203B41FA5}">
                      <a16:colId xmlns:a16="http://schemas.microsoft.com/office/drawing/2014/main" val="1982369884"/>
                    </a:ext>
                  </a:extLst>
                </a:gridCol>
                <a:gridCol w="576072">
                  <a:extLst>
                    <a:ext uri="{9D8B030D-6E8A-4147-A177-3AD203B41FA5}">
                      <a16:colId xmlns:a16="http://schemas.microsoft.com/office/drawing/2014/main" val="2725135045"/>
                    </a:ext>
                  </a:extLst>
                </a:gridCol>
                <a:gridCol w="576072">
                  <a:extLst>
                    <a:ext uri="{9D8B030D-6E8A-4147-A177-3AD203B41FA5}">
                      <a16:colId xmlns:a16="http://schemas.microsoft.com/office/drawing/2014/main" val="2241626922"/>
                    </a:ext>
                  </a:extLst>
                </a:gridCol>
                <a:gridCol w="576072">
                  <a:extLst>
                    <a:ext uri="{9D8B030D-6E8A-4147-A177-3AD203B41FA5}">
                      <a16:colId xmlns:a16="http://schemas.microsoft.com/office/drawing/2014/main" val="1205101773"/>
                    </a:ext>
                  </a:extLst>
                </a:gridCol>
                <a:gridCol w="576072">
                  <a:extLst>
                    <a:ext uri="{9D8B030D-6E8A-4147-A177-3AD203B41FA5}">
                      <a16:colId xmlns:a16="http://schemas.microsoft.com/office/drawing/2014/main" val="3684876863"/>
                    </a:ext>
                  </a:extLst>
                </a:gridCol>
                <a:gridCol w="576072">
                  <a:extLst>
                    <a:ext uri="{9D8B030D-6E8A-4147-A177-3AD203B41FA5}">
                      <a16:colId xmlns:a16="http://schemas.microsoft.com/office/drawing/2014/main" val="2130554737"/>
                    </a:ext>
                  </a:extLst>
                </a:gridCol>
                <a:gridCol w="576072">
                  <a:extLst>
                    <a:ext uri="{9D8B030D-6E8A-4147-A177-3AD203B41FA5}">
                      <a16:colId xmlns:a16="http://schemas.microsoft.com/office/drawing/2014/main" val="714186889"/>
                    </a:ext>
                  </a:extLst>
                </a:gridCol>
                <a:gridCol w="576072">
                  <a:extLst>
                    <a:ext uri="{9D8B030D-6E8A-4147-A177-3AD203B41FA5}">
                      <a16:colId xmlns:a16="http://schemas.microsoft.com/office/drawing/2014/main" val="9589724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027927493"/>
                  </a:ext>
                </a:extLst>
              </a:tr>
              <a:tr h="370840">
                <a:tc>
                  <a:txBody>
                    <a:bodyPr/>
                    <a:lstStyle/>
                    <a:p>
                      <a:r>
                        <a:rPr lang="en-US" sz="1000"/>
                        <a:t>phlyinsurance</a:t>
                      </a:r>
                    </a:p>
                  </a:txBody>
                  <a:tcPr/>
                </a:tc>
                <a:tc>
                  <a:txBody>
                    <a:bodyPr/>
                    <a:lstStyle/>
                    <a:p>
                      <a:r>
                        <a:rPr lang="en-US" sz="1000"/>
                        <a:t>4310</a:t>
                      </a:r>
                    </a:p>
                  </a:txBody>
                  <a:tcPr/>
                </a:tc>
                <a:tc>
                  <a:txBody>
                    <a:bodyPr/>
                    <a:lstStyle/>
                    <a:p>
                      <a:r>
                        <a:rPr lang="en-US" sz="1000"/>
                        <a:t>23</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590</a:t>
                      </a:r>
                    </a:p>
                  </a:txBody>
                  <a:tcPr/>
                </a:tc>
                <a:tc>
                  <a:txBody>
                    <a:bodyPr/>
                    <a:lstStyle/>
                    <a:p>
                      <a:r>
                        <a:rPr lang="en-US" sz="1000"/>
                        <a:t>8</a:t>
                      </a:r>
                    </a:p>
                  </a:txBody>
                  <a:tcPr/>
                </a:tc>
                <a:tc>
                  <a:txBody>
                    <a:bodyPr/>
                    <a:lstStyle/>
                    <a:p>
                      <a:r>
                        <a:rPr lang="en-US" sz="1000"/>
                        <a:t>0.6324 %</a:t>
                      </a:r>
                    </a:p>
                  </a:txBody>
                  <a:tcPr/>
                </a:tc>
                <a:extLst>
                  <a:ext uri="{0D108BD9-81ED-4DB2-BD59-A6C34878D82A}">
                    <a16:rowId xmlns:a16="http://schemas.microsoft.com/office/drawing/2014/main" val="1044549568"/>
                  </a:ext>
                </a:extLst>
              </a:tr>
            </a:tbl>
          </a:graphicData>
        </a:graphic>
      </p:graphicFrame>
      <p:sp>
        <p:nvSpPr>
          <p:cNvPr id="4" name="Text Placeholder 3">
            <a:extLst>
              <a:ext uri="{FF2B5EF4-FFF2-40B4-BE49-F238E27FC236}">
                <a16:creationId xmlns:a16="http://schemas.microsoft.com/office/drawing/2014/main" id="{3CCE0C4B-EDD2-4ECF-B91B-F7D38CC0DCB1}"/>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612569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14F0B-A1FA-4672-89B0-9D45D03E6378}"/>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D6CD1E05-1A9E-4957-8A86-3F052DB5C2EC}"/>
              </a:ext>
            </a:extLst>
          </p:cNvPr>
          <p:cNvGraphicFramePr>
            <a:graphicFrameLocks noGrp="1"/>
          </p:cNvGraphicFramePr>
          <p:nvPr>
            <p:ph type="chart" sz="quarter" idx="13"/>
            <p:extLst>
              <p:ext uri="{D42A27DB-BD31-4B8C-83A1-F6EECF244321}">
                <p14:modId xmlns:p14="http://schemas.microsoft.com/office/powerpoint/2010/main" val="2068101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CE6808-C791-4135-A4E8-45BD361615E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901AA0F-3310-4B8C-AAFF-AD156D93BA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631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D162A-7BA5-4C91-9FB5-3850E0CEAD74}"/>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3455A47-8FEE-4872-A248-DF8014BBF3AE}"/>
              </a:ext>
            </a:extLst>
          </p:cNvPr>
          <p:cNvGraphicFramePr>
            <a:graphicFrameLocks noGrp="1"/>
          </p:cNvGraphicFramePr>
          <p:nvPr>
            <p:ph type="chart" sz="quarter" idx="13"/>
            <p:extLst>
              <p:ext uri="{D42A27DB-BD31-4B8C-83A1-F6EECF244321}">
                <p14:modId xmlns:p14="http://schemas.microsoft.com/office/powerpoint/2010/main" val="2937371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B60EC5-1FC2-4790-AAA4-CBF10A3EE77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B22B292-7988-4F56-ADBF-33EA61374A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8794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50B45-683C-49CD-A726-8EB7200AD1F0}"/>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FE93C6AB-BE12-43C2-A196-2226D7A18584}"/>
              </a:ext>
            </a:extLst>
          </p:cNvPr>
          <p:cNvGraphicFramePr>
            <a:graphicFrameLocks noGrp="1"/>
          </p:cNvGraphicFramePr>
          <p:nvPr>
            <p:ph type="chart" sz="quarter" idx="13"/>
            <p:extLst>
              <p:ext uri="{D42A27DB-BD31-4B8C-83A1-F6EECF244321}">
                <p14:modId xmlns:p14="http://schemas.microsoft.com/office/powerpoint/2010/main" val="3095178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C33A07-AAEA-4B25-BB24-00D36ECBE56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7291BF0-157B-45CB-B077-4A81AEEDDB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2638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AC93B-0F21-4CBB-913D-A680466AD2DF}"/>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8C706357-D4C1-44BA-89BF-8E009628AE3B}"/>
              </a:ext>
            </a:extLst>
          </p:cNvPr>
          <p:cNvGraphicFramePr>
            <a:graphicFrameLocks noGrp="1"/>
          </p:cNvGraphicFramePr>
          <p:nvPr>
            <p:ph type="tbl" sz="quarter" idx="13"/>
            <p:extLst>
              <p:ext uri="{D42A27DB-BD31-4B8C-83A1-F6EECF244321}">
                <p14:modId xmlns:p14="http://schemas.microsoft.com/office/powerpoint/2010/main" val="3915626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16315663"/>
                    </a:ext>
                  </a:extLst>
                </a:gridCol>
                <a:gridCol w="822960">
                  <a:extLst>
                    <a:ext uri="{9D8B030D-6E8A-4147-A177-3AD203B41FA5}">
                      <a16:colId xmlns:a16="http://schemas.microsoft.com/office/drawing/2014/main" val="2633656481"/>
                    </a:ext>
                  </a:extLst>
                </a:gridCol>
                <a:gridCol w="411480">
                  <a:extLst>
                    <a:ext uri="{9D8B030D-6E8A-4147-A177-3AD203B41FA5}">
                      <a16:colId xmlns:a16="http://schemas.microsoft.com/office/drawing/2014/main" val="4079399279"/>
                    </a:ext>
                  </a:extLst>
                </a:gridCol>
                <a:gridCol w="411480">
                  <a:extLst>
                    <a:ext uri="{9D8B030D-6E8A-4147-A177-3AD203B41FA5}">
                      <a16:colId xmlns:a16="http://schemas.microsoft.com/office/drawing/2014/main" val="2560140910"/>
                    </a:ext>
                  </a:extLst>
                </a:gridCol>
                <a:gridCol w="411480">
                  <a:extLst>
                    <a:ext uri="{9D8B030D-6E8A-4147-A177-3AD203B41FA5}">
                      <a16:colId xmlns:a16="http://schemas.microsoft.com/office/drawing/2014/main" val="615283258"/>
                    </a:ext>
                  </a:extLst>
                </a:gridCol>
                <a:gridCol w="411480">
                  <a:extLst>
                    <a:ext uri="{9D8B030D-6E8A-4147-A177-3AD203B41FA5}">
                      <a16:colId xmlns:a16="http://schemas.microsoft.com/office/drawing/2014/main" val="3274768698"/>
                    </a:ext>
                  </a:extLst>
                </a:gridCol>
                <a:gridCol w="411480">
                  <a:extLst>
                    <a:ext uri="{9D8B030D-6E8A-4147-A177-3AD203B41FA5}">
                      <a16:colId xmlns:a16="http://schemas.microsoft.com/office/drawing/2014/main" val="460300501"/>
                    </a:ext>
                  </a:extLst>
                </a:gridCol>
                <a:gridCol w="411480">
                  <a:extLst>
                    <a:ext uri="{9D8B030D-6E8A-4147-A177-3AD203B41FA5}">
                      <a16:colId xmlns:a16="http://schemas.microsoft.com/office/drawing/2014/main" val="3360623463"/>
                    </a:ext>
                  </a:extLst>
                </a:gridCol>
                <a:gridCol w="411480">
                  <a:extLst>
                    <a:ext uri="{9D8B030D-6E8A-4147-A177-3AD203B41FA5}">
                      <a16:colId xmlns:a16="http://schemas.microsoft.com/office/drawing/2014/main" val="362366302"/>
                    </a:ext>
                  </a:extLst>
                </a:gridCol>
                <a:gridCol w="411480">
                  <a:extLst>
                    <a:ext uri="{9D8B030D-6E8A-4147-A177-3AD203B41FA5}">
                      <a16:colId xmlns:a16="http://schemas.microsoft.com/office/drawing/2014/main" val="1662551750"/>
                    </a:ext>
                  </a:extLst>
                </a:gridCol>
                <a:gridCol w="411480">
                  <a:extLst>
                    <a:ext uri="{9D8B030D-6E8A-4147-A177-3AD203B41FA5}">
                      <a16:colId xmlns:a16="http://schemas.microsoft.com/office/drawing/2014/main" val="2079434093"/>
                    </a:ext>
                  </a:extLst>
                </a:gridCol>
                <a:gridCol w="411480">
                  <a:extLst>
                    <a:ext uri="{9D8B030D-6E8A-4147-A177-3AD203B41FA5}">
                      <a16:colId xmlns:a16="http://schemas.microsoft.com/office/drawing/2014/main" val="1929074764"/>
                    </a:ext>
                  </a:extLst>
                </a:gridCol>
                <a:gridCol w="411480">
                  <a:extLst>
                    <a:ext uri="{9D8B030D-6E8A-4147-A177-3AD203B41FA5}">
                      <a16:colId xmlns:a16="http://schemas.microsoft.com/office/drawing/2014/main" val="1906108171"/>
                    </a:ext>
                  </a:extLst>
                </a:gridCol>
                <a:gridCol w="411480">
                  <a:extLst>
                    <a:ext uri="{9D8B030D-6E8A-4147-A177-3AD203B41FA5}">
                      <a16:colId xmlns:a16="http://schemas.microsoft.com/office/drawing/2014/main" val="322048441"/>
                    </a:ext>
                  </a:extLst>
                </a:gridCol>
                <a:gridCol w="411480">
                  <a:extLst>
                    <a:ext uri="{9D8B030D-6E8A-4147-A177-3AD203B41FA5}">
                      <a16:colId xmlns:a16="http://schemas.microsoft.com/office/drawing/2014/main" val="1692612547"/>
                    </a:ext>
                  </a:extLst>
                </a:gridCol>
                <a:gridCol w="411480">
                  <a:extLst>
                    <a:ext uri="{9D8B030D-6E8A-4147-A177-3AD203B41FA5}">
                      <a16:colId xmlns:a16="http://schemas.microsoft.com/office/drawing/2014/main" val="2384505761"/>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02560303"/>
                  </a:ext>
                </a:extLst>
              </a:tr>
              <a:tr h="370840">
                <a:tc>
                  <a:txBody>
                    <a:bodyPr/>
                    <a:lstStyle/>
                    <a:p>
                      <a:r>
                        <a:rPr lang="en-US" sz="1000"/>
                        <a:t>10/13/2025 17:00:30</a:t>
                      </a:r>
                    </a:p>
                  </a:txBody>
                  <a:tcPr/>
                </a:tc>
                <a:tc>
                  <a:txBody>
                    <a:bodyPr/>
                    <a:lstStyle/>
                    <a:p>
                      <a:r>
                        <a:rPr lang="en-US" sz="1000"/>
                        <a:t>10/13/2025 17:00:30</a:t>
                      </a:r>
                    </a:p>
                  </a:txBody>
                  <a:tcPr/>
                </a:tc>
                <a:tc>
                  <a:txBody>
                    <a:bodyPr/>
                    <a:lstStyle/>
                    <a:p>
                      <a:r>
                        <a:rPr lang="en-US" sz="1000"/>
                        <a:t>Carousel</a:t>
                      </a:r>
                    </a:p>
                  </a:txBody>
                  <a:tcPr/>
                </a:tc>
                <a:tc>
                  <a:txBody>
                    <a:bodyPr/>
                    <a:lstStyle/>
                    <a:p>
                      <a:r>
                        <a:rPr lang="en-US" sz="1000"/>
                        <a:t>3274</a:t>
                      </a:r>
                    </a:p>
                  </a:txBody>
                  <a:tcPr/>
                </a:tc>
                <a:tc>
                  <a:txBody>
                    <a:bodyPr/>
                    <a:lstStyle/>
                    <a:p>
                      <a:r>
                        <a:rPr lang="en-US" sz="1000"/>
                        <a:t>131</a:t>
                      </a:r>
                    </a:p>
                  </a:txBody>
                  <a:tcPr/>
                </a:tc>
                <a:tc>
                  <a:txBody>
                    <a:bodyPr/>
                    <a:lstStyle/>
                    <a:p>
                      <a:r>
                        <a:rPr lang="en-US" sz="1000"/>
                        <a:t>1</a:t>
                      </a:r>
                    </a:p>
                  </a:txBody>
                  <a:tcPr/>
                </a:tc>
                <a:tc>
                  <a:txBody>
                    <a:bodyPr/>
                    <a:lstStyle/>
                    <a:p>
                      <a:r>
                        <a:rPr lang="en-US" sz="1000"/>
                        <a:t>2</a:t>
                      </a:r>
                    </a:p>
                  </a:txBody>
                  <a:tcPr/>
                </a:tc>
                <a:tc>
                  <a:txBody>
                    <a:bodyPr/>
                    <a:lstStyle/>
                    <a:p>
                      <a:r>
                        <a:rPr lang="en-US" sz="1000"/>
                        <a:t>6</a:t>
                      </a:r>
                    </a:p>
                  </a:txBody>
                  <a:tcPr/>
                </a:tc>
                <a:tc>
                  <a:txBody>
                    <a:bodyPr/>
                    <a:lstStyle/>
                    <a:p>
                      <a:r>
                        <a:rPr lang="en-US" sz="1000"/>
                        <a:t>140</a:t>
                      </a:r>
                    </a:p>
                  </a:txBody>
                  <a:tcPr/>
                </a:tc>
                <a:tc>
                  <a:txBody>
                    <a:bodyPr/>
                    <a:lstStyle/>
                    <a:p>
                      <a:r>
                        <a:rPr lang="en-US" sz="1000"/>
                        <a:t>4.28 %</a:t>
                      </a:r>
                    </a:p>
                  </a:txBody>
                  <a:tcPr/>
                </a:tc>
                <a:tc>
                  <a:txBody>
                    <a:bodyPr/>
                    <a:lstStyle/>
                    <a:p>
                      <a:r>
                        <a:rPr lang="en-US" sz="1000"/>
                        <a:t>890</a:t>
                      </a:r>
                    </a:p>
                  </a:txBody>
                  <a:tcPr/>
                </a:tc>
                <a:tc>
                  <a:txBody>
                    <a:bodyPr/>
                    <a:lstStyle/>
                    <a:p>
                      <a:r>
                        <a:rPr lang="en-US" sz="1000"/>
                        <a:t>n/a</a:t>
                      </a:r>
                    </a:p>
                  </a:txBody>
                  <a:tcPr/>
                </a:tc>
                <a:tc>
                  <a:txBody>
                    <a:bodyPr/>
                    <a:lstStyle/>
                    <a:p>
                      <a:r>
                        <a:rPr lang="en-US" sz="1000"/>
                        <a:t>19</a:t>
                      </a:r>
                    </a:p>
                  </a:txBody>
                  <a:tcPr/>
                </a:tc>
                <a:tc>
                  <a:txBody>
                    <a:bodyPr/>
                    <a:lstStyle/>
                    <a:p>
                      <a:r>
                        <a:rPr lang="en-US" sz="1000"/>
                        <a:t>0</a:t>
                      </a:r>
                    </a:p>
                  </a:txBody>
                  <a:tcPr/>
                </a:tc>
                <a:tc>
                  <a:txBody>
                    <a:bodyPr/>
                    <a:lstStyle/>
                    <a:p>
                      <a:r>
                        <a:rPr lang="en-US" sz="1000"/>
                        <a:t>17</a:t>
                      </a:r>
                    </a:p>
                  </a:txBody>
                  <a:tcPr/>
                </a:tc>
                <a:tc>
                  <a:txBody>
                    <a:bodyPr/>
                    <a:lstStyle/>
                    <a:p>
                      <a:r>
                        <a:rPr lang="en-US" sz="1000"/>
                        <a:t>2</a:t>
                      </a:r>
                    </a:p>
                  </a:txBody>
                  <a:tcPr/>
                </a:tc>
                <a:extLst>
                  <a:ext uri="{0D108BD9-81ED-4DB2-BD59-A6C34878D82A}">
                    <a16:rowId xmlns:a16="http://schemas.microsoft.com/office/drawing/2014/main" val="3374741214"/>
                  </a:ext>
                </a:extLst>
              </a:tr>
              <a:tr h="370840">
                <a:tc>
                  <a:txBody>
                    <a:bodyPr/>
                    <a:lstStyle/>
                    <a:p>
                      <a:r>
                        <a:rPr lang="en-US" sz="1000"/>
                        <a:t>10/09/2025 14:48:59</a:t>
                      </a:r>
                    </a:p>
                  </a:txBody>
                  <a:tcPr/>
                </a:tc>
                <a:tc>
                  <a:txBody>
                    <a:bodyPr/>
                    <a:lstStyle/>
                    <a:p>
                      <a:r>
                        <a:rPr lang="en-US" sz="1000"/>
                        <a:t>10/09/2025 14:48:59</a:t>
                      </a:r>
                    </a:p>
                  </a:txBody>
                  <a:tcPr/>
                </a:tc>
                <a:tc>
                  <a:txBody>
                    <a:bodyPr/>
                    <a:lstStyle/>
                    <a:p>
                      <a:r>
                        <a:rPr lang="en-US" sz="1000"/>
                        <a:t>Carousel</a:t>
                      </a:r>
                    </a:p>
                  </a:txBody>
                  <a:tcPr/>
                </a:tc>
                <a:tc>
                  <a:txBody>
                    <a:bodyPr/>
                    <a:lstStyle/>
                    <a:p>
                      <a:r>
                        <a:rPr lang="en-US" sz="1000"/>
                        <a:t>1901</a:t>
                      </a:r>
                    </a:p>
                  </a:txBody>
                  <a:tcPr/>
                </a:tc>
                <a:tc>
                  <a:txBody>
                    <a:bodyPr/>
                    <a:lstStyle/>
                    <a:p>
                      <a:r>
                        <a:rPr lang="en-US" sz="1000"/>
                        <a:t>54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55</a:t>
                      </a:r>
                    </a:p>
                  </a:txBody>
                  <a:tcPr/>
                </a:tc>
                <a:tc>
                  <a:txBody>
                    <a:bodyPr/>
                    <a:lstStyle/>
                    <a:p>
                      <a:r>
                        <a:rPr lang="en-US" sz="1000"/>
                        <a:t>2.89 %</a:t>
                      </a:r>
                    </a:p>
                  </a:txBody>
                  <a:tcPr/>
                </a:tc>
                <a:tc>
                  <a:txBody>
                    <a:bodyPr/>
                    <a:lstStyle/>
                    <a:p>
                      <a:r>
                        <a:rPr lang="en-US" sz="1000"/>
                        <a:t>511</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4015185339"/>
                  </a:ext>
                </a:extLst>
              </a:tr>
              <a:tr h="370840">
                <a:tc>
                  <a:txBody>
                    <a:bodyPr/>
                    <a:lstStyle/>
                    <a:p>
                      <a:r>
                        <a:rPr lang="en-US" sz="1000"/>
                        <a:t>10/03/2025 12:40:51</a:t>
                      </a:r>
                    </a:p>
                  </a:txBody>
                  <a:tcPr/>
                </a:tc>
                <a:tc>
                  <a:txBody>
                    <a:bodyPr/>
                    <a:lstStyle/>
                    <a:p>
                      <a:r>
                        <a:rPr lang="en-US" sz="1000"/>
                        <a:t>10/03/2025 12:40:51</a:t>
                      </a:r>
                    </a:p>
                  </a:txBody>
                  <a:tcPr/>
                </a:tc>
                <a:tc>
                  <a:txBody>
                    <a:bodyPr/>
                    <a:lstStyle/>
                    <a:p>
                      <a:r>
                        <a:rPr lang="en-US" sz="1000"/>
                        <a:t>Carousel</a:t>
                      </a:r>
                    </a:p>
                  </a:txBody>
                  <a:tcPr/>
                </a:tc>
                <a:tc>
                  <a:txBody>
                    <a:bodyPr/>
                    <a:lstStyle/>
                    <a:p>
                      <a:r>
                        <a:rPr lang="en-US" sz="1000"/>
                        <a:t>1484</a:t>
                      </a:r>
                    </a:p>
                  </a:txBody>
                  <a:tcPr/>
                </a:tc>
                <a:tc>
                  <a:txBody>
                    <a:bodyPr/>
                    <a:lstStyle/>
                    <a:p>
                      <a:r>
                        <a:rPr lang="en-US" sz="1000"/>
                        <a:t>50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54</a:t>
                      </a:r>
                    </a:p>
                  </a:txBody>
                  <a:tcPr/>
                </a:tc>
                <a:tc>
                  <a:txBody>
                    <a:bodyPr/>
                    <a:lstStyle/>
                    <a:p>
                      <a:r>
                        <a:rPr lang="en-US" sz="1000"/>
                        <a:t>3.64 %</a:t>
                      </a:r>
                    </a:p>
                  </a:txBody>
                  <a:tcPr/>
                </a:tc>
                <a:tc>
                  <a:txBody>
                    <a:bodyPr/>
                    <a:lstStyle/>
                    <a:p>
                      <a:r>
                        <a:rPr lang="en-US" sz="1000"/>
                        <a:t>380</a:t>
                      </a:r>
                    </a:p>
                  </a:txBody>
                  <a:tcPr/>
                </a:tc>
                <a:tc>
                  <a:txBody>
                    <a:bodyPr/>
                    <a:lstStyle/>
                    <a:p>
                      <a:r>
                        <a:rPr lang="en-US" sz="1000"/>
                        <a:t>n/a</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extLst>
                  <a:ext uri="{0D108BD9-81ED-4DB2-BD59-A6C34878D82A}">
                    <a16:rowId xmlns:a16="http://schemas.microsoft.com/office/drawing/2014/main" val="854832809"/>
                  </a:ext>
                </a:extLst>
              </a:tr>
              <a:tr h="370840">
                <a:tc>
                  <a:txBody>
                    <a:bodyPr/>
                    <a:lstStyle/>
                    <a:p>
                      <a:r>
                        <a:rPr lang="en-US" sz="1000"/>
                        <a:t>10/02/2025 12:38:05</a:t>
                      </a:r>
                    </a:p>
                  </a:txBody>
                  <a:tcPr/>
                </a:tc>
                <a:tc>
                  <a:txBody>
                    <a:bodyPr/>
                    <a:lstStyle/>
                    <a:p>
                      <a:r>
                        <a:rPr lang="en-US" sz="1000"/>
                        <a:t>10/02/2025 12:38:05</a:t>
                      </a:r>
                    </a:p>
                  </a:txBody>
                  <a:tcPr/>
                </a:tc>
                <a:tc>
                  <a:txBody>
                    <a:bodyPr/>
                    <a:lstStyle/>
                    <a:p>
                      <a:r>
                        <a:rPr lang="en-US" sz="1000"/>
                        <a:t>Carousel</a:t>
                      </a:r>
                    </a:p>
                  </a:txBody>
                  <a:tcPr/>
                </a:tc>
                <a:tc>
                  <a:txBody>
                    <a:bodyPr/>
                    <a:lstStyle/>
                    <a:p>
                      <a:r>
                        <a:rPr lang="en-US" sz="1000"/>
                        <a:t>1598</a:t>
                      </a:r>
                    </a:p>
                  </a:txBody>
                  <a:tcPr/>
                </a:tc>
                <a:tc>
                  <a:txBody>
                    <a:bodyPr/>
                    <a:lstStyle/>
                    <a:p>
                      <a:r>
                        <a:rPr lang="en-US" sz="1000"/>
                        <a:t>49</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51</a:t>
                      </a:r>
                    </a:p>
                  </a:txBody>
                  <a:tcPr/>
                </a:tc>
                <a:tc>
                  <a:txBody>
                    <a:bodyPr/>
                    <a:lstStyle/>
                    <a:p>
                      <a:r>
                        <a:rPr lang="en-US" sz="1000"/>
                        <a:t>3.19 %</a:t>
                      </a:r>
                    </a:p>
                  </a:txBody>
                  <a:tcPr/>
                </a:tc>
                <a:tc>
                  <a:txBody>
                    <a:bodyPr/>
                    <a:lstStyle/>
                    <a:p>
                      <a:r>
                        <a:rPr lang="en-US" sz="1000"/>
                        <a:t>481</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94089345"/>
                  </a:ext>
                </a:extLst>
              </a:tr>
              <a:tr h="370840">
                <a:tc>
                  <a:txBody>
                    <a:bodyPr/>
                    <a:lstStyle/>
                    <a:p>
                      <a:r>
                        <a:rPr lang="en-US" sz="1000"/>
                        <a:t>10/16/2025 18:03:04</a:t>
                      </a:r>
                    </a:p>
                  </a:txBody>
                  <a:tcPr/>
                </a:tc>
                <a:tc>
                  <a:txBody>
                    <a:bodyPr/>
                    <a:lstStyle/>
                    <a:p>
                      <a:r>
                        <a:rPr lang="en-US" sz="1000"/>
                        <a:t>10/16/2025 18:03:04</a:t>
                      </a:r>
                    </a:p>
                  </a:txBody>
                  <a:tcPr/>
                </a:tc>
                <a:tc>
                  <a:txBody>
                    <a:bodyPr/>
                    <a:lstStyle/>
                    <a:p>
                      <a:r>
                        <a:rPr lang="en-US" sz="1000"/>
                        <a:t>Image</a:t>
                      </a:r>
                    </a:p>
                  </a:txBody>
                  <a:tcPr/>
                </a:tc>
                <a:tc>
                  <a:txBody>
                    <a:bodyPr/>
                    <a:lstStyle/>
                    <a:p>
                      <a:r>
                        <a:rPr lang="en-US" sz="1000"/>
                        <a:t>1652</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47</a:t>
                      </a:r>
                    </a:p>
                  </a:txBody>
                  <a:tcPr/>
                </a:tc>
                <a:tc>
                  <a:txBody>
                    <a:bodyPr/>
                    <a:lstStyle/>
                    <a:p>
                      <a:r>
                        <a:rPr lang="en-US" sz="1000"/>
                        <a:t>2.85 %</a:t>
                      </a:r>
                    </a:p>
                  </a:txBody>
                  <a:tcPr/>
                </a:tc>
                <a:tc>
                  <a:txBody>
                    <a:bodyPr/>
                    <a:lstStyle/>
                    <a:p>
                      <a:r>
                        <a:rPr lang="en-US" sz="1000"/>
                        <a:t>515</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64375533"/>
                  </a:ext>
                </a:extLst>
              </a:tr>
            </a:tbl>
          </a:graphicData>
        </a:graphic>
      </p:graphicFrame>
      <p:sp>
        <p:nvSpPr>
          <p:cNvPr id="4" name="Text Placeholder 3">
            <a:extLst>
              <a:ext uri="{FF2B5EF4-FFF2-40B4-BE49-F238E27FC236}">
                <a16:creationId xmlns:a16="http://schemas.microsoft.com/office/drawing/2014/main" id="{13DD801E-50DE-4265-822D-3147B769BC8C}"/>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4036096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03DB9-9673-40E4-90C8-CD8A2E7975C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2A8B567A-48A7-4180-A7FA-D65D844E3D5E}"/>
              </a:ext>
            </a:extLst>
          </p:cNvPr>
          <p:cNvGraphicFramePr>
            <a:graphicFrameLocks noGrp="1"/>
          </p:cNvGraphicFramePr>
          <p:nvPr>
            <p:ph type="tbl" sz="quarter" idx="13"/>
            <p:extLst>
              <p:ext uri="{D42A27DB-BD31-4B8C-83A1-F6EECF244321}">
                <p14:modId xmlns:p14="http://schemas.microsoft.com/office/powerpoint/2010/main" val="336316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78874838"/>
                    </a:ext>
                  </a:extLst>
                </a:gridCol>
                <a:gridCol w="905256">
                  <a:extLst>
                    <a:ext uri="{9D8B030D-6E8A-4147-A177-3AD203B41FA5}">
                      <a16:colId xmlns:a16="http://schemas.microsoft.com/office/drawing/2014/main" val="2581535205"/>
                    </a:ext>
                  </a:extLst>
                </a:gridCol>
                <a:gridCol w="411480">
                  <a:extLst>
                    <a:ext uri="{9D8B030D-6E8A-4147-A177-3AD203B41FA5}">
                      <a16:colId xmlns:a16="http://schemas.microsoft.com/office/drawing/2014/main" val="3205454099"/>
                    </a:ext>
                  </a:extLst>
                </a:gridCol>
                <a:gridCol w="905256">
                  <a:extLst>
                    <a:ext uri="{9D8B030D-6E8A-4147-A177-3AD203B41FA5}">
                      <a16:colId xmlns:a16="http://schemas.microsoft.com/office/drawing/2014/main" val="326051359"/>
                    </a:ext>
                  </a:extLst>
                </a:gridCol>
                <a:gridCol w="905256">
                  <a:extLst>
                    <a:ext uri="{9D8B030D-6E8A-4147-A177-3AD203B41FA5}">
                      <a16:colId xmlns:a16="http://schemas.microsoft.com/office/drawing/2014/main" val="1789807161"/>
                    </a:ext>
                  </a:extLst>
                </a:gridCol>
                <a:gridCol w="905256">
                  <a:extLst>
                    <a:ext uri="{9D8B030D-6E8A-4147-A177-3AD203B41FA5}">
                      <a16:colId xmlns:a16="http://schemas.microsoft.com/office/drawing/2014/main" val="149127786"/>
                    </a:ext>
                  </a:extLst>
                </a:gridCol>
                <a:gridCol w="905256">
                  <a:extLst>
                    <a:ext uri="{9D8B030D-6E8A-4147-A177-3AD203B41FA5}">
                      <a16:colId xmlns:a16="http://schemas.microsoft.com/office/drawing/2014/main" val="2800941709"/>
                    </a:ext>
                  </a:extLst>
                </a:gridCol>
                <a:gridCol w="905256">
                  <a:extLst>
                    <a:ext uri="{9D8B030D-6E8A-4147-A177-3AD203B41FA5}">
                      <a16:colId xmlns:a16="http://schemas.microsoft.com/office/drawing/2014/main" val="1842387902"/>
                    </a:ext>
                  </a:extLst>
                </a:gridCol>
                <a:gridCol w="905256">
                  <a:extLst>
                    <a:ext uri="{9D8B030D-6E8A-4147-A177-3AD203B41FA5}">
                      <a16:colId xmlns:a16="http://schemas.microsoft.com/office/drawing/2014/main" val="108312421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80718111"/>
                  </a:ext>
                </a:extLst>
              </a:tr>
              <a:tr h="370840">
                <a:tc>
                  <a:txBody>
                    <a:bodyPr/>
                    <a:lstStyle/>
                    <a:p>
                      <a:r>
                        <a:rPr lang="en-US" sz="1000"/>
                        <a:t>7</a:t>
                      </a:r>
                    </a:p>
                  </a:txBody>
                  <a:tcPr/>
                </a:tc>
                <a:tc>
                  <a:txBody>
                    <a:bodyPr/>
                    <a:lstStyle/>
                    <a:p>
                      <a:r>
                        <a:rPr lang="en-US" sz="1000"/>
                        <a:t>0.6179 %</a:t>
                      </a:r>
                    </a:p>
                  </a:txBody>
                  <a:tcPr/>
                </a:tc>
                <a:tc>
                  <a:txBody>
                    <a:bodyPr/>
                    <a:lstStyle/>
                    <a:p>
                      <a:r>
                        <a:rPr lang="en-US" sz="1000"/>
                        <a:t>0.14</a:t>
                      </a:r>
                    </a:p>
                  </a:txBody>
                  <a:tcPr/>
                </a:tc>
                <a:tc>
                  <a:txBody>
                    <a:bodyPr/>
                    <a:lstStyle/>
                    <a:p>
                      <a:r>
                        <a:rPr lang="en-US" sz="1000"/>
                        <a:t>193.14</a:t>
                      </a:r>
                    </a:p>
                  </a:txBody>
                  <a:tcPr/>
                </a:tc>
                <a:tc>
                  <a:txBody>
                    <a:bodyPr/>
                    <a:lstStyle/>
                    <a:p>
                      <a:r>
                        <a:rPr lang="en-US" sz="1000"/>
                        <a:t>153.43</a:t>
                      </a:r>
                    </a:p>
                  </a:txBody>
                  <a:tcPr/>
                </a:tc>
                <a:tc>
                  <a:txBody>
                    <a:bodyPr/>
                    <a:lstStyle/>
                    <a:p>
                      <a:r>
                        <a:rPr lang="en-US" sz="1000"/>
                        <a:t>94.57</a:t>
                      </a:r>
                    </a:p>
                  </a:txBody>
                  <a:tcPr/>
                </a:tc>
                <a:tc>
                  <a:txBody>
                    <a:bodyPr/>
                    <a:lstStyle/>
                    <a:p>
                      <a:r>
                        <a:rPr lang="en-US" sz="1000"/>
                        <a:t>94.43</a:t>
                      </a:r>
                    </a:p>
                  </a:txBody>
                  <a:tcPr/>
                </a:tc>
                <a:tc>
                  <a:txBody>
                    <a:bodyPr/>
                    <a:lstStyle/>
                    <a:p>
                      <a:r>
                        <a:rPr lang="en-US" sz="1000"/>
                        <a:t>1352</a:t>
                      </a:r>
                    </a:p>
                  </a:txBody>
                  <a:tcPr/>
                </a:tc>
                <a:tc>
                  <a:txBody>
                    <a:bodyPr/>
                    <a:lstStyle/>
                    <a:p>
                      <a:r>
                        <a:rPr lang="en-US" sz="1000"/>
                        <a:t>662</a:t>
                      </a:r>
                    </a:p>
                  </a:txBody>
                  <a:tcPr/>
                </a:tc>
                <a:extLst>
                  <a:ext uri="{0D108BD9-81ED-4DB2-BD59-A6C34878D82A}">
                    <a16:rowId xmlns:a16="http://schemas.microsoft.com/office/drawing/2014/main" val="3933499135"/>
                  </a:ext>
                </a:extLst>
              </a:tr>
            </a:tbl>
          </a:graphicData>
        </a:graphic>
      </p:graphicFrame>
      <p:sp>
        <p:nvSpPr>
          <p:cNvPr id="4" name="Text Placeholder 3">
            <a:extLst>
              <a:ext uri="{FF2B5EF4-FFF2-40B4-BE49-F238E27FC236}">
                <a16:creationId xmlns:a16="http://schemas.microsoft.com/office/drawing/2014/main" id="{286AA6F8-A46F-4481-8A67-6058DDBC95E3}"/>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4528078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C839C-3E5C-4EAC-AE87-DCBF9BCEAF49}"/>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4A060418-1F5E-459E-BD25-361DF7279C3D}"/>
              </a:ext>
            </a:extLst>
          </p:cNvPr>
          <p:cNvGraphicFramePr>
            <a:graphicFrameLocks noGrp="1"/>
          </p:cNvGraphicFramePr>
          <p:nvPr>
            <p:ph type="tbl" sz="quarter" idx="13"/>
            <p:extLst>
              <p:ext uri="{D42A27DB-BD31-4B8C-83A1-F6EECF244321}">
                <p14:modId xmlns:p14="http://schemas.microsoft.com/office/powerpoint/2010/main" val="3302044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96135341"/>
                    </a:ext>
                  </a:extLst>
                </a:gridCol>
                <a:gridCol w="1316736">
                  <a:extLst>
                    <a:ext uri="{9D8B030D-6E8A-4147-A177-3AD203B41FA5}">
                      <a16:colId xmlns:a16="http://schemas.microsoft.com/office/drawing/2014/main" val="2713955643"/>
                    </a:ext>
                  </a:extLst>
                </a:gridCol>
                <a:gridCol w="658368">
                  <a:extLst>
                    <a:ext uri="{9D8B030D-6E8A-4147-A177-3AD203B41FA5}">
                      <a16:colId xmlns:a16="http://schemas.microsoft.com/office/drawing/2014/main" val="770144160"/>
                    </a:ext>
                  </a:extLst>
                </a:gridCol>
                <a:gridCol w="658368">
                  <a:extLst>
                    <a:ext uri="{9D8B030D-6E8A-4147-A177-3AD203B41FA5}">
                      <a16:colId xmlns:a16="http://schemas.microsoft.com/office/drawing/2014/main" val="3015490064"/>
                    </a:ext>
                  </a:extLst>
                </a:gridCol>
                <a:gridCol w="658368">
                  <a:extLst>
                    <a:ext uri="{9D8B030D-6E8A-4147-A177-3AD203B41FA5}">
                      <a16:colId xmlns:a16="http://schemas.microsoft.com/office/drawing/2014/main" val="2983972536"/>
                    </a:ext>
                  </a:extLst>
                </a:gridCol>
                <a:gridCol w="658368">
                  <a:extLst>
                    <a:ext uri="{9D8B030D-6E8A-4147-A177-3AD203B41FA5}">
                      <a16:colId xmlns:a16="http://schemas.microsoft.com/office/drawing/2014/main" val="3666686966"/>
                    </a:ext>
                  </a:extLst>
                </a:gridCol>
                <a:gridCol w="658368">
                  <a:extLst>
                    <a:ext uri="{9D8B030D-6E8A-4147-A177-3AD203B41FA5}">
                      <a16:colId xmlns:a16="http://schemas.microsoft.com/office/drawing/2014/main" val="2719461526"/>
                    </a:ext>
                  </a:extLst>
                </a:gridCol>
                <a:gridCol w="658368">
                  <a:extLst>
                    <a:ext uri="{9D8B030D-6E8A-4147-A177-3AD203B41FA5}">
                      <a16:colId xmlns:a16="http://schemas.microsoft.com/office/drawing/2014/main" val="4113049513"/>
                    </a:ext>
                  </a:extLst>
                </a:gridCol>
                <a:gridCol w="658368">
                  <a:extLst>
                    <a:ext uri="{9D8B030D-6E8A-4147-A177-3AD203B41FA5}">
                      <a16:colId xmlns:a16="http://schemas.microsoft.com/office/drawing/2014/main" val="1117876489"/>
                    </a:ext>
                  </a:extLst>
                </a:gridCol>
                <a:gridCol w="658368">
                  <a:extLst>
                    <a:ext uri="{9D8B030D-6E8A-4147-A177-3AD203B41FA5}">
                      <a16:colId xmlns:a16="http://schemas.microsoft.com/office/drawing/2014/main" val="4155707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2879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- 2025-10-24 13:16:48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https://quintly-eu-image-storage.s3.amazonaws.com/c303562b672a3318c686cfcc37b7e67a/8fd821b382c350c216591b0010d46df4.jpg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232950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- 2025-10-22 13:52:24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https://quintly-eu-image-storage.s3.amazonaws.com/c303562b672a3318c686cfcc37b7e67a/d859102ba479d690997d4afdd7661f48.jpg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2288716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- 2025-10-22 13:48:18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https://quintly-eu-image-storage.s3.amazonaws.com/c303562b672a3318c686cfcc37b7e67a/1eeff74f0a451f7a9844ec9cd53d0460.jpg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88727055"/>
                  </a:ext>
                </a:extLst>
              </a:tr>
            </a:tbl>
          </a:graphicData>
        </a:graphic>
      </p:graphicFrame>
      <p:sp>
        <p:nvSpPr>
          <p:cNvPr id="4" name="Text Placeholder 3">
            <a:extLst>
              <a:ext uri="{FF2B5EF4-FFF2-40B4-BE49-F238E27FC236}">
                <a16:creationId xmlns:a16="http://schemas.microsoft.com/office/drawing/2014/main" id="{6AEA9FC4-6E0A-43C0-89FB-F89CCCBA3CAB}"/>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3697589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6D3D8-B65D-4887-8D6E-556B34D23C39}"/>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33355B25-6BF7-41FD-8E8B-3C651D482E3C}"/>
              </a:ext>
            </a:extLst>
          </p:cNvPr>
          <p:cNvGraphicFramePr>
            <a:graphicFrameLocks noGrp="1"/>
          </p:cNvGraphicFramePr>
          <p:nvPr>
            <p:ph type="tbl" sz="quarter" idx="13"/>
            <p:extLst>
              <p:ext uri="{D42A27DB-BD31-4B8C-83A1-F6EECF244321}">
                <p14:modId xmlns:p14="http://schemas.microsoft.com/office/powerpoint/2010/main" val="1993438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49643858"/>
                    </a:ext>
                  </a:extLst>
                </a:gridCol>
                <a:gridCol w="1316736">
                  <a:extLst>
                    <a:ext uri="{9D8B030D-6E8A-4147-A177-3AD203B41FA5}">
                      <a16:colId xmlns:a16="http://schemas.microsoft.com/office/drawing/2014/main" val="2355255919"/>
                    </a:ext>
                  </a:extLst>
                </a:gridCol>
                <a:gridCol w="658368">
                  <a:extLst>
                    <a:ext uri="{9D8B030D-6E8A-4147-A177-3AD203B41FA5}">
                      <a16:colId xmlns:a16="http://schemas.microsoft.com/office/drawing/2014/main" val="1109258103"/>
                    </a:ext>
                  </a:extLst>
                </a:gridCol>
                <a:gridCol w="658368">
                  <a:extLst>
                    <a:ext uri="{9D8B030D-6E8A-4147-A177-3AD203B41FA5}">
                      <a16:colId xmlns:a16="http://schemas.microsoft.com/office/drawing/2014/main" val="44332902"/>
                    </a:ext>
                  </a:extLst>
                </a:gridCol>
                <a:gridCol w="658368">
                  <a:extLst>
                    <a:ext uri="{9D8B030D-6E8A-4147-A177-3AD203B41FA5}">
                      <a16:colId xmlns:a16="http://schemas.microsoft.com/office/drawing/2014/main" val="1606403529"/>
                    </a:ext>
                  </a:extLst>
                </a:gridCol>
                <a:gridCol w="658368">
                  <a:extLst>
                    <a:ext uri="{9D8B030D-6E8A-4147-A177-3AD203B41FA5}">
                      <a16:colId xmlns:a16="http://schemas.microsoft.com/office/drawing/2014/main" val="3338771077"/>
                    </a:ext>
                  </a:extLst>
                </a:gridCol>
                <a:gridCol w="658368">
                  <a:extLst>
                    <a:ext uri="{9D8B030D-6E8A-4147-A177-3AD203B41FA5}">
                      <a16:colId xmlns:a16="http://schemas.microsoft.com/office/drawing/2014/main" val="3330018063"/>
                    </a:ext>
                  </a:extLst>
                </a:gridCol>
                <a:gridCol w="658368">
                  <a:extLst>
                    <a:ext uri="{9D8B030D-6E8A-4147-A177-3AD203B41FA5}">
                      <a16:colId xmlns:a16="http://schemas.microsoft.com/office/drawing/2014/main" val="313356931"/>
                    </a:ext>
                  </a:extLst>
                </a:gridCol>
                <a:gridCol w="658368">
                  <a:extLst>
                    <a:ext uri="{9D8B030D-6E8A-4147-A177-3AD203B41FA5}">
                      <a16:colId xmlns:a16="http://schemas.microsoft.com/office/drawing/2014/main" val="3816122706"/>
                    </a:ext>
                  </a:extLst>
                </a:gridCol>
                <a:gridCol w="658368">
                  <a:extLst>
                    <a:ext uri="{9D8B030D-6E8A-4147-A177-3AD203B41FA5}">
                      <a16:colId xmlns:a16="http://schemas.microsoft.com/office/drawing/2014/main" val="309578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677773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- 2025-10-15 16:07:34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https://quintly-eu-image-storage.s3.amazonaws.com/c303562b672a3318c686cfcc37b7e67a/67c0ce73a60656e9432f21d2570dcd39.jpg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02439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- 2025-10-13 17:03:11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https://quintly-eu-image-storage.s3.amazonaws.com/c303562b672a3318c686cfcc37b7e67a/3458ad7e4f83078071bf03d2729ec72c.jpg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969215083"/>
                  </a:ext>
                </a:extLst>
              </a:tr>
            </a:tbl>
          </a:graphicData>
        </a:graphic>
      </p:graphicFrame>
      <p:sp>
        <p:nvSpPr>
          <p:cNvPr id="4" name="Text Placeholder 3">
            <a:extLst>
              <a:ext uri="{FF2B5EF4-FFF2-40B4-BE49-F238E27FC236}">
                <a16:creationId xmlns:a16="http://schemas.microsoft.com/office/drawing/2014/main" id="{80A03FAD-ACBC-4BDC-A7C7-9DF3873344D0}"/>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38121035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2224</Words>
  <Application>Microsoft Office PowerPoint</Application>
  <PresentationFormat>On-screen Show (4:3)</PresentationFormat>
  <Paragraphs>672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2025-11-05T14:23:16Z</dcterms:created>
  <dcterms:modified xsi:type="dcterms:W3CDTF">2025-11-05T14:23:58Z</dcterms:modified>
</cp:coreProperties>
</file>