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45901</c:v>
                </c:pt>
              </c:numCache>
            </c:numRef>
          </c:cat>
          <c:val>
            <c:numRef>
              <c:f>Sheet1!$B$2</c:f>
              <c:numCache>
                <c:formatCode>General</c:formatCode>
                <c:ptCount val="1"/>
                <c:pt idx="0">
                  <c:v>235</c:v>
                </c:pt>
              </c:numCache>
            </c:numRef>
          </c:val>
          <c:extLst>
            <c:ext xmlns:c16="http://schemas.microsoft.com/office/drawing/2014/chart" uri="{C3380CC4-5D6E-409C-BE32-E72D297353CC}">
              <c16:uniqueId val="{00000000-866D-4B41-8FBB-6272AD3A598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45901</c:v>
                </c:pt>
              </c:numCache>
            </c:numRef>
          </c:cat>
          <c:val>
            <c:numRef>
              <c:f>Sheet1!$C$2</c:f>
              <c:numCache>
                <c:formatCode>General</c:formatCode>
                <c:ptCount val="1"/>
                <c:pt idx="0">
                  <c:v>612</c:v>
                </c:pt>
              </c:numCache>
            </c:numRef>
          </c:val>
          <c:extLst>
            <c:ext xmlns:c16="http://schemas.microsoft.com/office/drawing/2014/chart" uri="{C3380CC4-5D6E-409C-BE32-E72D297353CC}">
              <c16:uniqueId val="{00000001-866D-4B41-8FBB-6272AD3A598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45901</c:v>
                </c:pt>
              </c:numCache>
            </c:numRef>
          </c:cat>
          <c:val>
            <c:numRef>
              <c:f>Sheet1!$D$2</c:f>
              <c:numCache>
                <c:formatCode>General</c:formatCode>
                <c:ptCount val="1"/>
                <c:pt idx="0">
                  <c:v>29552</c:v>
                </c:pt>
              </c:numCache>
            </c:numRef>
          </c:val>
          <c:extLst>
            <c:ext xmlns:c16="http://schemas.microsoft.com/office/drawing/2014/chart" uri="{C3380CC4-5D6E-409C-BE32-E72D297353CC}">
              <c16:uniqueId val="{00000002-866D-4B41-8FBB-6272AD3A598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45901</c:v>
                </c:pt>
              </c:numCache>
            </c:numRef>
          </c:cat>
          <c:val>
            <c:numRef>
              <c:f>Sheet1!$E$2</c:f>
              <c:numCache>
                <c:formatCode>General</c:formatCode>
                <c:ptCount val="1"/>
                <c:pt idx="0">
                  <c:v>197</c:v>
                </c:pt>
              </c:numCache>
            </c:numRef>
          </c:val>
          <c:extLst>
            <c:ext xmlns:c16="http://schemas.microsoft.com/office/drawing/2014/chart" uri="{C3380CC4-5D6E-409C-BE32-E72D297353CC}">
              <c16:uniqueId val="{00000003-866D-4B41-8FBB-6272AD3A598C}"/>
            </c:ext>
          </c:extLst>
        </c:ser>
        <c:dLbls>
          <c:showLegendKey val="0"/>
          <c:showVal val="0"/>
          <c:showCatName val="0"/>
          <c:showSerName val="0"/>
          <c:showPercent val="0"/>
          <c:showBubbleSize val="0"/>
        </c:dLbls>
        <c:gapWidth val="219"/>
        <c:overlap val="-27"/>
        <c:axId val="402137448"/>
        <c:axId val="402137776"/>
      </c:barChart>
      <c:dateAx>
        <c:axId val="40213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37776"/>
        <c:crosses val="autoZero"/>
        <c:auto val="1"/>
        <c:lblOffset val="100"/>
        <c:baseTimeUnit val="days"/>
      </c:dateAx>
      <c:valAx>
        <c:axId val="40213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3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3</c:v>
                </c:pt>
                <c:pt idx="1">
                  <c:v>0</c:v>
                </c:pt>
                <c:pt idx="2">
                  <c:v>-1</c:v>
                </c:pt>
                <c:pt idx="3">
                  <c:v>0</c:v>
                </c:pt>
                <c:pt idx="4">
                  <c:v>1</c:v>
                </c:pt>
                <c:pt idx="5">
                  <c:v>0</c:v>
                </c:pt>
                <c:pt idx="6">
                  <c:v>0</c:v>
                </c:pt>
                <c:pt idx="7">
                  <c:v>38</c:v>
                </c:pt>
                <c:pt idx="8">
                  <c:v>0</c:v>
                </c:pt>
              </c:numCache>
            </c:numRef>
          </c:val>
          <c:extLst>
            <c:ext xmlns:c16="http://schemas.microsoft.com/office/drawing/2014/chart" uri="{C3380CC4-5D6E-409C-BE32-E72D297353CC}">
              <c16:uniqueId val="{00000000-28CA-4BC9-BFFA-BFBE2DC2D35F}"/>
            </c:ext>
          </c:extLst>
        </c:ser>
        <c:dLbls>
          <c:showLegendKey val="0"/>
          <c:showVal val="0"/>
          <c:showCatName val="0"/>
          <c:showSerName val="0"/>
          <c:showPercent val="0"/>
          <c:showBubbleSize val="0"/>
        </c:dLbls>
        <c:gapWidth val="219"/>
        <c:overlap val="-27"/>
        <c:axId val="404537512"/>
        <c:axId val="404539152"/>
      </c:barChart>
      <c:dateAx>
        <c:axId val="40453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39152"/>
        <c:crosses val="autoZero"/>
        <c:auto val="1"/>
        <c:lblOffset val="100"/>
        <c:baseTimeUnit val="months"/>
      </c:dateAx>
      <c:valAx>
        <c:axId val="40453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3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3</c:v>
                </c:pt>
                <c:pt idx="2">
                  <c:v>2</c:v>
                </c:pt>
                <c:pt idx="3">
                  <c:v>4</c:v>
                </c:pt>
                <c:pt idx="4">
                  <c:v>6</c:v>
                </c:pt>
                <c:pt idx="5">
                  <c:v>9</c:v>
                </c:pt>
                <c:pt idx="6">
                  <c:v>5</c:v>
                </c:pt>
                <c:pt idx="7">
                  <c:v>5</c:v>
                </c:pt>
                <c:pt idx="8">
                  <c:v>3</c:v>
                </c:pt>
              </c:numCache>
            </c:numRef>
          </c:val>
          <c:extLst>
            <c:ext xmlns:c16="http://schemas.microsoft.com/office/drawing/2014/chart" uri="{C3380CC4-5D6E-409C-BE32-E72D297353CC}">
              <c16:uniqueId val="{00000000-9690-41B2-8690-65B326137CEE}"/>
            </c:ext>
          </c:extLst>
        </c:ser>
        <c:dLbls>
          <c:showLegendKey val="0"/>
          <c:showVal val="0"/>
          <c:showCatName val="0"/>
          <c:showSerName val="0"/>
          <c:showPercent val="0"/>
          <c:showBubbleSize val="0"/>
        </c:dLbls>
        <c:gapWidth val="219"/>
        <c:overlap val="-27"/>
        <c:axId val="404396600"/>
        <c:axId val="404400208"/>
      </c:barChart>
      <c:dateAx>
        <c:axId val="40439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00208"/>
        <c:crosses val="autoZero"/>
        <c:auto val="1"/>
        <c:lblOffset val="100"/>
        <c:baseTimeUnit val="months"/>
      </c:dateAx>
      <c:valAx>
        <c:axId val="40440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9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12</c:v>
                </c:pt>
                <c:pt idx="1">
                  <c:v>24</c:v>
                </c:pt>
                <c:pt idx="2">
                  <c:v>16</c:v>
                </c:pt>
                <c:pt idx="3">
                  <c:v>34</c:v>
                </c:pt>
                <c:pt idx="4">
                  <c:v>85</c:v>
                </c:pt>
                <c:pt idx="5">
                  <c:v>19</c:v>
                </c:pt>
                <c:pt idx="6">
                  <c:v>32</c:v>
                </c:pt>
                <c:pt idx="7">
                  <c:v>44</c:v>
                </c:pt>
                <c:pt idx="8">
                  <c:v>37</c:v>
                </c:pt>
              </c:numCache>
            </c:numRef>
          </c:val>
          <c:extLst>
            <c:ext xmlns:c16="http://schemas.microsoft.com/office/drawing/2014/chart" uri="{C3380CC4-5D6E-409C-BE32-E72D297353CC}">
              <c16:uniqueId val="{00000000-55B5-4C4F-9FF7-DD092B5C4669}"/>
            </c:ext>
          </c:extLst>
        </c:ser>
        <c:dLbls>
          <c:showLegendKey val="0"/>
          <c:showVal val="0"/>
          <c:showCatName val="0"/>
          <c:showSerName val="0"/>
          <c:showPercent val="0"/>
          <c:showBubbleSize val="0"/>
        </c:dLbls>
        <c:gapWidth val="219"/>
        <c:overlap val="-27"/>
        <c:axId val="404399552"/>
        <c:axId val="404398568"/>
      </c:barChart>
      <c:catAx>
        <c:axId val="40439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98568"/>
        <c:crosses val="autoZero"/>
        <c:auto val="1"/>
        <c:lblAlgn val="ctr"/>
        <c:lblOffset val="100"/>
        <c:noMultiLvlLbl val="0"/>
      </c:catAx>
      <c:valAx>
        <c:axId val="40439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9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971</c:v>
                </c:pt>
                <c:pt idx="1">
                  <c:v>781</c:v>
                </c:pt>
                <c:pt idx="2">
                  <c:v>598</c:v>
                </c:pt>
                <c:pt idx="3">
                  <c:v>765</c:v>
                </c:pt>
                <c:pt idx="4">
                  <c:v>1457</c:v>
                </c:pt>
                <c:pt idx="5">
                  <c:v>1335</c:v>
                </c:pt>
                <c:pt idx="6">
                  <c:v>632</c:v>
                </c:pt>
                <c:pt idx="7">
                  <c:v>1308</c:v>
                </c:pt>
                <c:pt idx="8">
                  <c:v>795</c:v>
                </c:pt>
              </c:numCache>
            </c:numRef>
          </c:val>
          <c:extLst>
            <c:ext xmlns:c16="http://schemas.microsoft.com/office/drawing/2014/chart" uri="{C3380CC4-5D6E-409C-BE32-E72D297353CC}">
              <c16:uniqueId val="{00000000-C472-478B-82E6-A9CCA8D8D981}"/>
            </c:ext>
          </c:extLst>
        </c:ser>
        <c:dLbls>
          <c:showLegendKey val="0"/>
          <c:showVal val="0"/>
          <c:showCatName val="0"/>
          <c:showSerName val="0"/>
          <c:showPercent val="0"/>
          <c:showBubbleSize val="0"/>
        </c:dLbls>
        <c:gapWidth val="219"/>
        <c:overlap val="-27"/>
        <c:axId val="404723376"/>
        <c:axId val="404726656"/>
      </c:barChart>
      <c:dateAx>
        <c:axId val="40472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6656"/>
        <c:crosses val="autoZero"/>
        <c:auto val="1"/>
        <c:lblOffset val="100"/>
        <c:baseTimeUnit val="months"/>
      </c:dateAx>
      <c:valAx>
        <c:axId val="40472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2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-2</c:v>
                </c:pt>
                <c:pt idx="2">
                  <c:v>-1</c:v>
                </c:pt>
                <c:pt idx="3">
                  <c:v>1</c:v>
                </c:pt>
                <c:pt idx="4">
                  <c:v>-2</c:v>
                </c:pt>
                <c:pt idx="5">
                  <c:v>1</c:v>
                </c:pt>
                <c:pt idx="6">
                  <c:v>4</c:v>
                </c:pt>
                <c:pt idx="7">
                  <c:v>-2</c:v>
                </c:pt>
                <c:pt idx="8">
                  <c:v>1</c:v>
                </c:pt>
              </c:numCache>
            </c:numRef>
          </c:val>
          <c:extLst>
            <c:ext xmlns:c16="http://schemas.microsoft.com/office/drawing/2014/chart" uri="{C3380CC4-5D6E-409C-BE32-E72D297353CC}">
              <c16:uniqueId val="{00000000-4C60-4416-AA40-37F8714E1226}"/>
            </c:ext>
          </c:extLst>
        </c:ser>
        <c:dLbls>
          <c:showLegendKey val="0"/>
          <c:showVal val="0"/>
          <c:showCatName val="0"/>
          <c:showSerName val="0"/>
          <c:showPercent val="0"/>
          <c:showBubbleSize val="0"/>
        </c:dLbls>
        <c:gapWidth val="219"/>
        <c:overlap val="-27"/>
        <c:axId val="481016456"/>
        <c:axId val="481020720"/>
      </c:barChart>
      <c:dateAx>
        <c:axId val="48101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020720"/>
        <c:crosses val="autoZero"/>
        <c:auto val="1"/>
        <c:lblOffset val="100"/>
        <c:baseTimeUnit val="months"/>
      </c:dateAx>
      <c:valAx>
        <c:axId val="48102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01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1</c:v>
                </c:pt>
                <c:pt idx="2">
                  <c:v>1</c:v>
                </c:pt>
                <c:pt idx="3">
                  <c:v>1</c:v>
                </c:pt>
                <c:pt idx="4">
                  <c:v>0</c:v>
                </c:pt>
                <c:pt idx="5">
                  <c:v>1</c:v>
                </c:pt>
                <c:pt idx="6">
                  <c:v>1</c:v>
                </c:pt>
                <c:pt idx="7">
                  <c:v>0</c:v>
                </c:pt>
                <c:pt idx="8">
                  <c:v>0</c:v>
                </c:pt>
              </c:numCache>
            </c:numRef>
          </c:val>
          <c:extLst>
            <c:ext xmlns:c16="http://schemas.microsoft.com/office/drawing/2014/chart" uri="{C3380CC4-5D6E-409C-BE32-E72D297353CC}">
              <c16:uniqueId val="{00000000-E06E-4183-9171-DC2A3C011641}"/>
            </c:ext>
          </c:extLst>
        </c:ser>
        <c:dLbls>
          <c:showLegendKey val="0"/>
          <c:showVal val="0"/>
          <c:showCatName val="0"/>
          <c:showSerName val="0"/>
          <c:showPercent val="0"/>
          <c:showBubbleSize val="0"/>
        </c:dLbls>
        <c:gapWidth val="219"/>
        <c:overlap val="-27"/>
        <c:axId val="485527448"/>
        <c:axId val="485528432"/>
      </c:barChart>
      <c:dateAx>
        <c:axId val="48552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28432"/>
        <c:crosses val="autoZero"/>
        <c:auto val="1"/>
        <c:lblOffset val="100"/>
        <c:baseTimeUnit val="months"/>
      </c:dateAx>
      <c:valAx>
        <c:axId val="48552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2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7</c:v>
                </c:pt>
                <c:pt idx="1">
                  <c:v>8</c:v>
                </c:pt>
                <c:pt idx="2">
                  <c:v>8</c:v>
                </c:pt>
                <c:pt idx="3">
                  <c:v>11</c:v>
                </c:pt>
                <c:pt idx="4">
                  <c:v>9</c:v>
                </c:pt>
                <c:pt idx="5">
                  <c:v>2</c:v>
                </c:pt>
                <c:pt idx="6">
                  <c:v>6</c:v>
                </c:pt>
                <c:pt idx="7">
                  <c:v>7</c:v>
                </c:pt>
                <c:pt idx="8">
                  <c:v>5</c:v>
                </c:pt>
              </c:numCache>
            </c:numRef>
          </c:val>
          <c:extLst>
            <c:ext xmlns:c16="http://schemas.microsoft.com/office/drawing/2014/chart" uri="{C3380CC4-5D6E-409C-BE32-E72D297353CC}">
              <c16:uniqueId val="{00000000-27B1-4F10-8970-267075124669}"/>
            </c:ext>
          </c:extLst>
        </c:ser>
        <c:dLbls>
          <c:showLegendKey val="0"/>
          <c:showVal val="0"/>
          <c:showCatName val="0"/>
          <c:showSerName val="0"/>
          <c:showPercent val="0"/>
          <c:showBubbleSize val="0"/>
        </c:dLbls>
        <c:gapWidth val="219"/>
        <c:overlap val="-27"/>
        <c:axId val="485525152"/>
        <c:axId val="485525480"/>
      </c:barChart>
      <c:catAx>
        <c:axId val="48552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25480"/>
        <c:crosses val="autoZero"/>
        <c:auto val="1"/>
        <c:lblAlgn val="ctr"/>
        <c:lblOffset val="100"/>
        <c:noMultiLvlLbl val="0"/>
      </c:catAx>
      <c:valAx>
        <c:axId val="48552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2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335</c:v>
                </c:pt>
                <c:pt idx="1">
                  <c:v>266</c:v>
                </c:pt>
                <c:pt idx="2">
                  <c:v>1174</c:v>
                </c:pt>
                <c:pt idx="3">
                  <c:v>394</c:v>
                </c:pt>
                <c:pt idx="4">
                  <c:v>498</c:v>
                </c:pt>
                <c:pt idx="5">
                  <c:v>465</c:v>
                </c:pt>
                <c:pt idx="6">
                  <c:v>736</c:v>
                </c:pt>
                <c:pt idx="7">
                  <c:v>651</c:v>
                </c:pt>
                <c:pt idx="8">
                  <c:v>319</c:v>
                </c:pt>
              </c:numCache>
            </c:numRef>
          </c:val>
          <c:extLst>
            <c:ext xmlns:c16="http://schemas.microsoft.com/office/drawing/2014/chart" uri="{C3380CC4-5D6E-409C-BE32-E72D297353CC}">
              <c16:uniqueId val="{00000000-2384-4B75-8BE5-5A0BD19C388F}"/>
            </c:ext>
          </c:extLst>
        </c:ser>
        <c:dLbls>
          <c:showLegendKey val="0"/>
          <c:showVal val="0"/>
          <c:showCatName val="0"/>
          <c:showSerName val="0"/>
          <c:showPercent val="0"/>
          <c:showBubbleSize val="0"/>
        </c:dLbls>
        <c:gapWidth val="219"/>
        <c:overlap val="-27"/>
        <c:axId val="521611760"/>
        <c:axId val="521617336"/>
      </c:barChart>
      <c:dateAx>
        <c:axId val="52161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7336"/>
        <c:crosses val="autoZero"/>
        <c:auto val="1"/>
        <c:lblOffset val="100"/>
        <c:baseTimeUnit val="months"/>
      </c:dateAx>
      <c:valAx>
        <c:axId val="52161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48</c:v>
                </c:pt>
                <c:pt idx="1">
                  <c:v>58</c:v>
                </c:pt>
                <c:pt idx="2">
                  <c:v>37</c:v>
                </c:pt>
                <c:pt idx="3">
                  <c:v>57</c:v>
                </c:pt>
                <c:pt idx="4">
                  <c:v>77</c:v>
                </c:pt>
                <c:pt idx="5">
                  <c:v>162</c:v>
                </c:pt>
                <c:pt idx="6">
                  <c:v>88</c:v>
                </c:pt>
                <c:pt idx="7">
                  <c:v>98</c:v>
                </c:pt>
                <c:pt idx="8">
                  <c:v>51</c:v>
                </c:pt>
              </c:numCache>
            </c:numRef>
          </c:val>
          <c:extLst>
            <c:ext xmlns:c16="http://schemas.microsoft.com/office/drawing/2014/chart" uri="{C3380CC4-5D6E-409C-BE32-E72D297353CC}">
              <c16:uniqueId val="{00000000-73FA-48A7-99F9-5F56C0405D98}"/>
            </c:ext>
          </c:extLst>
        </c:ser>
        <c:dLbls>
          <c:showLegendKey val="0"/>
          <c:showVal val="0"/>
          <c:showCatName val="0"/>
          <c:showSerName val="0"/>
          <c:showPercent val="0"/>
          <c:showBubbleSize val="0"/>
        </c:dLbls>
        <c:gapWidth val="219"/>
        <c:overlap val="-27"/>
        <c:axId val="521615040"/>
        <c:axId val="521612088"/>
      </c:barChart>
      <c:catAx>
        <c:axId val="52161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2088"/>
        <c:crosses val="autoZero"/>
        <c:auto val="1"/>
        <c:lblAlgn val="ctr"/>
        <c:lblOffset val="100"/>
        <c:noMultiLvlLbl val="0"/>
      </c:catAx>
      <c:valAx>
        <c:axId val="52161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339</c:v>
                </c:pt>
                <c:pt idx="1">
                  <c:v>464</c:v>
                </c:pt>
                <c:pt idx="2">
                  <c:v>303</c:v>
                </c:pt>
                <c:pt idx="3">
                  <c:v>513</c:v>
                </c:pt>
                <c:pt idx="4">
                  <c:v>1012</c:v>
                </c:pt>
                <c:pt idx="5">
                  <c:v>325</c:v>
                </c:pt>
                <c:pt idx="6">
                  <c:v>530</c:v>
                </c:pt>
                <c:pt idx="7">
                  <c:v>786</c:v>
                </c:pt>
                <c:pt idx="8">
                  <c:v>514</c:v>
                </c:pt>
              </c:numCache>
            </c:numRef>
          </c:val>
          <c:extLst>
            <c:ext xmlns:c16="http://schemas.microsoft.com/office/drawing/2014/chart" uri="{C3380CC4-5D6E-409C-BE32-E72D297353CC}">
              <c16:uniqueId val="{00000000-F308-4B38-8DED-981A1B311087}"/>
            </c:ext>
          </c:extLst>
        </c:ser>
        <c:dLbls>
          <c:showLegendKey val="0"/>
          <c:showVal val="0"/>
          <c:showCatName val="0"/>
          <c:showSerName val="0"/>
          <c:showPercent val="0"/>
          <c:showBubbleSize val="0"/>
        </c:dLbls>
        <c:gapWidth val="219"/>
        <c:overlap val="-27"/>
        <c:axId val="521613072"/>
        <c:axId val="521613400"/>
      </c:barChart>
      <c:catAx>
        <c:axId val="52161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3400"/>
        <c:crosses val="autoZero"/>
        <c:auto val="1"/>
        <c:lblAlgn val="ctr"/>
        <c:lblOffset val="100"/>
        <c:noMultiLvlLbl val="0"/>
      </c:catAx>
      <c:valAx>
        <c:axId val="52161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1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Sheet1!$A$2:$A$11</c:f>
              <c:strCache>
                <c:ptCount val="10"/>
                <c:pt idx="0">
                  <c:v>2024-12</c:v>
                </c:pt>
                <c:pt idx="1">
                  <c:v>2025-01</c:v>
                </c:pt>
                <c:pt idx="2">
                  <c:v>2025-02</c:v>
                </c:pt>
                <c:pt idx="3">
                  <c:v>2025-03</c:v>
                </c:pt>
                <c:pt idx="4">
                  <c:v>2025-04</c:v>
                </c:pt>
                <c:pt idx="5">
                  <c:v>2025-05</c:v>
                </c:pt>
                <c:pt idx="6">
                  <c:v>2025-06</c:v>
                </c:pt>
                <c:pt idx="7">
                  <c:v>2025-07</c:v>
                </c:pt>
                <c:pt idx="8">
                  <c:v>2025-08</c:v>
                </c:pt>
                <c:pt idx="9">
                  <c:v>2025-09</c:v>
                </c:pt>
              </c:strCache>
            </c:strRef>
          </c:cat>
          <c:val>
            <c:numRef>
              <c:f>Sheet1!$B$2:$B$11</c:f>
              <c:numCache>
                <c:formatCode>General</c:formatCode>
                <c:ptCount val="10"/>
                <c:pt idx="0">
                  <c:v>472</c:v>
                </c:pt>
                <c:pt idx="1">
                  <c:v>14180</c:v>
                </c:pt>
                <c:pt idx="2">
                  <c:v>13576</c:v>
                </c:pt>
                <c:pt idx="3">
                  <c:v>10606</c:v>
                </c:pt>
                <c:pt idx="4">
                  <c:v>15033</c:v>
                </c:pt>
                <c:pt idx="5">
                  <c:v>31732</c:v>
                </c:pt>
                <c:pt idx="6">
                  <c:v>22376</c:v>
                </c:pt>
                <c:pt idx="7">
                  <c:v>16788</c:v>
                </c:pt>
                <c:pt idx="8">
                  <c:v>29881</c:v>
                </c:pt>
                <c:pt idx="9">
                  <c:v>21554</c:v>
                </c:pt>
              </c:numCache>
            </c:numRef>
          </c:val>
          <c:extLst>
            <c:ext xmlns:c16="http://schemas.microsoft.com/office/drawing/2014/chart" uri="{C3380CC4-5D6E-409C-BE32-E72D297353CC}">
              <c16:uniqueId val="{00000000-7031-43CF-BE5D-B7A8C4924BC5}"/>
            </c:ext>
          </c:extLst>
        </c:ser>
        <c:dLbls>
          <c:showLegendKey val="0"/>
          <c:showVal val="0"/>
          <c:showCatName val="0"/>
          <c:showSerName val="0"/>
          <c:showPercent val="0"/>
          <c:showBubbleSize val="0"/>
        </c:dLbls>
        <c:gapWidth val="219"/>
        <c:overlap val="-27"/>
        <c:axId val="521596344"/>
        <c:axId val="521595032"/>
      </c:barChart>
      <c:catAx>
        <c:axId val="52159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595032"/>
        <c:crosses val="autoZero"/>
        <c:auto val="1"/>
        <c:lblAlgn val="ctr"/>
        <c:lblOffset val="100"/>
        <c:noMultiLvlLbl val="0"/>
      </c:catAx>
      <c:valAx>
        <c:axId val="52159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59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3</c:v>
                </c:pt>
                <c:pt idx="1">
                  <c:v>1</c:v>
                </c:pt>
                <c:pt idx="2">
                  <c:v>3</c:v>
                </c:pt>
                <c:pt idx="3">
                  <c:v>-3</c:v>
                </c:pt>
                <c:pt idx="4">
                  <c:v>4</c:v>
                </c:pt>
                <c:pt idx="5">
                  <c:v>7</c:v>
                </c:pt>
                <c:pt idx="6">
                  <c:v>6</c:v>
                </c:pt>
                <c:pt idx="7">
                  <c:v>0</c:v>
                </c:pt>
                <c:pt idx="8">
                  <c:v>0</c:v>
                </c:pt>
              </c:numCache>
            </c:numRef>
          </c:val>
          <c:extLst>
            <c:ext xmlns:c16="http://schemas.microsoft.com/office/drawing/2014/chart" uri="{C3380CC4-5D6E-409C-BE32-E72D297353CC}">
              <c16:uniqueId val="{00000000-9EA8-4B34-9926-88532F9E8C7C}"/>
            </c:ext>
          </c:extLst>
        </c:ser>
        <c:dLbls>
          <c:showLegendKey val="0"/>
          <c:showVal val="0"/>
          <c:showCatName val="0"/>
          <c:showSerName val="0"/>
          <c:showPercent val="0"/>
          <c:showBubbleSize val="0"/>
        </c:dLbls>
        <c:gapWidth val="219"/>
        <c:overlap val="-27"/>
        <c:axId val="525198552"/>
        <c:axId val="525194288"/>
      </c:barChart>
      <c:dateAx>
        <c:axId val="52519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94288"/>
        <c:crosses val="autoZero"/>
        <c:auto val="1"/>
        <c:lblOffset val="100"/>
        <c:baseTimeUnit val="months"/>
      </c:dateAx>
      <c:valAx>
        <c:axId val="52519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13</c:v>
                </c:pt>
                <c:pt idx="1">
                  <c:v>19</c:v>
                </c:pt>
                <c:pt idx="2">
                  <c:v>18</c:v>
                </c:pt>
                <c:pt idx="3">
                  <c:v>23</c:v>
                </c:pt>
                <c:pt idx="4">
                  <c:v>23</c:v>
                </c:pt>
                <c:pt idx="5">
                  <c:v>31</c:v>
                </c:pt>
                <c:pt idx="6">
                  <c:v>22</c:v>
                </c:pt>
                <c:pt idx="7">
                  <c:v>24</c:v>
                </c:pt>
                <c:pt idx="8">
                  <c:v>16</c:v>
                </c:pt>
              </c:numCache>
            </c:numRef>
          </c:val>
          <c:extLst>
            <c:ext xmlns:c16="http://schemas.microsoft.com/office/drawing/2014/chart" uri="{C3380CC4-5D6E-409C-BE32-E72D297353CC}">
              <c16:uniqueId val="{00000000-B2DA-48B7-9620-62157472D4A2}"/>
            </c:ext>
          </c:extLst>
        </c:ser>
        <c:dLbls>
          <c:showLegendKey val="0"/>
          <c:showVal val="0"/>
          <c:showCatName val="0"/>
          <c:showSerName val="0"/>
          <c:showPercent val="0"/>
          <c:showBubbleSize val="0"/>
        </c:dLbls>
        <c:gapWidth val="219"/>
        <c:overlap val="-27"/>
        <c:axId val="525195600"/>
        <c:axId val="525194616"/>
      </c:barChart>
      <c:dateAx>
        <c:axId val="52519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94616"/>
        <c:crosses val="autoZero"/>
        <c:auto val="1"/>
        <c:lblOffset val="100"/>
        <c:baseTimeUnit val="months"/>
      </c:dateAx>
      <c:valAx>
        <c:axId val="52519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9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77</c:v>
                </c:pt>
                <c:pt idx="1">
                  <c:v>90</c:v>
                </c:pt>
                <c:pt idx="2">
                  <c:v>110</c:v>
                </c:pt>
                <c:pt idx="3">
                  <c:v>132</c:v>
                </c:pt>
                <c:pt idx="4">
                  <c:v>173</c:v>
                </c:pt>
                <c:pt idx="5">
                  <c:v>62</c:v>
                </c:pt>
                <c:pt idx="6">
                  <c:v>76</c:v>
                </c:pt>
                <c:pt idx="7">
                  <c:v>194</c:v>
                </c:pt>
                <c:pt idx="8">
                  <c:v>146</c:v>
                </c:pt>
              </c:numCache>
            </c:numRef>
          </c:val>
          <c:extLst>
            <c:ext xmlns:c16="http://schemas.microsoft.com/office/drawing/2014/chart" uri="{C3380CC4-5D6E-409C-BE32-E72D297353CC}">
              <c16:uniqueId val="{00000000-F234-4DB4-BAFD-B6E54BA8D9D3}"/>
            </c:ext>
          </c:extLst>
        </c:ser>
        <c:dLbls>
          <c:showLegendKey val="0"/>
          <c:showVal val="0"/>
          <c:showCatName val="0"/>
          <c:showSerName val="0"/>
          <c:showPercent val="0"/>
          <c:showBubbleSize val="0"/>
        </c:dLbls>
        <c:gapWidth val="219"/>
        <c:overlap val="-27"/>
        <c:axId val="525200520"/>
        <c:axId val="525174280"/>
      </c:barChart>
      <c:catAx>
        <c:axId val="52520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74280"/>
        <c:crosses val="autoZero"/>
        <c:auto val="1"/>
        <c:lblAlgn val="ctr"/>
        <c:lblOffset val="100"/>
        <c:noMultiLvlLbl val="0"/>
      </c:catAx>
      <c:valAx>
        <c:axId val="52517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20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BBA6-1006-4A14-90E1-DD9AEFD5EDCD}"/>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9358B4B0-8371-4FD2-829D-368DB7198BA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26590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1D8D-155D-4813-9A2B-DFE81178848F}"/>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B803674C-4B75-4EC3-8246-66C0EE925BB7}"/>
              </a:ext>
            </a:extLst>
          </p:cNvPr>
          <p:cNvGraphicFramePr>
            <a:graphicFrameLocks noGrp="1"/>
          </p:cNvGraphicFramePr>
          <p:nvPr>
            <p:ph type="chart" sz="quarter" idx="13"/>
            <p:extLst>
              <p:ext uri="{D42A27DB-BD31-4B8C-83A1-F6EECF244321}">
                <p14:modId xmlns:p14="http://schemas.microsoft.com/office/powerpoint/2010/main" val="318210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A1623-3C27-44FB-B677-C54A75455C71}"/>
              </a:ext>
            </a:extLst>
          </p:cNvPr>
          <p:cNvSpPr>
            <a:spLocks noGrp="1"/>
          </p:cNvSpPr>
          <p:nvPr>
            <p:ph type="body" sz="quarter" idx="14"/>
          </p:nvPr>
        </p:nvSpPr>
        <p:spPr/>
        <p:txBody>
          <a:bodyPr/>
          <a:lstStyle/>
          <a:p>
            <a:r>
              <a:rPr lang="en-US"/>
              <a:t>09/01/2025 - 09/30/2025</a:t>
            </a:r>
          </a:p>
        </p:txBody>
      </p:sp>
      <p:sp>
        <p:nvSpPr>
          <p:cNvPr id="5" name="Footer Placeholder 4">
            <a:extLst>
              <a:ext uri="{FF2B5EF4-FFF2-40B4-BE49-F238E27FC236}">
                <a16:creationId xmlns:a16="http://schemas.microsoft.com/office/drawing/2014/main" id="{94482182-5930-4630-9D00-5BF80219E9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17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9B004-3C8C-4854-B0E3-D77910D1F0E4}"/>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03552344-0FCB-46EB-BBDB-302AD3F2EB33}"/>
              </a:ext>
            </a:extLst>
          </p:cNvPr>
          <p:cNvGraphicFramePr>
            <a:graphicFrameLocks noGrp="1"/>
          </p:cNvGraphicFramePr>
          <p:nvPr>
            <p:ph type="tbl" sz="quarter" idx="13"/>
            <p:extLst>
              <p:ext uri="{D42A27DB-BD31-4B8C-83A1-F6EECF244321}">
                <p14:modId xmlns:p14="http://schemas.microsoft.com/office/powerpoint/2010/main" val="74712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53766404"/>
                    </a:ext>
                  </a:extLst>
                </a:gridCol>
                <a:gridCol w="905256">
                  <a:extLst>
                    <a:ext uri="{9D8B030D-6E8A-4147-A177-3AD203B41FA5}">
                      <a16:colId xmlns:a16="http://schemas.microsoft.com/office/drawing/2014/main" val="1375551423"/>
                    </a:ext>
                  </a:extLst>
                </a:gridCol>
                <a:gridCol w="905256">
                  <a:extLst>
                    <a:ext uri="{9D8B030D-6E8A-4147-A177-3AD203B41FA5}">
                      <a16:colId xmlns:a16="http://schemas.microsoft.com/office/drawing/2014/main" val="267098860"/>
                    </a:ext>
                  </a:extLst>
                </a:gridCol>
                <a:gridCol w="905256">
                  <a:extLst>
                    <a:ext uri="{9D8B030D-6E8A-4147-A177-3AD203B41FA5}">
                      <a16:colId xmlns:a16="http://schemas.microsoft.com/office/drawing/2014/main" val="1903817052"/>
                    </a:ext>
                  </a:extLst>
                </a:gridCol>
                <a:gridCol w="905256">
                  <a:extLst>
                    <a:ext uri="{9D8B030D-6E8A-4147-A177-3AD203B41FA5}">
                      <a16:colId xmlns:a16="http://schemas.microsoft.com/office/drawing/2014/main" val="1608038145"/>
                    </a:ext>
                  </a:extLst>
                </a:gridCol>
                <a:gridCol w="905256">
                  <a:extLst>
                    <a:ext uri="{9D8B030D-6E8A-4147-A177-3AD203B41FA5}">
                      <a16:colId xmlns:a16="http://schemas.microsoft.com/office/drawing/2014/main" val="693440065"/>
                    </a:ext>
                  </a:extLst>
                </a:gridCol>
                <a:gridCol w="905256">
                  <a:extLst>
                    <a:ext uri="{9D8B030D-6E8A-4147-A177-3AD203B41FA5}">
                      <a16:colId xmlns:a16="http://schemas.microsoft.com/office/drawing/2014/main" val="1518361762"/>
                    </a:ext>
                  </a:extLst>
                </a:gridCol>
                <a:gridCol w="905256">
                  <a:extLst>
                    <a:ext uri="{9D8B030D-6E8A-4147-A177-3AD203B41FA5}">
                      <a16:colId xmlns:a16="http://schemas.microsoft.com/office/drawing/2014/main" val="1685314739"/>
                    </a:ext>
                  </a:extLst>
                </a:gridCol>
                <a:gridCol w="905256">
                  <a:extLst>
                    <a:ext uri="{9D8B030D-6E8A-4147-A177-3AD203B41FA5}">
                      <a16:colId xmlns:a16="http://schemas.microsoft.com/office/drawing/2014/main" val="329315559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86041837"/>
                  </a:ext>
                </a:extLst>
              </a:tr>
              <a:tr h="370840">
                <a:tc>
                  <a:txBody>
                    <a:bodyPr/>
                    <a:lstStyle/>
                    <a:p>
                      <a:r>
                        <a:rPr lang="en-US" sz="1000"/>
                        <a:t>235</a:t>
                      </a:r>
                    </a:p>
                  </a:txBody>
                  <a:tcPr/>
                </a:tc>
                <a:tc>
                  <a:txBody>
                    <a:bodyPr/>
                    <a:lstStyle/>
                    <a:p>
                      <a:r>
                        <a:rPr lang="en-US" sz="1000"/>
                        <a:t>41</a:t>
                      </a:r>
                    </a:p>
                  </a:txBody>
                  <a:tcPr/>
                </a:tc>
                <a:tc>
                  <a:txBody>
                    <a:bodyPr/>
                    <a:lstStyle/>
                    <a:p>
                      <a:r>
                        <a:rPr lang="en-US" sz="1000"/>
                        <a:t>66</a:t>
                      </a:r>
                    </a:p>
                  </a:txBody>
                  <a:tcPr/>
                </a:tc>
                <a:tc>
                  <a:txBody>
                    <a:bodyPr/>
                    <a:lstStyle/>
                    <a:p>
                      <a:r>
                        <a:rPr lang="en-US" sz="1000"/>
                        <a:t>290</a:t>
                      </a:r>
                    </a:p>
                  </a:txBody>
                  <a:tcPr/>
                </a:tc>
                <a:tc>
                  <a:txBody>
                    <a:bodyPr/>
                    <a:lstStyle/>
                    <a:p>
                      <a:r>
                        <a:rPr lang="en-US" sz="1000"/>
                        <a:t>5</a:t>
                      </a:r>
                    </a:p>
                  </a:txBody>
                  <a:tcPr/>
                </a:tc>
                <a:tc>
                  <a:txBody>
                    <a:bodyPr/>
                    <a:lstStyle/>
                    <a:p>
                      <a:r>
                        <a:rPr lang="en-US" sz="1000"/>
                        <a:t>8</a:t>
                      </a:r>
                    </a:p>
                  </a:txBody>
                  <a:tcPr/>
                </a:tc>
                <a:tc>
                  <a:txBody>
                    <a:bodyPr/>
                    <a:lstStyle/>
                    <a:p>
                      <a:r>
                        <a:rPr lang="en-US" sz="1000"/>
                        <a:t>0</a:t>
                      </a:r>
                    </a:p>
                  </a:txBody>
                  <a:tcPr/>
                </a:tc>
                <a:tc>
                  <a:txBody>
                    <a:bodyPr/>
                    <a:lstStyle/>
                    <a:p>
                      <a:r>
                        <a:rPr lang="en-US" sz="1000"/>
                        <a:t>2.1453 %</a:t>
                      </a:r>
                    </a:p>
                  </a:txBody>
                  <a:tcPr/>
                </a:tc>
                <a:tc>
                  <a:txBody>
                    <a:bodyPr/>
                    <a:lstStyle/>
                    <a:p>
                      <a:r>
                        <a:rPr lang="en-US" sz="1000"/>
                        <a:t>0.0 %</a:t>
                      </a:r>
                    </a:p>
                  </a:txBody>
                  <a:tcPr/>
                </a:tc>
                <a:extLst>
                  <a:ext uri="{0D108BD9-81ED-4DB2-BD59-A6C34878D82A}">
                    <a16:rowId xmlns:a16="http://schemas.microsoft.com/office/drawing/2014/main" val="2476574234"/>
                  </a:ext>
                </a:extLst>
              </a:tr>
            </a:tbl>
          </a:graphicData>
        </a:graphic>
      </p:graphicFrame>
      <p:sp>
        <p:nvSpPr>
          <p:cNvPr id="4" name="Text Placeholder 3">
            <a:extLst>
              <a:ext uri="{FF2B5EF4-FFF2-40B4-BE49-F238E27FC236}">
                <a16:creationId xmlns:a16="http://schemas.microsoft.com/office/drawing/2014/main" id="{6E041A27-06A7-478A-A919-37E5654CFF04}"/>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1208265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A5D5C-DB35-442F-8F6E-A718B8BA0271}"/>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23856295-1733-4FD1-ADFC-6A36CE10CE47}"/>
              </a:ext>
            </a:extLst>
          </p:cNvPr>
          <p:cNvGraphicFramePr>
            <a:graphicFrameLocks noGrp="1"/>
          </p:cNvGraphicFramePr>
          <p:nvPr>
            <p:ph type="chart" sz="quarter" idx="13"/>
            <p:extLst>
              <p:ext uri="{D42A27DB-BD31-4B8C-83A1-F6EECF244321}">
                <p14:modId xmlns:p14="http://schemas.microsoft.com/office/powerpoint/2010/main" val="3842298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C3CFB-BE5A-41B8-82CD-8754F89FE929}"/>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36479C72-7B17-4F95-8A57-66EB78E56F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887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DB10-0883-4C1B-AD0D-1A0D77E33580}"/>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F98CB28-1149-4EDC-AD04-226AF99CE4B3}"/>
              </a:ext>
            </a:extLst>
          </p:cNvPr>
          <p:cNvGraphicFramePr>
            <a:graphicFrameLocks noGrp="1"/>
          </p:cNvGraphicFramePr>
          <p:nvPr>
            <p:ph type="chart" sz="quarter" idx="13"/>
            <p:extLst>
              <p:ext uri="{D42A27DB-BD31-4B8C-83A1-F6EECF244321}">
                <p14:modId xmlns:p14="http://schemas.microsoft.com/office/powerpoint/2010/main" val="2836561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DFA80-EF01-4505-9C8B-4C1969057448}"/>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C3CF7F22-39FC-4855-AD49-E3A2FD856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60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20135-D7E5-4391-A8B1-416CA40AD8BB}"/>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0AD7D7DD-940F-468C-BEDD-9D165968A137}"/>
              </a:ext>
            </a:extLst>
          </p:cNvPr>
          <p:cNvGraphicFramePr>
            <a:graphicFrameLocks noGrp="1"/>
          </p:cNvGraphicFramePr>
          <p:nvPr>
            <p:ph type="chart" sz="quarter" idx="13"/>
            <p:extLst>
              <p:ext uri="{D42A27DB-BD31-4B8C-83A1-F6EECF244321}">
                <p14:modId xmlns:p14="http://schemas.microsoft.com/office/powerpoint/2010/main" val="27697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5F352-842C-420B-B5D4-F3F61B91704C}"/>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79052B36-C7F1-415F-9D1C-05D671E54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869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57EF-7DE2-4903-BB3B-F820836E232A}"/>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7971BD88-8A09-4518-AEE2-F820322333F1}"/>
              </a:ext>
            </a:extLst>
          </p:cNvPr>
          <p:cNvGraphicFramePr>
            <a:graphicFrameLocks noGrp="1"/>
          </p:cNvGraphicFramePr>
          <p:nvPr>
            <p:ph type="chart" sz="quarter" idx="13"/>
            <p:extLst>
              <p:ext uri="{D42A27DB-BD31-4B8C-83A1-F6EECF244321}">
                <p14:modId xmlns:p14="http://schemas.microsoft.com/office/powerpoint/2010/main" val="2619243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DFB9B-1389-44D3-9A60-CB21F2CA8C63}"/>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6B41D290-FC90-4F02-A477-3375B4F6D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887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DB390-57E5-488D-B16E-9C76E2A3B448}"/>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2AB9B4E1-1A4D-488D-9EDB-6E5E68903684}"/>
              </a:ext>
            </a:extLst>
          </p:cNvPr>
          <p:cNvGraphicFramePr>
            <a:graphicFrameLocks noGrp="1"/>
          </p:cNvGraphicFramePr>
          <p:nvPr>
            <p:ph type="tbl" sz="quarter" idx="13"/>
            <p:extLst>
              <p:ext uri="{D42A27DB-BD31-4B8C-83A1-F6EECF244321}">
                <p14:modId xmlns:p14="http://schemas.microsoft.com/office/powerpoint/2010/main" val="56714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6350867"/>
                    </a:ext>
                  </a:extLst>
                </a:gridCol>
                <a:gridCol w="822960">
                  <a:extLst>
                    <a:ext uri="{9D8B030D-6E8A-4147-A177-3AD203B41FA5}">
                      <a16:colId xmlns:a16="http://schemas.microsoft.com/office/drawing/2014/main" val="1739840209"/>
                    </a:ext>
                  </a:extLst>
                </a:gridCol>
                <a:gridCol w="822960">
                  <a:extLst>
                    <a:ext uri="{9D8B030D-6E8A-4147-A177-3AD203B41FA5}">
                      <a16:colId xmlns:a16="http://schemas.microsoft.com/office/drawing/2014/main" val="1594096268"/>
                    </a:ext>
                  </a:extLst>
                </a:gridCol>
                <a:gridCol w="822960">
                  <a:extLst>
                    <a:ext uri="{9D8B030D-6E8A-4147-A177-3AD203B41FA5}">
                      <a16:colId xmlns:a16="http://schemas.microsoft.com/office/drawing/2014/main" val="2509778630"/>
                    </a:ext>
                  </a:extLst>
                </a:gridCol>
                <a:gridCol w="822960">
                  <a:extLst>
                    <a:ext uri="{9D8B030D-6E8A-4147-A177-3AD203B41FA5}">
                      <a16:colId xmlns:a16="http://schemas.microsoft.com/office/drawing/2014/main" val="4195587353"/>
                    </a:ext>
                  </a:extLst>
                </a:gridCol>
                <a:gridCol w="822960">
                  <a:extLst>
                    <a:ext uri="{9D8B030D-6E8A-4147-A177-3AD203B41FA5}">
                      <a16:colId xmlns:a16="http://schemas.microsoft.com/office/drawing/2014/main" val="3518648139"/>
                    </a:ext>
                  </a:extLst>
                </a:gridCol>
                <a:gridCol w="822960">
                  <a:extLst>
                    <a:ext uri="{9D8B030D-6E8A-4147-A177-3AD203B41FA5}">
                      <a16:colId xmlns:a16="http://schemas.microsoft.com/office/drawing/2014/main" val="355998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632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- 2025-08-14 16:49:43</a:t>
                      </a:r>
                      <a:r>
                        <a:rPr kumimoji="0" lang="en-US" sz="1000" b="0" i="0" u="none" strike="noStrike" kern="1200" cap="none" spc="0" normalizeH="0" baseline="0" noProof="0">
                          <a:ln>
                            <a:noFill/>
                          </a:ln>
                          <a:solidFill>
                            <a:prstClr val="black"/>
                          </a:solidFill>
                          <a:effectLst/>
                          <a:uLnTx/>
                          <a:uFillTx/>
                          <a:latin typeface="Calibri"/>
                          <a:ea typeface="+mn-ea"/>
                          <a:cs typeface="+mn-cs"/>
                        </a:rPr>
                        <a:t>
 Our amazing employees came together once again for the Cradles to Crayons Philadelphia Backpack-A-Thon, helping local children prepare for a successful school year. Alongside volunteers from across the region, our team packed and distributed 30,000 backpacks filled with essential supplies for children in need in the Greater Philadelphia Area.
Tokio Marine North America Services is proud to continue our Gold Level sponsorship of this impactful event. We love supporting a cause that creates real change in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48189244"/>
                  </a:ext>
                </a:extLst>
              </a:tr>
            </a:tbl>
          </a:graphicData>
        </a:graphic>
      </p:graphicFrame>
      <p:sp>
        <p:nvSpPr>
          <p:cNvPr id="4" name="Text Placeholder 3">
            <a:extLst>
              <a:ext uri="{FF2B5EF4-FFF2-40B4-BE49-F238E27FC236}">
                <a16:creationId xmlns:a16="http://schemas.microsoft.com/office/drawing/2014/main" id="{C32C3139-086A-462A-B6A2-989CD31A463E}"/>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2481939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96858-F93C-48E5-A0F5-A34C9D3387B9}"/>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92421174-64DB-4DAC-912C-7A4C7C209A77}"/>
              </a:ext>
            </a:extLst>
          </p:cNvPr>
          <p:cNvGraphicFramePr>
            <a:graphicFrameLocks noGrp="1"/>
          </p:cNvGraphicFramePr>
          <p:nvPr>
            <p:ph type="tbl" sz="quarter" idx="13"/>
            <p:extLst>
              <p:ext uri="{D42A27DB-BD31-4B8C-83A1-F6EECF244321}">
                <p14:modId xmlns:p14="http://schemas.microsoft.com/office/powerpoint/2010/main" val="69592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4738288"/>
                    </a:ext>
                  </a:extLst>
                </a:gridCol>
                <a:gridCol w="822960">
                  <a:extLst>
                    <a:ext uri="{9D8B030D-6E8A-4147-A177-3AD203B41FA5}">
                      <a16:colId xmlns:a16="http://schemas.microsoft.com/office/drawing/2014/main" val="1020480418"/>
                    </a:ext>
                  </a:extLst>
                </a:gridCol>
                <a:gridCol w="822960">
                  <a:extLst>
                    <a:ext uri="{9D8B030D-6E8A-4147-A177-3AD203B41FA5}">
                      <a16:colId xmlns:a16="http://schemas.microsoft.com/office/drawing/2014/main" val="2439444042"/>
                    </a:ext>
                  </a:extLst>
                </a:gridCol>
                <a:gridCol w="822960">
                  <a:extLst>
                    <a:ext uri="{9D8B030D-6E8A-4147-A177-3AD203B41FA5}">
                      <a16:colId xmlns:a16="http://schemas.microsoft.com/office/drawing/2014/main" val="145197821"/>
                    </a:ext>
                  </a:extLst>
                </a:gridCol>
                <a:gridCol w="822960">
                  <a:extLst>
                    <a:ext uri="{9D8B030D-6E8A-4147-A177-3AD203B41FA5}">
                      <a16:colId xmlns:a16="http://schemas.microsoft.com/office/drawing/2014/main" val="4218573811"/>
                    </a:ext>
                  </a:extLst>
                </a:gridCol>
                <a:gridCol w="822960">
                  <a:extLst>
                    <a:ext uri="{9D8B030D-6E8A-4147-A177-3AD203B41FA5}">
                      <a16:colId xmlns:a16="http://schemas.microsoft.com/office/drawing/2014/main" val="1208839806"/>
                    </a:ext>
                  </a:extLst>
                </a:gridCol>
                <a:gridCol w="822960">
                  <a:extLst>
                    <a:ext uri="{9D8B030D-6E8A-4147-A177-3AD203B41FA5}">
                      <a16:colId xmlns:a16="http://schemas.microsoft.com/office/drawing/2014/main" val="352640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104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- 2025-07-30 15:07:15</a:t>
                      </a:r>
                      <a:r>
                        <a:rPr kumimoji="0" lang="en-US" sz="1000" b="0" i="0" u="none" strike="noStrike" kern="1200" cap="none" spc="0" normalizeH="0" baseline="0" noProof="0">
                          <a:ln>
                            <a:noFill/>
                          </a:ln>
                          <a:solidFill>
                            <a:prstClr val="black"/>
                          </a:solidFill>
                          <a:effectLst/>
                          <a:uLnTx/>
                          <a:uFillTx/>
                          <a:latin typeface="Calibri"/>
                          <a:ea typeface="+mn-ea"/>
                          <a:cs typeface="+mn-cs"/>
                        </a:rPr>
                        <a:t>
 As summer winds down, we're celebrating the incredible success of our 2025 Intern Program! This group of 21 students from 13 colleges and universities brought fresh ideas, curiosity, and collaboration to our TMNAS team.
One major highlight?  Our interns were challenged to come up with a customer service-themed process improvement project. Each team presented bold, thoughtful solutions to our executive leaders – and left a lasting impression.
We're so proud of all they've accomplished and can't wait to see what's next for them. Wishing all of our summer interns a successful and exciting school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2070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- 2025-07-31 16:53:53</a:t>
                      </a:r>
                      <a:r>
                        <a:rPr kumimoji="0" lang="en-US" sz="1000" b="0" i="0" u="none" strike="noStrike" kern="1200" cap="none" spc="0" normalizeH="0" baseline="0" noProof="0">
                          <a:ln>
                            <a:noFill/>
                          </a:ln>
                          <a:solidFill>
                            <a:prstClr val="black"/>
                          </a:solidFill>
                          <a:effectLst/>
                          <a:uLnTx/>
                          <a:uFillTx/>
                          <a:latin typeface="Calibri"/>
                          <a:ea typeface="+mn-ea"/>
                          <a:cs typeface="+mn-cs"/>
                        </a:rPr>
                        <a:t>
 Words of wisdom from our interns to yours – and a big Happy National Intern Day to all!✨
#NationalInternDay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61584326"/>
                  </a:ext>
                </a:extLst>
              </a:tr>
            </a:tbl>
          </a:graphicData>
        </a:graphic>
      </p:graphicFrame>
      <p:sp>
        <p:nvSpPr>
          <p:cNvPr id="4" name="Text Placeholder 3">
            <a:extLst>
              <a:ext uri="{FF2B5EF4-FFF2-40B4-BE49-F238E27FC236}">
                <a16:creationId xmlns:a16="http://schemas.microsoft.com/office/drawing/2014/main" id="{C97C6906-FC22-4493-9278-5D0E540F7CC8}"/>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854302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3FBA0-C3A3-4D84-B76C-56A4E48F84EA}"/>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68264A80-2012-4D62-A70B-F6C581E3BA23}"/>
              </a:ext>
            </a:extLst>
          </p:cNvPr>
          <p:cNvGraphicFramePr>
            <a:graphicFrameLocks noGrp="1"/>
          </p:cNvGraphicFramePr>
          <p:nvPr>
            <p:ph type="tbl" sz="quarter" idx="13"/>
            <p:extLst>
              <p:ext uri="{D42A27DB-BD31-4B8C-83A1-F6EECF244321}">
                <p14:modId xmlns:p14="http://schemas.microsoft.com/office/powerpoint/2010/main" val="372082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3374923"/>
                    </a:ext>
                  </a:extLst>
                </a:gridCol>
                <a:gridCol w="822960">
                  <a:extLst>
                    <a:ext uri="{9D8B030D-6E8A-4147-A177-3AD203B41FA5}">
                      <a16:colId xmlns:a16="http://schemas.microsoft.com/office/drawing/2014/main" val="1613016386"/>
                    </a:ext>
                  </a:extLst>
                </a:gridCol>
                <a:gridCol w="822960">
                  <a:extLst>
                    <a:ext uri="{9D8B030D-6E8A-4147-A177-3AD203B41FA5}">
                      <a16:colId xmlns:a16="http://schemas.microsoft.com/office/drawing/2014/main" val="2701629168"/>
                    </a:ext>
                  </a:extLst>
                </a:gridCol>
                <a:gridCol w="822960">
                  <a:extLst>
                    <a:ext uri="{9D8B030D-6E8A-4147-A177-3AD203B41FA5}">
                      <a16:colId xmlns:a16="http://schemas.microsoft.com/office/drawing/2014/main" val="2079686027"/>
                    </a:ext>
                  </a:extLst>
                </a:gridCol>
                <a:gridCol w="822960">
                  <a:extLst>
                    <a:ext uri="{9D8B030D-6E8A-4147-A177-3AD203B41FA5}">
                      <a16:colId xmlns:a16="http://schemas.microsoft.com/office/drawing/2014/main" val="3627928656"/>
                    </a:ext>
                  </a:extLst>
                </a:gridCol>
                <a:gridCol w="822960">
                  <a:extLst>
                    <a:ext uri="{9D8B030D-6E8A-4147-A177-3AD203B41FA5}">
                      <a16:colId xmlns:a16="http://schemas.microsoft.com/office/drawing/2014/main" val="3964059109"/>
                    </a:ext>
                  </a:extLst>
                </a:gridCol>
                <a:gridCol w="822960">
                  <a:extLst>
                    <a:ext uri="{9D8B030D-6E8A-4147-A177-3AD203B41FA5}">
                      <a16:colId xmlns:a16="http://schemas.microsoft.com/office/drawing/2014/main" val="114513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678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- 2025-09-30 15:33:06</a:t>
                      </a:r>
                      <a:r>
                        <a:rPr kumimoji="0" lang="en-US" sz="1000" b="0" i="0" u="none" strike="noStrike" kern="1200" cap="none" spc="0" normalizeH="0" baseline="0" noProof="0">
                          <a:ln>
                            <a:noFill/>
                          </a:ln>
                          <a:solidFill>
                            <a:prstClr val="black"/>
                          </a:solidFill>
                          <a:effectLst/>
                          <a:uLnTx/>
                          <a:uFillTx/>
                          <a:latin typeface="Calibri"/>
                          <a:ea typeface="+mn-ea"/>
                          <a:cs typeface="+mn-cs"/>
                        </a:rPr>
                        <a:t>
 TMNAS was proud to “run” alongside @phlyinsurance in their support of the @childrensphila Parkway Run &amp; Walk!  Together, PHLY and TMNAS donated 0,000, and the entire event raised ,826,159 for CHOP’s Cancer Center. It was a beautiful, hope-filled morning on the Benjamin Franklin Parkway, and we are so inspired by PHLY’s continued sponsorship efforts!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5296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- 2025-08-21 16:27:32</a:t>
                      </a:r>
                      <a:r>
                        <a:rPr kumimoji="0" lang="en-US" sz="1000" b="0" i="0" u="none" strike="noStrike" kern="1200" cap="none" spc="0" normalizeH="0" baseline="0" noProof="0">
                          <a:ln>
                            <a:noFill/>
                          </a:ln>
                          <a:solidFill>
                            <a:prstClr val="black"/>
                          </a:solidFill>
                          <a:effectLst/>
                          <a:uLnTx/>
                          <a:uFillTx/>
                          <a:latin typeface="Calibri"/>
                          <a:ea typeface="+mn-ea"/>
                          <a:cs typeface="+mn-cs"/>
                        </a:rPr>
                        <a:t>
 TMNAS returned to Citizens Bank Park for our annual summer picnic! Employees and their families kicked off the evening with a relaxed picnic dinner, then headed into the stadium to catch the Phillies in action.  The weather was perfect, and so was the Phillies' win!
Special shoutout to Ben Corbett, Sr. IT Quality Assurance Manager, who had the honor of throwing the first pitch!
Thanks to everyone who joined us — we loved celebrating summer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96944665"/>
                  </a:ext>
                </a:extLst>
              </a:tr>
            </a:tbl>
          </a:graphicData>
        </a:graphic>
      </p:graphicFrame>
      <p:sp>
        <p:nvSpPr>
          <p:cNvPr id="4" name="Text Placeholder 3">
            <a:extLst>
              <a:ext uri="{FF2B5EF4-FFF2-40B4-BE49-F238E27FC236}">
                <a16:creationId xmlns:a16="http://schemas.microsoft.com/office/drawing/2014/main" id="{6EC02A5A-4011-40AF-A3E4-FBB8A4EFED00}"/>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920964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7FD52-E437-403E-95A2-93E6C5BCAE8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561EBC50-46DB-4274-81F0-52153829D643}"/>
              </a:ext>
            </a:extLst>
          </p:cNvPr>
          <p:cNvGraphicFramePr>
            <a:graphicFrameLocks noGrp="1"/>
          </p:cNvGraphicFramePr>
          <p:nvPr>
            <p:ph type="tbl" sz="quarter" idx="13"/>
            <p:extLst>
              <p:ext uri="{D42A27DB-BD31-4B8C-83A1-F6EECF244321}">
                <p14:modId xmlns:p14="http://schemas.microsoft.com/office/powerpoint/2010/main" val="105229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52168592"/>
                    </a:ext>
                  </a:extLst>
                </a:gridCol>
                <a:gridCol w="576072">
                  <a:extLst>
                    <a:ext uri="{9D8B030D-6E8A-4147-A177-3AD203B41FA5}">
                      <a16:colId xmlns:a16="http://schemas.microsoft.com/office/drawing/2014/main" val="3073941642"/>
                    </a:ext>
                  </a:extLst>
                </a:gridCol>
                <a:gridCol w="576072">
                  <a:extLst>
                    <a:ext uri="{9D8B030D-6E8A-4147-A177-3AD203B41FA5}">
                      <a16:colId xmlns:a16="http://schemas.microsoft.com/office/drawing/2014/main" val="4181774347"/>
                    </a:ext>
                  </a:extLst>
                </a:gridCol>
                <a:gridCol w="576072">
                  <a:extLst>
                    <a:ext uri="{9D8B030D-6E8A-4147-A177-3AD203B41FA5}">
                      <a16:colId xmlns:a16="http://schemas.microsoft.com/office/drawing/2014/main" val="870946278"/>
                    </a:ext>
                  </a:extLst>
                </a:gridCol>
                <a:gridCol w="576072">
                  <a:extLst>
                    <a:ext uri="{9D8B030D-6E8A-4147-A177-3AD203B41FA5}">
                      <a16:colId xmlns:a16="http://schemas.microsoft.com/office/drawing/2014/main" val="2671053557"/>
                    </a:ext>
                  </a:extLst>
                </a:gridCol>
                <a:gridCol w="576072">
                  <a:extLst>
                    <a:ext uri="{9D8B030D-6E8A-4147-A177-3AD203B41FA5}">
                      <a16:colId xmlns:a16="http://schemas.microsoft.com/office/drawing/2014/main" val="2260257487"/>
                    </a:ext>
                  </a:extLst>
                </a:gridCol>
                <a:gridCol w="576072">
                  <a:extLst>
                    <a:ext uri="{9D8B030D-6E8A-4147-A177-3AD203B41FA5}">
                      <a16:colId xmlns:a16="http://schemas.microsoft.com/office/drawing/2014/main" val="574490645"/>
                    </a:ext>
                  </a:extLst>
                </a:gridCol>
                <a:gridCol w="576072">
                  <a:extLst>
                    <a:ext uri="{9D8B030D-6E8A-4147-A177-3AD203B41FA5}">
                      <a16:colId xmlns:a16="http://schemas.microsoft.com/office/drawing/2014/main" val="192599500"/>
                    </a:ext>
                  </a:extLst>
                </a:gridCol>
                <a:gridCol w="576072">
                  <a:extLst>
                    <a:ext uri="{9D8B030D-6E8A-4147-A177-3AD203B41FA5}">
                      <a16:colId xmlns:a16="http://schemas.microsoft.com/office/drawing/2014/main" val="2245721967"/>
                    </a:ext>
                  </a:extLst>
                </a:gridCol>
                <a:gridCol w="576072">
                  <a:extLst>
                    <a:ext uri="{9D8B030D-6E8A-4147-A177-3AD203B41FA5}">
                      <a16:colId xmlns:a16="http://schemas.microsoft.com/office/drawing/2014/main" val="348565183"/>
                    </a:ext>
                  </a:extLst>
                </a:gridCol>
                <a:gridCol w="576072">
                  <a:extLst>
                    <a:ext uri="{9D8B030D-6E8A-4147-A177-3AD203B41FA5}">
                      <a16:colId xmlns:a16="http://schemas.microsoft.com/office/drawing/2014/main" val="2857058584"/>
                    </a:ext>
                  </a:extLst>
                </a:gridCol>
                <a:gridCol w="576072">
                  <a:extLst>
                    <a:ext uri="{9D8B030D-6E8A-4147-A177-3AD203B41FA5}">
                      <a16:colId xmlns:a16="http://schemas.microsoft.com/office/drawing/2014/main" val="3411957438"/>
                    </a:ext>
                  </a:extLst>
                </a:gridCol>
                <a:gridCol w="576072">
                  <a:extLst>
                    <a:ext uri="{9D8B030D-6E8A-4147-A177-3AD203B41FA5}">
                      <a16:colId xmlns:a16="http://schemas.microsoft.com/office/drawing/2014/main" val="64687992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63246115"/>
                  </a:ext>
                </a:extLst>
              </a:tr>
              <a:tr h="370840">
                <a:tc>
                  <a:txBody>
                    <a:bodyPr/>
                    <a:lstStyle/>
                    <a:p>
                      <a:r>
                        <a:rPr lang="en-US" sz="1000"/>
                        <a:t>197</a:t>
                      </a:r>
                    </a:p>
                  </a:txBody>
                  <a:tcPr/>
                </a:tc>
                <a:tc>
                  <a:txBody>
                    <a:bodyPr/>
                    <a:lstStyle/>
                    <a:p>
                      <a:r>
                        <a:rPr lang="en-US" sz="1000"/>
                        <a:t>-1</a:t>
                      </a:r>
                    </a:p>
                  </a:txBody>
                  <a:tcPr/>
                </a:tc>
                <a:tc>
                  <a:txBody>
                    <a:bodyPr/>
                    <a:lstStyle/>
                    <a:p>
                      <a:r>
                        <a:rPr lang="en-US" sz="1000"/>
                        <a:t>133</a:t>
                      </a:r>
                    </a:p>
                  </a:txBody>
                  <a:tcPr/>
                </a:tc>
                <a:tc>
                  <a:txBody>
                    <a:bodyPr/>
                    <a:lstStyle/>
                    <a:p>
                      <a:r>
                        <a:rPr lang="en-US" sz="1000"/>
                        <a:t>65</a:t>
                      </a:r>
                    </a:p>
                  </a:txBody>
                  <a:tcPr/>
                </a:tc>
                <a:tc>
                  <a:txBody>
                    <a:bodyPr/>
                    <a:lstStyle/>
                    <a:p>
                      <a:r>
                        <a:rPr lang="en-US" sz="1000"/>
                        <a:t>0</a:t>
                      </a:r>
                    </a:p>
                  </a:txBody>
                  <a:tcPr/>
                </a:tc>
                <a:tc>
                  <a:txBody>
                    <a:bodyPr/>
                    <a:lstStyle/>
                    <a:p>
                      <a:r>
                        <a:rPr lang="en-US" sz="1000"/>
                        <a:t>68</a:t>
                      </a:r>
                    </a:p>
                  </a:txBody>
                  <a:tcPr/>
                </a:tc>
                <a:tc>
                  <a:txBody>
                    <a:bodyPr/>
                    <a:lstStyle/>
                    <a:p>
                      <a:r>
                        <a:rPr lang="en-US" sz="1000"/>
                        <a:t>2</a:t>
                      </a:r>
                    </a:p>
                  </a:txBody>
                  <a:tcPr/>
                </a:tc>
                <a:tc>
                  <a:txBody>
                    <a:bodyPr/>
                    <a:lstStyle/>
                    <a:p>
                      <a:r>
                        <a:rPr lang="en-US" sz="1000"/>
                        <a:t>1</a:t>
                      </a:r>
                    </a:p>
                  </a:txBody>
                  <a:tcPr/>
                </a:tc>
                <a:tc>
                  <a:txBody>
                    <a:bodyPr/>
                    <a:lstStyle/>
                    <a:p>
                      <a:r>
                        <a:rPr lang="en-US" sz="1000"/>
                        <a:t>21</a:t>
                      </a:r>
                    </a:p>
                  </a:txBody>
                  <a:tcPr/>
                </a:tc>
                <a:tc>
                  <a:txBody>
                    <a:bodyPr/>
                    <a:lstStyle/>
                    <a:p>
                      <a:r>
                        <a:rPr lang="en-US" sz="1000"/>
                        <a:t>41</a:t>
                      </a:r>
                    </a:p>
                  </a:txBody>
                  <a:tcPr/>
                </a:tc>
                <a:tc>
                  <a:txBody>
                    <a:bodyPr/>
                    <a:lstStyle/>
                    <a:p>
                      <a:r>
                        <a:rPr lang="en-US" sz="1000"/>
                        <a:t>7</a:t>
                      </a:r>
                    </a:p>
                  </a:txBody>
                  <a:tcPr/>
                </a:tc>
                <a:tc>
                  <a:txBody>
                    <a:bodyPr/>
                    <a:lstStyle/>
                    <a:p>
                      <a:r>
                        <a:rPr lang="en-US" sz="1000"/>
                        <a:t>0.4920 %</a:t>
                      </a:r>
                    </a:p>
                  </a:txBody>
                  <a:tcPr/>
                </a:tc>
                <a:tc>
                  <a:txBody>
                    <a:bodyPr/>
                    <a:lstStyle/>
                    <a:p>
                      <a:r>
                        <a:rPr lang="en-US" sz="1000"/>
                        <a:t>0.0 %</a:t>
                      </a:r>
                    </a:p>
                  </a:txBody>
                  <a:tcPr/>
                </a:tc>
                <a:extLst>
                  <a:ext uri="{0D108BD9-81ED-4DB2-BD59-A6C34878D82A}">
                    <a16:rowId xmlns:a16="http://schemas.microsoft.com/office/drawing/2014/main" val="527338606"/>
                  </a:ext>
                </a:extLst>
              </a:tr>
            </a:tbl>
          </a:graphicData>
        </a:graphic>
      </p:graphicFrame>
      <p:sp>
        <p:nvSpPr>
          <p:cNvPr id="4" name="Text Placeholder 3">
            <a:extLst>
              <a:ext uri="{FF2B5EF4-FFF2-40B4-BE49-F238E27FC236}">
                <a16:creationId xmlns:a16="http://schemas.microsoft.com/office/drawing/2014/main" id="{6DAABBF1-D62B-474D-9A4D-3D923B853093}"/>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40641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CF06-A3B7-47E5-BF3E-A0061D68D78A}"/>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60DDFD28-EB08-41B6-8558-325E29D82AB6}"/>
              </a:ext>
            </a:extLst>
          </p:cNvPr>
          <p:cNvGraphicFramePr>
            <a:graphicFrameLocks noGrp="1"/>
          </p:cNvGraphicFramePr>
          <p:nvPr>
            <p:ph type="chart" sz="quarter" idx="13"/>
            <p:extLst>
              <p:ext uri="{D42A27DB-BD31-4B8C-83A1-F6EECF244321}">
                <p14:modId xmlns:p14="http://schemas.microsoft.com/office/powerpoint/2010/main" val="1228881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974E7C-CABF-4DCD-A1DA-5E1094632DAE}"/>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6868EDFF-6D03-4EA3-BC17-D23A133BB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4660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4236C-CF6A-4D6C-8305-D3BDBB4CC17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19B61366-7DCB-441A-88E9-90E6A86F1BB0}"/>
              </a:ext>
            </a:extLst>
          </p:cNvPr>
          <p:cNvGraphicFramePr>
            <a:graphicFrameLocks noGrp="1"/>
          </p:cNvGraphicFramePr>
          <p:nvPr>
            <p:ph type="chart" sz="quarter" idx="13"/>
            <p:extLst>
              <p:ext uri="{D42A27DB-BD31-4B8C-83A1-F6EECF244321}">
                <p14:modId xmlns:p14="http://schemas.microsoft.com/office/powerpoint/2010/main" val="4075582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006B9-C973-4277-99D9-C3392F58073C}"/>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87ACD545-8D68-45B3-A46F-A559E3F89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863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64FF0-C40F-429A-8A42-21F95D0013E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CD08125-722E-4BA1-BC49-5DC1DE2AB8F9}"/>
              </a:ext>
            </a:extLst>
          </p:cNvPr>
          <p:cNvGraphicFramePr>
            <a:graphicFrameLocks noGrp="1"/>
          </p:cNvGraphicFramePr>
          <p:nvPr>
            <p:ph type="chart" sz="quarter" idx="13"/>
            <p:extLst>
              <p:ext uri="{D42A27DB-BD31-4B8C-83A1-F6EECF244321}">
                <p14:modId xmlns:p14="http://schemas.microsoft.com/office/powerpoint/2010/main" val="1406813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9F10B-01D2-45F1-A301-043D0803B96B}"/>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8E785DB5-DB41-4934-BDFF-AB35DDA1E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34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9E92-7AFC-460B-9FCA-BEFF7A818575}"/>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E451B7D6-AAC9-429B-B101-186E32FFDF56}"/>
              </a:ext>
            </a:extLst>
          </p:cNvPr>
          <p:cNvGraphicFramePr>
            <a:graphicFrameLocks noGrp="1"/>
          </p:cNvGraphicFramePr>
          <p:nvPr>
            <p:ph type="tbl" sz="quarter" idx="13"/>
            <p:extLst>
              <p:ext uri="{D42A27DB-BD31-4B8C-83A1-F6EECF244321}">
                <p14:modId xmlns:p14="http://schemas.microsoft.com/office/powerpoint/2010/main" val="190495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13843908"/>
                    </a:ext>
                  </a:extLst>
                </a:gridCol>
                <a:gridCol w="1152144">
                  <a:extLst>
                    <a:ext uri="{9D8B030D-6E8A-4147-A177-3AD203B41FA5}">
                      <a16:colId xmlns:a16="http://schemas.microsoft.com/office/drawing/2014/main" val="3782218966"/>
                    </a:ext>
                  </a:extLst>
                </a:gridCol>
                <a:gridCol w="1152144">
                  <a:extLst>
                    <a:ext uri="{9D8B030D-6E8A-4147-A177-3AD203B41FA5}">
                      <a16:colId xmlns:a16="http://schemas.microsoft.com/office/drawing/2014/main" val="3719490764"/>
                    </a:ext>
                  </a:extLst>
                </a:gridCol>
                <a:gridCol w="1152144">
                  <a:extLst>
                    <a:ext uri="{9D8B030D-6E8A-4147-A177-3AD203B41FA5}">
                      <a16:colId xmlns:a16="http://schemas.microsoft.com/office/drawing/2014/main" val="593701457"/>
                    </a:ext>
                  </a:extLst>
                </a:gridCol>
                <a:gridCol w="1152144">
                  <a:extLst>
                    <a:ext uri="{9D8B030D-6E8A-4147-A177-3AD203B41FA5}">
                      <a16:colId xmlns:a16="http://schemas.microsoft.com/office/drawing/2014/main" val="1293115149"/>
                    </a:ext>
                  </a:extLst>
                </a:gridCol>
                <a:gridCol w="1152144">
                  <a:extLst>
                    <a:ext uri="{9D8B030D-6E8A-4147-A177-3AD203B41FA5}">
                      <a16:colId xmlns:a16="http://schemas.microsoft.com/office/drawing/2014/main" val="33655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9962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- 2025-07-15 16:37:04</a:t>
                      </a:r>
                      <a:r>
                        <a:rPr kumimoji="0" lang="en-US" sz="1000" b="0" i="0" u="none" strike="noStrike" kern="1200" cap="none" spc="0" normalizeH="0" baseline="0" noProof="0">
                          <a:ln>
                            <a:noFill/>
                          </a:ln>
                          <a:solidFill>
                            <a:prstClr val="black"/>
                          </a:solidFill>
                          <a:effectLst/>
                          <a:uLnTx/>
                          <a:uFillTx/>
                          <a:latin typeface="Calibri"/>
                          <a:ea typeface="+mn-ea"/>
                          <a:cs typeface="+mn-cs"/>
                        </a:rPr>
                        <a:t>
 Wondering what our interns have been up to? 
They had the chance to sit down with TMNAS and @PHLYINS CEO, John Glomb, for an inspiring Q&amp;amp;A session! It was an opportunity for them to get to know John while learning more about our organization's strategy, vision, and 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172454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- 2025-07-18 14:08:57</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an incredible day connecting with interns from our sister companies Reliance Matrix, @PHLYINS, and @TokioMAmerica at our Bala Cynwyd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3630370529"/>
                  </a:ext>
                </a:extLst>
              </a:tr>
            </a:tbl>
          </a:graphicData>
        </a:graphic>
      </p:graphicFrame>
      <p:sp>
        <p:nvSpPr>
          <p:cNvPr id="4" name="Text Placeholder 3">
            <a:extLst>
              <a:ext uri="{FF2B5EF4-FFF2-40B4-BE49-F238E27FC236}">
                <a16:creationId xmlns:a16="http://schemas.microsoft.com/office/drawing/2014/main" id="{275764C6-977B-4E68-B519-20BAA2C4EDBC}"/>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809606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436D-1803-4FB0-B1B7-B9AD3CFD8814}"/>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131D59AC-82C5-4B7B-985E-33C5EB0AF17F}"/>
              </a:ext>
            </a:extLst>
          </p:cNvPr>
          <p:cNvGraphicFramePr>
            <a:graphicFrameLocks noGrp="1"/>
          </p:cNvGraphicFramePr>
          <p:nvPr>
            <p:ph type="tbl" sz="quarter" idx="13"/>
            <p:extLst>
              <p:ext uri="{D42A27DB-BD31-4B8C-83A1-F6EECF244321}">
                <p14:modId xmlns:p14="http://schemas.microsoft.com/office/powerpoint/2010/main" val="342981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65326407"/>
                    </a:ext>
                  </a:extLst>
                </a:gridCol>
                <a:gridCol w="1152144">
                  <a:extLst>
                    <a:ext uri="{9D8B030D-6E8A-4147-A177-3AD203B41FA5}">
                      <a16:colId xmlns:a16="http://schemas.microsoft.com/office/drawing/2014/main" val="2698720890"/>
                    </a:ext>
                  </a:extLst>
                </a:gridCol>
                <a:gridCol w="1152144">
                  <a:extLst>
                    <a:ext uri="{9D8B030D-6E8A-4147-A177-3AD203B41FA5}">
                      <a16:colId xmlns:a16="http://schemas.microsoft.com/office/drawing/2014/main" val="968285111"/>
                    </a:ext>
                  </a:extLst>
                </a:gridCol>
                <a:gridCol w="1152144">
                  <a:extLst>
                    <a:ext uri="{9D8B030D-6E8A-4147-A177-3AD203B41FA5}">
                      <a16:colId xmlns:a16="http://schemas.microsoft.com/office/drawing/2014/main" val="4200428039"/>
                    </a:ext>
                  </a:extLst>
                </a:gridCol>
                <a:gridCol w="1152144">
                  <a:extLst>
                    <a:ext uri="{9D8B030D-6E8A-4147-A177-3AD203B41FA5}">
                      <a16:colId xmlns:a16="http://schemas.microsoft.com/office/drawing/2014/main" val="3696224717"/>
                    </a:ext>
                  </a:extLst>
                </a:gridCol>
                <a:gridCol w="1152144">
                  <a:extLst>
                    <a:ext uri="{9D8B030D-6E8A-4147-A177-3AD203B41FA5}">
                      <a16:colId xmlns:a16="http://schemas.microsoft.com/office/drawing/2014/main" val="128254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6274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- 2025-09-30 15:36:54</a:t>
                      </a:r>
                      <a:r>
                        <a:rPr kumimoji="0" lang="en-US" sz="1000" b="0" i="0" u="none" strike="noStrike" kern="1200" cap="none" spc="0" normalizeH="0" baseline="0" noProof="0">
                          <a:ln>
                            <a:noFill/>
                          </a:ln>
                          <a:solidFill>
                            <a:prstClr val="black"/>
                          </a:solidFill>
                          <a:effectLst/>
                          <a:uLnTx/>
                          <a:uFillTx/>
                          <a:latin typeface="Calibri"/>
                          <a:ea typeface="+mn-ea"/>
                          <a:cs typeface="+mn-cs"/>
                        </a:rPr>
                        <a:t>
 TMNAS was proud to "run" alongside @PHLYINS in their support of the @ChildrensPhila Parkway Run &amp;amp; Walk!  Together, PHLY &amp;amp; TMNAS donated 0,000, and the entire event raised ,826,159 for CHOP’s Cancer Center. It was a hope-filled morning on the Benjamin Franklin Parkway! https://t.co/ch2XJjswvM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191974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- 2025-07-30 15:05:20</a:t>
                      </a:r>
                      <a:r>
                        <a:rPr kumimoji="0" lang="en-US" sz="1000" b="0" i="0" u="none" strike="noStrike" kern="1200" cap="none" spc="0" normalizeH="0" baseline="0" noProof="0">
                          <a:ln>
                            <a:noFill/>
                          </a:ln>
                          <a:solidFill>
                            <a:prstClr val="black"/>
                          </a:solidFill>
                          <a:effectLst/>
                          <a:uLnTx/>
                          <a:uFillTx/>
                          <a:latin typeface="Calibri"/>
                          <a:ea typeface="+mn-ea"/>
                          <a:cs typeface="+mn-cs"/>
                        </a:rPr>
                        <a:t>
 As summer winds down, we're celebrating the incredible success of our 2025 Intern Program! This group of 21 students from 13 colleges and universities brought fresh ideas, curiosity, and collaboration to our TMNAS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851551881"/>
                  </a:ext>
                </a:extLst>
              </a:tr>
            </a:tbl>
          </a:graphicData>
        </a:graphic>
      </p:graphicFrame>
      <p:sp>
        <p:nvSpPr>
          <p:cNvPr id="4" name="Text Placeholder 3">
            <a:extLst>
              <a:ext uri="{FF2B5EF4-FFF2-40B4-BE49-F238E27FC236}">
                <a16:creationId xmlns:a16="http://schemas.microsoft.com/office/drawing/2014/main" id="{650E8C76-8B8D-4E5A-A522-7B2DAF3E0F34}"/>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584098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E943-012D-4910-8323-27C158439717}"/>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A6D9DC4E-A048-4CC7-8A71-F5F29547F0CB}"/>
              </a:ext>
            </a:extLst>
          </p:cNvPr>
          <p:cNvGraphicFramePr>
            <a:graphicFrameLocks noGrp="1"/>
          </p:cNvGraphicFramePr>
          <p:nvPr>
            <p:ph type="tbl" sz="quarter" idx="13"/>
            <p:extLst>
              <p:ext uri="{D42A27DB-BD31-4B8C-83A1-F6EECF244321}">
                <p14:modId xmlns:p14="http://schemas.microsoft.com/office/powerpoint/2010/main" val="205833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68603455"/>
                    </a:ext>
                  </a:extLst>
                </a:gridCol>
                <a:gridCol w="1152144">
                  <a:extLst>
                    <a:ext uri="{9D8B030D-6E8A-4147-A177-3AD203B41FA5}">
                      <a16:colId xmlns:a16="http://schemas.microsoft.com/office/drawing/2014/main" val="1230198252"/>
                    </a:ext>
                  </a:extLst>
                </a:gridCol>
                <a:gridCol w="1152144">
                  <a:extLst>
                    <a:ext uri="{9D8B030D-6E8A-4147-A177-3AD203B41FA5}">
                      <a16:colId xmlns:a16="http://schemas.microsoft.com/office/drawing/2014/main" val="2347184855"/>
                    </a:ext>
                  </a:extLst>
                </a:gridCol>
                <a:gridCol w="1152144">
                  <a:extLst>
                    <a:ext uri="{9D8B030D-6E8A-4147-A177-3AD203B41FA5}">
                      <a16:colId xmlns:a16="http://schemas.microsoft.com/office/drawing/2014/main" val="570634608"/>
                    </a:ext>
                  </a:extLst>
                </a:gridCol>
                <a:gridCol w="1152144">
                  <a:extLst>
                    <a:ext uri="{9D8B030D-6E8A-4147-A177-3AD203B41FA5}">
                      <a16:colId xmlns:a16="http://schemas.microsoft.com/office/drawing/2014/main" val="3650212397"/>
                    </a:ext>
                  </a:extLst>
                </a:gridCol>
                <a:gridCol w="1152144">
                  <a:extLst>
                    <a:ext uri="{9D8B030D-6E8A-4147-A177-3AD203B41FA5}">
                      <a16:colId xmlns:a16="http://schemas.microsoft.com/office/drawing/2014/main" val="49772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1344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- 2025-08-13 15:22:45</a:t>
                      </a:r>
                      <a:r>
                        <a:rPr kumimoji="0" lang="en-US" sz="1000" b="0" i="0" u="none" strike="noStrike" kern="1200" cap="none" spc="0" normalizeH="0" baseline="0" noProof="0">
                          <a:ln>
                            <a:noFill/>
                          </a:ln>
                          <a:solidFill>
                            <a:prstClr val="black"/>
                          </a:solidFill>
                          <a:effectLst/>
                          <a:uLnTx/>
                          <a:uFillTx/>
                          <a:latin typeface="Calibri"/>
                          <a:ea typeface="+mn-ea"/>
                          <a:cs typeface="+mn-cs"/>
                        </a:rPr>
                        <a:t>
 Welcoming Our Newest Team Members! 🌟
We’re thrilled to introduce this group of new hires who just wrapped up New Hire Orientation! This experience gave them a chance to connect with colleagues, engage with our leadership, and dive into our mission and 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3091252767"/>
                  </a:ext>
                </a:extLst>
              </a:tr>
            </a:tbl>
          </a:graphicData>
        </a:graphic>
      </p:graphicFrame>
      <p:sp>
        <p:nvSpPr>
          <p:cNvPr id="4" name="Text Placeholder 3">
            <a:extLst>
              <a:ext uri="{FF2B5EF4-FFF2-40B4-BE49-F238E27FC236}">
                <a16:creationId xmlns:a16="http://schemas.microsoft.com/office/drawing/2014/main" id="{3DEF0C8D-5FEB-43FF-AAB9-EBE2376EFD69}"/>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1640631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4062C-DDCC-4FE9-AC30-AD964AF3EDB0}"/>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9D019D24-C35B-41ED-A27C-AFF46C49EAC0}"/>
              </a:ext>
            </a:extLst>
          </p:cNvPr>
          <p:cNvGraphicFramePr>
            <a:graphicFrameLocks noGrp="1"/>
          </p:cNvGraphicFramePr>
          <p:nvPr>
            <p:ph type="tbl" sz="quarter" idx="13"/>
            <p:extLst>
              <p:ext uri="{D42A27DB-BD31-4B8C-83A1-F6EECF244321}">
                <p14:modId xmlns:p14="http://schemas.microsoft.com/office/powerpoint/2010/main" val="211173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65152691"/>
                    </a:ext>
                  </a:extLst>
                </a:gridCol>
                <a:gridCol w="493776">
                  <a:extLst>
                    <a:ext uri="{9D8B030D-6E8A-4147-A177-3AD203B41FA5}">
                      <a16:colId xmlns:a16="http://schemas.microsoft.com/office/drawing/2014/main" val="831054071"/>
                    </a:ext>
                  </a:extLst>
                </a:gridCol>
                <a:gridCol w="493776">
                  <a:extLst>
                    <a:ext uri="{9D8B030D-6E8A-4147-A177-3AD203B41FA5}">
                      <a16:colId xmlns:a16="http://schemas.microsoft.com/office/drawing/2014/main" val="1893514605"/>
                    </a:ext>
                  </a:extLst>
                </a:gridCol>
                <a:gridCol w="493776">
                  <a:extLst>
                    <a:ext uri="{9D8B030D-6E8A-4147-A177-3AD203B41FA5}">
                      <a16:colId xmlns:a16="http://schemas.microsoft.com/office/drawing/2014/main" val="3950788531"/>
                    </a:ext>
                  </a:extLst>
                </a:gridCol>
                <a:gridCol w="493776">
                  <a:extLst>
                    <a:ext uri="{9D8B030D-6E8A-4147-A177-3AD203B41FA5}">
                      <a16:colId xmlns:a16="http://schemas.microsoft.com/office/drawing/2014/main" val="519611"/>
                    </a:ext>
                  </a:extLst>
                </a:gridCol>
                <a:gridCol w="493776">
                  <a:extLst>
                    <a:ext uri="{9D8B030D-6E8A-4147-A177-3AD203B41FA5}">
                      <a16:colId xmlns:a16="http://schemas.microsoft.com/office/drawing/2014/main" val="1654175757"/>
                    </a:ext>
                  </a:extLst>
                </a:gridCol>
                <a:gridCol w="493776">
                  <a:extLst>
                    <a:ext uri="{9D8B030D-6E8A-4147-A177-3AD203B41FA5}">
                      <a16:colId xmlns:a16="http://schemas.microsoft.com/office/drawing/2014/main" val="2893280039"/>
                    </a:ext>
                  </a:extLst>
                </a:gridCol>
                <a:gridCol w="493776">
                  <a:extLst>
                    <a:ext uri="{9D8B030D-6E8A-4147-A177-3AD203B41FA5}">
                      <a16:colId xmlns:a16="http://schemas.microsoft.com/office/drawing/2014/main" val="2381573652"/>
                    </a:ext>
                  </a:extLst>
                </a:gridCol>
                <a:gridCol w="493776">
                  <a:extLst>
                    <a:ext uri="{9D8B030D-6E8A-4147-A177-3AD203B41FA5}">
                      <a16:colId xmlns:a16="http://schemas.microsoft.com/office/drawing/2014/main" val="1413219913"/>
                    </a:ext>
                  </a:extLst>
                </a:gridCol>
                <a:gridCol w="493776">
                  <a:extLst>
                    <a:ext uri="{9D8B030D-6E8A-4147-A177-3AD203B41FA5}">
                      <a16:colId xmlns:a16="http://schemas.microsoft.com/office/drawing/2014/main" val="2929227848"/>
                    </a:ext>
                  </a:extLst>
                </a:gridCol>
                <a:gridCol w="493776">
                  <a:extLst>
                    <a:ext uri="{9D8B030D-6E8A-4147-A177-3AD203B41FA5}">
                      <a16:colId xmlns:a16="http://schemas.microsoft.com/office/drawing/2014/main" val="3940790858"/>
                    </a:ext>
                  </a:extLst>
                </a:gridCol>
                <a:gridCol w="493776">
                  <a:extLst>
                    <a:ext uri="{9D8B030D-6E8A-4147-A177-3AD203B41FA5}">
                      <a16:colId xmlns:a16="http://schemas.microsoft.com/office/drawing/2014/main" val="2268007231"/>
                    </a:ext>
                  </a:extLst>
                </a:gridCol>
                <a:gridCol w="493776">
                  <a:extLst>
                    <a:ext uri="{9D8B030D-6E8A-4147-A177-3AD203B41FA5}">
                      <a16:colId xmlns:a16="http://schemas.microsoft.com/office/drawing/2014/main" val="685418129"/>
                    </a:ext>
                  </a:extLst>
                </a:gridCol>
                <a:gridCol w="493776">
                  <a:extLst>
                    <a:ext uri="{9D8B030D-6E8A-4147-A177-3AD203B41FA5}">
                      <a16:colId xmlns:a16="http://schemas.microsoft.com/office/drawing/2014/main" val="1800274596"/>
                    </a:ext>
                  </a:extLst>
                </a:gridCol>
                <a:gridCol w="493776">
                  <a:extLst>
                    <a:ext uri="{9D8B030D-6E8A-4147-A177-3AD203B41FA5}">
                      <a16:colId xmlns:a16="http://schemas.microsoft.com/office/drawing/2014/main" val="10936329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21021974"/>
                  </a:ext>
                </a:extLst>
              </a:tr>
              <a:tr h="370840">
                <a:tc>
                  <a:txBody>
                    <a:bodyPr/>
                    <a:lstStyle/>
                    <a:p>
                      <a:r>
                        <a:rPr lang="en-US" sz="1000"/>
                        <a:t>29552</a:t>
                      </a:r>
                    </a:p>
                  </a:txBody>
                  <a:tcPr/>
                </a:tc>
                <a:tc>
                  <a:txBody>
                    <a:bodyPr/>
                    <a:lstStyle/>
                    <a:p>
                      <a:r>
                        <a:rPr lang="en-US" sz="1000"/>
                        <a:t>4838</a:t>
                      </a:r>
                    </a:p>
                  </a:txBody>
                  <a:tcPr/>
                </a:tc>
                <a:tc>
                  <a:txBody>
                    <a:bodyPr/>
                    <a:lstStyle/>
                    <a:p>
                      <a:r>
                        <a:rPr lang="en-US" sz="1000"/>
                        <a:t>71</a:t>
                      </a:r>
                    </a:p>
                  </a:txBody>
                  <a:tcPr/>
                </a:tc>
                <a:tc>
                  <a:txBody>
                    <a:bodyPr/>
                    <a:lstStyle/>
                    <a:p>
                      <a:r>
                        <a:rPr lang="en-US" sz="1000"/>
                        <a:t>4635</a:t>
                      </a:r>
                    </a:p>
                  </a:txBody>
                  <a:tcPr/>
                </a:tc>
                <a:tc>
                  <a:txBody>
                    <a:bodyPr/>
                    <a:lstStyle/>
                    <a:p>
                      <a:r>
                        <a:rPr lang="en-US" sz="1000"/>
                        <a:t>66.214285714286</a:t>
                      </a:r>
                    </a:p>
                  </a:txBody>
                  <a:tcPr/>
                </a:tc>
                <a:tc>
                  <a:txBody>
                    <a:bodyPr/>
                    <a:lstStyle/>
                    <a:p>
                      <a:r>
                        <a:rPr lang="en-US" sz="1000"/>
                        <a:t>86</a:t>
                      </a:r>
                    </a:p>
                  </a:txBody>
                  <a:tcPr/>
                </a:tc>
                <a:tc>
                  <a:txBody>
                    <a:bodyPr/>
                    <a:lstStyle/>
                    <a:p>
                      <a:r>
                        <a:rPr lang="en-US" sz="1000"/>
                        <a:t>1.2285714285714</a:t>
                      </a:r>
                    </a:p>
                  </a:txBody>
                  <a:tcPr/>
                </a:tc>
                <a:tc>
                  <a:txBody>
                    <a:bodyPr/>
                    <a:lstStyle/>
                    <a:p>
                      <a:r>
                        <a:rPr lang="en-US" sz="1000"/>
                        <a:t>65</a:t>
                      </a:r>
                    </a:p>
                  </a:txBody>
                  <a:tcPr/>
                </a:tc>
                <a:tc>
                  <a:txBody>
                    <a:bodyPr/>
                    <a:lstStyle/>
                    <a:p>
                      <a:r>
                        <a:rPr lang="en-US" sz="1000"/>
                        <a:t>0.92857142857143</a:t>
                      </a:r>
                    </a:p>
                  </a:txBody>
                  <a:tcPr/>
                </a:tc>
                <a:tc>
                  <a:txBody>
                    <a:bodyPr/>
                    <a:lstStyle/>
                    <a:p>
                      <a:r>
                        <a:rPr lang="en-US" sz="1000"/>
                        <a:t>18226</a:t>
                      </a:r>
                    </a:p>
                  </a:txBody>
                  <a:tcPr/>
                </a:tc>
                <a:tc>
                  <a:txBody>
                    <a:bodyPr/>
                    <a:lstStyle/>
                    <a:p>
                      <a:r>
                        <a:rPr lang="en-US" sz="1000"/>
                        <a:t>260.37142857143</a:t>
                      </a:r>
                    </a:p>
                  </a:txBody>
                  <a:tcPr/>
                </a:tc>
                <a:tc>
                  <a:txBody>
                    <a:bodyPr/>
                    <a:lstStyle/>
                    <a:p>
                      <a:r>
                        <a:rPr lang="en-US" sz="1000"/>
                        <a:t>168747</a:t>
                      </a:r>
                    </a:p>
                  </a:txBody>
                  <a:tcPr/>
                </a:tc>
                <a:tc>
                  <a:txBody>
                    <a:bodyPr/>
                    <a:lstStyle/>
                    <a:p>
                      <a:r>
                        <a:rPr lang="en-US" sz="1000"/>
                        <a:t>2410.6714285714</a:t>
                      </a:r>
                    </a:p>
                  </a:txBody>
                  <a:tcPr/>
                </a:tc>
                <a:tc>
                  <a:txBody>
                    <a:bodyPr/>
                    <a:lstStyle/>
                    <a:p>
                      <a:r>
                        <a:rPr lang="en-US" sz="1000"/>
                        <a:t>11.819658784573 %</a:t>
                      </a:r>
                    </a:p>
                  </a:txBody>
                  <a:tcPr/>
                </a:tc>
                <a:tc>
                  <a:txBody>
                    <a:bodyPr/>
                    <a:lstStyle/>
                    <a:p>
                      <a:r>
                        <a:rPr lang="en-US" sz="1000"/>
                        <a:t>12816</a:t>
                      </a:r>
                    </a:p>
                  </a:txBody>
                  <a:tcPr/>
                </a:tc>
                <a:extLst>
                  <a:ext uri="{0D108BD9-81ED-4DB2-BD59-A6C34878D82A}">
                    <a16:rowId xmlns:a16="http://schemas.microsoft.com/office/drawing/2014/main" val="1302778320"/>
                  </a:ext>
                </a:extLst>
              </a:tr>
            </a:tbl>
          </a:graphicData>
        </a:graphic>
      </p:graphicFrame>
      <p:sp>
        <p:nvSpPr>
          <p:cNvPr id="4" name="Text Placeholder 3">
            <a:extLst>
              <a:ext uri="{FF2B5EF4-FFF2-40B4-BE49-F238E27FC236}">
                <a16:creationId xmlns:a16="http://schemas.microsoft.com/office/drawing/2014/main" id="{30F12CAF-2366-4254-8DB8-57E544AA7DAA}"/>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966315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FFCD-8318-49DA-B10F-E05EC3985728}"/>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5BF62984-17C1-4B80-8054-021C6F96CE94}"/>
              </a:ext>
            </a:extLst>
          </p:cNvPr>
          <p:cNvGraphicFramePr>
            <a:graphicFrameLocks noGrp="1"/>
          </p:cNvGraphicFramePr>
          <p:nvPr>
            <p:ph type="chart" sz="quarter" idx="13"/>
            <p:extLst>
              <p:ext uri="{D42A27DB-BD31-4B8C-83A1-F6EECF244321}">
                <p14:modId xmlns:p14="http://schemas.microsoft.com/office/powerpoint/2010/main" val="1434768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1768B-97B4-4A50-9F35-C9812BCC9D52}"/>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347F9E6B-1DF9-4974-8F60-9A9A27B5B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513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F8203-BDBE-4D78-978D-47C093027650}"/>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7A241F9D-1A24-4455-8E42-25EC1DE6B960}"/>
              </a:ext>
            </a:extLst>
          </p:cNvPr>
          <p:cNvGraphicFramePr>
            <a:graphicFrameLocks noGrp="1"/>
          </p:cNvGraphicFramePr>
          <p:nvPr>
            <p:ph type="chart" sz="quarter" idx="13"/>
            <p:extLst>
              <p:ext uri="{D42A27DB-BD31-4B8C-83A1-F6EECF244321}">
                <p14:modId xmlns:p14="http://schemas.microsoft.com/office/powerpoint/2010/main" val="64147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F6C518-B1F1-4B89-BADC-925B1FBAD62D}"/>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CF544BAE-792A-4F6E-B856-411052C0E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78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ABA20-CF45-47FA-A017-03A05F477BF9}"/>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F64B0E62-29EB-468D-A1D7-CE1EC81F3DA4}"/>
              </a:ext>
            </a:extLst>
          </p:cNvPr>
          <p:cNvGraphicFramePr>
            <a:graphicFrameLocks noGrp="1"/>
          </p:cNvGraphicFramePr>
          <p:nvPr>
            <p:ph type="chart" sz="quarter" idx="13"/>
            <p:extLst>
              <p:ext uri="{D42A27DB-BD31-4B8C-83A1-F6EECF244321}">
                <p14:modId xmlns:p14="http://schemas.microsoft.com/office/powerpoint/2010/main" val="304583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ECC94-310E-43AF-B712-AD35B145A824}"/>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AFD0CC18-E213-4B21-8ECF-435902FCF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945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E5C7-3749-40AE-8C0E-5169C4A9A89A}"/>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86CCA5B4-CB30-4665-82D2-DC2CEF0809E8}"/>
              </a:ext>
            </a:extLst>
          </p:cNvPr>
          <p:cNvGraphicFramePr>
            <a:graphicFrameLocks noGrp="1"/>
          </p:cNvGraphicFramePr>
          <p:nvPr>
            <p:ph type="chart" sz="quarter" idx="13"/>
            <p:extLst>
              <p:ext uri="{D42A27DB-BD31-4B8C-83A1-F6EECF244321}">
                <p14:modId xmlns:p14="http://schemas.microsoft.com/office/powerpoint/2010/main" val="1177469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441C8-A3E5-4D25-B614-B479FA786B22}"/>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A218A485-CE20-4976-B241-BC1F523A6D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1777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138FD-F5D9-4E3F-9836-EA297C4F660C}"/>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08579638-B47F-4739-A188-84F3B01F6F33}"/>
              </a:ext>
            </a:extLst>
          </p:cNvPr>
          <p:cNvGraphicFramePr>
            <a:graphicFrameLocks noGrp="1"/>
          </p:cNvGraphicFramePr>
          <p:nvPr>
            <p:ph type="tbl" sz="quarter" idx="13"/>
            <p:extLst>
              <p:ext uri="{D42A27DB-BD31-4B8C-83A1-F6EECF244321}">
                <p14:modId xmlns:p14="http://schemas.microsoft.com/office/powerpoint/2010/main" val="134968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19363337"/>
                    </a:ext>
                  </a:extLst>
                </a:gridCol>
                <a:gridCol w="905256">
                  <a:extLst>
                    <a:ext uri="{9D8B030D-6E8A-4147-A177-3AD203B41FA5}">
                      <a16:colId xmlns:a16="http://schemas.microsoft.com/office/drawing/2014/main" val="2068546354"/>
                    </a:ext>
                  </a:extLst>
                </a:gridCol>
                <a:gridCol w="576072">
                  <a:extLst>
                    <a:ext uri="{9D8B030D-6E8A-4147-A177-3AD203B41FA5}">
                      <a16:colId xmlns:a16="http://schemas.microsoft.com/office/drawing/2014/main" val="2146964432"/>
                    </a:ext>
                  </a:extLst>
                </a:gridCol>
                <a:gridCol w="576072">
                  <a:extLst>
                    <a:ext uri="{9D8B030D-6E8A-4147-A177-3AD203B41FA5}">
                      <a16:colId xmlns:a16="http://schemas.microsoft.com/office/drawing/2014/main" val="3850614321"/>
                    </a:ext>
                  </a:extLst>
                </a:gridCol>
                <a:gridCol w="576072">
                  <a:extLst>
                    <a:ext uri="{9D8B030D-6E8A-4147-A177-3AD203B41FA5}">
                      <a16:colId xmlns:a16="http://schemas.microsoft.com/office/drawing/2014/main" val="2533679723"/>
                    </a:ext>
                  </a:extLst>
                </a:gridCol>
                <a:gridCol w="576072">
                  <a:extLst>
                    <a:ext uri="{9D8B030D-6E8A-4147-A177-3AD203B41FA5}">
                      <a16:colId xmlns:a16="http://schemas.microsoft.com/office/drawing/2014/main" val="1508085694"/>
                    </a:ext>
                  </a:extLst>
                </a:gridCol>
                <a:gridCol w="576072">
                  <a:extLst>
                    <a:ext uri="{9D8B030D-6E8A-4147-A177-3AD203B41FA5}">
                      <a16:colId xmlns:a16="http://schemas.microsoft.com/office/drawing/2014/main" val="3375685721"/>
                    </a:ext>
                  </a:extLst>
                </a:gridCol>
                <a:gridCol w="576072">
                  <a:extLst>
                    <a:ext uri="{9D8B030D-6E8A-4147-A177-3AD203B41FA5}">
                      <a16:colId xmlns:a16="http://schemas.microsoft.com/office/drawing/2014/main" val="2509047208"/>
                    </a:ext>
                  </a:extLst>
                </a:gridCol>
                <a:gridCol w="576072">
                  <a:extLst>
                    <a:ext uri="{9D8B030D-6E8A-4147-A177-3AD203B41FA5}">
                      <a16:colId xmlns:a16="http://schemas.microsoft.com/office/drawing/2014/main" val="1724972952"/>
                    </a:ext>
                  </a:extLst>
                </a:gridCol>
                <a:gridCol w="576072">
                  <a:extLst>
                    <a:ext uri="{9D8B030D-6E8A-4147-A177-3AD203B41FA5}">
                      <a16:colId xmlns:a16="http://schemas.microsoft.com/office/drawing/2014/main" val="3034370412"/>
                    </a:ext>
                  </a:extLst>
                </a:gridCol>
                <a:gridCol w="576072">
                  <a:extLst>
                    <a:ext uri="{9D8B030D-6E8A-4147-A177-3AD203B41FA5}">
                      <a16:colId xmlns:a16="http://schemas.microsoft.com/office/drawing/2014/main" val="1862113416"/>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681579795"/>
                  </a:ext>
                </a:extLst>
              </a:tr>
              <a:tr h="370840">
                <a:tc>
                  <a:txBody>
                    <a:bodyPr/>
                    <a:lstStyle/>
                    <a:p>
                      <a:r>
                        <a:rPr lang="en-US" sz="1000"/>
                        <a:t>08/28/2025 15:52:21</a:t>
                      </a:r>
                    </a:p>
                  </a:txBody>
                  <a:tcPr/>
                </a:tc>
                <a:tc>
                  <a:txBody>
                    <a:bodyPr/>
                    <a:lstStyle/>
                    <a:p>
                      <a:r>
                        <a:rPr lang="en-US" sz="1000"/>
                        <a:t>08/28/2025 15:52:21</a:t>
                      </a:r>
                    </a:p>
                  </a:txBody>
                  <a:tcPr/>
                </a:tc>
                <a:tc>
                  <a:txBody>
                    <a:bodyPr/>
                    <a:lstStyle/>
                    <a:p>
                      <a:r>
                        <a:rPr lang="en-US" sz="1000"/>
                        <a:t>Image</a:t>
                      </a:r>
                    </a:p>
                  </a:txBody>
                  <a:tcPr/>
                </a:tc>
                <a:tc>
                  <a:txBody>
                    <a:bodyPr/>
                    <a:lstStyle/>
                    <a:p>
                      <a:r>
                        <a:rPr lang="en-US" sz="1000"/>
                        <a:t>261</a:t>
                      </a:r>
                    </a:p>
                  </a:txBody>
                  <a:tcPr/>
                </a:tc>
                <a:tc>
                  <a:txBody>
                    <a:bodyPr/>
                    <a:lstStyle/>
                    <a:p>
                      <a:r>
                        <a:rPr lang="en-US" sz="1000"/>
                        <a:t>0</a:t>
                      </a:r>
                    </a:p>
                  </a:txBody>
                  <a:tcPr/>
                </a:tc>
                <a:tc>
                  <a:txBody>
                    <a:bodyPr/>
                    <a:lstStyle/>
                    <a:p>
                      <a:r>
                        <a:rPr lang="en-US" sz="1000"/>
                        <a:t>1</a:t>
                      </a:r>
                    </a:p>
                  </a:txBody>
                  <a:tcPr/>
                </a:tc>
                <a:tc>
                  <a:txBody>
                    <a:bodyPr/>
                    <a:lstStyle/>
                    <a:p>
                      <a:r>
                        <a:rPr lang="en-US" sz="1000"/>
                        <a:t>326</a:t>
                      </a:r>
                    </a:p>
                  </a:txBody>
                  <a:tcPr/>
                </a:tc>
                <a:tc>
                  <a:txBody>
                    <a:bodyPr/>
                    <a:lstStyle/>
                    <a:p>
                      <a:r>
                        <a:rPr lang="en-US" sz="1000"/>
                        <a:t>6.1186264308012 %</a:t>
                      </a:r>
                    </a:p>
                  </a:txBody>
                  <a:tcPr/>
                </a:tc>
                <a:tc>
                  <a:txBody>
                    <a:bodyPr/>
                    <a:lstStyle/>
                    <a:p>
                      <a:r>
                        <a:rPr lang="en-US" sz="1000"/>
                        <a:t>9610</a:t>
                      </a:r>
                    </a:p>
                  </a:txBody>
                  <a:tcPr/>
                </a:tc>
                <a:tc>
                  <a:txBody>
                    <a:bodyPr/>
                    <a:lstStyle/>
                    <a:p>
                      <a:r>
                        <a:rPr lang="en-US" sz="1000"/>
                        <a:t>6146</a:t>
                      </a:r>
                    </a:p>
                  </a:txBody>
                  <a:tcPr/>
                </a:tc>
                <a:tc>
                  <a:txBody>
                    <a:bodyPr/>
                    <a:lstStyle/>
                    <a:p>
                      <a:r>
                        <a:rPr lang="en-US" sz="1000"/>
                        <a:t>n/a</a:t>
                      </a:r>
                    </a:p>
                  </a:txBody>
                  <a:tcPr/>
                </a:tc>
                <a:extLst>
                  <a:ext uri="{0D108BD9-81ED-4DB2-BD59-A6C34878D82A}">
                    <a16:rowId xmlns:a16="http://schemas.microsoft.com/office/drawing/2014/main" val="289556558"/>
                  </a:ext>
                </a:extLst>
              </a:tr>
              <a:tr h="370840">
                <a:tc>
                  <a:txBody>
                    <a:bodyPr/>
                    <a:lstStyle/>
                    <a:p>
                      <a:r>
                        <a:rPr lang="en-US" sz="1000"/>
                        <a:t>07/30/2025 15:03:51</a:t>
                      </a:r>
                    </a:p>
                  </a:txBody>
                  <a:tcPr/>
                </a:tc>
                <a:tc>
                  <a:txBody>
                    <a:bodyPr/>
                    <a:lstStyle/>
                    <a:p>
                      <a:r>
                        <a:rPr lang="en-US" sz="1000"/>
                        <a:t>07/30/2025 15:03:51</a:t>
                      </a:r>
                    </a:p>
                  </a:txBody>
                  <a:tcPr/>
                </a:tc>
                <a:tc>
                  <a:txBody>
                    <a:bodyPr/>
                    <a:lstStyle/>
                    <a:p>
                      <a:r>
                        <a:rPr lang="en-US" sz="1000"/>
                        <a:t>Gallery</a:t>
                      </a:r>
                    </a:p>
                  </a:txBody>
                  <a:tcPr/>
                </a:tc>
                <a:tc>
                  <a:txBody>
                    <a:bodyPr/>
                    <a:lstStyle/>
                    <a:p>
                      <a:r>
                        <a:rPr lang="en-US" sz="1000"/>
                        <a:t>216</a:t>
                      </a:r>
                    </a:p>
                  </a:txBody>
                  <a:tcPr/>
                </a:tc>
                <a:tc>
                  <a:txBody>
                    <a:bodyPr/>
                    <a:lstStyle/>
                    <a:p>
                      <a:r>
                        <a:rPr lang="en-US" sz="1000"/>
                        <a:t>1</a:t>
                      </a:r>
                    </a:p>
                  </a:txBody>
                  <a:tcPr/>
                </a:tc>
                <a:tc>
                  <a:txBody>
                    <a:bodyPr/>
                    <a:lstStyle/>
                    <a:p>
                      <a:r>
                        <a:rPr lang="en-US" sz="1000"/>
                        <a:t>5</a:t>
                      </a:r>
                    </a:p>
                  </a:txBody>
                  <a:tcPr/>
                </a:tc>
                <a:tc>
                  <a:txBody>
                    <a:bodyPr/>
                    <a:lstStyle/>
                    <a:p>
                      <a:r>
                        <a:rPr lang="en-US" sz="1000"/>
                        <a:t>2314</a:t>
                      </a:r>
                    </a:p>
                  </a:txBody>
                  <a:tcPr/>
                </a:tc>
                <a:tc>
                  <a:txBody>
                    <a:bodyPr/>
                    <a:lstStyle/>
                    <a:p>
                      <a:r>
                        <a:rPr lang="en-US" sz="1000"/>
                        <a:t>32.64675592173 %</a:t>
                      </a:r>
                    </a:p>
                  </a:txBody>
                  <a:tcPr/>
                </a:tc>
                <a:tc>
                  <a:txBody>
                    <a:bodyPr/>
                    <a:lstStyle/>
                    <a:p>
                      <a:r>
                        <a:rPr lang="en-US" sz="1000"/>
                        <a:t>7768</a:t>
                      </a:r>
                    </a:p>
                  </a:txBody>
                  <a:tcPr/>
                </a:tc>
                <a:tc>
                  <a:txBody>
                    <a:bodyPr/>
                    <a:lstStyle/>
                    <a:p>
                      <a:r>
                        <a:rPr lang="en-US" sz="1000"/>
                        <a:t>3870</a:t>
                      </a:r>
                    </a:p>
                  </a:txBody>
                  <a:tcPr/>
                </a:tc>
                <a:tc>
                  <a:txBody>
                    <a:bodyPr/>
                    <a:lstStyle/>
                    <a:p>
                      <a:r>
                        <a:rPr lang="en-US" sz="1000"/>
                        <a:t>n/a</a:t>
                      </a:r>
                    </a:p>
                  </a:txBody>
                  <a:tcPr/>
                </a:tc>
                <a:extLst>
                  <a:ext uri="{0D108BD9-81ED-4DB2-BD59-A6C34878D82A}">
                    <a16:rowId xmlns:a16="http://schemas.microsoft.com/office/drawing/2014/main" val="3551365610"/>
                  </a:ext>
                </a:extLst>
              </a:tr>
              <a:tr h="370840">
                <a:tc>
                  <a:txBody>
                    <a:bodyPr/>
                    <a:lstStyle/>
                    <a:p>
                      <a:r>
                        <a:rPr lang="en-US" sz="1000"/>
                        <a:t>08/13/2025 15:23:34</a:t>
                      </a:r>
                    </a:p>
                  </a:txBody>
                  <a:tcPr/>
                </a:tc>
                <a:tc>
                  <a:txBody>
                    <a:bodyPr/>
                    <a:lstStyle/>
                    <a:p>
                      <a:r>
                        <a:rPr lang="en-US" sz="1000"/>
                        <a:t>08/13/2025 15:23:34</a:t>
                      </a:r>
                    </a:p>
                  </a:txBody>
                  <a:tcPr/>
                </a:tc>
                <a:tc>
                  <a:txBody>
                    <a:bodyPr/>
                    <a:lstStyle/>
                    <a:p>
                      <a:r>
                        <a:rPr lang="en-US" sz="1000"/>
                        <a:t>Image</a:t>
                      </a:r>
                    </a:p>
                  </a:txBody>
                  <a:tcPr/>
                </a:tc>
                <a:tc>
                  <a:txBody>
                    <a:bodyPr/>
                    <a:lstStyle/>
                    <a:p>
                      <a:r>
                        <a:rPr lang="en-US" sz="1000"/>
                        <a:t>125</a:t>
                      </a:r>
                    </a:p>
                  </a:txBody>
                  <a:tcPr/>
                </a:tc>
                <a:tc>
                  <a:txBody>
                    <a:bodyPr/>
                    <a:lstStyle/>
                    <a:p>
                      <a:r>
                        <a:rPr lang="en-US" sz="1000"/>
                        <a:t>1</a:t>
                      </a:r>
                    </a:p>
                  </a:txBody>
                  <a:tcPr/>
                </a:tc>
                <a:tc>
                  <a:txBody>
                    <a:bodyPr/>
                    <a:lstStyle/>
                    <a:p>
                      <a:r>
                        <a:rPr lang="en-US" sz="1000"/>
                        <a:t>0</a:t>
                      </a:r>
                    </a:p>
                  </a:txBody>
                  <a:tcPr/>
                </a:tc>
                <a:tc>
                  <a:txBody>
                    <a:bodyPr/>
                    <a:lstStyle/>
                    <a:p>
                      <a:r>
                        <a:rPr lang="en-US" sz="1000"/>
                        <a:t>616</a:t>
                      </a:r>
                    </a:p>
                  </a:txBody>
                  <a:tcPr/>
                </a:tc>
                <a:tc>
                  <a:txBody>
                    <a:bodyPr/>
                    <a:lstStyle/>
                    <a:p>
                      <a:r>
                        <a:rPr lang="en-US" sz="1000"/>
                        <a:t>11.915850329211 %</a:t>
                      </a:r>
                    </a:p>
                  </a:txBody>
                  <a:tcPr/>
                </a:tc>
                <a:tc>
                  <a:txBody>
                    <a:bodyPr/>
                    <a:lstStyle/>
                    <a:p>
                      <a:r>
                        <a:rPr lang="en-US" sz="1000"/>
                        <a:t>6227</a:t>
                      </a:r>
                    </a:p>
                  </a:txBody>
                  <a:tcPr/>
                </a:tc>
                <a:tc>
                  <a:txBody>
                    <a:bodyPr/>
                    <a:lstStyle/>
                    <a:p>
                      <a:r>
                        <a:rPr lang="en-US" sz="1000"/>
                        <a:t>3617</a:t>
                      </a:r>
                    </a:p>
                  </a:txBody>
                  <a:tcPr/>
                </a:tc>
                <a:tc>
                  <a:txBody>
                    <a:bodyPr/>
                    <a:lstStyle/>
                    <a:p>
                      <a:r>
                        <a:rPr lang="en-US" sz="1000"/>
                        <a:t>n/a</a:t>
                      </a:r>
                    </a:p>
                  </a:txBody>
                  <a:tcPr/>
                </a:tc>
                <a:extLst>
                  <a:ext uri="{0D108BD9-81ED-4DB2-BD59-A6C34878D82A}">
                    <a16:rowId xmlns:a16="http://schemas.microsoft.com/office/drawing/2014/main" val="2160920841"/>
                  </a:ext>
                </a:extLst>
              </a:tr>
              <a:tr h="370840">
                <a:tc>
                  <a:txBody>
                    <a:bodyPr/>
                    <a:lstStyle/>
                    <a:p>
                      <a:r>
                        <a:rPr lang="en-US" sz="1000"/>
                        <a:t>07/18/2025 14:10:42</a:t>
                      </a:r>
                    </a:p>
                  </a:txBody>
                  <a:tcPr/>
                </a:tc>
                <a:tc>
                  <a:txBody>
                    <a:bodyPr/>
                    <a:lstStyle/>
                    <a:p>
                      <a:r>
                        <a:rPr lang="en-US" sz="1000"/>
                        <a:t>07/18/2025 14:10:42</a:t>
                      </a:r>
                    </a:p>
                  </a:txBody>
                  <a:tcPr/>
                </a:tc>
                <a:tc>
                  <a:txBody>
                    <a:bodyPr/>
                    <a:lstStyle/>
                    <a:p>
                      <a:r>
                        <a:rPr lang="en-US" sz="1000"/>
                        <a:t>Video</a:t>
                      </a:r>
                    </a:p>
                  </a:txBody>
                  <a:tcPr/>
                </a:tc>
                <a:tc>
                  <a:txBody>
                    <a:bodyPr/>
                    <a:lstStyle/>
                    <a:p>
                      <a:r>
                        <a:rPr lang="en-US" sz="1000"/>
                        <a:t>95</a:t>
                      </a:r>
                    </a:p>
                  </a:txBody>
                  <a:tcPr/>
                </a:tc>
                <a:tc>
                  <a:txBody>
                    <a:bodyPr/>
                    <a:lstStyle/>
                    <a:p>
                      <a:r>
                        <a:rPr lang="en-US" sz="1000"/>
                        <a:t>2</a:t>
                      </a:r>
                    </a:p>
                  </a:txBody>
                  <a:tcPr/>
                </a:tc>
                <a:tc>
                  <a:txBody>
                    <a:bodyPr/>
                    <a:lstStyle/>
                    <a:p>
                      <a:r>
                        <a:rPr lang="en-US" sz="1000"/>
                        <a:t>3</a:t>
                      </a:r>
                    </a:p>
                  </a:txBody>
                  <a:tcPr/>
                </a:tc>
                <a:tc>
                  <a:txBody>
                    <a:bodyPr/>
                    <a:lstStyle/>
                    <a:p>
                      <a:r>
                        <a:rPr lang="en-US" sz="1000"/>
                        <a:t>180</a:t>
                      </a:r>
                    </a:p>
                  </a:txBody>
                  <a:tcPr/>
                </a:tc>
                <a:tc>
                  <a:txBody>
                    <a:bodyPr/>
                    <a:lstStyle/>
                    <a:p>
                      <a:r>
                        <a:rPr lang="en-US" sz="1000"/>
                        <a:t>8.6875581756128 %</a:t>
                      </a:r>
                    </a:p>
                  </a:txBody>
                  <a:tcPr/>
                </a:tc>
                <a:tc>
                  <a:txBody>
                    <a:bodyPr/>
                    <a:lstStyle/>
                    <a:p>
                      <a:r>
                        <a:rPr lang="en-US" sz="1000"/>
                        <a:t>3223</a:t>
                      </a:r>
                    </a:p>
                  </a:txBody>
                  <a:tcPr/>
                </a:tc>
                <a:tc>
                  <a:txBody>
                    <a:bodyPr/>
                    <a:lstStyle/>
                    <a:p>
                      <a:r>
                        <a:rPr lang="en-US" sz="1000"/>
                        <a:t>1860</a:t>
                      </a:r>
                    </a:p>
                  </a:txBody>
                  <a:tcPr/>
                </a:tc>
                <a:tc>
                  <a:txBody>
                    <a:bodyPr/>
                    <a:lstStyle/>
                    <a:p>
                      <a:r>
                        <a:rPr lang="en-US" sz="1000"/>
                        <a:t>1219</a:t>
                      </a:r>
                    </a:p>
                  </a:txBody>
                  <a:tcPr/>
                </a:tc>
                <a:extLst>
                  <a:ext uri="{0D108BD9-81ED-4DB2-BD59-A6C34878D82A}">
                    <a16:rowId xmlns:a16="http://schemas.microsoft.com/office/drawing/2014/main" val="1373437925"/>
                  </a:ext>
                </a:extLst>
              </a:tr>
              <a:tr h="370840">
                <a:tc>
                  <a:txBody>
                    <a:bodyPr/>
                    <a:lstStyle/>
                    <a:p>
                      <a:r>
                        <a:rPr lang="en-US" sz="1000"/>
                        <a:t>07/15/2025 16:33:46</a:t>
                      </a:r>
                    </a:p>
                  </a:txBody>
                  <a:tcPr/>
                </a:tc>
                <a:tc>
                  <a:txBody>
                    <a:bodyPr/>
                    <a:lstStyle/>
                    <a:p>
                      <a:r>
                        <a:rPr lang="en-US" sz="1000"/>
                        <a:t>07/15/2025 16:33:46</a:t>
                      </a:r>
                    </a:p>
                  </a:txBody>
                  <a:tcPr/>
                </a:tc>
                <a:tc>
                  <a:txBody>
                    <a:bodyPr/>
                    <a:lstStyle/>
                    <a:p>
                      <a:r>
                        <a:rPr lang="en-US" sz="1000"/>
                        <a:t>Gallery</a:t>
                      </a:r>
                    </a:p>
                  </a:txBody>
                  <a:tcPr/>
                </a:tc>
                <a:tc>
                  <a:txBody>
                    <a:bodyPr/>
                    <a:lstStyle/>
                    <a:p>
                      <a:r>
                        <a:rPr lang="en-US" sz="1000"/>
                        <a:t>90</a:t>
                      </a:r>
                    </a:p>
                  </a:txBody>
                  <a:tcPr/>
                </a:tc>
                <a:tc>
                  <a:txBody>
                    <a:bodyPr/>
                    <a:lstStyle/>
                    <a:p>
                      <a:r>
                        <a:rPr lang="en-US" sz="1000"/>
                        <a:t>0</a:t>
                      </a:r>
                    </a:p>
                  </a:txBody>
                  <a:tcPr/>
                </a:tc>
                <a:tc>
                  <a:txBody>
                    <a:bodyPr/>
                    <a:lstStyle/>
                    <a:p>
                      <a:r>
                        <a:rPr lang="en-US" sz="1000"/>
                        <a:t>3</a:t>
                      </a:r>
                    </a:p>
                  </a:txBody>
                  <a:tcPr/>
                </a:tc>
                <a:tc>
                  <a:txBody>
                    <a:bodyPr/>
                    <a:lstStyle/>
                    <a:p>
                      <a:r>
                        <a:rPr lang="en-US" sz="1000"/>
                        <a:t>770</a:t>
                      </a:r>
                    </a:p>
                  </a:txBody>
                  <a:tcPr/>
                </a:tc>
                <a:tc>
                  <a:txBody>
                    <a:bodyPr/>
                    <a:lstStyle/>
                    <a:p>
                      <a:r>
                        <a:rPr lang="en-US" sz="1000"/>
                        <a:t>24.978292329957 %</a:t>
                      </a:r>
                    </a:p>
                  </a:txBody>
                  <a:tcPr/>
                </a:tc>
                <a:tc>
                  <a:txBody>
                    <a:bodyPr/>
                    <a:lstStyle/>
                    <a:p>
                      <a:r>
                        <a:rPr lang="en-US" sz="1000"/>
                        <a:t>3455</a:t>
                      </a:r>
                    </a:p>
                  </a:txBody>
                  <a:tcPr/>
                </a:tc>
                <a:tc>
                  <a:txBody>
                    <a:bodyPr/>
                    <a:lstStyle/>
                    <a:p>
                      <a:r>
                        <a:rPr lang="en-US" sz="1000"/>
                        <a:t>1608</a:t>
                      </a:r>
                    </a:p>
                  </a:txBody>
                  <a:tcPr/>
                </a:tc>
                <a:tc>
                  <a:txBody>
                    <a:bodyPr/>
                    <a:lstStyle/>
                    <a:p>
                      <a:r>
                        <a:rPr lang="en-US" sz="1000"/>
                        <a:t>n/a</a:t>
                      </a:r>
                    </a:p>
                  </a:txBody>
                  <a:tcPr/>
                </a:tc>
                <a:extLst>
                  <a:ext uri="{0D108BD9-81ED-4DB2-BD59-A6C34878D82A}">
                    <a16:rowId xmlns:a16="http://schemas.microsoft.com/office/drawing/2014/main" val="813078607"/>
                  </a:ext>
                </a:extLst>
              </a:tr>
            </a:tbl>
          </a:graphicData>
        </a:graphic>
      </p:graphicFrame>
      <p:sp>
        <p:nvSpPr>
          <p:cNvPr id="4" name="Text Placeholder 3">
            <a:extLst>
              <a:ext uri="{FF2B5EF4-FFF2-40B4-BE49-F238E27FC236}">
                <a16:creationId xmlns:a16="http://schemas.microsoft.com/office/drawing/2014/main" id="{BF92AB39-8A49-459B-9D72-4F58DDACF09A}"/>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1408307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FC79E-4B3A-4626-BCDA-8B6A33929AE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C635C862-621C-4F7D-BB1B-1317A554258B}"/>
              </a:ext>
            </a:extLst>
          </p:cNvPr>
          <p:cNvGraphicFramePr>
            <a:graphicFrameLocks noGrp="1"/>
          </p:cNvGraphicFramePr>
          <p:nvPr>
            <p:ph type="tbl" sz="quarter" idx="13"/>
            <p:extLst>
              <p:ext uri="{D42A27DB-BD31-4B8C-83A1-F6EECF244321}">
                <p14:modId xmlns:p14="http://schemas.microsoft.com/office/powerpoint/2010/main" val="30210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06822893"/>
                    </a:ext>
                  </a:extLst>
                </a:gridCol>
                <a:gridCol w="576072">
                  <a:extLst>
                    <a:ext uri="{9D8B030D-6E8A-4147-A177-3AD203B41FA5}">
                      <a16:colId xmlns:a16="http://schemas.microsoft.com/office/drawing/2014/main" val="2535437105"/>
                    </a:ext>
                  </a:extLst>
                </a:gridCol>
                <a:gridCol w="576072">
                  <a:extLst>
                    <a:ext uri="{9D8B030D-6E8A-4147-A177-3AD203B41FA5}">
                      <a16:colId xmlns:a16="http://schemas.microsoft.com/office/drawing/2014/main" val="2905837611"/>
                    </a:ext>
                  </a:extLst>
                </a:gridCol>
                <a:gridCol w="576072">
                  <a:extLst>
                    <a:ext uri="{9D8B030D-6E8A-4147-A177-3AD203B41FA5}">
                      <a16:colId xmlns:a16="http://schemas.microsoft.com/office/drawing/2014/main" val="3618084931"/>
                    </a:ext>
                  </a:extLst>
                </a:gridCol>
                <a:gridCol w="576072">
                  <a:extLst>
                    <a:ext uri="{9D8B030D-6E8A-4147-A177-3AD203B41FA5}">
                      <a16:colId xmlns:a16="http://schemas.microsoft.com/office/drawing/2014/main" val="2125461218"/>
                    </a:ext>
                  </a:extLst>
                </a:gridCol>
                <a:gridCol w="576072">
                  <a:extLst>
                    <a:ext uri="{9D8B030D-6E8A-4147-A177-3AD203B41FA5}">
                      <a16:colId xmlns:a16="http://schemas.microsoft.com/office/drawing/2014/main" val="2367441893"/>
                    </a:ext>
                  </a:extLst>
                </a:gridCol>
                <a:gridCol w="576072">
                  <a:extLst>
                    <a:ext uri="{9D8B030D-6E8A-4147-A177-3AD203B41FA5}">
                      <a16:colId xmlns:a16="http://schemas.microsoft.com/office/drawing/2014/main" val="1655769020"/>
                    </a:ext>
                  </a:extLst>
                </a:gridCol>
                <a:gridCol w="576072">
                  <a:extLst>
                    <a:ext uri="{9D8B030D-6E8A-4147-A177-3AD203B41FA5}">
                      <a16:colId xmlns:a16="http://schemas.microsoft.com/office/drawing/2014/main" val="3487441150"/>
                    </a:ext>
                  </a:extLst>
                </a:gridCol>
                <a:gridCol w="576072">
                  <a:extLst>
                    <a:ext uri="{9D8B030D-6E8A-4147-A177-3AD203B41FA5}">
                      <a16:colId xmlns:a16="http://schemas.microsoft.com/office/drawing/2014/main" val="849274666"/>
                    </a:ext>
                  </a:extLst>
                </a:gridCol>
                <a:gridCol w="576072">
                  <a:extLst>
                    <a:ext uri="{9D8B030D-6E8A-4147-A177-3AD203B41FA5}">
                      <a16:colId xmlns:a16="http://schemas.microsoft.com/office/drawing/2014/main" val="4667362"/>
                    </a:ext>
                  </a:extLst>
                </a:gridCol>
                <a:gridCol w="576072">
                  <a:extLst>
                    <a:ext uri="{9D8B030D-6E8A-4147-A177-3AD203B41FA5}">
                      <a16:colId xmlns:a16="http://schemas.microsoft.com/office/drawing/2014/main" val="4754172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910871019"/>
                  </a:ext>
                </a:extLst>
              </a:tr>
              <a:tr h="370840">
                <a:tc>
                  <a:txBody>
                    <a:bodyPr/>
                    <a:lstStyle/>
                    <a:p>
                      <a:r>
                        <a:rPr lang="en-US" sz="1000"/>
                        <a:t>tmna_services</a:t>
                      </a:r>
                    </a:p>
                  </a:txBody>
                  <a:tcPr/>
                </a:tc>
                <a:tc>
                  <a:txBody>
                    <a:bodyPr/>
                    <a:lstStyle/>
                    <a:p>
                      <a:r>
                        <a:rPr lang="en-US" sz="1000"/>
                        <a:t>606</a:t>
                      </a:r>
                    </a:p>
                  </a:txBody>
                  <a:tcPr/>
                </a:tc>
                <a:tc>
                  <a:txBody>
                    <a:bodyPr/>
                    <a:lstStyle/>
                    <a:p>
                      <a:r>
                        <a:rPr lang="en-US" sz="1000"/>
                        <a:t>15</a:t>
                      </a:r>
                    </a:p>
                  </a:txBody>
                  <a:tcPr/>
                </a:tc>
                <a:tc>
                  <a:txBody>
                    <a:bodyPr/>
                    <a:lstStyle/>
                    <a:p>
                      <a:r>
                        <a:rPr lang="en-US" sz="1000"/>
                        <a:t>24</a:t>
                      </a:r>
                    </a:p>
                  </a:txBody>
                  <a:tcPr/>
                </a:tc>
                <a:tc>
                  <a:txBody>
                    <a:bodyPr/>
                    <a:lstStyle/>
                    <a:p>
                      <a:r>
                        <a:rPr lang="en-US" sz="1000"/>
                        <a:t>9</a:t>
                      </a:r>
                    </a:p>
                  </a:txBody>
                  <a:tcPr/>
                </a:tc>
                <a:tc>
                  <a:txBody>
                    <a:bodyPr/>
                    <a:lstStyle/>
                    <a:p>
                      <a:r>
                        <a:rPr lang="en-US" sz="1000"/>
                        <a:t>0</a:t>
                      </a:r>
                    </a:p>
                  </a:txBody>
                  <a:tcPr/>
                </a:tc>
                <a:tc>
                  <a:txBody>
                    <a:bodyPr/>
                    <a:lstStyle/>
                    <a:p>
                      <a:r>
                        <a:rPr lang="en-US" sz="1000"/>
                        <a:t>10</a:t>
                      </a:r>
                    </a:p>
                  </a:txBody>
                  <a:tcPr/>
                </a:tc>
                <a:tc>
                  <a:txBody>
                    <a:bodyPr/>
                    <a:lstStyle/>
                    <a:p>
                      <a:r>
                        <a:rPr lang="en-US" sz="1000"/>
                        <a:t>43</a:t>
                      </a:r>
                    </a:p>
                  </a:txBody>
                  <a:tcPr/>
                </a:tc>
                <a:tc>
                  <a:txBody>
                    <a:bodyPr/>
                    <a:lstStyle/>
                    <a:p>
                      <a:r>
                        <a:rPr lang="en-US" sz="1000"/>
                        <a:t>875</a:t>
                      </a:r>
                    </a:p>
                  </a:txBody>
                  <a:tcPr/>
                </a:tc>
                <a:tc>
                  <a:txBody>
                    <a:bodyPr/>
                    <a:lstStyle/>
                    <a:p>
                      <a:r>
                        <a:rPr lang="en-US" sz="1000"/>
                        <a:t>7</a:t>
                      </a:r>
                    </a:p>
                  </a:txBody>
                  <a:tcPr/>
                </a:tc>
                <a:tc>
                  <a:txBody>
                    <a:bodyPr/>
                    <a:lstStyle/>
                    <a:p>
                      <a:r>
                        <a:rPr lang="en-US" sz="1000"/>
                        <a:t>3.4300 %</a:t>
                      </a:r>
                    </a:p>
                  </a:txBody>
                  <a:tcPr/>
                </a:tc>
                <a:extLst>
                  <a:ext uri="{0D108BD9-81ED-4DB2-BD59-A6C34878D82A}">
                    <a16:rowId xmlns:a16="http://schemas.microsoft.com/office/drawing/2014/main" val="1020468410"/>
                  </a:ext>
                </a:extLst>
              </a:tr>
            </a:tbl>
          </a:graphicData>
        </a:graphic>
      </p:graphicFrame>
      <p:sp>
        <p:nvSpPr>
          <p:cNvPr id="4" name="Text Placeholder 3">
            <a:extLst>
              <a:ext uri="{FF2B5EF4-FFF2-40B4-BE49-F238E27FC236}">
                <a16:creationId xmlns:a16="http://schemas.microsoft.com/office/drawing/2014/main" id="{0AFBF63D-5494-41F2-9ADF-D714648ABF34}"/>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2526603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4833-447B-4017-A795-DA775FB21D32}"/>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516EBD01-5323-4349-B1DF-DF2D2BDD46D8}"/>
              </a:ext>
            </a:extLst>
          </p:cNvPr>
          <p:cNvGraphicFramePr>
            <a:graphicFrameLocks noGrp="1"/>
          </p:cNvGraphicFramePr>
          <p:nvPr>
            <p:ph type="chart" sz="quarter" idx="13"/>
            <p:extLst>
              <p:ext uri="{D42A27DB-BD31-4B8C-83A1-F6EECF244321}">
                <p14:modId xmlns:p14="http://schemas.microsoft.com/office/powerpoint/2010/main" val="1081097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E30DB-6122-4953-882F-D27B09465B4D}"/>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DE3869F3-74BB-4D0E-B657-B17CDCB36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57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30001-0D7B-40F6-91C5-FE5669F0D6D6}"/>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18F0AFA3-7E02-480B-92A8-CBBCEEC74878}"/>
              </a:ext>
            </a:extLst>
          </p:cNvPr>
          <p:cNvGraphicFramePr>
            <a:graphicFrameLocks noGrp="1"/>
          </p:cNvGraphicFramePr>
          <p:nvPr>
            <p:ph type="chart" sz="quarter" idx="13"/>
            <p:extLst>
              <p:ext uri="{D42A27DB-BD31-4B8C-83A1-F6EECF244321}">
                <p14:modId xmlns:p14="http://schemas.microsoft.com/office/powerpoint/2010/main" val="686463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838734-3FA1-4111-A28A-BCABFCB1D53C}"/>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DF80E1DF-8E9C-4098-BBC1-D336147826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238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2635B-7B91-4327-81B8-FC9A1710C238}"/>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CC005D26-D7A4-41E6-A37B-84AC8931D799}"/>
              </a:ext>
            </a:extLst>
          </p:cNvPr>
          <p:cNvGraphicFramePr>
            <a:graphicFrameLocks noGrp="1"/>
          </p:cNvGraphicFramePr>
          <p:nvPr>
            <p:ph type="chart" sz="quarter" idx="13"/>
            <p:extLst>
              <p:ext uri="{D42A27DB-BD31-4B8C-83A1-F6EECF244321}">
                <p14:modId xmlns:p14="http://schemas.microsoft.com/office/powerpoint/2010/main" val="311890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91D84-B84B-4641-94A5-7AE978F197BF}"/>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9AF518D8-CE25-49D2-9820-C7B3F4C71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977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9B6D-50D4-4D94-A3D3-5B0AC9C67501}"/>
              </a:ext>
            </a:extLst>
          </p:cNvPr>
          <p:cNvSpPr>
            <a:spLocks noGrp="1"/>
          </p:cNvSpPr>
          <p:nvPr>
            <p:ph type="title"/>
          </p:nvPr>
        </p:nvSpPr>
        <p:spPr/>
        <p:txBody>
          <a:bodyPr/>
          <a:lstStyle/>
          <a:p>
            <a:r>
              <a:rPr lang="en-US"/>
              <a:t>Instagram Posts Table | TMNAS - 1 of 2</a:t>
            </a:r>
          </a:p>
        </p:txBody>
      </p:sp>
      <p:graphicFrame>
        <p:nvGraphicFramePr>
          <p:cNvPr id="5" name="Table Placeholder 4">
            <a:extLst>
              <a:ext uri="{FF2B5EF4-FFF2-40B4-BE49-F238E27FC236}">
                <a16:creationId xmlns:a16="http://schemas.microsoft.com/office/drawing/2014/main" id="{6C3B8981-67B7-48CF-80D0-D64791A903A4}"/>
              </a:ext>
            </a:extLst>
          </p:cNvPr>
          <p:cNvGraphicFramePr>
            <a:graphicFrameLocks noGrp="1"/>
          </p:cNvGraphicFramePr>
          <p:nvPr>
            <p:ph type="tbl" sz="quarter" idx="13"/>
            <p:extLst>
              <p:ext uri="{D42A27DB-BD31-4B8C-83A1-F6EECF244321}">
                <p14:modId xmlns:p14="http://schemas.microsoft.com/office/powerpoint/2010/main" val="331159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83302008"/>
                    </a:ext>
                  </a:extLst>
                </a:gridCol>
                <a:gridCol w="740664">
                  <a:extLst>
                    <a:ext uri="{9D8B030D-6E8A-4147-A177-3AD203B41FA5}">
                      <a16:colId xmlns:a16="http://schemas.microsoft.com/office/drawing/2014/main" val="2138825322"/>
                    </a:ext>
                  </a:extLst>
                </a:gridCol>
                <a:gridCol w="329184">
                  <a:extLst>
                    <a:ext uri="{9D8B030D-6E8A-4147-A177-3AD203B41FA5}">
                      <a16:colId xmlns:a16="http://schemas.microsoft.com/office/drawing/2014/main" val="1032703182"/>
                    </a:ext>
                  </a:extLst>
                </a:gridCol>
                <a:gridCol w="329184">
                  <a:extLst>
                    <a:ext uri="{9D8B030D-6E8A-4147-A177-3AD203B41FA5}">
                      <a16:colId xmlns:a16="http://schemas.microsoft.com/office/drawing/2014/main" val="1235873847"/>
                    </a:ext>
                  </a:extLst>
                </a:gridCol>
                <a:gridCol w="329184">
                  <a:extLst>
                    <a:ext uri="{9D8B030D-6E8A-4147-A177-3AD203B41FA5}">
                      <a16:colId xmlns:a16="http://schemas.microsoft.com/office/drawing/2014/main" val="1102064531"/>
                    </a:ext>
                  </a:extLst>
                </a:gridCol>
                <a:gridCol w="329184">
                  <a:extLst>
                    <a:ext uri="{9D8B030D-6E8A-4147-A177-3AD203B41FA5}">
                      <a16:colId xmlns:a16="http://schemas.microsoft.com/office/drawing/2014/main" val="2156885298"/>
                    </a:ext>
                  </a:extLst>
                </a:gridCol>
                <a:gridCol w="329184">
                  <a:extLst>
                    <a:ext uri="{9D8B030D-6E8A-4147-A177-3AD203B41FA5}">
                      <a16:colId xmlns:a16="http://schemas.microsoft.com/office/drawing/2014/main" val="1699015553"/>
                    </a:ext>
                  </a:extLst>
                </a:gridCol>
                <a:gridCol w="329184">
                  <a:extLst>
                    <a:ext uri="{9D8B030D-6E8A-4147-A177-3AD203B41FA5}">
                      <a16:colId xmlns:a16="http://schemas.microsoft.com/office/drawing/2014/main" val="1046031817"/>
                    </a:ext>
                  </a:extLst>
                </a:gridCol>
                <a:gridCol w="329184">
                  <a:extLst>
                    <a:ext uri="{9D8B030D-6E8A-4147-A177-3AD203B41FA5}">
                      <a16:colId xmlns:a16="http://schemas.microsoft.com/office/drawing/2014/main" val="95409781"/>
                    </a:ext>
                  </a:extLst>
                </a:gridCol>
                <a:gridCol w="329184">
                  <a:extLst>
                    <a:ext uri="{9D8B030D-6E8A-4147-A177-3AD203B41FA5}">
                      <a16:colId xmlns:a16="http://schemas.microsoft.com/office/drawing/2014/main" val="3642842471"/>
                    </a:ext>
                  </a:extLst>
                </a:gridCol>
                <a:gridCol w="329184">
                  <a:extLst>
                    <a:ext uri="{9D8B030D-6E8A-4147-A177-3AD203B41FA5}">
                      <a16:colId xmlns:a16="http://schemas.microsoft.com/office/drawing/2014/main" val="916754179"/>
                    </a:ext>
                  </a:extLst>
                </a:gridCol>
                <a:gridCol w="329184">
                  <a:extLst>
                    <a:ext uri="{9D8B030D-6E8A-4147-A177-3AD203B41FA5}">
                      <a16:colId xmlns:a16="http://schemas.microsoft.com/office/drawing/2014/main" val="3927030204"/>
                    </a:ext>
                  </a:extLst>
                </a:gridCol>
                <a:gridCol w="329184">
                  <a:extLst>
                    <a:ext uri="{9D8B030D-6E8A-4147-A177-3AD203B41FA5}">
                      <a16:colId xmlns:a16="http://schemas.microsoft.com/office/drawing/2014/main" val="1714710867"/>
                    </a:ext>
                  </a:extLst>
                </a:gridCol>
                <a:gridCol w="329184">
                  <a:extLst>
                    <a:ext uri="{9D8B030D-6E8A-4147-A177-3AD203B41FA5}">
                      <a16:colId xmlns:a16="http://schemas.microsoft.com/office/drawing/2014/main" val="2995313708"/>
                    </a:ext>
                  </a:extLst>
                </a:gridCol>
                <a:gridCol w="329184">
                  <a:extLst>
                    <a:ext uri="{9D8B030D-6E8A-4147-A177-3AD203B41FA5}">
                      <a16:colId xmlns:a16="http://schemas.microsoft.com/office/drawing/2014/main" val="3892729613"/>
                    </a:ext>
                  </a:extLst>
                </a:gridCol>
                <a:gridCol w="329184">
                  <a:extLst>
                    <a:ext uri="{9D8B030D-6E8A-4147-A177-3AD203B41FA5}">
                      <a16:colId xmlns:a16="http://schemas.microsoft.com/office/drawing/2014/main" val="3328265841"/>
                    </a:ext>
                  </a:extLst>
                </a:gridCol>
                <a:gridCol w="329184">
                  <a:extLst>
                    <a:ext uri="{9D8B030D-6E8A-4147-A177-3AD203B41FA5}">
                      <a16:colId xmlns:a16="http://schemas.microsoft.com/office/drawing/2014/main" val="23764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315817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16:54:45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16:54:45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261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16:52:22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16:52:22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469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07/30/2025 15:48:32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07/30/2025 15:48:32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4853775"/>
                  </a:ext>
                </a:extLst>
              </a:tr>
            </a:tbl>
          </a:graphicData>
        </a:graphic>
      </p:graphicFrame>
      <p:sp>
        <p:nvSpPr>
          <p:cNvPr id="4" name="Text Placeholder 3">
            <a:extLst>
              <a:ext uri="{FF2B5EF4-FFF2-40B4-BE49-F238E27FC236}">
                <a16:creationId xmlns:a16="http://schemas.microsoft.com/office/drawing/2014/main" id="{E984198F-A720-488D-AEEE-E8C429A82DC9}"/>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360558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ABCB-22B5-4198-AD06-98D3F5E5C652}"/>
              </a:ext>
            </a:extLst>
          </p:cNvPr>
          <p:cNvSpPr>
            <a:spLocks noGrp="1"/>
          </p:cNvSpPr>
          <p:nvPr>
            <p:ph type="title"/>
          </p:nvPr>
        </p:nvSpPr>
        <p:spPr/>
        <p:txBody>
          <a:bodyPr/>
          <a:lstStyle/>
          <a:p>
            <a:r>
              <a:rPr lang="en-US"/>
              <a:t>Instagram Posts Table | TMNAS - 2 of 2</a:t>
            </a:r>
          </a:p>
        </p:txBody>
      </p:sp>
      <p:graphicFrame>
        <p:nvGraphicFramePr>
          <p:cNvPr id="5" name="Table Placeholder 4">
            <a:extLst>
              <a:ext uri="{FF2B5EF4-FFF2-40B4-BE49-F238E27FC236}">
                <a16:creationId xmlns:a16="http://schemas.microsoft.com/office/drawing/2014/main" id="{94395767-3161-4492-A2C3-3DCFD34CDD8D}"/>
              </a:ext>
            </a:extLst>
          </p:cNvPr>
          <p:cNvGraphicFramePr>
            <a:graphicFrameLocks noGrp="1"/>
          </p:cNvGraphicFramePr>
          <p:nvPr>
            <p:ph type="tbl" sz="quarter" idx="13"/>
            <p:extLst>
              <p:ext uri="{D42A27DB-BD31-4B8C-83A1-F6EECF244321}">
                <p14:modId xmlns:p14="http://schemas.microsoft.com/office/powerpoint/2010/main" val="400623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2816140"/>
                    </a:ext>
                  </a:extLst>
                </a:gridCol>
                <a:gridCol w="740664">
                  <a:extLst>
                    <a:ext uri="{9D8B030D-6E8A-4147-A177-3AD203B41FA5}">
                      <a16:colId xmlns:a16="http://schemas.microsoft.com/office/drawing/2014/main" val="2312478760"/>
                    </a:ext>
                  </a:extLst>
                </a:gridCol>
                <a:gridCol w="329184">
                  <a:extLst>
                    <a:ext uri="{9D8B030D-6E8A-4147-A177-3AD203B41FA5}">
                      <a16:colId xmlns:a16="http://schemas.microsoft.com/office/drawing/2014/main" val="1694348386"/>
                    </a:ext>
                  </a:extLst>
                </a:gridCol>
                <a:gridCol w="329184">
                  <a:extLst>
                    <a:ext uri="{9D8B030D-6E8A-4147-A177-3AD203B41FA5}">
                      <a16:colId xmlns:a16="http://schemas.microsoft.com/office/drawing/2014/main" val="1591126879"/>
                    </a:ext>
                  </a:extLst>
                </a:gridCol>
                <a:gridCol w="329184">
                  <a:extLst>
                    <a:ext uri="{9D8B030D-6E8A-4147-A177-3AD203B41FA5}">
                      <a16:colId xmlns:a16="http://schemas.microsoft.com/office/drawing/2014/main" val="3621025917"/>
                    </a:ext>
                  </a:extLst>
                </a:gridCol>
                <a:gridCol w="329184">
                  <a:extLst>
                    <a:ext uri="{9D8B030D-6E8A-4147-A177-3AD203B41FA5}">
                      <a16:colId xmlns:a16="http://schemas.microsoft.com/office/drawing/2014/main" val="2953643068"/>
                    </a:ext>
                  </a:extLst>
                </a:gridCol>
                <a:gridCol w="329184">
                  <a:extLst>
                    <a:ext uri="{9D8B030D-6E8A-4147-A177-3AD203B41FA5}">
                      <a16:colId xmlns:a16="http://schemas.microsoft.com/office/drawing/2014/main" val="1446741742"/>
                    </a:ext>
                  </a:extLst>
                </a:gridCol>
                <a:gridCol w="329184">
                  <a:extLst>
                    <a:ext uri="{9D8B030D-6E8A-4147-A177-3AD203B41FA5}">
                      <a16:colId xmlns:a16="http://schemas.microsoft.com/office/drawing/2014/main" val="952408232"/>
                    </a:ext>
                  </a:extLst>
                </a:gridCol>
                <a:gridCol w="329184">
                  <a:extLst>
                    <a:ext uri="{9D8B030D-6E8A-4147-A177-3AD203B41FA5}">
                      <a16:colId xmlns:a16="http://schemas.microsoft.com/office/drawing/2014/main" val="824635375"/>
                    </a:ext>
                  </a:extLst>
                </a:gridCol>
                <a:gridCol w="329184">
                  <a:extLst>
                    <a:ext uri="{9D8B030D-6E8A-4147-A177-3AD203B41FA5}">
                      <a16:colId xmlns:a16="http://schemas.microsoft.com/office/drawing/2014/main" val="2542447901"/>
                    </a:ext>
                  </a:extLst>
                </a:gridCol>
                <a:gridCol w="329184">
                  <a:extLst>
                    <a:ext uri="{9D8B030D-6E8A-4147-A177-3AD203B41FA5}">
                      <a16:colId xmlns:a16="http://schemas.microsoft.com/office/drawing/2014/main" val="1411942986"/>
                    </a:ext>
                  </a:extLst>
                </a:gridCol>
                <a:gridCol w="329184">
                  <a:extLst>
                    <a:ext uri="{9D8B030D-6E8A-4147-A177-3AD203B41FA5}">
                      <a16:colId xmlns:a16="http://schemas.microsoft.com/office/drawing/2014/main" val="4224865443"/>
                    </a:ext>
                  </a:extLst>
                </a:gridCol>
                <a:gridCol w="329184">
                  <a:extLst>
                    <a:ext uri="{9D8B030D-6E8A-4147-A177-3AD203B41FA5}">
                      <a16:colId xmlns:a16="http://schemas.microsoft.com/office/drawing/2014/main" val="3994348632"/>
                    </a:ext>
                  </a:extLst>
                </a:gridCol>
                <a:gridCol w="329184">
                  <a:extLst>
                    <a:ext uri="{9D8B030D-6E8A-4147-A177-3AD203B41FA5}">
                      <a16:colId xmlns:a16="http://schemas.microsoft.com/office/drawing/2014/main" val="1911090187"/>
                    </a:ext>
                  </a:extLst>
                </a:gridCol>
                <a:gridCol w="329184">
                  <a:extLst>
                    <a:ext uri="{9D8B030D-6E8A-4147-A177-3AD203B41FA5}">
                      <a16:colId xmlns:a16="http://schemas.microsoft.com/office/drawing/2014/main" val="2154946315"/>
                    </a:ext>
                  </a:extLst>
                </a:gridCol>
                <a:gridCol w="329184">
                  <a:extLst>
                    <a:ext uri="{9D8B030D-6E8A-4147-A177-3AD203B41FA5}">
                      <a16:colId xmlns:a16="http://schemas.microsoft.com/office/drawing/2014/main" val="1619421936"/>
                    </a:ext>
                  </a:extLst>
                </a:gridCol>
                <a:gridCol w="329184">
                  <a:extLst>
                    <a:ext uri="{9D8B030D-6E8A-4147-A177-3AD203B41FA5}">
                      <a16:colId xmlns:a16="http://schemas.microsoft.com/office/drawing/2014/main" val="1851132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378490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974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07/15/2025 16:32:08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07/15/2025 16:32:08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67173262"/>
                  </a:ext>
                </a:extLst>
              </a:tr>
            </a:tbl>
          </a:graphicData>
        </a:graphic>
      </p:graphicFrame>
      <p:sp>
        <p:nvSpPr>
          <p:cNvPr id="4" name="Text Placeholder 3">
            <a:extLst>
              <a:ext uri="{FF2B5EF4-FFF2-40B4-BE49-F238E27FC236}">
                <a16:creationId xmlns:a16="http://schemas.microsoft.com/office/drawing/2014/main" id="{05A945B2-1B82-41CE-AB59-763CDEE4B255}"/>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2389339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7B45-EB16-486B-A38E-9722574F2092}"/>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CB9B4CBC-CFDC-49E3-BA59-C20A6B7C32D6}"/>
              </a:ext>
            </a:extLst>
          </p:cNvPr>
          <p:cNvGraphicFramePr>
            <a:graphicFrameLocks noGrp="1"/>
          </p:cNvGraphicFramePr>
          <p:nvPr>
            <p:ph type="tbl" sz="quarter" idx="13"/>
            <p:extLst>
              <p:ext uri="{D42A27DB-BD31-4B8C-83A1-F6EECF244321}">
                <p14:modId xmlns:p14="http://schemas.microsoft.com/office/powerpoint/2010/main" val="398557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64639931"/>
                    </a:ext>
                  </a:extLst>
                </a:gridCol>
                <a:gridCol w="1234440">
                  <a:extLst>
                    <a:ext uri="{9D8B030D-6E8A-4147-A177-3AD203B41FA5}">
                      <a16:colId xmlns:a16="http://schemas.microsoft.com/office/drawing/2014/main" val="3985169814"/>
                    </a:ext>
                  </a:extLst>
                </a:gridCol>
                <a:gridCol w="576072">
                  <a:extLst>
                    <a:ext uri="{9D8B030D-6E8A-4147-A177-3AD203B41FA5}">
                      <a16:colId xmlns:a16="http://schemas.microsoft.com/office/drawing/2014/main" val="1228799161"/>
                    </a:ext>
                  </a:extLst>
                </a:gridCol>
                <a:gridCol w="1234440">
                  <a:extLst>
                    <a:ext uri="{9D8B030D-6E8A-4147-A177-3AD203B41FA5}">
                      <a16:colId xmlns:a16="http://schemas.microsoft.com/office/drawing/2014/main" val="2618181931"/>
                    </a:ext>
                  </a:extLst>
                </a:gridCol>
                <a:gridCol w="1234440">
                  <a:extLst>
                    <a:ext uri="{9D8B030D-6E8A-4147-A177-3AD203B41FA5}">
                      <a16:colId xmlns:a16="http://schemas.microsoft.com/office/drawing/2014/main" val="2291941322"/>
                    </a:ext>
                  </a:extLst>
                </a:gridCol>
                <a:gridCol w="1234440">
                  <a:extLst>
                    <a:ext uri="{9D8B030D-6E8A-4147-A177-3AD203B41FA5}">
                      <a16:colId xmlns:a16="http://schemas.microsoft.com/office/drawing/2014/main" val="4137620369"/>
                    </a:ext>
                  </a:extLst>
                </a:gridCol>
                <a:gridCol w="1234440">
                  <a:extLst>
                    <a:ext uri="{9D8B030D-6E8A-4147-A177-3AD203B41FA5}">
                      <a16:colId xmlns:a16="http://schemas.microsoft.com/office/drawing/2014/main" val="398068808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86398147"/>
                  </a:ext>
                </a:extLst>
              </a:tr>
              <a:tr h="370840">
                <a:tc>
                  <a:txBody>
                    <a:bodyPr/>
                    <a:lstStyle/>
                    <a:p>
                      <a:r>
                        <a:rPr lang="en-US" sz="1000"/>
                        <a:t>70</a:t>
                      </a:r>
                    </a:p>
                  </a:txBody>
                  <a:tcPr/>
                </a:tc>
                <a:tc>
                  <a:txBody>
                    <a:bodyPr/>
                    <a:lstStyle/>
                    <a:p>
                      <a:r>
                        <a:rPr lang="en-US" sz="1000"/>
                        <a:t>0.7275 %</a:t>
                      </a:r>
                    </a:p>
                  </a:txBody>
                  <a:tcPr/>
                </a:tc>
                <a:tc>
                  <a:txBody>
                    <a:bodyPr/>
                    <a:lstStyle/>
                    <a:p>
                      <a:r>
                        <a:rPr lang="en-US" sz="1000"/>
                        <a:t>0.09</a:t>
                      </a:r>
                    </a:p>
                  </a:txBody>
                  <a:tcPr/>
                </a:tc>
                <a:tc>
                  <a:txBody>
                    <a:bodyPr/>
                    <a:lstStyle/>
                    <a:p>
                      <a:r>
                        <a:rPr lang="en-US" sz="1000"/>
                        <a:t>n/a</a:t>
                      </a:r>
                    </a:p>
                  </a:txBody>
                  <a:tcPr/>
                </a:tc>
                <a:tc>
                  <a:txBody>
                    <a:bodyPr/>
                    <a:lstStyle/>
                    <a:p>
                      <a:r>
                        <a:rPr lang="en-US" sz="1000"/>
                        <a:t>61.19</a:t>
                      </a:r>
                    </a:p>
                  </a:txBody>
                  <a:tcPr/>
                </a:tc>
                <a:tc>
                  <a:txBody>
                    <a:bodyPr/>
                    <a:lstStyle/>
                    <a:p>
                      <a:r>
                        <a:rPr lang="en-US" sz="1000"/>
                        <a:t>n/a</a:t>
                      </a:r>
                    </a:p>
                  </a:txBody>
                  <a:tcPr/>
                </a:tc>
                <a:tc>
                  <a:txBody>
                    <a:bodyPr/>
                    <a:lstStyle/>
                    <a:p>
                      <a:r>
                        <a:rPr lang="en-US" sz="1000"/>
                        <a:t>4283</a:t>
                      </a:r>
                    </a:p>
                  </a:txBody>
                  <a:tcPr/>
                </a:tc>
                <a:extLst>
                  <a:ext uri="{0D108BD9-81ED-4DB2-BD59-A6C34878D82A}">
                    <a16:rowId xmlns:a16="http://schemas.microsoft.com/office/drawing/2014/main" val="80837260"/>
                  </a:ext>
                </a:extLst>
              </a:tr>
            </a:tbl>
          </a:graphicData>
        </a:graphic>
      </p:graphicFrame>
      <p:sp>
        <p:nvSpPr>
          <p:cNvPr id="4" name="Text Placeholder 3">
            <a:extLst>
              <a:ext uri="{FF2B5EF4-FFF2-40B4-BE49-F238E27FC236}">
                <a16:creationId xmlns:a16="http://schemas.microsoft.com/office/drawing/2014/main" id="{8D4FF68A-BB91-4635-B5C7-2A7CCB6FE07F}"/>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18710085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1661</Words>
  <Application>Microsoft Office PowerPoint</Application>
  <PresentationFormat>On-screen Show (4:3)</PresentationFormat>
  <Paragraphs>474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Followers Change | TMNAS</vt:lpstr>
      <vt:lpstr>Instagram Average Interactions Per Post | TMNAS</vt:lpstr>
      <vt:lpstr>Instagram Total Interactions Per Month | TMNAS</vt:lpstr>
      <vt:lpstr>Instagram Posts Table | TMNAS - 1 of 2</vt:lpstr>
      <vt:lpstr>Instagram Posts Table | TMNAS - 2 of 2</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2025-10-08T18:37:27Z</dcterms:created>
  <dcterms:modified xsi:type="dcterms:W3CDTF">2025-10-08T18:38:01Z</dcterms:modified>
</cp:coreProperties>
</file>